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0"/>
  </p:notesMasterIdLst>
  <p:sldIdLst>
    <p:sldId id="4311" r:id="rId4"/>
    <p:sldId id="299" r:id="rId5"/>
    <p:sldId id="4248" r:id="rId6"/>
    <p:sldId id="4241" r:id="rId7"/>
    <p:sldId id="316" r:id="rId8"/>
    <p:sldId id="4229" r:id="rId9"/>
    <p:sldId id="4242" r:id="rId11"/>
    <p:sldId id="4140" r:id="rId12"/>
    <p:sldId id="4230" r:id="rId13"/>
    <p:sldId id="4231" r:id="rId14"/>
    <p:sldId id="4243" r:id="rId15"/>
    <p:sldId id="4141" r:id="rId16"/>
    <p:sldId id="4232" r:id="rId17"/>
    <p:sldId id="4233" r:id="rId18"/>
    <p:sldId id="4244" r:id="rId19"/>
    <p:sldId id="4142" r:id="rId20"/>
    <p:sldId id="4234" r:id="rId21"/>
    <p:sldId id="4235" r:id="rId22"/>
    <p:sldId id="4245" r:id="rId23"/>
    <p:sldId id="4143" r:id="rId24"/>
    <p:sldId id="4144" r:id="rId25"/>
    <p:sldId id="4145" r:id="rId26"/>
    <p:sldId id="4146" r:id="rId27"/>
    <p:sldId id="4147" r:id="rId28"/>
    <p:sldId id="4148" r:id="rId29"/>
    <p:sldId id="4149" r:id="rId30"/>
    <p:sldId id="4236" r:id="rId31"/>
    <p:sldId id="4246" r:id="rId32"/>
    <p:sldId id="4299" r:id="rId33"/>
    <p:sldId id="4300" r:id="rId34"/>
    <p:sldId id="4269" r:id="rId35"/>
    <p:sldId id="4301" r:id="rId36"/>
    <p:sldId id="4237" r:id="rId37"/>
    <p:sldId id="4238" r:id="rId38"/>
    <p:sldId id="4247" r:id="rId39"/>
    <p:sldId id="4152" r:id="rId40"/>
    <p:sldId id="4239" r:id="rId41"/>
    <p:sldId id="4217" r:id="rId42"/>
    <p:sldId id="4218" r:id="rId43"/>
    <p:sldId id="4240"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4AC"/>
    <a:srgbClr val="E5C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0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89300-7D1E-4D24-9ED5-C3D629E324A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9FA48-6965-4F39-B418-151D2F7E8D2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9FA48-6965-4F39-B418-151D2F7E8D2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A86757F-8ACC-492B-855A-977B81FCA0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D0647D-3366-4EEA-8641-46DE3B0F2E6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6757F-8ACC-492B-855A-977B81FCA03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0647D-3366-4EEA-8641-46DE3B0F2E6E}"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6757F-8ACC-492B-855A-977B81FCA03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0647D-3366-4EEA-8641-46DE3B0F2E6E}"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4.png"/><Relationship Id="rId3" Type="http://schemas.openxmlformats.org/officeDocument/2006/relationships/image" Target="../media/image13.png"/><Relationship Id="rId2" Type="http://schemas.microsoft.com/office/2007/relationships/hdphoto" Target="../media/image5.wdp"/><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6.png"/><Relationship Id="rId3" Type="http://schemas.openxmlformats.org/officeDocument/2006/relationships/image" Target="../media/image15.png"/><Relationship Id="rId2" Type="http://schemas.microsoft.com/office/2007/relationships/hdphoto" Target="../media/image5.wdp"/><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8.jpeg"/><Relationship Id="rId3" Type="http://schemas.openxmlformats.org/officeDocument/2006/relationships/image" Target="../media/image17.jpeg"/><Relationship Id="rId2" Type="http://schemas.microsoft.com/office/2007/relationships/hdphoto" Target="../media/image5.wdp"/><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jpeg"/><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0.png"/><Relationship Id="rId3" Type="http://schemas.openxmlformats.org/officeDocument/2006/relationships/image" Target="../media/image19.png"/><Relationship Id="rId2" Type="http://schemas.microsoft.com/office/2007/relationships/hdphoto" Target="../media/image5.wdp"/><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jpeg"/><Relationship Id="rId3" Type="http://schemas.openxmlformats.org/officeDocument/2006/relationships/image" Target="../media/image21.jpeg"/><Relationship Id="rId2" Type="http://schemas.microsoft.com/office/2007/relationships/hdphoto" Target="../media/image5.wdp"/><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9.jpeg"/><Relationship Id="rId3" Type="http://schemas.openxmlformats.org/officeDocument/2006/relationships/image" Target="../media/image8.png"/><Relationship Id="rId2" Type="http://schemas.microsoft.com/office/2007/relationships/hdphoto" Target="../media/image5.wdp"/><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hdphoto" Target="../media/image5.wdp"/><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1.jpeg"/><Relationship Id="rId2" Type="http://schemas.microsoft.com/office/2007/relationships/hdphoto" Target="../media/image5.wdp"/><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88490" y="374492"/>
            <a:ext cx="2713703"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B</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篇文本</a:t>
            </a:r>
            <a:r>
              <a:rPr lang="zh-CN" altLang="en-US"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长难句分析</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4" name="文本框 3"/>
          <p:cNvSpPr txBox="1"/>
          <p:nvPr/>
        </p:nvSpPr>
        <p:spPr>
          <a:xfrm>
            <a:off x="460928" y="1017639"/>
            <a:ext cx="11209962" cy="5086008"/>
          </a:xfrm>
          <a:prstGeom prst="rect">
            <a:avLst/>
          </a:prstGeom>
          <a:noFill/>
        </p:spPr>
        <p:txBody>
          <a:bodyPr wrap="square">
            <a:spAutoFit/>
          </a:bodyPr>
          <a:lstStyle/>
          <a:p>
            <a:pPr marL="457200" lvl="0" indent="-457200" algn="just" fontAlgn="base">
              <a:spcBef>
                <a:spcPts val="3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Mr. Smith was able </a:t>
            </a:r>
            <a:r>
              <a:rPr lang="en-US" altLang="zh-CN" sz="24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distinctly</a:t>
            </a: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to see his wife _________ the distance that separated him from her.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Verne's </a:t>
            </a:r>
            <a:r>
              <a:rPr lang="en-US" altLang="zh-CN" sz="24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technically-grounded adventure </a:t>
            </a: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tales represented a new approach _______imagining the future through fiction.</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Unlike other writers of his day who </a:t>
            </a:r>
            <a:r>
              <a:rPr lang="en-US" altLang="zh-CN" sz="24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penned</a:t>
            </a:r>
            <a:r>
              <a:rPr lang="en-US" altLang="zh-CN" sz="24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 more fanciful or supernatural stories</a:t>
            </a: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Verne aimed for ________(real)in his </a:t>
            </a:r>
            <a:r>
              <a:rPr lang="en-US" altLang="zh-CN" sz="24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futuristic visions</a:t>
            </a: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always___________( base) them on cutting-edge science and his own extensive research.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Many of his stories feature __ brilliant but mad scientist _______inventions ultimately bring more harm than good.</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The spirit of adventure in Verne's timeless stories will live on, _________ (continue) to inspire generations to </a:t>
            </a:r>
            <a:r>
              <a:rPr lang="en-US" altLang="zh-CN" sz="24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push the boundaries of the possible and create the world of tomorrow</a:t>
            </a: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a:defRPr/>
            </a:pP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6772052" y="943459"/>
            <a:ext cx="1447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despite</a:t>
            </a:r>
            <a:endPar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6" name="文本框 5"/>
          <p:cNvSpPr txBox="1"/>
          <p:nvPr/>
        </p:nvSpPr>
        <p:spPr>
          <a:xfrm>
            <a:off x="1269209" y="2179516"/>
            <a:ext cx="582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to</a:t>
            </a:r>
            <a:endPar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7" name="文本框 6"/>
          <p:cNvSpPr txBox="1"/>
          <p:nvPr/>
        </p:nvSpPr>
        <p:spPr>
          <a:xfrm>
            <a:off x="3128862" y="2924547"/>
            <a:ext cx="12071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realism</a:t>
            </a:r>
            <a:endParaRPr kumimoji="0" lang="zh-CN" altLang="en-US" sz="2400" b="0"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8" name="文本框 7"/>
          <p:cNvSpPr txBox="1"/>
          <p:nvPr/>
        </p:nvSpPr>
        <p:spPr>
          <a:xfrm>
            <a:off x="9211131" y="2880924"/>
            <a:ext cx="12071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basing</a:t>
            </a:r>
            <a:endPar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9" name="文本框 8"/>
          <p:cNvSpPr txBox="1"/>
          <p:nvPr/>
        </p:nvSpPr>
        <p:spPr>
          <a:xfrm>
            <a:off x="9332385" y="3709300"/>
            <a:ext cx="16748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whose</a:t>
            </a: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TimesNewRoman"/>
                <a:cs typeface="宋体" panose="02010600030101010101" pitchFamily="2" charset="-122"/>
              </a:rPr>
              <a:t> </a:t>
            </a:r>
            <a:endParaRPr kumimoji="0" lang="zh-CN" altLang="en-US" sz="2400" b="1" i="1"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endParaRPr>
          </a:p>
        </p:txBody>
      </p:sp>
      <p:sp>
        <p:nvSpPr>
          <p:cNvPr id="10" name="文本框 9"/>
          <p:cNvSpPr txBox="1"/>
          <p:nvPr/>
        </p:nvSpPr>
        <p:spPr>
          <a:xfrm>
            <a:off x="5120489" y="3680268"/>
            <a:ext cx="4022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a:t>
            </a:r>
            <a:endParaRPr kumimoji="0" lang="zh-CN" altLang="en-US" sz="2400" b="1" i="1"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endParaRPr>
          </a:p>
        </p:txBody>
      </p:sp>
      <p:sp>
        <p:nvSpPr>
          <p:cNvPr id="12" name="文本框 11"/>
          <p:cNvSpPr txBox="1"/>
          <p:nvPr/>
        </p:nvSpPr>
        <p:spPr>
          <a:xfrm>
            <a:off x="8733569" y="4449323"/>
            <a:ext cx="2081915" cy="461665"/>
          </a:xfrm>
          <a:prstGeom prst="rect">
            <a:avLst/>
          </a:prstGeom>
          <a:noFill/>
        </p:spPr>
        <p:txBody>
          <a:bodyPr wrap="square">
            <a:spAutoFit/>
          </a:bodyPr>
          <a:lstStyle/>
          <a:p>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continuing</a:t>
            </a:r>
            <a:endParaRPr lang="zh-CN" altLang="en-US" sz="2400" i="1" dirty="0">
              <a:solidFill>
                <a:srgbClr val="FF0000"/>
              </a:solidFill>
            </a:endParaRPr>
          </a:p>
        </p:txBody>
      </p:sp>
      <p:sp>
        <p:nvSpPr>
          <p:cNvPr id="14" name="文本框 13"/>
          <p:cNvSpPr txBox="1"/>
          <p:nvPr/>
        </p:nvSpPr>
        <p:spPr>
          <a:xfrm>
            <a:off x="3333136" y="719901"/>
            <a:ext cx="6096000"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清楚地，明白地</a:t>
            </a:r>
            <a:endParaRPr lang="zh-CN" altLang="en-US"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2984091" y="1501565"/>
            <a:ext cx="2787444"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以技术为基础的冒险故事</a:t>
            </a:r>
            <a:endParaRPr lang="zh-CN" altLang="en-US"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7570840" y="2253732"/>
            <a:ext cx="27874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撰写幻想的或超自然的</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文本框 16"/>
          <p:cNvSpPr txBox="1"/>
          <p:nvPr/>
        </p:nvSpPr>
        <p:spPr>
          <a:xfrm>
            <a:off x="8883446" y="3389357"/>
            <a:ext cx="27874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未来愿景</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文本框 17"/>
          <p:cNvSpPr txBox="1"/>
          <p:nvPr/>
        </p:nvSpPr>
        <p:spPr>
          <a:xfrm>
            <a:off x="7841226" y="5286984"/>
            <a:ext cx="40361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突破可能的界限，创造明天的世界</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2159122" y="1804527"/>
            <a:ext cx="112883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C</a:t>
            </a:r>
            <a:r>
              <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篇</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4" name="文本框 3"/>
          <p:cNvSpPr txBox="1"/>
          <p:nvPr/>
        </p:nvSpPr>
        <p:spPr>
          <a:xfrm>
            <a:off x="537223" y="3195792"/>
            <a:ext cx="66357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人与社会：</a:t>
            </a: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An introduction to intellectual humility</a:t>
            </a:r>
            <a:endPar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6" name="图片 5"/>
          <p:cNvPicPr>
            <a:picLocks noChangeAspect="1"/>
          </p:cNvPicPr>
          <p:nvPr/>
        </p:nvPicPr>
        <p:blipFill>
          <a:blip r:embed="rId3"/>
          <a:stretch>
            <a:fillRect/>
          </a:stretch>
        </p:blipFill>
        <p:spPr>
          <a:xfrm>
            <a:off x="7823201" y="304800"/>
            <a:ext cx="4368800" cy="2987040"/>
          </a:xfrm>
          <a:prstGeom prst="rect">
            <a:avLst/>
          </a:prstGeom>
        </p:spPr>
      </p:pic>
      <p:pic>
        <p:nvPicPr>
          <p:cNvPr id="7" name="图片 6"/>
          <p:cNvPicPr>
            <a:picLocks noChangeAspect="1"/>
          </p:cNvPicPr>
          <p:nvPr/>
        </p:nvPicPr>
        <p:blipFill>
          <a:blip r:embed="rId4"/>
          <a:stretch>
            <a:fillRect/>
          </a:stretch>
        </p:blipFill>
        <p:spPr>
          <a:xfrm>
            <a:off x="7833360" y="3291840"/>
            <a:ext cx="4358640" cy="3362960"/>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1"/>
          <p:cNvSpPr txBox="1"/>
          <p:nvPr/>
        </p:nvSpPr>
        <p:spPr>
          <a:xfrm>
            <a:off x="1" y="-78656"/>
            <a:ext cx="7619999" cy="7017306"/>
          </a:xfrm>
          <a:prstGeom prst="rect">
            <a:avLst/>
          </a:prstGeom>
          <a:noFill/>
        </p:spPr>
        <p:txBody>
          <a:bodyPr wrap="square">
            <a:spAutoFit/>
          </a:bodyPr>
          <a:lstStyle/>
          <a:p>
            <a:pPr algn="ctr"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C</a:t>
            </a:r>
            <a:endParaRPr lang="zh-CN" altLang="zh-CN" sz="1600" dirty="0">
              <a:effectLst/>
              <a:latin typeface="等线" panose="02010600030101010101" charset="-122"/>
              <a:ea typeface="等线" panose="02010600030101010101" charset="-122"/>
              <a:cs typeface="宋体" panose="02010600030101010101" pitchFamily="2" charset="-122"/>
            </a:endParaRPr>
          </a:p>
          <a:p>
            <a:pPr marR="25400" indent="3302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Self-confidence is trusting in our abilities or qualities. It's usually seen as a good thing. But is it possible that we might benefit from a little less confidence in our </a:t>
            </a:r>
            <a:r>
              <a:rPr lang="en-US" altLang="zh-CN" sz="1600" dirty="0">
                <a:solidFill>
                  <a:srgbClr val="000000"/>
                </a:solidFill>
                <a:effectLst/>
                <a:latin typeface="Times New Roman" panose="02020603050405020304" pitchFamily="18" charset="0"/>
                <a:ea typeface="等线" panose="02010600030101010101" charset="-122"/>
                <a:cs typeface="宋体" panose="02010600030101010101" pitchFamily="2" charset="-122"/>
              </a:rPr>
              <a:t>beliefs</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a:t>
            </a:r>
            <a:endParaRPr lang="zh-CN" altLang="zh-CN" sz="1600" dirty="0">
              <a:effectLst/>
              <a:latin typeface="等线" panose="02010600030101010101" charset="-122"/>
              <a:ea typeface="等线" panose="02010600030101010101" charset="-122"/>
              <a:cs typeface="宋体" panose="02010600030101010101" pitchFamily="2" charset="-122"/>
            </a:endParaRPr>
          </a:p>
          <a:p>
            <a:pPr marR="25400" indent="3302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For many years, Dr. Mark Leary, a neuroscientist at Duke University in Durham, N. C., has studied the role of people's beliefs in their behavior. He found overconfidence is very common, especially when it comes to what people believe to be true, and can lead us to disastrous decisions. In 1986, NASA b</a:t>
            </a:r>
            <a:r>
              <a:rPr lang="en-US" altLang="zh-CN" sz="1600" dirty="0">
                <a:solidFill>
                  <a:srgbClr val="000000"/>
                </a:solidFill>
                <a:effectLst/>
                <a:latin typeface="Times New Roman" panose="02020603050405020304" pitchFamily="18" charset="0"/>
                <a:ea typeface="等线" panose="02010600030101010101" charset="-122"/>
                <a:cs typeface="宋体" panose="02010600030101010101" pitchFamily="2" charset="-122"/>
              </a:rPr>
              <a:t>e</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lieved that the risk of loss for any space flight was roughly1 in 100,000. It was an overconfident belief and might have led to the explosion of the Challenger. The good news is that there’s a “vaccine (</a:t>
            </a:r>
            <a:r>
              <a:rPr lang="zh-CN" altLang="zh-CN" sz="1600" dirty="0">
                <a:solidFill>
                  <a:srgbClr val="000000"/>
                </a:solidFill>
                <a:effectLst/>
                <a:latin typeface="Times New Roman" panose="02020603050405020304" pitchFamily="18" charset="0"/>
                <a:ea typeface="TimesNewRoman"/>
                <a:cs typeface="Times New Roman" panose="02020603050405020304" pitchFamily="18" charset="0"/>
              </a:rPr>
              <a:t>疫苗</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for overconfidence, and that's what scientists call “intellectual humility”—— </a:t>
            </a:r>
            <a:r>
              <a:rPr lang="en-US" altLang="zh-CN" sz="1600" dirty="0">
                <a:solidFill>
                  <a:srgbClr val="000000"/>
                </a:solidFill>
                <a:effectLst/>
                <a:latin typeface="Times New Roman" panose="02020603050405020304" pitchFamily="18" charset="0"/>
                <a:ea typeface="等线" panose="02010600030101010101" charset="-122"/>
                <a:cs typeface="宋体" panose="02010600030101010101" pitchFamily="2" charset="-122"/>
              </a:rPr>
              <a:t>recognizing</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that your </a:t>
            </a:r>
            <a:r>
              <a:rPr lang="en-US" altLang="zh-CN" sz="1600" dirty="0">
                <a:solidFill>
                  <a:srgbClr val="000000"/>
                </a:solidFill>
                <a:effectLst/>
                <a:latin typeface="Times New Roman" panose="02020603050405020304" pitchFamily="18" charset="0"/>
                <a:ea typeface="等线" panose="02010600030101010101" charset="-122"/>
                <a:cs typeface="宋体" panose="02010600030101010101" pitchFamily="2" charset="-122"/>
              </a:rPr>
              <a:t>beliefs</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could be wrong.</a:t>
            </a:r>
            <a:endParaRPr lang="zh-CN" altLang="zh-CN" sz="1600" dirty="0">
              <a:effectLst/>
              <a:latin typeface="等线" panose="02010600030101010101" charset="-122"/>
              <a:ea typeface="等线" panose="02010600030101010101" charset="-122"/>
              <a:cs typeface="宋体" panose="02010600030101010101" pitchFamily="2" charset="-122"/>
            </a:endParaRPr>
          </a:p>
          <a:p>
            <a:pPr marR="12700" indent="3302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A survey of 144 college students to measure their intellectual humility found that students who saw their thinking could be wrong tended to be more curious and more likely to seek out new knowledge. They ended up knowing more at the end of the day. But does it actually help you beyond that?</a:t>
            </a:r>
            <a:endParaRPr lang="zh-CN" altLang="zh-CN" sz="1600" dirty="0">
              <a:effectLst/>
              <a:latin typeface="等线" panose="02010600030101010101" charset="-122"/>
              <a:ea typeface="等线" panose="02010600030101010101" charset="-122"/>
              <a:cs typeface="宋体" panose="02010600030101010101" pitchFamily="2" charset="-122"/>
            </a:endParaRPr>
          </a:p>
          <a:p>
            <a:pPr marR="25400" indent="3302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To find out more, Dr. </a:t>
            </a:r>
            <a:r>
              <a:rPr lang="en-US" altLang="zh-CN" sz="1600" dirty="0" err="1">
                <a:solidFill>
                  <a:srgbClr val="000000"/>
                </a:solidFill>
                <a:effectLst/>
                <a:latin typeface="Times New Roman" panose="02020603050405020304" pitchFamily="18" charset="0"/>
                <a:ea typeface="TimesNewRoman"/>
                <a:cs typeface="宋体" panose="02010600030101010101" pitchFamily="2" charset="-122"/>
              </a:rPr>
              <a:t>Tenelle</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Porter at Ball State University conducted a series of studies with high school students. She found that students with intellectual humility were much more likely to test themselves to see whether they really understood the material and seek out potential holes in their understanding. When they got test scores, they'd change their study strategies to improve their performance and master the material for the next test.</a:t>
            </a:r>
            <a:endParaRPr lang="zh-CN" altLang="zh-CN" sz="1600" dirty="0">
              <a:effectLst/>
              <a:latin typeface="等线" panose="02010600030101010101" charset="-122"/>
              <a:ea typeface="等线" panose="02010600030101010101" charset="-122"/>
              <a:cs typeface="宋体" panose="02010600030101010101" pitchFamily="2" charset="-122"/>
            </a:endParaRPr>
          </a:p>
          <a:p>
            <a:pPr indent="3302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Students who didn't see their knowledge could be wrong might instead just sail through their studying and wouldn't stop to ask themselves if they truly understood what they read, heard, or did. Such students thought they </a:t>
            </a:r>
            <a:r>
              <a:rPr lang="en-US" altLang="zh-CN" sz="1600" u="sng" dirty="0">
                <a:solidFill>
                  <a:srgbClr val="000000"/>
                </a:solidFill>
                <a:effectLst/>
                <a:latin typeface="Times New Roman" panose="02020603050405020304" pitchFamily="18" charset="0"/>
                <a:ea typeface="TimesNewRoman"/>
                <a:cs typeface="宋体" panose="02010600030101010101" pitchFamily="2" charset="-122"/>
              </a:rPr>
              <a:t>got a subject down pat</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but when asked to explain it on a test, they found they didn't actually understand as much as they had thought.</a:t>
            </a:r>
            <a:endParaRPr lang="zh-CN" altLang="zh-CN" sz="1600" dirty="0">
              <a:effectLst/>
              <a:latin typeface="等线" panose="02010600030101010101" charset="-122"/>
              <a:ea typeface="等线" panose="02010600030101010101" charset="-122"/>
              <a:cs typeface="宋体" panose="02010600030101010101" pitchFamily="2" charset="-122"/>
            </a:endParaRPr>
          </a:p>
          <a:p>
            <a:pPr marR="25400" indent="3302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Although it might be good for you, researchers recognize that questioning your beliefs can be truly hard. Still, it's important to remember that questioning beliefs isn't always about replacing old ones with new ones. If you find it hard to question a belief, try taking “baby steps.”</a:t>
            </a:r>
            <a:endParaRPr lang="zh-CN" altLang="zh-CN" sz="1600" dirty="0">
              <a:effectLst/>
              <a:latin typeface="等线" panose="02010600030101010101" charset="-122"/>
              <a:ea typeface="等线" panose="02010600030101010101" charset="-122"/>
              <a:cs typeface="宋体" panose="02010600030101010101" pitchFamily="2" charset="-122"/>
            </a:endParaRPr>
          </a:p>
        </p:txBody>
      </p:sp>
      <p:sp>
        <p:nvSpPr>
          <p:cNvPr id="3" name="文本框 2"/>
          <p:cNvSpPr txBox="1"/>
          <p:nvPr/>
        </p:nvSpPr>
        <p:spPr>
          <a:xfrm>
            <a:off x="7688826" y="29497"/>
            <a:ext cx="4503174" cy="6370975"/>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p>
            <a:r>
              <a:rPr lang="en-US" altLang="zh-CN" sz="1700" b="1" kern="100" dirty="0">
                <a:effectLst/>
                <a:latin typeface="Calibri" panose="020F0502020204030204" pitchFamily="34" charset="0"/>
                <a:ea typeface="Calibri" panose="020F0502020204030204" pitchFamily="34" charset="0"/>
                <a:cs typeface="Calibri" panose="020F0502020204030204" pitchFamily="34" charset="0"/>
              </a:rPr>
              <a:t>28. Why does the author mention the explosion of the Challenger?</a:t>
            </a:r>
            <a:endParaRPr lang="en-US" altLang="zh-CN" sz="17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A. To express his sorrow for the loss. 	</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B. To stress the high risk of space flights.</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C. To show the result of wrong operation.</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D. To give an example of overconfidence.</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b="1" kern="100" dirty="0">
                <a:effectLst/>
                <a:latin typeface="Calibri" panose="020F0502020204030204" pitchFamily="34" charset="0"/>
                <a:ea typeface="Calibri" panose="020F0502020204030204" pitchFamily="34" charset="0"/>
                <a:cs typeface="Calibri" panose="020F0502020204030204" pitchFamily="34" charset="0"/>
              </a:rPr>
              <a:t>29. What do we know about intellectual humility according to Porter's research?</a:t>
            </a:r>
            <a:endParaRPr lang="en-US" altLang="zh-CN" sz="17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A. It urged students to gain recognition	</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B. It encouraged students to take exams.</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C. It helped students to adjust learning methods</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D. It motivated students to memorize knowledge.</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b="1" kern="100" dirty="0">
                <a:effectLst/>
                <a:latin typeface="Calibri" panose="020F0502020204030204" pitchFamily="34" charset="0"/>
                <a:ea typeface="Calibri" panose="020F0502020204030204" pitchFamily="34" charset="0"/>
                <a:cs typeface="Calibri" panose="020F0502020204030204" pitchFamily="34" charset="0"/>
              </a:rPr>
              <a:t>30. What do the underlined words “got a subject down pat” mean in paragraph 5?</a:t>
            </a:r>
            <a:endParaRPr lang="en-US" altLang="zh-CN" sz="17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A. Fully mastered a subject. 	</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B. Put great effort into a subject.</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C. Really enjoyed a subject. 	</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D. Benefited a lot from a subject.</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b="1" kern="100" dirty="0">
                <a:effectLst/>
                <a:latin typeface="Calibri" panose="020F0502020204030204" pitchFamily="34" charset="0"/>
                <a:ea typeface="Calibri" panose="020F0502020204030204" pitchFamily="34" charset="0"/>
                <a:cs typeface="Calibri" panose="020F0502020204030204" pitchFamily="34" charset="0"/>
              </a:rPr>
              <a:t>31. What will probably be discussed in the following paragraphs?</a:t>
            </a:r>
            <a:endParaRPr lang="en-US" altLang="zh-CN" sz="17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A. Why questioning our belief is hard. 	</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B. Why intellectual humility is helpful.</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C. How to become a confident person.</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700" kern="100" dirty="0">
                <a:effectLst/>
                <a:latin typeface="Calibri" panose="020F0502020204030204" pitchFamily="34" charset="0"/>
                <a:ea typeface="Calibri" panose="020F0502020204030204" pitchFamily="34" charset="0"/>
                <a:cs typeface="Calibri" panose="020F0502020204030204" pitchFamily="34" charset="0"/>
              </a:rPr>
              <a:t>D. How to practice intellectual humility.</a:t>
            </a:r>
            <a:endParaRPr lang="en-US" altLang="zh-CN" sz="17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矩形: 圆角 6"/>
          <p:cNvSpPr/>
          <p:nvPr/>
        </p:nvSpPr>
        <p:spPr>
          <a:xfrm>
            <a:off x="1840885" y="1572835"/>
            <a:ext cx="5805911" cy="255965"/>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 y="1815335"/>
            <a:ext cx="1487156" cy="234529"/>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7639342" y="1332233"/>
            <a:ext cx="3675102" cy="354774"/>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4922799" y="3596528"/>
            <a:ext cx="2633561" cy="27443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0" y="3820495"/>
            <a:ext cx="7546312" cy="335280"/>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0" y="4107989"/>
            <a:ext cx="4049486" cy="263044"/>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6983604" y="4150193"/>
            <a:ext cx="572756" cy="220840"/>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7704071" y="2651089"/>
            <a:ext cx="4293661" cy="293077"/>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80051" y="4354509"/>
            <a:ext cx="6461426" cy="237588"/>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4535044" y="5192186"/>
            <a:ext cx="2187303" cy="274117"/>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7119816" y="4747715"/>
            <a:ext cx="506884" cy="226220"/>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146371" y="4973934"/>
            <a:ext cx="7480327" cy="241161"/>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154968" y="5196987"/>
            <a:ext cx="2075765" cy="309509"/>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3856446" y="5409231"/>
            <a:ext cx="2075765" cy="309509"/>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p:cNvSpPr/>
          <p:nvPr/>
        </p:nvSpPr>
        <p:spPr>
          <a:xfrm>
            <a:off x="7769721" y="3686386"/>
            <a:ext cx="2469549" cy="272666"/>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5565878" y="5872394"/>
            <a:ext cx="2020627" cy="267150"/>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133069" y="6107302"/>
            <a:ext cx="1575151" cy="293498"/>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p:cNvSpPr/>
          <p:nvPr/>
        </p:nvSpPr>
        <p:spPr>
          <a:xfrm>
            <a:off x="6668965" y="6390777"/>
            <a:ext cx="977832" cy="24113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p:nvSpPr>
        <p:spPr>
          <a:xfrm>
            <a:off x="221273" y="6616865"/>
            <a:ext cx="977832" cy="24113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7757312" y="6037522"/>
            <a:ext cx="3697809" cy="292940"/>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对话气泡: 圆角矩形 4"/>
          <p:cNvSpPr/>
          <p:nvPr/>
        </p:nvSpPr>
        <p:spPr>
          <a:xfrm>
            <a:off x="6805233" y="284392"/>
            <a:ext cx="873760" cy="412955"/>
          </a:xfrm>
          <a:prstGeom prst="wedgeRoundRectCallout">
            <a:avLst>
              <a:gd name="adj1" fmla="val -81097"/>
              <a:gd name="adj2" fmla="val -4272"/>
              <a:gd name="adj3" fmla="val 16667"/>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r>
              <a:rPr lang="en-US" altLang="zh-CN" sz="2000" b="1" noProof="0" dirty="0">
                <a:solidFill>
                  <a:srgbClr val="FFFFFF"/>
                </a:solidFill>
                <a:latin typeface="Calibri" panose="020F0502020204030204" pitchFamily="34" charset="0"/>
                <a:ea typeface="Calibri" panose="020F0502020204030204" pitchFamily="34" charset="0"/>
                <a:cs typeface="Calibri" panose="020F0502020204030204" pitchFamily="34" charset="0"/>
              </a:rPr>
              <a:t>what</a:t>
            </a:r>
            <a:endParaRPr kumimoji="0" lang="en-US" altLang="zh-CN" sz="16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对话气泡: 圆角矩形 26"/>
          <p:cNvSpPr/>
          <p:nvPr/>
        </p:nvSpPr>
        <p:spPr>
          <a:xfrm>
            <a:off x="6807046" y="2924209"/>
            <a:ext cx="873760" cy="412955"/>
          </a:xfrm>
          <a:prstGeom prst="wedgeRoundRectCallout">
            <a:avLst>
              <a:gd name="adj1" fmla="val -81097"/>
              <a:gd name="adj2" fmla="val -4272"/>
              <a:gd name="adj3" fmla="val 16667"/>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r>
              <a:rPr lang="en-US" altLang="zh-CN" sz="2000" b="1" noProof="0" dirty="0">
                <a:solidFill>
                  <a:srgbClr val="FFFFFF"/>
                </a:solidFill>
                <a:latin typeface="Calibri" panose="020F0502020204030204" pitchFamily="34" charset="0"/>
                <a:ea typeface="Calibri" panose="020F0502020204030204" pitchFamily="34" charset="0"/>
                <a:cs typeface="Calibri" panose="020F0502020204030204" pitchFamily="34" charset="0"/>
              </a:rPr>
              <a:t>why</a:t>
            </a:r>
            <a:endParaRPr kumimoji="0" lang="en-US" altLang="zh-CN" sz="16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矩形 27"/>
          <p:cNvSpPr/>
          <p:nvPr/>
        </p:nvSpPr>
        <p:spPr>
          <a:xfrm>
            <a:off x="0" y="658761"/>
            <a:ext cx="7678994" cy="527009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对话气泡: 圆角矩形 28"/>
          <p:cNvSpPr/>
          <p:nvPr/>
        </p:nvSpPr>
        <p:spPr>
          <a:xfrm>
            <a:off x="6794541" y="5962719"/>
            <a:ext cx="873760" cy="412955"/>
          </a:xfrm>
          <a:prstGeom prst="wedgeRoundRectCallout">
            <a:avLst>
              <a:gd name="adj1" fmla="val -81097"/>
              <a:gd name="adj2" fmla="val -4272"/>
              <a:gd name="adj3" fmla="val 16667"/>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r>
              <a:rPr lang="en-US" altLang="zh-CN" sz="2000" b="1" noProof="0" dirty="0">
                <a:solidFill>
                  <a:srgbClr val="FFFFFF"/>
                </a:solidFill>
                <a:latin typeface="Calibri" panose="020F0502020204030204" pitchFamily="34" charset="0"/>
                <a:ea typeface="Calibri" panose="020F0502020204030204" pitchFamily="34" charset="0"/>
                <a:cs typeface="Calibri" panose="020F0502020204030204" pitchFamily="34" charset="0"/>
              </a:rPr>
              <a:t>how</a:t>
            </a:r>
            <a:endParaRPr kumimoji="0" lang="en-US" altLang="zh-CN" sz="16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wipe(left)">
                                      <p:cBhvr>
                                        <p:cTn id="90" dur="500"/>
                                        <p:tgtEl>
                                          <p:spTgt spid="2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down)">
                                      <p:cBhvr>
                                        <p:cTn id="100" dur="500"/>
                                        <p:tgtEl>
                                          <p:spTgt spid="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wipe(down)">
                                      <p:cBhvr>
                                        <p:cTn id="105" dur="500"/>
                                        <p:tgtEl>
                                          <p:spTgt spid="28"/>
                                        </p:tgtEl>
                                      </p:cBhvr>
                                    </p:animEffect>
                                  </p:childTnLst>
                                </p:cTn>
                              </p:par>
                            </p:childTnLst>
                          </p:cTn>
                        </p:par>
                        <p:par>
                          <p:cTn id="106" fill="hold">
                            <p:stCondLst>
                              <p:cond delay="500"/>
                            </p:stCondLst>
                            <p:childTnLst>
                              <p:par>
                                <p:cTn id="107" presetID="22" presetClass="entr" presetSubtype="4" fill="hold" grpId="0" nodeType="after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wipe(down)">
                                      <p:cBhvr>
                                        <p:cTn id="1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5"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12"/>
          <p:cNvSpPr txBox="1"/>
          <p:nvPr/>
        </p:nvSpPr>
        <p:spPr>
          <a:xfrm>
            <a:off x="88490" y="374492"/>
            <a:ext cx="2713703"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C</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篇文本知识重难点</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2" name="文本框 1"/>
          <p:cNvSpPr txBox="1"/>
          <p:nvPr/>
        </p:nvSpPr>
        <p:spPr>
          <a:xfrm>
            <a:off x="9076937" y="798378"/>
            <a:ext cx="2122004" cy="4478149"/>
          </a:xfrm>
          <a:prstGeom prst="rect">
            <a:avLst/>
          </a:prstGeom>
          <a:noFill/>
        </p:spPr>
        <p:txBody>
          <a:bodyPr wrap="square">
            <a:spAutoFit/>
          </a:bodyPr>
          <a:lstStyle/>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自信</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过分自信</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大致大约</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几乎</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研究策略</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考试成绩</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学习方法</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潜在的</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知识谦逊</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质疑信念</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 name="文本框 2"/>
          <p:cNvSpPr txBox="1"/>
          <p:nvPr/>
        </p:nvSpPr>
        <p:spPr>
          <a:xfrm>
            <a:off x="383582" y="845901"/>
            <a:ext cx="9753476" cy="4478149"/>
          </a:xfrm>
          <a:prstGeom prst="rect">
            <a:avLst/>
          </a:prstGeom>
          <a:noFill/>
        </p:spPr>
        <p:txBody>
          <a:bodyPr wrap="square">
            <a:spAutoFit/>
          </a:bodyPr>
          <a:lstStyle/>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self-confidence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overconfidence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roughly/ approximately/ or so/ more or less/ around/ about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merely/ barely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study strategies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test scores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learning methods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potential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intellectual humility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question beliefs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arn(inVertical)">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barn(inVertical)">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barn(inVertical)">
                                      <p:cBhvr>
                                        <p:cTn id="5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88489" y="374492"/>
            <a:ext cx="3519949"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C</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篇长难句分析及词汇学习</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4" name="文本框 3"/>
          <p:cNvSpPr txBox="1"/>
          <p:nvPr/>
        </p:nvSpPr>
        <p:spPr>
          <a:xfrm>
            <a:off x="0" y="856061"/>
            <a:ext cx="12103509" cy="4832092"/>
          </a:xfrm>
          <a:prstGeom prst="rect">
            <a:avLst/>
          </a:prstGeom>
          <a:noFill/>
        </p:spPr>
        <p:txBody>
          <a:bodyPr wrap="square">
            <a:spAutoFit/>
          </a:bodyPr>
          <a:lstStyle/>
          <a:p>
            <a:pPr marL="457200" lvl="0" indent="-457200" algn="just" fontAlgn="base">
              <a:buFont typeface="+mj-lt"/>
              <a:buAutoNum type="arabicPeriod"/>
              <a:defRPr/>
            </a:pP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He found overconfidence is very common, especially when it comes to ____ people believe to be true, and can lead us to _____________(disaster) decisions. </a:t>
            </a:r>
            <a:endPar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buFont typeface="+mj-lt"/>
              <a:buAutoNum type="arabicPeriod"/>
              <a:defRPr/>
            </a:pP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The good news is that there’s a “vaccine (</a:t>
            </a:r>
            <a:r>
              <a:rPr lang="zh-CN" altLang="en-US" sz="2200" b="1" dirty="0">
                <a:solidFill>
                  <a:prstClr val="black"/>
                </a:solidFill>
                <a:latin typeface="Calibri" panose="020F0502020204030204" pitchFamily="34" charset="0"/>
                <a:ea typeface="Calibri" panose="020F0502020204030204" pitchFamily="34" charset="0"/>
                <a:cs typeface="Calibri" panose="020F0502020204030204" pitchFamily="34" charset="0"/>
              </a:rPr>
              <a:t>疫苗</a:t>
            </a: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 for overconfidence, and that's ______scientists call “intellectual humility”——__________( recognize) that your beliefs could be wrong.</a:t>
            </a:r>
            <a:endPar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buFont typeface="+mj-lt"/>
              <a:buAutoNum type="arabicPeriod"/>
              <a:defRPr/>
            </a:pP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A survey of 144 college students ____________(measure) their intellectual humility found that students ___ saw their thinking could be wrong tended to be more curious and ___________( likely )to </a:t>
            </a:r>
            <a:r>
              <a:rPr lang="en-US" altLang="zh-CN" sz="22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seek out </a:t>
            </a: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new knowledge.  They ended up __________(know) more at the end of the day. </a:t>
            </a:r>
            <a:endPar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buFont typeface="+mj-lt"/>
              <a:buAutoNum type="arabicPeriod"/>
              <a:defRPr/>
            </a:pP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Students _____ didn't see their knowledge could be wrong might instead just </a:t>
            </a:r>
            <a:r>
              <a:rPr lang="en-US" altLang="zh-CN" sz="22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sail through </a:t>
            </a: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their studying and wouldn't stop ________(ask )themselves if they truly understood what they read, heard, or did. </a:t>
            </a:r>
            <a:endPar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buFont typeface="+mj-lt"/>
              <a:buAutoNum type="arabicPeriod"/>
              <a:defRPr/>
            </a:pP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Such students thought they </a:t>
            </a:r>
            <a:r>
              <a:rPr lang="en-US" altLang="zh-CN" sz="22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got a subject down pat</a:t>
            </a: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zh-CN" sz="2200" b="1" dirty="0">
                <a:solidFill>
                  <a:prstClr val="black"/>
                </a:solidFill>
                <a:highlight>
                  <a:srgbClr val="FF00FF"/>
                </a:highlight>
                <a:latin typeface="Calibri" panose="020F0502020204030204" pitchFamily="34" charset="0"/>
                <a:ea typeface="Calibri" panose="020F0502020204030204" pitchFamily="34" charset="0"/>
                <a:cs typeface="Calibri" panose="020F0502020204030204" pitchFamily="34" charset="0"/>
              </a:rPr>
              <a:t>but</a:t>
            </a: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 when ______(ask) to explain it on a test, they found they </a:t>
            </a:r>
            <a:endPar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buFont typeface="+mj-lt"/>
              <a:buAutoNum type="arabicPeriod"/>
              <a:defRPr/>
            </a:pP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If you find it hard to question a belief, try taking “</a:t>
            </a:r>
            <a:r>
              <a:rPr lang="en-US" altLang="zh-CN" sz="22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baby steps</a:t>
            </a:r>
            <a:r>
              <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altLang="zh-CN" sz="2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8851264" y="828039"/>
            <a:ext cx="1146176" cy="461665"/>
          </a:xfrm>
          <a:prstGeom prst="rect">
            <a:avLst/>
          </a:prstGeom>
          <a:noFill/>
        </p:spPr>
        <p:txBody>
          <a:bodyPr wrap="square" rtlCol="0" anchor="t">
            <a:spAutoFit/>
          </a:bodyPr>
          <a:lstStyle/>
          <a:p>
            <a:pPr>
              <a:defRPr/>
            </a:pP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mn-ea"/>
              </a:rPr>
              <a:t>what</a:t>
            </a:r>
            <a:endPar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6" name="文本框 5"/>
          <p:cNvSpPr txBox="1"/>
          <p:nvPr/>
        </p:nvSpPr>
        <p:spPr>
          <a:xfrm>
            <a:off x="6290944" y="5562002"/>
            <a:ext cx="5887106"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0000"/>
                </a:solidFill>
                <a:effectLst/>
                <a:uLnTx/>
                <a:uFillTx/>
                <a:sym typeface="+mn-ea"/>
              </a:rPr>
              <a:t>循序渐进；一小步一小步来</a:t>
            </a:r>
            <a:endParaRPr kumimoji="0" lang="zh-CN" altLang="en-US" sz="2400" b="1" i="0" u="none" strike="noStrike" kern="0" cap="none" spc="0" normalizeH="0" baseline="0" noProof="0" dirty="0">
              <a:ln>
                <a:noFill/>
              </a:ln>
              <a:solidFill>
                <a:srgbClr val="FF0000"/>
              </a:solidFill>
              <a:effectLst/>
              <a:uLnTx/>
              <a:uFillTx/>
            </a:endParaRPr>
          </a:p>
        </p:txBody>
      </p:sp>
      <p:sp>
        <p:nvSpPr>
          <p:cNvPr id="7" name="文本框 6"/>
          <p:cNvSpPr txBox="1"/>
          <p:nvPr/>
        </p:nvSpPr>
        <p:spPr>
          <a:xfrm>
            <a:off x="3721909" y="1219111"/>
            <a:ext cx="2255751" cy="461665"/>
          </a:xfrm>
          <a:prstGeom prst="rect">
            <a:avLst/>
          </a:prstGeom>
          <a:noFill/>
        </p:spPr>
        <p:txBody>
          <a:bodyPr wrap="square" rtlCol="0" anchor="t">
            <a:spAutoFit/>
          </a:bodyPr>
          <a:lstStyle/>
          <a:p>
            <a:pPr>
              <a:defRPr/>
            </a:pPr>
            <a:r>
              <a:rPr lang="en-US" altLang="zh-CN" sz="2400" b="1" i="1" dirty="0">
                <a:solidFill>
                  <a:srgbClr val="FF0000"/>
                </a:solidFill>
                <a:latin typeface="Calibri" panose="020F0502020204030204" pitchFamily="34" charset="0"/>
                <a:ea typeface="TimesNewRoman"/>
                <a:cs typeface="Calibri" panose="020F0502020204030204" pitchFamily="34" charset="0"/>
                <a:sym typeface="+mn-ea"/>
              </a:rPr>
              <a:t>disastrous</a:t>
            </a:r>
            <a:endParaRPr lang="en-US" altLang="zh-CN" sz="2400" b="1" i="1" dirty="0">
              <a:solidFill>
                <a:srgbClr val="FF0000"/>
              </a:solidFill>
              <a:latin typeface="Calibri" panose="020F0502020204030204" pitchFamily="34" charset="0"/>
              <a:ea typeface="TimesNewRoman"/>
              <a:cs typeface="Calibri" panose="020F0502020204030204" pitchFamily="34" charset="0"/>
              <a:sym typeface="+mn-ea"/>
            </a:endParaRPr>
          </a:p>
        </p:txBody>
      </p:sp>
      <p:sp>
        <p:nvSpPr>
          <p:cNvPr id="8" name="文本框 7"/>
          <p:cNvSpPr txBox="1"/>
          <p:nvPr/>
        </p:nvSpPr>
        <p:spPr>
          <a:xfrm>
            <a:off x="10215880" y="1516291"/>
            <a:ext cx="1377845"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what </a:t>
            </a:r>
            <a:endParaRPr kumimoji="0" lang="zh-CN" altLang="en-US" sz="2400" b="1" i="0" u="none" strike="noStrike" kern="0" cap="none" spc="0" normalizeH="0" baseline="0" noProof="0" dirty="0">
              <a:ln>
                <a:noFill/>
              </a:ln>
              <a:solidFill>
                <a:srgbClr val="FF0000"/>
              </a:solidFill>
              <a:effectLst/>
              <a:uLnTx/>
              <a:uFillTx/>
            </a:endParaRPr>
          </a:p>
        </p:txBody>
      </p:sp>
      <p:sp>
        <p:nvSpPr>
          <p:cNvPr id="9" name="文本框 8"/>
          <p:cNvSpPr txBox="1"/>
          <p:nvPr/>
        </p:nvSpPr>
        <p:spPr>
          <a:xfrm>
            <a:off x="4096702" y="1845310"/>
            <a:ext cx="2060032"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recognizing</a:t>
            </a: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 </a:t>
            </a:r>
            <a:endParaRPr kumimoji="0" lang="zh-CN" altLang="en-US" sz="2400" b="1" i="0" u="none" strike="noStrike" kern="0" cap="none" spc="0" normalizeH="0" baseline="0" noProof="0" dirty="0">
              <a:ln>
                <a:noFill/>
              </a:ln>
              <a:solidFill>
                <a:srgbClr val="FF0000"/>
              </a:solidFill>
              <a:effectLst/>
              <a:uLnTx/>
              <a:uFillTx/>
            </a:endParaRPr>
          </a:p>
        </p:txBody>
      </p:sp>
      <p:sp>
        <p:nvSpPr>
          <p:cNvPr id="10" name="文本框 9"/>
          <p:cNvSpPr txBox="1"/>
          <p:nvPr/>
        </p:nvSpPr>
        <p:spPr>
          <a:xfrm>
            <a:off x="4646435" y="2226660"/>
            <a:ext cx="2485083"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to measure</a:t>
            </a:r>
            <a:endParaRPr kumimoji="0" lang="zh-CN" altLang="en-US" sz="2400" b="1" i="0" u="none" strike="noStrike" kern="0" cap="none" spc="0" normalizeH="0" baseline="0" noProof="0" dirty="0">
              <a:ln>
                <a:noFill/>
              </a:ln>
              <a:solidFill>
                <a:srgbClr val="FF0000"/>
              </a:solidFill>
              <a:effectLst/>
              <a:uLnTx/>
              <a:uFillTx/>
            </a:endParaRPr>
          </a:p>
        </p:txBody>
      </p:sp>
      <p:sp>
        <p:nvSpPr>
          <p:cNvPr id="11" name="文本框 10"/>
          <p:cNvSpPr txBox="1"/>
          <p:nvPr/>
        </p:nvSpPr>
        <p:spPr>
          <a:xfrm>
            <a:off x="1682902" y="2487930"/>
            <a:ext cx="1129627"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who</a:t>
            </a:r>
            <a:endParaRPr kumimoji="0" lang="zh-CN" altLang="en-US" sz="2400" b="1" i="0" u="none" strike="noStrike" kern="0" cap="none" spc="0" normalizeH="0" baseline="0" noProof="0" dirty="0">
              <a:ln>
                <a:noFill/>
              </a:ln>
              <a:solidFill>
                <a:srgbClr val="FF0000"/>
              </a:solidFill>
              <a:effectLst/>
              <a:uLnTx/>
              <a:uFillTx/>
            </a:endParaRPr>
          </a:p>
        </p:txBody>
      </p:sp>
      <p:sp>
        <p:nvSpPr>
          <p:cNvPr id="12" name="文本框 11"/>
          <p:cNvSpPr txBox="1"/>
          <p:nvPr/>
        </p:nvSpPr>
        <p:spPr>
          <a:xfrm>
            <a:off x="464890" y="2831485"/>
            <a:ext cx="2441281"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more likely</a:t>
            </a:r>
            <a:endParaRPr kumimoji="0" lang="zh-CN" altLang="en-US" sz="2400" b="1" i="0" u="none" strike="noStrike" kern="0" cap="none" spc="0" normalizeH="0" baseline="0" noProof="0" dirty="0">
              <a:ln>
                <a:noFill/>
              </a:ln>
              <a:solidFill>
                <a:srgbClr val="FF0000"/>
              </a:solidFill>
              <a:effectLst/>
              <a:uLnTx/>
              <a:uFillTx/>
            </a:endParaRPr>
          </a:p>
        </p:txBody>
      </p:sp>
      <p:sp>
        <p:nvSpPr>
          <p:cNvPr id="13" name="文本框 12"/>
          <p:cNvSpPr txBox="1"/>
          <p:nvPr/>
        </p:nvSpPr>
        <p:spPr>
          <a:xfrm>
            <a:off x="3156585" y="3191817"/>
            <a:ext cx="3083721"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找出；搜寻出</a:t>
            </a:r>
            <a:endParaRPr kumimoji="0" lang="zh-CN" altLang="en-US" sz="2400" b="1" i="0" u="none" strike="noStrike" kern="0" cap="none" spc="0" normalizeH="0" baseline="0" noProof="0" dirty="0">
              <a:ln>
                <a:noFill/>
              </a:ln>
              <a:solidFill>
                <a:srgbClr val="FF0000"/>
              </a:solidFill>
              <a:effectLst/>
              <a:uLnTx/>
              <a:uFillTx/>
            </a:endParaRPr>
          </a:p>
        </p:txBody>
      </p:sp>
      <p:sp>
        <p:nvSpPr>
          <p:cNvPr id="14" name="文本框 13"/>
          <p:cNvSpPr txBox="1"/>
          <p:nvPr/>
        </p:nvSpPr>
        <p:spPr>
          <a:xfrm>
            <a:off x="8332574" y="2818805"/>
            <a:ext cx="1939980" cy="506742"/>
          </a:xfrm>
          <a:prstGeom prst="rect">
            <a:avLst/>
          </a:prstGeom>
          <a:noFill/>
        </p:spPr>
        <p:txBody>
          <a:bodyPr wrap="square" rtlCol="0" anchor="t">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en-US" altLang="zh-CN" sz="2400" b="1" i="0"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knowing</a:t>
            </a:r>
            <a:endParaRPr kumimoji="0" lang="zh-CN" altLang="en-US" sz="2400" b="1" i="0" strike="noStrike" kern="0" cap="none" spc="0" normalizeH="0" baseline="0" noProof="0" dirty="0">
              <a:ln>
                <a:noFill/>
              </a:ln>
              <a:solidFill>
                <a:srgbClr val="FF0000"/>
              </a:solidFill>
              <a:effectLst/>
              <a:uLnTx/>
              <a:uFillTx/>
            </a:endParaRPr>
          </a:p>
        </p:txBody>
      </p:sp>
      <p:sp>
        <p:nvSpPr>
          <p:cNvPr id="15" name="文本框 14"/>
          <p:cNvSpPr txBox="1"/>
          <p:nvPr/>
        </p:nvSpPr>
        <p:spPr>
          <a:xfrm>
            <a:off x="1667410" y="3479711"/>
            <a:ext cx="1129627"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who</a:t>
            </a:r>
            <a:endParaRPr kumimoji="0" lang="zh-CN" altLang="en-US" sz="2400" b="1" i="0" u="none" strike="noStrike" kern="0" cap="none" spc="0" normalizeH="0" baseline="0" noProof="0" dirty="0">
              <a:ln>
                <a:noFill/>
              </a:ln>
              <a:solidFill>
                <a:srgbClr val="FF0000"/>
              </a:solidFill>
              <a:effectLst/>
              <a:uLnTx/>
              <a:uFillTx/>
            </a:endParaRPr>
          </a:p>
        </p:txBody>
      </p:sp>
      <p:sp>
        <p:nvSpPr>
          <p:cNvPr id="16" name="文本框 15"/>
          <p:cNvSpPr txBox="1"/>
          <p:nvPr/>
        </p:nvSpPr>
        <p:spPr>
          <a:xfrm>
            <a:off x="4114701" y="3900170"/>
            <a:ext cx="1441115"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to ask</a:t>
            </a:r>
            <a:endParaRPr kumimoji="0" lang="zh-CN" altLang="en-US" sz="2400" b="1" i="0" u="none" strike="noStrike" kern="0" cap="none" spc="0" normalizeH="0" baseline="0" noProof="0" dirty="0">
              <a:ln>
                <a:noFill/>
              </a:ln>
              <a:solidFill>
                <a:srgbClr val="FF0000"/>
              </a:solidFill>
              <a:effectLst/>
              <a:uLnTx/>
              <a:uFillTx/>
            </a:endParaRPr>
          </a:p>
        </p:txBody>
      </p:sp>
      <p:sp>
        <p:nvSpPr>
          <p:cNvPr id="17" name="文本框 16"/>
          <p:cNvSpPr txBox="1"/>
          <p:nvPr/>
        </p:nvSpPr>
        <p:spPr>
          <a:xfrm>
            <a:off x="7903845" y="4422775"/>
            <a:ext cx="1409479"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ea typeface="TimesNewRoman"/>
                <a:cs typeface="Calibri" panose="020F0502020204030204" pitchFamily="34" charset="0"/>
                <a:sym typeface="+mn-ea"/>
              </a:rPr>
              <a:t>asked</a:t>
            </a:r>
            <a:endParaRPr kumimoji="0" lang="zh-CN" altLang="en-US" sz="2400" b="1" i="0" u="none" strike="noStrike" kern="0" cap="none" spc="0" normalizeH="0" baseline="0" noProof="0" dirty="0">
              <a:ln>
                <a:noFill/>
              </a:ln>
              <a:solidFill>
                <a:srgbClr val="FF0000"/>
              </a:solidFill>
              <a:effectLst/>
              <a:uLnTx/>
              <a:uFillTx/>
            </a:endParaRPr>
          </a:p>
        </p:txBody>
      </p:sp>
      <p:sp>
        <p:nvSpPr>
          <p:cNvPr id="18" name="文本框 17"/>
          <p:cNvSpPr txBox="1"/>
          <p:nvPr/>
        </p:nvSpPr>
        <p:spPr>
          <a:xfrm>
            <a:off x="10042740" y="3270684"/>
            <a:ext cx="2149260" cy="461665"/>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0000"/>
                </a:solidFill>
                <a:effectLst/>
                <a:uLnTx/>
                <a:uFillTx/>
                <a:sym typeface="+mn-ea"/>
              </a:rPr>
              <a:t>轻松完成</a:t>
            </a:r>
            <a:endParaRPr kumimoji="0" lang="zh-CN" altLang="en-US" sz="2400" b="1" i="0" u="none" strike="noStrike" kern="0" cap="none" spc="0" normalizeH="0" baseline="0" noProof="0" dirty="0">
              <a:ln>
                <a:noFill/>
              </a:ln>
              <a:solidFill>
                <a:srgbClr val="FF0000"/>
              </a:solidFill>
              <a:effectLst/>
              <a:uLnTx/>
              <a:uFillTx/>
            </a:endParaRPr>
          </a:p>
        </p:txBody>
      </p:sp>
      <p:sp>
        <p:nvSpPr>
          <p:cNvPr id="19" name="文本框 18"/>
          <p:cNvSpPr txBox="1"/>
          <p:nvPr/>
        </p:nvSpPr>
        <p:spPr>
          <a:xfrm>
            <a:off x="4247866" y="4825928"/>
            <a:ext cx="3175792" cy="506742"/>
          </a:xfrm>
          <a:prstGeom prst="rect">
            <a:avLst/>
          </a:prstGeom>
          <a:noFill/>
        </p:spPr>
        <p:txBody>
          <a:bodyPr wrap="square">
            <a:spAutoFit/>
          </a:bodyPr>
          <a:lstStyle/>
          <a:p>
            <a:pPr marL="0" marR="25400" lvl="0" indent="330200" algn="just" defTabSz="914400" eaLnBrk="1" fontAlgn="base"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0000"/>
                </a:solidFill>
                <a:effectLst/>
                <a:uLnTx/>
                <a:uFillTx/>
                <a:sym typeface="+mn-ea"/>
              </a:rPr>
              <a:t>完全掌握某物</a:t>
            </a:r>
            <a:endParaRPr kumimoji="0" lang="zh-CN" altLang="zh-C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500" fill="hold"/>
                                        <p:tgtEl>
                                          <p:spTgt spid="16"/>
                                        </p:tgtEl>
                                        <p:attrNameLst>
                                          <p:attrName>ppt_x</p:attrName>
                                        </p:attrNameLst>
                                      </p:cBhvr>
                                      <p:tavLst>
                                        <p:tav tm="0">
                                          <p:val>
                                            <p:strVal val="#ppt_x"/>
                                          </p:val>
                                        </p:tav>
                                        <p:tav tm="100000">
                                          <p:val>
                                            <p:strVal val="#ppt_x"/>
                                          </p:val>
                                        </p:tav>
                                      </p:tavLst>
                                    </p:anim>
                                    <p:anim calcmode="lin" valueType="num">
                                      <p:cBhvr additive="base">
                                        <p:cTn id="7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ppt_x"/>
                                          </p:val>
                                        </p:tav>
                                        <p:tav tm="100000">
                                          <p:val>
                                            <p:strVal val="#ppt_x"/>
                                          </p:val>
                                        </p:tav>
                                      </p:tavLst>
                                    </p:anim>
                                    <p:anim calcmode="lin" valueType="num">
                                      <p:cBhvr additive="base">
                                        <p:cTn id="8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additive="base">
                                        <p:cTn id="90" dur="500" fill="hold"/>
                                        <p:tgtEl>
                                          <p:spTgt spid="17"/>
                                        </p:tgtEl>
                                        <p:attrNameLst>
                                          <p:attrName>ppt_x</p:attrName>
                                        </p:attrNameLst>
                                      </p:cBhvr>
                                      <p:tavLst>
                                        <p:tav tm="0">
                                          <p:val>
                                            <p:strVal val="#ppt_x"/>
                                          </p:val>
                                        </p:tav>
                                        <p:tav tm="100000">
                                          <p:val>
                                            <p:strVal val="#ppt_x"/>
                                          </p:val>
                                        </p:tav>
                                      </p:tavLst>
                                    </p:anim>
                                    <p:anim calcmode="lin" valueType="num">
                                      <p:cBhvr additive="base">
                                        <p:cTn id="9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additive="base">
                                        <p:cTn id="96" dur="500" fill="hold"/>
                                        <p:tgtEl>
                                          <p:spTgt spid="6"/>
                                        </p:tgtEl>
                                        <p:attrNameLst>
                                          <p:attrName>ppt_x</p:attrName>
                                        </p:attrNameLst>
                                      </p:cBhvr>
                                      <p:tavLst>
                                        <p:tav tm="0">
                                          <p:val>
                                            <p:strVal val="#ppt_x"/>
                                          </p:val>
                                        </p:tav>
                                        <p:tav tm="100000">
                                          <p:val>
                                            <p:strVal val="#ppt_x"/>
                                          </p:val>
                                        </p:tav>
                                      </p:tavLst>
                                    </p:anim>
                                    <p:anim calcmode="lin" valueType="num">
                                      <p:cBhvr additive="base">
                                        <p:cTn id="9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2125459" y="1804527"/>
            <a:ext cx="119616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dirty="0">
                <a:solidFill>
                  <a:prstClr val="black">
                    <a:lumMod val="65000"/>
                    <a:lumOff val="35000"/>
                  </a:prstClr>
                </a:solidFill>
                <a:latin typeface="微软雅黑" panose="020B0503020204020204" pitchFamily="34" charset="-122"/>
                <a:ea typeface="微软雅黑" panose="020B0503020204020204" pitchFamily="34" charset="-122"/>
                <a:cs typeface="阿里巴巴普惠体 R" panose="00020600040101010101" pitchFamily="18" charset="-122"/>
              </a:rPr>
              <a:t>D</a:t>
            </a:r>
            <a:r>
              <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篇</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4" name="文本框 3"/>
          <p:cNvSpPr txBox="1"/>
          <p:nvPr/>
        </p:nvSpPr>
        <p:spPr>
          <a:xfrm>
            <a:off x="537222" y="3195792"/>
            <a:ext cx="6777977" cy="830997"/>
          </a:xfrm>
          <a:prstGeom prst="rect">
            <a:avLst/>
          </a:prstGeom>
          <a:noFill/>
        </p:spPr>
        <p:txBody>
          <a:bodyPr wrap="square" rtlCol="0">
            <a:spAutoFit/>
          </a:bodyPr>
          <a:lstStyle/>
          <a:p>
            <a:pPr algn="l">
              <a:buNone/>
            </a:pPr>
            <a:r>
              <a:rPr lang="zh-CN" altLang="en-US" sz="2400" b="1" dirty="0">
                <a:latin typeface="Calibri" panose="020F0502020204030204" pitchFamily="34" charset="0"/>
                <a:cs typeface="Calibri" panose="020F0502020204030204" pitchFamily="34" charset="0"/>
              </a:rPr>
              <a:t>人与自然：</a:t>
            </a:r>
            <a:r>
              <a:rPr lang="en-US" altLang="zh-CN" sz="2400" b="1" dirty="0">
                <a:latin typeface="Calibri" panose="020F0502020204030204" pitchFamily="34" charset="0"/>
                <a:cs typeface="Calibri" panose="020F0502020204030204" pitchFamily="34" charset="0"/>
              </a:rPr>
              <a:t>An artificial sensor system modelled on Mormyrids, a family of African fish </a:t>
            </a:r>
            <a:endParaRPr lang="en-US" altLang="zh-CN" sz="2400" b="1" dirty="0">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3"/>
          <a:stretch>
            <a:fillRect/>
          </a:stretch>
        </p:blipFill>
        <p:spPr>
          <a:xfrm>
            <a:off x="7457440" y="15241"/>
            <a:ext cx="4734560" cy="3550920"/>
          </a:xfrm>
          <a:prstGeom prst="rect">
            <a:avLst/>
          </a:prstGeom>
        </p:spPr>
      </p:pic>
      <p:pic>
        <p:nvPicPr>
          <p:cNvPr id="7" name="图片 6"/>
          <p:cNvPicPr>
            <a:picLocks noChangeAspect="1"/>
          </p:cNvPicPr>
          <p:nvPr/>
        </p:nvPicPr>
        <p:blipFill>
          <a:blip r:embed="rId4"/>
          <a:stretch>
            <a:fillRect/>
          </a:stretch>
        </p:blipFill>
        <p:spPr>
          <a:xfrm>
            <a:off x="7462329" y="3621328"/>
            <a:ext cx="4729671" cy="3145231"/>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1"/>
          <p:cNvSpPr txBox="1"/>
          <p:nvPr/>
        </p:nvSpPr>
        <p:spPr>
          <a:xfrm>
            <a:off x="1" y="0"/>
            <a:ext cx="7177547" cy="6786473"/>
          </a:xfrm>
          <a:prstGeom prst="rect">
            <a:avLst/>
          </a:prstGeom>
          <a:noFill/>
        </p:spPr>
        <p:txBody>
          <a:bodyPr wrap="square">
            <a:spAutoFit/>
          </a:bodyPr>
          <a:lstStyle/>
          <a:p>
            <a:pPr algn="ctr"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D</a:t>
            </a:r>
            <a:endParaRPr lang="zh-CN" altLang="zh-CN" sz="1600" dirty="0">
              <a:effectLst/>
              <a:latin typeface="等线" panose="02010600030101010101" charset="-122"/>
              <a:ea typeface="等线" panose="02010600030101010101" charset="-122"/>
              <a:cs typeface="宋体" panose="02010600030101010101" pitchFamily="2" charset="-122"/>
            </a:endParaRPr>
          </a:p>
          <a:p>
            <a:pPr marR="12700" indent="3429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The ability to detect a nearby presence without seeing or touching it may sound fantastical— but it's a real ability that some </a:t>
            </a:r>
            <a:r>
              <a:rPr lang="en-US" altLang="zh-CN" sz="1600" dirty="0">
                <a:solidFill>
                  <a:srgbClr val="000000"/>
                </a:solidFill>
                <a:effectLst/>
                <a:latin typeface="Times New Roman" panose="02020603050405020304" pitchFamily="18" charset="0"/>
                <a:ea typeface="等线" panose="02010600030101010101" charset="-122"/>
                <a:cs typeface="宋体" panose="02010600030101010101" pitchFamily="2" charset="-122"/>
              </a:rPr>
              <a:t>creatures</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have. A family of African fish known as Mormyrids are weakly </a:t>
            </a:r>
            <a:r>
              <a:rPr lang="en-US" altLang="zh-CN" sz="1600" dirty="0">
                <a:solidFill>
                  <a:srgbClr val="000000"/>
                </a:solidFill>
                <a:effectLst/>
                <a:latin typeface="Times New Roman" panose="02020603050405020304" pitchFamily="18" charset="0"/>
                <a:ea typeface="等线" panose="02010600030101010101" charset="-122"/>
                <a:cs typeface="宋体" panose="02010600030101010101" pitchFamily="2" charset="-122"/>
              </a:rPr>
              <a:t>eclectic</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and have special organs that can locate a nearby </a:t>
            </a:r>
            <a:r>
              <a:rPr lang="en-US" altLang="zh-CN" sz="1600" dirty="0">
                <a:solidFill>
                  <a:srgbClr val="000000"/>
                </a:solidFill>
                <a:effectLst/>
                <a:latin typeface="Times New Roman" panose="02020603050405020304" pitchFamily="18" charset="0"/>
                <a:ea typeface="等线" panose="02010600030101010101" charset="-122"/>
                <a:cs typeface="宋体" panose="02010600030101010101" pitchFamily="2" charset="-122"/>
              </a:rPr>
              <a:t>target</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even when it's hiding in the mud. Scientists have now developed an artificial sensor system modelled on the ability of these fish.</a:t>
            </a:r>
            <a:endParaRPr lang="zh-CN" altLang="zh-CN" sz="1600" dirty="0">
              <a:effectLst/>
              <a:latin typeface="等线" panose="02010600030101010101" charset="-122"/>
              <a:ea typeface="等线" panose="02010600030101010101" charset="-122"/>
              <a:cs typeface="宋体" panose="02010600030101010101" pitchFamily="2" charset="-122"/>
            </a:endParaRPr>
          </a:p>
          <a:p>
            <a:pPr marR="12700" indent="3429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“We developed a new strategy for 3D motion positioning by electronic skin, bio-inspired by' electric fish,'” says Dr. </a:t>
            </a:r>
            <a:r>
              <a:rPr lang="en-US" altLang="zh-CN" sz="1600" dirty="0" err="1">
                <a:solidFill>
                  <a:srgbClr val="000000"/>
                </a:solidFill>
                <a:effectLst/>
                <a:latin typeface="Times New Roman" panose="02020603050405020304" pitchFamily="18" charset="0"/>
                <a:ea typeface="TimesNewRoman"/>
                <a:cs typeface="宋体" panose="02010600030101010101" pitchFamily="2" charset="-122"/>
              </a:rPr>
              <a:t>Xinge</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Yu, an associate professor in the Department of Biomedical Engineering at the City University of Hong Kong. The team described their e-skin sensor in a paper published on November 14 in Nature.</a:t>
            </a:r>
            <a:endParaRPr lang="zh-CN" altLang="zh-CN" sz="1600" dirty="0">
              <a:effectLst/>
              <a:latin typeface="等线" panose="02010600030101010101" charset="-122"/>
              <a:ea typeface="等线" panose="02010600030101010101" charset="-122"/>
              <a:cs typeface="宋体" panose="02010600030101010101" pitchFamily="2" charset="-122"/>
            </a:endParaRPr>
          </a:p>
          <a:p>
            <a:pPr indent="3429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The artificial sensor is multi-layered. One layer acts as a transmitter(</a:t>
            </a:r>
            <a:r>
              <a:rPr lang="zh-CN" altLang="zh-CN" sz="1600" dirty="0">
                <a:solidFill>
                  <a:srgbClr val="000000"/>
                </a:solidFill>
                <a:effectLst/>
                <a:latin typeface="Times New Roman" panose="02020603050405020304" pitchFamily="18" charset="0"/>
                <a:ea typeface="TimesNewRoman"/>
                <a:cs typeface="Times New Roman" panose="02020603050405020304" pitchFamily="18" charset="0"/>
              </a:rPr>
              <a:t>发射器</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which will generate an electric field once activated, and another layer acts as a receiver to detect both the direction and the distance to an object. A separate controller creates the driving signal to activate the transmitter. When an object comes within range, the electric field around the sensor is disrupted(</a:t>
            </a:r>
            <a:r>
              <a:rPr lang="zh-CN" altLang="zh-CN" sz="1600" dirty="0">
                <a:solidFill>
                  <a:srgbClr val="000000"/>
                </a:solidFill>
                <a:effectLst/>
                <a:latin typeface="Times New Roman" panose="02020603050405020304" pitchFamily="18" charset="0"/>
                <a:ea typeface="TimesNewRoman"/>
                <a:cs typeface="Times New Roman" panose="02020603050405020304" pitchFamily="18" charset="0"/>
              </a:rPr>
              <a:t>扰乱</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which in turn can be detected by the receiver. This data is then processed by a microcontroller unit, which computes the position of the target object and sends that information to a smartphone or other devices.</a:t>
            </a:r>
            <a:endParaRPr lang="zh-CN" altLang="zh-CN" sz="1600" dirty="0">
              <a:effectLst/>
              <a:latin typeface="等线" panose="02010600030101010101" charset="-122"/>
              <a:ea typeface="等线" panose="02010600030101010101" charset="-122"/>
              <a:cs typeface="宋体" panose="02010600030101010101" pitchFamily="2" charset="-122"/>
            </a:endParaRPr>
          </a:p>
          <a:p>
            <a:pPr indent="3429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A special </a:t>
            </a:r>
            <a:r>
              <a:rPr lang="en-US" altLang="zh-CN" sz="1600" dirty="0" err="1">
                <a:solidFill>
                  <a:srgbClr val="000000"/>
                </a:solidFill>
                <a:effectLst/>
                <a:latin typeface="Times New Roman" panose="02020603050405020304" pitchFamily="18" charset="0"/>
                <a:ea typeface="TimesNewRoman"/>
                <a:cs typeface="宋体" panose="02010600030101010101" pitchFamily="2" charset="-122"/>
              </a:rPr>
              <a:t>biogel</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a:t>
            </a:r>
            <a:r>
              <a:rPr lang="zh-CN" altLang="zh-CN" sz="1600" dirty="0">
                <a:solidFill>
                  <a:srgbClr val="000000"/>
                </a:solidFill>
                <a:effectLst/>
                <a:latin typeface="Times New Roman" panose="02020603050405020304" pitchFamily="18" charset="0"/>
                <a:ea typeface="TimesNewRoman"/>
                <a:cs typeface="Times New Roman" panose="02020603050405020304" pitchFamily="18" charset="0"/>
              </a:rPr>
              <a:t>生物凝胶</a:t>
            </a: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 is used in the sensor, which has the ability to transmit and receive electric signals from a pattern of microchannels on the surface. The end result is a sensor that is thin, soft and flexible, making it easy to adapt to irregular surfaces, such as the human body. In contrast to the traditional sensor system that needs a large number of sensors to achieve spatial positioning, the new system can locate an object precisely in 3D space using just a few sensors. This significantly reduces the power consumption of data collection, transmission, and processing.</a:t>
            </a:r>
            <a:endParaRPr lang="zh-CN" altLang="zh-CN" sz="1600" dirty="0">
              <a:effectLst/>
              <a:latin typeface="等线" panose="02010600030101010101" charset="-122"/>
              <a:ea typeface="等线" panose="02010600030101010101" charset="-122"/>
              <a:cs typeface="宋体" panose="02010600030101010101" pitchFamily="2" charset="-122"/>
            </a:endParaRPr>
          </a:p>
          <a:p>
            <a:pPr indent="342900" algn="just" fontAlgn="base">
              <a:lnSpc>
                <a:spcPts val="1800"/>
              </a:lnSpc>
            </a:pPr>
            <a:r>
              <a:rPr lang="en-US" altLang="zh-CN" sz="1600" dirty="0">
                <a:solidFill>
                  <a:srgbClr val="000000"/>
                </a:solidFill>
                <a:effectLst/>
                <a:latin typeface="Times New Roman" panose="02020603050405020304" pitchFamily="18" charset="0"/>
                <a:ea typeface="TimesNewRoman"/>
                <a:cs typeface="宋体" panose="02010600030101010101" pitchFamily="2" charset="-122"/>
              </a:rPr>
              <a:t>The researchers hope that this sensor could one day open up a new range of wearable technologies, including sensors for human-machine interaction and thin, flexible e-skin.</a:t>
            </a:r>
            <a:endParaRPr lang="zh-CN" altLang="zh-CN" sz="1600" dirty="0">
              <a:effectLst/>
              <a:latin typeface="等线" panose="02010600030101010101" charset="-122"/>
              <a:ea typeface="等线" panose="02010600030101010101" charset="-122"/>
              <a:cs typeface="宋体" panose="02010600030101010101" pitchFamily="2" charset="-122"/>
            </a:endParaRPr>
          </a:p>
        </p:txBody>
      </p:sp>
      <p:sp>
        <p:nvSpPr>
          <p:cNvPr id="3" name="文本框 2"/>
          <p:cNvSpPr txBox="1"/>
          <p:nvPr/>
        </p:nvSpPr>
        <p:spPr>
          <a:xfrm>
            <a:off x="7256206" y="186813"/>
            <a:ext cx="4866968" cy="6247864"/>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p>
            <a:r>
              <a:rPr lang="en-US" altLang="zh-CN" sz="1600" b="1" kern="100" dirty="0">
                <a:effectLst/>
                <a:latin typeface="Calibri" panose="020F0502020204030204" pitchFamily="34" charset="0"/>
                <a:ea typeface="Calibri" panose="020F0502020204030204" pitchFamily="34" charset="0"/>
                <a:cs typeface="Calibri" panose="020F0502020204030204" pitchFamily="34" charset="0"/>
              </a:rPr>
              <a:t>32. The first paragraph aims to show _________.</a:t>
            </a:r>
            <a:endParaRPr lang="en-US" altLang="zh-CN" sz="16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A. the special ability of African fish 	</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B. the inspiration for a new invention</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C. the big challenge of locating objects </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D. the reason for developing a sensor</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b="1" kern="100" dirty="0">
                <a:effectLst/>
                <a:latin typeface="Calibri" panose="020F0502020204030204" pitchFamily="34" charset="0"/>
                <a:ea typeface="Calibri" panose="020F0502020204030204" pitchFamily="34" charset="0"/>
                <a:cs typeface="Calibri" panose="020F0502020204030204" pitchFamily="34" charset="0"/>
              </a:rPr>
              <a:t>33. What is the correct order of the system's working procedures?</a:t>
            </a:r>
            <a:endParaRPr lang="en-US" altLang="zh-CN" sz="16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a. The transmitter creates an electric field</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b. A unit computes the position of the target.</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c. The controller sends the activating signal.</a:t>
            </a:r>
            <a:endParaRPr lang="en-US" altLang="zh-CN" sz="1600" kern="100" dirty="0">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d. The receiver detects the change of electric signals.</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e. The electric field is disrupted by an approaching object.</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A. c-a-e-d-b. 	B. c-a-d-e-b.</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C. a-c-e-d-b. 	D. a-e-c-d-b.</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b="1" kern="100" dirty="0">
                <a:effectLst/>
                <a:latin typeface="Calibri" panose="020F0502020204030204" pitchFamily="34" charset="0"/>
                <a:ea typeface="Calibri" panose="020F0502020204030204" pitchFamily="34" charset="0"/>
                <a:cs typeface="Calibri" panose="020F0502020204030204" pitchFamily="34" charset="0"/>
              </a:rPr>
              <a:t>34. What is an advantage of the new sensor system?</a:t>
            </a:r>
            <a:endParaRPr lang="en-US" altLang="zh-CN" sz="16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A. Its sensitivity to different stimulations. B. Its adaptation to environmental changes.</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C. Its efficiency in achieving 3D positioning.	</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D. Its speed in data collection and processing.</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b="1" kern="100" dirty="0">
                <a:effectLst/>
                <a:latin typeface="Calibri" panose="020F0502020204030204" pitchFamily="34" charset="0"/>
                <a:ea typeface="Calibri" panose="020F0502020204030204" pitchFamily="34" charset="0"/>
                <a:cs typeface="Calibri" panose="020F0502020204030204" pitchFamily="34" charset="0"/>
              </a:rPr>
              <a:t>35. What is the best title for the text?</a:t>
            </a:r>
            <a:endParaRPr lang="en-US" altLang="zh-CN" sz="16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A. Machine Detective “Wears” Flexible E-skin	</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B. Bio-inspired Sensor “Feels” Without Touching</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C. E-Skin Sensor: The Future of Machine Learning	</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sz="1600" kern="100" dirty="0">
                <a:effectLst/>
                <a:latin typeface="Calibri" panose="020F0502020204030204" pitchFamily="34" charset="0"/>
                <a:ea typeface="Calibri" panose="020F0502020204030204" pitchFamily="34" charset="0"/>
                <a:cs typeface="Calibri" panose="020F0502020204030204" pitchFamily="34" charset="0"/>
              </a:rPr>
              <a:t>D. Electric Fields: The Frontier of Object Detection</a:t>
            </a:r>
            <a:endParaRPr lang="en-US" altLang="zh-CN" sz="16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矩形: 圆角 4"/>
          <p:cNvSpPr/>
          <p:nvPr/>
        </p:nvSpPr>
        <p:spPr>
          <a:xfrm>
            <a:off x="927044" y="699187"/>
            <a:ext cx="2670266" cy="285551"/>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953271" y="700861"/>
            <a:ext cx="3231299" cy="283877"/>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76282" y="973841"/>
            <a:ext cx="4140118" cy="296159"/>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5501722" y="973841"/>
            <a:ext cx="1722038" cy="296159"/>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86442" y="1258321"/>
            <a:ext cx="5125638" cy="204719"/>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7300042" y="699521"/>
            <a:ext cx="3286678" cy="326639"/>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1" y="2996529"/>
            <a:ext cx="3048000" cy="274991"/>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3251201" y="3027009"/>
            <a:ext cx="2011679" cy="274991"/>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1056641" y="2559649"/>
            <a:ext cx="3515359" cy="305471"/>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1219201" y="3321649"/>
            <a:ext cx="4602479" cy="203871"/>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365761" y="3504529"/>
            <a:ext cx="2316479" cy="244511"/>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4084321" y="3504529"/>
            <a:ext cx="3058159" cy="214031"/>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690881" y="3728049"/>
            <a:ext cx="3596639" cy="193711"/>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7335521" y="3433409"/>
            <a:ext cx="1310639" cy="234351"/>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1069480" y="5290772"/>
            <a:ext cx="5552384" cy="296111"/>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7224654" y="4597882"/>
            <a:ext cx="3839586" cy="329718"/>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p:cNvSpPr/>
          <p:nvPr/>
        </p:nvSpPr>
        <p:spPr>
          <a:xfrm>
            <a:off x="0" y="1169430"/>
            <a:ext cx="5074418" cy="247388"/>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7275006" y="5545041"/>
            <a:ext cx="4016103" cy="313148"/>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对话气泡: 圆角矩形 22"/>
          <p:cNvSpPr/>
          <p:nvPr/>
        </p:nvSpPr>
        <p:spPr>
          <a:xfrm>
            <a:off x="5824301" y="0"/>
            <a:ext cx="873760" cy="412955"/>
          </a:xfrm>
          <a:prstGeom prst="wedgeRoundRectCallout">
            <a:avLst>
              <a:gd name="adj1" fmla="val -61483"/>
              <a:gd name="adj2" fmla="val 34302"/>
              <a:gd name="adj3" fmla="val 16667"/>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r>
              <a:rPr lang="en-US" altLang="zh-CN" sz="2000" b="1" noProof="0" dirty="0">
                <a:solidFill>
                  <a:srgbClr val="FFFFFF"/>
                </a:solidFill>
                <a:latin typeface="Calibri" panose="020F0502020204030204" pitchFamily="34" charset="0"/>
                <a:ea typeface="Calibri" panose="020F0502020204030204" pitchFamily="34" charset="0"/>
                <a:cs typeface="Calibri" panose="020F0502020204030204" pitchFamily="34" charset="0"/>
              </a:rPr>
              <a:t>what</a:t>
            </a:r>
            <a:endParaRPr kumimoji="0" lang="en-US" altLang="zh-CN" sz="16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对话气泡: 圆角矩形 23"/>
          <p:cNvSpPr/>
          <p:nvPr/>
        </p:nvSpPr>
        <p:spPr>
          <a:xfrm>
            <a:off x="4815840" y="2432060"/>
            <a:ext cx="2418080" cy="412955"/>
          </a:xfrm>
          <a:prstGeom prst="wedgeRoundRectCallout">
            <a:avLst>
              <a:gd name="adj1" fmla="val -58340"/>
              <a:gd name="adj2" fmla="val -27524"/>
              <a:gd name="adj3" fmla="val 16667"/>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r>
              <a:rPr lang="en-US" altLang="zh-CN" sz="2000" b="1" noProof="0" dirty="0">
                <a:solidFill>
                  <a:srgbClr val="FFFFFF"/>
                </a:solidFill>
                <a:latin typeface="Calibri" panose="020F0502020204030204" pitchFamily="34" charset="0"/>
                <a:ea typeface="Calibri" panose="020F0502020204030204" pitchFamily="34" charset="0"/>
                <a:cs typeface="Calibri" panose="020F0502020204030204" pitchFamily="34" charset="0"/>
              </a:rPr>
              <a:t>working procedures</a:t>
            </a:r>
            <a:endParaRPr kumimoji="0" lang="en-US" altLang="zh-CN" sz="16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对话气泡: 圆角矩形 24"/>
          <p:cNvSpPr/>
          <p:nvPr/>
        </p:nvSpPr>
        <p:spPr>
          <a:xfrm>
            <a:off x="5624707" y="3964581"/>
            <a:ext cx="1341120" cy="412955"/>
          </a:xfrm>
          <a:prstGeom prst="wedgeRoundRectCallout">
            <a:avLst>
              <a:gd name="adj1" fmla="val -69703"/>
              <a:gd name="adj2" fmla="val 36444"/>
              <a:gd name="adj3" fmla="val 16667"/>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r>
              <a:rPr lang="en-US" altLang="zh-CN" sz="2000" b="1" noProof="0" dirty="0">
                <a:solidFill>
                  <a:srgbClr val="FFFFFF"/>
                </a:solidFill>
                <a:latin typeface="Calibri" panose="020F0502020204030204" pitchFamily="34" charset="0"/>
                <a:ea typeface="Calibri" panose="020F0502020204030204" pitchFamily="34" charset="0"/>
                <a:cs typeface="Calibri" panose="020F0502020204030204" pitchFamily="34" charset="0"/>
              </a:rPr>
              <a:t>benefits</a:t>
            </a:r>
            <a:endParaRPr kumimoji="0" lang="en-US" altLang="zh-CN" sz="16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对话气泡: 圆角矩形 25"/>
          <p:cNvSpPr/>
          <p:nvPr/>
        </p:nvSpPr>
        <p:spPr>
          <a:xfrm>
            <a:off x="5777762" y="6445045"/>
            <a:ext cx="1219200" cy="412955"/>
          </a:xfrm>
          <a:prstGeom prst="wedgeRoundRectCallout">
            <a:avLst>
              <a:gd name="adj1" fmla="val -59855"/>
              <a:gd name="adj2" fmla="val -39826"/>
              <a:gd name="adj3" fmla="val 16667"/>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r>
              <a:rPr lang="en-US" altLang="zh-CN" sz="2000" b="1" noProof="0" dirty="0">
                <a:solidFill>
                  <a:srgbClr val="FFFFFF"/>
                </a:solidFill>
                <a:latin typeface="Calibri" panose="020F0502020204030204" pitchFamily="34" charset="0"/>
                <a:ea typeface="Calibri" panose="020F0502020204030204" pitchFamily="34" charset="0"/>
                <a:cs typeface="Calibri" panose="020F0502020204030204" pitchFamily="34" charset="0"/>
              </a:rPr>
              <a:t>future</a:t>
            </a:r>
            <a:endParaRPr kumimoji="0" lang="en-US" altLang="zh-CN" sz="16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对话气泡: 圆角矩形 3"/>
          <p:cNvSpPr/>
          <p:nvPr/>
        </p:nvSpPr>
        <p:spPr>
          <a:xfrm>
            <a:off x="5691565" y="1306922"/>
            <a:ext cx="1544976" cy="412955"/>
          </a:xfrm>
          <a:prstGeom prst="wedgeRoundRectCallout">
            <a:avLst>
              <a:gd name="adj1" fmla="val -59270"/>
              <a:gd name="adj2" fmla="val 3349"/>
              <a:gd name="adj3" fmla="val 16667"/>
            </a:avLst>
          </a:prstGeom>
          <a:solidFill>
            <a:srgbClr val="FF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r>
              <a:rPr lang="en-US" altLang="zh-CN" sz="2000" b="1" noProof="0" dirty="0">
                <a:solidFill>
                  <a:srgbClr val="FFFFFF"/>
                </a:solidFill>
                <a:latin typeface="Calibri" panose="020F0502020204030204" pitchFamily="34" charset="0"/>
                <a:ea typeface="Calibri" panose="020F0502020204030204" pitchFamily="34" charset="0"/>
                <a:cs typeface="Calibri" panose="020F0502020204030204" pitchFamily="34" charset="0"/>
              </a:rPr>
              <a:t>background</a:t>
            </a:r>
            <a:endParaRPr kumimoji="0" lang="en-US" altLang="zh-CN" sz="1600" b="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left)">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down)">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wipe(down)">
                                      <p:cBhvr>
                                        <p:cTn id="97" dur="500"/>
                                        <p:tgtEl>
                                          <p:spTgt spid="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down)">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wipe(down)">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wipe(down)">
                                      <p:cBhvr>
                                        <p:cTn id="1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12"/>
          <p:cNvSpPr txBox="1"/>
          <p:nvPr/>
        </p:nvSpPr>
        <p:spPr>
          <a:xfrm>
            <a:off x="88490" y="374492"/>
            <a:ext cx="2713703"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lang="en-US" altLang="zh-CN"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D</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篇文本</a:t>
            </a:r>
            <a:r>
              <a:rPr lang="zh-CN" altLang="en-US"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主题词汇</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2" name="文本框 1"/>
          <p:cNvSpPr txBox="1"/>
          <p:nvPr/>
        </p:nvSpPr>
        <p:spPr>
          <a:xfrm>
            <a:off x="6943336" y="798378"/>
            <a:ext cx="2800103" cy="4478149"/>
          </a:xfrm>
          <a:prstGeom prst="rect">
            <a:avLst/>
          </a:prstGeom>
          <a:noFill/>
        </p:spPr>
        <p:txBody>
          <a:bodyPr wrap="square">
            <a:spAutoFit/>
          </a:bodyPr>
          <a:lstStyle/>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人工传感器系统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电场</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仿生的</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微控制器单元</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可穿戴技术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人机交互</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三维运动定位</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功耗</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数据收集与处理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有弹性的电子皮肤</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 name="文本框 2"/>
          <p:cNvSpPr txBox="1"/>
          <p:nvPr/>
        </p:nvSpPr>
        <p:spPr>
          <a:xfrm>
            <a:off x="383582" y="845901"/>
            <a:ext cx="5722578" cy="4478149"/>
          </a:xfrm>
          <a:prstGeom prst="rect">
            <a:avLst/>
          </a:prstGeom>
          <a:noFill/>
        </p:spPr>
        <p:txBody>
          <a:bodyPr wrap="square">
            <a:spAutoFit/>
          </a:bodyPr>
          <a:lstStyle/>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artificial sensor system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electric field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bio-inspired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microcontroller unit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wearable technologies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human-machine interaction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3D motion positioning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power consumption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data collection and processing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flexible e-skin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arn(inVertical)">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barn(inVertical)">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barn(inVertical)">
                                      <p:cBhvr>
                                        <p:cTn id="5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12"/>
          <p:cNvSpPr txBox="1"/>
          <p:nvPr/>
        </p:nvSpPr>
        <p:spPr>
          <a:xfrm>
            <a:off x="88490" y="374492"/>
            <a:ext cx="2713703"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lang="en-US" altLang="zh-CN"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D</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篇文本</a:t>
            </a:r>
            <a:r>
              <a:rPr lang="zh-CN" altLang="en-US"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长难句分析</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3" name="文本框 2"/>
          <p:cNvSpPr txBox="1"/>
          <p:nvPr/>
        </p:nvSpPr>
        <p:spPr>
          <a:xfrm>
            <a:off x="147607" y="750200"/>
            <a:ext cx="11906741" cy="6017032"/>
          </a:xfrm>
          <a:prstGeom prst="rect">
            <a:avLst/>
          </a:prstGeom>
          <a:noFill/>
        </p:spPr>
        <p:txBody>
          <a:bodyPr wrap="square">
            <a:spAutoFit/>
          </a:bodyPr>
          <a:lstStyle/>
          <a:p>
            <a:pPr marL="457200" lvl="0" indent="-457200" fontAlgn="base">
              <a:spcBef>
                <a:spcPts val="600"/>
              </a:spcBef>
              <a:buFont typeface="+mj-lt"/>
              <a:buAutoNum type="arabicPeriod"/>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The ability __________(detect) a nearby presence without seeing or touching it may sound ___________ (fantasy)— but it's a real ability that some creatures have. </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fontAlgn="base">
              <a:spcBef>
                <a:spcPts val="600"/>
              </a:spcBef>
              <a:buFont typeface="+mj-lt"/>
              <a:buAutoNum type="arabicPeriod"/>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“We developed a new strategy for 3D motion positioning by electronic skin, bio-inspired by' electric fish,'” says Dr. </a:t>
            </a:r>
            <a:r>
              <a:rPr lang="en-US" altLang="zh-CN" sz="2000" b="1" dirty="0" err="1">
                <a:solidFill>
                  <a:prstClr val="black"/>
                </a:solidFill>
                <a:latin typeface="Calibri" panose="020F0502020204030204" pitchFamily="34" charset="0"/>
                <a:ea typeface="Calibri" panose="020F0502020204030204" pitchFamily="34" charset="0"/>
                <a:cs typeface="Calibri" panose="020F0502020204030204" pitchFamily="34" charset="0"/>
              </a:rPr>
              <a:t>Xinge</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 Yu, ____ associate professor in the Department of Biomedical Engineering at the City University of Hong Kong.</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fontAlgn="base">
              <a:spcBef>
                <a:spcPts val="600"/>
              </a:spcBef>
              <a:buFont typeface="+mj-lt"/>
              <a:buAutoNum type="arabicPeriod"/>
              <a:defRPr/>
            </a:pP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The artificial sensor is multi-layered. One layer </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acts as a transmitter(</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发射器</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 which will generate an electric field once activated</a:t>
            </a: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 and another layer acts as a receiver to </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detect both the direction and the distance </a:t>
            </a: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to an object. </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 separate controller creates the driving signal to activate the transmitter</a:t>
            </a: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 When an object comes within range, </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the electric field around the sensor is disrupted</a:t>
            </a: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扰乱</a:t>
            </a: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 which in turn can </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be detected by the receiver.</a:t>
            </a: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 This data is then </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processed by a microcontroller unit</a:t>
            </a: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 which </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computes the position of the target object and sends that information </a:t>
            </a:r>
            <a:r>
              <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rPr>
              <a:t>to a smartphone or other devices.</a:t>
            </a:r>
            <a:endParaRPr lang="en-US" altLang="zh-CN"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fontAlgn="base">
              <a:spcBef>
                <a:spcPts val="600"/>
              </a:spcBef>
              <a:buFont typeface="+mj-lt"/>
              <a:buAutoNum type="arabicPeriod"/>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In contrast to the traditional sensor system that needs a large number of sensors to achieve ________ (space) positioning, the new system can locate an object ________(precise) in 3D space using just a few sensors. This significantly reduces the power ____________(consume) of data collection, transmission, and processing.</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fontAlgn="base">
              <a:spcBef>
                <a:spcPts val="600"/>
              </a:spcBef>
              <a:buFont typeface="+mj-lt"/>
              <a:buAutoNum type="arabicPeriod"/>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The researchers hope that this sensor could one day </a:t>
            </a:r>
            <a:r>
              <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open up a new range of</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 wearable technologies, including sensors for human-machine interaction and thin, flexible e-skin.</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fontAlgn="base">
              <a:spcBef>
                <a:spcPts val="600"/>
              </a:spcBef>
              <a:buFont typeface="+mj-lt"/>
              <a:buAutoNum type="arabicPeriod"/>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an artificial sensor system ___________(model) on the ability of these fish.</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0" name="直接箭头连接符 19"/>
          <p:cNvCxnSpPr/>
          <p:nvPr/>
        </p:nvCxnSpPr>
        <p:spPr>
          <a:xfrm flipV="1">
            <a:off x="4053840" y="2702560"/>
            <a:ext cx="2580640" cy="477520"/>
          </a:xfrm>
          <a:prstGeom prst="straightConnector1">
            <a:avLst/>
          </a:prstGeom>
          <a:noFill/>
          <a:ln w="38100" cap="flat" cmpd="sng" algn="ctr">
            <a:solidFill>
              <a:srgbClr val="00B0F0"/>
            </a:solidFill>
            <a:prstDash val="solid"/>
            <a:miter lim="800000"/>
            <a:tailEnd type="triangle"/>
          </a:ln>
          <a:effectLst/>
        </p:spPr>
      </p:cxnSp>
      <p:cxnSp>
        <p:nvCxnSpPr>
          <p:cNvPr id="21" name="直接箭头连接符 20"/>
          <p:cNvCxnSpPr/>
          <p:nvPr/>
        </p:nvCxnSpPr>
        <p:spPr>
          <a:xfrm>
            <a:off x="7755089" y="2624783"/>
            <a:ext cx="1785151" cy="0"/>
          </a:xfrm>
          <a:prstGeom prst="straightConnector1">
            <a:avLst/>
          </a:prstGeom>
          <a:noFill/>
          <a:ln w="38100" cap="flat" cmpd="sng" algn="ctr">
            <a:solidFill>
              <a:srgbClr val="00B0F0"/>
            </a:solidFill>
            <a:prstDash val="solid"/>
            <a:miter lim="800000"/>
            <a:tailEnd type="triangle"/>
          </a:ln>
          <a:effectLst/>
        </p:spPr>
      </p:cxnSp>
      <p:sp>
        <p:nvSpPr>
          <p:cNvPr id="25" name="文本框 24"/>
          <p:cNvSpPr txBox="1"/>
          <p:nvPr/>
        </p:nvSpPr>
        <p:spPr>
          <a:xfrm>
            <a:off x="2046881" y="758906"/>
            <a:ext cx="1072239"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1" i="1"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to</a:t>
            </a:r>
            <a:r>
              <a:rPr kumimoji="0" lang="en-US" altLang="zh-CN"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1800" b="1" i="1"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detect</a:t>
            </a:r>
            <a:r>
              <a:rPr kumimoji="0" lang="en-US" altLang="zh-CN"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zh-CN" altLang="en-US" sz="1800" b="0" i="0" u="none" strike="noStrike" kern="0" cap="none" spc="0" normalizeH="0" baseline="0" noProof="0" dirty="0">
              <a:ln>
                <a:noFill/>
              </a:ln>
              <a:solidFill>
                <a:prstClr val="black"/>
              </a:solidFill>
              <a:effectLst/>
              <a:uLnTx/>
              <a:uFillTx/>
            </a:endParaRPr>
          </a:p>
        </p:txBody>
      </p:sp>
      <p:sp>
        <p:nvSpPr>
          <p:cNvPr id="26" name="文本框 25"/>
          <p:cNvSpPr txBox="1"/>
          <p:nvPr/>
        </p:nvSpPr>
        <p:spPr>
          <a:xfrm>
            <a:off x="10322560" y="662145"/>
            <a:ext cx="1605280" cy="369332"/>
          </a:xfrm>
          <a:prstGeom prst="rect">
            <a:avLst/>
          </a:prstGeom>
          <a:noFill/>
        </p:spPr>
        <p:txBody>
          <a:bodyPr wrap="square">
            <a:spAutoFit/>
          </a:bodyPr>
          <a:lstStyle/>
          <a:p>
            <a:pPr>
              <a:defRPr/>
            </a:pPr>
            <a:r>
              <a:rPr lang="en-US" altLang="zh-CN" b="1" i="1" dirty="0">
                <a:solidFill>
                  <a:srgbClr val="C00000"/>
                </a:solidFill>
                <a:latin typeface="Calibri" panose="020F0502020204030204" pitchFamily="34" charset="0"/>
                <a:ea typeface="Calibri" panose="020F0502020204030204" pitchFamily="34" charset="0"/>
                <a:cs typeface="Calibri" panose="020F0502020204030204" pitchFamily="34" charset="0"/>
              </a:rPr>
              <a:t>fantastical</a:t>
            </a:r>
            <a:endParaRPr lang="zh-CN" altLang="en-US"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文本框 26"/>
          <p:cNvSpPr txBox="1"/>
          <p:nvPr/>
        </p:nvSpPr>
        <p:spPr>
          <a:xfrm>
            <a:off x="5555336" y="288347"/>
            <a:ext cx="6555384" cy="338554"/>
          </a:xfrm>
          <a:prstGeom prst="rect">
            <a:avLst/>
          </a:prstGeom>
          <a:solidFill>
            <a:srgbClr val="4472C4">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fantasy</a:t>
            </a:r>
            <a:r>
              <a:rPr kumimoji="0" lang="zh-CN" altLang="en-US"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幻想空想</a:t>
            </a:r>
            <a:r>
              <a:rPr kumimoji="0" lang="en-US" altLang="zh-CN"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fantastic </a:t>
            </a:r>
            <a:r>
              <a:rPr kumimoji="0" lang="zh-CN" altLang="en-US"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太棒了       </a:t>
            </a:r>
            <a:r>
              <a:rPr kumimoji="0" lang="en-US" altLang="zh-CN"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fantastic</a:t>
            </a:r>
            <a:r>
              <a:rPr kumimoji="0" lang="en-US" altLang="zh-CN" sz="16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al</a:t>
            </a:r>
            <a:r>
              <a:rPr kumimoji="0" lang="en-US" altLang="zh-CN"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zh-CN" altLang="en-US"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幻想的，不切实际的</a:t>
            </a:r>
            <a:endParaRPr kumimoji="0" lang="zh-CN" altLang="en-US" sz="1600" b="0" i="0" u="none" strike="noStrike" kern="0" cap="none" spc="0" normalizeH="0" baseline="0" noProof="0" dirty="0">
              <a:ln>
                <a:noFill/>
              </a:ln>
              <a:solidFill>
                <a:prstClr val="black"/>
              </a:solidFill>
              <a:effectLst/>
              <a:uLnTx/>
              <a:uFillTx/>
            </a:endParaRPr>
          </a:p>
        </p:txBody>
      </p:sp>
      <p:sp>
        <p:nvSpPr>
          <p:cNvPr id="28" name="文本框 27"/>
          <p:cNvSpPr txBox="1"/>
          <p:nvPr/>
        </p:nvSpPr>
        <p:spPr>
          <a:xfrm>
            <a:off x="2434370" y="1726993"/>
            <a:ext cx="512380" cy="369332"/>
          </a:xfrm>
          <a:prstGeom prst="rect">
            <a:avLst/>
          </a:prstGeom>
          <a:noFill/>
        </p:spPr>
        <p:txBody>
          <a:bodyPr wrap="square">
            <a:spAutoFit/>
          </a:bodyPr>
          <a:lstStyle/>
          <a:p>
            <a:pPr>
              <a:defRPr/>
            </a:pPr>
            <a:r>
              <a:rPr lang="en-US" altLang="zh-CN" b="1" i="1" dirty="0">
                <a:solidFill>
                  <a:srgbClr val="C00000"/>
                </a:solidFill>
                <a:latin typeface="Calibri" panose="020F0502020204030204" pitchFamily="34" charset="0"/>
                <a:ea typeface="Calibri" panose="020F0502020204030204" pitchFamily="34" charset="0"/>
                <a:cs typeface="Calibri" panose="020F0502020204030204" pitchFamily="34" charset="0"/>
              </a:rPr>
              <a:t>an</a:t>
            </a:r>
            <a:endParaRPr lang="zh-CN" altLang="en-US"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文本框 28"/>
          <p:cNvSpPr txBox="1"/>
          <p:nvPr/>
        </p:nvSpPr>
        <p:spPr>
          <a:xfrm>
            <a:off x="10306094" y="4324580"/>
            <a:ext cx="831059"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1" i="1"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spatial </a:t>
            </a:r>
            <a:endParaRPr kumimoji="0" lang="zh-CN" altLang="en-US" sz="1800" b="0" i="1" u="none" strike="noStrike" kern="0" cap="none" spc="0" normalizeH="0" baseline="0" noProof="0" dirty="0">
              <a:ln>
                <a:noFill/>
              </a:ln>
              <a:solidFill>
                <a:srgbClr val="C00000"/>
              </a:solidFill>
              <a:effectLst/>
              <a:uLnTx/>
              <a:uFillTx/>
            </a:endParaRPr>
          </a:p>
        </p:txBody>
      </p:sp>
      <p:sp>
        <p:nvSpPr>
          <p:cNvPr id="30" name="文本框 29"/>
          <p:cNvSpPr txBox="1"/>
          <p:nvPr/>
        </p:nvSpPr>
        <p:spPr>
          <a:xfrm>
            <a:off x="6664795" y="4627206"/>
            <a:ext cx="1039288" cy="369332"/>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b="1" i="1" u="none" strike="noStrike" cap="none" spc="0" normalizeH="0" baseline="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1" i="1"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precisely </a:t>
            </a:r>
            <a:endParaRPr kumimoji="0" lang="zh-CN" altLang="en-US" sz="1800" b="1" i="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31" name="文本框 30"/>
          <p:cNvSpPr txBox="1"/>
          <p:nvPr/>
        </p:nvSpPr>
        <p:spPr>
          <a:xfrm>
            <a:off x="5562074" y="4915778"/>
            <a:ext cx="1421524" cy="369332"/>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b="1" i="1" u="none" strike="noStrike" cap="none" spc="0" normalizeH="0" baseline="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1" i="1"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consumption</a:t>
            </a:r>
            <a:endParaRPr kumimoji="0" lang="zh-CN" altLang="en-US" sz="1800" b="1" i="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32" name="文本框 31"/>
          <p:cNvSpPr txBox="1"/>
          <p:nvPr/>
        </p:nvSpPr>
        <p:spPr>
          <a:xfrm>
            <a:off x="6374310" y="5280978"/>
            <a:ext cx="4131480"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mn-ea"/>
              </a:rPr>
              <a:t>开辟一个新范围</a:t>
            </a: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mn-ea"/>
              </a:rPr>
              <a:t>/</a:t>
            </a: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sym typeface="+mn-ea"/>
              </a:rPr>
              <a:t>领域</a:t>
            </a:r>
            <a:endPar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文本框 32"/>
          <p:cNvSpPr txBox="1"/>
          <p:nvPr/>
        </p:nvSpPr>
        <p:spPr>
          <a:xfrm>
            <a:off x="3555649" y="6297192"/>
            <a:ext cx="1124608" cy="369332"/>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b="1" i="1" u="none" strike="noStrike" cap="none" spc="0" normalizeH="0" baseline="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1" i="1"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modelled</a:t>
            </a:r>
            <a:endParaRPr kumimoji="0" lang="zh-CN" altLang="en-US" sz="1800" b="1" i="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cxnSp>
        <p:nvCxnSpPr>
          <p:cNvPr id="40" name="直接箭头连接符 39"/>
          <p:cNvCxnSpPr/>
          <p:nvPr/>
        </p:nvCxnSpPr>
        <p:spPr>
          <a:xfrm flipH="1">
            <a:off x="7020560" y="2641600"/>
            <a:ext cx="2570480" cy="833120"/>
          </a:xfrm>
          <a:prstGeom prst="straightConnector1">
            <a:avLst/>
          </a:prstGeom>
          <a:noFill/>
          <a:ln w="38100" cap="flat" cmpd="sng" algn="ctr">
            <a:solidFill>
              <a:srgbClr val="00B0F0"/>
            </a:solidFill>
            <a:prstDash val="solid"/>
            <a:miter lim="800000"/>
            <a:tailEnd type="triangle"/>
          </a:ln>
          <a:effectLst/>
        </p:spPr>
      </p:cxnSp>
      <p:cxnSp>
        <p:nvCxnSpPr>
          <p:cNvPr id="43" name="直接箭头连接符 42"/>
          <p:cNvCxnSpPr/>
          <p:nvPr/>
        </p:nvCxnSpPr>
        <p:spPr>
          <a:xfrm flipH="1">
            <a:off x="1503680" y="3627120"/>
            <a:ext cx="4429760" cy="213360"/>
          </a:xfrm>
          <a:prstGeom prst="straightConnector1">
            <a:avLst/>
          </a:prstGeom>
          <a:noFill/>
          <a:ln w="38100" cap="flat" cmpd="sng" algn="ctr">
            <a:solidFill>
              <a:srgbClr val="00B0F0"/>
            </a:solidFill>
            <a:prstDash val="solid"/>
            <a:miter lim="800000"/>
            <a:tailEnd type="triangle"/>
          </a:ln>
          <a:effectLst/>
        </p:spPr>
      </p:cxnSp>
      <p:cxnSp>
        <p:nvCxnSpPr>
          <p:cNvPr id="45" name="直接箭头连接符 44"/>
          <p:cNvCxnSpPr/>
          <p:nvPr/>
        </p:nvCxnSpPr>
        <p:spPr>
          <a:xfrm>
            <a:off x="1300480" y="3870960"/>
            <a:ext cx="1950720" cy="152400"/>
          </a:xfrm>
          <a:prstGeom prst="straightConnector1">
            <a:avLst/>
          </a:prstGeom>
          <a:noFill/>
          <a:ln w="38100" cap="flat" cmpd="sng" algn="ctr">
            <a:solidFill>
              <a:srgbClr val="00B0F0"/>
            </a:solidFill>
            <a:prstDash val="solid"/>
            <a:miter lim="800000"/>
            <a:tailEnd type="triangle"/>
          </a:ln>
          <a:effectLst/>
        </p:spPr>
      </p:cxn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additive="base">
                                        <p:cTn id="60" dur="500" fill="hold"/>
                                        <p:tgtEl>
                                          <p:spTgt spid="45"/>
                                        </p:tgtEl>
                                        <p:attrNameLst>
                                          <p:attrName>ppt_x</p:attrName>
                                        </p:attrNameLst>
                                      </p:cBhvr>
                                      <p:tavLst>
                                        <p:tav tm="0">
                                          <p:val>
                                            <p:strVal val="#ppt_x"/>
                                          </p:val>
                                        </p:tav>
                                        <p:tav tm="100000">
                                          <p:val>
                                            <p:strVal val="#ppt_x"/>
                                          </p:val>
                                        </p:tav>
                                      </p:tavLst>
                                    </p:anim>
                                    <p:anim calcmode="lin" valueType="num">
                                      <p:cBhvr additive="base">
                                        <p:cTn id="6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fill="hold"/>
                                        <p:tgtEl>
                                          <p:spTgt spid="29"/>
                                        </p:tgtEl>
                                        <p:attrNameLst>
                                          <p:attrName>ppt_x</p:attrName>
                                        </p:attrNameLst>
                                      </p:cBhvr>
                                      <p:tavLst>
                                        <p:tav tm="0">
                                          <p:val>
                                            <p:strVal val="#ppt_x"/>
                                          </p:val>
                                        </p:tav>
                                        <p:tav tm="100000">
                                          <p:val>
                                            <p:strVal val="#ppt_x"/>
                                          </p:val>
                                        </p:tav>
                                      </p:tavLst>
                                    </p:anim>
                                    <p:anim calcmode="lin" valueType="num">
                                      <p:cBhvr additive="base">
                                        <p:cTn id="6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additive="base">
                                        <p:cTn id="84" dur="500" fill="hold"/>
                                        <p:tgtEl>
                                          <p:spTgt spid="32"/>
                                        </p:tgtEl>
                                        <p:attrNameLst>
                                          <p:attrName>ppt_x</p:attrName>
                                        </p:attrNameLst>
                                      </p:cBhvr>
                                      <p:tavLst>
                                        <p:tav tm="0">
                                          <p:val>
                                            <p:strVal val="#ppt_x"/>
                                          </p:val>
                                        </p:tav>
                                        <p:tav tm="100000">
                                          <p:val>
                                            <p:strVal val="#ppt_x"/>
                                          </p:val>
                                        </p:tav>
                                      </p:tavLst>
                                    </p:anim>
                                    <p:anim calcmode="lin" valueType="num">
                                      <p:cBhvr additive="base">
                                        <p:cTn id="8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 calcmode="lin" valueType="num">
                                      <p:cBhvr additive="base">
                                        <p:cTn id="90" dur="500" fill="hold"/>
                                        <p:tgtEl>
                                          <p:spTgt spid="33"/>
                                        </p:tgtEl>
                                        <p:attrNameLst>
                                          <p:attrName>ppt_x</p:attrName>
                                        </p:attrNameLst>
                                      </p:cBhvr>
                                      <p:tavLst>
                                        <p:tav tm="0">
                                          <p:val>
                                            <p:strVal val="#ppt_x"/>
                                          </p:val>
                                        </p:tav>
                                        <p:tav tm="100000">
                                          <p:val>
                                            <p:strVal val="#ppt_x"/>
                                          </p:val>
                                        </p:tav>
                                      </p:tavLst>
                                    </p:anim>
                                    <p:anim calcmode="lin" valueType="num">
                                      <p:cBhvr additive="base">
                                        <p:cTn id="9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7" grpId="0" animBg="1"/>
      <p:bldP spid="28" grpId="0"/>
      <p:bldP spid="29" grpId="0"/>
      <p:bldP spid="30"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1784821" y="1804527"/>
            <a:ext cx="187743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七选五</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4" name="文本框 3"/>
          <p:cNvSpPr txBox="1"/>
          <p:nvPr/>
        </p:nvSpPr>
        <p:spPr>
          <a:xfrm>
            <a:off x="537223" y="3195792"/>
            <a:ext cx="5794752" cy="830997"/>
          </a:xfrm>
          <a:prstGeom prst="rect">
            <a:avLst/>
          </a:prstGeom>
          <a:noFill/>
        </p:spPr>
        <p:txBody>
          <a:bodyPr wrap="square" rtlCol="0">
            <a:spAutoFit/>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The key factors in the design of a green roof</a:t>
            </a:r>
            <a:endParaRPr lang="en-US" altLang="zh-CN" sz="2400" b="1" dirty="0">
              <a:latin typeface="Calibri" panose="020F0502020204030204" pitchFamily="34" charset="0"/>
              <a:cs typeface="Calibri" panose="020F0502020204030204" pitchFamily="34"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298" y="3460955"/>
            <a:ext cx="6034702" cy="314596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132" y="190910"/>
            <a:ext cx="4326868" cy="3240548"/>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11"/>
          <p:cNvSpPr/>
          <p:nvPr/>
        </p:nvSpPr>
        <p:spPr>
          <a:xfrm>
            <a:off x="723900" y="574675"/>
            <a:ext cx="10744200" cy="543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111308" y="2197818"/>
            <a:ext cx="996939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2025</a:t>
            </a:r>
            <a:r>
              <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年深圳市高三年级第一次调研考试</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18" name="矩形: 圆角 17"/>
          <p:cNvSpPr/>
          <p:nvPr/>
        </p:nvSpPr>
        <p:spPr>
          <a:xfrm>
            <a:off x="4473678" y="4776144"/>
            <a:ext cx="3293806" cy="336630"/>
          </a:xfrm>
          <a:prstGeom prst="roundRect">
            <a:avLst>
              <a:gd name="adj" fmla="val 50000"/>
            </a:avLst>
          </a:prstGeom>
          <a:solidFill>
            <a:srgbClr val="B1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北师大嘉兴附中  吴晨华</a:t>
            </a:r>
            <a:endPar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0" name="文本框 19"/>
          <p:cNvSpPr txBox="1"/>
          <p:nvPr/>
        </p:nvSpPr>
        <p:spPr>
          <a:xfrm>
            <a:off x="3356015" y="3698706"/>
            <a:ext cx="54799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600" b="1"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英语 阅读部分分析</a:t>
            </a:r>
            <a:endParaRPr kumimoji="0" lang="zh-CN" altLang="en-US" sz="36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斜纹 1"/>
          <p:cNvSpPr/>
          <p:nvPr/>
        </p:nvSpPr>
        <p:spPr>
          <a:xfrm>
            <a:off x="0" y="0"/>
            <a:ext cx="1943100" cy="1943100"/>
          </a:xfrm>
          <a:prstGeom prst="diagStripe">
            <a:avLst>
              <a:gd name="adj" fmla="val 68301"/>
            </a:avLst>
          </a:prstGeom>
          <a:solidFill>
            <a:srgbClr val="B1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2" name="图片 2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7000" contrast="-76000"/>
                    </a14:imgEffect>
                  </a14:imgLayer>
                </a14:imgProps>
              </a:ext>
            </a:extLst>
          </a:blip>
          <a:srcRect/>
          <a:stretch>
            <a:fillRect/>
          </a:stretch>
        </p:blipFill>
        <p:spPr>
          <a:xfrm rot="5400000" flipH="1">
            <a:off x="5185195" y="1242691"/>
            <a:ext cx="1821611" cy="10744198"/>
          </a:xfrm>
          <a:prstGeom prst="rect">
            <a:avLst/>
          </a:prstGeom>
        </p:spPr>
      </p:pic>
      <p:sp>
        <p:nvSpPr>
          <p:cNvPr id="21" name="斜纹 20"/>
          <p:cNvSpPr/>
          <p:nvPr/>
        </p:nvSpPr>
        <p:spPr>
          <a:xfrm rot="10800000">
            <a:off x="10248900" y="4914900"/>
            <a:ext cx="1943100" cy="1943100"/>
          </a:xfrm>
          <a:prstGeom prst="diagStripe">
            <a:avLst>
              <a:gd name="adj" fmla="val 68301"/>
            </a:avLst>
          </a:prstGeom>
          <a:solidFill>
            <a:srgbClr val="B1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81281" y="178653"/>
            <a:ext cx="11998959" cy="6463308"/>
          </a:xfrm>
          <a:prstGeom prst="rect">
            <a:avLst/>
          </a:prstGeom>
          <a:noFill/>
        </p:spPr>
        <p:txBody>
          <a:bodyPr wrap="square">
            <a:spAutoFit/>
          </a:bodyPr>
          <a:lstStyle/>
          <a:p>
            <a:pPr indent="342900" algn="just" fontAlgn="base"/>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Green roofs have been around for thousands of years, long before modern housing was developed. From the simple grass-covered roofs above caves to the famous Hanging Gardens of Babylon, they remained an important part of architecture.</a:t>
            </a:r>
            <a:r>
              <a:rPr lang="en-US" altLang="zh-CN" sz="23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u="sng" dirty="0">
                <a:solidFill>
                  <a:srgbClr val="000000"/>
                </a:solidFill>
                <a:effectLst/>
                <a:latin typeface="Times New Roman" panose="02020603050405020304" pitchFamily="18" charset="0"/>
                <a:ea typeface="TimesNewRoman"/>
                <a:cs typeface="宋体" panose="02010600030101010101" pitchFamily="2" charset="-122"/>
              </a:rPr>
              <a:t>36</a:t>
            </a:r>
            <a:r>
              <a:rPr lang="en-US" altLang="zh-CN" sz="23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They bring enormous environmental benefits and offer solutions to some pressing ecological challenges of our time.</a:t>
            </a:r>
            <a:endParaRPr lang="zh-CN" altLang="zh-CN" sz="2300" dirty="0">
              <a:effectLst/>
              <a:latin typeface="等线" panose="02010600030101010101" charset="-122"/>
              <a:ea typeface="等线" panose="02010600030101010101" charset="-122"/>
              <a:cs typeface="宋体" panose="02010600030101010101" pitchFamily="2" charset="-122"/>
            </a:endParaRPr>
          </a:p>
          <a:p>
            <a:pPr indent="342900" algn="just" fontAlgn="base"/>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In the design of a green roof, there are key factors that count. The first step is to install(</a:t>
            </a:r>
            <a:r>
              <a:rPr lang="zh-CN" altLang="zh-CN" sz="2300" dirty="0">
                <a:solidFill>
                  <a:srgbClr val="000000"/>
                </a:solidFill>
                <a:effectLst/>
                <a:latin typeface="Times New Roman" panose="02020603050405020304" pitchFamily="18" charset="0"/>
                <a:ea typeface="TimesNewRoman"/>
                <a:cs typeface="Times New Roman" panose="02020603050405020304" pitchFamily="18" charset="0"/>
              </a:rPr>
              <a:t>安装</a:t>
            </a:r>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 a protective layer over the roof to prevent water damage.</a:t>
            </a:r>
            <a:r>
              <a:rPr lang="en-US" altLang="zh-CN" sz="23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u="sng" dirty="0">
                <a:solidFill>
                  <a:srgbClr val="000000"/>
                </a:solidFill>
                <a:effectLst/>
                <a:latin typeface="Times New Roman" panose="02020603050405020304" pitchFamily="18" charset="0"/>
                <a:ea typeface="TimesNewRoman"/>
                <a:cs typeface="宋体" panose="02010600030101010101" pitchFamily="2" charset="-122"/>
              </a:rPr>
              <a:t>37</a:t>
            </a:r>
            <a:r>
              <a:rPr lang="en-US" altLang="zh-CN" sz="23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It's essential to choose high-quality materials, as once the green roof is completed and the building is in use, replacing the protective layer becomes difficult and expensive.</a:t>
            </a:r>
            <a:endParaRPr lang="zh-CN" altLang="zh-CN" sz="2300" dirty="0">
              <a:effectLst/>
              <a:latin typeface="等线" panose="02010600030101010101" charset="-122"/>
              <a:ea typeface="等线" panose="02010600030101010101" charset="-122"/>
              <a:cs typeface="宋体" panose="02010600030101010101" pitchFamily="2" charset="-122"/>
            </a:endParaRPr>
          </a:p>
          <a:p>
            <a:pPr marR="12700" indent="342900" algn="just" fontAlgn="base"/>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Next, a drainage(</a:t>
            </a:r>
            <a:r>
              <a:rPr lang="zh-CN" altLang="zh-CN" sz="2300" dirty="0">
                <a:solidFill>
                  <a:srgbClr val="000000"/>
                </a:solidFill>
                <a:effectLst/>
                <a:latin typeface="Times New Roman" panose="02020603050405020304" pitchFamily="18" charset="0"/>
                <a:ea typeface="TimesNewRoman"/>
                <a:cs typeface="Times New Roman" panose="02020603050405020304" pitchFamily="18" charset="0"/>
              </a:rPr>
              <a:t>排水</a:t>
            </a:r>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 layer, which is often made of pebbles or a special mat, is placed on top. It helps water flow off the roof instead of pooling on it. Then, a growing medium, like soil or other similar materials, is spread over the drainage layer.</a:t>
            </a:r>
            <a:r>
              <a:rPr lang="en-US" altLang="zh-CN" sz="23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u="sng" dirty="0">
                <a:solidFill>
                  <a:srgbClr val="000000"/>
                </a:solidFill>
                <a:effectLst/>
                <a:latin typeface="Times New Roman" panose="02020603050405020304" pitchFamily="18" charset="0"/>
                <a:ea typeface="TimesNewRoman"/>
                <a:cs typeface="宋体" panose="02010600030101010101" pitchFamily="2" charset="-122"/>
              </a:rPr>
              <a:t>38</a:t>
            </a:r>
            <a:r>
              <a:rPr lang="en-US" altLang="zh-CN" sz="23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endParaRPr lang="zh-CN" altLang="zh-CN" sz="2300" dirty="0">
              <a:effectLst/>
              <a:latin typeface="等线" panose="02010600030101010101" charset="-122"/>
              <a:ea typeface="等线" panose="02010600030101010101" charset="-122"/>
              <a:cs typeface="宋体" panose="02010600030101010101" pitchFamily="2" charset="-122"/>
            </a:endParaRPr>
          </a:p>
          <a:p>
            <a:pPr marR="12700" indent="342900" algn="just" fontAlgn="base"/>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Now it's time to choose plants for the roof. Some plants have shallow root systems and don't need much water.</a:t>
            </a:r>
            <a:r>
              <a:rPr lang="en-US" altLang="zh-CN" sz="23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u="sng" dirty="0">
                <a:solidFill>
                  <a:srgbClr val="000000"/>
                </a:solidFill>
                <a:effectLst/>
                <a:latin typeface="Times New Roman" panose="02020603050405020304" pitchFamily="18" charset="0"/>
                <a:ea typeface="TimesNewRoman"/>
                <a:cs typeface="宋体" panose="02010600030101010101" pitchFamily="2" charset="-122"/>
              </a:rPr>
              <a:t>39</a:t>
            </a:r>
            <a:r>
              <a:rPr lang="en-US" altLang="zh-CN" sz="23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Sedum and chives are good examples of such plants. They are not only water-efficient but tough and long-lasting.</a:t>
            </a:r>
            <a:endParaRPr lang="zh-CN" altLang="zh-CN" sz="2300" dirty="0">
              <a:effectLst/>
              <a:latin typeface="等线" panose="02010600030101010101" charset="-122"/>
              <a:ea typeface="等线" panose="02010600030101010101" charset="-122"/>
              <a:cs typeface="宋体" panose="02010600030101010101" pitchFamily="2" charset="-122"/>
            </a:endParaRPr>
          </a:p>
          <a:p>
            <a:pPr marR="25400" indent="342900" algn="just" fontAlgn="base"/>
            <a:r>
              <a:rPr lang="en-US" altLang="zh-CN" sz="23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40</a:t>
            </a:r>
            <a:r>
              <a:rPr lang="en-US" altLang="zh-CN" sz="23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It's important to think about your budget. On average, it costs S25 to $30 per square foot to install a green roof. This doesn't include the cost of installing or repairing the normal roof underneath. And there is </a:t>
            </a:r>
            <a:r>
              <a:rPr lang="en-US" altLang="zh-CN" sz="2300" dirty="0" err="1">
                <a:solidFill>
                  <a:srgbClr val="000000"/>
                </a:solidFill>
                <a:effectLst/>
                <a:latin typeface="Times New Roman" panose="02020603050405020304" pitchFamily="18" charset="0"/>
                <a:ea typeface="TimesNewRoman"/>
                <a:cs typeface="宋体" panose="02010600030101010101" pitchFamily="2" charset="-122"/>
              </a:rPr>
              <a:t>labour</a:t>
            </a:r>
            <a:r>
              <a:rPr lang="en-US" altLang="zh-CN" sz="2300" dirty="0">
                <a:solidFill>
                  <a:srgbClr val="000000"/>
                </a:solidFill>
                <a:effectLst/>
                <a:latin typeface="Times New Roman" panose="02020603050405020304" pitchFamily="18" charset="0"/>
                <a:ea typeface="TimesNewRoman"/>
                <a:cs typeface="宋体" panose="02010600030101010101" pitchFamily="2" charset="-122"/>
              </a:rPr>
              <a:t> cost to cover. If a traditional roof costs $30 per square foot, installing a green roof could easily double that expense.</a:t>
            </a:r>
            <a:endParaRPr lang="zh-CN" altLang="zh-CN" sz="2300" dirty="0">
              <a:effectLst/>
              <a:latin typeface="等线" panose="02010600030101010101" charset="-122"/>
              <a:ea typeface="等线" panose="02010600030101010101" charset="-122"/>
              <a:cs typeface="宋体" panose="02010600030101010101" pitchFamily="2" charset="-122"/>
            </a:endParaRPr>
          </a:p>
        </p:txBody>
      </p:sp>
      <p:sp>
        <p:nvSpPr>
          <p:cNvPr id="4" name="矩形: 圆角 3"/>
          <p:cNvSpPr/>
          <p:nvPr/>
        </p:nvSpPr>
        <p:spPr>
          <a:xfrm>
            <a:off x="386935" y="265809"/>
            <a:ext cx="1665149" cy="318982"/>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5079438" y="1683483"/>
            <a:ext cx="1491484" cy="262275"/>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7985671" y="1665762"/>
            <a:ext cx="3997222" cy="290629"/>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153019" y="2073344"/>
            <a:ext cx="1973493" cy="265819"/>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273521" y="3076348"/>
            <a:ext cx="3724321" cy="294173"/>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6731029" y="3441399"/>
            <a:ext cx="3210414" cy="322527"/>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418834" y="4146693"/>
            <a:ext cx="5110096" cy="276452"/>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2857234" y="5213492"/>
            <a:ext cx="3096999" cy="304805"/>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193041" y="1201208"/>
            <a:ext cx="11998959" cy="3108543"/>
          </a:xfrm>
          <a:prstGeom prst="rect">
            <a:avLst/>
          </a:prstGeom>
          <a:noFill/>
        </p:spPr>
        <p:txBody>
          <a:bodyPr wrap="square">
            <a:spAutoFit/>
          </a:bodyPr>
          <a:lstStyle/>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 </a:t>
            </a:r>
            <a:r>
              <a:rPr lang="en-US" altLang="zh-CN" sz="2800" dirty="0">
                <a:solidFill>
                  <a:srgbClr val="000000"/>
                </a:solidFill>
                <a:effectLst/>
                <a:highlight>
                  <a:srgbClr val="FFFF00"/>
                </a:highlight>
                <a:latin typeface="Times New Roman" panose="02020603050405020304" pitchFamily="18" charset="0"/>
                <a:ea typeface="TimesNewRoman"/>
                <a:cs typeface="宋体" panose="02010600030101010101" pitchFamily="2" charset="-122"/>
              </a:rPr>
              <a:t>This</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is </a:t>
            </a:r>
            <a:r>
              <a:rPr lang="en-US" altLang="zh-CN" sz="2800" dirty="0">
                <a:solidFill>
                  <a:srgbClr val="000000"/>
                </a:solidFill>
                <a:effectLst/>
                <a:highlight>
                  <a:srgbClr val="00FF00"/>
                </a:highlight>
                <a:latin typeface="Times New Roman" panose="02020603050405020304" pitchFamily="18" charset="0"/>
                <a:ea typeface="TimesNewRoman"/>
                <a:cs typeface="宋体" panose="02010600030101010101" pitchFamily="2" charset="-122"/>
              </a:rPr>
              <a:t>where the plants will grow</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B. </a:t>
            </a:r>
            <a:r>
              <a:rPr lang="en-US" altLang="zh-CN" sz="2800" dirty="0">
                <a:solidFill>
                  <a:srgbClr val="000000"/>
                </a:solidFill>
                <a:highlight>
                  <a:srgbClr val="FF00FF"/>
                </a:highlight>
                <a:latin typeface="Times New Roman" panose="02020603050405020304" pitchFamily="18" charset="0"/>
              </a:rPr>
              <a:t>However</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green roofs come </a:t>
            </a:r>
            <a:r>
              <a:rPr lang="en-US" altLang="zh-CN" sz="2800" dirty="0">
                <a:solidFill>
                  <a:srgbClr val="000000"/>
                </a:solidFill>
                <a:highlight>
                  <a:srgbClr val="00FF00"/>
                </a:highlight>
                <a:latin typeface="Times New Roman" panose="02020603050405020304" pitchFamily="18" charset="0"/>
              </a:rPr>
              <a:t>at a high cost</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C. </a:t>
            </a:r>
            <a:r>
              <a:rPr lang="en-US" altLang="zh-CN" sz="2800" dirty="0">
                <a:solidFill>
                  <a:srgbClr val="000000"/>
                </a:solidFill>
                <a:highlight>
                  <a:srgbClr val="FF00FF"/>
                </a:highlight>
                <a:latin typeface="Times New Roman" panose="02020603050405020304" pitchFamily="18" charset="0"/>
              </a:rPr>
              <a:t>Today</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green roofs are gaining </a:t>
            </a:r>
            <a:r>
              <a:rPr lang="en-US" altLang="zh-CN" sz="2800" dirty="0">
                <a:solidFill>
                  <a:srgbClr val="000000"/>
                </a:solidFill>
                <a:effectLst/>
                <a:highlight>
                  <a:srgbClr val="FF00FF"/>
                </a:highlight>
                <a:latin typeface="Times New Roman" panose="02020603050405020304" pitchFamily="18" charset="0"/>
                <a:ea typeface="TimesNewRoman"/>
                <a:cs typeface="宋体" panose="02010600030101010101" pitchFamily="2" charset="-122"/>
              </a:rPr>
              <a:t>more</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a:t>
            </a:r>
            <a:r>
              <a:rPr lang="en-US" altLang="zh-CN" sz="2800" dirty="0">
                <a:solidFill>
                  <a:srgbClr val="000000"/>
                </a:solidFill>
                <a:highlight>
                  <a:srgbClr val="00FF00"/>
                </a:highlight>
                <a:latin typeface="Times New Roman" panose="02020603050405020304" pitchFamily="18" charset="0"/>
              </a:rPr>
              <a:t>attention</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D. </a:t>
            </a:r>
            <a:r>
              <a:rPr lang="en-US" altLang="zh-CN" sz="2800" dirty="0">
                <a:solidFill>
                  <a:srgbClr val="000000"/>
                </a:solidFill>
                <a:highlight>
                  <a:srgbClr val="FFFF00"/>
                </a:highlight>
                <a:latin typeface="Times New Roman" panose="02020603050405020304" pitchFamily="18" charset="0"/>
              </a:rPr>
              <a:t>These</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a:t>
            </a:r>
            <a:r>
              <a:rPr lang="en-US" altLang="zh-CN" sz="2800" dirty="0">
                <a:solidFill>
                  <a:srgbClr val="000000"/>
                </a:solidFill>
                <a:highlight>
                  <a:srgbClr val="00FF00"/>
                </a:highlight>
                <a:latin typeface="Times New Roman" panose="02020603050405020304" pitchFamily="18" charset="0"/>
              </a:rPr>
              <a:t>features</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make </a:t>
            </a:r>
            <a:r>
              <a:rPr lang="en-US" altLang="zh-CN" sz="2800" dirty="0">
                <a:solidFill>
                  <a:srgbClr val="000000"/>
                </a:solidFill>
                <a:effectLst/>
                <a:highlight>
                  <a:srgbClr val="FFFF00"/>
                </a:highlight>
                <a:latin typeface="Times New Roman" panose="02020603050405020304" pitchFamily="18" charset="0"/>
                <a:ea typeface="TimesNewRoman"/>
                <a:cs typeface="宋体" panose="02010600030101010101" pitchFamily="2" charset="-122"/>
              </a:rPr>
              <a:t>them</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ideal for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E. </a:t>
            </a:r>
            <a:r>
              <a:rPr lang="en-US" altLang="zh-CN" sz="2800" dirty="0">
                <a:solidFill>
                  <a:srgbClr val="000000"/>
                </a:solidFill>
                <a:highlight>
                  <a:srgbClr val="FF00FF"/>
                </a:highlight>
                <a:latin typeface="Times New Roman" panose="02020603050405020304" pitchFamily="18" charset="0"/>
              </a:rPr>
              <a:t>As a result</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a:t>
            </a:r>
            <a:r>
              <a:rPr lang="en-US" altLang="zh-CN" sz="2800" dirty="0">
                <a:solidFill>
                  <a:srgbClr val="000000"/>
                </a:solidFill>
                <a:highlight>
                  <a:srgbClr val="FFFF00"/>
                </a:highlight>
                <a:latin typeface="Times New Roman" panose="02020603050405020304" pitchFamily="18" charset="0"/>
              </a:rPr>
              <a:t>they</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led to the </a:t>
            </a:r>
            <a:r>
              <a:rPr lang="en-US" altLang="zh-CN" sz="2800" dirty="0">
                <a:solidFill>
                  <a:srgbClr val="000000"/>
                </a:solidFill>
                <a:highlight>
                  <a:srgbClr val="00FF00"/>
                </a:highlight>
                <a:latin typeface="Times New Roman" panose="02020603050405020304" pitchFamily="18" charset="0"/>
              </a:rPr>
              <a:t>popularity</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of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F. Green roof </a:t>
            </a:r>
            <a:r>
              <a:rPr lang="en-US" altLang="zh-CN" sz="2800" dirty="0">
                <a:solidFill>
                  <a:srgbClr val="000000"/>
                </a:solidFill>
                <a:highlight>
                  <a:srgbClr val="00FF00"/>
                </a:highlight>
                <a:latin typeface="Times New Roman" panose="02020603050405020304" pitchFamily="18" charset="0"/>
              </a:rPr>
              <a:t>materials</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can </a:t>
            </a:r>
            <a:r>
              <a:rPr lang="en-US" altLang="zh-CN" sz="2800" dirty="0">
                <a:solidFill>
                  <a:srgbClr val="000000"/>
                </a:solidFill>
                <a:highlight>
                  <a:srgbClr val="00FF00"/>
                </a:highlight>
                <a:latin typeface="Times New Roman" panose="02020603050405020304" pitchFamily="18" charset="0"/>
              </a:rPr>
              <a:t>range from grass to solar panels</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G. </a:t>
            </a:r>
            <a:r>
              <a:rPr lang="en-US" altLang="zh-CN" sz="2800" dirty="0">
                <a:solidFill>
                  <a:srgbClr val="000000"/>
                </a:solidFill>
                <a:highlight>
                  <a:srgbClr val="FFFF00"/>
                </a:highlight>
                <a:latin typeface="Times New Roman" panose="02020603050405020304" pitchFamily="18" charset="0"/>
              </a:rPr>
              <a:t>The layer </a:t>
            </a:r>
            <a:r>
              <a:rPr lang="en-US" altLang="zh-CN" sz="2800" dirty="0">
                <a:solidFill>
                  <a:srgbClr val="000000"/>
                </a:solidFill>
                <a:highlight>
                  <a:srgbClr val="FF00FF"/>
                </a:highlight>
                <a:latin typeface="Times New Roman" panose="02020603050405020304" pitchFamily="18" charset="0"/>
              </a:rPr>
              <a:t>also</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a:t>
            </a:r>
            <a:r>
              <a:rPr lang="en-US" altLang="zh-CN" sz="2800" dirty="0">
                <a:solidFill>
                  <a:srgbClr val="000000"/>
                </a:solidFill>
                <a:highlight>
                  <a:srgbClr val="00FF00"/>
                </a:highlight>
                <a:latin typeface="Times New Roman" panose="02020603050405020304" pitchFamily="18" charset="0"/>
              </a:rPr>
              <a:t>stops</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plant roots </a:t>
            </a:r>
            <a:r>
              <a:rPr lang="en-US" altLang="zh-CN" sz="2800" dirty="0">
                <a:solidFill>
                  <a:srgbClr val="000000"/>
                </a:solidFill>
                <a:highlight>
                  <a:srgbClr val="00FF00"/>
                </a:highlight>
                <a:latin typeface="Times New Roman" panose="02020603050405020304" pitchFamily="18" charset="0"/>
              </a:rPr>
              <a:t>growing into the roof structure</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t>
            </a:r>
            <a:endParaRPr lang="zh-CN" altLang="zh-CN" sz="2800" dirty="0">
              <a:effectLst/>
              <a:latin typeface="等线" panose="02010600030101010101" charset="-122"/>
              <a:ea typeface="等线" panose="02010600030101010101" charset="-122"/>
              <a:cs typeface="宋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81281" y="178653"/>
            <a:ext cx="11998959" cy="2246769"/>
          </a:xfrm>
          <a:prstGeom prst="rect">
            <a:avLst/>
          </a:prstGeom>
          <a:noFill/>
        </p:spPr>
        <p:txBody>
          <a:bodyPr wrap="square">
            <a:spAutoFit/>
          </a:bodyPr>
          <a:lstStyle/>
          <a:p>
            <a:pPr indent="3429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Green roofs have been around for thousands of years, long before modern housing was developed. From the simple grass-covered roofs above caves to the famous Hanging Gardens of Babylon, they remained an important part of architecture.</a:t>
            </a:r>
            <a:r>
              <a:rPr lang="en-US" altLang="zh-CN" sz="28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800" u="sng" dirty="0">
                <a:solidFill>
                  <a:srgbClr val="000000"/>
                </a:solidFill>
                <a:effectLst/>
                <a:latin typeface="Times New Roman" panose="02020603050405020304" pitchFamily="18" charset="0"/>
                <a:ea typeface="TimesNewRoman"/>
                <a:cs typeface="宋体" panose="02010600030101010101" pitchFamily="2" charset="-122"/>
              </a:rPr>
              <a:t>36</a:t>
            </a:r>
            <a:r>
              <a:rPr lang="en-US" altLang="zh-CN" sz="28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They bring enormous environmental benefits and offer solutions to some pressing ecological challenges of our time.</a:t>
            </a:r>
            <a:endParaRPr lang="zh-CN" altLang="zh-CN" sz="2800" dirty="0">
              <a:effectLst/>
              <a:latin typeface="等线" panose="02010600030101010101" charset="-122"/>
              <a:ea typeface="等线" panose="02010600030101010101" charset="-122"/>
              <a:cs typeface="宋体" panose="02010600030101010101" pitchFamily="2" charset="-122"/>
            </a:endParaRPr>
          </a:p>
        </p:txBody>
      </p:sp>
      <p:sp>
        <p:nvSpPr>
          <p:cNvPr id="4" name="文本框 3"/>
          <p:cNvSpPr txBox="1"/>
          <p:nvPr/>
        </p:nvSpPr>
        <p:spPr>
          <a:xfrm>
            <a:off x="193041" y="2971015"/>
            <a:ext cx="11998959" cy="3108543"/>
          </a:xfrm>
          <a:prstGeom prst="rect">
            <a:avLst/>
          </a:prstGeom>
          <a:noFill/>
        </p:spPr>
        <p:txBody>
          <a:bodyPr wrap="square">
            <a:spAutoFit/>
          </a:bodyPr>
          <a:lstStyle/>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 This is where the plants will grow.</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B. However, green roofs come at a high cost.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C. Today, green roofs are gaining more attention.</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D. These features make them ideal for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E. As a result, they led to the popularity of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F. Green roof materials can range from grass to solar panels.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G. The layer also stops plant roots growing into the roof structure.</a:t>
            </a:r>
            <a:endParaRPr lang="zh-CN" altLang="zh-CN" sz="2800" dirty="0">
              <a:effectLst/>
              <a:latin typeface="等线" panose="02010600030101010101" charset="-122"/>
              <a:ea typeface="等线" panose="02010600030101010101" charset="-122"/>
              <a:cs typeface="宋体" panose="02010600030101010101" pitchFamily="2" charset="-122"/>
            </a:endParaRPr>
          </a:p>
        </p:txBody>
      </p:sp>
      <p:sp>
        <p:nvSpPr>
          <p:cNvPr id="5" name="矩形: 圆角 4"/>
          <p:cNvSpPr/>
          <p:nvPr/>
        </p:nvSpPr>
        <p:spPr>
          <a:xfrm>
            <a:off x="5869891" y="269051"/>
            <a:ext cx="2814453"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9217667" y="742998"/>
            <a:ext cx="1815423"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10817029" y="302545"/>
            <a:ext cx="1374971"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4751509" y="1155985"/>
            <a:ext cx="1374971"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p:cNvCxnSpPr/>
          <p:nvPr/>
        </p:nvCxnSpPr>
        <p:spPr>
          <a:xfrm flipV="1">
            <a:off x="5617029" y="602901"/>
            <a:ext cx="1497204" cy="64309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6" idx="1"/>
          </p:cNvCxnSpPr>
          <p:nvPr/>
        </p:nvCxnSpPr>
        <p:spPr>
          <a:xfrm flipH="1" flipV="1">
            <a:off x="7144378" y="633046"/>
            <a:ext cx="2073289" cy="28693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圆角 14"/>
          <p:cNvSpPr/>
          <p:nvPr/>
        </p:nvSpPr>
        <p:spPr>
          <a:xfrm>
            <a:off x="5807496" y="1554351"/>
            <a:ext cx="3225972"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10651253" y="1566074"/>
            <a:ext cx="1398396"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1328058" y="1999828"/>
            <a:ext cx="4319116"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6069518" y="2011770"/>
            <a:ext cx="1374971"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a:stCxn id="18" idx="1"/>
          </p:cNvCxnSpPr>
          <p:nvPr/>
        </p:nvCxnSpPr>
        <p:spPr>
          <a:xfrm flipH="1" flipV="1">
            <a:off x="2552281" y="1828800"/>
            <a:ext cx="3517237" cy="35995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2532185" y="532563"/>
            <a:ext cx="8239648" cy="117565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圆角 24"/>
          <p:cNvSpPr/>
          <p:nvPr/>
        </p:nvSpPr>
        <p:spPr>
          <a:xfrm>
            <a:off x="665179" y="3952776"/>
            <a:ext cx="1374971"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箭头连接符 25"/>
          <p:cNvCxnSpPr>
            <a:endCxn id="25" idx="0"/>
          </p:cNvCxnSpPr>
          <p:nvPr/>
        </p:nvCxnSpPr>
        <p:spPr>
          <a:xfrm flipH="1">
            <a:off x="1352665" y="612949"/>
            <a:ext cx="9750764" cy="333982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4039437" y="2321169"/>
            <a:ext cx="1676847" cy="16998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圆角 29"/>
          <p:cNvSpPr/>
          <p:nvPr/>
        </p:nvSpPr>
        <p:spPr>
          <a:xfrm>
            <a:off x="4133223" y="3950883"/>
            <a:ext cx="3443234"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箭头连接符 31"/>
          <p:cNvCxnSpPr/>
          <p:nvPr/>
        </p:nvCxnSpPr>
        <p:spPr>
          <a:xfrm flipV="1">
            <a:off x="5747657" y="1889090"/>
            <a:ext cx="1215851" cy="213025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30" idx="0"/>
          </p:cNvCxnSpPr>
          <p:nvPr/>
        </p:nvCxnSpPr>
        <p:spPr>
          <a:xfrm flipV="1">
            <a:off x="5854840" y="1919235"/>
            <a:ext cx="4947138" cy="203164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1599539" y="2435925"/>
            <a:ext cx="1834156" cy="369332"/>
          </a:xfrm>
          <a:prstGeom prst="rect">
            <a:avLst/>
          </a:prstGeom>
          <a:solidFill>
            <a:schemeClr val="accent4">
              <a:lumMod val="40000"/>
              <a:lumOff val="60000"/>
            </a:schemeClr>
          </a:solidFill>
        </p:spPr>
        <p:txBody>
          <a:bodyPr wrap="none" rtlCol="0">
            <a:spAutoFit/>
          </a:bodyPr>
          <a:lstStyle/>
          <a:p>
            <a:r>
              <a:rPr lang="zh-CN" altLang="en-US" b="1" dirty="0">
                <a:latin typeface="Calibri" panose="020F0502020204030204" pitchFamily="34" charset="0"/>
                <a:cs typeface="Calibri" panose="020F0502020204030204" pitchFamily="34" charset="0"/>
              </a:rPr>
              <a:t>转折 </a:t>
            </a:r>
            <a:r>
              <a:rPr lang="en-US" altLang="zh-CN" b="1" dirty="0">
                <a:latin typeface="Calibri" panose="020F0502020204030204" pitchFamily="34" charset="0"/>
                <a:cs typeface="Calibri" panose="020F0502020204030204" pitchFamily="34" charset="0"/>
              </a:rPr>
              <a:t>36</a:t>
            </a:r>
            <a:r>
              <a:rPr lang="en-US" altLang="zh-CN" b="1" dirty="0">
                <a:latin typeface="Calibri" panose="020F0502020204030204" pitchFamily="34" charset="0"/>
                <a:ea typeface="Calibri" panose="020F0502020204030204" pitchFamily="34" charset="0"/>
                <a:cs typeface="Calibri" panose="020F0502020204030204" pitchFamily="34" charset="0"/>
              </a:rPr>
              <a:t> C </a:t>
            </a:r>
            <a:r>
              <a:rPr lang="zh-CN" altLang="en-US" b="1" dirty="0">
                <a:latin typeface="Calibri" panose="020F0502020204030204" pitchFamily="34" charset="0"/>
                <a:ea typeface="Calibri" panose="020F0502020204030204" pitchFamily="34" charset="0"/>
                <a:cs typeface="Calibri" panose="020F0502020204030204" pitchFamily="34" charset="0"/>
              </a:rPr>
              <a:t>例证</a:t>
            </a:r>
            <a:r>
              <a:rPr lang="en-US" altLang="zh-CN" b="1" dirty="0">
                <a:latin typeface="Calibri" panose="020F0502020204030204" pitchFamily="34" charset="0"/>
                <a:ea typeface="Calibri" panose="020F0502020204030204" pitchFamily="34" charset="0"/>
                <a:cs typeface="Calibri" panose="020F0502020204030204" pitchFamily="34" charset="0"/>
              </a:rPr>
              <a:t>    </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par>
                                <p:cTn id="26" presetID="22" presetClass="entr" presetSubtype="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500"/>
                                        <p:tgtEl>
                                          <p:spTgt spid="26"/>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up)">
                                      <p:cBhvr>
                                        <p:cTn id="73" dur="500"/>
                                        <p:tgtEl>
                                          <p:spTgt spid="29"/>
                                        </p:tgtEl>
                                      </p:cBhvr>
                                    </p:animEffect>
                                  </p:childTnLst>
                                </p:cTn>
                              </p:par>
                              <p:par>
                                <p:cTn id="74" presetID="22" presetClass="entr" presetSubtype="1"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up)">
                                      <p:cBhvr>
                                        <p:cTn id="76" dur="500"/>
                                        <p:tgtEl>
                                          <p:spTgt spid="32"/>
                                        </p:tgtEl>
                                      </p:cBhvr>
                                    </p:animEffect>
                                  </p:childTnLst>
                                </p:cTn>
                              </p:par>
                              <p:par>
                                <p:cTn id="77" presetID="22" presetClass="entr" presetSubtype="1"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up)">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5" grpId="0" animBg="1"/>
      <p:bldP spid="16" grpId="0" animBg="1"/>
      <p:bldP spid="17" grpId="0" animBg="1"/>
      <p:bldP spid="18" grpId="0" animBg="1"/>
      <p:bldP spid="25" grpId="0" animBg="1"/>
      <p:bldP spid="30" grpId="0" animBg="1"/>
      <p:bldP spid="3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193041" y="2971015"/>
            <a:ext cx="11998959" cy="3108543"/>
          </a:xfrm>
          <a:prstGeom prst="rect">
            <a:avLst/>
          </a:prstGeom>
          <a:noFill/>
        </p:spPr>
        <p:txBody>
          <a:bodyPr wrap="square">
            <a:spAutoFit/>
          </a:bodyPr>
          <a:lstStyle/>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 This is where the plants will grow.</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B. However, green roofs come at a high cost.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C. </a:t>
            </a:r>
            <a:endParaRPr lang="en-US" altLang="zh-CN" sz="2800" dirty="0">
              <a:solidFill>
                <a:srgbClr val="000000"/>
              </a:solidFill>
              <a:effectLst/>
              <a:latin typeface="Times New Roman" panose="02020603050405020304" pitchFamily="18" charset="0"/>
              <a:ea typeface="TimesNewRoman"/>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D. These features make them ideal for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E. As a result, they led to the popularity of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F. Green roof materials can range from grass to solar panels.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G. The layer also stops plant roots growing into the roof structure.</a:t>
            </a:r>
            <a:endParaRPr lang="zh-CN" altLang="zh-CN" sz="2800" dirty="0">
              <a:effectLst/>
              <a:latin typeface="等线" panose="02010600030101010101" charset="-122"/>
              <a:ea typeface="等线" panose="02010600030101010101" charset="-122"/>
              <a:cs typeface="宋体" panose="02010600030101010101" pitchFamily="2" charset="-122"/>
            </a:endParaRPr>
          </a:p>
        </p:txBody>
      </p:sp>
      <p:sp>
        <p:nvSpPr>
          <p:cNvPr id="4" name="文本框 3"/>
          <p:cNvSpPr txBox="1"/>
          <p:nvPr/>
        </p:nvSpPr>
        <p:spPr>
          <a:xfrm>
            <a:off x="81281" y="178653"/>
            <a:ext cx="11998959" cy="2246769"/>
          </a:xfrm>
          <a:prstGeom prst="rect">
            <a:avLst/>
          </a:prstGeom>
          <a:noFill/>
        </p:spPr>
        <p:txBody>
          <a:bodyPr wrap="square">
            <a:spAutoFit/>
          </a:bodyPr>
          <a:lstStyle/>
          <a:p>
            <a:pPr indent="3429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In the design of a green roof, there are key factors that count. The first step is to install(</a:t>
            </a:r>
            <a:r>
              <a:rPr lang="zh-CN" altLang="zh-CN" sz="2800" dirty="0">
                <a:solidFill>
                  <a:srgbClr val="000000"/>
                </a:solidFill>
                <a:effectLst/>
                <a:latin typeface="Times New Roman" panose="02020603050405020304" pitchFamily="18" charset="0"/>
                <a:ea typeface="TimesNewRoman"/>
                <a:cs typeface="Times New Roman" panose="02020603050405020304" pitchFamily="18" charset="0"/>
              </a:rPr>
              <a:t>安装</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a protective layer over the roof to prevent water damage.</a:t>
            </a:r>
            <a:r>
              <a:rPr lang="en-US" altLang="zh-CN" sz="28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800" u="sng" dirty="0">
                <a:solidFill>
                  <a:srgbClr val="000000"/>
                </a:solidFill>
                <a:effectLst/>
                <a:latin typeface="Times New Roman" panose="02020603050405020304" pitchFamily="18" charset="0"/>
                <a:ea typeface="TimesNewRoman"/>
                <a:cs typeface="宋体" panose="02010600030101010101" pitchFamily="2" charset="-122"/>
              </a:rPr>
              <a:t>37</a:t>
            </a:r>
            <a:r>
              <a:rPr lang="en-US" altLang="zh-CN" sz="28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It's essential to choose high-quality materials, as once the green roof is completed and the building is in use, replacing the protective layer becomes difficult and expensive.</a:t>
            </a:r>
            <a:endParaRPr lang="zh-CN" altLang="zh-CN" sz="2800" dirty="0">
              <a:effectLst/>
              <a:latin typeface="等线" panose="02010600030101010101" charset="-122"/>
              <a:ea typeface="等线" panose="02010600030101010101" charset="-122"/>
              <a:cs typeface="宋体" panose="02010600030101010101" pitchFamily="2" charset="-122"/>
            </a:endParaRPr>
          </a:p>
        </p:txBody>
      </p:sp>
      <p:sp>
        <p:nvSpPr>
          <p:cNvPr id="5" name="矩形: 圆角 4"/>
          <p:cNvSpPr/>
          <p:nvPr/>
        </p:nvSpPr>
        <p:spPr>
          <a:xfrm>
            <a:off x="2101760" y="711179"/>
            <a:ext cx="2651110"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7549640" y="742999"/>
            <a:ext cx="3242289"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917729" y="5646594"/>
            <a:ext cx="1493875"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p:cNvCxnSpPr/>
          <p:nvPr/>
        </p:nvCxnSpPr>
        <p:spPr>
          <a:xfrm flipV="1">
            <a:off x="1828800" y="1095270"/>
            <a:ext cx="1868993" cy="464233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圆角 11"/>
          <p:cNvSpPr/>
          <p:nvPr/>
        </p:nvSpPr>
        <p:spPr>
          <a:xfrm>
            <a:off x="3099896" y="5658317"/>
            <a:ext cx="829009"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5533272" y="5690137"/>
            <a:ext cx="1259414"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p:nvPr/>
        </p:nvCxnSpPr>
        <p:spPr>
          <a:xfrm flipV="1">
            <a:off x="3769806" y="1135464"/>
            <a:ext cx="3937280" cy="463396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圆角 15"/>
          <p:cNvSpPr/>
          <p:nvPr/>
        </p:nvSpPr>
        <p:spPr>
          <a:xfrm>
            <a:off x="2393183" y="5667476"/>
            <a:ext cx="661516" cy="353962"/>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0655049" y="2062299"/>
            <a:ext cx="1133644" cy="369332"/>
          </a:xfrm>
          <a:prstGeom prst="rect">
            <a:avLst/>
          </a:prstGeom>
          <a:solidFill>
            <a:schemeClr val="accent4">
              <a:lumMod val="40000"/>
              <a:lumOff val="60000"/>
            </a:schemeClr>
          </a:solidFill>
        </p:spPr>
        <p:txBody>
          <a:bodyPr wrap="none" rtlCol="0">
            <a:spAutoFit/>
          </a:bodyPr>
          <a:lstStyle/>
          <a:p>
            <a:r>
              <a:rPr lang="zh-CN" altLang="en-US" b="1" dirty="0">
                <a:latin typeface="Calibri" panose="020F0502020204030204" pitchFamily="34" charset="0"/>
                <a:cs typeface="Calibri" panose="020F0502020204030204" pitchFamily="34" charset="0"/>
              </a:rPr>
              <a:t>并列 </a:t>
            </a:r>
            <a:r>
              <a:rPr lang="en-US" altLang="zh-CN" b="1" dirty="0">
                <a:latin typeface="Calibri" panose="020F0502020204030204" pitchFamily="34" charset="0"/>
                <a:cs typeface="Calibri" panose="020F0502020204030204" pitchFamily="34" charset="0"/>
              </a:rPr>
              <a:t>37</a:t>
            </a:r>
            <a:r>
              <a:rPr lang="en-US" altLang="zh-CN" b="1" dirty="0">
                <a:latin typeface="Calibri" panose="020F0502020204030204" pitchFamily="34" charset="0"/>
                <a:ea typeface="Calibri" panose="020F0502020204030204" pitchFamily="34" charset="0"/>
                <a:cs typeface="Calibri" panose="020F0502020204030204" pitchFamily="34" charset="0"/>
              </a:rPr>
              <a:t> G</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2"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2" grpId="0" animBg="1"/>
      <p:bldP spid="13" grpId="0" animBg="1"/>
      <p:bldP spid="16" grpId="0" animBg="1"/>
      <p:bldP spid="1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193041" y="2971015"/>
            <a:ext cx="11998959" cy="3108543"/>
          </a:xfrm>
          <a:prstGeom prst="rect">
            <a:avLst/>
          </a:prstGeom>
          <a:noFill/>
        </p:spPr>
        <p:txBody>
          <a:bodyPr wrap="square">
            <a:spAutoFit/>
          </a:bodyPr>
          <a:lstStyle/>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 This is where the plants will grow.</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B. However, green roofs come at a high cost.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C. </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D. These features make them ideal for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E. As a result, they led to the popularity of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F. Green roof materials can range from grass to solar panels.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G. </a:t>
            </a:r>
            <a:endParaRPr lang="en-US" altLang="zh-CN" sz="2800" dirty="0">
              <a:solidFill>
                <a:srgbClr val="000000"/>
              </a:solidFill>
              <a:effectLst/>
              <a:latin typeface="Times New Roman" panose="02020603050405020304" pitchFamily="18" charset="0"/>
              <a:ea typeface="TimesNewRoman"/>
              <a:cs typeface="宋体" panose="02010600030101010101" pitchFamily="2" charset="-122"/>
            </a:endParaRPr>
          </a:p>
        </p:txBody>
      </p:sp>
      <p:sp>
        <p:nvSpPr>
          <p:cNvPr id="6" name="文本框 5"/>
          <p:cNvSpPr txBox="1"/>
          <p:nvPr/>
        </p:nvSpPr>
        <p:spPr>
          <a:xfrm>
            <a:off x="81281" y="178653"/>
            <a:ext cx="11998959" cy="1815882"/>
          </a:xfrm>
          <a:prstGeom prst="rect">
            <a:avLst/>
          </a:prstGeom>
          <a:noFill/>
        </p:spPr>
        <p:txBody>
          <a:bodyPr wrap="square">
            <a:spAutoFit/>
          </a:bodyPr>
          <a:lstStyle/>
          <a:p>
            <a:pPr marR="12700" indent="3429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Next, a drainage(</a:t>
            </a:r>
            <a:r>
              <a:rPr lang="zh-CN" altLang="zh-CN" sz="2800" dirty="0">
                <a:solidFill>
                  <a:srgbClr val="000000"/>
                </a:solidFill>
                <a:effectLst/>
                <a:latin typeface="Times New Roman" panose="02020603050405020304" pitchFamily="18" charset="0"/>
                <a:ea typeface="TimesNewRoman"/>
                <a:cs typeface="Times New Roman" panose="02020603050405020304" pitchFamily="18" charset="0"/>
              </a:rPr>
              <a:t>排水</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layer, which is often made of pebbles or a special mat, is placed on top. It helps water flow off the roof instead of pooling on it. Then, a growing medium, like soil or other similar materials, is spread over the drainage layer.</a:t>
            </a:r>
            <a:r>
              <a:rPr lang="en-US" altLang="zh-CN" sz="28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800" u="sng" dirty="0">
                <a:solidFill>
                  <a:srgbClr val="000000"/>
                </a:solidFill>
                <a:effectLst/>
                <a:latin typeface="Times New Roman" panose="02020603050405020304" pitchFamily="18" charset="0"/>
                <a:ea typeface="TimesNewRoman"/>
                <a:cs typeface="宋体" panose="02010600030101010101" pitchFamily="2" charset="-122"/>
              </a:rPr>
              <a:t>38</a:t>
            </a:r>
            <a:endParaRPr lang="zh-CN" altLang="zh-CN" sz="2800" dirty="0">
              <a:effectLst/>
              <a:latin typeface="等线" panose="02010600030101010101" charset="-122"/>
              <a:ea typeface="等线" panose="02010600030101010101" charset="-122"/>
              <a:cs typeface="宋体" panose="02010600030101010101" pitchFamily="2" charset="-122"/>
            </a:endParaRPr>
          </a:p>
        </p:txBody>
      </p:sp>
      <p:sp>
        <p:nvSpPr>
          <p:cNvPr id="7" name="矩形: 圆角 6"/>
          <p:cNvSpPr/>
          <p:nvPr/>
        </p:nvSpPr>
        <p:spPr>
          <a:xfrm>
            <a:off x="1266017" y="298224"/>
            <a:ext cx="3276485"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228715" y="1168379"/>
            <a:ext cx="2602976"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961218" y="3070921"/>
            <a:ext cx="749595"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flipH="1" flipV="1">
            <a:off x="806245" y="1465006"/>
            <a:ext cx="412955" cy="15731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圆角 13"/>
          <p:cNvSpPr/>
          <p:nvPr/>
        </p:nvSpPr>
        <p:spPr>
          <a:xfrm>
            <a:off x="3432161" y="1173918"/>
            <a:ext cx="4319116"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2040897" y="3096124"/>
            <a:ext cx="4319116"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p:cNvCxnSpPr/>
          <p:nvPr/>
        </p:nvCxnSpPr>
        <p:spPr>
          <a:xfrm flipH="1" flipV="1">
            <a:off x="4719484" y="1494503"/>
            <a:ext cx="639097" cy="179930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481553" y="1590351"/>
            <a:ext cx="1125629" cy="369332"/>
          </a:xfrm>
          <a:prstGeom prst="rect">
            <a:avLst/>
          </a:prstGeom>
          <a:solidFill>
            <a:schemeClr val="accent4">
              <a:lumMod val="40000"/>
              <a:lumOff val="60000"/>
            </a:schemeClr>
          </a:solidFill>
        </p:spPr>
        <p:txBody>
          <a:bodyPr wrap="none" rtlCol="0">
            <a:spAutoFit/>
          </a:bodyPr>
          <a:lstStyle/>
          <a:p>
            <a:r>
              <a:rPr lang="zh-CN" altLang="en-US" b="1" dirty="0">
                <a:latin typeface="Calibri" panose="020F0502020204030204" pitchFamily="34" charset="0"/>
                <a:cs typeface="Calibri" panose="020F0502020204030204" pitchFamily="34" charset="0"/>
              </a:rPr>
              <a:t>解释 </a:t>
            </a:r>
            <a:r>
              <a:rPr lang="en-US" altLang="zh-CN" b="1" dirty="0">
                <a:latin typeface="Calibri" panose="020F0502020204030204" pitchFamily="34" charset="0"/>
                <a:cs typeface="Calibri" panose="020F0502020204030204" pitchFamily="34" charset="0"/>
              </a:rPr>
              <a:t>38</a:t>
            </a:r>
            <a:r>
              <a:rPr lang="en-US" altLang="zh-CN" b="1" dirty="0">
                <a:latin typeface="Calibri" panose="020F0502020204030204" pitchFamily="34" charset="0"/>
                <a:ea typeface="Calibri" panose="020F0502020204030204" pitchFamily="34" charset="0"/>
                <a:cs typeface="Calibri" panose="020F0502020204030204" pitchFamily="34" charset="0"/>
              </a:rPr>
              <a:t> A</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4" grpId="0" animBg="1"/>
      <p:bldP spid="15" grpId="0" animBg="1"/>
      <p:bldP spid="1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193041" y="2971015"/>
            <a:ext cx="11998959" cy="3108543"/>
          </a:xfrm>
          <a:prstGeom prst="rect">
            <a:avLst/>
          </a:prstGeom>
          <a:noFill/>
        </p:spPr>
        <p:txBody>
          <a:bodyPr wrap="square">
            <a:spAutoFit/>
          </a:bodyPr>
          <a:lstStyle/>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 </a:t>
            </a:r>
            <a:endParaRPr lang="en-US" altLang="zh-CN" sz="2800" dirty="0">
              <a:solidFill>
                <a:srgbClr val="000000"/>
              </a:solidFill>
              <a:effectLst/>
              <a:latin typeface="Times New Roman" panose="02020603050405020304" pitchFamily="18" charset="0"/>
              <a:ea typeface="TimesNewRoman"/>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B. However, green roofs come at a high cost.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C. </a:t>
            </a:r>
            <a:endParaRPr lang="en-US" altLang="zh-CN" sz="2800" dirty="0">
              <a:solidFill>
                <a:srgbClr val="000000"/>
              </a:solidFill>
              <a:effectLst/>
              <a:latin typeface="Times New Roman" panose="02020603050405020304" pitchFamily="18" charset="0"/>
              <a:ea typeface="TimesNewRoman"/>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D. These features make them ideal for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E. As a result, they led to the popularity of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F. Green roof materials can range from grass to solar panels.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G. </a:t>
            </a:r>
            <a:endParaRPr lang="en-US" altLang="zh-CN" sz="2800" dirty="0">
              <a:solidFill>
                <a:srgbClr val="000000"/>
              </a:solidFill>
              <a:effectLst/>
              <a:latin typeface="Times New Roman" panose="02020603050405020304" pitchFamily="18" charset="0"/>
              <a:ea typeface="TimesNewRoman"/>
              <a:cs typeface="宋体" panose="02010600030101010101" pitchFamily="2" charset="-122"/>
            </a:endParaRPr>
          </a:p>
        </p:txBody>
      </p:sp>
      <p:sp>
        <p:nvSpPr>
          <p:cNvPr id="4" name="文本框 3"/>
          <p:cNvSpPr txBox="1"/>
          <p:nvPr/>
        </p:nvSpPr>
        <p:spPr>
          <a:xfrm>
            <a:off x="81281" y="178653"/>
            <a:ext cx="11998959" cy="1384995"/>
          </a:xfrm>
          <a:prstGeom prst="rect">
            <a:avLst/>
          </a:prstGeom>
          <a:noFill/>
        </p:spPr>
        <p:txBody>
          <a:bodyPr wrap="square">
            <a:spAutoFit/>
          </a:bodyPr>
          <a:lstStyle/>
          <a:p>
            <a:pPr marR="12700" indent="3429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Now it's time to choose plants for the roof. Some plants have shallow root systems and don't need much water.</a:t>
            </a:r>
            <a:r>
              <a:rPr lang="en-US" altLang="zh-CN" sz="28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800" u="sng" dirty="0">
                <a:solidFill>
                  <a:srgbClr val="000000"/>
                </a:solidFill>
                <a:effectLst/>
                <a:latin typeface="Times New Roman" panose="02020603050405020304" pitchFamily="18" charset="0"/>
                <a:ea typeface="TimesNewRoman"/>
                <a:cs typeface="宋体" panose="02010600030101010101" pitchFamily="2" charset="-122"/>
              </a:rPr>
              <a:t>39</a:t>
            </a:r>
            <a:r>
              <a:rPr lang="en-US" altLang="zh-CN" sz="28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Sedum and chives are good examples of such plants. They are not only water-efficient but tough and long-lasting.</a:t>
            </a:r>
            <a:endParaRPr lang="zh-CN" altLang="zh-CN" sz="2800" dirty="0">
              <a:effectLst/>
              <a:latin typeface="等线" panose="02010600030101010101" charset="-122"/>
              <a:ea typeface="等线" panose="02010600030101010101" charset="-122"/>
              <a:cs typeface="宋体" panose="02010600030101010101" pitchFamily="2" charset="-122"/>
            </a:endParaRPr>
          </a:p>
        </p:txBody>
      </p:sp>
      <p:sp>
        <p:nvSpPr>
          <p:cNvPr id="5" name="矩形: 圆角 4"/>
          <p:cNvSpPr/>
          <p:nvPr/>
        </p:nvSpPr>
        <p:spPr>
          <a:xfrm>
            <a:off x="7195679" y="300547"/>
            <a:ext cx="4770179"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85108" y="787244"/>
            <a:ext cx="5520708"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5921361" y="737038"/>
            <a:ext cx="2653679"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908161" y="1153598"/>
            <a:ext cx="865519"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930892" y="4414364"/>
            <a:ext cx="2178068"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p:nvPr/>
        </p:nvCxnSpPr>
        <p:spPr>
          <a:xfrm flipH="1" flipV="1">
            <a:off x="680720" y="1036320"/>
            <a:ext cx="812800" cy="340392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1696720" y="985520"/>
            <a:ext cx="2113280" cy="34544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824193" y="1773231"/>
            <a:ext cx="1646605" cy="369332"/>
          </a:xfrm>
          <a:prstGeom prst="rect">
            <a:avLst/>
          </a:prstGeom>
          <a:solidFill>
            <a:schemeClr val="accent4">
              <a:lumMod val="40000"/>
              <a:lumOff val="60000"/>
            </a:schemeClr>
          </a:solidFill>
        </p:spPr>
        <p:txBody>
          <a:bodyPr wrap="none" rtlCol="0">
            <a:spAutoFit/>
          </a:bodyPr>
          <a:lstStyle/>
          <a:p>
            <a:r>
              <a:rPr lang="zh-CN" altLang="en-US" b="1" dirty="0">
                <a:latin typeface="Calibri" panose="020F0502020204030204" pitchFamily="34" charset="0"/>
                <a:cs typeface="Calibri" panose="020F0502020204030204" pitchFamily="34" charset="0"/>
              </a:rPr>
              <a:t>解释 </a:t>
            </a:r>
            <a:r>
              <a:rPr lang="en-US" altLang="zh-CN" b="1" dirty="0">
                <a:latin typeface="Calibri" panose="020F0502020204030204" pitchFamily="34" charset="0"/>
                <a:cs typeface="Calibri" panose="020F0502020204030204" pitchFamily="34" charset="0"/>
              </a:rPr>
              <a:t>39</a:t>
            </a:r>
            <a:r>
              <a:rPr lang="en-US" altLang="zh-CN" b="1" dirty="0">
                <a:latin typeface="Calibri" panose="020F0502020204030204" pitchFamily="34" charset="0"/>
                <a:ea typeface="Calibri" panose="020F0502020204030204" pitchFamily="34" charset="0"/>
                <a:cs typeface="Calibri" panose="020F0502020204030204" pitchFamily="34" charset="0"/>
              </a:rPr>
              <a:t> D </a:t>
            </a:r>
            <a:r>
              <a:rPr lang="zh-CN" altLang="en-US" b="1" dirty="0">
                <a:latin typeface="Calibri" panose="020F0502020204030204" pitchFamily="34" charset="0"/>
                <a:ea typeface="Calibri" panose="020F0502020204030204" pitchFamily="34" charset="0"/>
                <a:cs typeface="Calibri" panose="020F0502020204030204" pitchFamily="34" charset="0"/>
              </a:rPr>
              <a:t>例证</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sp>
        <p:nvSpPr>
          <p:cNvPr id="16" name="矩形: 圆角 15"/>
          <p:cNvSpPr/>
          <p:nvPr/>
        </p:nvSpPr>
        <p:spPr>
          <a:xfrm>
            <a:off x="7165199" y="290387"/>
            <a:ext cx="4770179"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5" grpId="0" bldLvl="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193041" y="2971015"/>
            <a:ext cx="11998959" cy="3108543"/>
          </a:xfrm>
          <a:prstGeom prst="rect">
            <a:avLst/>
          </a:prstGeom>
          <a:noFill/>
        </p:spPr>
        <p:txBody>
          <a:bodyPr wrap="square">
            <a:spAutoFit/>
          </a:bodyPr>
          <a:lstStyle/>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A. </a:t>
            </a:r>
            <a:endParaRPr lang="en-US" altLang="zh-CN" sz="2800" dirty="0">
              <a:solidFill>
                <a:srgbClr val="000000"/>
              </a:solidFill>
              <a:effectLst/>
              <a:latin typeface="Times New Roman" panose="02020603050405020304" pitchFamily="18" charset="0"/>
              <a:ea typeface="TimesNewRoman"/>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B. </a:t>
            </a:r>
            <a:r>
              <a:rPr lang="en-US" altLang="zh-CN" sz="2800" dirty="0">
                <a:solidFill>
                  <a:srgbClr val="000000"/>
                </a:solidFill>
                <a:effectLst/>
                <a:highlight>
                  <a:srgbClr val="FF00FF"/>
                </a:highlight>
                <a:latin typeface="Times New Roman" panose="02020603050405020304" pitchFamily="18" charset="0"/>
                <a:ea typeface="TimesNewRoman"/>
                <a:cs typeface="宋体" panose="02010600030101010101" pitchFamily="2" charset="-122"/>
              </a:rPr>
              <a:t>However</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green roofs come at a high cost.</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C. </a:t>
            </a:r>
            <a:endParaRPr lang="en-US" altLang="zh-CN" sz="2800" dirty="0">
              <a:solidFill>
                <a:srgbClr val="000000"/>
              </a:solidFill>
              <a:effectLst/>
              <a:latin typeface="Times New Roman" panose="02020603050405020304" pitchFamily="18" charset="0"/>
              <a:ea typeface="TimesNewRoman"/>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D. </a:t>
            </a:r>
            <a:endParaRPr lang="en-US" altLang="zh-CN" sz="2800" dirty="0">
              <a:solidFill>
                <a:srgbClr val="000000"/>
              </a:solidFill>
              <a:effectLst/>
              <a:latin typeface="Times New Roman" panose="02020603050405020304" pitchFamily="18" charset="0"/>
              <a:ea typeface="TimesNewRoman"/>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E. As a result, they led to the popularity of green roofs.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F. Green roof materials can range from grass to solar panels.</a:t>
            </a:r>
            <a:endParaRPr lang="zh-CN" altLang="zh-CN" sz="2800" dirty="0">
              <a:effectLst/>
              <a:latin typeface="等线" panose="02010600030101010101" charset="-122"/>
              <a:ea typeface="等线" panose="02010600030101010101" charset="-122"/>
              <a:cs typeface="宋体" panose="02010600030101010101" pitchFamily="2" charset="-122"/>
            </a:endParaRPr>
          </a:p>
          <a:p>
            <a:pPr marL="2921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G</a:t>
            </a:r>
            <a:r>
              <a:rPr lang="en-US" altLang="zh-CN" sz="2800" dirty="0">
                <a:solidFill>
                  <a:srgbClr val="000000"/>
                </a:solidFill>
                <a:latin typeface="Times New Roman" panose="02020603050405020304" pitchFamily="18" charset="0"/>
                <a:ea typeface="TimesNewRoman"/>
                <a:cs typeface="宋体" panose="02010600030101010101" pitchFamily="2" charset="-122"/>
              </a:rPr>
              <a:t>.</a:t>
            </a:r>
            <a:endParaRPr lang="zh-CN" altLang="zh-CN" sz="2800" dirty="0">
              <a:effectLst/>
              <a:latin typeface="等线" panose="02010600030101010101" charset="-122"/>
              <a:ea typeface="等线" panose="02010600030101010101" charset="-122"/>
              <a:cs typeface="宋体" panose="02010600030101010101" pitchFamily="2" charset="-122"/>
            </a:endParaRPr>
          </a:p>
        </p:txBody>
      </p:sp>
      <p:sp>
        <p:nvSpPr>
          <p:cNvPr id="4" name="文本框 3"/>
          <p:cNvSpPr txBox="1"/>
          <p:nvPr/>
        </p:nvSpPr>
        <p:spPr>
          <a:xfrm>
            <a:off x="81281" y="178653"/>
            <a:ext cx="11998959" cy="2246769"/>
          </a:xfrm>
          <a:prstGeom prst="rect">
            <a:avLst/>
          </a:prstGeom>
          <a:noFill/>
        </p:spPr>
        <p:txBody>
          <a:bodyPr wrap="square">
            <a:spAutoFit/>
          </a:bodyPr>
          <a:lstStyle/>
          <a:p>
            <a:pPr indent="342900" algn="just" fontAlgn="base"/>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40</a:t>
            </a:r>
            <a:r>
              <a:rPr lang="en-US" altLang="zh-CN" sz="28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It's important to think about your budget. On average, it costs $25 to $30 per square foot to install a green roof. This doesn't include the cost of installing or repairing the normal roof underneath. And there is </a:t>
            </a:r>
            <a:r>
              <a:rPr lang="en-US" altLang="zh-CN" sz="2800" dirty="0" err="1">
                <a:solidFill>
                  <a:srgbClr val="000000"/>
                </a:solidFill>
                <a:effectLst/>
                <a:latin typeface="Times New Roman" panose="02020603050405020304" pitchFamily="18" charset="0"/>
                <a:ea typeface="TimesNewRoman"/>
                <a:cs typeface="宋体" panose="02010600030101010101" pitchFamily="2" charset="-122"/>
              </a:rPr>
              <a:t>labour</a:t>
            </a:r>
            <a:r>
              <a:rPr lang="en-US" altLang="zh-CN" sz="2800" dirty="0">
                <a:solidFill>
                  <a:srgbClr val="000000"/>
                </a:solidFill>
                <a:effectLst/>
                <a:latin typeface="Times New Roman" panose="02020603050405020304" pitchFamily="18" charset="0"/>
                <a:ea typeface="TimesNewRoman"/>
                <a:cs typeface="宋体" panose="02010600030101010101" pitchFamily="2" charset="-122"/>
              </a:rPr>
              <a:t> cost to cover. If a traditional roof costs $30 per square foot, installing a green roof could easily double that expense.</a:t>
            </a:r>
            <a:endParaRPr lang="zh-CN" altLang="zh-CN" sz="2800" dirty="0">
              <a:effectLst/>
              <a:latin typeface="等线" panose="02010600030101010101" charset="-122"/>
              <a:ea typeface="等线" panose="02010600030101010101" charset="-122"/>
              <a:cs typeface="宋体" panose="02010600030101010101" pitchFamily="2" charset="-122"/>
            </a:endParaRPr>
          </a:p>
        </p:txBody>
      </p:sp>
      <p:sp>
        <p:nvSpPr>
          <p:cNvPr id="5" name="矩形: 圆角 4"/>
          <p:cNvSpPr/>
          <p:nvPr/>
        </p:nvSpPr>
        <p:spPr>
          <a:xfrm>
            <a:off x="4391519" y="270067"/>
            <a:ext cx="3573921"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995279" y="3521267"/>
            <a:ext cx="3076081"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flipV="1">
            <a:off x="5039360" y="670560"/>
            <a:ext cx="1036320" cy="29159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2561" y="310191"/>
            <a:ext cx="2357119" cy="369332"/>
          </a:xfrm>
          <a:prstGeom prst="rect">
            <a:avLst/>
          </a:prstGeom>
          <a:solidFill>
            <a:schemeClr val="accent4">
              <a:lumMod val="40000"/>
              <a:lumOff val="60000"/>
            </a:schemeClr>
          </a:solidFill>
        </p:spPr>
        <p:txBody>
          <a:bodyPr wrap="square" rtlCol="0">
            <a:spAutoFit/>
          </a:bodyPr>
          <a:lstStyle/>
          <a:p>
            <a:r>
              <a:rPr lang="zh-CN" altLang="en-US" b="1" dirty="0">
                <a:latin typeface="Calibri" panose="020F0502020204030204" pitchFamily="34" charset="0"/>
                <a:cs typeface="Calibri" panose="020F0502020204030204" pitchFamily="34" charset="0"/>
              </a:rPr>
              <a:t>转折 </a:t>
            </a:r>
            <a:r>
              <a:rPr lang="en-US" altLang="zh-CN" b="1" dirty="0">
                <a:latin typeface="Calibri" panose="020F0502020204030204" pitchFamily="34" charset="0"/>
                <a:cs typeface="Calibri" panose="020F0502020204030204" pitchFamily="34" charset="0"/>
              </a:rPr>
              <a:t>40 B</a:t>
            </a:r>
            <a:r>
              <a:rPr lang="en-US" altLang="zh-CN" b="1" dirty="0">
                <a:latin typeface="Calibri" panose="020F0502020204030204" pitchFamily="34" charset="0"/>
                <a:ea typeface="Calibri" panose="020F0502020204030204" pitchFamily="34" charset="0"/>
                <a:cs typeface="Calibri" panose="020F0502020204030204" pitchFamily="34" charset="0"/>
              </a:rPr>
              <a:t> </a:t>
            </a:r>
            <a:r>
              <a:rPr lang="zh-CN" altLang="en-US" b="1" dirty="0">
                <a:latin typeface="Calibri" panose="020F0502020204030204" pitchFamily="34" charset="0"/>
                <a:ea typeface="Calibri" panose="020F0502020204030204" pitchFamily="34" charset="0"/>
                <a:cs typeface="Calibri" panose="020F0502020204030204" pitchFamily="34" charset="0"/>
              </a:rPr>
              <a:t>总结、例证</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354084" y="629592"/>
            <a:ext cx="11739593" cy="6632585"/>
          </a:xfrm>
          <a:prstGeom prst="rect">
            <a:avLst/>
          </a:prstGeom>
          <a:noFill/>
        </p:spPr>
        <p:txBody>
          <a:bodyPr wrap="square">
            <a:spAutoFit/>
          </a:bodyPr>
          <a:lstStyle/>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绿色屋顶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建筑学：建筑结构</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带来巨大的环境效益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给紧迫的生态挑战提供解决方案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很重要的关键因素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安装保护层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7.</a:t>
            </a: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选择高质量的材料很重要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生长介质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浅根系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节水植物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有人工成本要支付                    </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考虑预算</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Next, a drainage layer, which is often made of pebbles or a special mat, __________ (place) on top.</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600"/>
              </a:spcBef>
              <a:buFont typeface="+mj-lt"/>
              <a:buAutoNum type="arabicPeriod"/>
              <a:defRPr/>
            </a:pP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文本框 12"/>
          <p:cNvSpPr txBox="1"/>
          <p:nvPr/>
        </p:nvSpPr>
        <p:spPr>
          <a:xfrm>
            <a:off x="88490" y="374492"/>
            <a:ext cx="2713703"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lang="zh-CN" altLang="en-US"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七选五</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文本</a:t>
            </a:r>
            <a:r>
              <a:rPr lang="zh-CN" altLang="en-US"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主题词汇</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2" name="文本框 1"/>
          <p:cNvSpPr txBox="1"/>
          <p:nvPr/>
        </p:nvSpPr>
        <p:spPr>
          <a:xfrm>
            <a:off x="5301348" y="601733"/>
            <a:ext cx="6615349" cy="5370701"/>
          </a:xfrm>
          <a:prstGeom prst="rect">
            <a:avLst/>
          </a:prstGeom>
          <a:noFill/>
        </p:spPr>
        <p:txBody>
          <a:bodyPr wrap="square">
            <a:spAutoFit/>
          </a:bodyPr>
          <a:lstStyle/>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green roofs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architecture</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bring enormous environmental benefits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offer solutions to  pressing ecological challenges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key factors that count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install a protective layer</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It's essential to choose high-quality materials.</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growing medium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shallow root systems-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water-efficient plants-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There is  </a:t>
            </a:r>
            <a:r>
              <a:rPr lang="en-US" altLang="zh-CN" sz="2400" b="1" dirty="0" err="1">
                <a:solidFill>
                  <a:prstClr val="black"/>
                </a:solidFill>
                <a:latin typeface="Calibri" panose="020F0502020204030204" pitchFamily="34" charset="0"/>
                <a:ea typeface="Calibri" panose="020F0502020204030204" pitchFamily="34" charset="0"/>
                <a:cs typeface="Calibri" panose="020F0502020204030204" pitchFamily="34" charset="0"/>
              </a:rPr>
              <a:t>labour</a:t>
            </a: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cost to cover</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think about your budget</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10542304" y="5793251"/>
            <a:ext cx="16496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i="1" dirty="0">
                <a:solidFill>
                  <a:srgbClr val="FF0000"/>
                </a:solidFill>
                <a:latin typeface="Calibri" panose="020F0502020204030204" pitchFamily="34" charset="0"/>
                <a:ea typeface="新宋体" panose="02010609030101010101" pitchFamily="49" charset="-122"/>
                <a:cs typeface="Calibri" panose="020F0502020204030204" pitchFamily="34" charset="0"/>
              </a:rPr>
              <a:t>is placed </a:t>
            </a:r>
            <a:endParaRPr lang="zh-CN" altLang="en-US" sz="2400" b="1" i="1" dirty="0">
              <a:solidFill>
                <a:srgbClr val="FF0000"/>
              </a:solidFill>
              <a:latin typeface="Calibri" panose="020F0502020204030204" pitchFamily="34" charset="0"/>
              <a:ea typeface="新宋体" panose="02010609030101010101" pitchFamily="49" charset="-122"/>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arn(inVertical)">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barn(inVertical)">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barn(inVertical)">
                                      <p:cBhvr>
                                        <p:cTn id="57" dur="500"/>
                                        <p:tgtEl>
                                          <p:spTgt spid="2">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
                                            <p:txEl>
                                              <p:pRg st="10" end="10"/>
                                            </p:txEl>
                                          </p:spTgt>
                                        </p:tgtEl>
                                        <p:attrNameLst>
                                          <p:attrName>style.visibility</p:attrName>
                                        </p:attrNameLst>
                                      </p:cBhvr>
                                      <p:to>
                                        <p:strVal val="visible"/>
                                      </p:to>
                                    </p:set>
                                    <p:animEffect transition="in" filter="barn(inVertical)">
                                      <p:cBhvr>
                                        <p:cTn id="62" dur="500"/>
                                        <p:tgtEl>
                                          <p:spTgt spid="2">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
                                            <p:txEl>
                                              <p:pRg st="11" end="11"/>
                                            </p:txEl>
                                          </p:spTgt>
                                        </p:tgtEl>
                                        <p:attrNameLst>
                                          <p:attrName>style.visibility</p:attrName>
                                        </p:attrNameLst>
                                      </p:cBhvr>
                                      <p:to>
                                        <p:strVal val="visible"/>
                                      </p:to>
                                    </p:set>
                                    <p:animEffect transition="in" filter="barn(inVertical)">
                                      <p:cBhvr>
                                        <p:cTn id="67" dur="500"/>
                                        <p:tgtEl>
                                          <p:spTgt spid="2">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ppt_x"/>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1502693" y="1804527"/>
            <a:ext cx="244169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完形填空</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4" name="文本框 3"/>
          <p:cNvSpPr txBox="1"/>
          <p:nvPr/>
        </p:nvSpPr>
        <p:spPr>
          <a:xfrm>
            <a:off x="537222" y="3195792"/>
            <a:ext cx="6777977" cy="830997"/>
          </a:xfrm>
          <a:prstGeom prst="rect">
            <a:avLst/>
          </a:prstGeom>
          <a:noFill/>
        </p:spPr>
        <p:txBody>
          <a:bodyPr wrap="square" rtlCol="0">
            <a:spAutoFit/>
          </a:bodyPr>
          <a:lstStyle/>
          <a:p>
            <a:pPr algn="l">
              <a:buNone/>
            </a:pPr>
            <a:r>
              <a:rPr lang="zh-CN" altLang="en-US" sz="2400" b="1" dirty="0">
                <a:latin typeface="Calibri" panose="020F0502020204030204" pitchFamily="34" charset="0"/>
                <a:cs typeface="Calibri" panose="020F0502020204030204" pitchFamily="34" charset="0"/>
              </a:rPr>
              <a:t>人与自我：</a:t>
            </a:r>
            <a:r>
              <a:rPr lang="en-US" altLang="zh-CN" sz="2400" b="1" dirty="0">
                <a:latin typeface="Calibri" panose="020F0502020204030204" pitchFamily="34" charset="0"/>
                <a:cs typeface="Calibri" panose="020F0502020204030204" pitchFamily="34" charset="0"/>
              </a:rPr>
              <a:t>A lesson learned by working in the paddy fields</a:t>
            </a:r>
            <a:endParaRPr lang="en-US" altLang="zh-CN" sz="2400" b="1" dirty="0">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3"/>
          <a:stretch>
            <a:fillRect/>
          </a:stretch>
        </p:blipFill>
        <p:spPr>
          <a:xfrm>
            <a:off x="6819225" y="3570544"/>
            <a:ext cx="5372775" cy="3160456"/>
          </a:xfrm>
          <a:prstGeom prst="rect">
            <a:avLst/>
          </a:prstGeom>
        </p:spPr>
      </p:pic>
      <p:pic>
        <p:nvPicPr>
          <p:cNvPr id="7" name="图片 6"/>
          <p:cNvPicPr>
            <a:picLocks noChangeAspect="1"/>
          </p:cNvPicPr>
          <p:nvPr/>
        </p:nvPicPr>
        <p:blipFill>
          <a:blip r:embed="rId4"/>
          <a:stretch>
            <a:fillRect/>
          </a:stretch>
        </p:blipFill>
        <p:spPr>
          <a:xfrm>
            <a:off x="6833419" y="0"/>
            <a:ext cx="5358581" cy="3572387"/>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432620" y="439683"/>
            <a:ext cx="11603436" cy="5631180"/>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41. A. remind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warn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attract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train</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42. A. wealth</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luck</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NewRoman"/>
                <a:cs typeface="Times New Roman" panose="02020603050405020304" pitchFamily="18" charset="0"/>
              </a:rPr>
              <a:t>labour</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wisdom</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43. A. gently</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hardly</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loudly</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usually</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44. A. climbed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bit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cut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fell</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45. A. arched</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NewRoman"/>
                <a:cs typeface="Times New Roman" panose="02020603050405020304" pitchFamily="18" charset="0"/>
              </a:rPr>
              <a:t>拱形的</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broad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strong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straightened</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NewRoman"/>
                <a:cs typeface="Times New Roman" panose="02020603050405020304" pitchFamily="18" charset="0"/>
              </a:rPr>
              <a:t>直起身的</a:t>
            </a:r>
            <a:endParaRPr kumimoji="0" lang="zh-CN"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46. A. hold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produce</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drop</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replace</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47. A. quick</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proud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quiet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patient</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48. A. Slowly</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Slightly</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Safely</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Sadly</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49. A. pick</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find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sow</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播种</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wish</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50. A. fields</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books</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NewRoman"/>
                <a:cs typeface="Times New Roman" panose="02020603050405020304" pitchFamily="18" charset="0"/>
              </a:rPr>
              <a:t>neighbours</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clothes</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51. A. affordable</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acceptable</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dependable</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可靠的</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livable</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适于居住的</a:t>
            </a:r>
            <a:endParaRPr kumimoji="0" lang="zh-CN"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52. A. boats</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weeds</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野草</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fishes</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waves</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53. A. welled up</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broke up</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结束</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打碎</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cooled off</a:t>
            </a:r>
            <a:r>
              <a:rPr kumimoji="0" lang="zh-CN"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变凉</a:t>
            </a:r>
            <a:r>
              <a:rPr kumimoji="0" lang="en-US" altLang="zh-CN" sz="1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t>
            </a:r>
            <a:r>
              <a:rPr kumimoji="0" lang="zh-CN"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平静下来</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held off</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阻止，拖延</a:t>
            </a:r>
            <a:endParaRPr kumimoji="0" lang="zh-CN"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54. A. drag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kick</a:t>
            </a: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踢，踢腿</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plant</a:t>
            </a:r>
            <a:r>
              <a:rPr kumimoji="0" lang="zh-CN"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把</a:t>
            </a:r>
            <a:r>
              <a:rPr kumimoji="0" lang="en-US" altLang="zh-CN" sz="1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t>
            </a:r>
            <a:r>
              <a:rPr kumimoji="0" lang="zh-CN"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牢牢插进</a:t>
            </a:r>
            <a:r>
              <a:rPr kumimoji="0" lang="en-US" altLang="zh-CN" sz="1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t>
            </a:r>
            <a:r>
              <a:rPr kumimoji="0" lang="zh-CN"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稳固地放置</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lift</a:t>
            </a:r>
            <a:endPar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55. A. promoted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B. educated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 comforted</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D. rewarded</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endParaRPr>
          </a:p>
        </p:txBody>
      </p:sp>
      <p:sp>
        <p:nvSpPr>
          <p:cNvPr id="3" name="文本框 2"/>
          <p:cNvSpPr txBox="1"/>
          <p:nvPr/>
        </p:nvSpPr>
        <p:spPr>
          <a:xfrm>
            <a:off x="0" y="0"/>
            <a:ext cx="2681413" cy="510778"/>
          </a:xfrm>
          <a:prstGeom prst="round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Step1: </a:t>
            </a:r>
            <a:r>
              <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选项全击破</a:t>
            </a:r>
            <a:endPar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表格 2"/>
          <p:cNvGraphicFramePr/>
          <p:nvPr/>
        </p:nvGraphicFramePr>
        <p:xfrm>
          <a:off x="0" y="296090"/>
          <a:ext cx="12103510" cy="6293293"/>
        </p:xfrm>
        <a:graphic>
          <a:graphicData uri="http://schemas.openxmlformats.org/drawingml/2006/table">
            <a:tbl>
              <a:tblPr firstRow="1" bandRow="1"/>
              <a:tblGrid>
                <a:gridCol w="1476890"/>
                <a:gridCol w="6824344"/>
                <a:gridCol w="2470398"/>
                <a:gridCol w="1331878"/>
              </a:tblGrid>
              <a:tr h="461168">
                <a:tc>
                  <a:txBody>
                    <a:bodyPr/>
                    <a:lstStyle>
                      <a:lvl1pPr marL="0" algn="l" defTabSz="914400" rtl="0" eaLnBrk="1" latinLnBrk="0" hangingPunct="1">
                        <a:defRPr sz="1800" b="1" kern="1200">
                          <a:solidFill>
                            <a:schemeClr val="lt1"/>
                          </a:solidFill>
                          <a:latin typeface="Century Gothic"/>
                          <a:ea typeface="微软雅黑 Light" panose="020B0502040204020203" charset="-122"/>
                        </a:defRPr>
                      </a:lvl1pPr>
                      <a:lvl2pPr marL="457200" algn="l" defTabSz="914400" rtl="0" eaLnBrk="1" latinLnBrk="0" hangingPunct="1">
                        <a:defRPr sz="1800" b="1" kern="1200">
                          <a:solidFill>
                            <a:schemeClr val="lt1"/>
                          </a:solidFill>
                          <a:latin typeface="Century Gothic"/>
                          <a:ea typeface="微软雅黑 Light" panose="020B0502040204020203" charset="-122"/>
                        </a:defRPr>
                      </a:lvl2pPr>
                      <a:lvl3pPr marL="914400" algn="l" defTabSz="914400" rtl="0" eaLnBrk="1" latinLnBrk="0" hangingPunct="1">
                        <a:defRPr sz="1800" b="1" kern="1200">
                          <a:solidFill>
                            <a:schemeClr val="lt1"/>
                          </a:solidFill>
                          <a:latin typeface="Century Gothic"/>
                          <a:ea typeface="微软雅黑 Light" panose="020B0502040204020203" charset="-122"/>
                        </a:defRPr>
                      </a:lvl3pPr>
                      <a:lvl4pPr marL="1371600" algn="l" defTabSz="914400" rtl="0" eaLnBrk="1" latinLnBrk="0" hangingPunct="1">
                        <a:defRPr sz="1800" b="1" kern="1200">
                          <a:solidFill>
                            <a:schemeClr val="lt1"/>
                          </a:solidFill>
                          <a:latin typeface="Century Gothic"/>
                          <a:ea typeface="微软雅黑 Light" panose="020B0502040204020203" charset="-122"/>
                        </a:defRPr>
                      </a:lvl4pPr>
                      <a:lvl5pPr marL="1828800" algn="l" defTabSz="914400" rtl="0" eaLnBrk="1" latinLnBrk="0" hangingPunct="1">
                        <a:defRPr sz="1800" b="1" kern="1200">
                          <a:solidFill>
                            <a:schemeClr val="lt1"/>
                          </a:solidFill>
                          <a:latin typeface="Century Gothic"/>
                          <a:ea typeface="微软雅黑 Light" panose="020B0502040204020203" charset="-122"/>
                        </a:defRPr>
                      </a:lvl5pPr>
                      <a:lvl6pPr marL="2286000" algn="l" defTabSz="914400" rtl="0" eaLnBrk="1" latinLnBrk="0" hangingPunct="1">
                        <a:defRPr sz="1800" b="1" kern="1200">
                          <a:solidFill>
                            <a:schemeClr val="lt1"/>
                          </a:solidFill>
                          <a:latin typeface="Century Gothic"/>
                          <a:ea typeface="微软雅黑 Light" panose="020B0502040204020203" charset="-122"/>
                        </a:defRPr>
                      </a:lvl6pPr>
                      <a:lvl7pPr marL="2743200" algn="l" defTabSz="914400" rtl="0" eaLnBrk="1" latinLnBrk="0" hangingPunct="1">
                        <a:defRPr sz="1800" b="1" kern="1200">
                          <a:solidFill>
                            <a:schemeClr val="lt1"/>
                          </a:solidFill>
                          <a:latin typeface="Century Gothic"/>
                          <a:ea typeface="微软雅黑 Light" panose="020B0502040204020203" charset="-122"/>
                        </a:defRPr>
                      </a:lvl7pPr>
                      <a:lvl8pPr marL="3200400" algn="l" defTabSz="914400" rtl="0" eaLnBrk="1" latinLnBrk="0" hangingPunct="1">
                        <a:defRPr sz="1800" b="1" kern="1200">
                          <a:solidFill>
                            <a:schemeClr val="lt1"/>
                          </a:solidFill>
                          <a:latin typeface="Century Gothic"/>
                          <a:ea typeface="微软雅黑 Light" panose="020B0502040204020203" charset="-122"/>
                        </a:defRPr>
                      </a:lvl8pPr>
                      <a:lvl9pPr marL="3657600" algn="l" defTabSz="914400" rtl="0" eaLnBrk="1" latinLnBrk="0" hangingPunct="1">
                        <a:defRPr sz="1800" b="1" kern="1200">
                          <a:solidFill>
                            <a:schemeClr val="lt1"/>
                          </a:solidFill>
                          <a:latin typeface="Century Gothic"/>
                          <a:ea typeface="微软雅黑 Light" panose="020B0502040204020203" charset="-122"/>
                        </a:defRPr>
                      </a:lvl9pPr>
                    </a:lstStyle>
                    <a:p>
                      <a:pPr algn="ctr">
                        <a:buNone/>
                      </a:pPr>
                      <a:r>
                        <a:rPr lang="en-US" altLang="zh-CN" sz="2400" b="1" dirty="0">
                          <a:latin typeface="Calibri" panose="020F0502020204030204" pitchFamily="34" charset="0"/>
                          <a:cs typeface="Calibri" panose="020F0502020204030204" pitchFamily="34" charset="0"/>
                        </a:rPr>
                        <a:t> </a:t>
                      </a:r>
                      <a:r>
                        <a:rPr lang="zh-CN" altLang="en-US" sz="2400" b="1" dirty="0">
                          <a:latin typeface="Calibri" panose="020F0502020204030204" pitchFamily="34" charset="0"/>
                          <a:cs typeface="Calibri" panose="020F0502020204030204" pitchFamily="34" charset="0"/>
                        </a:rPr>
                        <a:t>题型</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entury Gothic"/>
                          <a:ea typeface="微软雅黑 Light" panose="020B0502040204020203" charset="-122"/>
                        </a:defRPr>
                      </a:lvl1pPr>
                      <a:lvl2pPr marL="457200" algn="l" defTabSz="914400" rtl="0" eaLnBrk="1" latinLnBrk="0" hangingPunct="1">
                        <a:defRPr sz="1800" b="1" kern="1200">
                          <a:solidFill>
                            <a:schemeClr val="lt1"/>
                          </a:solidFill>
                          <a:latin typeface="Century Gothic"/>
                          <a:ea typeface="微软雅黑 Light" panose="020B0502040204020203" charset="-122"/>
                        </a:defRPr>
                      </a:lvl2pPr>
                      <a:lvl3pPr marL="914400" algn="l" defTabSz="914400" rtl="0" eaLnBrk="1" latinLnBrk="0" hangingPunct="1">
                        <a:defRPr sz="1800" b="1" kern="1200">
                          <a:solidFill>
                            <a:schemeClr val="lt1"/>
                          </a:solidFill>
                          <a:latin typeface="Century Gothic"/>
                          <a:ea typeface="微软雅黑 Light" panose="020B0502040204020203" charset="-122"/>
                        </a:defRPr>
                      </a:lvl3pPr>
                      <a:lvl4pPr marL="1371600" algn="l" defTabSz="914400" rtl="0" eaLnBrk="1" latinLnBrk="0" hangingPunct="1">
                        <a:defRPr sz="1800" b="1" kern="1200">
                          <a:solidFill>
                            <a:schemeClr val="lt1"/>
                          </a:solidFill>
                          <a:latin typeface="Century Gothic"/>
                          <a:ea typeface="微软雅黑 Light" panose="020B0502040204020203" charset="-122"/>
                        </a:defRPr>
                      </a:lvl4pPr>
                      <a:lvl5pPr marL="1828800" algn="l" defTabSz="914400" rtl="0" eaLnBrk="1" latinLnBrk="0" hangingPunct="1">
                        <a:defRPr sz="1800" b="1" kern="1200">
                          <a:solidFill>
                            <a:schemeClr val="lt1"/>
                          </a:solidFill>
                          <a:latin typeface="Century Gothic"/>
                          <a:ea typeface="微软雅黑 Light" panose="020B0502040204020203" charset="-122"/>
                        </a:defRPr>
                      </a:lvl5pPr>
                      <a:lvl6pPr marL="2286000" algn="l" defTabSz="914400" rtl="0" eaLnBrk="1" latinLnBrk="0" hangingPunct="1">
                        <a:defRPr sz="1800" b="1" kern="1200">
                          <a:solidFill>
                            <a:schemeClr val="lt1"/>
                          </a:solidFill>
                          <a:latin typeface="Century Gothic"/>
                          <a:ea typeface="微软雅黑 Light" panose="020B0502040204020203" charset="-122"/>
                        </a:defRPr>
                      </a:lvl6pPr>
                      <a:lvl7pPr marL="2743200" algn="l" defTabSz="914400" rtl="0" eaLnBrk="1" latinLnBrk="0" hangingPunct="1">
                        <a:defRPr sz="1800" b="1" kern="1200">
                          <a:solidFill>
                            <a:schemeClr val="lt1"/>
                          </a:solidFill>
                          <a:latin typeface="Century Gothic"/>
                          <a:ea typeface="微软雅黑 Light" panose="020B0502040204020203" charset="-122"/>
                        </a:defRPr>
                      </a:lvl7pPr>
                      <a:lvl8pPr marL="3200400" algn="l" defTabSz="914400" rtl="0" eaLnBrk="1" latinLnBrk="0" hangingPunct="1">
                        <a:defRPr sz="1800" b="1" kern="1200">
                          <a:solidFill>
                            <a:schemeClr val="lt1"/>
                          </a:solidFill>
                          <a:latin typeface="Century Gothic"/>
                          <a:ea typeface="微软雅黑 Light" panose="020B0502040204020203" charset="-122"/>
                        </a:defRPr>
                      </a:lvl8pPr>
                      <a:lvl9pPr marL="3657600" algn="l" defTabSz="914400" rtl="0" eaLnBrk="1" latinLnBrk="0" hangingPunct="1">
                        <a:defRPr sz="1800" b="1" kern="1200">
                          <a:solidFill>
                            <a:schemeClr val="lt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话题</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entury Gothic"/>
                          <a:ea typeface="微软雅黑 Light" panose="020B0502040204020203" charset="-122"/>
                        </a:defRPr>
                      </a:lvl1pPr>
                      <a:lvl2pPr marL="457200" algn="l" defTabSz="914400" rtl="0" eaLnBrk="1" latinLnBrk="0" hangingPunct="1">
                        <a:defRPr sz="1800" b="1" kern="1200">
                          <a:solidFill>
                            <a:schemeClr val="lt1"/>
                          </a:solidFill>
                          <a:latin typeface="Century Gothic"/>
                          <a:ea typeface="微软雅黑 Light" panose="020B0502040204020203" charset="-122"/>
                        </a:defRPr>
                      </a:lvl2pPr>
                      <a:lvl3pPr marL="914400" algn="l" defTabSz="914400" rtl="0" eaLnBrk="1" latinLnBrk="0" hangingPunct="1">
                        <a:defRPr sz="1800" b="1" kern="1200">
                          <a:solidFill>
                            <a:schemeClr val="lt1"/>
                          </a:solidFill>
                          <a:latin typeface="Century Gothic"/>
                          <a:ea typeface="微软雅黑 Light" panose="020B0502040204020203" charset="-122"/>
                        </a:defRPr>
                      </a:lvl3pPr>
                      <a:lvl4pPr marL="1371600" algn="l" defTabSz="914400" rtl="0" eaLnBrk="1" latinLnBrk="0" hangingPunct="1">
                        <a:defRPr sz="1800" b="1" kern="1200">
                          <a:solidFill>
                            <a:schemeClr val="lt1"/>
                          </a:solidFill>
                          <a:latin typeface="Century Gothic"/>
                          <a:ea typeface="微软雅黑 Light" panose="020B0502040204020203" charset="-122"/>
                        </a:defRPr>
                      </a:lvl4pPr>
                      <a:lvl5pPr marL="1828800" algn="l" defTabSz="914400" rtl="0" eaLnBrk="1" latinLnBrk="0" hangingPunct="1">
                        <a:defRPr sz="1800" b="1" kern="1200">
                          <a:solidFill>
                            <a:schemeClr val="lt1"/>
                          </a:solidFill>
                          <a:latin typeface="Century Gothic"/>
                          <a:ea typeface="微软雅黑 Light" panose="020B0502040204020203" charset="-122"/>
                        </a:defRPr>
                      </a:lvl5pPr>
                      <a:lvl6pPr marL="2286000" algn="l" defTabSz="914400" rtl="0" eaLnBrk="1" latinLnBrk="0" hangingPunct="1">
                        <a:defRPr sz="1800" b="1" kern="1200">
                          <a:solidFill>
                            <a:schemeClr val="lt1"/>
                          </a:solidFill>
                          <a:latin typeface="Century Gothic"/>
                          <a:ea typeface="微软雅黑 Light" panose="020B0502040204020203" charset="-122"/>
                        </a:defRPr>
                      </a:lvl6pPr>
                      <a:lvl7pPr marL="2743200" algn="l" defTabSz="914400" rtl="0" eaLnBrk="1" latinLnBrk="0" hangingPunct="1">
                        <a:defRPr sz="1800" b="1" kern="1200">
                          <a:solidFill>
                            <a:schemeClr val="lt1"/>
                          </a:solidFill>
                          <a:latin typeface="Century Gothic"/>
                          <a:ea typeface="微软雅黑 Light" panose="020B0502040204020203" charset="-122"/>
                        </a:defRPr>
                      </a:lvl7pPr>
                      <a:lvl8pPr marL="3200400" algn="l" defTabSz="914400" rtl="0" eaLnBrk="1" latinLnBrk="0" hangingPunct="1">
                        <a:defRPr sz="1800" b="1" kern="1200">
                          <a:solidFill>
                            <a:schemeClr val="lt1"/>
                          </a:solidFill>
                          <a:latin typeface="Century Gothic"/>
                          <a:ea typeface="微软雅黑 Light" panose="020B0502040204020203" charset="-122"/>
                        </a:defRPr>
                      </a:lvl8pPr>
                      <a:lvl9pPr marL="3657600" algn="l" defTabSz="914400" rtl="0" eaLnBrk="1" latinLnBrk="0" hangingPunct="1">
                        <a:defRPr sz="1800" b="1" kern="1200">
                          <a:solidFill>
                            <a:schemeClr val="lt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体裁</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entury Gothic"/>
                          <a:ea typeface="微软雅黑 Light" panose="020B0502040204020203" charset="-122"/>
                        </a:defRPr>
                      </a:lvl1pPr>
                      <a:lvl2pPr marL="457200" algn="l" defTabSz="914400" rtl="0" eaLnBrk="1" latinLnBrk="0" hangingPunct="1">
                        <a:defRPr sz="1800" b="1" kern="1200">
                          <a:solidFill>
                            <a:schemeClr val="lt1"/>
                          </a:solidFill>
                          <a:latin typeface="Century Gothic"/>
                          <a:ea typeface="微软雅黑 Light" panose="020B0502040204020203" charset="-122"/>
                        </a:defRPr>
                      </a:lvl2pPr>
                      <a:lvl3pPr marL="914400" algn="l" defTabSz="914400" rtl="0" eaLnBrk="1" latinLnBrk="0" hangingPunct="1">
                        <a:defRPr sz="1800" b="1" kern="1200">
                          <a:solidFill>
                            <a:schemeClr val="lt1"/>
                          </a:solidFill>
                          <a:latin typeface="Century Gothic"/>
                          <a:ea typeface="微软雅黑 Light" panose="020B0502040204020203" charset="-122"/>
                        </a:defRPr>
                      </a:lvl3pPr>
                      <a:lvl4pPr marL="1371600" algn="l" defTabSz="914400" rtl="0" eaLnBrk="1" latinLnBrk="0" hangingPunct="1">
                        <a:defRPr sz="1800" b="1" kern="1200">
                          <a:solidFill>
                            <a:schemeClr val="lt1"/>
                          </a:solidFill>
                          <a:latin typeface="Century Gothic"/>
                          <a:ea typeface="微软雅黑 Light" panose="020B0502040204020203" charset="-122"/>
                        </a:defRPr>
                      </a:lvl4pPr>
                      <a:lvl5pPr marL="1828800" algn="l" defTabSz="914400" rtl="0" eaLnBrk="1" latinLnBrk="0" hangingPunct="1">
                        <a:defRPr sz="1800" b="1" kern="1200">
                          <a:solidFill>
                            <a:schemeClr val="lt1"/>
                          </a:solidFill>
                          <a:latin typeface="Century Gothic"/>
                          <a:ea typeface="微软雅黑 Light" panose="020B0502040204020203" charset="-122"/>
                        </a:defRPr>
                      </a:lvl5pPr>
                      <a:lvl6pPr marL="2286000" algn="l" defTabSz="914400" rtl="0" eaLnBrk="1" latinLnBrk="0" hangingPunct="1">
                        <a:defRPr sz="1800" b="1" kern="1200">
                          <a:solidFill>
                            <a:schemeClr val="lt1"/>
                          </a:solidFill>
                          <a:latin typeface="Century Gothic"/>
                          <a:ea typeface="微软雅黑 Light" panose="020B0502040204020203" charset="-122"/>
                        </a:defRPr>
                      </a:lvl6pPr>
                      <a:lvl7pPr marL="2743200" algn="l" defTabSz="914400" rtl="0" eaLnBrk="1" latinLnBrk="0" hangingPunct="1">
                        <a:defRPr sz="1800" b="1" kern="1200">
                          <a:solidFill>
                            <a:schemeClr val="lt1"/>
                          </a:solidFill>
                          <a:latin typeface="Century Gothic"/>
                          <a:ea typeface="微软雅黑 Light" panose="020B0502040204020203" charset="-122"/>
                        </a:defRPr>
                      </a:lvl7pPr>
                      <a:lvl8pPr marL="3200400" algn="l" defTabSz="914400" rtl="0" eaLnBrk="1" latinLnBrk="0" hangingPunct="1">
                        <a:defRPr sz="1800" b="1" kern="1200">
                          <a:solidFill>
                            <a:schemeClr val="lt1"/>
                          </a:solidFill>
                          <a:latin typeface="Century Gothic"/>
                          <a:ea typeface="微软雅黑 Light" panose="020B0502040204020203" charset="-122"/>
                        </a:defRPr>
                      </a:lvl8pPr>
                      <a:lvl9pPr marL="3657600" algn="l" defTabSz="914400" rtl="0" eaLnBrk="1" latinLnBrk="0" hangingPunct="1">
                        <a:defRPr sz="1800" b="1" kern="1200">
                          <a:solidFill>
                            <a:schemeClr val="lt1"/>
                          </a:solidFill>
                          <a:latin typeface="Century Gothic"/>
                          <a:ea typeface="微软雅黑 Light" panose="020B0502040204020203" charset="-122"/>
                        </a:defRPr>
                      </a:lvl9pPr>
                    </a:lstStyle>
                    <a:p>
                      <a:pPr algn="ctr"/>
                      <a:r>
                        <a:rPr lang="zh-CN" altLang="en-US" sz="2400" b="1" dirty="0">
                          <a:latin typeface="Calibri" panose="020F0502020204030204" pitchFamily="34" charset="0"/>
                          <a:cs typeface="Calibri" panose="020F0502020204030204" pitchFamily="34" charset="0"/>
                        </a:rPr>
                        <a:t>词数</a:t>
                      </a:r>
                      <a:endParaRPr 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r>
              <a:tr h="830103">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 阅读A</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One of the camp of BGSU for high school students to explore life at sea</a:t>
                      </a:r>
                      <a:endParaRPr lang="en-US" altLang="zh-CN" sz="2400" b="1" i="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en-US" altLang="zh-CN" sz="2400" b="1" dirty="0">
                          <a:latin typeface="Calibri" panose="020F0502020204030204" pitchFamily="34" charset="0"/>
                          <a:cs typeface="Calibri" panose="020F0502020204030204" pitchFamily="34" charset="0"/>
                        </a:rPr>
                        <a:t>246</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830103">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阅读B</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l">
                        <a:buNone/>
                      </a:pPr>
                      <a:r>
                        <a:rPr lang="zh-CN" altLang="en-US" sz="2400" b="1" dirty="0">
                          <a:latin typeface="Calibri" panose="020F0502020204030204" pitchFamily="34" charset="0"/>
                          <a:cs typeface="Calibri" panose="020F0502020204030204" pitchFamily="34" charset="0"/>
                        </a:rPr>
                        <a:t>人与自我：</a:t>
                      </a:r>
                      <a:r>
                        <a:rPr lang="en-US" altLang="zh-CN" sz="2400" b="1" dirty="0">
                          <a:latin typeface="Calibri" panose="020F0502020204030204" pitchFamily="34" charset="0"/>
                          <a:cs typeface="Calibri" panose="020F0502020204030204" pitchFamily="34" charset="0"/>
                        </a:rPr>
                        <a:t>Jules Verne, one of the fathers of science fiction</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记叙文</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en-US" altLang="zh-CN" sz="2400" b="1" dirty="0">
                          <a:latin typeface="Calibri" panose="020F0502020204030204" pitchFamily="34" charset="0"/>
                          <a:cs typeface="Calibri" panose="020F0502020204030204" pitchFamily="34" charset="0"/>
                          <a:sym typeface="+mn-ea"/>
                        </a:rPr>
                        <a:t>321</a:t>
                      </a:r>
                      <a:endParaRPr lang="zh-CN" altLang="en-US" sz="2400" b="1" dirty="0">
                        <a:latin typeface="Calibri" panose="020F0502020204030204" pitchFamily="34" charset="0"/>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837013">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阅读C</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An introduction to intellectual humility</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ClrTx/>
                        <a:buSzTx/>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366</a:t>
                      </a:r>
                      <a:endParaRPr lang="zh-CN" altLang="en-US"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830103">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阅读D</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l">
                        <a:buNone/>
                      </a:pPr>
                      <a:r>
                        <a:rPr lang="zh-CN" altLang="en-US" sz="2400" b="1" dirty="0">
                          <a:latin typeface="Calibri" panose="020F0502020204030204" pitchFamily="34" charset="0"/>
                          <a:cs typeface="Calibri" panose="020F0502020204030204" pitchFamily="34" charset="0"/>
                        </a:rPr>
                        <a:t>人与自然：</a:t>
                      </a:r>
                      <a:r>
                        <a:rPr lang="en-US" altLang="zh-CN" sz="2400" b="1" dirty="0">
                          <a:latin typeface="Calibri" panose="020F0502020204030204" pitchFamily="34" charset="0"/>
                          <a:cs typeface="Calibri" panose="020F0502020204030204" pitchFamily="34" charset="0"/>
                        </a:rPr>
                        <a:t>An artificial sensor system modelled on Mormyrids, a family of African fish </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350</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830103">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七选五</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The key factors in the design of a green roof</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260</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837350">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完形填空</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l">
                        <a:buNone/>
                      </a:pPr>
                      <a:r>
                        <a:rPr lang="zh-CN" altLang="en-US" sz="2400" b="1" dirty="0">
                          <a:latin typeface="Calibri" panose="020F0502020204030204" pitchFamily="34" charset="0"/>
                          <a:cs typeface="Calibri" panose="020F0502020204030204" pitchFamily="34" charset="0"/>
                        </a:rPr>
                        <a:t>人与自我：</a:t>
                      </a:r>
                      <a:r>
                        <a:rPr lang="en-US" altLang="zh-CN" sz="2400" b="1" dirty="0">
                          <a:latin typeface="Calibri" panose="020F0502020204030204" pitchFamily="34" charset="0"/>
                          <a:cs typeface="Calibri" panose="020F0502020204030204" pitchFamily="34" charset="0"/>
                        </a:rPr>
                        <a:t>A lesson learned by working in the paddy fields</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记叙文</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257</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837350">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语法填空</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 beautiful display of Olympic spirit</a:t>
                      </a:r>
                      <a:endParaRPr lang="en-US" altLang="zh-CN"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zh-CN" altLang="en-US" sz="2400" b="1" dirty="0">
                          <a:latin typeface="Calibri" panose="020F0502020204030204" pitchFamily="34" charset="0"/>
                          <a:cs typeface="Calibri" panose="020F0502020204030204" pitchFamily="34" charset="0"/>
                        </a:rPr>
                        <a:t>记叙文</a:t>
                      </a:r>
                      <a:endParaRPr lang="zh-CN" altLang="en-US" sz="2400" b="1"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a:ea typeface="微软雅黑 Light" panose="020B0502040204020203" charset="-122"/>
                        </a:defRPr>
                      </a:lvl1pPr>
                      <a:lvl2pPr marL="457200" algn="l" defTabSz="914400" rtl="0" eaLnBrk="1" latinLnBrk="0" hangingPunct="1">
                        <a:defRPr sz="1800" kern="1200">
                          <a:solidFill>
                            <a:schemeClr val="dk1"/>
                          </a:solidFill>
                          <a:latin typeface="Century Gothic"/>
                          <a:ea typeface="微软雅黑 Light" panose="020B0502040204020203" charset="-122"/>
                        </a:defRPr>
                      </a:lvl2pPr>
                      <a:lvl3pPr marL="914400" algn="l" defTabSz="914400" rtl="0" eaLnBrk="1" latinLnBrk="0" hangingPunct="1">
                        <a:defRPr sz="1800" kern="1200">
                          <a:solidFill>
                            <a:schemeClr val="dk1"/>
                          </a:solidFill>
                          <a:latin typeface="Century Gothic"/>
                          <a:ea typeface="微软雅黑 Light" panose="020B0502040204020203" charset="-122"/>
                        </a:defRPr>
                      </a:lvl3pPr>
                      <a:lvl4pPr marL="1371600" algn="l" defTabSz="914400" rtl="0" eaLnBrk="1" latinLnBrk="0" hangingPunct="1">
                        <a:defRPr sz="1800" kern="1200">
                          <a:solidFill>
                            <a:schemeClr val="dk1"/>
                          </a:solidFill>
                          <a:latin typeface="Century Gothic"/>
                          <a:ea typeface="微软雅黑 Light" panose="020B0502040204020203" charset="-122"/>
                        </a:defRPr>
                      </a:lvl4pPr>
                      <a:lvl5pPr marL="1828800" algn="l" defTabSz="914400" rtl="0" eaLnBrk="1" latinLnBrk="0" hangingPunct="1">
                        <a:defRPr sz="1800" kern="1200">
                          <a:solidFill>
                            <a:schemeClr val="dk1"/>
                          </a:solidFill>
                          <a:latin typeface="Century Gothic"/>
                          <a:ea typeface="微软雅黑 Light" panose="020B0502040204020203" charset="-122"/>
                        </a:defRPr>
                      </a:lvl5pPr>
                      <a:lvl6pPr marL="2286000" algn="l" defTabSz="914400" rtl="0" eaLnBrk="1" latinLnBrk="0" hangingPunct="1">
                        <a:defRPr sz="1800" kern="1200">
                          <a:solidFill>
                            <a:schemeClr val="dk1"/>
                          </a:solidFill>
                          <a:latin typeface="Century Gothic"/>
                          <a:ea typeface="微软雅黑 Light" panose="020B0502040204020203" charset="-122"/>
                        </a:defRPr>
                      </a:lvl6pPr>
                      <a:lvl7pPr marL="2743200" algn="l" defTabSz="914400" rtl="0" eaLnBrk="1" latinLnBrk="0" hangingPunct="1">
                        <a:defRPr sz="1800" kern="1200">
                          <a:solidFill>
                            <a:schemeClr val="dk1"/>
                          </a:solidFill>
                          <a:latin typeface="Century Gothic"/>
                          <a:ea typeface="微软雅黑 Light" panose="020B0502040204020203" charset="-122"/>
                        </a:defRPr>
                      </a:lvl7pPr>
                      <a:lvl8pPr marL="3200400" algn="l" defTabSz="914400" rtl="0" eaLnBrk="1" latinLnBrk="0" hangingPunct="1">
                        <a:defRPr sz="1800" kern="1200">
                          <a:solidFill>
                            <a:schemeClr val="dk1"/>
                          </a:solidFill>
                          <a:latin typeface="Century Gothic"/>
                          <a:ea typeface="微软雅黑 Light" panose="020B0502040204020203" charset="-122"/>
                        </a:defRPr>
                      </a:lvl8pPr>
                      <a:lvl9pPr marL="3657600" algn="l" defTabSz="914400" rtl="0" eaLnBrk="1" latinLnBrk="0" hangingPunct="1">
                        <a:defRPr sz="1800" kern="1200">
                          <a:solidFill>
                            <a:schemeClr val="dk1"/>
                          </a:solidFill>
                          <a:latin typeface="Century Gothic"/>
                          <a:ea typeface="微软雅黑 Light" panose="020B0502040204020203" charset="-122"/>
                        </a:defRPr>
                      </a:lvl9p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218</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bl>
          </a:graphicData>
        </a:graphic>
      </p:graphicFrame>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45720" y="730086"/>
            <a:ext cx="12192000" cy="5836285"/>
          </a:xfrm>
          <a:prstGeom prst="rect">
            <a:avLst/>
          </a:prstGeom>
          <a:noFill/>
        </p:spPr>
        <p:txBody>
          <a:bodyPr wrap="square">
            <a:spAutoFit/>
          </a:bodyPr>
          <a:lstStyle/>
          <a:p>
            <a:pPr marL="0" marR="1270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once worked in the remote but beautiful countryside. All </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farm work</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can, in my experience,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41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TimesNewRoman"/>
                <a:cs typeface="宋体" panose="02010600030101010101" pitchFamily="2" charset="-122"/>
              </a:rPr>
              <a:t>train</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 person to develop a Spartan(</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斯巴达的</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spirit.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From the age of eight, I had to contribute my share of</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42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labor</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along with my parents and two elder brothers. On the hottest summer days when the air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3</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hardly</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flowed, I knelt in a paddy field(</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稻田</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with my knees deep in mud. The bugs and worms in the water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bit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into my skin, and the sun burned upon my</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45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arched</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back. Sweat streamed down; if a drop ran into the eyes, it would</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46</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produce</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tears. So I always kept my face as low as possible.</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told myself, “Be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47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patient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If my parents and brothers could go on taking it, so could I</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48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TimesNewRoman"/>
                <a:cs typeface="宋体" panose="02010600030101010101" pitchFamily="2" charset="-122"/>
              </a:rPr>
              <a:t>S</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lowly</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pulled myself together and dragged myself forward. I learned not to be afraid of difficulties and the meaning of “you reap(</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收获</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what you</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49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sow</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“Judge a man not by his face, but by his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50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fields</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my mother used to say. The land is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51</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dependable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as long as you are willing to work on it. When the wind blew and the rice plants moved like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52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waves</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 the sea, breathtakingly beautiful, a deep sense of satisfaction</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3</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welled</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up</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 me.</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Although later I went into academic research, I shall always remember what </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working in the paddy fields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taught me: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plant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your feet firmly on the ground, never give up and you will be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55</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rewarded</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p:txBody>
      </p:sp>
      <p:sp>
        <p:nvSpPr>
          <p:cNvPr id="5" name="矩形 4"/>
          <p:cNvSpPr/>
          <p:nvPr/>
        </p:nvSpPr>
        <p:spPr>
          <a:xfrm>
            <a:off x="57150" y="849630"/>
            <a:ext cx="12146280" cy="72771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 name="矩形 5"/>
          <p:cNvSpPr/>
          <p:nvPr/>
        </p:nvSpPr>
        <p:spPr>
          <a:xfrm>
            <a:off x="22860" y="5751195"/>
            <a:ext cx="12180570" cy="7797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3215704" y="389474"/>
            <a:ext cx="61958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lesson learned by working in the paddy fields  </a:t>
            </a:r>
            <a:endParaRPr kumimoji="0" lang="zh-CN" altLang="en-US" sz="24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7" name="矩形: 圆角 15"/>
          <p:cNvSpPr/>
          <p:nvPr/>
        </p:nvSpPr>
        <p:spPr>
          <a:xfrm>
            <a:off x="6125845" y="869950"/>
            <a:ext cx="1882775" cy="35369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0" y="-10633"/>
            <a:ext cx="4356735" cy="510189"/>
          </a:xfrm>
          <a:prstGeom prst="round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Step2: </a:t>
            </a:r>
            <a:r>
              <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首尾定主题</a:t>
            </a:r>
            <a:r>
              <a:rPr kumimoji="0" lang="en-US" altLang="zh-CN"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 </a:t>
            </a:r>
            <a:r>
              <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整体定框架</a:t>
            </a:r>
            <a:endPar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endParaRPr>
          </a:p>
        </p:txBody>
      </p:sp>
      <p:sp>
        <p:nvSpPr>
          <p:cNvPr id="20" name="矩形: 圆角 15"/>
          <p:cNvSpPr/>
          <p:nvPr/>
        </p:nvSpPr>
        <p:spPr>
          <a:xfrm>
            <a:off x="9811385" y="849630"/>
            <a:ext cx="2380615" cy="35369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矩形: 圆角 15"/>
          <p:cNvSpPr/>
          <p:nvPr/>
        </p:nvSpPr>
        <p:spPr>
          <a:xfrm>
            <a:off x="168910" y="1223645"/>
            <a:ext cx="3691255" cy="35369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圆角 15"/>
          <p:cNvSpPr/>
          <p:nvPr/>
        </p:nvSpPr>
        <p:spPr>
          <a:xfrm>
            <a:off x="7837170" y="5751195"/>
            <a:ext cx="4274820" cy="35369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矩形: 圆角 15"/>
          <p:cNvSpPr/>
          <p:nvPr/>
        </p:nvSpPr>
        <p:spPr>
          <a:xfrm>
            <a:off x="57150" y="6212840"/>
            <a:ext cx="9083675" cy="35369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24" name="直接箭头连接符 23"/>
          <p:cNvCxnSpPr/>
          <p:nvPr/>
        </p:nvCxnSpPr>
        <p:spPr>
          <a:xfrm>
            <a:off x="10782935" y="1261110"/>
            <a:ext cx="109220" cy="4444365"/>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26" name="文本框 25"/>
          <p:cNvSpPr txBox="1"/>
          <p:nvPr/>
        </p:nvSpPr>
        <p:spPr>
          <a:xfrm>
            <a:off x="6358255" y="2199005"/>
            <a:ext cx="3187732" cy="369332"/>
          </a:xfrm>
          <a:prstGeom prst="rect">
            <a:avLst/>
          </a:prstGeom>
          <a:solidFill>
            <a:srgbClr val="EAB4AC"/>
          </a:solidFill>
          <a:effectLst>
            <a:outerShdw blurRad="50800" dist="38100" dir="5400000" algn="t" rotWithShape="0">
              <a:prstClr val="black">
                <a:alpha val="40000"/>
              </a:prstClr>
            </a:outerShdw>
          </a:effec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plant  feet firmly on the ground</a:t>
            </a:r>
            <a:endParaRPr kumimoji="0" lang="zh-CN" altLang="en-US" sz="1800" b="1"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27" name="文本框 26"/>
          <p:cNvSpPr txBox="1"/>
          <p:nvPr/>
        </p:nvSpPr>
        <p:spPr>
          <a:xfrm>
            <a:off x="7656195" y="3597910"/>
            <a:ext cx="1519390" cy="369332"/>
          </a:xfrm>
          <a:prstGeom prst="rect">
            <a:avLst/>
          </a:prstGeom>
          <a:solidFill>
            <a:srgbClr val="EAB4AC"/>
          </a:solidFill>
          <a:effectLst>
            <a:outerShdw blurRad="50800" dist="38100" dir="5400000" algn="t" rotWithShape="0">
              <a:prstClr val="black">
                <a:alpha val="40000"/>
              </a:prstClr>
            </a:outerShdw>
          </a:effec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never give up </a:t>
            </a:r>
            <a:endParaRPr kumimoji="0" lang="zh-CN" altLang="en-US" sz="1800" b="1" i="1" u="none" strike="noStrike" kern="1200" cap="none" spc="0" normalizeH="0" baseline="0" noProof="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28" name="文本框 27"/>
          <p:cNvSpPr txBox="1"/>
          <p:nvPr/>
        </p:nvSpPr>
        <p:spPr>
          <a:xfrm>
            <a:off x="8047355" y="4724400"/>
            <a:ext cx="1446806" cy="369332"/>
          </a:xfrm>
          <a:prstGeom prst="rect">
            <a:avLst/>
          </a:prstGeom>
          <a:solidFill>
            <a:srgbClr val="EAB4AC"/>
          </a:solidFill>
          <a:effectLst>
            <a:outerShdw blurRad="50800" dist="38100" dir="5400000" algn="t" rotWithShape="0">
              <a:prstClr val="black">
                <a:alpha val="40000"/>
              </a:prstClr>
            </a:outerShdw>
          </a:effec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mn-ea"/>
              </a:rPr>
              <a:t>be rewarded </a:t>
            </a:r>
            <a:endParaRPr kumimoji="0" lang="zh-CN" altLang="en-US" sz="1800" b="1" i="1" u="none" strike="noStrike" kern="1200" cap="none" spc="0" normalizeH="0" baseline="0" noProof="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cxnSp>
        <p:nvCxnSpPr>
          <p:cNvPr id="30" name="直接箭头连接符 29"/>
          <p:cNvCxnSpPr/>
          <p:nvPr/>
        </p:nvCxnSpPr>
        <p:spPr>
          <a:xfrm flipV="1">
            <a:off x="6817360" y="2621280"/>
            <a:ext cx="546100" cy="3649345"/>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31" name="直接箭头连接符 30"/>
          <p:cNvCxnSpPr/>
          <p:nvPr/>
        </p:nvCxnSpPr>
        <p:spPr>
          <a:xfrm flipV="1">
            <a:off x="6804660" y="4005580"/>
            <a:ext cx="1445260" cy="2289810"/>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32" name="直接箭头连接符 31"/>
          <p:cNvCxnSpPr/>
          <p:nvPr/>
        </p:nvCxnSpPr>
        <p:spPr>
          <a:xfrm flipV="1">
            <a:off x="6853555" y="5098415"/>
            <a:ext cx="1760855" cy="1160145"/>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par>
                          <p:cTn id="56" fill="hold">
                            <p:stCondLst>
                              <p:cond delay="1000"/>
                            </p:stCondLst>
                            <p:childTnLst>
                              <p:par>
                                <p:cTn id="57" presetID="2" presetClass="entr" presetSubtype="4"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childTnLst>
                          </p:cTn>
                        </p:par>
                        <p:par>
                          <p:cTn id="61" fill="hold">
                            <p:stCondLst>
                              <p:cond delay="1500"/>
                            </p:stCondLst>
                            <p:childTnLst>
                              <p:par>
                                <p:cTn id="62" presetID="2" presetClass="entr" presetSubtype="4"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childTnLst>
                          </p:cTn>
                        </p:par>
                        <p:par>
                          <p:cTn id="66" fill="hold">
                            <p:stCondLst>
                              <p:cond delay="2000"/>
                            </p:stCondLst>
                            <p:childTnLst>
                              <p:par>
                                <p:cTn id="67" presetID="2" presetClass="entr" presetSubtype="4"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childTnLst>
                          </p:cTn>
                        </p:par>
                        <p:par>
                          <p:cTn id="71" fill="hold">
                            <p:stCondLst>
                              <p:cond delay="2500"/>
                            </p:stCondLst>
                            <p:childTnLst>
                              <p:par>
                                <p:cTn id="72" presetID="2" presetClass="entr" presetSubtype="4"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ppt_x"/>
                                          </p:val>
                                        </p:tav>
                                        <p:tav tm="100000">
                                          <p:val>
                                            <p:strVal val="#ppt_x"/>
                                          </p:val>
                                        </p:tav>
                                      </p:tavLst>
                                    </p:anim>
                                    <p:anim calcmode="lin" valueType="num">
                                      <p:cBhvr additive="base">
                                        <p:cTn id="7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0" grpId="0"/>
      <p:bldP spid="7" grpId="0" bldLvl="0" animBg="1"/>
      <p:bldP spid="20" grpId="0" bldLvl="0" animBg="1"/>
      <p:bldP spid="21" grpId="0" bldLvl="0" animBg="1"/>
      <p:bldP spid="22" grpId="0" bldLvl="0" animBg="1"/>
      <p:bldP spid="23" grpId="0" bldLvl="0" animBg="1"/>
      <p:bldP spid="26" grpId="0" bldLvl="0" animBg="1"/>
      <p:bldP spid="27" grpId="0" bldLvl="0" animBg="1"/>
      <p:bldP spid="2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45720" y="730086"/>
            <a:ext cx="12192000" cy="5801588"/>
          </a:xfrm>
          <a:prstGeom prst="rect">
            <a:avLst/>
          </a:prstGeom>
          <a:noFill/>
        </p:spPr>
        <p:txBody>
          <a:bodyPr wrap="square">
            <a:spAutoFit/>
          </a:bodyPr>
          <a:lstStyle/>
          <a:p>
            <a:pPr marL="0" marR="1270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once worked in the remote but beautiful countryside. All farm work can, in my experience,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41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TimesNewRoman"/>
                <a:cs typeface="宋体" panose="02010600030101010101" pitchFamily="2" charset="-122"/>
              </a:rPr>
              <a:t>train</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 person to develop a Spartan(</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斯巴达的</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spirit.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From the age of eight, I had to contribute my share of</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42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labor</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along with my parents and two elder brothers. On the hottest summer days when the air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3</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hardly</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flowed, I knelt in a paddy field(</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稻田</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with my knees deep in mud. The bugs and worms in the water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bit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into my skin, and the sun burned upon my</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45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arched</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back. Sweat streamed down; if a drop ran into the eyes, it would</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46</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produce</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tears. So I always kept my face as low as possible.</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told myself, “Be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47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patient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If my parents and brothers could go on taking it, so could I</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48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TimesNewRoman"/>
                <a:cs typeface="宋体" panose="02010600030101010101" pitchFamily="2" charset="-122"/>
              </a:rPr>
              <a:t>S</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lowly</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pulled myself together and dragged myself forward. I learned not to be afraid of difficulties and the meaning of “you reap(</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收获</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what you</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49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sow</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“Judge a man not by his face, but by his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50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fields</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my mother used to say. The land is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51</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dependable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as long as you are willing to work on it. When the wind blew and the rice plants moved like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52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waves</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 the sea, breathtakingly beautiful, a deep sense of satisfaction</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3</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welled</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up</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 me.</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Although later I went into academic research, I shall always remember what working in the paddy fields taught me: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plant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your feet firmly on the ground, never give up and you will be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55</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rewarded</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p:txBody>
      </p:sp>
      <p:sp>
        <p:nvSpPr>
          <p:cNvPr id="4" name="矩形: 圆角 3"/>
          <p:cNvSpPr/>
          <p:nvPr/>
        </p:nvSpPr>
        <p:spPr>
          <a:xfrm>
            <a:off x="993862" y="1241206"/>
            <a:ext cx="2790497" cy="399393"/>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矩形 4"/>
          <p:cNvSpPr/>
          <p:nvPr/>
        </p:nvSpPr>
        <p:spPr>
          <a:xfrm>
            <a:off x="57150" y="666780"/>
            <a:ext cx="12146280" cy="91051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 name="矩形 5"/>
          <p:cNvSpPr/>
          <p:nvPr/>
        </p:nvSpPr>
        <p:spPr>
          <a:xfrm>
            <a:off x="57150" y="5601881"/>
            <a:ext cx="12192000" cy="99745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3221419" y="231359"/>
            <a:ext cx="61958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lesson learned by working in the paddy fields</a:t>
            </a:r>
            <a:endParaRPr kumimoji="0" lang="zh-CN" altLang="en-US" sz="24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11" name="矩形: 圆角 10"/>
          <p:cNvSpPr/>
          <p:nvPr/>
        </p:nvSpPr>
        <p:spPr>
          <a:xfrm>
            <a:off x="5922358" y="296197"/>
            <a:ext cx="3438525" cy="343535"/>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圆角 11"/>
          <p:cNvSpPr/>
          <p:nvPr/>
        </p:nvSpPr>
        <p:spPr>
          <a:xfrm>
            <a:off x="4688774" y="1640599"/>
            <a:ext cx="2405709"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矩形: 圆角 12"/>
          <p:cNvSpPr/>
          <p:nvPr/>
        </p:nvSpPr>
        <p:spPr>
          <a:xfrm>
            <a:off x="498758" y="2016723"/>
            <a:ext cx="5429076"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矩形: 圆角 13"/>
          <p:cNvSpPr/>
          <p:nvPr/>
        </p:nvSpPr>
        <p:spPr>
          <a:xfrm>
            <a:off x="6245225" y="2031365"/>
            <a:ext cx="2673985" cy="353695"/>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矩形: 圆角 14"/>
          <p:cNvSpPr/>
          <p:nvPr/>
        </p:nvSpPr>
        <p:spPr>
          <a:xfrm>
            <a:off x="572770" y="2460625"/>
            <a:ext cx="3799840" cy="353695"/>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矩形: 圆角 15"/>
          <p:cNvSpPr/>
          <p:nvPr/>
        </p:nvSpPr>
        <p:spPr>
          <a:xfrm>
            <a:off x="6635750" y="2460625"/>
            <a:ext cx="3790315" cy="353695"/>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矩形: 圆角 16"/>
          <p:cNvSpPr/>
          <p:nvPr/>
        </p:nvSpPr>
        <p:spPr>
          <a:xfrm>
            <a:off x="3888828" y="4504630"/>
            <a:ext cx="1807779"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9" name="直接箭头连接符 18"/>
          <p:cNvCxnSpPr>
            <a:endCxn id="4" idx="3"/>
          </p:cNvCxnSpPr>
          <p:nvPr/>
        </p:nvCxnSpPr>
        <p:spPr>
          <a:xfrm flipH="1">
            <a:off x="3784359" y="639097"/>
            <a:ext cx="2124828" cy="8018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829444" y="1518217"/>
            <a:ext cx="890357" cy="1291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3806584" y="1513056"/>
            <a:ext cx="463955" cy="54133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3829444" y="1513056"/>
            <a:ext cx="2335902" cy="7162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3854155" y="1577293"/>
            <a:ext cx="128565" cy="98302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3904155" y="1576362"/>
            <a:ext cx="4819432" cy="99034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3892725" y="1647326"/>
            <a:ext cx="1225814" cy="27769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1" name="矩形: 圆角 60"/>
          <p:cNvSpPr/>
          <p:nvPr/>
        </p:nvSpPr>
        <p:spPr>
          <a:xfrm>
            <a:off x="3175698" y="266837"/>
            <a:ext cx="1252089"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2" name="矩形: 圆角 61"/>
          <p:cNvSpPr/>
          <p:nvPr/>
        </p:nvSpPr>
        <p:spPr>
          <a:xfrm>
            <a:off x="9871710" y="850265"/>
            <a:ext cx="2077720" cy="35369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3" name="矩形: 圆角 62"/>
          <p:cNvSpPr/>
          <p:nvPr/>
        </p:nvSpPr>
        <p:spPr>
          <a:xfrm>
            <a:off x="1890498" y="3249277"/>
            <a:ext cx="1683019"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4" name="矩形: 圆角 63"/>
          <p:cNvSpPr/>
          <p:nvPr/>
        </p:nvSpPr>
        <p:spPr>
          <a:xfrm>
            <a:off x="8919492" y="3269031"/>
            <a:ext cx="1252089"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5" name="矩形: 圆角 64"/>
          <p:cNvSpPr/>
          <p:nvPr/>
        </p:nvSpPr>
        <p:spPr>
          <a:xfrm>
            <a:off x="10485842" y="3249277"/>
            <a:ext cx="1580034"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6" name="矩形: 圆角 65"/>
          <p:cNvSpPr/>
          <p:nvPr/>
        </p:nvSpPr>
        <p:spPr>
          <a:xfrm>
            <a:off x="6401435" y="3698240"/>
            <a:ext cx="5380355" cy="353695"/>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7" name="矩形: 圆角 66"/>
          <p:cNvSpPr/>
          <p:nvPr/>
        </p:nvSpPr>
        <p:spPr>
          <a:xfrm>
            <a:off x="498758" y="4070328"/>
            <a:ext cx="1788412"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8" name="矩形: 圆角 67"/>
          <p:cNvSpPr/>
          <p:nvPr/>
        </p:nvSpPr>
        <p:spPr>
          <a:xfrm>
            <a:off x="1128519" y="5247697"/>
            <a:ext cx="4893909" cy="353962"/>
          </a:xfrm>
          <a:prstGeom prst="roundRect">
            <a:avLst/>
          </a:prstGeom>
          <a:solidFill>
            <a:schemeClr val="accent4">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9" name="矩形: 圆角 68"/>
          <p:cNvSpPr/>
          <p:nvPr/>
        </p:nvSpPr>
        <p:spPr>
          <a:xfrm>
            <a:off x="57150" y="6092825"/>
            <a:ext cx="8912860" cy="353695"/>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78" name="直接箭头连接符 77"/>
          <p:cNvCxnSpPr/>
          <p:nvPr/>
        </p:nvCxnSpPr>
        <p:spPr>
          <a:xfrm flipV="1">
            <a:off x="3599180" y="3424555"/>
            <a:ext cx="5124450" cy="25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a:off x="10768157" y="3611080"/>
            <a:ext cx="0" cy="16052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a:stCxn id="67" idx="3"/>
          </p:cNvCxnSpPr>
          <p:nvPr/>
        </p:nvCxnSpPr>
        <p:spPr>
          <a:xfrm>
            <a:off x="2286635" y="4246880"/>
            <a:ext cx="7785100" cy="381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圆角 15"/>
          <p:cNvSpPr/>
          <p:nvPr/>
        </p:nvSpPr>
        <p:spPr>
          <a:xfrm>
            <a:off x="10485755" y="2460625"/>
            <a:ext cx="1579245" cy="353695"/>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圆角 15"/>
          <p:cNvSpPr/>
          <p:nvPr/>
        </p:nvSpPr>
        <p:spPr>
          <a:xfrm>
            <a:off x="7451725" y="2917825"/>
            <a:ext cx="2248535" cy="353695"/>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22860" y="97790"/>
            <a:ext cx="2827020" cy="514049"/>
          </a:xfrm>
          <a:prstGeom prst="round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Step3: </a:t>
            </a:r>
            <a:r>
              <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主体找线索</a:t>
            </a:r>
            <a:endPar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endParaRPr>
          </a:p>
        </p:txBody>
      </p:sp>
      <p:sp>
        <p:nvSpPr>
          <p:cNvPr id="21" name="文本框 20"/>
          <p:cNvSpPr txBox="1"/>
          <p:nvPr/>
        </p:nvSpPr>
        <p:spPr>
          <a:xfrm>
            <a:off x="9138920" y="1398270"/>
            <a:ext cx="3053080" cy="368300"/>
          </a:xfrm>
          <a:prstGeom prst="rect">
            <a:avLst/>
          </a:prstGeom>
          <a:solidFill>
            <a:schemeClr val="accent2">
              <a:lumMod val="60000"/>
              <a:lumOff val="40000"/>
            </a:schemeClr>
          </a:solid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sym typeface="+mn-ea"/>
              </a:rPr>
              <a:t>plant  feet firmly on the ground</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10297160" y="4070350"/>
            <a:ext cx="1484630" cy="368300"/>
          </a:xfrm>
          <a:prstGeom prst="rect">
            <a:avLst/>
          </a:prstGeom>
          <a:solidFill>
            <a:schemeClr val="accent2">
              <a:lumMod val="60000"/>
              <a:lumOff val="40000"/>
            </a:schemeClr>
          </a:solid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sym typeface="+mn-ea"/>
              </a:rPr>
              <a:t>never give up </a:t>
            </a: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 name="文本框 25"/>
          <p:cNvSpPr txBox="1"/>
          <p:nvPr/>
        </p:nvSpPr>
        <p:spPr>
          <a:xfrm>
            <a:off x="10768330" y="5233670"/>
            <a:ext cx="1363980" cy="368300"/>
          </a:xfrm>
          <a:prstGeom prst="rect">
            <a:avLst/>
          </a:prstGeom>
          <a:solidFill>
            <a:schemeClr val="accent2">
              <a:lumMod val="60000"/>
              <a:lumOff val="40000"/>
            </a:schemeClr>
          </a:solid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sym typeface="+mn-ea"/>
              </a:rPr>
              <a:t>be rewarded </a:t>
            </a: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 name="矩形: 圆角 64"/>
          <p:cNvSpPr/>
          <p:nvPr/>
        </p:nvSpPr>
        <p:spPr>
          <a:xfrm>
            <a:off x="310515" y="3716655"/>
            <a:ext cx="4377690" cy="353695"/>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2" name="矩形: 圆角 66"/>
          <p:cNvSpPr/>
          <p:nvPr/>
        </p:nvSpPr>
        <p:spPr>
          <a:xfrm>
            <a:off x="8326120" y="4504690"/>
            <a:ext cx="2620645" cy="353695"/>
          </a:xfrm>
          <a:prstGeom prst="roundRect">
            <a:avLst/>
          </a:prstGeom>
          <a:solidFill>
            <a:schemeClr val="accent4">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37" name="直接箭头连接符 36"/>
          <p:cNvCxnSpPr/>
          <p:nvPr/>
        </p:nvCxnSpPr>
        <p:spPr>
          <a:xfrm>
            <a:off x="9269730" y="4835525"/>
            <a:ext cx="1433195" cy="49339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endCxn id="26" idx="1"/>
          </p:cNvCxnSpPr>
          <p:nvPr/>
        </p:nvCxnSpPr>
        <p:spPr>
          <a:xfrm>
            <a:off x="6264275" y="5417820"/>
            <a:ext cx="4504055"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21" idx="1"/>
          </p:cNvCxnSpPr>
          <p:nvPr/>
        </p:nvCxnSpPr>
        <p:spPr>
          <a:xfrm>
            <a:off x="3829685" y="1467485"/>
            <a:ext cx="5309235" cy="1149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500"/>
                                        <p:tgtEl>
                                          <p:spTgt spid="3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up)">
                                      <p:cBhvr>
                                        <p:cTn id="43" dur="500"/>
                                        <p:tgtEl>
                                          <p:spTgt spid="35"/>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up)">
                                      <p:cBhvr>
                                        <p:cTn id="61" dur="500"/>
                                        <p:tgtEl>
                                          <p:spTgt spid="4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wipe(up)">
                                      <p:cBhvr>
                                        <p:cTn id="78" dur="500"/>
                                        <p:tgtEl>
                                          <p:spTgt spid="50"/>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left)">
                                      <p:cBhvr>
                                        <p:cTn id="87" dur="500"/>
                                        <p:tgtEl>
                                          <p:spTgt spid="6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wipe(left)">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wipe(left)">
                                      <p:cBhvr>
                                        <p:cTn id="97" dur="500"/>
                                        <p:tgtEl>
                                          <p:spTgt spid="78"/>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wipe(left)">
                                      <p:cBhvr>
                                        <p:cTn id="101" dur="500"/>
                                        <p:tgtEl>
                                          <p:spTgt spid="6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wipe(left)">
                                      <p:cBhvr>
                                        <p:cTn id="106" dur="500"/>
                                        <p:tgtEl>
                                          <p:spTgt spid="65"/>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wipe(left)">
                                      <p:cBhvr>
                                        <p:cTn id="110" dur="500"/>
                                        <p:tgtEl>
                                          <p:spTgt spid="3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82"/>
                                        </p:tgtEl>
                                        <p:attrNameLst>
                                          <p:attrName>style.visibility</p:attrName>
                                        </p:attrNameLst>
                                      </p:cBhvr>
                                      <p:to>
                                        <p:strVal val="visible"/>
                                      </p:to>
                                    </p:set>
                                    <p:animEffect transition="in" filter="wipe(down)">
                                      <p:cBhvr>
                                        <p:cTn id="115" dur="500"/>
                                        <p:tgtEl>
                                          <p:spTgt spid="8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wipe(left)">
                                      <p:cBhvr>
                                        <p:cTn id="119" dur="500"/>
                                        <p:tgtEl>
                                          <p:spTgt spid="66"/>
                                        </p:tgtEl>
                                      </p:cBhvr>
                                    </p:animEffect>
                                  </p:childTnLst>
                                </p:cTn>
                              </p:par>
                            </p:childTnLst>
                          </p:cTn>
                        </p:par>
                        <p:par>
                          <p:cTn id="120" fill="hold">
                            <p:stCondLst>
                              <p:cond delay="1000"/>
                            </p:stCondLst>
                            <p:childTnLst>
                              <p:par>
                                <p:cTn id="121" presetID="22" presetClass="entr" presetSubtype="8" fill="hold" grpId="0"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wipe(left)">
                                      <p:cBhvr>
                                        <p:cTn id="123" dur="500"/>
                                        <p:tgtEl>
                                          <p:spTgt spid="67"/>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85"/>
                                        </p:tgtEl>
                                        <p:attrNameLst>
                                          <p:attrName>style.visibility</p:attrName>
                                        </p:attrNameLst>
                                      </p:cBhvr>
                                      <p:to>
                                        <p:strVal val="visible"/>
                                      </p:to>
                                    </p:set>
                                    <p:animEffect transition="in" filter="wipe(left)">
                                      <p:cBhvr>
                                        <p:cTn id="128" dur="500"/>
                                        <p:tgtEl>
                                          <p:spTgt spid="85"/>
                                        </p:tgtEl>
                                      </p:cBhvr>
                                    </p:animEffect>
                                  </p:childTnLst>
                                </p:cTn>
                              </p:par>
                            </p:childTnLst>
                          </p:cTn>
                        </p:par>
                        <p:par>
                          <p:cTn id="129" fill="hold">
                            <p:stCondLst>
                              <p:cond delay="500"/>
                            </p:stCondLst>
                            <p:childTnLst>
                              <p:par>
                                <p:cTn id="130" presetID="22" presetClass="entr" presetSubtype="8" fill="hold" grpId="0" nodeType="afterEffect">
                                  <p:stCondLst>
                                    <p:cond delay="0"/>
                                  </p:stCondLst>
                                  <p:childTnLst>
                                    <p:set>
                                      <p:cBhvr>
                                        <p:cTn id="131" dur="1" fill="hold">
                                          <p:stCondLst>
                                            <p:cond delay="0"/>
                                          </p:stCondLst>
                                        </p:cTn>
                                        <p:tgtEl>
                                          <p:spTgt spid="23"/>
                                        </p:tgtEl>
                                        <p:attrNameLst>
                                          <p:attrName>style.visibility</p:attrName>
                                        </p:attrNameLst>
                                      </p:cBhvr>
                                      <p:to>
                                        <p:strVal val="visible"/>
                                      </p:to>
                                    </p:set>
                                    <p:animEffect transition="in" filter="wipe(left)">
                                      <p:cBhvr>
                                        <p:cTn id="132" dur="500"/>
                                        <p:tgtEl>
                                          <p:spTgt spid="2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wipe(left)">
                                      <p:cBhvr>
                                        <p:cTn id="137" dur="500"/>
                                        <p:tgtEl>
                                          <p:spTgt spid="32"/>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wipe(left)">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nodeType="click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wipe(up)">
                                      <p:cBhvr>
                                        <p:cTn id="147" dur="500"/>
                                        <p:tgtEl>
                                          <p:spTgt spid="37"/>
                                        </p:tgtEl>
                                      </p:cBhvr>
                                    </p:animEffect>
                                  </p:childTnLst>
                                </p:cTn>
                              </p:par>
                              <p:par>
                                <p:cTn id="148" presetID="22" presetClass="entr" presetSubtype="1" fill="hold" nodeType="withEffect">
                                  <p:stCondLst>
                                    <p:cond delay="0"/>
                                  </p:stCondLst>
                                  <p:childTnLst>
                                    <p:set>
                                      <p:cBhvr>
                                        <p:cTn id="149" dur="1" fill="hold">
                                          <p:stCondLst>
                                            <p:cond delay="0"/>
                                          </p:stCondLst>
                                        </p:cTn>
                                        <p:tgtEl>
                                          <p:spTgt spid="38"/>
                                        </p:tgtEl>
                                        <p:attrNameLst>
                                          <p:attrName>style.visibility</p:attrName>
                                        </p:attrNameLst>
                                      </p:cBhvr>
                                      <p:to>
                                        <p:strVal val="visible"/>
                                      </p:to>
                                    </p:set>
                                    <p:animEffect transition="in" filter="wipe(up)">
                                      <p:cBhvr>
                                        <p:cTn id="150" dur="500"/>
                                        <p:tgtEl>
                                          <p:spTgt spid="38"/>
                                        </p:tgtEl>
                                      </p:cBhvr>
                                    </p:animEffect>
                                  </p:childTnLst>
                                </p:cTn>
                              </p:par>
                            </p:childTnLst>
                          </p:cTn>
                        </p:par>
                        <p:par>
                          <p:cTn id="151" fill="hold">
                            <p:stCondLst>
                              <p:cond delay="500"/>
                            </p:stCondLst>
                            <p:childTnLst>
                              <p:par>
                                <p:cTn id="152" presetID="22" presetClass="entr" presetSubtype="8" fill="hold" grpId="0" nodeType="afterEffect">
                                  <p:stCondLst>
                                    <p:cond delay="0"/>
                                  </p:stCondLst>
                                  <p:childTnLst>
                                    <p:set>
                                      <p:cBhvr>
                                        <p:cTn id="153" dur="1" fill="hold">
                                          <p:stCondLst>
                                            <p:cond delay="0"/>
                                          </p:stCondLst>
                                        </p:cTn>
                                        <p:tgtEl>
                                          <p:spTgt spid="26"/>
                                        </p:tgtEl>
                                        <p:attrNameLst>
                                          <p:attrName>style.visibility</p:attrName>
                                        </p:attrNameLst>
                                      </p:cBhvr>
                                      <p:to>
                                        <p:strVal val="visible"/>
                                      </p:to>
                                    </p:set>
                                    <p:animEffect transition="in" filter="wipe(left)">
                                      <p:cBhvr>
                                        <p:cTn id="1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61" grpId="0" animBg="1"/>
      <p:bldP spid="63" grpId="0" animBg="1"/>
      <p:bldP spid="64" grpId="0" animBg="1"/>
      <p:bldP spid="65" grpId="0" animBg="1"/>
      <p:bldP spid="66" grpId="0" animBg="1"/>
      <p:bldP spid="67" grpId="0" animBg="1"/>
      <p:bldP spid="68" grpId="0" animBg="1"/>
      <p:bldP spid="7" grpId="0" animBg="1"/>
      <p:bldP spid="8" grpId="0" animBg="1"/>
      <p:bldP spid="21" grpId="0" animBg="1"/>
      <p:bldP spid="23" grpId="0" animBg="1"/>
      <p:bldP spid="26" grpId="0" animBg="1"/>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45720" y="730086"/>
            <a:ext cx="12192000" cy="5801588"/>
          </a:xfrm>
          <a:prstGeom prst="rect">
            <a:avLst/>
          </a:prstGeom>
          <a:noFill/>
        </p:spPr>
        <p:txBody>
          <a:bodyPr wrap="square">
            <a:spAutoFit/>
          </a:bodyPr>
          <a:lstStyle/>
          <a:p>
            <a:pPr marL="0" marR="1270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once worked in the remote but beautiful countryside. All farm work can, in my experience,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41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TimesNewRoman"/>
                <a:cs typeface="宋体" panose="02010600030101010101" pitchFamily="2" charset="-122"/>
              </a:rPr>
              <a:t>train</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 person to develop a Spartan(</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斯巴达的</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spirit.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From the age of eight, I had to contribute my share of</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42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labor</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along with my parents and two elder brothers. On the hottest summer days when the air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3</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hardly</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flowed, I knelt in a paddy field(</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稻田</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with my knees deep in mud. The bugs and worms in the water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bit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into my skin, and the sun burned upon my</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45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arched</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back. Sweat streamed down; if a drop ran into the eyes, it would</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46</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produce</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tears. So I always kept my face as low as possible.</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told myself, “Be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47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patient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If my parents and brothers could go on taking it, so could I</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48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TimesNewRoman"/>
                <a:cs typeface="宋体" panose="02010600030101010101" pitchFamily="2" charset="-122"/>
              </a:rPr>
              <a:t>S</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lowly</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 pulled myself together and dragged myself forward. I learned not to be afraid of difficulties and the meaning of “you reap(</a:t>
            </a:r>
            <a:r>
              <a:rPr kumimoji="0" lang="zh-CN"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收获</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what you</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49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sow</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“Judge a man not by his face, but by his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50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fields</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my mother used to say. The land is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51</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dependable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 as long as you are willing to work on it. When the wind blew and the rice plants moved like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52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waves</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 the sea, breathtakingly beautiful, a deep sense of satisfaction</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3</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welled</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up</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in me.</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a:p>
            <a:pPr marL="0" marR="0" lvl="0" indent="317500" algn="just" defTabSz="914400" rtl="0" eaLnBrk="1" fontAlgn="base" latinLnBrk="0" hangingPunct="1">
              <a:lnSpc>
                <a:spcPts val="32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Although later I went into academic research, I shall always remember what working in the paddy fields taught me: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plant</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your feet firmly on the ground, never give up and you will be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55</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宋体" panose="02010600030101010101" pitchFamily="2" charset="-122"/>
              </a:rPr>
              <a:t> </a:t>
            </a:r>
            <a:r>
              <a:rPr kumimoji="0" lang="en-US" altLang="zh-CN" sz="20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mn-cs"/>
              </a:rPr>
              <a:t>rewarded</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宋体" panose="02010600030101010101" pitchFamily="2" charset="-122"/>
              </a:rPr>
              <a:t>.</a:t>
            </a:r>
            <a:endParaRPr kumimoji="0" lang="zh-CN"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宋体" panose="02010600030101010101" pitchFamily="2" charset="-122"/>
            </a:endParaRPr>
          </a:p>
        </p:txBody>
      </p:sp>
      <p:sp>
        <p:nvSpPr>
          <p:cNvPr id="5" name="矩形 4"/>
          <p:cNvSpPr/>
          <p:nvPr/>
        </p:nvSpPr>
        <p:spPr>
          <a:xfrm>
            <a:off x="57150" y="849630"/>
            <a:ext cx="12146280" cy="72771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 name="矩形 5"/>
          <p:cNvSpPr/>
          <p:nvPr/>
        </p:nvSpPr>
        <p:spPr>
          <a:xfrm>
            <a:off x="22860" y="5751195"/>
            <a:ext cx="12180570" cy="7797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3221419" y="231359"/>
            <a:ext cx="61958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lesson learned by working in the paddy fields</a:t>
            </a:r>
            <a:endParaRPr kumimoji="0" lang="zh-CN" altLang="en-US" sz="24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63" name="矩形: 圆角 62"/>
          <p:cNvSpPr/>
          <p:nvPr/>
        </p:nvSpPr>
        <p:spPr>
          <a:xfrm>
            <a:off x="4100830" y="2018030"/>
            <a:ext cx="1826895" cy="353695"/>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6" name="矩形: 圆角 65"/>
          <p:cNvSpPr/>
          <p:nvPr/>
        </p:nvSpPr>
        <p:spPr>
          <a:xfrm>
            <a:off x="10615295" y="3698240"/>
            <a:ext cx="1576070" cy="353695"/>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7" name="矩形: 圆角 66"/>
          <p:cNvSpPr/>
          <p:nvPr/>
        </p:nvSpPr>
        <p:spPr>
          <a:xfrm>
            <a:off x="498758" y="4070328"/>
            <a:ext cx="1788412"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22860" y="62230"/>
            <a:ext cx="2827020" cy="550169"/>
          </a:xfrm>
          <a:prstGeom prst="round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Step4: </a:t>
            </a:r>
            <a:r>
              <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rPr>
              <a:t>句间找逻辑</a:t>
            </a:r>
            <a:endParaRPr kumimoji="0" lang="zh-CN" altLang="en-US" sz="2400" b="1"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Calibri" panose="020F0502020204030204" pitchFamily="34" charset="0"/>
            </a:endParaRPr>
          </a:p>
        </p:txBody>
      </p:sp>
      <p:sp>
        <p:nvSpPr>
          <p:cNvPr id="21" name="矩形: 圆角 62"/>
          <p:cNvSpPr/>
          <p:nvPr/>
        </p:nvSpPr>
        <p:spPr>
          <a:xfrm>
            <a:off x="140970" y="2018030"/>
            <a:ext cx="1208405" cy="353695"/>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圆角 62"/>
          <p:cNvSpPr/>
          <p:nvPr/>
        </p:nvSpPr>
        <p:spPr>
          <a:xfrm>
            <a:off x="4467225" y="2895600"/>
            <a:ext cx="1697355" cy="353695"/>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矩形: 圆角 62"/>
          <p:cNvSpPr/>
          <p:nvPr/>
        </p:nvSpPr>
        <p:spPr>
          <a:xfrm>
            <a:off x="6164580" y="2895600"/>
            <a:ext cx="3442335" cy="353695"/>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矩形: 圆角 62"/>
          <p:cNvSpPr/>
          <p:nvPr/>
        </p:nvSpPr>
        <p:spPr>
          <a:xfrm>
            <a:off x="7909560" y="4893945"/>
            <a:ext cx="2778125" cy="353695"/>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0" name="文本框 29"/>
          <p:cNvSpPr txBox="1"/>
          <p:nvPr/>
        </p:nvSpPr>
        <p:spPr>
          <a:xfrm>
            <a:off x="2124075" y="1649730"/>
            <a:ext cx="1097280" cy="368300"/>
          </a:xfrm>
          <a:prstGeom prst="rect">
            <a:avLst/>
          </a:prstGeom>
          <a:solidFill>
            <a:srgbClr val="EAB4AC"/>
          </a:solidFill>
          <a:effectLst>
            <a:outerShdw blurRad="50800" dist="38100" dir="5400000" algn="t" rotWithShape="0">
              <a:prstClr val="black">
                <a:alpha val="40000"/>
              </a:prstClr>
            </a:outerShdw>
          </a:effec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果</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mn-ea"/>
              </a:rPr>
              <a:t>因</a:t>
            </a: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关系</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文本框 30"/>
          <p:cNvSpPr txBox="1"/>
          <p:nvPr/>
        </p:nvSpPr>
        <p:spPr>
          <a:xfrm>
            <a:off x="6363970" y="2371725"/>
            <a:ext cx="1097280" cy="368300"/>
          </a:xfrm>
          <a:prstGeom prst="rect">
            <a:avLst/>
          </a:prstGeom>
          <a:solidFill>
            <a:srgbClr val="EAB4AC"/>
          </a:solidFill>
          <a:effectLst>
            <a:outerShdw blurRad="50800" dist="38100" dir="5400000" algn="t" rotWithShape="0">
              <a:prstClr val="black">
                <a:alpha val="40000"/>
              </a:prstClr>
            </a:outerShdw>
          </a:effec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mn-ea"/>
              </a:rPr>
              <a:t>因果关系</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文本框 31"/>
          <p:cNvSpPr txBox="1"/>
          <p:nvPr/>
        </p:nvSpPr>
        <p:spPr>
          <a:xfrm flipH="1">
            <a:off x="2725420" y="4055745"/>
            <a:ext cx="900430" cy="368300"/>
          </a:xfrm>
          <a:prstGeom prst="rect">
            <a:avLst/>
          </a:prstGeom>
          <a:solidFill>
            <a:srgbClr val="EAB4AC"/>
          </a:solidFill>
          <a:effectLst>
            <a:outerShdw blurRad="50800" dist="38100" dir="5400000" algn="t" rotWithShape="0">
              <a:prstClr val="black">
                <a:alpha val="40000"/>
              </a:prstClr>
            </a:outerShdw>
          </a:effectLst>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语义场</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文本框 32"/>
          <p:cNvSpPr txBox="1"/>
          <p:nvPr/>
        </p:nvSpPr>
        <p:spPr>
          <a:xfrm>
            <a:off x="7634605" y="5247640"/>
            <a:ext cx="868680" cy="368300"/>
          </a:xfrm>
          <a:prstGeom prst="rect">
            <a:avLst/>
          </a:prstGeom>
          <a:solidFill>
            <a:srgbClr val="EAB4AC"/>
          </a:solidFill>
          <a:effectLst>
            <a:outerShdw blurRad="50800" dist="38100" dir="5400000" algn="t" rotWithShape="0">
              <a:prstClr val="black">
                <a:alpha val="40000"/>
              </a:prstClr>
            </a:outerShdw>
          </a:effec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语义场</a:t>
            </a:r>
            <a:endParaRPr kumimoji="0" lang="zh-CN" altLang="en-US"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ppt_x"/>
                                          </p:val>
                                        </p:tav>
                                        <p:tav tm="100000">
                                          <p:val>
                                            <p:strVal val="#ppt_x"/>
                                          </p:val>
                                        </p:tav>
                                      </p:tavLst>
                                    </p:anim>
                                    <p:anim calcmode="lin" valueType="num">
                                      <p:cBhvr additive="base">
                                        <p:cTn id="5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 grpId="0" bldLvl="0" animBg="1"/>
      <p:bldP spid="67" grpId="0" animBg="1"/>
      <p:bldP spid="21" grpId="0" animBg="1"/>
      <p:bldP spid="22" grpId="0" animBg="1"/>
      <p:bldP spid="23" grpId="0" animBg="1"/>
      <p:bldP spid="27" grpId="0" animBg="1"/>
      <p:bldP spid="30" grpId="0" bldLvl="0" animBg="1"/>
      <p:bldP spid="31" grpId="0" bldLvl="0" animBg="1"/>
      <p:bldP spid="32" grpId="0" bldLvl="0" animBg="1"/>
      <p:bldP spid="3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354084" y="629592"/>
            <a:ext cx="11739593" cy="5170646"/>
          </a:xfrm>
          <a:prstGeom prst="rect">
            <a:avLst/>
          </a:prstGeom>
          <a:noFill/>
        </p:spPr>
        <p:txBody>
          <a:bodyPr wrap="square">
            <a:spAutoFit/>
          </a:bodyPr>
          <a:lstStyle/>
          <a:p>
            <a:pPr marL="457200" lvl="0" indent="-457200" algn="just" fontAlgn="base">
              <a:spcBef>
                <a:spcPts val="12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斯巴达精神</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稻田</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种瓜得瓜，种豆得豆</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学术研究</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令人惊叹的美丽</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深深的满足感</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脚踏实地</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永不放弃</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弓起的背</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12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贡献我的劳动份额</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文本框 12"/>
          <p:cNvSpPr txBox="1"/>
          <p:nvPr/>
        </p:nvSpPr>
        <p:spPr>
          <a:xfrm>
            <a:off x="88490" y="374492"/>
            <a:ext cx="3111910"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完形填空读写表达积累</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2" name="文本框 1"/>
          <p:cNvSpPr txBox="1"/>
          <p:nvPr/>
        </p:nvSpPr>
        <p:spPr>
          <a:xfrm>
            <a:off x="5301348" y="601733"/>
            <a:ext cx="6615349" cy="5170646"/>
          </a:xfrm>
          <a:prstGeom prst="rect">
            <a:avLst/>
          </a:prstGeom>
          <a:noFill/>
        </p:spPr>
        <p:txBody>
          <a:bodyPr wrap="square">
            <a:spAutoFit/>
          </a:bodyPr>
          <a:lstStyle/>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Spartan spirit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paddy field</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reap what you sow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academic research</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breathtakingly beautiful</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deep sense of satisfaction</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Plant firmly on the ground-</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never give up</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arched back</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Contribute my share of labor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arn(inVertical)">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barn(inVertical)">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barn(inVertical)">
                                      <p:cBhvr>
                                        <p:cTn id="5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354084" y="629592"/>
            <a:ext cx="11739593" cy="5539978"/>
          </a:xfrm>
          <a:prstGeom prst="rect">
            <a:avLst/>
          </a:prstGeom>
          <a:noFill/>
        </p:spPr>
        <p:txBody>
          <a:bodyPr wrap="square">
            <a:spAutoFit/>
          </a:bodyPr>
          <a:lstStyle/>
          <a:p>
            <a:pPr marL="457200" lvl="0" indent="-457200" algn="just" fontAlgn="base">
              <a:spcBef>
                <a:spcPts val="1200"/>
              </a:spcBef>
              <a:buFont typeface="+mj-lt"/>
              <a:buAutoNum type="arabicPeriod"/>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田间农作</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I _________ in a paddy field with my knees deep in mud.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The bugs and worms in the water _______ into my skin</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      The sun _______ upon my arched back.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2.   pull  myself together  and drag myself forward </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3.</a:t>
            </a: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当风起稻浪，美丽异常，一种深深的满足感油然而生。</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r>
              <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rPr>
              <a:t>4.Although later I went into academic research, I shall always remember what working in the paddy fields taught me: </a:t>
            </a: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振作起来，脚踏实地，永不放弃，定有回报</a:t>
            </a: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1200"/>
              </a:spcBef>
              <a:defRPr/>
            </a:pPr>
            <a:endPar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文本框 12"/>
          <p:cNvSpPr txBox="1"/>
          <p:nvPr/>
        </p:nvSpPr>
        <p:spPr>
          <a:xfrm>
            <a:off x="88490" y="374492"/>
            <a:ext cx="3111910"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完形填空读写表达积累</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5" name="文本框 4"/>
          <p:cNvSpPr txBox="1"/>
          <p:nvPr/>
        </p:nvSpPr>
        <p:spPr>
          <a:xfrm>
            <a:off x="1290671" y="1119771"/>
            <a:ext cx="7304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rgbClr val="FF0000"/>
                </a:solidFill>
                <a:effectLst/>
                <a:uLnTx/>
                <a:uFillTx/>
                <a:latin typeface="Calibri" panose="020F0502020204030204" pitchFamily="34" charset="0"/>
                <a:ea typeface="PingFang SC"/>
                <a:cs typeface="Calibri" panose="020F0502020204030204" pitchFamily="34" charset="0"/>
              </a:rPr>
              <a:t>knelt</a:t>
            </a:r>
            <a:endParaRPr kumimoji="0" lang="zh-CN" altLang="en-US" sz="2000" b="1" i="1" u="none" strike="noStrike" kern="1200" cap="none" spc="0" normalizeH="0" baseline="0" noProof="0" dirty="0">
              <a:ln>
                <a:noFill/>
              </a:ln>
              <a:solidFill>
                <a:srgbClr val="FF0000"/>
              </a:solidFill>
              <a:effectLst/>
              <a:uLnTx/>
              <a:uFillTx/>
              <a:latin typeface="Calibri" panose="020F0502020204030204" pitchFamily="34" charset="0"/>
              <a:ea typeface="PingFang SC"/>
              <a:cs typeface="Calibri" panose="020F0502020204030204" pitchFamily="34" charset="0"/>
            </a:endParaRPr>
          </a:p>
        </p:txBody>
      </p:sp>
      <p:sp>
        <p:nvSpPr>
          <p:cNvPr id="6" name="文本框 5"/>
          <p:cNvSpPr txBox="1"/>
          <p:nvPr/>
        </p:nvSpPr>
        <p:spPr>
          <a:xfrm>
            <a:off x="5304922" y="1623225"/>
            <a:ext cx="7304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rgbClr val="FF0000"/>
                </a:solidFill>
                <a:effectLst/>
                <a:uLnTx/>
                <a:uFillTx/>
                <a:latin typeface="Calibri" panose="020F0502020204030204" pitchFamily="34" charset="0"/>
                <a:ea typeface="PingFang SC"/>
                <a:cs typeface="Calibri" panose="020F0502020204030204" pitchFamily="34" charset="0"/>
              </a:rPr>
              <a:t>bit</a:t>
            </a:r>
            <a:r>
              <a:rPr kumimoji="0" lang="en-US" altLang="zh-CN" sz="2000" b="1" i="1"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zh-CN" altLang="en-US" sz="2000" b="1" i="1"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endParaRPr>
          </a:p>
        </p:txBody>
      </p:sp>
      <p:sp>
        <p:nvSpPr>
          <p:cNvPr id="7" name="文本框 6"/>
          <p:cNvSpPr txBox="1"/>
          <p:nvPr/>
        </p:nvSpPr>
        <p:spPr>
          <a:xfrm>
            <a:off x="2035030" y="2210734"/>
            <a:ext cx="9797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rgbClr val="FF0000"/>
                </a:solidFill>
                <a:effectLst/>
                <a:uLnTx/>
                <a:uFillTx/>
                <a:latin typeface="Calibri" panose="020F0502020204030204" pitchFamily="34" charset="0"/>
                <a:ea typeface="PingFang SC"/>
                <a:cs typeface="Calibri" panose="020F0502020204030204" pitchFamily="34" charset="0"/>
              </a:rPr>
              <a:t>burned</a:t>
            </a:r>
            <a:endParaRPr kumimoji="0" lang="zh-CN" altLang="en-US" sz="2000" b="1" i="1" u="none" strike="noStrike" kern="1200" cap="none" spc="0" normalizeH="0" baseline="0" noProof="0" dirty="0">
              <a:ln>
                <a:noFill/>
              </a:ln>
              <a:solidFill>
                <a:srgbClr val="FF0000"/>
              </a:solidFill>
              <a:effectLst/>
              <a:uLnTx/>
              <a:uFillTx/>
              <a:latin typeface="Calibri" panose="020F0502020204030204" pitchFamily="34" charset="0"/>
              <a:ea typeface="PingFang SC"/>
              <a:cs typeface="Calibri" panose="020F0502020204030204" pitchFamily="34" charset="0"/>
            </a:endParaRPr>
          </a:p>
        </p:txBody>
      </p:sp>
      <p:sp>
        <p:nvSpPr>
          <p:cNvPr id="8" name="文本框 7"/>
          <p:cNvSpPr txBox="1"/>
          <p:nvPr/>
        </p:nvSpPr>
        <p:spPr>
          <a:xfrm>
            <a:off x="857644" y="3202663"/>
            <a:ext cx="25453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振作起来，慢慢向前</a:t>
            </a:r>
            <a:endParaRPr kumimoji="0" lang="zh-CN" altLang="en-US"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endParaRPr>
          </a:p>
        </p:txBody>
      </p:sp>
      <p:sp>
        <p:nvSpPr>
          <p:cNvPr id="9" name="文本框 8"/>
          <p:cNvSpPr txBox="1"/>
          <p:nvPr/>
        </p:nvSpPr>
        <p:spPr>
          <a:xfrm>
            <a:off x="796684" y="4127223"/>
            <a:ext cx="10419956" cy="830997"/>
          </a:xfrm>
          <a:prstGeom prst="rect">
            <a:avLst/>
          </a:prstGeom>
          <a:noFill/>
        </p:spPr>
        <p:txBody>
          <a:bodyPr wrap="square">
            <a:spAutoFit/>
          </a:bodyPr>
          <a:lstStyle/>
          <a:p>
            <a:pPr lvl="0">
              <a:defRPr/>
            </a:pPr>
            <a:r>
              <a:rPr lang="en-US" altLang="zh-CN" sz="2400" b="1" dirty="0">
                <a:solidFill>
                  <a:srgbClr val="0070C0"/>
                </a:solidFill>
                <a:latin typeface="Calibri" panose="020F0502020204030204" pitchFamily="34" charset="0"/>
                <a:ea typeface="Calibri" panose="020F0502020204030204" pitchFamily="34" charset="0"/>
                <a:cs typeface="Calibri" panose="020F0502020204030204" pitchFamily="34" charset="0"/>
              </a:rPr>
              <a:t>When </a:t>
            </a: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the</a:t>
            </a:r>
            <a:r>
              <a:rPr lang="en-US" altLang="zh-CN" sz="24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wind blew </a:t>
            </a:r>
            <a:r>
              <a:rPr lang="en-US" altLang="zh-CN" sz="2400" b="1" dirty="0">
                <a:solidFill>
                  <a:srgbClr val="0070C0"/>
                </a:solidFill>
                <a:latin typeface="Calibri" panose="020F0502020204030204" pitchFamily="34" charset="0"/>
                <a:ea typeface="Calibri" panose="020F0502020204030204" pitchFamily="34" charset="0"/>
                <a:cs typeface="Calibri" panose="020F0502020204030204" pitchFamily="34" charset="0"/>
              </a:rPr>
              <a:t>and </a:t>
            </a: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the</a:t>
            </a:r>
            <a:r>
              <a:rPr lang="en-US" altLang="zh-CN" sz="24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rice plants moved like waves in the sea</a:t>
            </a:r>
            <a:r>
              <a:rPr lang="en-US" altLang="zh-CN" sz="24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breathtakingly</a:t>
            </a:r>
            <a:r>
              <a:rPr lang="en-US" altLang="zh-CN" sz="2400" b="1" dirty="0">
                <a:solidFill>
                  <a:srgbClr val="0070C0"/>
                </a:solidFill>
                <a:latin typeface="Calibri" panose="020F0502020204030204" pitchFamily="34" charset="0"/>
                <a:ea typeface="Calibri" panose="020F0502020204030204" pitchFamily="34" charset="0"/>
                <a:cs typeface="Calibri" panose="020F0502020204030204" pitchFamily="34" charset="0"/>
              </a:rPr>
              <a:t> beautiful, </a:t>
            </a: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a deep sense of satisfaction welled up in me</a:t>
            </a:r>
            <a:r>
              <a:rPr lang="en-US" altLang="zh-CN" sz="24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US" altLang="zh-CN" sz="2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文本框 9"/>
          <p:cNvSpPr txBox="1"/>
          <p:nvPr/>
        </p:nvSpPr>
        <p:spPr>
          <a:xfrm>
            <a:off x="792480" y="5498683"/>
            <a:ext cx="9814560" cy="800219"/>
          </a:xfrm>
          <a:prstGeom prst="rect">
            <a:avLst/>
          </a:prstGeom>
          <a:noFill/>
        </p:spPr>
        <p:txBody>
          <a:bodyPr wrap="square">
            <a:spAutoFit/>
          </a:bodyPr>
          <a:lstStyle/>
          <a:p>
            <a:pPr lvl="0">
              <a:defRPr/>
            </a:pPr>
            <a:r>
              <a:rPr lang="en-US" altLang="zh-CN" sz="2300" b="1" dirty="0">
                <a:solidFill>
                  <a:srgbClr val="FF0000"/>
                </a:solidFill>
                <a:latin typeface="Calibri" panose="020F0502020204030204" pitchFamily="34" charset="0"/>
                <a:ea typeface="Calibri" panose="020F0502020204030204" pitchFamily="34" charset="0"/>
                <a:cs typeface="Calibri" panose="020F0502020204030204" pitchFamily="34" charset="0"/>
              </a:rPr>
              <a:t>Pull yourself  together, plant your feet firmly on the ground, never give up and you will be rewarded.</a:t>
            </a:r>
            <a:endParaRPr lang="en-US" altLang="zh-CN" sz="23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1502693" y="1804527"/>
            <a:ext cx="244169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语法填空</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4" name="文本框 3"/>
          <p:cNvSpPr txBox="1"/>
          <p:nvPr/>
        </p:nvSpPr>
        <p:spPr>
          <a:xfrm>
            <a:off x="537222" y="3195792"/>
            <a:ext cx="6777977" cy="461665"/>
          </a:xfrm>
          <a:prstGeom prst="rect">
            <a:avLst/>
          </a:prstGeom>
          <a:noFill/>
        </p:spPr>
        <p:txBody>
          <a:bodyPr wrap="square" rtlCol="0">
            <a:spAutoFit/>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 beautiful display of Olympic spirit</a:t>
            </a:r>
            <a:endParaRPr lang="en-US" altLang="zh-CN" sz="2400" b="1" dirty="0">
              <a:latin typeface="Calibri" panose="020F0502020204030204" pitchFamily="34" charset="0"/>
              <a:cs typeface="Calibri" panose="020F0502020204030204" pitchFamily="34"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244" y="0"/>
            <a:ext cx="4761756" cy="685800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0" y="321695"/>
            <a:ext cx="12123174" cy="6370975"/>
          </a:xfrm>
          <a:prstGeom prst="rect">
            <a:avLst/>
          </a:prstGeom>
          <a:noFill/>
        </p:spPr>
        <p:txBody>
          <a:bodyPr wrap="square">
            <a:spAutoFit/>
          </a:bodyPr>
          <a:lstStyle/>
          <a:p>
            <a:pPr indent="292100" algn="just" fontAlgn="base"/>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On August 5, 2024, Chinese badminton player He </a:t>
            </a:r>
            <a:r>
              <a:rPr lang="en-US" altLang="zh-CN" sz="2400" dirty="0" err="1">
                <a:solidFill>
                  <a:srgbClr val="000000"/>
                </a:solidFill>
                <a:effectLst/>
                <a:latin typeface="Times New Roman" panose="02020603050405020304" pitchFamily="18" charset="0"/>
                <a:ea typeface="TimesNewRoman"/>
                <a:cs typeface="宋体" panose="02010600030101010101" pitchFamily="2" charset="-122"/>
              </a:rPr>
              <a:t>Bingjiao</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won a silver medal at the Paris Olympics. However,</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56</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truly stood out was a touching moment on the podium(</a:t>
            </a:r>
            <a:r>
              <a:rPr lang="zh-CN" altLang="zh-CN" sz="2400" dirty="0">
                <a:solidFill>
                  <a:srgbClr val="000000"/>
                </a:solidFill>
                <a:effectLst/>
                <a:latin typeface="Times New Roman" panose="02020603050405020304" pitchFamily="18" charset="0"/>
                <a:ea typeface="TimesNewRoman"/>
                <a:cs typeface="Times New Roman" panose="02020603050405020304" pitchFamily="18" charset="0"/>
              </a:rPr>
              <a:t>领奖台</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).As she received her medal, He </a:t>
            </a:r>
            <a:r>
              <a:rPr lang="en-US" altLang="zh-CN" sz="2400" dirty="0" err="1">
                <a:solidFill>
                  <a:srgbClr val="000000"/>
                </a:solidFill>
                <a:effectLst/>
                <a:latin typeface="Times New Roman" panose="02020603050405020304" pitchFamily="18" charset="0"/>
                <a:ea typeface="TimesNewRoman"/>
                <a:cs typeface="宋体" panose="02010600030101010101" pitchFamily="2" charset="-122"/>
              </a:rPr>
              <a:t>Bingjiao</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held a badge(</a:t>
            </a:r>
            <a:r>
              <a:rPr lang="zh-CN" altLang="zh-CN" sz="2400" dirty="0">
                <a:solidFill>
                  <a:srgbClr val="000000"/>
                </a:solidFill>
                <a:effectLst/>
                <a:latin typeface="Times New Roman" panose="02020603050405020304" pitchFamily="18" charset="0"/>
                <a:ea typeface="TimesNewRoman"/>
                <a:cs typeface="Times New Roman" panose="02020603050405020304" pitchFamily="18" charset="0"/>
              </a:rPr>
              <a:t>徽章</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57</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(feature) the Spanish flag, which aroused widespread curiosity online.</a:t>
            </a:r>
            <a:endParaRPr lang="zh-CN" altLang="zh-CN" sz="2400" dirty="0">
              <a:effectLst/>
              <a:latin typeface="等线" panose="02010600030101010101" charset="-122"/>
              <a:ea typeface="等线" panose="02010600030101010101" charset="-122"/>
              <a:cs typeface="宋体" panose="02010600030101010101" pitchFamily="2" charset="-122"/>
            </a:endParaRPr>
          </a:p>
          <a:p>
            <a:pPr indent="292100" algn="just" fontAlgn="base"/>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This gesture was to express respect and care for her semifinal opponent, Spain's Carolina Marin, who</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58</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(retire) from the match due to injury. He </a:t>
            </a:r>
            <a:r>
              <a:rPr lang="en-US" altLang="zh-CN" sz="2400" dirty="0" err="1">
                <a:solidFill>
                  <a:srgbClr val="000000"/>
                </a:solidFill>
                <a:effectLst/>
                <a:latin typeface="Times New Roman" panose="02020603050405020304" pitchFamily="18" charset="0"/>
                <a:ea typeface="TimesNewRoman"/>
                <a:cs typeface="宋体" panose="02010600030101010101" pitchFamily="2" charset="-122"/>
              </a:rPr>
              <a:t>Bingjiao</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explained, "I brought the Spanish badge because Marin's suffering broke my heart. I hope she sees this and wish her a speedy</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5</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9</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(recover).”</a:t>
            </a:r>
            <a:endParaRPr lang="zh-CN" altLang="zh-CN" sz="2400" dirty="0">
              <a:effectLst/>
              <a:latin typeface="等线" panose="02010600030101010101" charset="-122"/>
              <a:ea typeface="等线" panose="02010600030101010101" charset="-122"/>
              <a:cs typeface="宋体" panose="02010600030101010101" pitchFamily="2" charset="-122"/>
            </a:endParaRPr>
          </a:p>
          <a:p>
            <a:pPr indent="292100" algn="just" fontAlgn="base"/>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During their semifinal match, Marin performed well but</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60</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(force) to stop after getting injured. He </a:t>
            </a:r>
            <a:r>
              <a:rPr lang="en-US" altLang="zh-CN" sz="2400" dirty="0" err="1">
                <a:solidFill>
                  <a:srgbClr val="000000"/>
                </a:solidFill>
                <a:effectLst/>
                <a:latin typeface="Times New Roman" panose="02020603050405020304" pitchFamily="18" charset="0"/>
                <a:ea typeface="TimesNewRoman"/>
                <a:cs typeface="宋体" panose="02010600030101010101" pitchFamily="2" charset="-122"/>
              </a:rPr>
              <a:t>Bingjiao</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immediately reached out, offering support and checking on Marín, who was</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61</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(visible) upset.</a:t>
            </a:r>
            <a:endParaRPr lang="zh-CN" altLang="zh-CN" sz="2400" dirty="0">
              <a:effectLst/>
              <a:latin typeface="等线" panose="02010600030101010101" charset="-122"/>
              <a:ea typeface="等线" panose="02010600030101010101" charset="-122"/>
              <a:cs typeface="宋体" panose="02010600030101010101" pitchFamily="2" charset="-122"/>
            </a:endParaRPr>
          </a:p>
          <a:p>
            <a:pPr marR="12700" indent="292100" algn="just" fontAlgn="base"/>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The act rapidly made headlines around the world. The International Olympic Committee praised He </a:t>
            </a:r>
            <a:r>
              <a:rPr lang="en-US" altLang="zh-CN" sz="2400" dirty="0" err="1">
                <a:solidFill>
                  <a:srgbClr val="000000"/>
                </a:solidFill>
                <a:effectLst/>
                <a:latin typeface="Times New Roman" panose="02020603050405020304" pitchFamily="18" charset="0"/>
                <a:ea typeface="TimesNewRoman"/>
                <a:cs typeface="宋体" panose="02010600030101010101" pitchFamily="2" charset="-122"/>
              </a:rPr>
              <a:t>Bingjiao</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62</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showing the Olympic values of respect and friendship. Spanish media also highlighted the</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63</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(emotion) moment, with many fans applauding her sportsmanship. Pau Gasol, the legendary Spanish basketball player, called it</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64</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beautiful display of Olympic spirit.</a:t>
            </a:r>
            <a:endParaRPr lang="zh-CN" altLang="zh-CN" sz="2400" dirty="0">
              <a:effectLst/>
              <a:latin typeface="等线" panose="02010600030101010101" charset="-122"/>
              <a:ea typeface="等线" panose="02010600030101010101" charset="-122"/>
              <a:cs typeface="宋体" panose="02010600030101010101" pitchFamily="2" charset="-122"/>
            </a:endParaRPr>
          </a:p>
          <a:p>
            <a:pPr marR="25400" indent="292100" algn="just" fontAlgn="base"/>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He </a:t>
            </a:r>
            <a:r>
              <a:rPr lang="en-US" altLang="zh-CN" sz="2400" dirty="0" err="1">
                <a:solidFill>
                  <a:srgbClr val="000000"/>
                </a:solidFill>
                <a:effectLst/>
                <a:latin typeface="Times New Roman" panose="02020603050405020304" pitchFamily="18" charset="0"/>
                <a:ea typeface="TimesNewRoman"/>
                <a:cs typeface="宋体" panose="02010600030101010101" pitchFamily="2" charset="-122"/>
              </a:rPr>
              <a:t>Bingjiao's</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action not only demonstrated her respect for her opponent but also reflected the true spirit of the Olympics —— competition,</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65</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(pair) with unity and mutual (</a:t>
            </a:r>
            <a:r>
              <a:rPr lang="zh-CN" altLang="zh-CN" sz="2400" dirty="0">
                <a:solidFill>
                  <a:srgbClr val="000000"/>
                </a:solidFill>
                <a:effectLst/>
                <a:latin typeface="Times New Roman" panose="02020603050405020304" pitchFamily="18" charset="0"/>
                <a:ea typeface="TimesNewRoman"/>
                <a:cs typeface="Times New Roman" panose="02020603050405020304" pitchFamily="18" charset="0"/>
              </a:rPr>
              <a:t>相互的</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)respect.</a:t>
            </a:r>
            <a:endParaRPr lang="zh-CN" altLang="zh-CN" sz="2400" dirty="0">
              <a:effectLst/>
              <a:latin typeface="等线" panose="02010600030101010101" charset="-122"/>
              <a:ea typeface="等线" panose="02010600030101010101" charset="-122"/>
              <a:cs typeface="宋体" panose="02010600030101010101" pitchFamily="2" charset="-122"/>
            </a:endParaRPr>
          </a:p>
        </p:txBody>
      </p:sp>
      <p:sp>
        <p:nvSpPr>
          <p:cNvPr id="4" name="文本框 3"/>
          <p:cNvSpPr txBox="1"/>
          <p:nvPr/>
        </p:nvSpPr>
        <p:spPr>
          <a:xfrm>
            <a:off x="21266" y="85794"/>
            <a:ext cx="12123174" cy="6740307"/>
          </a:xfrm>
          <a:prstGeom prst="rect">
            <a:avLst/>
          </a:prstGeom>
          <a:solidFill>
            <a:schemeClr val="bg1"/>
          </a:solidFill>
        </p:spPr>
        <p:txBody>
          <a:bodyPr wrap="square">
            <a:spAutoFit/>
          </a:bodyPr>
          <a:lstStyle/>
          <a:p>
            <a:pPr indent="292100" algn="just" fontAlgn="base"/>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On August 5, 2024, Chinese badminton player He </a:t>
            </a:r>
            <a:r>
              <a:rPr lang="en-US" altLang="zh-CN" sz="2400" dirty="0" err="1">
                <a:solidFill>
                  <a:srgbClr val="000000"/>
                </a:solidFill>
                <a:effectLst/>
                <a:latin typeface="Times New Roman" panose="02020603050405020304" pitchFamily="18" charset="0"/>
                <a:ea typeface="TimesNewRoman"/>
                <a:cs typeface="宋体" panose="02010600030101010101" pitchFamily="2" charset="-122"/>
              </a:rPr>
              <a:t>Bingjiao</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won a silver medal at the Paris Olympics. However,</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b="1" u="sng" dirty="0">
                <a:solidFill>
                  <a:srgbClr val="FF0000"/>
                </a:solidFill>
                <a:effectLst/>
                <a:latin typeface="Times New Roman" panose="02020603050405020304" pitchFamily="18" charset="0"/>
                <a:ea typeface="TimesNewRoman"/>
                <a:cs typeface="宋体" panose="02010600030101010101" pitchFamily="2" charset="-122"/>
              </a:rPr>
              <a:t>56           </a:t>
            </a:r>
            <a:r>
              <a:rPr lang="en-US" altLang="zh-CN" sz="2400" b="1" u="sng" dirty="0">
                <a:solidFill>
                  <a:srgbClr val="FF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truly stood out was</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a touching </a:t>
            </a:r>
            <a:r>
              <a:rPr lang="en-US" altLang="zh-CN" sz="2400" b="1" dirty="0">
                <a:solidFill>
                  <a:srgbClr val="FF0000"/>
                </a:solidFill>
                <a:latin typeface="Times New Roman" panose="02020603050405020304" pitchFamily="18" charset="0"/>
                <a:ea typeface="TimesNewRoman"/>
                <a:cs typeface="宋体" panose="02010600030101010101" pitchFamily="2" charset="-122"/>
              </a:rPr>
              <a:t>moment</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on the podium(</a:t>
            </a:r>
            <a:r>
              <a:rPr lang="zh-CN" altLang="zh-CN" sz="2400" dirty="0">
                <a:solidFill>
                  <a:srgbClr val="000000"/>
                </a:solidFill>
                <a:effectLst/>
                <a:latin typeface="Times New Roman" panose="02020603050405020304" pitchFamily="18" charset="0"/>
                <a:ea typeface="TimesNewRoman"/>
                <a:cs typeface="Times New Roman" panose="02020603050405020304" pitchFamily="18" charset="0"/>
              </a:rPr>
              <a:t>领奖台</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As she received her medal,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He </a:t>
            </a:r>
            <a:r>
              <a:rPr lang="en-US" altLang="zh-CN" sz="2400" b="1" dirty="0" err="1">
                <a:solidFill>
                  <a:srgbClr val="FF0000"/>
                </a:solidFill>
                <a:effectLst/>
                <a:latin typeface="Times New Roman" panose="02020603050405020304" pitchFamily="18" charset="0"/>
                <a:ea typeface="TimesNewRoman"/>
                <a:cs typeface="宋体" panose="02010600030101010101" pitchFamily="2" charset="-122"/>
              </a:rPr>
              <a:t>Bingjiao</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 held a badge</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a:t>
            </a:r>
            <a:r>
              <a:rPr lang="zh-CN" altLang="zh-CN" sz="2400" dirty="0">
                <a:solidFill>
                  <a:srgbClr val="000000"/>
                </a:solidFill>
                <a:effectLst/>
                <a:latin typeface="Times New Roman" panose="02020603050405020304" pitchFamily="18" charset="0"/>
                <a:ea typeface="TimesNewRoman"/>
                <a:cs typeface="Times New Roman" panose="02020603050405020304" pitchFamily="18" charset="0"/>
              </a:rPr>
              <a:t>徽章</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57            </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(feature) the Spanish flag, which aroused widespread curiosity online.</a:t>
            </a:r>
            <a:endParaRPr lang="zh-CN" altLang="zh-CN" sz="2400" dirty="0">
              <a:effectLst/>
              <a:latin typeface="等线" panose="02010600030101010101" charset="-122"/>
              <a:ea typeface="等线" panose="02010600030101010101" charset="-122"/>
              <a:cs typeface="宋体" panose="02010600030101010101" pitchFamily="2" charset="-122"/>
            </a:endParaRPr>
          </a:p>
          <a:p>
            <a:pPr indent="292100" algn="just" fontAlgn="base"/>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This gesture was to express respect and care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for her semifinal opponent, Spain's Carolina Marin, who</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58                 </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(retire) from the match due to injury.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He </a:t>
            </a:r>
            <a:r>
              <a:rPr lang="en-US" altLang="zh-CN" sz="2400" b="1" dirty="0" err="1">
                <a:solidFill>
                  <a:srgbClr val="FF0000"/>
                </a:solidFill>
                <a:effectLst/>
                <a:latin typeface="Times New Roman" panose="02020603050405020304" pitchFamily="18" charset="0"/>
                <a:ea typeface="TimesNewRoman"/>
                <a:cs typeface="宋体" panose="02010600030101010101" pitchFamily="2" charset="-122"/>
              </a:rPr>
              <a:t>Bingjiao</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 explained</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"I brought the Spanish badge because Marin's suffering broke my heart.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I hope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she sees this and wish her a speedy</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59</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(recover).”</a:t>
            </a:r>
            <a:endParaRPr lang="zh-CN" altLang="zh-CN" sz="2400" dirty="0">
              <a:effectLst/>
              <a:latin typeface="等线" panose="02010600030101010101" charset="-122"/>
              <a:ea typeface="等线" panose="02010600030101010101" charset="-122"/>
              <a:cs typeface="宋体" panose="02010600030101010101" pitchFamily="2" charset="-122"/>
            </a:endParaRPr>
          </a:p>
          <a:p>
            <a:pPr indent="292100" algn="just" fontAlgn="base"/>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During their semifinal match,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Marin performed well but</a:t>
            </a:r>
            <a:r>
              <a:rPr lang="en-US" altLang="zh-CN" sz="2400" b="1" dirty="0">
                <a:solidFill>
                  <a:srgbClr val="FF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b="1" u="sng" dirty="0">
                <a:solidFill>
                  <a:srgbClr val="FF0000"/>
                </a:solidFill>
                <a:effectLst/>
                <a:latin typeface="Times New Roman" panose="02020603050405020304" pitchFamily="18" charset="0"/>
                <a:ea typeface="TimesNewRoman"/>
                <a:cs typeface="宋体" panose="02010600030101010101" pitchFamily="2" charset="-122"/>
              </a:rPr>
              <a:t>60</a:t>
            </a:r>
            <a:r>
              <a:rPr lang="en-US" altLang="zh-CN" sz="2400" b="1" u="sng" dirty="0">
                <a:solidFill>
                  <a:srgbClr val="FF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(force) to stop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after getting injured.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He </a:t>
            </a:r>
            <a:r>
              <a:rPr lang="en-US" altLang="zh-CN" sz="2400" b="1" dirty="0" err="1">
                <a:solidFill>
                  <a:srgbClr val="FF0000"/>
                </a:solidFill>
                <a:effectLst/>
                <a:latin typeface="Times New Roman" panose="02020603050405020304" pitchFamily="18" charset="0"/>
                <a:ea typeface="TimesNewRoman"/>
                <a:cs typeface="宋体" panose="02010600030101010101" pitchFamily="2" charset="-122"/>
              </a:rPr>
              <a:t>Bingjiao</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immediately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reached out</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offering support and checking on Marín, who was</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61               </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(visible) upset.</a:t>
            </a:r>
            <a:endParaRPr lang="zh-CN" altLang="zh-CN" sz="2400" dirty="0">
              <a:effectLst/>
              <a:latin typeface="等线" panose="02010600030101010101" charset="-122"/>
              <a:ea typeface="等线" panose="02010600030101010101" charset="-122"/>
              <a:cs typeface="宋体" panose="02010600030101010101" pitchFamily="2" charset="-122"/>
            </a:endParaRPr>
          </a:p>
          <a:p>
            <a:pPr marR="12700" indent="292100" algn="just" fontAlgn="base"/>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The act rapidly made headlines around the world.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The International Olympic Committee praised He </a:t>
            </a:r>
            <a:r>
              <a:rPr lang="en-US" altLang="zh-CN" sz="2400" b="1" dirty="0" err="1">
                <a:solidFill>
                  <a:srgbClr val="FF0000"/>
                </a:solidFill>
                <a:effectLst/>
                <a:latin typeface="Times New Roman" panose="02020603050405020304" pitchFamily="18" charset="0"/>
                <a:ea typeface="TimesNewRoman"/>
                <a:cs typeface="宋体" panose="02010600030101010101" pitchFamily="2" charset="-122"/>
              </a:rPr>
              <a:t>Bingjiao</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62  </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showing the Olympic values of respect and friendship.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Spanish media</a:t>
            </a:r>
            <a:r>
              <a:rPr lang="en-US" altLang="zh-CN" sz="2400" dirty="0">
                <a:solidFill>
                  <a:srgbClr val="FF0000"/>
                </a:solidFill>
                <a:effectLst/>
                <a:latin typeface="Times New Roman" panose="02020603050405020304" pitchFamily="18" charset="0"/>
                <a:ea typeface="TimesNewRoman"/>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also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highlighted</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the</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63  </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(emotion)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moment</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with many fans applauding her sportsmanship.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Pau Gasol</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the legendary Spanish basketball player,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called it</a:t>
            </a:r>
            <a:r>
              <a:rPr lang="en-US" altLang="zh-CN" sz="2400" b="1" dirty="0">
                <a:solidFill>
                  <a:srgbClr val="FF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b="1" u="sng" dirty="0">
                <a:solidFill>
                  <a:srgbClr val="FF0000"/>
                </a:solidFill>
                <a:effectLst/>
                <a:latin typeface="Times New Roman" panose="02020603050405020304" pitchFamily="18" charset="0"/>
                <a:ea typeface="TimesNewRoman"/>
                <a:cs typeface="宋体" panose="02010600030101010101" pitchFamily="2" charset="-122"/>
              </a:rPr>
              <a:t>64</a:t>
            </a:r>
            <a:r>
              <a:rPr lang="en-US" altLang="zh-CN" sz="2400" b="1" u="sng" dirty="0">
                <a:solidFill>
                  <a:srgbClr val="FF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beautiful display of Olympic spirit</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a:t>
            </a:r>
            <a:endParaRPr lang="zh-CN" altLang="zh-CN" sz="2400" dirty="0">
              <a:effectLst/>
              <a:latin typeface="等线" panose="02010600030101010101" charset="-122"/>
              <a:ea typeface="等线" panose="02010600030101010101" charset="-122"/>
              <a:cs typeface="宋体" panose="02010600030101010101" pitchFamily="2" charset="-122"/>
            </a:endParaRPr>
          </a:p>
          <a:p>
            <a:pPr marR="25400" indent="292100" algn="just" fontAlgn="base"/>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He </a:t>
            </a:r>
            <a:r>
              <a:rPr lang="en-US" altLang="zh-CN" sz="2400" b="1" dirty="0" err="1">
                <a:solidFill>
                  <a:srgbClr val="FF0000"/>
                </a:solidFill>
                <a:effectLst/>
                <a:latin typeface="Times New Roman" panose="02020603050405020304" pitchFamily="18" charset="0"/>
                <a:ea typeface="TimesNewRoman"/>
                <a:cs typeface="宋体" panose="02010600030101010101" pitchFamily="2" charset="-122"/>
              </a:rPr>
              <a:t>Bingjiao's</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 action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not only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demonstrated</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her respect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for her opponent but also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reflected</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 </a:t>
            </a:r>
            <a:r>
              <a:rPr lang="en-US" altLang="zh-CN" sz="2400" b="1" dirty="0">
                <a:solidFill>
                  <a:srgbClr val="FF0000"/>
                </a:solidFill>
                <a:effectLst/>
                <a:latin typeface="Times New Roman" panose="02020603050405020304" pitchFamily="18" charset="0"/>
                <a:ea typeface="TimesNewRoman"/>
                <a:cs typeface="宋体" panose="02010600030101010101" pitchFamily="2" charset="-122"/>
              </a:rPr>
              <a:t>the true spirit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of the Olympics —— competition,</a:t>
            </a:r>
            <a:r>
              <a:rPr lang="en-US" altLang="zh-CN" sz="2400"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u="sng" dirty="0">
                <a:solidFill>
                  <a:srgbClr val="000000"/>
                </a:solidFill>
                <a:effectLst/>
                <a:latin typeface="Times New Roman" panose="02020603050405020304" pitchFamily="18" charset="0"/>
                <a:ea typeface="TimesNewRoman"/>
                <a:cs typeface="宋体" panose="02010600030101010101" pitchFamily="2" charset="-122"/>
              </a:rPr>
              <a:t>65</a:t>
            </a:r>
            <a:r>
              <a:rPr lang="en-US" altLang="zh-CN" sz="2400" u="sng" dirty="0">
                <a:solidFill>
                  <a:srgbClr val="000000"/>
                </a:solidFill>
                <a:effectLst/>
                <a:latin typeface="Times New Roman" panose="02020603050405020304" pitchFamily="18" charset="0"/>
                <a:ea typeface="等线" panose="02010600030101010101" charset="-122"/>
                <a:cs typeface="宋体" panose="02010600030101010101" pitchFamily="2" charset="-122"/>
              </a:rPr>
              <a:t> </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(pair) with unity and mutual (</a:t>
            </a:r>
            <a:r>
              <a:rPr lang="zh-CN" altLang="zh-CN" sz="2400" dirty="0">
                <a:solidFill>
                  <a:srgbClr val="000000"/>
                </a:solidFill>
                <a:effectLst/>
                <a:latin typeface="Times New Roman" panose="02020603050405020304" pitchFamily="18" charset="0"/>
                <a:ea typeface="TimesNewRoman"/>
                <a:cs typeface="Times New Roman" panose="02020603050405020304" pitchFamily="18" charset="0"/>
              </a:rPr>
              <a:t>相互的</a:t>
            </a:r>
            <a:r>
              <a:rPr lang="en-US" altLang="zh-CN" sz="2400" dirty="0">
                <a:solidFill>
                  <a:srgbClr val="000000"/>
                </a:solidFill>
                <a:effectLst/>
                <a:latin typeface="Times New Roman" panose="02020603050405020304" pitchFamily="18" charset="0"/>
                <a:ea typeface="TimesNewRoman"/>
                <a:cs typeface="宋体" panose="02010600030101010101" pitchFamily="2" charset="-122"/>
              </a:rPr>
              <a:t>)respect.</a:t>
            </a:r>
            <a:endParaRPr lang="zh-CN" altLang="zh-CN" sz="2400" dirty="0">
              <a:effectLst/>
              <a:latin typeface="等线" panose="02010600030101010101" charset="-122"/>
              <a:ea typeface="等线" panose="02010600030101010101" charset="-122"/>
              <a:cs typeface="宋体" panose="02010600030101010101" pitchFamily="2" charset="-122"/>
            </a:endParaRPr>
          </a:p>
        </p:txBody>
      </p:sp>
      <p:sp>
        <p:nvSpPr>
          <p:cNvPr id="5" name="文本框 4"/>
          <p:cNvSpPr txBox="1"/>
          <p:nvPr/>
        </p:nvSpPr>
        <p:spPr>
          <a:xfrm>
            <a:off x="1472255" y="527032"/>
            <a:ext cx="2459666"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latin typeface="Times New Roman" panose="02020603050405020304" pitchFamily="18" charset="0"/>
                <a:ea typeface="宋体" panose="02010600030101010101" pitchFamily="2" charset="-122"/>
                <a:cs typeface="Times New Roman" panose="02020603050405020304" pitchFamily="18" charset="0"/>
              </a:rPr>
              <a:t>主语从句缺主语（物）</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7877070" y="3027807"/>
            <a:ext cx="1605517"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was forced</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7024576" y="5193539"/>
            <a:ext cx="535172"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6911161" y="5994524"/>
            <a:ext cx="1063257"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paired</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2782895" y="455912"/>
            <a:ext cx="1180214"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what</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7608895" y="882632"/>
            <a:ext cx="2114225"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latin typeface="Times New Roman" panose="02020603050405020304" pitchFamily="18" charset="0"/>
                <a:ea typeface="宋体" panose="02010600030101010101" pitchFamily="2" charset="-122"/>
                <a:cs typeface="Times New Roman" panose="02020603050405020304" pitchFamily="18" charset="0"/>
              </a:rPr>
              <a:t>非谓语：主动进行</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7"/>
          <p:cNvSpPr txBox="1"/>
          <p:nvPr/>
        </p:nvSpPr>
        <p:spPr>
          <a:xfrm>
            <a:off x="1523054" y="1939272"/>
            <a:ext cx="3221665"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latin typeface="Times New Roman" panose="02020603050405020304" pitchFamily="18" charset="0"/>
                <a:ea typeface="宋体" panose="02010600030101010101" pitchFamily="2" charset="-122"/>
                <a:cs typeface="Times New Roman" panose="02020603050405020304" pitchFamily="18" charset="0"/>
              </a:rPr>
              <a:t>谓语动词：时态语态主谓一致</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p:cNvSpPr txBox="1"/>
          <p:nvPr/>
        </p:nvSpPr>
        <p:spPr>
          <a:xfrm>
            <a:off x="2366335" y="2711432"/>
            <a:ext cx="1128705"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effectLst/>
                <a:latin typeface="Times New Roman" panose="02020603050405020304" pitchFamily="18" charset="0"/>
                <a:ea typeface="宋体" panose="02010600030101010101" pitchFamily="2" charset="-122"/>
                <a:cs typeface="Times New Roman" panose="02020603050405020304" pitchFamily="18" charset="0"/>
              </a:rPr>
              <a:t>缺名词</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9"/>
          <p:cNvSpPr txBox="1"/>
          <p:nvPr/>
        </p:nvSpPr>
        <p:spPr>
          <a:xfrm>
            <a:off x="7649534" y="2721592"/>
            <a:ext cx="3810945"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latin typeface="Times New Roman" panose="02020603050405020304" pitchFamily="18" charset="0"/>
                <a:ea typeface="宋体" panose="02010600030101010101" pitchFamily="2" charset="-122"/>
                <a:cs typeface="Times New Roman" panose="02020603050405020304" pitchFamily="18" charset="0"/>
              </a:rPr>
              <a:t>谓语动词：时态语态主谓一致</a:t>
            </a: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b="1" kern="100" dirty="0">
                <a:latin typeface="Times New Roman" panose="02020603050405020304" pitchFamily="18" charset="0"/>
                <a:ea typeface="宋体" panose="02010600030101010101" pitchFamily="2" charset="-122"/>
                <a:cs typeface="Times New Roman" panose="02020603050405020304" pitchFamily="18" charset="0"/>
              </a:rPr>
              <a:t>并列</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1258895" y="3727432"/>
            <a:ext cx="1250625"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effectLst/>
                <a:latin typeface="Times New Roman" panose="02020603050405020304" pitchFamily="18" charset="0"/>
                <a:ea typeface="宋体" panose="02010600030101010101" pitchFamily="2" charset="-122"/>
                <a:cs typeface="Times New Roman" panose="02020603050405020304" pitchFamily="18" charset="0"/>
              </a:rPr>
              <a:t>缺副词</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文本框 21"/>
          <p:cNvSpPr txBox="1"/>
          <p:nvPr/>
        </p:nvSpPr>
        <p:spPr>
          <a:xfrm>
            <a:off x="6501455" y="4916152"/>
            <a:ext cx="1799265"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effectLst/>
                <a:latin typeface="Times New Roman" panose="02020603050405020304" pitchFamily="18" charset="0"/>
                <a:ea typeface="宋体" panose="02010600030101010101" pitchFamily="2" charset="-122"/>
                <a:cs typeface="Times New Roman" panose="02020603050405020304" pitchFamily="18" charset="0"/>
              </a:rPr>
              <a:t>缺不定冠词</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nvSpPr>
        <p:spPr>
          <a:xfrm>
            <a:off x="2772735" y="4540232"/>
            <a:ext cx="2459666"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latin typeface="Times New Roman" panose="02020603050405020304" pitchFamily="18" charset="0"/>
                <a:ea typeface="宋体" panose="02010600030101010101" pitchFamily="2" charset="-122"/>
                <a:cs typeface="Times New Roman" panose="02020603050405020304" pitchFamily="18" charset="0"/>
              </a:rPr>
              <a:t>缺介词：</a:t>
            </a: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praise sb. for</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3"/>
          <p:cNvSpPr txBox="1"/>
          <p:nvPr/>
        </p:nvSpPr>
        <p:spPr>
          <a:xfrm>
            <a:off x="2762575" y="4977112"/>
            <a:ext cx="1270945"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effectLst/>
                <a:latin typeface="Times New Roman" panose="02020603050405020304" pitchFamily="18" charset="0"/>
                <a:ea typeface="宋体" panose="02010600030101010101" pitchFamily="2" charset="-122"/>
                <a:cs typeface="Times New Roman" panose="02020603050405020304" pitchFamily="18" charset="0"/>
              </a:rPr>
              <a:t>缺形容词</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文本框 24"/>
          <p:cNvSpPr txBox="1"/>
          <p:nvPr/>
        </p:nvSpPr>
        <p:spPr>
          <a:xfrm>
            <a:off x="6592895" y="6399512"/>
            <a:ext cx="2459666" cy="369332"/>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zh-CN" altLang="en-US" b="1" kern="100" dirty="0">
                <a:latin typeface="Times New Roman" panose="02020603050405020304" pitchFamily="18" charset="0"/>
                <a:ea typeface="宋体" panose="02010600030101010101" pitchFamily="2" charset="-122"/>
                <a:cs typeface="Times New Roman" panose="02020603050405020304" pitchFamily="18" charset="0"/>
              </a:rPr>
              <a:t>非谓语：被动完成</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7924799" y="883813"/>
            <a:ext cx="1431851"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featuring</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2080436" y="1929347"/>
            <a:ext cx="1853610"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(had) retired</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2557011" y="2634167"/>
            <a:ext cx="1605517"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recovery</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1412947" y="3686553"/>
            <a:ext cx="1290085"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visibly</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2875988" y="4382630"/>
            <a:ext cx="861239"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for</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2572607" y="4914021"/>
            <a:ext cx="1485014" cy="461665"/>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emotional</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8"/>
                                        </p:tgtEl>
                                        <p:attrNameLst>
                                          <p:attrName>style.visibility</p:attrName>
                                        </p:attrNameLst>
                                      </p:cBhvr>
                                      <p:to>
                                        <p:strVal val="hidden"/>
                                      </p:to>
                                    </p:se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9"/>
                                        </p:tgtEl>
                                        <p:attrNameLst>
                                          <p:attrName>style.visibility</p:attrName>
                                        </p:attrNameLst>
                                      </p:cBhvr>
                                      <p:to>
                                        <p:strVal val="hidden"/>
                                      </p:to>
                                    </p:se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0"/>
                                        </p:tgtEl>
                                        <p:attrNameLst>
                                          <p:attrName>style.visibility</p:attrName>
                                        </p:attrNameLst>
                                      </p:cBhvr>
                                      <p:to>
                                        <p:strVal val="hidden"/>
                                      </p:to>
                                    </p:set>
                                  </p:childTnLst>
                                </p:cTn>
                              </p:par>
                              <p:par>
                                <p:cTn id="60" presetID="16" presetClass="entr" presetSubtype="21"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arn(inVertical)">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6" presetClass="entr" presetSubtype="21"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barn(inVertical)">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23"/>
                                        </p:tgtEl>
                                        <p:attrNameLst>
                                          <p:attrName>style.visibility</p:attrName>
                                        </p:attrNameLst>
                                      </p:cBhvr>
                                      <p:to>
                                        <p:strVal val="hidden"/>
                                      </p:to>
                                    </p:set>
                                  </p:childTnLst>
                                </p:cTn>
                              </p:par>
                              <p:par>
                                <p:cTn id="84" presetID="16" presetClass="entr" presetSubtype="21"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arn(inVertical)">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24"/>
                                        </p:tgtEl>
                                        <p:attrNameLst>
                                          <p:attrName>style.visibility</p:attrName>
                                        </p:attrNameLst>
                                      </p:cBhvr>
                                      <p:to>
                                        <p:strVal val="hidden"/>
                                      </p:to>
                                    </p:set>
                                  </p:childTnLst>
                                </p:cTn>
                              </p:par>
                              <p:par>
                                <p:cTn id="96" presetID="16" presetClass="entr" presetSubtype="21"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barn(inVertical)">
                                      <p:cBhvr>
                                        <p:cTn id="98" dur="500"/>
                                        <p:tgtEl>
                                          <p:spTgt spid="12"/>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barn(inVertical)">
                                      <p:cBhvr>
                                        <p:cTn id="103" dur="5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22"/>
                                        </p:tgtEl>
                                        <p:attrNameLst>
                                          <p:attrName>style.visibility</p:attrName>
                                        </p:attrNameLst>
                                      </p:cBhvr>
                                      <p:to>
                                        <p:strVal val="hidden"/>
                                      </p:to>
                                    </p:set>
                                  </p:childTnLst>
                                </p:cTn>
                              </p:par>
                              <p:par>
                                <p:cTn id="108" presetID="16" presetClass="entr" presetSubtype="21"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barn(inVertical)">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barn(inVertical)">
                                      <p:cBhvr>
                                        <p:cTn id="115" dur="500"/>
                                        <p:tgtEl>
                                          <p:spTgt spid="25"/>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25"/>
                                        </p:tgtEl>
                                        <p:attrNameLst>
                                          <p:attrName>style.visibility</p:attrName>
                                        </p:attrNameLst>
                                      </p:cBhvr>
                                      <p:to>
                                        <p:strVal val="hidden"/>
                                      </p:to>
                                    </p:set>
                                  </p:childTnLst>
                                </p:cTn>
                              </p:par>
                              <p:par>
                                <p:cTn id="120" presetID="16" presetClass="entr" presetSubtype="21" fill="hold" grpId="0" nodeType="withEffect">
                                  <p:stCondLst>
                                    <p:cond delay="0"/>
                                  </p:stCondLst>
                                  <p:childTnLst>
                                    <p:set>
                                      <p:cBhvr>
                                        <p:cTn id="121" dur="1" fill="hold">
                                          <p:stCondLst>
                                            <p:cond delay="0"/>
                                          </p:stCondLst>
                                        </p:cTn>
                                        <p:tgtEl>
                                          <p:spTgt spid="14"/>
                                        </p:tgtEl>
                                        <p:attrNameLst>
                                          <p:attrName>style.visibility</p:attrName>
                                        </p:attrNameLst>
                                      </p:cBhvr>
                                      <p:to>
                                        <p:strVal val="visible"/>
                                      </p:to>
                                    </p:set>
                                    <p:animEffect transition="in" filter="barn(inVertical)">
                                      <p:cBhvr>
                                        <p:cTn id="1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13" grpId="0" animBg="1"/>
      <p:bldP spid="14" grpId="0" animBg="1"/>
      <p:bldP spid="15" grpId="0"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6" grpId="0" animBg="1"/>
      <p:bldP spid="7" grpId="0" animBg="1"/>
      <p:bldP spid="8"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354084" y="629592"/>
            <a:ext cx="11739593" cy="6055504"/>
          </a:xfrm>
          <a:prstGeom prst="rect">
            <a:avLst/>
          </a:prstGeom>
          <a:noFill/>
        </p:spPr>
        <p:txBody>
          <a:bodyPr wrap="square">
            <a:spAutoFit/>
          </a:bodyPr>
          <a:lstStyle/>
          <a:p>
            <a:pPr marL="457200" lvl="0" indent="-457200" algn="just" fontAlgn="base">
              <a:spcBef>
                <a:spcPts val="600"/>
              </a:spcBef>
              <a:buFont typeface="+mj-lt"/>
              <a:buAutoNum type="arabicPeriod"/>
              <a:defRPr/>
            </a:pPr>
            <a:r>
              <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About Olympic </a:t>
            </a:r>
            <a:endParaRPr lang="en-US" altLang="zh-CN"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silver medal          		hold a badge featuring the Spanish flag          </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sportsmanship              		Olympic values /spirit   </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600"/>
              </a:spcBef>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semifinal match/ opponent        	The International Olympic Committee </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突出的是</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在线上引起广泛的好奇心 </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因伤退赛</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快速康复</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伸手</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给支持</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与</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沟通</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明显不安</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成为全球头条  </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rPr>
              <a:t>become a hit</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突出感人的时刻</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为体育精神鼓掌</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奥运精神的展示</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配对</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团结和互相尊重</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fontAlgn="base">
              <a:spcBef>
                <a:spcPts val="300"/>
              </a:spcBef>
              <a:buFont typeface="+mj-lt"/>
              <a:buAutoNum type="arabicPeriod" startAt="2"/>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国际赞誉</a:t>
            </a:r>
            <a:endPar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文本框 12"/>
          <p:cNvSpPr txBox="1"/>
          <p:nvPr/>
        </p:nvSpPr>
        <p:spPr>
          <a:xfrm>
            <a:off x="88490" y="374492"/>
            <a:ext cx="3097162"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语法填空文本</a:t>
            </a:r>
            <a:r>
              <a:rPr lang="zh-CN" altLang="en-US"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主题词汇</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2" name="文本框 1"/>
          <p:cNvSpPr txBox="1"/>
          <p:nvPr/>
        </p:nvSpPr>
        <p:spPr>
          <a:xfrm>
            <a:off x="5576651" y="2199147"/>
            <a:ext cx="5081189" cy="4493538"/>
          </a:xfrm>
          <a:prstGeom prst="rect">
            <a:avLst/>
          </a:prstGeom>
          <a:noFill/>
        </p:spPr>
        <p:txBody>
          <a:bodyPr wrap="square">
            <a:spAutoFit/>
          </a:bodyPr>
          <a:lstStyle/>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What stand out is…                              </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arouse widespread curiosity online </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retire from the match due to injury </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a speedy recovery</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reach out </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visibly upset</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make the headline around the world- </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highlight emotional /touching moment</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applaud her sportsmanship</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display of Olympic spirit</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pair with</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unity  and mutual respect </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defRPr/>
            </a:pPr>
            <a:r>
              <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rPr>
              <a:t>international praise </a:t>
            </a:r>
            <a:endParaRPr lang="en-US" altLang="zh-CN" sz="2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文本框 5"/>
          <p:cNvSpPr txBox="1"/>
          <p:nvPr/>
        </p:nvSpPr>
        <p:spPr>
          <a:xfrm>
            <a:off x="2188780" y="1029278"/>
            <a:ext cx="7330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银牌</a:t>
            </a:r>
            <a:r>
              <a:rPr kumimoji="0" lang="en-US"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 </a:t>
            </a:r>
            <a:endParaRPr kumimoji="0" lang="zh-CN" altLang="en-US" sz="1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endParaRPr>
          </a:p>
        </p:txBody>
      </p:sp>
      <p:sp>
        <p:nvSpPr>
          <p:cNvPr id="7" name="文本框 6"/>
          <p:cNvSpPr txBox="1"/>
          <p:nvPr/>
        </p:nvSpPr>
        <p:spPr>
          <a:xfrm>
            <a:off x="2605340" y="1252798"/>
            <a:ext cx="12070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体育精神</a:t>
            </a:r>
            <a:endParaRPr kumimoji="0" lang="zh-CN" altLang="en-US" sz="1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endParaRPr>
          </a:p>
        </p:txBody>
      </p:sp>
      <p:sp>
        <p:nvSpPr>
          <p:cNvPr id="8" name="文本框 7"/>
          <p:cNvSpPr txBox="1"/>
          <p:nvPr/>
        </p:nvSpPr>
        <p:spPr>
          <a:xfrm>
            <a:off x="6546718" y="1425518"/>
            <a:ext cx="26964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奥林匹克价值观</a:t>
            </a:r>
            <a:r>
              <a:rPr kumimoji="0" lang="zh-CN" altLang="en-US"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t>
            </a:r>
            <a:r>
              <a:rPr kumimoji="0" lang="zh-CN"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精神</a:t>
            </a:r>
            <a:r>
              <a:rPr kumimoji="0" lang="en-US"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t>
            </a:r>
            <a:endParaRPr kumimoji="0" lang="zh-CN" altLang="en-US" sz="1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endParaRPr>
          </a:p>
        </p:txBody>
      </p:sp>
      <p:sp>
        <p:nvSpPr>
          <p:cNvPr id="9" name="文本框 8"/>
          <p:cNvSpPr txBox="1"/>
          <p:nvPr/>
        </p:nvSpPr>
        <p:spPr>
          <a:xfrm>
            <a:off x="1924620" y="1582442"/>
            <a:ext cx="23937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半决赛 </a:t>
            </a:r>
            <a:r>
              <a:rPr kumimoji="0" lang="en-US"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半决赛对手 </a:t>
            </a:r>
            <a:endParaRPr kumimoji="0" lang="zh-CN" altLang="en-US" sz="1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endParaRPr>
          </a:p>
        </p:txBody>
      </p:sp>
      <p:sp>
        <p:nvSpPr>
          <p:cNvPr id="10" name="文本框 9"/>
          <p:cNvSpPr txBox="1"/>
          <p:nvPr/>
        </p:nvSpPr>
        <p:spPr>
          <a:xfrm>
            <a:off x="8310355" y="1744345"/>
            <a:ext cx="1836682" cy="39805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国际奥委会</a:t>
            </a:r>
            <a:endParaRPr kumimoji="0" lang="en-US"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1" name="文本框 10"/>
          <p:cNvSpPr txBox="1"/>
          <p:nvPr/>
        </p:nvSpPr>
        <p:spPr>
          <a:xfrm>
            <a:off x="8359222" y="994222"/>
            <a:ext cx="2938698" cy="369332"/>
          </a:xfrm>
          <a:prstGeom prst="rect">
            <a:avLst/>
          </a:prstGeom>
          <a:noFill/>
        </p:spPr>
        <p:txBody>
          <a:bodyPr wrap="square">
            <a:spAutoFit/>
          </a:bodyPr>
          <a:lstStyle/>
          <a:p>
            <a:r>
              <a:rPr lang="zh-CN" altLang="en-US" dirty="0">
                <a:solidFill>
                  <a:srgbClr val="FF0000"/>
                </a:solidFill>
              </a:rPr>
              <a:t>印有西班牙国旗的徽章</a:t>
            </a:r>
            <a:endParaRPr lang="zh-CN" altLang="en-US" dirty="0">
              <a:solidFill>
                <a:srgbClr val="FF0000"/>
              </a:solidFill>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barn(inVertical)">
                                      <p:cBhvr>
                                        <p:cTn id="42" dur="500"/>
                                        <p:tgtEl>
                                          <p:spTgt spid="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barn(inVertical)">
                                      <p:cBhvr>
                                        <p:cTn id="47" dur="500"/>
                                        <p:tgtEl>
                                          <p:spTgt spid="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Effect transition="in" filter="barn(inVertical)">
                                      <p:cBhvr>
                                        <p:cTn id="52" dur="500"/>
                                        <p:tgtEl>
                                          <p:spTgt spid="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Effect transition="in" filter="barn(inVertical)">
                                      <p:cBhvr>
                                        <p:cTn id="57" dur="500"/>
                                        <p:tgtEl>
                                          <p:spTgt spid="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Effect transition="in" filter="barn(inVertical)">
                                      <p:cBhvr>
                                        <p:cTn id="62" dur="500"/>
                                        <p:tgtEl>
                                          <p:spTgt spid="2">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
                                            <p:txEl>
                                              <p:pRg st="5" end="5"/>
                                            </p:txEl>
                                          </p:spTgt>
                                        </p:tgtEl>
                                        <p:attrNameLst>
                                          <p:attrName>style.visibility</p:attrName>
                                        </p:attrNameLst>
                                      </p:cBhvr>
                                      <p:to>
                                        <p:strVal val="visible"/>
                                      </p:to>
                                    </p:set>
                                    <p:animEffect transition="in" filter="barn(inVertical)">
                                      <p:cBhvr>
                                        <p:cTn id="67" dur="500"/>
                                        <p:tgtEl>
                                          <p:spTgt spid="2">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
                                            <p:txEl>
                                              <p:pRg st="12" end="12"/>
                                            </p:txEl>
                                          </p:spTgt>
                                        </p:tgtEl>
                                        <p:attrNameLst>
                                          <p:attrName>style.visibility</p:attrName>
                                        </p:attrNameLst>
                                      </p:cBhvr>
                                      <p:to>
                                        <p:strVal val="visible"/>
                                      </p:to>
                                    </p:set>
                                    <p:animEffect transition="in" filter="barn(inVertical)">
                                      <p:cBhvr>
                                        <p:cTn id="72" dur="500"/>
                                        <p:tgtEl>
                                          <p:spTgt spid="2">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Effect transition="in" filter="barn(inVertical)">
                                      <p:cBhvr>
                                        <p:cTn id="77" dur="500"/>
                                        <p:tgtEl>
                                          <p:spTgt spid="2">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
                                            <p:txEl>
                                              <p:pRg st="7" end="7"/>
                                            </p:txEl>
                                          </p:spTgt>
                                        </p:tgtEl>
                                        <p:attrNameLst>
                                          <p:attrName>style.visibility</p:attrName>
                                        </p:attrNameLst>
                                      </p:cBhvr>
                                      <p:to>
                                        <p:strVal val="visible"/>
                                      </p:to>
                                    </p:set>
                                    <p:animEffect transition="in" filter="barn(inVertical)">
                                      <p:cBhvr>
                                        <p:cTn id="82" dur="500"/>
                                        <p:tgtEl>
                                          <p:spTgt spid="2">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
                                            <p:txEl>
                                              <p:pRg st="8" end="8"/>
                                            </p:txEl>
                                          </p:spTgt>
                                        </p:tgtEl>
                                        <p:attrNameLst>
                                          <p:attrName>style.visibility</p:attrName>
                                        </p:attrNameLst>
                                      </p:cBhvr>
                                      <p:to>
                                        <p:strVal val="visible"/>
                                      </p:to>
                                    </p:set>
                                    <p:animEffect transition="in" filter="barn(inVertical)">
                                      <p:cBhvr>
                                        <p:cTn id="87" dur="500"/>
                                        <p:tgtEl>
                                          <p:spTgt spid="2">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
                                            <p:txEl>
                                              <p:pRg st="9" end="9"/>
                                            </p:txEl>
                                          </p:spTgt>
                                        </p:tgtEl>
                                        <p:attrNameLst>
                                          <p:attrName>style.visibility</p:attrName>
                                        </p:attrNameLst>
                                      </p:cBhvr>
                                      <p:to>
                                        <p:strVal val="visible"/>
                                      </p:to>
                                    </p:set>
                                    <p:animEffect transition="in" filter="barn(inVertical)">
                                      <p:cBhvr>
                                        <p:cTn id="92" dur="500"/>
                                        <p:tgtEl>
                                          <p:spTgt spid="2">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
                                            <p:txEl>
                                              <p:pRg st="10" end="10"/>
                                            </p:txEl>
                                          </p:spTgt>
                                        </p:tgtEl>
                                        <p:attrNameLst>
                                          <p:attrName>style.visibility</p:attrName>
                                        </p:attrNameLst>
                                      </p:cBhvr>
                                      <p:to>
                                        <p:strVal val="visible"/>
                                      </p:to>
                                    </p:set>
                                    <p:animEffect transition="in" filter="barn(inVertical)">
                                      <p:cBhvr>
                                        <p:cTn id="97" dur="500"/>
                                        <p:tgtEl>
                                          <p:spTgt spid="2">
                                            <p:txEl>
                                              <p:pRg st="10" end="1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
                                            <p:txEl>
                                              <p:pRg st="11" end="11"/>
                                            </p:txEl>
                                          </p:spTgt>
                                        </p:tgtEl>
                                        <p:attrNameLst>
                                          <p:attrName>style.visibility</p:attrName>
                                        </p:attrNameLst>
                                      </p:cBhvr>
                                      <p:to>
                                        <p:strVal val="visible"/>
                                      </p:to>
                                    </p:set>
                                    <p:animEffect transition="in" filter="barn(inVertical)">
                                      <p:cBhvr>
                                        <p:cTn id="10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0" y="813818"/>
            <a:ext cx="12192000" cy="502182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判断</a:t>
            </a:r>
            <a:r>
              <a:rPr kumimoji="0" lang="en-US" altLang="zh-CN" sz="2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feature</a:t>
            </a:r>
            <a:r>
              <a:rPr kumimoji="0" lang="zh-CN" altLang="en-US" sz="2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含义</a:t>
            </a:r>
            <a:endParaRPr kumimoji="0" lang="en-US" altLang="zh-CN" sz="2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1.Mrs. Smith immediately appeared on the telephonic screen, with her</a:t>
            </a:r>
            <a:r>
              <a:rPr kumimoji="0" lang="en-US" altLang="zh-CN" sz="2400" b="1" i="1"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 features </a:t>
            </a: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smiling and her eyes moist (</a:t>
            </a:r>
            <a:r>
              <a:rPr kumimoji="0" lang="zh-CN" altLang="zh-CN" sz="2400" b="1" i="1" u="none" strike="noStrike" kern="1200" cap="none" spc="0" normalizeH="0" baseline="0" noProof="0" dirty="0">
                <a:ln>
                  <a:noFill/>
                </a:ln>
                <a:solidFill>
                  <a:srgbClr val="000000"/>
                </a:solidFill>
                <a:effectLst/>
                <a:uLnTx/>
                <a:uFillTx/>
                <a:latin typeface="Calibri" panose="020F0502020204030204" pitchFamily="34" charset="0"/>
                <a:ea typeface="TimesNewRoman"/>
                <a:cs typeface="Calibri" panose="020F0502020204030204" pitchFamily="34" charset="0"/>
              </a:rPr>
              <a:t>潮湿的</a:t>
            </a: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with tears.</a:t>
            </a:r>
            <a:endPar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Many of his stories </a:t>
            </a:r>
            <a:r>
              <a:rPr kumimoji="0" lang="en-US" altLang="zh-CN" sz="2400" b="1" i="1"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feature </a:t>
            </a: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brilliant but mad scientist whose inventions ultimately bring more harm than  good.</a:t>
            </a:r>
            <a:endPar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3.Some plants have shallow root systems and don't need much water. These </a:t>
            </a:r>
            <a:r>
              <a:rPr kumimoji="0" lang="en-US" altLang="zh-CN" sz="2400" b="1" i="1"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features </a:t>
            </a: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make them ideal for  green roofs.</a:t>
            </a:r>
            <a:endPar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4.He </a:t>
            </a:r>
            <a:r>
              <a:rPr kumimoji="0" lang="en-US" altLang="zh-CN" sz="2400" b="1"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Bingjiao</a:t>
            </a: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held a badge(</a:t>
            </a:r>
            <a:r>
              <a:rPr kumimoji="0" lang="zh-CN" altLang="zh-CN" sz="2400" b="1" i="1"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charset="-122"/>
                <a:cs typeface="Calibri" panose="020F0502020204030204" pitchFamily="34" charset="0"/>
              </a:rPr>
              <a:t>徽章</a:t>
            </a: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2400" b="1" i="1"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featuring</a:t>
            </a:r>
            <a:r>
              <a:rPr kumimoji="0" lang="en-US" altLang="zh-CN" sz="2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 Spanish flag, which aroused widespread curiosity online.</a:t>
            </a:r>
            <a:endParaRPr kumimoji="0" lang="zh-CN" altLang="en-US"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4" name="文本框 3"/>
          <p:cNvSpPr txBox="1"/>
          <p:nvPr/>
        </p:nvSpPr>
        <p:spPr>
          <a:xfrm>
            <a:off x="88490" y="374493"/>
            <a:ext cx="1651820"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lang="zh-CN" altLang="en-US"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重点词拓展</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217074" y="458472"/>
            <a:ext cx="12820500" cy="6032421"/>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feature</a:t>
            </a:r>
            <a:endPar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V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以</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为特色</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restaurant </a:t>
            </a: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features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wide variety of local dishes.</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 </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（电影等）由</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主演：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(cast n </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演员阵容） </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This movie </a:t>
            </a: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features</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famous actor.    ___________(Feature/Star)Streep, the film tells a heartwarming story.</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包含、出现：</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latest smartphone</a:t>
            </a: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features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foldable screen and 5G connectivity.</a:t>
            </a:r>
            <a:endPar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N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特征、特点 </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key</a:t>
            </a: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features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 this product include its durability and ease of use.</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  耐用性</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面容、五官 </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She has delicate facial </a:t>
            </a: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features.</a:t>
            </a:r>
            <a:r>
              <a:rPr kumimoji="0" lang="zh-CN" altLang="en-US" sz="2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rPr>
              <a:t> </a:t>
            </a:r>
            <a:endPar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（报纸、杂志的）特写、（广播、电视的）特别节目： </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newspaper's Sunday edition always includes a </a:t>
            </a: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feature</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on local history.</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（电影的）正片、故事片      （精选故事片）</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film festival will showcase a selection of new</a:t>
            </a: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features </a:t>
            </a: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from around the world.</a:t>
            </a:r>
            <a:r>
              <a:rPr kumimoji="0" lang="zh-CN" altLang="en-US" sz="20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 </a:t>
            </a:r>
            <a:endPar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文本框 4"/>
          <p:cNvSpPr txBox="1"/>
          <p:nvPr/>
        </p:nvSpPr>
        <p:spPr>
          <a:xfrm>
            <a:off x="88490" y="374493"/>
            <a:ext cx="1651820"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lang="zh-CN" altLang="en-US" sz="22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重点词拓展</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p:cNvSpPr txBox="1"/>
          <p:nvPr/>
        </p:nvSpPr>
        <p:spPr>
          <a:xfrm>
            <a:off x="2136680" y="1804527"/>
            <a:ext cx="1173719"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A</a:t>
            </a:r>
            <a:r>
              <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篇</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7" name="文本框 6"/>
          <p:cNvSpPr txBox="1"/>
          <p:nvPr/>
        </p:nvSpPr>
        <p:spPr>
          <a:xfrm>
            <a:off x="537222" y="3195792"/>
            <a:ext cx="6777977" cy="830997"/>
          </a:xfrm>
          <a:prstGeom prst="rect">
            <a:avLst/>
          </a:prstGeom>
          <a:noFill/>
        </p:spPr>
        <p:txBody>
          <a:bodyPr wrap="square" rtlCol="0">
            <a:spAutoFit/>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One of the camp of BGSU for high school students to explore life at sea</a:t>
            </a:r>
            <a:endParaRPr lang="en-US" altLang="zh-CN" sz="2400" b="1" i="1" dirty="0">
              <a:latin typeface="Calibri" panose="020F0502020204030204" pitchFamily="34" charset="0"/>
              <a:cs typeface="Calibri" panose="020F0502020204030204" pitchFamily="34" charset="0"/>
            </a:endParaRPr>
          </a:p>
        </p:txBody>
      </p:sp>
      <p:pic>
        <p:nvPicPr>
          <p:cNvPr id="2" name="图片 1"/>
          <p:cNvPicPr>
            <a:picLocks noChangeAspect="1"/>
          </p:cNvPicPr>
          <p:nvPr/>
        </p:nvPicPr>
        <p:blipFill>
          <a:blip r:embed="rId3"/>
          <a:stretch>
            <a:fillRect/>
          </a:stretch>
        </p:blipFill>
        <p:spPr>
          <a:xfrm>
            <a:off x="6680408" y="0"/>
            <a:ext cx="5511592" cy="367726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622" y="3657600"/>
            <a:ext cx="5502378" cy="3200400"/>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11"/>
          <p:cNvSpPr/>
          <p:nvPr/>
        </p:nvSpPr>
        <p:spPr>
          <a:xfrm>
            <a:off x="723900" y="574675"/>
            <a:ext cx="10744200" cy="543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2520862" y="2935238"/>
            <a:ext cx="7464929"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Thanks for your attention</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2" name="斜纹 1"/>
          <p:cNvSpPr/>
          <p:nvPr/>
        </p:nvSpPr>
        <p:spPr>
          <a:xfrm>
            <a:off x="0" y="0"/>
            <a:ext cx="1943100" cy="1943100"/>
          </a:xfrm>
          <a:prstGeom prst="diagStripe">
            <a:avLst>
              <a:gd name="adj" fmla="val 68301"/>
            </a:avLst>
          </a:prstGeom>
          <a:solidFill>
            <a:srgbClr val="B1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2" name="图片 2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7000" contrast="-76000"/>
                    </a14:imgEffect>
                  </a14:imgLayer>
                </a14:imgProps>
              </a:ext>
            </a:extLst>
          </a:blip>
          <a:srcRect/>
          <a:stretch>
            <a:fillRect/>
          </a:stretch>
        </p:blipFill>
        <p:spPr>
          <a:xfrm rot="5400000" flipH="1">
            <a:off x="5185195" y="1242691"/>
            <a:ext cx="1821611" cy="10744198"/>
          </a:xfrm>
          <a:prstGeom prst="rect">
            <a:avLst/>
          </a:prstGeom>
        </p:spPr>
      </p:pic>
      <p:sp>
        <p:nvSpPr>
          <p:cNvPr id="21" name="斜纹 20"/>
          <p:cNvSpPr/>
          <p:nvPr/>
        </p:nvSpPr>
        <p:spPr>
          <a:xfrm rot="10800000">
            <a:off x="10248900" y="4914900"/>
            <a:ext cx="1943100" cy="1943100"/>
          </a:xfrm>
          <a:prstGeom prst="diagStripe">
            <a:avLst>
              <a:gd name="adj" fmla="val 68301"/>
            </a:avLst>
          </a:prstGeom>
          <a:solidFill>
            <a:srgbClr val="B1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1"/>
          <p:cNvSpPr txBox="1"/>
          <p:nvPr/>
        </p:nvSpPr>
        <p:spPr>
          <a:xfrm>
            <a:off x="1" y="0"/>
            <a:ext cx="8310880" cy="6788782"/>
          </a:xfrm>
          <a:prstGeom prst="rect">
            <a:avLst/>
          </a:prstGeom>
          <a:noFill/>
        </p:spPr>
        <p:txBody>
          <a:bodyPr wrap="square">
            <a:spAutoFit/>
          </a:bodyPr>
          <a:lstStyle/>
          <a:p>
            <a:pPr algn="ctr" fontAlgn="base">
              <a:lnSpc>
                <a:spcPts val="1800"/>
              </a:lnSpc>
            </a:pPr>
            <a:r>
              <a:rPr lang="en-US" altLang="zh-CN" sz="1800" dirty="0">
                <a:solidFill>
                  <a:srgbClr val="000000"/>
                </a:solidFill>
                <a:effectLst/>
                <a:latin typeface="Times New Roman" panose="02020603050405020304" pitchFamily="18" charset="0"/>
                <a:ea typeface="楷体" panose="02010609060101010101" pitchFamily="49" charset="-122"/>
                <a:cs typeface="Calibri" panose="020F0502020204030204" pitchFamily="34" charset="0"/>
              </a:rPr>
              <a:t>A</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17500" algn="just" fontAlgn="base">
              <a:lnSpc>
                <a:spcPts val="1800"/>
              </a:lnSpc>
            </a:pPr>
            <a:r>
              <a:rPr lang="en-US" altLang="zh-CN" sz="1800" kern="100" dirty="0">
                <a:effectLst/>
                <a:latin typeface="Times New Roman" panose="02020603050405020304" pitchFamily="18" charset="0"/>
                <a:ea typeface="等线" panose="02010600030101010101" charset="-122"/>
                <a:cs typeface="Calibri" panose="020F0502020204030204" pitchFamily="34" charset="0"/>
              </a:rPr>
              <a:t>Are you interested in how marine (</a:t>
            </a:r>
            <a:r>
              <a:rPr lang="en-US" altLang="zh-CN" sz="1800" kern="100" dirty="0" err="1">
                <a:effectLst/>
                <a:latin typeface="宋体" panose="02010600030101010101" pitchFamily="2" charset="-122"/>
                <a:ea typeface="等线" panose="02010600030101010101" charset="-122"/>
                <a:cs typeface="Times New Roman" panose="02020603050405020304" pitchFamily="18" charset="0"/>
              </a:rPr>
              <a:t>海洋的</a:t>
            </a:r>
            <a:r>
              <a:rPr lang="en-US" altLang="zh-CN" sz="1800" kern="100" dirty="0">
                <a:effectLst/>
                <a:latin typeface="Times New Roman" panose="02020603050405020304" pitchFamily="18" charset="0"/>
                <a:ea typeface="等线" panose="02010600030101010101" charset="-122"/>
                <a:cs typeface="Calibri" panose="020F0502020204030204" pitchFamily="34" charset="0"/>
              </a:rPr>
              <a:t>) ecosystems work? Do you want to know more about marine animals? Bowling Green State University (BGSU) has one of the few camps in the Midwest where high school students can explore life at sea!</a:t>
            </a:r>
            <a:endParaRPr lang="zh-CN" altLang="zh-CN" sz="1800" dirty="0">
              <a:effectLst/>
              <a:latin typeface="等线" panose="02010600030101010101" charset="-122"/>
              <a:ea typeface="等线" panose="02010600030101010101" charset="-122"/>
              <a:cs typeface="Calibri" panose="020F0502020204030204" pitchFamily="34" charset="0"/>
            </a:endParaRPr>
          </a:p>
          <a:p>
            <a:pPr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Camp Dates: June 8-13,2025</a:t>
            </a:r>
            <a:endParaRPr lang="zh-CN" altLang="zh-CN" sz="1800" dirty="0">
              <a:effectLst/>
              <a:latin typeface="等线" panose="02010600030101010101" charset="-122"/>
              <a:ea typeface="等线" panose="02010600030101010101" charset="-122"/>
              <a:cs typeface="Calibri" panose="020F0502020204030204" pitchFamily="34" charset="0"/>
            </a:endParaRPr>
          </a:p>
          <a:p>
            <a:pPr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What kinds of activities do campers get to do?</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175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Field trips to locations around Northwest Ohio to examine marine life and environments</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Hands-on activities to practice specimen(</a:t>
            </a:r>
            <a:r>
              <a:rPr lang="zh-CN" altLang="zh-CN" sz="1800" dirty="0">
                <a:solidFill>
                  <a:srgbClr val="000000"/>
                </a:solidFill>
                <a:effectLst/>
                <a:latin typeface="Times New Roman" panose="02020603050405020304" pitchFamily="18" charset="0"/>
                <a:ea typeface="TimesNewRoman"/>
                <a:cs typeface="Times New Roman" panose="02020603050405020304" pitchFamily="18" charset="0"/>
              </a:rPr>
              <a:t>标本</a:t>
            </a: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collection procedures</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Design and run an experiment in our research lab</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Behind-the-scene trip to the Toledo Zoo to learn about marine animals</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Meet professionals to learn what it means to be a marine scientist</a:t>
            </a:r>
            <a:endParaRPr lang="zh-CN" altLang="zh-CN" sz="1800" dirty="0">
              <a:effectLst/>
              <a:latin typeface="等线" panose="02010600030101010101" charset="-122"/>
              <a:ea typeface="等线" panose="02010600030101010101" charset="-122"/>
              <a:cs typeface="Calibri" panose="020F0502020204030204" pitchFamily="34" charset="0"/>
            </a:endParaRPr>
          </a:p>
          <a:p>
            <a:pPr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What does the cost cover?</a:t>
            </a:r>
            <a:endParaRPr lang="zh-CN" altLang="zh-CN" sz="1800" dirty="0">
              <a:effectLst/>
              <a:latin typeface="等线" panose="02010600030101010101" charset="-122"/>
              <a:ea typeface="等线" panose="02010600030101010101" charset="-122"/>
              <a:cs typeface="Calibri" panose="020F0502020204030204" pitchFamily="34" charset="0"/>
            </a:endParaRPr>
          </a:p>
          <a:p>
            <a:pPr marR="25400"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The BGSU Marine Biology camp will offer both residential and non-residential options. The cost of the non-residential program is $850, with an additional $400 fee for the </a:t>
            </a:r>
            <a:r>
              <a:rPr lang="en-US" altLang="zh-CN" sz="1800" b="1" dirty="0">
                <a:solidFill>
                  <a:srgbClr val="FF0000"/>
                </a:solidFill>
                <a:effectLst/>
                <a:latin typeface="Times New Roman" panose="02020603050405020304" pitchFamily="18" charset="0"/>
                <a:ea typeface="Calibri" panose="020F0502020204030204" pitchFamily="34" charset="0"/>
                <a:cs typeface="Calibri" panose="020F0502020204030204" pitchFamily="34" charset="0"/>
              </a:rPr>
              <a:t>residential option</a:t>
            </a: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The total program cost covers room and board, all materials for labs and activities as well as transportation for field trips. A 10% discount is available for early admission.</a:t>
            </a:r>
            <a:endParaRPr lang="zh-CN" altLang="zh-CN" sz="1800" dirty="0">
              <a:effectLst/>
              <a:latin typeface="等线" panose="02010600030101010101" charset="-122"/>
              <a:ea typeface="等线" panose="02010600030101010101" charset="-122"/>
              <a:cs typeface="Calibri" panose="020F0502020204030204" pitchFamily="34" charset="0"/>
            </a:endParaRPr>
          </a:p>
          <a:p>
            <a:pPr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Application Requirements</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Letter of recommendation</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Complete the online form</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Complete responses to short-answer questions</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Note: Answers to questions provided by anyone other than that applicant will disqualify the application.</a:t>
            </a:r>
            <a:endParaRPr lang="zh-CN" altLang="zh-CN" sz="1800" dirty="0">
              <a:effectLst/>
              <a:latin typeface="等线" panose="02010600030101010101" charset="-122"/>
              <a:ea typeface="等线" panose="02010600030101010101" charset="-122"/>
              <a:cs typeface="Calibri" panose="020F0502020204030204" pitchFamily="34" charset="0"/>
            </a:endParaRPr>
          </a:p>
          <a:p>
            <a:pPr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Application Deadlines</a:t>
            </a:r>
            <a:endParaRPr lang="zh-CN" altLang="zh-CN" sz="1800" dirty="0">
              <a:effectLst/>
              <a:latin typeface="等线" panose="02010600030101010101" charset="-122"/>
              <a:ea typeface="等线" panose="02010600030101010101" charset="-122"/>
              <a:cs typeface="Calibri" panose="020F0502020204030204" pitchFamily="34" charset="0"/>
            </a:endParaRPr>
          </a:p>
          <a:p>
            <a:pPr marR="50800"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March 2,2025 — To be considered for early admission. Applicants will be informed by March 14.</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April 25,2025— General Application Deadline.</a:t>
            </a:r>
            <a:endParaRPr lang="zh-CN" altLang="zh-CN" sz="1800" dirty="0">
              <a:effectLst/>
              <a:latin typeface="等线" panose="02010600030101010101" charset="-122"/>
              <a:ea typeface="等线" panose="02010600030101010101" charset="-122"/>
              <a:cs typeface="Calibri" panose="020F0502020204030204" pitchFamily="34" charset="0"/>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Note: All spaces may fill after selection from the early admission deadline.</a:t>
            </a:r>
            <a:endParaRPr lang="zh-CN" altLang="zh-CN" sz="1800" dirty="0">
              <a:effectLst/>
              <a:latin typeface="等线" panose="02010600030101010101" charset="-122"/>
              <a:ea typeface="等线" panose="02010600030101010101" charset="-122"/>
              <a:cs typeface="Calibri" panose="020F0502020204030204" pitchFamily="34" charset="0"/>
            </a:endParaRPr>
          </a:p>
        </p:txBody>
      </p:sp>
      <p:sp>
        <p:nvSpPr>
          <p:cNvPr id="3" name="文本框 2"/>
          <p:cNvSpPr txBox="1"/>
          <p:nvPr/>
        </p:nvSpPr>
        <p:spPr>
          <a:xfrm>
            <a:off x="8514081" y="477531"/>
            <a:ext cx="3529064" cy="535531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p>
            <a:r>
              <a:rPr lang="en-US" altLang="zh-CN" b="1" kern="100" dirty="0">
                <a:effectLst/>
                <a:latin typeface="Calibri" panose="020F0502020204030204" pitchFamily="34" charset="0"/>
                <a:ea typeface="Calibri" panose="020F0502020204030204" pitchFamily="34" charset="0"/>
                <a:cs typeface="Calibri" panose="020F0502020204030204" pitchFamily="34" charset="0"/>
              </a:rPr>
              <a:t>21. What does the camp offer?</a:t>
            </a:r>
            <a:endParaRPr lang="en-US" altLang="zh-CN"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A. Sample gathering practice. </a:t>
            </a:r>
            <a:endParaRPr lang="en-US" altLang="zh-CN" kern="100" dirty="0">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B. Field trips to nature museums.</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C. Research lab membership. 	</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D. Lectures on marine knowledge.</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b="1" kern="100" dirty="0">
                <a:latin typeface="Calibri" panose="020F0502020204030204" pitchFamily="34" charset="0"/>
                <a:ea typeface="Calibri" panose="020F0502020204030204" pitchFamily="34" charset="0"/>
                <a:cs typeface="Calibri" panose="020F0502020204030204" pitchFamily="34" charset="0"/>
              </a:rPr>
              <a:t>22. What is the early admission cost for the residential option?</a:t>
            </a:r>
            <a:endParaRPr lang="en-US" altLang="zh-CN" b="1" kern="100" dirty="0">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A.$400. 		B. S765. 	</a:t>
            </a:r>
            <a:endParaRPr lang="en-US" altLang="zh-CN" kern="100" dirty="0">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C.$1,125. 	D.$1,250.</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b="1" kern="100" dirty="0">
                <a:latin typeface="Calibri" panose="020F0502020204030204" pitchFamily="34" charset="0"/>
                <a:ea typeface="Calibri" panose="020F0502020204030204" pitchFamily="34" charset="0"/>
                <a:cs typeface="Calibri" panose="020F0502020204030204" pitchFamily="34" charset="0"/>
              </a:rPr>
              <a:t>23. Which of the following will result in an applicant's</a:t>
            </a:r>
            <a:r>
              <a:rPr lang="en-US" altLang="zh-CN" kern="100" dirty="0">
                <a:effectLst/>
                <a:latin typeface="Calibri" panose="020F0502020204030204" pitchFamily="34" charset="0"/>
                <a:ea typeface="Calibri" panose="020F0502020204030204" pitchFamily="34" charset="0"/>
                <a:cs typeface="Calibri" panose="020F0502020204030204" pitchFamily="34" charset="0"/>
              </a:rPr>
              <a:t> </a:t>
            </a:r>
            <a:r>
              <a:rPr lang="en-US" altLang="zh-CN" b="1" kern="100" dirty="0">
                <a:latin typeface="Calibri" panose="020F0502020204030204" pitchFamily="34" charset="0"/>
                <a:ea typeface="Calibri" panose="020F0502020204030204" pitchFamily="34" charset="0"/>
                <a:cs typeface="Calibri" panose="020F0502020204030204" pitchFamily="34" charset="0"/>
              </a:rPr>
              <a:t>disqualification?</a:t>
            </a:r>
            <a:endParaRPr lang="en-US" altLang="zh-CN" b="1" kern="100" dirty="0">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A. Forgetting to confirm admission</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B. Providing responses given by others.</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C. Missing the early application deadline. 		</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D. Failing to recommend other applicants.</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矩形: 圆角 4"/>
          <p:cNvSpPr/>
          <p:nvPr/>
        </p:nvSpPr>
        <p:spPr>
          <a:xfrm>
            <a:off x="530975" y="1822548"/>
            <a:ext cx="6371270"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8573729" y="814742"/>
            <a:ext cx="2915264" cy="35396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899042" y="3211302"/>
            <a:ext cx="7015598"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5455920" y="3627862"/>
            <a:ext cx="2540000"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8493760" y="2713462"/>
            <a:ext cx="1219200" cy="353962"/>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985520" y="5083775"/>
            <a:ext cx="6949440" cy="250225"/>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8534400" y="4118575"/>
            <a:ext cx="3098800" cy="494065"/>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12"/>
          <p:cNvSpPr txBox="1"/>
          <p:nvPr/>
        </p:nvSpPr>
        <p:spPr>
          <a:xfrm>
            <a:off x="88490" y="374492"/>
            <a:ext cx="2713703"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A</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篇文本知识重难点</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14" name="文本框 13"/>
          <p:cNvSpPr txBox="1"/>
          <p:nvPr/>
        </p:nvSpPr>
        <p:spPr>
          <a:xfrm>
            <a:off x="190541" y="629264"/>
            <a:ext cx="11549175" cy="5909310"/>
          </a:xfrm>
          <a:prstGeom prst="rect">
            <a:avLst/>
          </a:prstGeom>
          <a:noFill/>
        </p:spPr>
        <p:txBody>
          <a:bodyPr wrap="square">
            <a:spAutoFit/>
          </a:bodyPr>
          <a:lstStyle/>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zh-CN" altLang="zh-CN" sz="2100" b="1" i="1" u="none" strike="noStrike" kern="1200" cap="none" spc="0" normalizeH="0" baseline="0" noProof="0" dirty="0">
                <a:ln>
                  <a:noFill/>
                </a:ln>
                <a:solidFill>
                  <a:prstClr val="black"/>
                </a:solidFill>
                <a:effectLst/>
                <a:uLnTx/>
                <a:uFillTx/>
                <a:latin typeface="Calibri" panose="020F0502020204030204" pitchFamily="34" charset="0"/>
                <a:ea typeface="PingFang SC"/>
                <a:cs typeface="Calibri" panose="020F0502020204030204" pitchFamily="34" charset="0"/>
              </a:rPr>
              <a:t>marine ecosystems</a:t>
            </a: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zh-CN" altLang="zh-CN" sz="2100" b="1" i="1" u="none" strike="noStrike" kern="1200" cap="none" spc="0" normalizeH="0" baseline="0" noProof="0" dirty="0">
                <a:ln>
                  <a:noFill/>
                </a:ln>
                <a:solidFill>
                  <a:prstClr val="black"/>
                </a:solidFill>
                <a:effectLst/>
                <a:uLnTx/>
                <a:uFillTx/>
                <a:latin typeface="Calibri" panose="020F0502020204030204" pitchFamily="34" charset="0"/>
                <a:ea typeface="PingFang SC"/>
                <a:cs typeface="Calibri" panose="020F0502020204030204" pitchFamily="34" charset="0"/>
              </a:rPr>
              <a:t> </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field trips</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hands-on activities</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zh-CN" altLang="zh-CN" sz="2100" b="1" i="1" u="none" strike="noStrike" kern="1200" cap="none" spc="0" normalizeH="0" baseline="0" noProof="0" dirty="0">
                <a:ln>
                  <a:noFill/>
                </a:ln>
                <a:solidFill>
                  <a:prstClr val="black"/>
                </a:solidFill>
                <a:effectLst/>
                <a:uLnTx/>
                <a:uFillTx/>
                <a:latin typeface="Calibri" panose="020F0502020204030204" pitchFamily="34" charset="0"/>
                <a:ea typeface="PingFang SC"/>
                <a:cs typeface="Calibri" panose="020F0502020204030204" pitchFamily="34" charset="0"/>
              </a:rPr>
              <a:t>specimen collection procedures </a:t>
            </a:r>
            <a:endParaRPr kumimoji="0" lang="zh-CN" altLang="zh-CN" sz="2100" b="1"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behind-the-scene </a:t>
            </a:r>
            <a:r>
              <a:rPr kumimoji="0" lang="zh-CN" altLang="zh-CN" sz="2100" b="1" i="1" u="none" strike="noStrike" kern="1200" cap="none" spc="0" normalizeH="0" baseline="0" noProof="0" dirty="0">
                <a:ln>
                  <a:noFill/>
                </a:ln>
                <a:solidFill>
                  <a:prstClr val="black"/>
                </a:solidFill>
                <a:effectLst/>
                <a:uLnTx/>
                <a:uFillTx/>
                <a:latin typeface="Calibri" panose="020F0502020204030204" pitchFamily="34" charset="0"/>
                <a:ea typeface="PingFang SC"/>
                <a:cs typeface="Calibri" panose="020F0502020204030204" pitchFamily="34" charset="0"/>
              </a:rPr>
              <a:t>trip</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6. admit  </a:t>
            </a: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 _____________</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7.disqualify  </a:t>
            </a: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n.____________</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8.recommendation letter /motivation letter</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9. due date =______________</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 early admission</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11.program cost</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12. application requirements      </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 fill after selection</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14.</a:t>
            </a:r>
            <a:r>
              <a:rPr kumimoji="0" lang="zh-CN" altLang="zh-CN" sz="2100" b="1" i="1" u="none" strike="noStrike" kern="1200" cap="none" spc="0" normalizeH="0" baseline="0" noProof="0" dirty="0">
                <a:ln>
                  <a:noFill/>
                </a:ln>
                <a:solidFill>
                  <a:prstClr val="black"/>
                </a:solidFill>
                <a:effectLst/>
                <a:uLnTx/>
                <a:uFillTx/>
                <a:latin typeface="Calibri" panose="020F0502020204030204" pitchFamily="34" charset="0"/>
                <a:ea typeface="PingFang SC"/>
                <a:cs typeface="Calibri" panose="020F0502020204030204" pitchFamily="34" charset="0"/>
              </a:rPr>
              <a:t>residential and non-residential options</a:t>
            </a:r>
            <a:endParaRPr kumimoji="0" lang="en-US" altLang="zh-CN" sz="2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15. Answers to questions provided by anyone </a:t>
            </a:r>
            <a:r>
              <a:rPr kumimoji="0" lang="en-US" altLang="zh-CN" sz="2100" b="1" i="1"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other than </a:t>
            </a:r>
            <a:r>
              <a:rPr kumimoji="0" lang="en-US" altLang="zh-CN" sz="21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that applicant will disqualify the application.</a:t>
            </a:r>
            <a:endParaRPr kumimoji="0" lang="en-US" altLang="zh-CN" sz="21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endParaRPr kumimoji="0" lang="en-US" altLang="zh-CN" sz="21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algn="just" defTabSz="914400" rtl="0" eaLnBrk="1" fontAlgn="base" latinLnBrk="0" hangingPunct="1">
              <a:spcBef>
                <a:spcPts val="0"/>
              </a:spcBef>
              <a:spcAft>
                <a:spcPts val="0"/>
              </a:spcAft>
              <a:buClrTx/>
              <a:buSzTx/>
              <a:buFontTx/>
              <a:buNone/>
              <a:defRPr/>
            </a:pPr>
            <a:r>
              <a:rPr kumimoji="0" lang="en-US" altLang="zh-CN" sz="21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16.The cost of the non-residential program is $850, with an additional $400 fee for the residential option.       </a:t>
            </a:r>
            <a:endParaRPr kumimoji="0" lang="zh-CN" altLang="zh-CN" sz="2100" b="1"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15" name="文本框 14"/>
          <p:cNvSpPr txBox="1"/>
          <p:nvPr/>
        </p:nvSpPr>
        <p:spPr>
          <a:xfrm>
            <a:off x="7284515" y="565354"/>
            <a:ext cx="4907485" cy="4616648"/>
          </a:xfrm>
          <a:prstGeom prst="rect">
            <a:avLst/>
          </a:prstGeom>
          <a:noFill/>
        </p:spPr>
        <p:txBody>
          <a:bodyPr wrap="square">
            <a:spAutoFit/>
          </a:bodyPr>
          <a:lstStyle/>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海洋生态系统</a:t>
            </a:r>
            <a:r>
              <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            </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实地考察</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实际操作活动               </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标本收集程序</a:t>
            </a:r>
            <a:endParaRPr kumimoji="0" lang="zh-CN"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幕后的</a:t>
            </a:r>
            <a:r>
              <a:rPr kumimoji="0" lang="zh-CN"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参观</a:t>
            </a:r>
            <a:r>
              <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               </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录取；进人</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取消</a:t>
            </a:r>
            <a:r>
              <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a:t>
            </a: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的资格   </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推荐信</a:t>
            </a:r>
            <a:r>
              <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a:t>
            </a: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动机信、意向书</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截止日期          </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提前录取 </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项目费用  </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lang="zh-CN" altLang="en-US" sz="2100" b="1"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申请要求</a:t>
            </a: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        </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选拔后满员</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a:p>
            <a:pPr marL="457200" marR="0" lvl="0" indent="-457200" algn="just" defTabSz="914400" rtl="0" eaLnBrk="1" fontAlgn="base" latinLnBrk="0" hangingPunct="1">
              <a:spcBef>
                <a:spcPts val="0"/>
              </a:spcBef>
              <a:spcAft>
                <a:spcPts val="0"/>
              </a:spcAft>
              <a:buClrTx/>
              <a:buSzTx/>
              <a:buFont typeface="+mj-lt"/>
              <a:buAutoNum type="arabicPeriod"/>
              <a:defRPr/>
            </a:pPr>
            <a:r>
              <a:rPr kumimoji="0" lang="zh-CN" altLang="en-US"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住宿和非住宿选择</a:t>
            </a:r>
            <a:endParaRPr kumimoji="0" lang="en-US" altLang="zh-CN" sz="2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16" name="文本框 15"/>
          <p:cNvSpPr txBox="1"/>
          <p:nvPr/>
        </p:nvSpPr>
        <p:spPr>
          <a:xfrm>
            <a:off x="2239382" y="2241316"/>
            <a:ext cx="14734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admission</a:t>
            </a:r>
            <a:endPar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17" name="文本框 16"/>
          <p:cNvSpPr txBox="1"/>
          <p:nvPr/>
        </p:nvSpPr>
        <p:spPr>
          <a:xfrm>
            <a:off x="2303292" y="2541200"/>
            <a:ext cx="2145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disqualification</a:t>
            </a:r>
            <a:endPar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18" name="文本框 17"/>
          <p:cNvSpPr txBox="1"/>
          <p:nvPr/>
        </p:nvSpPr>
        <p:spPr>
          <a:xfrm>
            <a:off x="1846092" y="3126220"/>
            <a:ext cx="12843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i="1" dirty="0">
                <a:solidFill>
                  <a:srgbClr val="FF0000"/>
                </a:solidFill>
                <a:latin typeface="Calibri" panose="020F0502020204030204" pitchFamily="34" charset="0"/>
                <a:ea typeface="Calibri" panose="020F0502020204030204" pitchFamily="34" charset="0"/>
                <a:cs typeface="Calibri" panose="020F0502020204030204" pitchFamily="34" charset="0"/>
              </a:rPr>
              <a:t>deadline</a:t>
            </a:r>
            <a:endPar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20" name="文本框 19"/>
          <p:cNvSpPr txBox="1"/>
          <p:nvPr/>
        </p:nvSpPr>
        <p:spPr>
          <a:xfrm>
            <a:off x="5181600" y="5406470"/>
            <a:ext cx="6096000" cy="461665"/>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rather than</a:t>
            </a:r>
            <a:endPar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文本框 20"/>
          <p:cNvSpPr txBox="1"/>
          <p:nvPr/>
        </p:nvSpPr>
        <p:spPr>
          <a:xfrm>
            <a:off x="5196348" y="6119308"/>
            <a:ext cx="6096000" cy="461665"/>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accommodation</a:t>
            </a:r>
            <a:r>
              <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boarding</a:t>
            </a:r>
            <a:r>
              <a:rPr kumimoji="0" lang="zh-CN" altLang="en-US" sz="2400" b="1" i="1"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xEl>
                                              <p:pRg st="5" end="5"/>
                                            </p:txEl>
                                          </p:spTgt>
                                        </p:tgtEl>
                                        <p:attrNameLst>
                                          <p:attrName>style.visibility</p:attrName>
                                        </p:attrNameLst>
                                      </p:cBhvr>
                                      <p:to>
                                        <p:strVal val="visible"/>
                                      </p:to>
                                    </p:set>
                                    <p:animEffect transition="in" filter="barn(inVertical)">
                                      <p:cBhvr>
                                        <p:cTn id="38" dur="500"/>
                                        <p:tgtEl>
                                          <p:spTgt spid="1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xEl>
                                              <p:pRg st="6" end="6"/>
                                            </p:txEl>
                                          </p:spTgt>
                                        </p:tgtEl>
                                        <p:attrNameLst>
                                          <p:attrName>style.visibility</p:attrName>
                                        </p:attrNameLst>
                                      </p:cBhvr>
                                      <p:to>
                                        <p:strVal val="visible"/>
                                      </p:to>
                                    </p:set>
                                    <p:animEffect transition="in" filter="barn(inVertical)">
                                      <p:cBhvr>
                                        <p:cTn id="49" dur="500"/>
                                        <p:tgtEl>
                                          <p:spTgt spid="15">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5">
                                            <p:txEl>
                                              <p:pRg st="7" end="7"/>
                                            </p:txEl>
                                          </p:spTgt>
                                        </p:tgtEl>
                                        <p:attrNameLst>
                                          <p:attrName>style.visibility</p:attrName>
                                        </p:attrNameLst>
                                      </p:cBhvr>
                                      <p:to>
                                        <p:strVal val="visible"/>
                                      </p:to>
                                    </p:set>
                                    <p:animEffect transition="in" filter="barn(inVertical)">
                                      <p:cBhvr>
                                        <p:cTn id="54" dur="500"/>
                                        <p:tgtEl>
                                          <p:spTgt spid="15">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5">
                                            <p:txEl>
                                              <p:pRg st="8" end="8"/>
                                            </p:txEl>
                                          </p:spTgt>
                                        </p:tgtEl>
                                        <p:attrNameLst>
                                          <p:attrName>style.visibility</p:attrName>
                                        </p:attrNameLst>
                                      </p:cBhvr>
                                      <p:to>
                                        <p:strVal val="visible"/>
                                      </p:to>
                                    </p:set>
                                    <p:animEffect transition="in" filter="barn(inVertical)">
                                      <p:cBhvr>
                                        <p:cTn id="65" dur="500"/>
                                        <p:tgtEl>
                                          <p:spTgt spid="15">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5">
                                            <p:txEl>
                                              <p:pRg st="9" end="9"/>
                                            </p:txEl>
                                          </p:spTgt>
                                        </p:tgtEl>
                                        <p:attrNameLst>
                                          <p:attrName>style.visibility</p:attrName>
                                        </p:attrNameLst>
                                      </p:cBhvr>
                                      <p:to>
                                        <p:strVal val="visible"/>
                                      </p:to>
                                    </p:set>
                                    <p:animEffect transition="in" filter="barn(inVertical)">
                                      <p:cBhvr>
                                        <p:cTn id="70" dur="500"/>
                                        <p:tgtEl>
                                          <p:spTgt spid="15">
                                            <p:txEl>
                                              <p:pRg st="9" end="9"/>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5">
                                            <p:txEl>
                                              <p:pRg st="10" end="10"/>
                                            </p:txEl>
                                          </p:spTgt>
                                        </p:tgtEl>
                                        <p:attrNameLst>
                                          <p:attrName>style.visibility</p:attrName>
                                        </p:attrNameLst>
                                      </p:cBhvr>
                                      <p:to>
                                        <p:strVal val="visible"/>
                                      </p:to>
                                    </p:set>
                                    <p:animEffect transition="in" filter="barn(inVertical)">
                                      <p:cBhvr>
                                        <p:cTn id="75" dur="500"/>
                                        <p:tgtEl>
                                          <p:spTgt spid="15">
                                            <p:txEl>
                                              <p:pRg st="10" end="1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5">
                                            <p:txEl>
                                              <p:pRg st="11" end="11"/>
                                            </p:txEl>
                                          </p:spTgt>
                                        </p:tgtEl>
                                        <p:attrNameLst>
                                          <p:attrName>style.visibility</p:attrName>
                                        </p:attrNameLst>
                                      </p:cBhvr>
                                      <p:to>
                                        <p:strVal val="visible"/>
                                      </p:to>
                                    </p:set>
                                    <p:animEffect transition="in" filter="barn(inVertical)">
                                      <p:cBhvr>
                                        <p:cTn id="80" dur="500"/>
                                        <p:tgtEl>
                                          <p:spTgt spid="15">
                                            <p:txEl>
                                              <p:pRg st="11" end="1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5">
                                            <p:txEl>
                                              <p:pRg st="12" end="12"/>
                                            </p:txEl>
                                          </p:spTgt>
                                        </p:tgtEl>
                                        <p:attrNameLst>
                                          <p:attrName>style.visibility</p:attrName>
                                        </p:attrNameLst>
                                      </p:cBhvr>
                                      <p:to>
                                        <p:strVal val="visible"/>
                                      </p:to>
                                    </p:set>
                                    <p:animEffect transition="in" filter="barn(inVertical)">
                                      <p:cBhvr>
                                        <p:cTn id="85" dur="500"/>
                                        <p:tgtEl>
                                          <p:spTgt spid="15">
                                            <p:txEl>
                                              <p:pRg st="12" end="1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15">
                                            <p:txEl>
                                              <p:pRg st="13" end="13"/>
                                            </p:txEl>
                                          </p:spTgt>
                                        </p:tgtEl>
                                        <p:attrNameLst>
                                          <p:attrName>style.visibility</p:attrName>
                                        </p:attrNameLst>
                                      </p:cBhvr>
                                      <p:to>
                                        <p:strVal val="visible"/>
                                      </p:to>
                                    </p:set>
                                    <p:animEffect transition="in" filter="barn(inVertical)">
                                      <p:cBhvr>
                                        <p:cTn id="90" dur="500"/>
                                        <p:tgtEl>
                                          <p:spTgt spid="15">
                                            <p:txEl>
                                              <p:pRg st="13" end="13"/>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barn(inVertical)">
                                      <p:cBhvr>
                                        <p:cTn id="10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2155916" y="1804527"/>
            <a:ext cx="113524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B</a:t>
            </a:r>
            <a:r>
              <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rPr>
              <a:t>篇</a:t>
            </a:r>
            <a:endParaRPr kumimoji="0" lang="zh-CN" altLang="en-US" sz="4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endParaRPr>
          </a:p>
        </p:txBody>
      </p:sp>
      <p:sp>
        <p:nvSpPr>
          <p:cNvPr id="4" name="文本框 3"/>
          <p:cNvSpPr txBox="1"/>
          <p:nvPr/>
        </p:nvSpPr>
        <p:spPr>
          <a:xfrm>
            <a:off x="537223" y="3195792"/>
            <a:ext cx="6020894" cy="830997"/>
          </a:xfrm>
          <a:prstGeom prst="rect">
            <a:avLst/>
          </a:prstGeom>
          <a:noFill/>
        </p:spPr>
        <p:txBody>
          <a:bodyPr wrap="square" rtlCol="0">
            <a:spAutoFit/>
          </a:bodyPr>
          <a:lstStyle/>
          <a:p>
            <a:pPr algn="l">
              <a:buNone/>
            </a:pPr>
            <a:r>
              <a:rPr lang="zh-CN" altLang="en-US" sz="2400" b="1" dirty="0">
                <a:latin typeface="Calibri" panose="020F0502020204030204" pitchFamily="34" charset="0"/>
                <a:cs typeface="Calibri" panose="020F0502020204030204" pitchFamily="34" charset="0"/>
              </a:rPr>
              <a:t>人与自我：</a:t>
            </a:r>
            <a:r>
              <a:rPr lang="en-US" altLang="zh-CN" sz="2400" b="1" dirty="0">
                <a:latin typeface="Calibri" panose="020F0502020204030204" pitchFamily="34" charset="0"/>
                <a:cs typeface="Calibri" panose="020F0502020204030204" pitchFamily="34" charset="0"/>
              </a:rPr>
              <a:t>Jules Verne, one of the fathers of science fiction</a:t>
            </a:r>
            <a:endParaRPr lang="en-US" altLang="zh-CN" sz="2400" b="1" dirty="0">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3"/>
          <a:srcRect b="7988"/>
          <a:stretch>
            <a:fillRect/>
          </a:stretch>
        </p:blipFill>
        <p:spPr>
          <a:xfrm>
            <a:off x="6735096" y="0"/>
            <a:ext cx="5456903" cy="3765755"/>
          </a:xfrm>
          <a:prstGeom prst="rect">
            <a:avLst/>
          </a:prstGeom>
        </p:spPr>
      </p:pic>
      <p:pic>
        <p:nvPicPr>
          <p:cNvPr id="7" name="图片 6"/>
          <p:cNvPicPr>
            <a:picLocks noChangeAspect="1"/>
          </p:cNvPicPr>
          <p:nvPr/>
        </p:nvPicPr>
        <p:blipFill>
          <a:blip r:embed="rId4"/>
          <a:stretch>
            <a:fillRect/>
          </a:stretch>
        </p:blipFill>
        <p:spPr>
          <a:xfrm>
            <a:off x="9576619" y="3758290"/>
            <a:ext cx="2615380" cy="3099709"/>
          </a:xfrm>
          <a:prstGeom prst="rect">
            <a:avLst/>
          </a:prstGeom>
        </p:spPr>
      </p:pic>
      <p:pic>
        <p:nvPicPr>
          <p:cNvPr id="8" name="图片 7"/>
          <p:cNvPicPr>
            <a:picLocks noChangeAspect="1"/>
          </p:cNvPicPr>
          <p:nvPr/>
        </p:nvPicPr>
        <p:blipFill>
          <a:blip r:embed="rId5"/>
          <a:stretch>
            <a:fillRect/>
          </a:stretch>
        </p:blipFill>
        <p:spPr>
          <a:xfrm>
            <a:off x="4037877" y="3759200"/>
            <a:ext cx="5509666" cy="3098800"/>
          </a:xfrm>
          <a:prstGeom prst="rect">
            <a:avLst/>
          </a:prstGeom>
        </p:spPr>
      </p:pic>
      <p:pic>
        <p:nvPicPr>
          <p:cNvPr id="5124" name="图片 6" descr="logo横版 png"/>
          <p:cNvPicPr>
            <a:picLocks noChangeAspect="1"/>
          </p:cNvPicPr>
          <p:nvPr/>
        </p:nvPicPr>
        <p:blipFill>
          <a:blip r:embed="rId6"/>
          <a:stretch>
            <a:fillRect/>
          </a:stretch>
        </p:blipFill>
        <p:spPr>
          <a:xfrm>
            <a:off x="11477625" y="82550"/>
            <a:ext cx="608013" cy="642938"/>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1"/>
          <p:cNvSpPr txBox="1"/>
          <p:nvPr/>
        </p:nvSpPr>
        <p:spPr>
          <a:xfrm>
            <a:off x="1" y="0"/>
            <a:ext cx="8042786" cy="7021281"/>
          </a:xfrm>
          <a:prstGeom prst="rect">
            <a:avLst/>
          </a:prstGeom>
          <a:noFill/>
        </p:spPr>
        <p:txBody>
          <a:bodyPr wrap="square">
            <a:spAutoFit/>
          </a:bodyPr>
          <a:lstStyle/>
          <a:p>
            <a:pPr algn="ctr" fontAlgn="base">
              <a:lnSpc>
                <a:spcPts val="1800"/>
              </a:lnSpc>
            </a:pP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B</a:t>
            </a:r>
            <a:endParaRPr lang="zh-CN" altLang="zh-CN" sz="1600" dirty="0">
              <a:effectLst/>
              <a:latin typeface="等线" panose="02010600030101010101" charset="-122"/>
              <a:ea typeface="等线" panose="02010600030101010101" charset="-122"/>
              <a:cs typeface="宋体" panose="02010600030101010101" pitchFamily="2" charset="-122"/>
            </a:endParaRPr>
          </a:p>
          <a:p>
            <a:pPr marR="63500" indent="330200" algn="just" fontAlgn="base">
              <a:lnSpc>
                <a:spcPts val="1800"/>
              </a:lnSpc>
            </a:pP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Jules Verne is widely regarded as one of the fathers of science fiction. His “Extraordinary Voyages(</a:t>
            </a:r>
            <a:r>
              <a:rPr lang="zh-CN" altLang="zh-CN" sz="1800" dirty="0">
                <a:solidFill>
                  <a:srgbClr val="000000"/>
                </a:solidFill>
                <a:effectLst/>
                <a:latin typeface="Times New Roman" panose="02020603050405020304" pitchFamily="18" charset="0"/>
                <a:ea typeface="TimesNewRoman"/>
                <a:cs typeface="Times New Roman" panose="02020603050405020304" pitchFamily="18" charset="0"/>
              </a:rPr>
              <a:t>航海</a:t>
            </a: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 series transport readers on grand adventures to the far reaches of Earth and beyond. But Verne did more than just tell entertaining stories —— he also predicted over 100modern-day inventions and technologies in his writings.</a:t>
            </a:r>
            <a:endParaRPr lang="zh-CN" altLang="zh-CN" sz="1600" dirty="0">
              <a:effectLst/>
              <a:latin typeface="等线" panose="02010600030101010101" charset="-122"/>
              <a:ea typeface="等线" panose="02010600030101010101" charset="-122"/>
              <a:cs typeface="宋体" panose="02010600030101010101" pitchFamily="2" charset="-122"/>
            </a:endParaRPr>
          </a:p>
          <a:p>
            <a:pPr marR="38100" indent="330200" algn="just" fontAlgn="base">
              <a:lnSpc>
                <a:spcPts val="1800"/>
              </a:lnSpc>
            </a:pP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For example, in the 1889 short story In the Year 2889, Verne painted a picture of a highly networked world with global multimedia communications. He described the“</a:t>
            </a:r>
            <a:r>
              <a:rPr lang="en-US" altLang="zh-CN" sz="1800" dirty="0" err="1">
                <a:solidFill>
                  <a:srgbClr val="000000"/>
                </a:solidFill>
                <a:effectLst/>
                <a:latin typeface="Times New Roman" panose="02020603050405020304" pitchFamily="18" charset="0"/>
                <a:ea typeface="TimesNewRoman"/>
                <a:cs typeface="宋体" panose="02010600030101010101" pitchFamily="2" charset="-122"/>
              </a:rPr>
              <a:t>phonotelephote</a:t>
            </a: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,”which sent sound and images over great distances. The main character, Fritz Napoleon Smith, is able to easily communicate via this technology with his wife on another continent:</a:t>
            </a:r>
            <a:endParaRPr lang="zh-CN" altLang="zh-CN" sz="1600" dirty="0">
              <a:effectLst/>
              <a:latin typeface="等线" panose="02010600030101010101" charset="-122"/>
              <a:ea typeface="等线" panose="02010600030101010101" charset="-122"/>
              <a:cs typeface="宋体" panose="02010600030101010101" pitchFamily="2" charset="-122"/>
            </a:endParaRPr>
          </a:p>
          <a:p>
            <a:pPr marR="25400" indent="330200" algn="just" fontAlgn="base">
              <a:lnSpc>
                <a:spcPts val="1800"/>
              </a:lnSpc>
            </a:pP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“Mr. Smith was able distinctly to see his wife despite the distance that separated him from her... Mrs. Smith immediately appeared on the telephonic screen, with her features smiling and her eyes moist(</a:t>
            </a:r>
            <a:r>
              <a:rPr lang="zh-CN" altLang="zh-CN" sz="1800" dirty="0">
                <a:solidFill>
                  <a:srgbClr val="000000"/>
                </a:solidFill>
                <a:effectLst/>
                <a:latin typeface="Times New Roman" panose="02020603050405020304" pitchFamily="18" charset="0"/>
                <a:ea typeface="TimesNewRoman"/>
                <a:cs typeface="Times New Roman" panose="02020603050405020304" pitchFamily="18" charset="0"/>
              </a:rPr>
              <a:t>潮湿的</a:t>
            </a: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 with tears.”</a:t>
            </a:r>
            <a:endParaRPr lang="zh-CN" altLang="zh-CN" sz="1600" dirty="0">
              <a:effectLst/>
              <a:latin typeface="等线" panose="02010600030101010101" charset="-122"/>
              <a:ea typeface="等线" panose="02010600030101010101" charset="-122"/>
              <a:cs typeface="宋体" panose="02010600030101010101" pitchFamily="2" charset="-122"/>
            </a:endParaRPr>
          </a:p>
          <a:p>
            <a:pPr marR="12700" indent="330200" algn="just" fontAlgn="base">
              <a:lnSpc>
                <a:spcPts val="1800"/>
              </a:lnSpc>
            </a:pP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Verne's technically-grounded adventure tales represented a new approach to imagining the future through fiction. Unlike other writers of his day who penned more fanciful or </a:t>
            </a:r>
            <a:r>
              <a:rPr lang="en-US" altLang="zh-CN" sz="1800" dirty="0" err="1">
                <a:solidFill>
                  <a:srgbClr val="000000"/>
                </a:solidFill>
                <a:effectLst/>
                <a:latin typeface="Times New Roman" panose="02020603050405020304" pitchFamily="18" charset="0"/>
                <a:ea typeface="TimesNewRoman"/>
                <a:cs typeface="宋体" panose="02010600030101010101" pitchFamily="2" charset="-122"/>
              </a:rPr>
              <a:t>supermatural</a:t>
            </a: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 stories, Verne aimed for realism in his futuristic visions, always basing them on cutting-edge science and his own extensive research. This laid the foundation for the “hard science fiction” of the 20th century and beyond.</a:t>
            </a:r>
            <a:endParaRPr lang="zh-CN" altLang="zh-CN" sz="1600" dirty="0">
              <a:effectLst/>
              <a:latin typeface="等线" panose="02010600030101010101" charset="-122"/>
              <a:ea typeface="等线" panose="02010600030101010101" charset="-122"/>
              <a:cs typeface="宋体" panose="02010600030101010101" pitchFamily="2" charset="-122"/>
            </a:endParaRPr>
          </a:p>
          <a:p>
            <a:pPr indent="330200" algn="just" fontAlgn="base">
              <a:lnSpc>
                <a:spcPts val="1800"/>
              </a:lnSpc>
            </a:pP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Verne is often thought of as a technological optimist, a champion of scientific progress and innovation. </a:t>
            </a:r>
            <a:r>
              <a:rPr lang="en-US" altLang="zh-CN" sz="1800" dirty="0">
                <a:solidFill>
                  <a:srgbClr val="000000"/>
                </a:solidFill>
                <a:effectLst/>
                <a:highlight>
                  <a:srgbClr val="FF00FF"/>
                </a:highlight>
                <a:latin typeface="Times New Roman" panose="02020603050405020304" pitchFamily="18" charset="0"/>
                <a:ea typeface="TimesNewRoman"/>
                <a:cs typeface="宋体" panose="02010600030101010101" pitchFamily="2" charset="-122"/>
              </a:rPr>
              <a:t>But</a:t>
            </a: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 his writings also reveal another perspective. Many of his stories feature a brilliant but mad scientist whose inventions ultimately bring more harm than good. Captain Nemo in 20.000 Leagues Under the Sea uses his submarine (</a:t>
            </a:r>
            <a:r>
              <a:rPr lang="zh-CN" altLang="zh-CN" sz="1800" dirty="0">
                <a:solidFill>
                  <a:srgbClr val="000000"/>
                </a:solidFill>
                <a:effectLst/>
                <a:latin typeface="Times New Roman" panose="02020603050405020304" pitchFamily="18" charset="0"/>
                <a:ea typeface="TimesNewRoman"/>
                <a:cs typeface="Times New Roman" panose="02020603050405020304" pitchFamily="18" charset="0"/>
              </a:rPr>
              <a:t>潜艇</a:t>
            </a: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 to violently attack ships. For Verne, human nature determined whether technology would be a force for good or a source of destruction.</a:t>
            </a:r>
            <a:endParaRPr lang="zh-CN" altLang="zh-CN" sz="1600" dirty="0">
              <a:effectLst/>
              <a:latin typeface="等线" panose="02010600030101010101" charset="-122"/>
              <a:ea typeface="等线" panose="02010600030101010101" charset="-122"/>
              <a:cs typeface="宋体" panose="02010600030101010101" pitchFamily="2" charset="-122"/>
            </a:endParaRPr>
          </a:p>
          <a:p>
            <a:pPr marR="12700" indent="330200" algn="just" fontAlgn="base">
              <a:lnSpc>
                <a:spcPts val="1800"/>
              </a:lnSpc>
            </a:pPr>
            <a:r>
              <a:rPr lang="en-US" altLang="zh-CN" sz="1800" dirty="0">
                <a:solidFill>
                  <a:srgbClr val="000000"/>
                </a:solidFill>
                <a:effectLst/>
                <a:latin typeface="Times New Roman" panose="02020603050405020304" pitchFamily="18" charset="0"/>
                <a:ea typeface="TimesNewRoman"/>
                <a:cs typeface="宋体" panose="02010600030101010101" pitchFamily="2" charset="-122"/>
              </a:rPr>
              <a:t>The spirit of adventure in Verne's timeless stories will live on, continuing to inspire generations to push the boundaries of the possible and create the world of tomorrow. That is perhaps the greatest achievement of the extraordinary voyages of Jules Verne.</a:t>
            </a:r>
            <a:endParaRPr lang="zh-CN" altLang="zh-CN" sz="1600" dirty="0">
              <a:effectLst/>
              <a:latin typeface="等线" panose="02010600030101010101" charset="-122"/>
              <a:ea typeface="等线" panose="02010600030101010101" charset="-122"/>
              <a:cs typeface="宋体" panose="02010600030101010101" pitchFamily="2" charset="-122"/>
            </a:endParaRPr>
          </a:p>
          <a:p>
            <a:pPr indent="330200" algn="just" fontAlgn="base">
              <a:lnSpc>
                <a:spcPts val="1800"/>
              </a:lnSpc>
            </a:pPr>
            <a:endParaRPr lang="zh-CN" altLang="zh-CN" sz="1800" dirty="0">
              <a:effectLst/>
              <a:latin typeface="等线" panose="02010600030101010101" charset="-122"/>
              <a:ea typeface="等线" panose="02010600030101010101" charset="-122"/>
              <a:cs typeface="Calibri" panose="020F0502020204030204" pitchFamily="34" charset="0"/>
            </a:endParaRPr>
          </a:p>
        </p:txBody>
      </p:sp>
      <p:sp>
        <p:nvSpPr>
          <p:cNvPr id="3" name="文本框 2"/>
          <p:cNvSpPr txBox="1"/>
          <p:nvPr/>
        </p:nvSpPr>
        <p:spPr>
          <a:xfrm>
            <a:off x="8044158" y="167148"/>
            <a:ext cx="4147842" cy="6463308"/>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a:spAutoFit/>
          </a:bodyPr>
          <a:lstStyle/>
          <a:p>
            <a:r>
              <a:rPr lang="en-US" altLang="zh-CN" b="1" kern="100" dirty="0">
                <a:effectLst/>
                <a:latin typeface="Calibri" panose="020F0502020204030204" pitchFamily="34" charset="0"/>
                <a:ea typeface="Calibri" panose="020F0502020204030204" pitchFamily="34" charset="0"/>
                <a:cs typeface="Calibri" panose="020F0502020204030204" pitchFamily="34" charset="0"/>
              </a:rPr>
              <a:t>24. How does Mr. Smith contact his wife in In the Year 2889?</a:t>
            </a:r>
            <a:endParaRPr lang="en-US" altLang="zh-CN"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A. By holding an in-person talk. </a:t>
            </a:r>
            <a:endParaRPr lang="en-US" altLang="zh-CN" kern="100" dirty="0">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B. By making a long-distance call.</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C. By sending a letter back home. </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D. By having an instant video chat.</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b="1" kern="100" dirty="0">
                <a:effectLst/>
                <a:latin typeface="Calibri" panose="020F0502020204030204" pitchFamily="34" charset="0"/>
                <a:ea typeface="Calibri" panose="020F0502020204030204" pitchFamily="34" charset="0"/>
                <a:cs typeface="Calibri" panose="020F0502020204030204" pitchFamily="34" charset="0"/>
              </a:rPr>
              <a:t>25. What is the “hard science fiction” based on?</a:t>
            </a:r>
            <a:endParaRPr lang="en-US" altLang="zh-CN"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A. The unrealistic fantasies. 	</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B. The fictional technologies.</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C. The latest research findings. </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D. The imagined future worlds.</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b="1" kern="100" dirty="0">
                <a:effectLst/>
                <a:latin typeface="Calibri" panose="020F0502020204030204" pitchFamily="34" charset="0"/>
                <a:ea typeface="Calibri" panose="020F0502020204030204" pitchFamily="34" charset="0"/>
                <a:cs typeface="Calibri" panose="020F0502020204030204" pitchFamily="34" charset="0"/>
              </a:rPr>
              <a:t>26. What can we infer about Verne from Captain Nemo's story?</a:t>
            </a:r>
            <a:endParaRPr lang="en-US" altLang="zh-CN"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A. He is disappointed with human nature</a:t>
            </a:r>
            <a:endParaRPr lang="en-US" altLang="zh-CN" kern="100" dirty="0">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B. He is aware of the danger of technology.</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C. He is in </a:t>
            </a:r>
            <a:r>
              <a:rPr lang="en-US" altLang="zh-CN" kern="100" dirty="0" err="1">
                <a:effectLst/>
                <a:latin typeface="Calibri" panose="020F0502020204030204" pitchFamily="34" charset="0"/>
                <a:ea typeface="Calibri" panose="020F0502020204030204" pitchFamily="34" charset="0"/>
                <a:cs typeface="Calibri" panose="020F0502020204030204" pitchFamily="34" charset="0"/>
              </a:rPr>
              <a:t>favour</a:t>
            </a:r>
            <a:r>
              <a:rPr lang="en-US" altLang="zh-CN" kern="100" dirty="0">
                <a:effectLst/>
                <a:latin typeface="Calibri" panose="020F0502020204030204" pitchFamily="34" charset="0"/>
                <a:ea typeface="Calibri" panose="020F0502020204030204" pitchFamily="34" charset="0"/>
                <a:cs typeface="Calibri" panose="020F0502020204030204" pitchFamily="34" charset="0"/>
              </a:rPr>
              <a:t> of scientific development.</a:t>
            </a:r>
            <a:endParaRPr lang="en-US" altLang="zh-CN" kern="100" dirty="0">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D. He is different from the writers of his time.</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b="1" kern="100" dirty="0">
                <a:effectLst/>
                <a:latin typeface="Calibri" panose="020F0502020204030204" pitchFamily="34" charset="0"/>
                <a:ea typeface="Calibri" panose="020F0502020204030204" pitchFamily="34" charset="0"/>
                <a:cs typeface="Calibri" panose="020F0502020204030204" pitchFamily="34" charset="0"/>
              </a:rPr>
              <a:t>27. Which of the following best describes Jules Verne according to the text?</a:t>
            </a:r>
            <a:endParaRPr lang="en-US" altLang="zh-CN" b="1" kern="100" dirty="0">
              <a:effectLst/>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A. Strong-willed. 	B. Fantasy-seeking.	</a:t>
            </a:r>
            <a:endParaRPr lang="en-US" altLang="zh-CN" kern="100" dirty="0">
              <a:latin typeface="Calibri" panose="020F0502020204030204" pitchFamily="34" charset="0"/>
              <a:ea typeface="Calibri" panose="020F0502020204030204" pitchFamily="34" charset="0"/>
              <a:cs typeface="Calibri" panose="020F0502020204030204" pitchFamily="34" charset="0"/>
            </a:endParaRPr>
          </a:p>
          <a:p>
            <a:r>
              <a:rPr lang="en-US" altLang="zh-CN" kern="100" dirty="0">
                <a:effectLst/>
                <a:latin typeface="Calibri" panose="020F0502020204030204" pitchFamily="34" charset="0"/>
                <a:ea typeface="Calibri" panose="020F0502020204030204" pitchFamily="34" charset="0"/>
                <a:cs typeface="Calibri" panose="020F0502020204030204" pitchFamily="34" charset="0"/>
              </a:rPr>
              <a:t>C. Positive-minded. D. Forward-thinking.</a:t>
            </a:r>
            <a:endParaRPr lang="en-US" altLang="zh-CN"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矩形: 圆角 4"/>
          <p:cNvSpPr/>
          <p:nvPr/>
        </p:nvSpPr>
        <p:spPr>
          <a:xfrm>
            <a:off x="6616815" y="1588868"/>
            <a:ext cx="1318145" cy="28057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0" y="1859280"/>
            <a:ext cx="7010400" cy="274320"/>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8100175" y="1599028"/>
            <a:ext cx="3319665" cy="250092"/>
          </a:xfrm>
          <a:prstGeom prst="round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2936240" y="4145280"/>
            <a:ext cx="2062480" cy="273424"/>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1524000" y="3921760"/>
            <a:ext cx="6441440" cy="213360"/>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8036560" y="2926080"/>
            <a:ext cx="2936240" cy="335280"/>
          </a:xfrm>
          <a:prstGeom prst="roundRect">
            <a:avLst/>
          </a:prstGeom>
          <a:solidFill>
            <a:srgbClr val="00B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4338320" y="5246335"/>
            <a:ext cx="3616960" cy="290865"/>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0" y="5500335"/>
            <a:ext cx="6827520" cy="290865"/>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8087360" y="4311615"/>
            <a:ext cx="4104640" cy="331505"/>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2865120" y="4606255"/>
            <a:ext cx="4104640" cy="280705"/>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0" y="5073615"/>
            <a:ext cx="2296160" cy="290865"/>
          </a:xfrm>
          <a:prstGeom prst="round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2104773" y="5973840"/>
            <a:ext cx="5869646" cy="224942"/>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98764" y="6211301"/>
            <a:ext cx="1049552" cy="200132"/>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4514820" y="260612"/>
            <a:ext cx="2991766" cy="228486"/>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2066260" y="961652"/>
            <a:ext cx="5624860" cy="247388"/>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9899620" y="6234692"/>
            <a:ext cx="2221260" cy="338828"/>
          </a:xfrm>
          <a:prstGeom prst="round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artisticMarker/>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12"/>
          <p:cNvSpPr txBox="1"/>
          <p:nvPr/>
        </p:nvSpPr>
        <p:spPr>
          <a:xfrm>
            <a:off x="88490" y="374492"/>
            <a:ext cx="2713703" cy="255647"/>
          </a:xfrm>
          <a:prstGeom prst="rect">
            <a:avLst/>
          </a:prstGeom>
          <a:solidFill>
            <a:srgbClr val="EAB4AC"/>
          </a:solidFill>
        </p:spPr>
        <p:txBody>
          <a:bodyPr wrap="square">
            <a:spAutoFit/>
          </a:bodyPr>
          <a:lstStyle/>
          <a:p>
            <a:pPr marL="0" marR="0" lvl="0" algn="just" defTabSz="914400" rtl="0" eaLnBrk="1" fontAlgn="base" latinLnBrk="0" hangingPunct="1">
              <a:lnSpc>
                <a:spcPts val="1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B</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篇文本知识重难点</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14" name="文本框 13"/>
          <p:cNvSpPr txBox="1"/>
          <p:nvPr/>
        </p:nvSpPr>
        <p:spPr>
          <a:xfrm>
            <a:off x="426517" y="688257"/>
            <a:ext cx="5345020" cy="5840060"/>
          </a:xfrm>
          <a:prstGeom prst="rect">
            <a:avLst/>
          </a:prstGeom>
          <a:noFill/>
        </p:spPr>
        <p:txBody>
          <a:bodyPr wrap="square">
            <a:spAutoFit/>
          </a:bodyPr>
          <a:lstStyle/>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被认为是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科幻小说</a:t>
            </a: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3. </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将读者传送到地球远端或更远的地区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4.</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一个高度网络化的世界</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5. global multimedia communications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6. </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为</a:t>
            </a: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奠定基础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7.</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技术乐观主义者          </a:t>
            </a:r>
            <a:endPar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8.reveal another perspective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9.</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人性</a:t>
            </a:r>
            <a:endPar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10.</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向善的力量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11. </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毁灭的根源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12. </a:t>
            </a: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永恒的故事</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13. fantasy-seeking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14. positive-minded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15. forward-thinking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16. instant video chat</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 name="文本框 1"/>
          <p:cNvSpPr txBox="1"/>
          <p:nvPr/>
        </p:nvSpPr>
        <p:spPr>
          <a:xfrm>
            <a:off x="5652362" y="683341"/>
            <a:ext cx="6539638" cy="5840060"/>
          </a:xfrm>
          <a:prstGeom prst="rect">
            <a:avLst/>
          </a:prstGeom>
          <a:noFill/>
        </p:spPr>
        <p:txBody>
          <a:bodyPr wrap="square">
            <a:spAutoFit/>
          </a:bodyPr>
          <a:lstStyle/>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be regarded  as/be thought of as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science fiction</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transport readers to the far reaches of Earth and beyond</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a highly networked world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全球多媒体通信</a:t>
            </a:r>
            <a:endPar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lay the foundation for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a technological optimist</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揭示另一个视角 </a:t>
            </a:r>
            <a:endPar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human nature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a force for good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a source of destruction</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rPr>
              <a:t>timeless stories </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追求幻想的</a:t>
            </a:r>
            <a:endParaRPr lang="en-US" altLang="zh-CN"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心态积极的 </a:t>
            </a:r>
            <a:endPar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有前瞻性的</a:t>
            </a:r>
            <a:endPar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fontAlgn="base">
              <a:spcBef>
                <a:spcPts val="300"/>
              </a:spcBef>
              <a:defRPr/>
            </a:pPr>
            <a:r>
              <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rPr>
              <a:t>即时视频聊天</a:t>
            </a:r>
            <a:endParaRPr lang="zh-CN" altLang="en-US" sz="2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arn(inVertic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barn(inVertical)">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barn(inVertical)">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barn(inVertical)">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barn(inVertical)">
                                      <p:cBhvr>
                                        <p:cTn id="67" dur="500"/>
                                        <p:tgtEl>
                                          <p:spTgt spid="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barn(inVertical)">
                                      <p:cBhvr>
                                        <p:cTn id="72" dur="500"/>
                                        <p:tgtEl>
                                          <p:spTgt spid="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
                                            <p:txEl>
                                              <p:pRg st="14" end="14"/>
                                            </p:txEl>
                                          </p:spTgt>
                                        </p:tgtEl>
                                        <p:attrNameLst>
                                          <p:attrName>style.visibility</p:attrName>
                                        </p:attrNameLst>
                                      </p:cBhvr>
                                      <p:to>
                                        <p:strVal val="visible"/>
                                      </p:to>
                                    </p:set>
                                    <p:animEffect transition="in" filter="barn(inVertical)">
                                      <p:cBhvr>
                                        <p:cTn id="77" dur="500"/>
                                        <p:tgtEl>
                                          <p:spTgt spid="2">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
                                            <p:txEl>
                                              <p:pRg st="15" end="15"/>
                                            </p:txEl>
                                          </p:spTgt>
                                        </p:tgtEl>
                                        <p:attrNameLst>
                                          <p:attrName>style.visibility</p:attrName>
                                        </p:attrNameLst>
                                      </p:cBhvr>
                                      <p:to>
                                        <p:strVal val="visible"/>
                                      </p:to>
                                    </p:set>
                                    <p:animEffect transition="in" filter="barn(inVertical)">
                                      <p:cBhvr>
                                        <p:cTn id="82"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34617</Words>
  <Application>WPS 演示</Application>
  <PresentationFormat>宽屏</PresentationFormat>
  <Paragraphs>820</Paragraphs>
  <Slides>40</Slides>
  <Notes>9</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40</vt:i4>
      </vt:variant>
    </vt:vector>
  </HeadingPairs>
  <TitlesOfParts>
    <vt:vector size="62" baseType="lpstr">
      <vt:lpstr>Arial</vt:lpstr>
      <vt:lpstr>宋体</vt:lpstr>
      <vt:lpstr>Wingdings</vt:lpstr>
      <vt:lpstr>等线</vt:lpstr>
      <vt:lpstr>微软雅黑</vt:lpstr>
      <vt:lpstr>阿里巴巴普惠体 R</vt:lpstr>
      <vt:lpstr>Century Gothic</vt:lpstr>
      <vt:lpstr>微软雅黑 Light</vt:lpstr>
      <vt:lpstr>Calibri</vt:lpstr>
      <vt:lpstr>Times New Roman</vt:lpstr>
      <vt:lpstr>楷体</vt:lpstr>
      <vt:lpstr>TimesNewRoman</vt:lpstr>
      <vt:lpstr>PingFang SC</vt:lpstr>
      <vt:lpstr>Arial Unicode MS</vt:lpstr>
      <vt:lpstr>等线 Light</vt:lpstr>
      <vt:lpstr>新宋体</vt:lpstr>
      <vt:lpstr>Calibri</vt:lpstr>
      <vt:lpstr>Segoe Print</vt:lpstr>
      <vt:lpstr>HelveticaNeue</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晨华 吴</dc:creator>
  <cp:lastModifiedBy>Administrator</cp:lastModifiedBy>
  <cp:revision>28</cp:revision>
  <dcterms:created xsi:type="dcterms:W3CDTF">2025-02-22T08:39:00Z</dcterms:created>
  <dcterms:modified xsi:type="dcterms:W3CDTF">2025-03-03T05:57:33Z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