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30"/>
  </p:notesMasterIdLst>
  <p:sldIdLst>
    <p:sldId id="1123" r:id="rId4"/>
    <p:sldId id="256" r:id="rId5"/>
    <p:sldId id="257" r:id="rId6"/>
    <p:sldId id="275" r:id="rId7"/>
    <p:sldId id="273" r:id="rId8"/>
    <p:sldId id="277" r:id="rId9"/>
    <p:sldId id="276" r:id="rId10"/>
    <p:sldId id="279" r:id="rId11"/>
    <p:sldId id="280" r:id="rId12"/>
    <p:sldId id="278" r:id="rId13"/>
    <p:sldId id="281" r:id="rId14"/>
    <p:sldId id="274" r:id="rId15"/>
    <p:sldId id="284" r:id="rId16"/>
    <p:sldId id="286" r:id="rId17"/>
    <p:sldId id="287" r:id="rId18"/>
    <p:sldId id="289" r:id="rId19"/>
    <p:sldId id="295" r:id="rId20"/>
    <p:sldId id="290" r:id="rId21"/>
    <p:sldId id="1114" r:id="rId22"/>
    <p:sldId id="294" r:id="rId23"/>
    <p:sldId id="1094" r:id="rId24"/>
    <p:sldId id="1095" r:id="rId25"/>
    <p:sldId id="1111" r:id="rId26"/>
    <p:sldId id="1115" r:id="rId27"/>
    <p:sldId id="272" r:id="rId28"/>
    <p:sldId id="296" r:id="rId29"/>
  </p:sldIdLst>
  <p:sldSz cx="18288000" cy="10287000"/>
  <p:notesSz cx="6858000" cy="9144000"/>
  <p:embeddedFontLst>
    <p:embeddedFont>
      <p:font typeface="黄煜臣江西拙楷体" panose="02010600040101010101"/>
      <p:regular r:id="rId34"/>
    </p:embeddedFont>
    <p:embeddedFont>
      <p:font typeface="Calibri" panose="020F0502020204030204"/>
      <p:regular r:id="rId35"/>
      <p:bold r:id="rId36"/>
      <p:italic r:id="rId37"/>
      <p:boldItalic r:id="rId38"/>
    </p:embeddedFont>
    <p:embeddedFont>
      <p:font typeface="等线" panose="02010600030101010101" pitchFamily="2" charset="-122"/>
      <p:regular r:id="rId39"/>
    </p:embeddedFont>
    <p:embeddedFont>
      <p:font typeface="微软雅黑" panose="020B0503020204020204" charset="-122"/>
      <p:regular r:id="rId40"/>
    </p:embeddedFont>
    <p:embeddedFont>
      <p:font typeface="黑体" panose="02010609060101010101" pitchFamily="49" charset="-122"/>
      <p:regular r:id="rId41"/>
    </p:embeddedFont>
    <p:embeddedFont>
      <p:font typeface="等线 Light" panose="02010600030101010101" charset="-122"/>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5230"/>
    <a:srgbClr val="C2C7C2"/>
    <a:srgbClr val="C4AC92"/>
    <a:srgbClr val="FEFA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612"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E3AF-00EC-49BB-B9C8-50AB58ECBFD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3F1B6-D2BB-4ED6-8D47-13CAA2ED1A2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2286000" y="1683545"/>
            <a:ext cx="13716000" cy="3581400"/>
          </a:xfrm>
        </p:spPr>
        <p:txBody>
          <a:bodyPr anchor="b"/>
          <a:lstStyle>
            <a:lvl1pPr algn="ctr">
              <a:defRPr sz="9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3CC2FDB1-1714-4104-BAC1-3F873C0E6B2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3CC2FDB1-1714-4104-BAC1-3F873C0E6B2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247775" y="2564608"/>
            <a:ext cx="15773400" cy="4279106"/>
          </a:xfr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3CC2FDB1-1714-4104-BAC1-3F873C0E6B2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1257300" y="2738438"/>
            <a:ext cx="7772400" cy="652700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9258300" y="2738438"/>
            <a:ext cx="7772400" cy="652700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3CC2FDB1-1714-4104-BAC1-3F873C0E6B23}"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259682" y="547688"/>
            <a:ext cx="15773400" cy="1988345"/>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1259683" y="3757613"/>
            <a:ext cx="7736681" cy="55268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9258300" y="3757613"/>
            <a:ext cx="7774782" cy="55268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3CC2FDB1-1714-4104-BAC1-3F873C0E6B23}"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3CC2FDB1-1714-4104-BAC1-3F873C0E6B23}"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3CC2FDB1-1714-4104-BAC1-3F873C0E6B23}"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3CC2FDB1-1714-4104-BAC1-3F873C0E6B23}"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custDataLst>
              <p:tags r:id="rId4"/>
            </p:custDataLst>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3CC2FDB1-1714-4104-BAC1-3F873C0E6B23}"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3CC2FDB1-1714-4104-BAC1-3F873C0E6B2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3087350" y="547688"/>
            <a:ext cx="3943350" cy="871775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1257300" y="547688"/>
            <a:ext cx="11601450" cy="871775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3CC2FDB1-1714-4104-BAC1-3F873C0E6B2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5DB076B-CC8F-48E5-BD9A-B0904F7DC6CA}"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3" name="文本框 2"/>
          <p:cNvSpPr txBox="1"/>
          <p:nvPr userDrawn="1">
            <p:custDataLst>
              <p:tags r:id="rId2"/>
            </p:custDataLst>
          </p:nvPr>
        </p:nvSpPr>
        <p:spPr>
          <a:xfrm>
            <a:off x="2" y="1838534"/>
            <a:ext cx="18287999" cy="8402300"/>
          </a:xfrm>
          <a:prstGeom prst="rect">
            <a:avLst/>
          </a:prstGeom>
          <a:solidFill>
            <a:schemeClr val="bg1"/>
          </a:solidFill>
        </p:spPr>
        <p:txBody>
          <a:bodyPr wrap="square" rtlCol="0">
            <a:spAutoFit/>
          </a:bodyPr>
          <a:lstStyle/>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en-US" altLang="zh-CN" sz="2700"/>
          </a:p>
          <a:p>
            <a:endParaRPr lang="zh-CN" altLang="en-US" sz="2700"/>
          </a:p>
        </p:txBody>
      </p:sp>
    </p:spTree>
  </p:cSld>
  <p:clrMapOvr>
    <a:masterClrMapping/>
  </p:clrMapOvr>
  <p:transition>
    <p:checke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66.xml"/><Relationship Id="rId23" Type="http://schemas.openxmlformats.org/officeDocument/2006/relationships/image" Target="file:///D:\qq&#25991;&#20214;\712321467\Image\C2C\Image2\%7b75232B38-A165-1FB7-499C-2E1C792CACB5%7d.png" TargetMode="External"/><Relationship Id="rId22" Type="http://schemas.openxmlformats.org/officeDocument/2006/relationships/image" Target="../media/image1.png"/><Relationship Id="rId21" Type="http://schemas.openxmlformats.org/officeDocument/2006/relationships/tags" Target="../tags/tag65.xml"/><Relationship Id="rId20" Type="http://schemas.openxmlformats.org/officeDocument/2006/relationships/tags" Target="../tags/tag64.xml"/><Relationship Id="rId2" Type="http://schemas.openxmlformats.org/officeDocument/2006/relationships/slideLayout" Target="../slideLayouts/slideLayout13.xml"/><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7"/>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8"/>
            </p:custDataLst>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CC2FDB1-1714-4104-BAC1-3F873C0E6B23}"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0"/>
            </p:custDataLst>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5DB076B-CC8F-48E5-BD9A-B0904F7DC6CA}" type="slidenum">
              <a:rPr lang="zh-CN" altLang="en-US" smtClean="0"/>
            </a:fld>
            <a:endParaRPr lang="zh-CN" altLang="en-US"/>
          </a:p>
        </p:txBody>
      </p:sp>
      <p:pic>
        <p:nvPicPr>
          <p:cNvPr id="7" name="图片 1073743875" descr="学科网 zxxk.com"/>
          <p:cNvPicPr>
            <a:picLocks noChangeAspect="1"/>
          </p:cNvPicPr>
          <p:nvPr>
            <p:custDataLst>
              <p:tags r:id="rId21"/>
            </p:custDataLst>
          </p:nvPr>
        </p:nvPicPr>
        <p:blipFill>
          <a:blip r:embed="rId22" r:link="rId23"/>
          <a:stretch>
            <a:fillRect/>
          </a:stretch>
        </p:blipFill>
        <p:spPr>
          <a:xfrm>
            <a:off x="1257301" y="547688"/>
            <a:ext cx="14288" cy="14288"/>
          </a:xfrm>
          <a:prstGeom prst="rect">
            <a:avLst/>
          </a:prstGeom>
          <a:noFill/>
          <a:ln>
            <a:noFill/>
            <a:miter lim="800000"/>
            <a:headEnd/>
            <a:tailEnd/>
          </a:ln>
        </p:spPr>
      </p:pic>
      <p:pic>
        <p:nvPicPr>
          <p:cNvPr id="8" name="图片 1073743875" descr="学科网 zxxk.com"/>
          <p:cNvPicPr>
            <a:picLocks noChangeAspect="1"/>
          </p:cNvPicPr>
          <p:nvPr>
            <p:custDataLst>
              <p:tags r:id="rId24"/>
            </p:custDataLst>
          </p:nvPr>
        </p:nvPicPr>
        <p:blipFill>
          <a:blip r:embed="rId22" r:link="rId23"/>
          <a:stretch>
            <a:fillRect/>
          </a:stretch>
        </p:blipFill>
        <p:spPr>
          <a:xfrm>
            <a:off x="1257301" y="547688"/>
            <a:ext cx="14288" cy="14288"/>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jpeg"/><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5" Type="http://schemas.openxmlformats.org/officeDocument/2006/relationships/slideLayout" Target="../slideLayouts/slideLayout7.xml"/><Relationship Id="rId14" Type="http://schemas.openxmlformats.org/officeDocument/2006/relationships/image" Target="../media/image3.jpe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33.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0" Type="http://schemas.openxmlformats.org/officeDocument/2006/relationships/slideLayout" Target="../slideLayouts/slideLayout13.xml"/><Relationship Id="rId3" Type="http://schemas.openxmlformats.org/officeDocument/2006/relationships/tags" Target="../tags/tag68.xml"/><Relationship Id="rId29" Type="http://schemas.openxmlformats.org/officeDocument/2006/relationships/image" Target="../media/image3.jpeg"/><Relationship Id="rId28" Type="http://schemas.openxmlformats.org/officeDocument/2006/relationships/tags" Target="../tags/tag91.xml"/><Relationship Id="rId27" Type="http://schemas.openxmlformats.org/officeDocument/2006/relationships/tags" Target="../tags/tag90.xml"/><Relationship Id="rId26" Type="http://schemas.openxmlformats.org/officeDocument/2006/relationships/tags" Target="../tags/tag89.xml"/><Relationship Id="rId25" Type="http://schemas.openxmlformats.org/officeDocument/2006/relationships/tags" Target="../tags/tag88.xml"/><Relationship Id="rId24" Type="http://schemas.openxmlformats.org/officeDocument/2006/relationships/tags" Target="../tags/tag87.xml"/><Relationship Id="rId23" Type="http://schemas.openxmlformats.org/officeDocument/2006/relationships/tags" Target="../tags/tag86.xml"/><Relationship Id="rId22" Type="http://schemas.openxmlformats.org/officeDocument/2006/relationships/tags" Target="../tags/tag85.xml"/><Relationship Id="rId21" Type="http://schemas.openxmlformats.org/officeDocument/2006/relationships/tags" Target="../tags/tag84.xml"/><Relationship Id="rId20" Type="http://schemas.openxmlformats.org/officeDocument/2006/relationships/tags" Target="../tags/tag83.xml"/><Relationship Id="rId2" Type="http://schemas.openxmlformats.org/officeDocument/2006/relationships/image" Target="../media/image34.png"/><Relationship Id="rId19" Type="http://schemas.microsoft.com/office/2007/relationships/hdphoto" Target="../media/image36.wdp"/><Relationship Id="rId18" Type="http://schemas.openxmlformats.org/officeDocument/2006/relationships/image" Target="../media/image35.png"/><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6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3.jpeg"/><Relationship Id="rId3" Type="http://schemas.openxmlformats.org/officeDocument/2006/relationships/tags" Target="../tags/tag93.xml"/><Relationship Id="rId2" Type="http://schemas.openxmlformats.org/officeDocument/2006/relationships/image" Target="../media/image37.png"/><Relationship Id="rId1" Type="http://schemas.openxmlformats.org/officeDocument/2006/relationships/tags" Target="../tags/tag92.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tags" Target="../tags/tag95.xml"/><Relationship Id="rId3" Type="http://schemas.openxmlformats.org/officeDocument/2006/relationships/tags" Target="../tags/tag94.xml"/><Relationship Id="rId2" Type="http://schemas.microsoft.com/office/2007/relationships/hdphoto" Target="../media/image39.wdp"/><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6.png"/><Relationship Id="rId14" Type="http://schemas.openxmlformats.org/officeDocument/2006/relationships/slideLayout" Target="../slideLayouts/slideLayout7.xml"/><Relationship Id="rId13" Type="http://schemas.openxmlformats.org/officeDocument/2006/relationships/image" Target="../media/image3.jpeg"/><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23.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803910" y="725805"/>
            <a:ext cx="9369425" cy="9232265"/>
          </a:xfrm>
          <a:prstGeom prst="rect">
            <a:avLst/>
          </a:prstGeom>
          <a:noFill/>
          <a:ln w="9525">
            <a:noFill/>
          </a:ln>
        </p:spPr>
        <p:txBody>
          <a:bodyPr wrap="square" anchor="t">
            <a:spAutoFit/>
          </a:bodyPr>
          <a:p>
            <a:r>
              <a:rPr lang="zh-CN" altLang="en-US" sz="66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6600" b="1">
              <a:solidFill>
                <a:srgbClr val="FF0000"/>
              </a:solidFill>
              <a:latin typeface="HelveticaNeue" pitchFamily="2" charset="0"/>
              <a:ea typeface="宋体" panose="02010600030101010101" pitchFamily="2" charset="-122"/>
            </a:endParaRPr>
          </a:p>
          <a:p>
            <a:endParaRPr lang="en-US" altLang="zh-CN" sz="6600" b="1">
              <a:solidFill>
                <a:srgbClr val="FF0000"/>
              </a:solidFill>
              <a:latin typeface="HelveticaNeue" pitchFamily="2" charset="0"/>
              <a:ea typeface="宋体" panose="02010600030101010101" pitchFamily="2" charset="-122"/>
            </a:endParaRPr>
          </a:p>
          <a:p>
            <a:r>
              <a:rPr lang="zh-CN" altLang="en-US" sz="6600" b="1">
                <a:solidFill>
                  <a:srgbClr val="FF0000"/>
                </a:solidFill>
                <a:latin typeface="HelveticaNeue" pitchFamily="2" charset="0"/>
                <a:ea typeface="宋体" panose="02010600030101010101" pitchFamily="2" charset="-122"/>
              </a:rPr>
              <a:t>更多教学资源请关注</a:t>
            </a:r>
            <a:endParaRPr lang="en-US" altLang="zh-CN" sz="6600" b="1">
              <a:solidFill>
                <a:srgbClr val="FF0000"/>
              </a:solidFill>
              <a:latin typeface="HelveticaNeue" pitchFamily="2" charset="0"/>
              <a:ea typeface="宋体" panose="02010600030101010101" pitchFamily="2" charset="-122"/>
            </a:endParaRPr>
          </a:p>
          <a:p>
            <a:r>
              <a:rPr lang="zh-CN" altLang="en-US" sz="6600" b="1">
                <a:solidFill>
                  <a:srgbClr val="FF0000"/>
                </a:solidFill>
                <a:latin typeface="HelveticaNeue" pitchFamily="2" charset="0"/>
                <a:ea typeface="宋体" panose="02010600030101010101" pitchFamily="2" charset="-122"/>
              </a:rPr>
              <a:t>公众号：溯恩英语</a:t>
            </a:r>
            <a:endParaRPr lang="zh-CN" altLang="en-US" sz="6600" b="1">
              <a:solidFill>
                <a:srgbClr val="FF0000"/>
              </a:solidFill>
              <a:latin typeface="HelveticaNeue" pitchFamily="2" charset="0"/>
              <a:ea typeface="宋体" panose="02010600030101010101" pitchFamily="2" charset="-122"/>
            </a:endParaRPr>
          </a:p>
        </p:txBody>
      </p:sp>
      <p:sp>
        <p:nvSpPr>
          <p:cNvPr id="5122" name="矩形 3"/>
          <p:cNvSpPr/>
          <p:nvPr/>
        </p:nvSpPr>
        <p:spPr>
          <a:xfrm>
            <a:off x="11311890" y="3964305"/>
            <a:ext cx="5224780" cy="1014730"/>
          </a:xfrm>
          <a:prstGeom prst="rect">
            <a:avLst/>
          </a:prstGeom>
          <a:noFill/>
          <a:ln w="9525">
            <a:noFill/>
          </a:ln>
        </p:spPr>
        <p:txBody>
          <a:bodyPr wrap="square" anchor="t">
            <a:spAutoFit/>
          </a:bodyPr>
          <a:p>
            <a:r>
              <a:rPr lang="zh-CN" altLang="en-US" sz="6000" b="1">
                <a:latin typeface="华文新魏" pitchFamily="2" charset="-122"/>
                <a:ea typeface="宋体" panose="02010600030101010101" pitchFamily="2" charset="-122"/>
              </a:rPr>
              <a:t>知识产权声明</a:t>
            </a:r>
            <a:endParaRPr lang="zh-CN" altLang="en-US" sz="6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9766300" y="725805"/>
            <a:ext cx="7797800" cy="2525395"/>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11327765" y="4808220"/>
            <a:ext cx="4674870" cy="467169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18288000" cy="10287000"/>
            <a:chOff x="0" y="0"/>
            <a:chExt cx="4816593" cy="2709333"/>
          </a:xfrm>
        </p:grpSpPr>
        <p:sp>
          <p:nvSpPr>
            <p:cNvPr id="3"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2382A">
                <a:alpha val="94902"/>
              </a:srgbClr>
            </a:solidFill>
          </p:spPr>
        </p:sp>
        <p:sp>
          <p:nvSpPr>
            <p:cNvPr id="4" name="TextBox 5"/>
            <p:cNvSpPr txBox="1"/>
            <p:nvPr/>
          </p:nvSpPr>
          <p:spPr>
            <a:xfrm>
              <a:off x="0" y="-38100"/>
              <a:ext cx="4816593" cy="274743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8"/>
          <p:cNvSpPr/>
          <p:nvPr/>
        </p:nvSpPr>
        <p:spPr>
          <a:xfrm rot="214270">
            <a:off x="-3029888" y="-5816882"/>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11" name="文本框 10"/>
          <p:cNvSpPr txBox="1"/>
          <p:nvPr/>
        </p:nvSpPr>
        <p:spPr>
          <a:xfrm>
            <a:off x="3581400" y="-24087"/>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范文阅读</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文本框 12"/>
          <p:cNvSpPr txBox="1"/>
          <p:nvPr/>
        </p:nvSpPr>
        <p:spPr>
          <a:xfrm>
            <a:off x="495300" y="1404015"/>
            <a:ext cx="5867400" cy="7478970"/>
          </a:xfrm>
          <a:prstGeom prst="rect">
            <a:avLst/>
          </a:prstGeom>
          <a:noFill/>
          <a:ln w="28575">
            <a:solidFill>
              <a:schemeClr val="bg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lang="en-US" altLang="zh-CN" sz="3200" dirty="0">
                <a:solidFill>
                  <a:prstClr val="white"/>
                </a:solidFill>
                <a:latin typeface="Calibri" panose="020F0502020204030204"/>
                <a:ea typeface="宋体" panose="02010600030101010101" pitchFamily="2" charset="-122"/>
              </a:rPr>
              <a:t>2024</a:t>
            </a:r>
            <a:r>
              <a:rPr lang="zh-CN" altLang="en-US" sz="3200" dirty="0">
                <a:solidFill>
                  <a:prstClr val="white"/>
                </a:solidFill>
                <a:latin typeface="Calibri" panose="020F0502020204030204"/>
                <a:ea typeface="宋体" panose="02010600030101010101" pitchFamily="2" charset="-122"/>
              </a:rPr>
              <a:t>北京卷</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假设你是红星中学高三学生李华。你的外国好友</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Jim</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准备给其校报的</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Asia Today</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栏目投稿。得知今年新中国成立</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75</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周年，他打算重点介绍中国的发展成就，发来邮件询问你的建议。请你用英文给他回复，内容包括</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建议投稿内容</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就以上建议简要说明理由。</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注意：</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词数不少于</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100</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开头和结尾已给出，不计入总词数。</a:t>
            </a: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6493631" y="875567"/>
            <a:ext cx="11446328" cy="94487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Dear Jim,</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       I hope you are doing well</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Delighted to hear that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you are writing an article for Asia Today about the 75th anniversary of New China,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I am writing to share my suggestions.</a:t>
            </a:r>
            <a:endPar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It is a good option to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write about China’s fast economic growth. Over the past 75 years, China has changed from a farming country to the world’s second-largest economy, showing how quickly China has developed.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Another helpful strategy is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focusing on China’s amazing new technology, such as high-speed trains, space exploration, and renewable energy,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all of which show that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China is now a leader in technology and innovation.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If I were you, I would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discuss China’s efforts to reduce poverty, which have lifted millions of people out of poverty and improved the lives of many people.</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These points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not only</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highlight important achievements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but also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help readers understand how China has become such an important country.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I hope these suggestions can be of some help! If you need more information, feel free to ask. </a:t>
            </a:r>
            <a:endPar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Yours,</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Li Hua</a:t>
            </a: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rot="-173190">
            <a:off x="-86638" y="-2036621"/>
            <a:ext cx="18981489" cy="6116402"/>
            <a:chOff x="0" y="0"/>
            <a:chExt cx="25308652" cy="8155203"/>
          </a:xfrm>
        </p:grpSpPr>
        <p:sp>
          <p:nvSpPr>
            <p:cNvPr id="3" name="Freeform 4"/>
            <p:cNvSpPr/>
            <p:nvPr/>
          </p:nvSpPr>
          <p:spPr>
            <a:xfrm rot="543164">
              <a:off x="8780273" y="1237718"/>
              <a:ext cx="16182326" cy="5679768"/>
            </a:xfrm>
            <a:custGeom>
              <a:avLst/>
              <a:gdLst/>
              <a:ahLst/>
              <a:cxnLst/>
              <a:rect l="l" t="t" r="r" b="b"/>
              <a:pathLst>
                <a:path w="16182326" h="5679768">
                  <a:moveTo>
                    <a:pt x="0" y="0"/>
                  </a:moveTo>
                  <a:lnTo>
                    <a:pt x="16182325" y="0"/>
                  </a:lnTo>
                  <a:lnTo>
                    <a:pt x="16182325" y="5679768"/>
                  </a:lnTo>
                  <a:lnTo>
                    <a:pt x="0" y="5679768"/>
                  </a:lnTo>
                  <a:lnTo>
                    <a:pt x="0" y="0"/>
                  </a:lnTo>
                  <a:close/>
                </a:path>
              </a:pathLst>
            </a:custGeom>
            <a:blipFill>
              <a:blip r:embed="rId1"/>
              <a:stretch>
                <a:fillRect l="-45254" r="-18949"/>
              </a:stretch>
            </a:blipFill>
          </p:spPr>
        </p:sp>
        <p:sp>
          <p:nvSpPr>
            <p:cNvPr id="4" name="Freeform 5"/>
            <p:cNvSpPr/>
            <p:nvPr/>
          </p:nvSpPr>
          <p:spPr>
            <a:xfrm>
              <a:off x="0" y="1011477"/>
              <a:ext cx="24662403" cy="6150842"/>
            </a:xfrm>
            <a:custGeom>
              <a:avLst/>
              <a:gdLst/>
              <a:ahLst/>
              <a:cxnLst/>
              <a:rect l="l" t="t" r="r" b="b"/>
              <a:pathLst>
                <a:path w="24662403" h="6150842">
                  <a:moveTo>
                    <a:pt x="0" y="0"/>
                  </a:moveTo>
                  <a:lnTo>
                    <a:pt x="24662403" y="0"/>
                  </a:lnTo>
                  <a:lnTo>
                    <a:pt x="24662403" y="6150842"/>
                  </a:lnTo>
                  <a:lnTo>
                    <a:pt x="0" y="6150842"/>
                  </a:lnTo>
                  <a:lnTo>
                    <a:pt x="0" y="0"/>
                  </a:lnTo>
                  <a:close/>
                </a:path>
              </a:pathLst>
            </a:custGeom>
            <a:blipFill>
              <a:blip r:embed="rId2"/>
              <a:stretch>
                <a:fillRect l="-17021" t="-272656" r="-16371"/>
              </a:stretch>
            </a:blipFill>
            <a:ln cap="sq">
              <a:noFill/>
              <a:prstDash val="solid"/>
              <a:miter/>
            </a:ln>
          </p:spPr>
        </p:sp>
      </p:grpSp>
      <p:sp>
        <p:nvSpPr>
          <p:cNvPr id="11" name="文本框 10"/>
          <p:cNvSpPr txBox="1"/>
          <p:nvPr/>
        </p:nvSpPr>
        <p:spPr>
          <a:xfrm rot="20790341">
            <a:off x="777449" y="-651240"/>
            <a:ext cx="6363022"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6600" b="0" i="0" u="none" strike="noStrike" kern="1200" cap="none" spc="0" normalizeH="0" baseline="0" noProof="0" dirty="0">
              <a:ln>
                <a:noFill/>
              </a:ln>
              <a:solidFill>
                <a:srgbClr val="FFC000"/>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rgbClr val="FFC000"/>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建议信</a:t>
            </a:r>
            <a:endParaRPr kumimoji="0" lang="en-US" altLang="zh-CN" sz="6600" b="0" i="0" u="none" strike="noStrike" kern="1200" cap="none" spc="0" normalizeH="0" baseline="0" noProof="0" dirty="0">
              <a:ln>
                <a:noFill/>
              </a:ln>
              <a:solidFill>
                <a:srgbClr val="FFC000"/>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6600" dirty="0">
                <a:solidFill>
                  <a:srgbClr val="FFC000"/>
                </a:solidFill>
                <a:latin typeface="字由点字奇妙体" panose="00020600040101010101"/>
                <a:ea typeface="字由点字奇妙体" panose="00020600040101010101"/>
                <a:cs typeface="字由点字奇妙体" panose="00020600040101010101"/>
                <a:sym typeface="字由点字奇妙体" panose="00020600040101010101"/>
              </a:rPr>
              <a:t>        图式</a:t>
            </a:r>
            <a:endParaRPr kumimoji="0" lang="zh-CN" altLang="en-US" sz="66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endParaRPr>
          </a:p>
        </p:txBody>
      </p:sp>
      <p:sp>
        <p:nvSpPr>
          <p:cNvPr id="8" name="文本框 7"/>
          <p:cNvSpPr txBox="1"/>
          <p:nvPr/>
        </p:nvSpPr>
        <p:spPr>
          <a:xfrm>
            <a:off x="-40864" y="5269783"/>
            <a:ext cx="2514600" cy="1446550"/>
          </a:xfrm>
          <a:prstGeom prst="rect">
            <a:avLst/>
          </a:prstGeom>
          <a:solidFill>
            <a:srgbClr val="FEFAE9"/>
          </a:solidFill>
          <a:ln w="38100">
            <a:solidFill>
              <a:schemeClr val="tx1"/>
            </a:solidFill>
          </a:ln>
        </p:spPr>
        <p:txBody>
          <a:bodyPr wrap="square" rtlCol="0">
            <a:spAutoFit/>
          </a:bodyPr>
          <a:lstStyle/>
          <a:p>
            <a:pPr algn="ctr"/>
            <a:r>
              <a:rPr lang="en-US" altLang="zh-CN" sz="4400" dirty="0"/>
              <a:t>A letter of advice</a:t>
            </a:r>
            <a:endParaRPr lang="en-US" altLang="zh-CN" sz="4400" dirty="0"/>
          </a:p>
        </p:txBody>
      </p:sp>
      <p:sp>
        <p:nvSpPr>
          <p:cNvPr id="9" name="文本框 8"/>
          <p:cNvSpPr txBox="1"/>
          <p:nvPr/>
        </p:nvSpPr>
        <p:spPr>
          <a:xfrm>
            <a:off x="3235736" y="2942621"/>
            <a:ext cx="2514600" cy="769441"/>
          </a:xfrm>
          <a:prstGeom prst="rect">
            <a:avLst/>
          </a:prstGeom>
          <a:solidFill>
            <a:srgbClr val="FEFAE9"/>
          </a:solidFill>
          <a:ln w="38100">
            <a:solidFill>
              <a:schemeClr val="tx1"/>
            </a:solidFill>
          </a:ln>
        </p:spPr>
        <p:txBody>
          <a:bodyPr wrap="square" rtlCol="0">
            <a:spAutoFit/>
          </a:bodyPr>
          <a:lstStyle/>
          <a:p>
            <a:pPr algn="ctr"/>
            <a:r>
              <a:rPr lang="en-US" altLang="zh-CN" sz="4400" dirty="0"/>
              <a:t>opening</a:t>
            </a:r>
            <a:endParaRPr lang="zh-CN" altLang="en-US" sz="4400" dirty="0"/>
          </a:p>
        </p:txBody>
      </p:sp>
      <p:sp>
        <p:nvSpPr>
          <p:cNvPr id="14" name="文本框 13"/>
          <p:cNvSpPr txBox="1"/>
          <p:nvPr/>
        </p:nvSpPr>
        <p:spPr>
          <a:xfrm>
            <a:off x="3235736" y="4341402"/>
            <a:ext cx="2514600" cy="1446550"/>
          </a:xfrm>
          <a:prstGeom prst="rect">
            <a:avLst/>
          </a:prstGeom>
          <a:solidFill>
            <a:srgbClr val="FEFAE9"/>
          </a:solidFill>
          <a:ln w="38100">
            <a:solidFill>
              <a:schemeClr val="tx1"/>
            </a:solidFill>
          </a:ln>
        </p:spPr>
        <p:txBody>
          <a:bodyPr wrap="square" rtlCol="0">
            <a:spAutoFit/>
          </a:bodyPr>
          <a:lstStyle/>
          <a:p>
            <a:pPr algn="ctr"/>
            <a:r>
              <a:rPr lang="en-US" altLang="zh-CN" sz="4400" dirty="0"/>
              <a:t>Main body1</a:t>
            </a:r>
            <a:endParaRPr lang="zh-CN" altLang="en-US" sz="4400" dirty="0"/>
          </a:p>
        </p:txBody>
      </p:sp>
      <p:sp>
        <p:nvSpPr>
          <p:cNvPr id="16" name="文本框 15"/>
          <p:cNvSpPr txBox="1"/>
          <p:nvPr/>
        </p:nvSpPr>
        <p:spPr>
          <a:xfrm>
            <a:off x="3273836" y="6209050"/>
            <a:ext cx="2469620" cy="1446550"/>
          </a:xfrm>
          <a:prstGeom prst="rect">
            <a:avLst/>
          </a:prstGeom>
          <a:solidFill>
            <a:srgbClr val="FEFAE9"/>
          </a:solidFill>
          <a:ln w="38100">
            <a:solidFill>
              <a:schemeClr val="tx1"/>
            </a:solidFill>
          </a:ln>
        </p:spPr>
        <p:txBody>
          <a:bodyPr wrap="square" rtlCol="0">
            <a:spAutoFit/>
          </a:bodyPr>
          <a:lstStyle/>
          <a:p>
            <a:pPr algn="ctr"/>
            <a:r>
              <a:rPr lang="en-US" altLang="zh-CN" sz="4400" dirty="0"/>
              <a:t>Main body2</a:t>
            </a:r>
            <a:endParaRPr lang="zh-CN" altLang="en-US" sz="4400" dirty="0"/>
          </a:p>
        </p:txBody>
      </p:sp>
      <p:sp>
        <p:nvSpPr>
          <p:cNvPr id="17" name="文本框 16"/>
          <p:cNvSpPr txBox="1"/>
          <p:nvPr/>
        </p:nvSpPr>
        <p:spPr>
          <a:xfrm>
            <a:off x="3273836" y="8152715"/>
            <a:ext cx="2476500" cy="769441"/>
          </a:xfrm>
          <a:prstGeom prst="rect">
            <a:avLst/>
          </a:prstGeom>
          <a:solidFill>
            <a:srgbClr val="FEFAE9"/>
          </a:solidFill>
          <a:ln w="38100">
            <a:solidFill>
              <a:schemeClr val="tx1"/>
            </a:solidFill>
          </a:ln>
        </p:spPr>
        <p:txBody>
          <a:bodyPr wrap="square" rtlCol="0">
            <a:spAutoFit/>
          </a:bodyPr>
          <a:lstStyle/>
          <a:p>
            <a:pPr algn="ctr"/>
            <a:r>
              <a:rPr lang="en-US" altLang="zh-CN" sz="4400" dirty="0"/>
              <a:t>closing</a:t>
            </a:r>
            <a:endParaRPr lang="zh-CN" altLang="en-US" sz="4400" dirty="0"/>
          </a:p>
        </p:txBody>
      </p:sp>
      <p:cxnSp>
        <p:nvCxnSpPr>
          <p:cNvPr id="26" name="直接连接符 25"/>
          <p:cNvCxnSpPr>
            <a:stCxn id="8" idx="3"/>
            <a:endCxn id="9" idx="1"/>
          </p:cNvCxnSpPr>
          <p:nvPr/>
        </p:nvCxnSpPr>
        <p:spPr>
          <a:xfrm flipV="1">
            <a:off x="2473736" y="3327342"/>
            <a:ext cx="762000" cy="266571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endCxn id="14" idx="1"/>
          </p:cNvCxnSpPr>
          <p:nvPr/>
        </p:nvCxnSpPr>
        <p:spPr>
          <a:xfrm flipV="1">
            <a:off x="2476971" y="5064677"/>
            <a:ext cx="758765" cy="934674"/>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8" idx="3"/>
            <a:endCxn id="16" idx="1"/>
          </p:cNvCxnSpPr>
          <p:nvPr/>
        </p:nvCxnSpPr>
        <p:spPr>
          <a:xfrm>
            <a:off x="2473736" y="5993058"/>
            <a:ext cx="800100" cy="93926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8" idx="3"/>
          </p:cNvCxnSpPr>
          <p:nvPr/>
        </p:nvCxnSpPr>
        <p:spPr>
          <a:xfrm>
            <a:off x="2473736" y="5993058"/>
            <a:ext cx="800100" cy="2574233"/>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9" idx="3"/>
            <a:endCxn id="18" idx="1"/>
          </p:cNvCxnSpPr>
          <p:nvPr/>
        </p:nvCxnSpPr>
        <p:spPr>
          <a:xfrm flipV="1">
            <a:off x="5750336" y="3297865"/>
            <a:ext cx="802864" cy="2947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5771133" y="5143500"/>
            <a:ext cx="1043080" cy="2947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5748899" y="6902848"/>
            <a:ext cx="1043080" cy="2947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5743456" y="8571185"/>
            <a:ext cx="1043080" cy="2947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3522732" y="1475683"/>
            <a:ext cx="4765268" cy="769441"/>
          </a:xfrm>
          <a:prstGeom prst="rect">
            <a:avLst/>
          </a:prstGeom>
          <a:solidFill>
            <a:srgbClr val="FEFAE9"/>
          </a:solidFill>
          <a:ln w="38100">
            <a:solidFill>
              <a:srgbClr val="FEFAE9"/>
            </a:solidFill>
          </a:ln>
        </p:spPr>
        <p:txBody>
          <a:bodyPr wrap="square" rtlCol="0">
            <a:spAutoFit/>
          </a:bodyPr>
          <a:lstStyle/>
          <a:p>
            <a:pPr algn="ctr"/>
            <a:r>
              <a:rPr lang="en-US" altLang="zh-CN" sz="4400" dirty="0"/>
              <a:t>language</a:t>
            </a:r>
            <a:endParaRPr lang="zh-CN" altLang="en-US" sz="4400" dirty="0"/>
          </a:p>
        </p:txBody>
      </p:sp>
      <p:sp>
        <p:nvSpPr>
          <p:cNvPr id="45" name="文本框 44"/>
          <p:cNvSpPr txBox="1"/>
          <p:nvPr/>
        </p:nvSpPr>
        <p:spPr>
          <a:xfrm>
            <a:off x="13522733" y="2182290"/>
            <a:ext cx="4765267" cy="11541621"/>
          </a:xfrm>
          <a:prstGeom prst="rect">
            <a:avLst/>
          </a:prstGeom>
          <a:solidFill>
            <a:srgbClr val="FEFAE9"/>
          </a:solidFill>
          <a:ln w="38100">
            <a:solidFill>
              <a:srgbClr val="FEFAE9"/>
            </a:solidFill>
          </a:ln>
        </p:spPr>
        <p:txBody>
          <a:bodyPr wrap="square" rtlCol="0">
            <a:spAutoFit/>
          </a:bodyPr>
          <a:lstStyle/>
          <a:p>
            <a:pPr marL="342900" indent="-342900" algn="just">
              <a:buFont typeface="Wingdings" panose="05000000000000000000" pitchFamily="2" charset="2"/>
              <a:buChar char="l"/>
            </a:pPr>
            <a:r>
              <a:rPr lang="en-US" altLang="zh-CN" sz="2400" dirty="0">
                <a:latin typeface="Times New Roman" panose="02020603050405020304" pitchFamily="18" charset="0"/>
                <a:cs typeface="Times New Roman" panose="02020603050405020304" pitchFamily="18" charset="0"/>
              </a:rPr>
              <a:t>Learning that you are about to …and feel confused about …, I am writing to offer you some advice.</a:t>
            </a: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latin typeface="Times New Roman" panose="02020603050405020304" pitchFamily="18" charset="0"/>
                <a:cs typeface="Times New Roman" panose="02020603050405020304" pitchFamily="18" charset="0"/>
              </a:rPr>
              <a:t>Hearing that…with the theme of “XXX” and need my help, I am writing to offer you my suggestions.</a:t>
            </a: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latin typeface="Times New Roman" panose="02020603050405020304" pitchFamily="18" charset="0"/>
                <a:cs typeface="Times New Roman" panose="02020603050405020304" pitchFamily="18" charset="0"/>
              </a:rPr>
              <a:t> I sincerely hope that my suggestions would be helpful/beneficial/be of benefit to you</a:t>
            </a: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latin typeface="Times New Roman" panose="02020603050405020304" pitchFamily="18" charset="0"/>
                <a:cs typeface="Times New Roman" panose="02020603050405020304" pitchFamily="18" charset="0"/>
              </a:rPr>
              <a:t> Learning your keen interest in …, I suggest you.</a:t>
            </a: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latin typeface="Times New Roman" panose="02020603050405020304" pitchFamily="18" charset="0"/>
                <a:cs typeface="Times New Roman" panose="02020603050405020304" pitchFamily="18" charset="0"/>
              </a:rPr>
              <a:t>If you have further questions, please feel free to let me know. </a:t>
            </a: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latin typeface="Times New Roman" panose="02020603050405020304" pitchFamily="18" charset="0"/>
                <a:cs typeface="Times New Roman" panose="02020603050405020304" pitchFamily="18" charset="0"/>
              </a:rPr>
              <a:t>Hopefully, you will get some inspiration from my suggestions. Wish you success.</a:t>
            </a: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highlight>
                  <a:srgbClr val="FFFF00"/>
                </a:highlight>
                <a:latin typeface="Times New Roman" panose="02020603050405020304" pitchFamily="18" charset="0"/>
                <a:cs typeface="Times New Roman" panose="02020603050405020304" pitchFamily="18" charset="0"/>
              </a:rPr>
              <a:t>It is a good option to …</a:t>
            </a:r>
            <a:endParaRPr lang="en-US" altLang="zh-CN" sz="2400" dirty="0">
              <a:highlight>
                <a:srgbClr val="FFFF00"/>
              </a:highligh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highlight>
                  <a:srgbClr val="FFFF00"/>
                </a:highlight>
                <a:latin typeface="Times New Roman" panose="02020603050405020304" pitchFamily="18" charset="0"/>
                <a:cs typeface="Times New Roman" panose="02020603050405020304" pitchFamily="18" charset="0"/>
              </a:rPr>
              <a:t>Another helpful strategy is …</a:t>
            </a:r>
            <a:endParaRPr lang="en-US" altLang="zh-CN" sz="2400" dirty="0">
              <a:highlight>
                <a:srgbClr val="FFFF00"/>
              </a:highligh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highlight>
                  <a:srgbClr val="FFFF00"/>
                </a:highlight>
                <a:latin typeface="Times New Roman" panose="02020603050405020304" pitchFamily="18" charset="0"/>
                <a:cs typeface="Times New Roman" panose="02020603050405020304" pitchFamily="18" charset="0"/>
              </a:rPr>
              <a:t>If I were you, I would …</a:t>
            </a:r>
            <a:endParaRPr lang="en-US" altLang="zh-CN" sz="2400" dirty="0">
              <a:highlight>
                <a:srgbClr val="FFFF00"/>
              </a:highligh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highlight>
                  <a:srgbClr val="FFFF00"/>
                </a:highlight>
                <a:latin typeface="Times New Roman" panose="02020603050405020304" pitchFamily="18" charset="0"/>
                <a:cs typeface="Times New Roman" panose="02020603050405020304" pitchFamily="18" charset="0"/>
              </a:rPr>
              <a:t> My suggestion is …</a:t>
            </a:r>
            <a:endParaRPr lang="en-US" altLang="zh-CN" sz="2400" dirty="0">
              <a:highlight>
                <a:srgbClr val="FFFF00"/>
              </a:highligh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highlight>
                  <a:srgbClr val="FFFF00"/>
                </a:highlight>
                <a:latin typeface="Times New Roman" panose="02020603050405020304" pitchFamily="18" charset="0"/>
                <a:cs typeface="Times New Roman" panose="02020603050405020304" pitchFamily="18" charset="0"/>
              </a:rPr>
              <a:t>…is perfect for you, which,….</a:t>
            </a:r>
            <a:endParaRPr lang="en-US" altLang="zh-CN" sz="2400" dirty="0">
              <a:highlight>
                <a:srgbClr val="FFFF00"/>
              </a:highligh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highlight>
                  <a:srgbClr val="FFFF00"/>
                </a:highlight>
                <a:latin typeface="Times New Roman" panose="02020603050405020304" pitchFamily="18" charset="0"/>
                <a:cs typeface="Times New Roman" panose="02020603050405020304" pitchFamily="18" charset="0"/>
              </a:rPr>
              <a:t>….are highly recommended.</a:t>
            </a:r>
            <a:endParaRPr lang="en-US" altLang="zh-CN" sz="2400" dirty="0">
              <a:highlight>
                <a:srgbClr val="FFFF00"/>
              </a:highligh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highlight>
                  <a:srgbClr val="00FFFF"/>
                </a:highlight>
                <a:latin typeface="Times New Roman" panose="02020603050405020304" pitchFamily="18" charset="0"/>
                <a:cs typeface="Times New Roman" panose="02020603050405020304" pitchFamily="18" charset="0"/>
              </a:rPr>
              <a:t>To begin with/ moreover/finally…</a:t>
            </a:r>
            <a:endParaRPr lang="en-US" altLang="zh-CN" sz="2400" dirty="0">
              <a:highlight>
                <a:srgbClr val="00FFFF"/>
              </a:highligh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400" dirty="0">
                <a:highlight>
                  <a:srgbClr val="00FFFF"/>
                </a:highlight>
                <a:latin typeface="Times New Roman" panose="02020603050405020304" pitchFamily="18" charset="0"/>
                <a:cs typeface="Times New Roman" panose="02020603050405020304" pitchFamily="18" charset="0"/>
              </a:rPr>
              <a:t>……</a:t>
            </a:r>
            <a:endParaRPr lang="en-US" altLang="zh-CN" sz="2400" dirty="0">
              <a:highlight>
                <a:srgbClr val="00FFFF"/>
              </a:highligh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endParaRPr lang="en-US" altLang="zh-CN"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endParaRPr lang="zh-CN" altLang="en-US" sz="2400" dirty="0">
              <a:latin typeface="Times New Roman" panose="02020603050405020304" pitchFamily="18" charset="0"/>
              <a:cs typeface="Times New Roman" panose="02020603050405020304" pitchFamily="18" charset="0"/>
            </a:endParaRPr>
          </a:p>
        </p:txBody>
      </p:sp>
      <p:sp>
        <p:nvSpPr>
          <p:cNvPr id="46" name="Freeform 9"/>
          <p:cNvSpPr/>
          <p:nvPr/>
        </p:nvSpPr>
        <p:spPr>
          <a:xfrm rot="-10670698">
            <a:off x="-2373087" y="8639563"/>
            <a:ext cx="22059677" cy="7941484"/>
          </a:xfrm>
          <a:custGeom>
            <a:avLst/>
            <a:gdLst/>
            <a:ahLst/>
            <a:cxnLst/>
            <a:rect l="l" t="t" r="r" b="b"/>
            <a:pathLst>
              <a:path w="22059677" h="7941484">
                <a:moveTo>
                  <a:pt x="0" y="0"/>
                </a:moveTo>
                <a:lnTo>
                  <a:pt x="22059678" y="0"/>
                </a:lnTo>
                <a:lnTo>
                  <a:pt x="22059678" y="7941484"/>
                </a:lnTo>
                <a:lnTo>
                  <a:pt x="0" y="7941484"/>
                </a:lnTo>
                <a:lnTo>
                  <a:pt x="0" y="0"/>
                </a:lnTo>
                <a:close/>
              </a:path>
            </a:pathLst>
          </a:custGeom>
          <a:blipFill>
            <a:blip r:embed="rId3"/>
            <a:stretch>
              <a:fillRect/>
            </a:stretch>
          </a:blipFill>
        </p:spPr>
      </p:sp>
      <p:sp>
        <p:nvSpPr>
          <p:cNvPr id="18" name="文本框 17"/>
          <p:cNvSpPr txBox="1"/>
          <p:nvPr/>
        </p:nvSpPr>
        <p:spPr>
          <a:xfrm>
            <a:off x="6553200" y="2513035"/>
            <a:ext cx="6729319" cy="1569660"/>
          </a:xfrm>
          <a:prstGeom prst="rect">
            <a:avLst/>
          </a:prstGeom>
          <a:solidFill>
            <a:schemeClr val="accent3">
              <a:lumMod val="40000"/>
              <a:lumOff val="60000"/>
            </a:schemeClr>
          </a:solidFill>
          <a:ln w="38100">
            <a:solidFill>
              <a:schemeClr val="tx1"/>
            </a:solidFill>
          </a:ln>
        </p:spPr>
        <p:txBody>
          <a:bodyPr wrap="square" rtlCol="0">
            <a:spAutoFit/>
          </a:bodyPr>
          <a:lstStyle/>
          <a:p>
            <a:pPr marL="571500" indent="-571500">
              <a:buFont typeface="Wingdings" panose="05000000000000000000" pitchFamily="2" charset="2"/>
              <a:buChar char="l"/>
            </a:pPr>
            <a:r>
              <a:rPr lang="en-US" altLang="zh-CN" sz="3200" u="sng" dirty="0"/>
              <a:t>Self-introduction/greeting</a:t>
            </a:r>
            <a:endParaRPr lang="en-US" altLang="zh-CN" sz="3200" u="sng" dirty="0"/>
          </a:p>
          <a:p>
            <a:pPr marL="571500" indent="-571500">
              <a:buFont typeface="Wingdings" panose="05000000000000000000" pitchFamily="2" charset="2"/>
              <a:buChar char="l"/>
            </a:pPr>
            <a:r>
              <a:rPr lang="en-US" altLang="zh-CN" sz="3200" u="sng" dirty="0"/>
              <a:t>Background information</a:t>
            </a:r>
            <a:endParaRPr lang="en-US" altLang="zh-CN" sz="3200" u="sng" dirty="0"/>
          </a:p>
          <a:p>
            <a:pPr marL="571500" indent="-571500">
              <a:buFont typeface="Wingdings" panose="05000000000000000000" pitchFamily="2" charset="2"/>
              <a:buChar char="l"/>
            </a:pPr>
            <a:r>
              <a:rPr lang="en-US" altLang="zh-CN" sz="3200" u="sng" dirty="0"/>
              <a:t>Writing purpose </a:t>
            </a:r>
            <a:r>
              <a:rPr lang="en-US" altLang="zh-CN" sz="3200" u="sng" dirty="0">
                <a:latin typeface="等线" panose="02010600030101010101" pitchFamily="2" charset="-122"/>
                <a:ea typeface="等线" panose="02010600030101010101" pitchFamily="2" charset="-122"/>
              </a:rPr>
              <a:t>★</a:t>
            </a:r>
            <a:endParaRPr lang="zh-CN" altLang="en-US" sz="3200" u="sng" dirty="0"/>
          </a:p>
        </p:txBody>
      </p:sp>
      <p:sp>
        <p:nvSpPr>
          <p:cNvPr id="22" name="文本框 21"/>
          <p:cNvSpPr txBox="1"/>
          <p:nvPr/>
        </p:nvSpPr>
        <p:spPr>
          <a:xfrm>
            <a:off x="6553200" y="4488059"/>
            <a:ext cx="6729319" cy="1077218"/>
          </a:xfrm>
          <a:prstGeom prst="rect">
            <a:avLst/>
          </a:prstGeom>
          <a:solidFill>
            <a:schemeClr val="accent3">
              <a:lumMod val="40000"/>
              <a:lumOff val="60000"/>
            </a:schemeClr>
          </a:solidFill>
          <a:ln w="38100">
            <a:solidFill>
              <a:schemeClr val="tx1"/>
            </a:solidFill>
          </a:ln>
        </p:spPr>
        <p:txBody>
          <a:bodyPr wrap="square" rtlCol="0">
            <a:spAutoFit/>
          </a:bodyPr>
          <a:lstStyle/>
          <a:p>
            <a:pPr marL="571500" indent="-571500">
              <a:buFont typeface="Wingdings" panose="05000000000000000000" pitchFamily="2" charset="2"/>
              <a:buChar char="l"/>
            </a:pPr>
            <a:r>
              <a:rPr lang="en-US" altLang="zh-CN" sz="3200" u="sng" dirty="0"/>
              <a:t>Suggestions/strategies/solutions</a:t>
            </a:r>
            <a:endParaRPr lang="en-US" altLang="zh-CN" sz="3200" u="sng" dirty="0"/>
          </a:p>
          <a:p>
            <a:pPr marL="571500" indent="-571500">
              <a:buFont typeface="Wingdings" panose="05000000000000000000" pitchFamily="2" charset="2"/>
              <a:buChar char="l"/>
            </a:pPr>
            <a:r>
              <a:rPr lang="en-US" altLang="zh-CN" sz="3200" u="sng" dirty="0"/>
              <a:t>Reasons/significance</a:t>
            </a:r>
            <a:endParaRPr lang="en-US" altLang="zh-CN" sz="3200" u="sng" dirty="0"/>
          </a:p>
        </p:txBody>
      </p:sp>
      <p:sp>
        <p:nvSpPr>
          <p:cNvPr id="23" name="文本框 22"/>
          <p:cNvSpPr txBox="1"/>
          <p:nvPr/>
        </p:nvSpPr>
        <p:spPr>
          <a:xfrm>
            <a:off x="6553200" y="6076122"/>
            <a:ext cx="6729319" cy="1569660"/>
          </a:xfrm>
          <a:prstGeom prst="rect">
            <a:avLst/>
          </a:prstGeom>
          <a:solidFill>
            <a:schemeClr val="accent3">
              <a:lumMod val="40000"/>
              <a:lumOff val="60000"/>
            </a:schemeClr>
          </a:solidFill>
          <a:ln w="38100">
            <a:solidFill>
              <a:schemeClr val="tx1"/>
            </a:solidFill>
          </a:ln>
        </p:spPr>
        <p:txBody>
          <a:bodyPr wrap="square" rtlCol="0">
            <a:spAutoFit/>
          </a:bodyPr>
          <a:lstStyle/>
          <a:p>
            <a:pPr marL="571500" indent="-571500">
              <a:buFont typeface="Wingdings" panose="05000000000000000000" pitchFamily="2" charset="2"/>
              <a:buChar char="l"/>
            </a:pPr>
            <a:r>
              <a:rPr lang="en-US" altLang="zh-CN" sz="3200" u="sng" dirty="0"/>
              <a:t>Problems/</a:t>
            </a:r>
            <a:r>
              <a:rPr lang="en-US" altLang="zh-CN" sz="3200" u="sng" dirty="0" err="1"/>
              <a:t>difficuties</a:t>
            </a:r>
            <a:endParaRPr lang="en-US" altLang="zh-CN" sz="3200" u="sng" dirty="0"/>
          </a:p>
          <a:p>
            <a:pPr marL="571500" indent="-571500">
              <a:buFont typeface="Wingdings" panose="05000000000000000000" pitchFamily="2" charset="2"/>
              <a:buChar char="l"/>
            </a:pPr>
            <a:r>
              <a:rPr lang="en-US" altLang="zh-CN" sz="3200" u="sng" dirty="0"/>
              <a:t>Suggestions/strategies/solutions</a:t>
            </a:r>
            <a:endParaRPr lang="en-US" altLang="zh-CN" sz="3200" u="sng" dirty="0"/>
          </a:p>
          <a:p>
            <a:pPr marL="571500" indent="-571500">
              <a:buFont typeface="Wingdings" panose="05000000000000000000" pitchFamily="2" charset="2"/>
              <a:buChar char="l"/>
            </a:pPr>
            <a:r>
              <a:rPr lang="en-US" altLang="zh-CN" sz="3200" u="sng" dirty="0"/>
              <a:t>Reasons/significance</a:t>
            </a:r>
            <a:endParaRPr lang="en-US" altLang="zh-CN" sz="3200" u="sng" dirty="0"/>
          </a:p>
        </p:txBody>
      </p:sp>
      <p:sp>
        <p:nvSpPr>
          <p:cNvPr id="24" name="文本框 23"/>
          <p:cNvSpPr txBox="1"/>
          <p:nvPr/>
        </p:nvSpPr>
        <p:spPr>
          <a:xfrm>
            <a:off x="6553200" y="8028682"/>
            <a:ext cx="6729319" cy="1077218"/>
          </a:xfrm>
          <a:prstGeom prst="rect">
            <a:avLst/>
          </a:prstGeom>
          <a:solidFill>
            <a:schemeClr val="accent3">
              <a:lumMod val="40000"/>
              <a:lumOff val="60000"/>
            </a:schemeClr>
          </a:solidFill>
          <a:ln w="38100">
            <a:solidFill>
              <a:schemeClr val="tx1"/>
            </a:solidFill>
          </a:ln>
        </p:spPr>
        <p:txBody>
          <a:bodyPr wrap="square" rtlCol="0">
            <a:spAutoFit/>
          </a:bodyPr>
          <a:lstStyle/>
          <a:p>
            <a:pPr marL="571500" indent="-571500">
              <a:buFont typeface="Wingdings" panose="05000000000000000000" pitchFamily="2" charset="2"/>
              <a:buChar char="l"/>
            </a:pPr>
            <a:r>
              <a:rPr lang="en-US" altLang="zh-CN" sz="3200" u="sng" dirty="0"/>
              <a:t>Expectations</a:t>
            </a:r>
            <a:endParaRPr lang="en-US" altLang="zh-CN" sz="3200" u="sng" dirty="0"/>
          </a:p>
          <a:p>
            <a:pPr marL="571500" indent="-571500">
              <a:buFont typeface="Wingdings" panose="05000000000000000000" pitchFamily="2" charset="2"/>
              <a:buChar char="l"/>
            </a:pPr>
            <a:r>
              <a:rPr lang="en-US" altLang="zh-CN" sz="3200" u="sng" dirty="0"/>
              <a:t>ending</a:t>
            </a:r>
            <a:endParaRPr lang="en-US" altLang="zh-CN" sz="3200" u="sng" dirty="0"/>
          </a:p>
        </p:txBody>
      </p:sp>
      <p:pic>
        <p:nvPicPr>
          <p:cNvPr id="5124" name="图片 6" descr="logo横版 png"/>
          <p:cNvPicPr>
            <a:picLocks noChangeAspect="1"/>
          </p:cNvPicPr>
          <p:nvPr/>
        </p:nvPicPr>
        <p:blipFill>
          <a:blip r:embed="rId4"/>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64" presetClass="path" presetSubtype="0" accel="50000" decel="50000" fill="hold" grpId="1" nodeType="clickEffect">
                                  <p:stCondLst>
                                    <p:cond delay="0"/>
                                  </p:stCondLst>
                                  <p:childTnLst>
                                    <p:animMotion origin="layout" path="M 0 0 L 0 -0.25 E" pathEditMode="relative" ptsTypes="">
                                      <p:cBhvr>
                                        <p:cTn id="36" dur="2000" fill="hold"/>
                                        <p:tgtEl>
                                          <p:spTgt spid="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5" grpId="1" animBg="1"/>
      <p:bldP spid="18"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18288000" cy="10287000"/>
            <a:chOff x="0" y="0"/>
            <a:chExt cx="4816593" cy="2709333"/>
          </a:xfrm>
        </p:grpSpPr>
        <p:sp>
          <p:nvSpPr>
            <p:cNvPr id="3"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2382A">
                <a:alpha val="94902"/>
              </a:srgbClr>
            </a:solidFill>
          </p:spPr>
        </p:sp>
        <p:sp>
          <p:nvSpPr>
            <p:cNvPr id="4" name="TextBox 5"/>
            <p:cNvSpPr txBox="1"/>
            <p:nvPr/>
          </p:nvSpPr>
          <p:spPr>
            <a:xfrm>
              <a:off x="0" y="-38100"/>
              <a:ext cx="4816593" cy="274743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8"/>
          <p:cNvSpPr/>
          <p:nvPr/>
        </p:nvSpPr>
        <p:spPr>
          <a:xfrm rot="214270">
            <a:off x="-2278239" y="-5524233"/>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6" name="Freeform 11"/>
          <p:cNvSpPr/>
          <p:nvPr/>
        </p:nvSpPr>
        <p:spPr>
          <a:xfrm rot="-9876370">
            <a:off x="-3732207" y="9226681"/>
            <a:ext cx="13141078" cy="8229600"/>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2"/>
            <a:stretch>
              <a:fillRect/>
            </a:stretch>
          </a:blipFill>
        </p:spPr>
      </p:sp>
      <p:sp>
        <p:nvSpPr>
          <p:cNvPr id="8" name="文本框 7"/>
          <p:cNvSpPr txBox="1"/>
          <p:nvPr/>
        </p:nvSpPr>
        <p:spPr>
          <a:xfrm>
            <a:off x="917849" y="1181100"/>
            <a:ext cx="16535400" cy="2687915"/>
          </a:xfrm>
          <a:prstGeom prst="rect">
            <a:avLst/>
          </a:prstGeom>
          <a:noFill/>
        </p:spPr>
        <p:txBody>
          <a:bodyPr wrap="square">
            <a:spAutoFit/>
          </a:bodyPr>
          <a:lstStyle/>
          <a:p>
            <a:pPr algn="just">
              <a:lnSpc>
                <a:spcPct val="120000"/>
              </a:lnSpc>
              <a:tabLst>
                <a:tab pos="1533525" algn="l"/>
                <a:tab pos="3067050" algn="l"/>
                <a:tab pos="4600575" algn="l"/>
              </a:tabLst>
            </a:pPr>
            <a:r>
              <a:rPr lang="zh-CN" altLang="zh-CN" sz="3600" kern="100" dirty="0">
                <a:solidFill>
                  <a:schemeClr val="bg1"/>
                </a:solidFill>
                <a:effectLst/>
                <a:latin typeface="Times New Roman" panose="02020603050405020304" pitchFamily="18" charset="0"/>
                <a:ea typeface="宋体" panose="02010600030101010101" pitchFamily="2" charset="-122"/>
              </a:rPr>
              <a:t>假定你是李华。你的澳大利亚网友</a:t>
            </a:r>
            <a:r>
              <a:rPr lang="en-US" altLang="zh-CN" sz="3600" kern="100" dirty="0">
                <a:solidFill>
                  <a:schemeClr val="bg1"/>
                </a:solidFill>
                <a:effectLst/>
                <a:latin typeface="Times New Roman" panose="02020603050405020304" pitchFamily="18" charset="0"/>
                <a:ea typeface="宋体" panose="02010600030101010101" pitchFamily="2" charset="-122"/>
              </a:rPr>
              <a:t>Jimmy</a:t>
            </a:r>
            <a:r>
              <a:rPr lang="zh-CN" altLang="zh-CN" sz="3600" kern="100" dirty="0">
                <a:solidFill>
                  <a:schemeClr val="bg1"/>
                </a:solidFill>
                <a:effectLst/>
                <a:latin typeface="Times New Roman" panose="02020603050405020304" pitchFamily="18" charset="0"/>
                <a:ea typeface="宋体" panose="02010600030101010101" pitchFamily="2" charset="-122"/>
              </a:rPr>
              <a:t>将负责他们学校的中国文化研学之旅，发邮件咨询你的建议。请给他回封邮件，内容包括：</a:t>
            </a:r>
            <a:endParaRPr lang="zh-CN" altLang="zh-CN" sz="3600" kern="100" dirty="0">
              <a:solidFill>
                <a:schemeClr val="bg1"/>
              </a:solidFill>
              <a:effectLst/>
              <a:latin typeface="Times New Roman" panose="02020603050405020304" pitchFamily="18" charset="0"/>
              <a:ea typeface="宋体" panose="02010600030101010101" pitchFamily="2" charset="-122"/>
            </a:endParaRPr>
          </a:p>
          <a:p>
            <a:pPr algn="just">
              <a:lnSpc>
                <a:spcPct val="120000"/>
              </a:lnSpc>
              <a:tabLst>
                <a:tab pos="1533525" algn="l"/>
                <a:tab pos="3067050" algn="l"/>
                <a:tab pos="4600575" algn="l"/>
              </a:tabLst>
            </a:pPr>
            <a:r>
              <a:rPr lang="en-US" altLang="zh-CN" sz="3600" kern="100" dirty="0">
                <a:solidFill>
                  <a:schemeClr val="bg1"/>
                </a:solidFill>
                <a:effectLst/>
                <a:latin typeface="Times New Roman" panose="02020603050405020304" pitchFamily="18" charset="0"/>
                <a:ea typeface="宋体" panose="02010600030101010101" pitchFamily="2" charset="-122"/>
              </a:rPr>
              <a:t>1</a:t>
            </a:r>
            <a:r>
              <a:rPr lang="zh-CN" altLang="zh-CN" sz="3600" kern="100" dirty="0">
                <a:solidFill>
                  <a:schemeClr val="bg1"/>
                </a:solidFill>
                <a:effectLst/>
                <a:latin typeface="Times New Roman" panose="02020603050405020304" pitchFamily="18" charset="0"/>
                <a:ea typeface="宋体" panose="02010600030101010101" pitchFamily="2" charset="-122"/>
              </a:rPr>
              <a:t>．你推荐的研学地点；</a:t>
            </a:r>
            <a:endParaRPr lang="zh-CN" altLang="zh-CN" sz="3600" kern="100" dirty="0">
              <a:solidFill>
                <a:schemeClr val="bg1"/>
              </a:solidFill>
              <a:effectLst/>
              <a:latin typeface="Times New Roman" panose="02020603050405020304" pitchFamily="18" charset="0"/>
              <a:ea typeface="宋体" panose="02010600030101010101" pitchFamily="2" charset="-122"/>
            </a:endParaRPr>
          </a:p>
          <a:p>
            <a:pPr algn="just">
              <a:lnSpc>
                <a:spcPct val="120000"/>
              </a:lnSpc>
              <a:tabLst>
                <a:tab pos="1533525" algn="l"/>
                <a:tab pos="3067050" algn="l"/>
                <a:tab pos="4600575" algn="l"/>
              </a:tabLst>
            </a:pPr>
            <a:r>
              <a:rPr lang="en-US" altLang="zh-CN" sz="3600" kern="100" dirty="0">
                <a:solidFill>
                  <a:schemeClr val="bg1"/>
                </a:solidFill>
                <a:effectLst/>
                <a:latin typeface="Times New Roman" panose="02020603050405020304" pitchFamily="18" charset="0"/>
                <a:ea typeface="宋体" panose="02010600030101010101" pitchFamily="2" charset="-122"/>
              </a:rPr>
              <a:t>2</a:t>
            </a:r>
            <a:r>
              <a:rPr lang="zh-CN" altLang="zh-CN" sz="3600" kern="100" dirty="0">
                <a:solidFill>
                  <a:schemeClr val="bg1"/>
                </a:solidFill>
                <a:effectLst/>
                <a:latin typeface="Times New Roman" panose="02020603050405020304" pitchFamily="18" charset="0"/>
                <a:ea typeface="宋体" panose="02010600030101010101" pitchFamily="2" charset="-122"/>
              </a:rPr>
              <a:t>．你的理由。</a:t>
            </a:r>
            <a:endParaRPr lang="zh-CN" altLang="zh-CN" sz="3600" kern="100" dirty="0">
              <a:solidFill>
                <a:schemeClr val="bg1"/>
              </a:solidFill>
              <a:effectLst/>
              <a:latin typeface="Times New Roman" panose="02020603050405020304" pitchFamily="18" charset="0"/>
              <a:ea typeface="宋体" panose="02010600030101010101" pitchFamily="2" charset="-122"/>
            </a:endParaRPr>
          </a:p>
        </p:txBody>
      </p:sp>
      <p:sp>
        <p:nvSpPr>
          <p:cNvPr id="9" name="文本框 8"/>
          <p:cNvSpPr txBox="1"/>
          <p:nvPr/>
        </p:nvSpPr>
        <p:spPr>
          <a:xfrm>
            <a:off x="762001" y="5803183"/>
            <a:ext cx="2514600" cy="1446550"/>
          </a:xfrm>
          <a:prstGeom prst="rect">
            <a:avLst/>
          </a:prstGeom>
          <a:solidFill>
            <a:srgbClr val="FEFAE9"/>
          </a:solidFill>
          <a:ln w="38100">
            <a:solidFill>
              <a:schemeClr val="tx1"/>
            </a:solidFill>
          </a:ln>
        </p:spPr>
        <p:txBody>
          <a:bodyPr wrap="square" rtlCol="0">
            <a:spAutoFit/>
          </a:bodyPr>
          <a:lstStyle/>
          <a:p>
            <a:pPr algn="ctr"/>
            <a:r>
              <a:rPr lang="en-US" altLang="zh-CN" sz="4400" dirty="0"/>
              <a:t>A letter of advice</a:t>
            </a:r>
            <a:endParaRPr lang="zh-CN" altLang="en-US" sz="4400" dirty="0"/>
          </a:p>
        </p:txBody>
      </p:sp>
      <p:sp>
        <p:nvSpPr>
          <p:cNvPr id="10" name="文本框 9"/>
          <p:cNvSpPr txBox="1"/>
          <p:nvPr/>
        </p:nvSpPr>
        <p:spPr>
          <a:xfrm>
            <a:off x="4038601" y="3476021"/>
            <a:ext cx="2514600" cy="769441"/>
          </a:xfrm>
          <a:prstGeom prst="rect">
            <a:avLst/>
          </a:prstGeom>
          <a:solidFill>
            <a:srgbClr val="FEFAE9"/>
          </a:solidFill>
          <a:ln w="38100">
            <a:solidFill>
              <a:schemeClr val="tx1"/>
            </a:solidFill>
          </a:ln>
        </p:spPr>
        <p:txBody>
          <a:bodyPr wrap="square" rtlCol="0">
            <a:spAutoFit/>
          </a:bodyPr>
          <a:lstStyle/>
          <a:p>
            <a:pPr algn="ctr"/>
            <a:r>
              <a:rPr lang="en-US" altLang="zh-CN" sz="4400" dirty="0"/>
              <a:t>opening</a:t>
            </a:r>
            <a:endParaRPr lang="zh-CN" altLang="en-US" sz="4400" dirty="0"/>
          </a:p>
        </p:txBody>
      </p:sp>
      <p:sp>
        <p:nvSpPr>
          <p:cNvPr id="11" name="文本框 10"/>
          <p:cNvSpPr txBox="1"/>
          <p:nvPr/>
        </p:nvSpPr>
        <p:spPr>
          <a:xfrm>
            <a:off x="4038601" y="4874802"/>
            <a:ext cx="2514600" cy="1446550"/>
          </a:xfrm>
          <a:prstGeom prst="rect">
            <a:avLst/>
          </a:prstGeom>
          <a:solidFill>
            <a:srgbClr val="FEFAE9"/>
          </a:solidFill>
          <a:ln w="38100">
            <a:solidFill>
              <a:schemeClr val="tx1"/>
            </a:solidFill>
          </a:ln>
        </p:spPr>
        <p:txBody>
          <a:bodyPr wrap="square" rtlCol="0">
            <a:spAutoFit/>
          </a:bodyPr>
          <a:lstStyle/>
          <a:p>
            <a:pPr algn="ctr"/>
            <a:r>
              <a:rPr lang="en-US" altLang="zh-CN" sz="4400" dirty="0"/>
              <a:t>Main body1</a:t>
            </a:r>
            <a:endParaRPr lang="zh-CN" altLang="en-US" sz="4400" dirty="0"/>
          </a:p>
        </p:txBody>
      </p:sp>
      <p:sp>
        <p:nvSpPr>
          <p:cNvPr id="12" name="文本框 11"/>
          <p:cNvSpPr txBox="1"/>
          <p:nvPr/>
        </p:nvSpPr>
        <p:spPr>
          <a:xfrm>
            <a:off x="4076701" y="6742450"/>
            <a:ext cx="2469620" cy="1446550"/>
          </a:xfrm>
          <a:prstGeom prst="rect">
            <a:avLst/>
          </a:prstGeom>
          <a:solidFill>
            <a:srgbClr val="FEFAE9"/>
          </a:solidFill>
          <a:ln w="38100">
            <a:solidFill>
              <a:schemeClr val="tx1"/>
            </a:solidFill>
          </a:ln>
        </p:spPr>
        <p:txBody>
          <a:bodyPr wrap="square" rtlCol="0">
            <a:spAutoFit/>
          </a:bodyPr>
          <a:lstStyle/>
          <a:p>
            <a:pPr algn="ctr"/>
            <a:r>
              <a:rPr lang="en-US" altLang="zh-CN" sz="4400" dirty="0"/>
              <a:t>Main body2</a:t>
            </a:r>
            <a:endParaRPr lang="zh-CN" altLang="en-US" sz="4400" dirty="0"/>
          </a:p>
        </p:txBody>
      </p:sp>
      <p:sp>
        <p:nvSpPr>
          <p:cNvPr id="13" name="文本框 12"/>
          <p:cNvSpPr txBox="1"/>
          <p:nvPr/>
        </p:nvSpPr>
        <p:spPr>
          <a:xfrm>
            <a:off x="4076701" y="8686115"/>
            <a:ext cx="2476500" cy="769441"/>
          </a:xfrm>
          <a:prstGeom prst="rect">
            <a:avLst/>
          </a:prstGeom>
          <a:solidFill>
            <a:srgbClr val="FEFAE9"/>
          </a:solidFill>
          <a:ln w="38100">
            <a:solidFill>
              <a:schemeClr val="tx1"/>
            </a:solidFill>
          </a:ln>
        </p:spPr>
        <p:txBody>
          <a:bodyPr wrap="square" rtlCol="0">
            <a:spAutoFit/>
          </a:bodyPr>
          <a:lstStyle/>
          <a:p>
            <a:pPr algn="ctr"/>
            <a:r>
              <a:rPr lang="en-US" altLang="zh-CN" sz="4400" dirty="0"/>
              <a:t>closing</a:t>
            </a:r>
            <a:endParaRPr lang="zh-CN" altLang="en-US" sz="4400" dirty="0"/>
          </a:p>
        </p:txBody>
      </p:sp>
      <p:sp>
        <p:nvSpPr>
          <p:cNvPr id="14" name="文本框 13"/>
          <p:cNvSpPr txBox="1"/>
          <p:nvPr/>
        </p:nvSpPr>
        <p:spPr>
          <a:xfrm>
            <a:off x="7596281" y="3046435"/>
            <a:ext cx="6729319" cy="1569660"/>
          </a:xfrm>
          <a:prstGeom prst="rect">
            <a:avLst/>
          </a:prstGeom>
          <a:solidFill>
            <a:schemeClr val="accent3">
              <a:lumMod val="40000"/>
              <a:lumOff val="60000"/>
            </a:schemeClr>
          </a:solidFill>
          <a:ln w="38100">
            <a:solidFill>
              <a:schemeClr val="tx1"/>
            </a:solidFill>
          </a:ln>
        </p:spPr>
        <p:txBody>
          <a:bodyPr wrap="square" rtlCol="0">
            <a:spAutoFit/>
          </a:bodyPr>
          <a:lstStyle/>
          <a:p>
            <a:pPr marL="571500" indent="-571500">
              <a:buFont typeface="Wingdings" panose="05000000000000000000" pitchFamily="2" charset="2"/>
              <a:buChar char="l"/>
            </a:pPr>
            <a:r>
              <a:rPr lang="en-US" altLang="zh-CN" sz="3200" u="sng" dirty="0"/>
              <a:t>Self-introduction/greeting</a:t>
            </a:r>
            <a:endParaRPr lang="en-US" altLang="zh-CN" sz="3200" u="sng" dirty="0"/>
          </a:p>
          <a:p>
            <a:pPr marL="571500" indent="-571500">
              <a:buFont typeface="Wingdings" panose="05000000000000000000" pitchFamily="2" charset="2"/>
              <a:buChar char="l"/>
            </a:pPr>
            <a:r>
              <a:rPr lang="en-US" altLang="zh-CN" sz="3200" u="sng" dirty="0"/>
              <a:t>Background information</a:t>
            </a:r>
            <a:endParaRPr lang="en-US" altLang="zh-CN" sz="3200" u="sng" dirty="0"/>
          </a:p>
          <a:p>
            <a:pPr marL="571500" indent="-571500">
              <a:buFont typeface="Wingdings" panose="05000000000000000000" pitchFamily="2" charset="2"/>
              <a:buChar char="l"/>
            </a:pPr>
            <a:r>
              <a:rPr lang="en-US" altLang="zh-CN" sz="3200" u="sng" dirty="0"/>
              <a:t>Writing purpose </a:t>
            </a:r>
            <a:r>
              <a:rPr lang="en-US" altLang="zh-CN" sz="3200" u="sng" dirty="0">
                <a:latin typeface="等线" panose="02010600030101010101" pitchFamily="2" charset="-122"/>
                <a:ea typeface="等线" panose="02010600030101010101" pitchFamily="2" charset="-122"/>
              </a:rPr>
              <a:t>★</a:t>
            </a:r>
            <a:endParaRPr lang="zh-CN" altLang="en-US" sz="3200" u="sng" dirty="0"/>
          </a:p>
        </p:txBody>
      </p:sp>
      <p:sp>
        <p:nvSpPr>
          <p:cNvPr id="15" name="文本框 14"/>
          <p:cNvSpPr txBox="1"/>
          <p:nvPr/>
        </p:nvSpPr>
        <p:spPr>
          <a:xfrm>
            <a:off x="7596280" y="5021459"/>
            <a:ext cx="6729319" cy="1077218"/>
          </a:xfrm>
          <a:prstGeom prst="rect">
            <a:avLst/>
          </a:prstGeom>
          <a:solidFill>
            <a:schemeClr val="accent3">
              <a:lumMod val="40000"/>
              <a:lumOff val="60000"/>
            </a:schemeClr>
          </a:solidFill>
          <a:ln w="38100">
            <a:solidFill>
              <a:schemeClr val="tx1"/>
            </a:solidFill>
          </a:ln>
        </p:spPr>
        <p:txBody>
          <a:bodyPr wrap="square" rtlCol="0">
            <a:spAutoFit/>
          </a:bodyPr>
          <a:lstStyle/>
          <a:p>
            <a:pPr marL="571500" indent="-571500">
              <a:buFont typeface="Wingdings" panose="05000000000000000000" pitchFamily="2" charset="2"/>
              <a:buChar char="l"/>
            </a:pPr>
            <a:r>
              <a:rPr lang="en-US" altLang="zh-CN" sz="3200" u="sng" dirty="0"/>
              <a:t>Suggestions/strategies/solutions</a:t>
            </a:r>
            <a:endParaRPr lang="en-US" altLang="zh-CN" sz="3200" u="sng" dirty="0"/>
          </a:p>
          <a:p>
            <a:pPr marL="571500" indent="-571500">
              <a:buFont typeface="Wingdings" panose="05000000000000000000" pitchFamily="2" charset="2"/>
              <a:buChar char="l"/>
            </a:pPr>
            <a:r>
              <a:rPr lang="en-US" altLang="zh-CN" sz="3200" u="sng" dirty="0"/>
              <a:t>Reasons/significance</a:t>
            </a:r>
            <a:endParaRPr lang="en-US" altLang="zh-CN" sz="3200" u="sng" dirty="0"/>
          </a:p>
        </p:txBody>
      </p:sp>
      <p:sp>
        <p:nvSpPr>
          <p:cNvPr id="16" name="文本框 15"/>
          <p:cNvSpPr txBox="1"/>
          <p:nvPr/>
        </p:nvSpPr>
        <p:spPr>
          <a:xfrm>
            <a:off x="7596280" y="6609522"/>
            <a:ext cx="6729319" cy="1569660"/>
          </a:xfrm>
          <a:prstGeom prst="rect">
            <a:avLst/>
          </a:prstGeom>
          <a:solidFill>
            <a:schemeClr val="accent3">
              <a:lumMod val="40000"/>
              <a:lumOff val="60000"/>
            </a:schemeClr>
          </a:solidFill>
          <a:ln w="38100">
            <a:solidFill>
              <a:schemeClr val="tx1"/>
            </a:solidFill>
          </a:ln>
        </p:spPr>
        <p:txBody>
          <a:bodyPr wrap="square" rtlCol="0">
            <a:spAutoFit/>
          </a:bodyPr>
          <a:lstStyle/>
          <a:p>
            <a:pPr marL="571500" indent="-571500">
              <a:buFont typeface="Wingdings" panose="05000000000000000000" pitchFamily="2" charset="2"/>
              <a:buChar char="l"/>
            </a:pPr>
            <a:r>
              <a:rPr lang="en-US" altLang="zh-CN" sz="3200" u="sng" dirty="0"/>
              <a:t>Problems/</a:t>
            </a:r>
            <a:r>
              <a:rPr lang="en-US" altLang="zh-CN" sz="3200" u="sng" dirty="0" err="1"/>
              <a:t>difficuties</a:t>
            </a:r>
            <a:endParaRPr lang="en-US" altLang="zh-CN" sz="3200" u="sng" dirty="0"/>
          </a:p>
          <a:p>
            <a:pPr marL="571500" indent="-571500">
              <a:buFont typeface="Wingdings" panose="05000000000000000000" pitchFamily="2" charset="2"/>
              <a:buChar char="l"/>
            </a:pPr>
            <a:r>
              <a:rPr lang="en-US" altLang="zh-CN" sz="3200" u="sng" dirty="0"/>
              <a:t>Suggestions/strategies/solutions</a:t>
            </a:r>
            <a:endParaRPr lang="en-US" altLang="zh-CN" sz="3200" u="sng" dirty="0"/>
          </a:p>
          <a:p>
            <a:pPr marL="571500" indent="-571500">
              <a:buFont typeface="Wingdings" panose="05000000000000000000" pitchFamily="2" charset="2"/>
              <a:buChar char="l"/>
            </a:pPr>
            <a:r>
              <a:rPr lang="en-US" altLang="zh-CN" sz="3200" u="sng" dirty="0"/>
              <a:t>Reasons/significance</a:t>
            </a:r>
            <a:endParaRPr lang="en-US" altLang="zh-CN" sz="3200" u="sng" dirty="0"/>
          </a:p>
        </p:txBody>
      </p:sp>
      <p:sp>
        <p:nvSpPr>
          <p:cNvPr id="17" name="文本框 16"/>
          <p:cNvSpPr txBox="1"/>
          <p:nvPr/>
        </p:nvSpPr>
        <p:spPr>
          <a:xfrm>
            <a:off x="7596279" y="8562082"/>
            <a:ext cx="6729319" cy="1077218"/>
          </a:xfrm>
          <a:prstGeom prst="rect">
            <a:avLst/>
          </a:prstGeom>
          <a:solidFill>
            <a:schemeClr val="accent3">
              <a:lumMod val="40000"/>
              <a:lumOff val="60000"/>
            </a:schemeClr>
          </a:solidFill>
          <a:ln w="38100">
            <a:solidFill>
              <a:schemeClr val="tx1"/>
            </a:solidFill>
          </a:ln>
        </p:spPr>
        <p:txBody>
          <a:bodyPr wrap="square" rtlCol="0">
            <a:spAutoFit/>
          </a:bodyPr>
          <a:lstStyle/>
          <a:p>
            <a:pPr marL="571500" indent="-571500">
              <a:buFont typeface="Wingdings" panose="05000000000000000000" pitchFamily="2" charset="2"/>
              <a:buChar char="l"/>
            </a:pPr>
            <a:r>
              <a:rPr lang="en-US" altLang="zh-CN" sz="3200" u="sng" dirty="0"/>
              <a:t>Expectations</a:t>
            </a:r>
            <a:endParaRPr lang="en-US" altLang="zh-CN" sz="3200" u="sng" dirty="0"/>
          </a:p>
          <a:p>
            <a:pPr marL="571500" indent="-571500">
              <a:buFont typeface="Wingdings" panose="05000000000000000000" pitchFamily="2" charset="2"/>
              <a:buChar char="l"/>
            </a:pPr>
            <a:r>
              <a:rPr lang="en-US" altLang="zh-CN" sz="3200" u="sng" dirty="0"/>
              <a:t>ending</a:t>
            </a:r>
            <a:endParaRPr lang="en-US" altLang="zh-CN" sz="3200" u="sng" dirty="0"/>
          </a:p>
        </p:txBody>
      </p:sp>
      <p:cxnSp>
        <p:nvCxnSpPr>
          <p:cNvPr id="18" name="直接连接符 17"/>
          <p:cNvCxnSpPr>
            <a:stCxn id="9" idx="3"/>
            <a:endCxn id="10" idx="1"/>
          </p:cNvCxnSpPr>
          <p:nvPr/>
        </p:nvCxnSpPr>
        <p:spPr>
          <a:xfrm flipV="1">
            <a:off x="3276601" y="3860742"/>
            <a:ext cx="762000" cy="266571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endCxn id="11" idx="1"/>
          </p:cNvCxnSpPr>
          <p:nvPr/>
        </p:nvCxnSpPr>
        <p:spPr>
          <a:xfrm flipV="1">
            <a:off x="3279836" y="5598077"/>
            <a:ext cx="758765" cy="934674"/>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9" idx="3"/>
            <a:endCxn id="12" idx="1"/>
          </p:cNvCxnSpPr>
          <p:nvPr/>
        </p:nvCxnSpPr>
        <p:spPr>
          <a:xfrm>
            <a:off x="3276601" y="6526458"/>
            <a:ext cx="800100" cy="93926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9" idx="3"/>
          </p:cNvCxnSpPr>
          <p:nvPr/>
        </p:nvCxnSpPr>
        <p:spPr>
          <a:xfrm>
            <a:off x="3276601" y="6526458"/>
            <a:ext cx="800100" cy="2574233"/>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0" idx="3"/>
            <a:endCxn id="14" idx="1"/>
          </p:cNvCxnSpPr>
          <p:nvPr/>
        </p:nvCxnSpPr>
        <p:spPr>
          <a:xfrm flipV="1">
            <a:off x="6553201" y="3831265"/>
            <a:ext cx="1043080" cy="2947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6573998" y="5676900"/>
            <a:ext cx="1043080" cy="2947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6551764" y="7436248"/>
            <a:ext cx="1043080" cy="2947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6546321" y="9104585"/>
            <a:ext cx="1043080" cy="2947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581400" y="-24087"/>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02 </a:t>
            </a: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仔细审题，分析要点</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5124" name="图片 6" descr="logo横版 png"/>
          <p:cNvPicPr>
            <a:picLocks noChangeAspect="1"/>
          </p:cNvPicPr>
          <p:nvPr/>
        </p:nvPicPr>
        <p:blipFill>
          <a:blip r:embed="rId3"/>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3" presetClass="exit" presetSubtype="10" fill="hold" grpId="0" nodeType="withEffect">
                                  <p:stCondLst>
                                    <p:cond delay="0"/>
                                  </p:stCondLst>
                                  <p:childTnLst>
                                    <p:animEffect transition="out" filter="blinds(horizont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6" grpId="0" animBg="1"/>
      <p:bldP spid="16" grpId="1"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18288000" cy="10287000"/>
            <a:chOff x="0" y="0"/>
            <a:chExt cx="4816593" cy="2709333"/>
          </a:xfrm>
        </p:grpSpPr>
        <p:sp>
          <p:nvSpPr>
            <p:cNvPr id="3"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2382A">
                <a:alpha val="94902"/>
              </a:srgbClr>
            </a:solidFill>
          </p:spPr>
        </p:sp>
        <p:sp>
          <p:nvSpPr>
            <p:cNvPr id="4" name="TextBox 5"/>
            <p:cNvSpPr txBox="1"/>
            <p:nvPr/>
          </p:nvSpPr>
          <p:spPr>
            <a:xfrm>
              <a:off x="0" y="-38100"/>
              <a:ext cx="4816593" cy="274743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8"/>
          <p:cNvSpPr/>
          <p:nvPr/>
        </p:nvSpPr>
        <p:spPr>
          <a:xfrm rot="214270">
            <a:off x="-3029888" y="-5816882"/>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6" name="Freeform 11"/>
          <p:cNvSpPr/>
          <p:nvPr/>
        </p:nvSpPr>
        <p:spPr>
          <a:xfrm rot="-9876370">
            <a:off x="-3732207" y="9226681"/>
            <a:ext cx="13141078" cy="8229600"/>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2"/>
            <a:stretch>
              <a:fillRect/>
            </a:stretch>
          </a:blipFill>
        </p:spPr>
      </p:sp>
      <p:sp>
        <p:nvSpPr>
          <p:cNvPr id="8" name="文本框 7"/>
          <p:cNvSpPr txBox="1"/>
          <p:nvPr/>
        </p:nvSpPr>
        <p:spPr>
          <a:xfrm>
            <a:off x="917849" y="1181100"/>
            <a:ext cx="16535400" cy="2687915"/>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tab pos="1533525" algn="l"/>
                <a:tab pos="3067050" algn="l"/>
                <a:tab pos="4600575" algn="l"/>
              </a:tabLst>
              <a:defRPr/>
            </a:pPr>
            <a:r>
              <a:rPr kumimoji="0" lang="zh-CN"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假定你是李华。你的澳大利亚网友</a:t>
            </a:r>
            <a:r>
              <a:rPr kumimoji="0" lang="en-US"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Jimmy</a:t>
            </a:r>
            <a:r>
              <a:rPr kumimoji="0" lang="zh-CN"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将负责他们学校的中国文化研学之旅，发邮件咨询你的建议。请给他回封邮件，内容包括：</a:t>
            </a:r>
            <a:endParaRPr kumimoji="0" lang="zh-CN"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ct val="120000"/>
              </a:lnSpc>
              <a:spcBef>
                <a:spcPts val="0"/>
              </a:spcBef>
              <a:spcAft>
                <a:spcPts val="0"/>
              </a:spcAft>
              <a:buClrTx/>
              <a:buSzTx/>
              <a:buFontTx/>
              <a:buNone/>
              <a:tabLst>
                <a:tab pos="1533525" algn="l"/>
                <a:tab pos="3067050" algn="l"/>
                <a:tab pos="4600575" algn="l"/>
              </a:tabLst>
              <a:defRPr/>
            </a:pPr>
            <a:r>
              <a:rPr kumimoji="0" lang="en-US"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1</a:t>
            </a:r>
            <a:r>
              <a:rPr kumimoji="0" lang="zh-CN"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．你推荐的研学地点；</a:t>
            </a:r>
            <a:endParaRPr kumimoji="0" lang="zh-CN"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ct val="120000"/>
              </a:lnSpc>
              <a:spcBef>
                <a:spcPts val="0"/>
              </a:spcBef>
              <a:spcAft>
                <a:spcPts val="0"/>
              </a:spcAft>
              <a:buClrTx/>
              <a:buSzTx/>
              <a:buFontTx/>
              <a:buNone/>
              <a:tabLst>
                <a:tab pos="1533525" algn="l"/>
                <a:tab pos="3067050" algn="l"/>
                <a:tab pos="4600575" algn="l"/>
              </a:tabLst>
              <a:defRPr/>
            </a:pPr>
            <a:r>
              <a:rPr kumimoji="0" lang="en-US"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2</a:t>
            </a:r>
            <a:r>
              <a:rPr kumimoji="0" lang="zh-CN"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．你的理由。</a:t>
            </a:r>
            <a:endParaRPr kumimoji="0" lang="zh-CN" altLang="zh-CN" sz="3600" b="0"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0" name="文本框 9"/>
          <p:cNvSpPr txBox="1"/>
          <p:nvPr/>
        </p:nvSpPr>
        <p:spPr>
          <a:xfrm>
            <a:off x="3211332" y="3846654"/>
            <a:ext cx="2514600" cy="769441"/>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opening</a:t>
            </a:r>
            <a:endParaRPr kumimoji="0" lang="zh-CN" altLang="en-US" sz="4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1" name="文本框 10"/>
          <p:cNvSpPr txBox="1"/>
          <p:nvPr/>
        </p:nvSpPr>
        <p:spPr>
          <a:xfrm>
            <a:off x="3211332" y="4889706"/>
            <a:ext cx="2514600" cy="1446550"/>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Main body</a:t>
            </a:r>
            <a:endParaRPr kumimoji="0" lang="zh-CN" altLang="en-US" sz="4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文本框 12"/>
          <p:cNvSpPr txBox="1"/>
          <p:nvPr/>
        </p:nvSpPr>
        <p:spPr>
          <a:xfrm>
            <a:off x="3249432" y="7164843"/>
            <a:ext cx="2476500" cy="769441"/>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closing</a:t>
            </a:r>
            <a:endParaRPr kumimoji="0" lang="zh-CN" altLang="en-US" sz="4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4" name="文本框 13"/>
          <p:cNvSpPr txBox="1"/>
          <p:nvPr/>
        </p:nvSpPr>
        <p:spPr>
          <a:xfrm>
            <a:off x="5849684" y="3166496"/>
            <a:ext cx="6729319" cy="1569660"/>
          </a:xfrm>
          <a:prstGeom prst="rect">
            <a:avLst/>
          </a:prstGeom>
          <a:solidFill>
            <a:schemeClr val="accent3">
              <a:lumMod val="40000"/>
              <a:lumOff val="60000"/>
            </a:schemeClr>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u="sng" dirty="0">
                <a:solidFill>
                  <a:prstClr val="black"/>
                </a:solidFill>
                <a:latin typeface="Calibri" panose="020F0502020204030204"/>
                <a:ea typeface="宋体" panose="02010600030101010101" pitchFamily="2" charset="-122"/>
              </a:rPr>
              <a:t>G</a:t>
            </a:r>
            <a:r>
              <a:rPr kumimoji="0" lang="en-US" altLang="zh-CN" sz="3200" b="0" i="0" u="sng"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reeting</a:t>
            </a:r>
            <a:endPar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Background information</a:t>
            </a:r>
            <a:endPar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Writing purpose </a:t>
            </a:r>
            <a:r>
              <a:rPr kumimoji="0" lang="en-US" altLang="zh-CN" sz="3200" b="0"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5849684" y="5067300"/>
            <a:ext cx="6729319" cy="1077218"/>
          </a:xfrm>
          <a:prstGeom prst="rect">
            <a:avLst/>
          </a:prstGeom>
          <a:solidFill>
            <a:schemeClr val="accent3">
              <a:lumMod val="40000"/>
              <a:lumOff val="60000"/>
            </a:schemeClr>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Suggestions</a:t>
            </a:r>
            <a:endPar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Reasons/significance</a:t>
            </a:r>
            <a:endPar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7" name="文本框 16"/>
          <p:cNvSpPr txBox="1"/>
          <p:nvPr/>
        </p:nvSpPr>
        <p:spPr>
          <a:xfrm>
            <a:off x="5870851" y="6974718"/>
            <a:ext cx="6729319" cy="1077218"/>
          </a:xfrm>
          <a:prstGeom prst="rect">
            <a:avLst/>
          </a:prstGeom>
          <a:solidFill>
            <a:schemeClr val="accent3">
              <a:lumMod val="40000"/>
              <a:lumOff val="60000"/>
            </a:schemeClr>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Expectations</a:t>
            </a:r>
            <a:endPar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ending</a:t>
            </a:r>
            <a:endPar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6" name="文本框 25"/>
          <p:cNvSpPr txBox="1"/>
          <p:nvPr/>
        </p:nvSpPr>
        <p:spPr>
          <a:xfrm>
            <a:off x="6002084" y="3318896"/>
            <a:ext cx="12133516" cy="1569660"/>
          </a:xfrm>
          <a:prstGeom prst="rect">
            <a:avLst/>
          </a:prstGeom>
          <a:solidFill>
            <a:schemeClr val="accent5">
              <a:lumMod val="20000"/>
              <a:lumOff val="80000"/>
            </a:schemeClr>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u="sng" dirty="0">
                <a:solidFill>
                  <a:prstClr val="black"/>
                </a:solidFill>
                <a:latin typeface="Calibri" panose="020F0502020204030204"/>
                <a:ea typeface="宋体" panose="02010600030101010101" pitchFamily="2" charset="-122"/>
              </a:rPr>
              <a:t>G</a:t>
            </a:r>
            <a:r>
              <a:rPr kumimoji="0" lang="en-US" altLang="zh-CN" sz="3200" b="0" i="0" u="sng"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reeting</a:t>
            </a: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3200" b="1" i="0"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Hope this mail finds you well!</a:t>
            </a:r>
            <a:endParaRPr kumimoji="0" lang="en-US" altLang="zh-CN" sz="3200" b="1" i="0"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571500" lvl="0" indent="-571500">
              <a:buFont typeface="Wingdings" panose="05000000000000000000" pitchFamily="2" charset="2"/>
              <a:buChar char="l"/>
            </a:pPr>
            <a:r>
              <a:rPr lang="en-US" altLang="zh-CN" sz="3200" u="sng" dirty="0">
                <a:solidFill>
                  <a:prstClr val="black"/>
                </a:solidFill>
              </a:rPr>
              <a:t>Background information: </a:t>
            </a:r>
            <a:r>
              <a:rPr lang="en-US" altLang="zh-CN" sz="3200" b="1" dirty="0">
                <a:solidFill>
                  <a:prstClr val="black"/>
                </a:solidFill>
              </a:rPr>
              <a:t>organize a study tour in China</a:t>
            </a:r>
            <a:endParaRPr kumimoji="0" lang="en-US" altLang="zh-CN" sz="3200" b="1" i="0"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Writing purpose </a:t>
            </a:r>
            <a:r>
              <a:rPr kumimoji="0" lang="en-US" altLang="zh-CN" sz="3200" b="0"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en-US" altLang="zh-CN" sz="3200" b="1" i="0" strike="noStrike" kern="1200" cap="none" spc="0" normalizeH="0" baseline="0" noProof="0" dirty="0">
                <a:ln>
                  <a:noFill/>
                </a:ln>
                <a:solidFill>
                  <a:prstClr val="black"/>
                </a:solidFill>
                <a:effectLst/>
                <a:uLnTx/>
                <a:uFillTx/>
                <a:ea typeface="等线" panose="02010600030101010101" pitchFamily="2" charset="-122"/>
                <a:cs typeface="+mn-cs"/>
              </a:rPr>
              <a:t>recommend the</a:t>
            </a:r>
            <a:r>
              <a:rPr kumimoji="0" lang="en-US" altLang="zh-CN" sz="3200" b="1" i="0" strike="noStrike" kern="1200" cap="none" spc="0" normalizeH="0" noProof="0" dirty="0">
                <a:ln>
                  <a:noFill/>
                </a:ln>
                <a:solidFill>
                  <a:prstClr val="black"/>
                </a:solidFill>
                <a:effectLst/>
                <a:uLnTx/>
                <a:uFillTx/>
                <a:ea typeface="等线" panose="02010600030101010101" pitchFamily="2" charset="-122"/>
                <a:cs typeface="+mn-cs"/>
              </a:rPr>
              <a:t> place of the study tour</a:t>
            </a:r>
            <a:endParaRPr kumimoji="0" lang="zh-CN" altLang="en-US" sz="3200" b="1" i="0"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27" name="文本框 26"/>
          <p:cNvSpPr txBox="1"/>
          <p:nvPr/>
        </p:nvSpPr>
        <p:spPr>
          <a:xfrm>
            <a:off x="6002084" y="5170347"/>
            <a:ext cx="12133516" cy="1569660"/>
          </a:xfrm>
          <a:prstGeom prst="rect">
            <a:avLst/>
          </a:prstGeom>
          <a:solidFill>
            <a:schemeClr val="accent5">
              <a:lumMod val="20000"/>
              <a:lumOff val="80000"/>
            </a:schemeClr>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z="3200" u="sng" dirty="0">
                <a:solidFill>
                  <a:prstClr val="black"/>
                </a:solidFill>
                <a:latin typeface="Calibri" panose="020F0502020204030204"/>
                <a:ea typeface="宋体" panose="02010600030101010101" pitchFamily="2" charset="-122"/>
              </a:rPr>
              <a:t>The place to recommend: </a:t>
            </a:r>
            <a:r>
              <a:rPr lang="en-US" altLang="zh-CN" sz="3200" b="1" dirty="0">
                <a:solidFill>
                  <a:prstClr val="black"/>
                </a:solidFill>
                <a:latin typeface="Calibri" panose="020F0502020204030204"/>
                <a:ea typeface="宋体" panose="02010600030101010101" pitchFamily="2" charset="-122"/>
              </a:rPr>
              <a:t>cultural cities/ historical sites/ancient towns/traditional workshops/ unique museums…</a:t>
            </a:r>
            <a:endParaRPr lang="en-US" altLang="zh-CN" sz="3200" b="1" dirty="0">
              <a:solidFill>
                <a:prstClr val="black"/>
              </a:solidFill>
              <a:latin typeface="Calibri" panose="020F0502020204030204"/>
              <a:ea typeface="宋体" panose="02010600030101010101" pitchFamily="2" charset="-122"/>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Reasons:</a:t>
            </a:r>
            <a:r>
              <a:rPr lang="en-US" altLang="zh-CN" sz="3200" b="1" dirty="0">
                <a:solidFill>
                  <a:prstClr val="black"/>
                </a:solidFill>
                <a:latin typeface="Calibri" panose="020F0502020204030204"/>
                <a:ea typeface="宋体" panose="02010600030101010101" pitchFamily="2" charset="-122"/>
              </a:rPr>
              <a:t>within and beyond the</a:t>
            </a:r>
            <a:r>
              <a:rPr kumimoji="0" lang="en-US" altLang="zh-CN" sz="3200" b="1" i="0"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rPr>
              <a:t> individual</a:t>
            </a:r>
            <a:endParaRPr kumimoji="0" lang="zh-CN" altLang="en-US" sz="3200" b="1" i="0" strike="noStrike" kern="1200" cap="none" spc="0" normalizeH="0" baseline="0" noProof="0" dirty="0">
              <a:ln>
                <a:noFill/>
              </a:ln>
              <a:solidFill>
                <a:prstClr val="black"/>
              </a:solidFill>
              <a:effectLst/>
              <a:uLnTx/>
              <a:uFillTx/>
              <a:ea typeface="宋体" panose="02010600030101010101" pitchFamily="2" charset="-122"/>
            </a:endParaRPr>
          </a:p>
        </p:txBody>
      </p:sp>
      <p:sp>
        <p:nvSpPr>
          <p:cNvPr id="28" name="文本框 27"/>
          <p:cNvSpPr txBox="1"/>
          <p:nvPr/>
        </p:nvSpPr>
        <p:spPr>
          <a:xfrm>
            <a:off x="6019800" y="7114282"/>
            <a:ext cx="12133516" cy="2554545"/>
          </a:xfrm>
          <a:prstGeom prst="rect">
            <a:avLst/>
          </a:prstGeom>
          <a:solidFill>
            <a:schemeClr val="accent5">
              <a:lumMod val="20000"/>
              <a:lumOff val="80000"/>
            </a:schemeClr>
          </a:solidFill>
          <a:ln w="38100">
            <a:solidFill>
              <a:schemeClr val="tx1"/>
            </a:solidFill>
          </a:ln>
        </p:spPr>
        <p:txBody>
          <a:bodyPr wrap="square" rtlCol="0">
            <a:spAutoFit/>
          </a:bodyPr>
          <a:lstStyle/>
          <a:p>
            <a:pPr marL="571500" lvl="0" indent="-571500">
              <a:buFont typeface="Wingdings" panose="05000000000000000000" pitchFamily="2" charset="2"/>
              <a:buChar char="l"/>
            </a:pPr>
            <a:r>
              <a:rPr lang="en-US" altLang="zh-CN" sz="3200" u="sng" dirty="0">
                <a:solidFill>
                  <a:prstClr val="black"/>
                </a:solidFill>
                <a:latin typeface="Calibri" panose="020F0502020204030204"/>
                <a:ea typeface="宋体" panose="02010600030101010101" pitchFamily="2" charset="-122"/>
              </a:rPr>
              <a:t>Expectation : </a:t>
            </a:r>
            <a:r>
              <a:rPr lang="en-US" altLang="zh-CN" sz="3200" b="1" dirty="0">
                <a:solidFill>
                  <a:prstClr val="black"/>
                </a:solidFill>
              </a:rPr>
              <a:t>I hope these suggestions can be of some help! If you need more information, feel free to ask. </a:t>
            </a:r>
            <a:endParaRPr lang="en-US" altLang="zh-CN" sz="3200" b="1" dirty="0">
              <a:solidFill>
                <a:prstClr val="black"/>
              </a:solidFill>
            </a:endParaRPr>
          </a:p>
          <a:p>
            <a:pPr marL="571500" lvl="0" indent="-571500">
              <a:buFont typeface="Wingdings" panose="05000000000000000000" pitchFamily="2" charset="2"/>
              <a:buChar char="l"/>
            </a:pPr>
            <a:r>
              <a:rPr lang="en-US" altLang="zh-CN" sz="3200" b="1" dirty="0">
                <a:solidFill>
                  <a:prstClr val="black"/>
                </a:solidFill>
              </a:rPr>
              <a:t>I sincerely hope that my suggestions would be helpful to you. I am sure you will have a great time.</a:t>
            </a:r>
            <a:endParaRPr lang="en-US" altLang="zh-CN" sz="3200" b="1" dirty="0">
              <a:solidFill>
                <a:prstClr val="black"/>
              </a:solidFill>
            </a:endParaRPr>
          </a:p>
          <a:p>
            <a:pPr marL="571500" lvl="0" indent="-571500">
              <a:buFont typeface="Wingdings" panose="05000000000000000000" pitchFamily="2" charset="2"/>
              <a:buChar char="l"/>
            </a:pPr>
            <a:r>
              <a:rPr lang="en-US" altLang="zh-CN" sz="3200" b="1" dirty="0">
                <a:solidFill>
                  <a:prstClr val="black"/>
                </a:solidFill>
              </a:rPr>
              <a:t>Looking forward to your arrival.    </a:t>
            </a:r>
            <a:endParaRPr lang="en-US" altLang="zh-CN" sz="3200" b="1" dirty="0">
              <a:solidFill>
                <a:prstClr val="black"/>
              </a:solidFill>
            </a:endParaRPr>
          </a:p>
        </p:txBody>
      </p:sp>
      <p:sp>
        <p:nvSpPr>
          <p:cNvPr id="7" name="文本框 6"/>
          <p:cNvSpPr txBox="1"/>
          <p:nvPr/>
        </p:nvSpPr>
        <p:spPr>
          <a:xfrm>
            <a:off x="501350" y="5243995"/>
            <a:ext cx="2514600" cy="1446550"/>
          </a:xfrm>
          <a:prstGeom prst="rect">
            <a:avLst/>
          </a:prstGeom>
          <a:solidFill>
            <a:srgbClr val="FEFAE9"/>
          </a:solidFill>
          <a:ln w="38100">
            <a:solidFill>
              <a:schemeClr val="tx1"/>
            </a:solidFill>
          </a:ln>
        </p:spPr>
        <p:txBody>
          <a:bodyPr wrap="square" rtlCol="0">
            <a:spAutoFit/>
          </a:bodyPr>
          <a:lstStyle/>
          <a:p>
            <a:pPr algn="ctr"/>
            <a:r>
              <a:rPr lang="en-US" altLang="zh-CN" sz="4400" dirty="0"/>
              <a:t>A letter of advice</a:t>
            </a:r>
            <a:endParaRPr lang="zh-CN" altLang="en-US" sz="4400" dirty="0"/>
          </a:p>
        </p:txBody>
      </p:sp>
      <p:pic>
        <p:nvPicPr>
          <p:cNvPr id="5124" name="图片 6" descr="logo横版 png"/>
          <p:cNvPicPr>
            <a:picLocks noChangeAspect="1"/>
          </p:cNvPicPr>
          <p:nvPr/>
        </p:nvPicPr>
        <p:blipFill>
          <a:blip r:embed="rId3"/>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a:xfrm rot="214270">
            <a:off x="-2848820" y="-5611369"/>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6" name="Freeform 11"/>
          <p:cNvSpPr/>
          <p:nvPr/>
        </p:nvSpPr>
        <p:spPr>
          <a:xfrm rot="-9876370">
            <a:off x="-3732207" y="9226681"/>
            <a:ext cx="13141078" cy="8229600"/>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2"/>
            <a:stretch>
              <a:fillRect/>
            </a:stretch>
          </a:blipFill>
        </p:spPr>
      </p:sp>
      <p:sp>
        <p:nvSpPr>
          <p:cNvPr id="11" name="文本框 10"/>
          <p:cNvSpPr txBox="1"/>
          <p:nvPr/>
        </p:nvSpPr>
        <p:spPr>
          <a:xfrm>
            <a:off x="12564836" y="1128044"/>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4200" dirty="0">
                <a:solidFill>
                  <a:srgbClr val="302312"/>
                </a:solidFill>
                <a:latin typeface="字由点字奇妙体" panose="00020600040101010101"/>
                <a:ea typeface="字由点字奇妙体" panose="00020600040101010101"/>
                <a:sym typeface="字由点字奇妙体" panose="00020600040101010101"/>
              </a:rPr>
              <a:t>中国文化研学地点</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 name="文本框 1"/>
          <p:cNvSpPr txBox="1"/>
          <p:nvPr/>
        </p:nvSpPr>
        <p:spPr>
          <a:xfrm>
            <a:off x="990600" y="1363245"/>
            <a:ext cx="11201400" cy="584775"/>
          </a:xfrm>
          <a:prstGeom prst="rect">
            <a:avLst/>
          </a:prstGeom>
          <a:solidFill>
            <a:srgbClr val="C4AC92"/>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zh-CN" altLang="en-US" sz="3200" u="sng" dirty="0">
                <a:solidFill>
                  <a:prstClr val="black"/>
                </a:solidFill>
                <a:latin typeface="Calibri" panose="020F0502020204030204"/>
                <a:ea typeface="宋体" panose="02010600030101010101" pitchFamily="2" charset="-122"/>
              </a:rPr>
              <a:t>历史与文化遗产（</a:t>
            </a:r>
            <a:r>
              <a:rPr lang="en-US" altLang="zh-CN" sz="3200" u="sng" dirty="0">
                <a:solidFill>
                  <a:prstClr val="black"/>
                </a:solidFill>
                <a:latin typeface="Calibri" panose="020F0502020204030204"/>
                <a:ea typeface="宋体" panose="02010600030101010101" pitchFamily="2" charset="-122"/>
              </a:rPr>
              <a:t>Historical and Cultural Heritage</a:t>
            </a:r>
            <a:r>
              <a:rPr lang="zh-CN" altLang="en-US" sz="3200" u="sng" dirty="0">
                <a:solidFill>
                  <a:prstClr val="black"/>
                </a:solidFill>
                <a:latin typeface="Calibri" panose="020F0502020204030204"/>
                <a:ea typeface="宋体" panose="02010600030101010101" pitchFamily="2" charset="-122"/>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 name="文本框 2"/>
          <p:cNvSpPr txBox="1"/>
          <p:nvPr/>
        </p:nvSpPr>
        <p:spPr>
          <a:xfrm>
            <a:off x="990600" y="3432428"/>
            <a:ext cx="11201400" cy="584775"/>
          </a:xfrm>
          <a:prstGeom prst="rect">
            <a:avLst/>
          </a:prstGeom>
          <a:solidFill>
            <a:srgbClr val="C4AC92"/>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zh-CN" altLang="en-US" sz="3200" u="sng" dirty="0">
                <a:solidFill>
                  <a:prstClr val="black"/>
                </a:solidFill>
                <a:latin typeface="Calibri" panose="020F0502020204030204"/>
                <a:ea typeface="宋体" panose="02010600030101010101" pitchFamily="2" charset="-122"/>
              </a:rPr>
              <a:t>民族与民俗文化（</a:t>
            </a:r>
            <a:r>
              <a:rPr lang="en-US" altLang="zh-CN" sz="3200" u="sng" dirty="0">
                <a:solidFill>
                  <a:prstClr val="black"/>
                </a:solidFill>
                <a:latin typeface="Calibri" panose="020F0502020204030204"/>
                <a:ea typeface="宋体" panose="02010600030101010101" pitchFamily="2" charset="-122"/>
              </a:rPr>
              <a:t>Ethnic and Folk Culture</a:t>
            </a:r>
            <a:r>
              <a:rPr lang="zh-CN" altLang="en-US" sz="3200" u="sng" dirty="0">
                <a:solidFill>
                  <a:prstClr val="black"/>
                </a:solidFill>
                <a:latin typeface="Calibri" panose="020F0502020204030204"/>
                <a:ea typeface="宋体" panose="02010600030101010101" pitchFamily="2" charset="-122"/>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990600" y="5588947"/>
            <a:ext cx="11201400" cy="584775"/>
          </a:xfrm>
          <a:prstGeom prst="rect">
            <a:avLst/>
          </a:prstGeom>
          <a:solidFill>
            <a:srgbClr val="C4AC92"/>
          </a:solidFill>
          <a:ln w="38100">
            <a:solidFill>
              <a:schemeClr val="tx1"/>
            </a:solidFill>
          </a:ln>
        </p:spPr>
        <p:txBody>
          <a:bodyPr wrap="square" rtlCol="0">
            <a:spAutoFit/>
          </a:bodyPr>
          <a:lstStyle/>
          <a:p>
            <a:pPr marL="571500" lvl="0" indent="-571500">
              <a:buFont typeface="Wingdings" panose="05000000000000000000" pitchFamily="2" charset="2"/>
              <a:buChar char="l"/>
            </a:pPr>
            <a:r>
              <a:rPr lang="zh-CN" altLang="en-US" sz="3200" u="sng" dirty="0">
                <a:solidFill>
                  <a:prstClr val="black"/>
                </a:solidFill>
                <a:latin typeface="Calibri" panose="020F0502020204030204"/>
                <a:ea typeface="宋体" panose="02010600030101010101" pitchFamily="2" charset="-122"/>
              </a:rPr>
              <a:t>现代都市与历史名城（</a:t>
            </a:r>
            <a:r>
              <a:rPr lang="en-US" altLang="zh-CN" sz="3200" u="sng" dirty="0">
                <a:solidFill>
                  <a:prstClr val="black"/>
                </a:solidFill>
                <a:latin typeface="Calibri" panose="020F0502020204030204"/>
                <a:ea typeface="宋体" panose="02010600030101010101" pitchFamily="2" charset="-122"/>
              </a:rPr>
              <a:t>Modern </a:t>
            </a:r>
            <a:r>
              <a:rPr lang="en-US" altLang="zh-CN" sz="3200" u="sng" dirty="0">
                <a:solidFill>
                  <a:prstClr val="black"/>
                </a:solidFill>
              </a:rPr>
              <a:t>Urban &amp; Historical City</a:t>
            </a:r>
            <a:r>
              <a:rPr lang="zh-CN" altLang="en-US" sz="3200" u="sng" dirty="0">
                <a:solidFill>
                  <a:prstClr val="black"/>
                </a:solidFill>
                <a:latin typeface="Calibri" panose="020F0502020204030204"/>
                <a:ea typeface="宋体" panose="02010600030101010101" pitchFamily="2" charset="-122"/>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990600" y="7616872"/>
            <a:ext cx="11201400" cy="584775"/>
          </a:xfrm>
          <a:prstGeom prst="rect">
            <a:avLst/>
          </a:prstGeom>
          <a:solidFill>
            <a:srgbClr val="C4AC92"/>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zh-CN" altLang="en-US" sz="3200" u="sng" dirty="0">
                <a:solidFill>
                  <a:prstClr val="black"/>
                </a:solidFill>
                <a:latin typeface="Calibri" panose="020F0502020204030204"/>
                <a:ea typeface="宋体" panose="02010600030101010101" pitchFamily="2" charset="-122"/>
              </a:rPr>
              <a:t>互动与体验（</a:t>
            </a:r>
            <a:r>
              <a:rPr lang="en-US" altLang="zh-CN" sz="3200" u="sng" dirty="0">
                <a:solidFill>
                  <a:prstClr val="black"/>
                </a:solidFill>
                <a:latin typeface="Calibri" panose="020F0502020204030204"/>
                <a:ea typeface="宋体" panose="02010600030101010101" pitchFamily="2" charset="-122"/>
              </a:rPr>
              <a:t>Interaction and Experience</a:t>
            </a:r>
            <a:r>
              <a:rPr lang="zh-CN" altLang="en-US" sz="3200" u="sng" dirty="0">
                <a:solidFill>
                  <a:prstClr val="black"/>
                </a:solidFill>
                <a:latin typeface="Calibri" panose="020F0502020204030204"/>
                <a:ea typeface="宋体" panose="02010600030101010101" pitchFamily="2" charset="-122"/>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990600" y="2057049"/>
            <a:ext cx="16687800" cy="1292662"/>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zh-CN" altLang="en-US" sz="2600" dirty="0">
                <a:solidFill>
                  <a:prstClr val="black"/>
                </a:solidFill>
                <a:latin typeface="+mn-ea"/>
              </a:rPr>
              <a:t>西安（</a:t>
            </a:r>
            <a:r>
              <a:rPr lang="en-US" altLang="zh-CN" sz="2600" dirty="0">
                <a:solidFill>
                  <a:prstClr val="black"/>
                </a:solidFill>
                <a:latin typeface="+mn-ea"/>
              </a:rPr>
              <a:t>Xi'an</a:t>
            </a:r>
            <a:r>
              <a:rPr lang="zh-CN" altLang="en-US" sz="2600" dirty="0">
                <a:solidFill>
                  <a:prstClr val="black"/>
                </a:solidFill>
                <a:latin typeface="+mn-ea"/>
              </a:rPr>
              <a:t>）：作为中华文明和中华民族的重要发祥地，西安拥有丰富的历史遗迹，如兵马俑和古城墙，是探索古历史文化的热门研学旅游目的地。</a:t>
            </a:r>
            <a:endParaRPr lang="zh-CN" altLang="en-US" sz="2600" dirty="0">
              <a:solidFill>
                <a:prstClr val="black"/>
              </a:solidFill>
              <a:latin typeface="+mn-ea"/>
            </a:endParaRPr>
          </a:p>
          <a:p>
            <a:pPr marL="571500" lvl="0" indent="-571500">
              <a:buFont typeface="Wingdings" panose="05000000000000000000" pitchFamily="2" charset="2"/>
              <a:buChar char="l"/>
            </a:pPr>
            <a:r>
              <a:rPr lang="zh-CN" altLang="en-US" sz="2600" dirty="0">
                <a:solidFill>
                  <a:prstClr val="black"/>
                </a:solidFill>
                <a:latin typeface="+mn-ea"/>
              </a:rPr>
              <a:t>名胜古迹（</a:t>
            </a:r>
            <a:r>
              <a:rPr lang="en-US" altLang="zh-CN" sz="2600" dirty="0">
                <a:solidFill>
                  <a:prstClr val="black"/>
                </a:solidFill>
                <a:latin typeface="+mn-ea"/>
              </a:rPr>
              <a:t>places of interest</a:t>
            </a:r>
            <a:r>
              <a:rPr lang="zh-CN" altLang="en-US" sz="2600" dirty="0">
                <a:solidFill>
                  <a:prstClr val="black"/>
                </a:solidFill>
                <a:latin typeface="+mn-ea"/>
              </a:rPr>
              <a:t>）如黄山、桂林山水等</a:t>
            </a:r>
            <a:endParaRPr kumimoji="0" lang="zh-CN" altLang="en-US" sz="2600" b="1" i="0" strike="noStrike" kern="1200" cap="none" spc="0" normalizeH="0" baseline="0" noProof="0" dirty="0">
              <a:ln>
                <a:noFill/>
              </a:ln>
              <a:solidFill>
                <a:prstClr val="black"/>
              </a:solidFill>
              <a:effectLst/>
              <a:uLnTx/>
              <a:uFillTx/>
              <a:ea typeface="宋体" panose="02010600030101010101" pitchFamily="2" charset="-122"/>
            </a:endParaRPr>
          </a:p>
        </p:txBody>
      </p:sp>
      <p:sp>
        <p:nvSpPr>
          <p:cNvPr id="10" name="文本框 9"/>
          <p:cNvSpPr txBox="1"/>
          <p:nvPr/>
        </p:nvSpPr>
        <p:spPr>
          <a:xfrm>
            <a:off x="990600" y="4132510"/>
            <a:ext cx="16687800" cy="1292662"/>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zh-CN" altLang="en-US" sz="2600" dirty="0">
                <a:solidFill>
                  <a:prstClr val="black"/>
                </a:solidFill>
                <a:latin typeface="+mn-ea"/>
              </a:rPr>
              <a:t>云南（</a:t>
            </a:r>
            <a:r>
              <a:rPr lang="en-US" altLang="zh-CN" sz="2600" dirty="0">
                <a:solidFill>
                  <a:prstClr val="black"/>
                </a:solidFill>
                <a:latin typeface="+mn-ea"/>
              </a:rPr>
              <a:t>Yunnan</a:t>
            </a:r>
            <a:r>
              <a:rPr lang="zh-CN" altLang="en-US" sz="2600" dirty="0">
                <a:solidFill>
                  <a:prstClr val="black"/>
                </a:solidFill>
                <a:latin typeface="+mn-ea"/>
              </a:rPr>
              <a:t>）：居住着多个少数民族，如白族和瑶族，可以体验当地民俗文化风情。</a:t>
            </a:r>
            <a:endParaRPr lang="en-US" altLang="zh-CN" sz="2600" dirty="0">
              <a:solidFill>
                <a:prstClr val="black"/>
              </a:solidFill>
              <a:latin typeface="+mn-ea"/>
            </a:endParaRPr>
          </a:p>
          <a:p>
            <a:pPr marL="571500" lvl="0" indent="-571500">
              <a:buFont typeface="Wingdings" panose="05000000000000000000" pitchFamily="2" charset="2"/>
              <a:buChar char="l"/>
            </a:pPr>
            <a:r>
              <a:rPr lang="zh-CN" altLang="en-US" sz="2600" dirty="0">
                <a:solidFill>
                  <a:prstClr val="black"/>
                </a:solidFill>
                <a:latin typeface="+mn-ea"/>
              </a:rPr>
              <a:t>北京古北水镇</a:t>
            </a:r>
            <a:r>
              <a:rPr lang="en-US" altLang="zh-CN" sz="2600" dirty="0">
                <a:solidFill>
                  <a:prstClr val="black"/>
                </a:solidFill>
                <a:latin typeface="+mn-ea"/>
              </a:rPr>
              <a:t>(ancient towns)</a:t>
            </a:r>
            <a:r>
              <a:rPr lang="zh-CN" altLang="en-US" sz="2600" dirty="0">
                <a:solidFill>
                  <a:prstClr val="black"/>
                </a:solidFill>
                <a:latin typeface="+mn-ea"/>
              </a:rPr>
              <a:t>：体验春节传统习俗体验，包括包饺子、共享年夜饭，亲手制作非物质文化遗产灯笼、剪窗花</a:t>
            </a:r>
            <a:r>
              <a:rPr lang="en-US" altLang="zh-CN" sz="2600" dirty="0">
                <a:solidFill>
                  <a:prstClr val="black"/>
                </a:solidFill>
                <a:latin typeface="+mn-ea"/>
              </a:rPr>
              <a:t>.</a:t>
            </a:r>
            <a:endParaRPr lang="en-US" altLang="zh-CN" sz="2600" dirty="0">
              <a:solidFill>
                <a:prstClr val="black"/>
              </a:solidFill>
              <a:latin typeface="+mn-ea"/>
            </a:endParaRPr>
          </a:p>
        </p:txBody>
      </p:sp>
      <p:sp>
        <p:nvSpPr>
          <p:cNvPr id="12" name="文本框 11"/>
          <p:cNvSpPr txBox="1"/>
          <p:nvPr/>
        </p:nvSpPr>
        <p:spPr>
          <a:xfrm>
            <a:off x="990600" y="6207971"/>
            <a:ext cx="16687800" cy="1292662"/>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zh-CN" altLang="en-US" sz="2600" dirty="0">
                <a:solidFill>
                  <a:prstClr val="black"/>
                </a:solidFill>
                <a:latin typeface="+mn-ea"/>
              </a:rPr>
              <a:t>北京（</a:t>
            </a:r>
            <a:r>
              <a:rPr lang="en-US" altLang="zh-CN" sz="2600" dirty="0">
                <a:solidFill>
                  <a:prstClr val="black"/>
                </a:solidFill>
                <a:latin typeface="+mn-ea"/>
              </a:rPr>
              <a:t>Beijing</a:t>
            </a:r>
            <a:r>
              <a:rPr lang="zh-CN" altLang="en-US" sz="2600" dirty="0">
                <a:solidFill>
                  <a:prstClr val="black"/>
                </a:solidFill>
                <a:latin typeface="+mn-ea"/>
              </a:rPr>
              <a:t>）：中国的首都，北京拥有故宫博物院、中国国家博物馆等丰富的历史文化遗产，同时也是现代都市文化的代表。</a:t>
            </a:r>
            <a:endParaRPr lang="zh-CN" altLang="en-US" sz="2600" dirty="0">
              <a:solidFill>
                <a:prstClr val="black"/>
              </a:solidFill>
              <a:latin typeface="+mn-ea"/>
            </a:endParaRPr>
          </a:p>
          <a:p>
            <a:pPr marL="571500" lvl="0" indent="-571500">
              <a:buFont typeface="Wingdings" panose="05000000000000000000" pitchFamily="2" charset="2"/>
              <a:buChar char="l"/>
            </a:pPr>
            <a:r>
              <a:rPr lang="zh-CN" altLang="en-US" sz="2600" dirty="0">
                <a:solidFill>
                  <a:prstClr val="black"/>
                </a:solidFill>
                <a:latin typeface="+mn-ea"/>
              </a:rPr>
              <a:t>广州（</a:t>
            </a:r>
            <a:r>
              <a:rPr lang="en-US" altLang="zh-CN" sz="2600" dirty="0" err="1">
                <a:solidFill>
                  <a:prstClr val="black"/>
                </a:solidFill>
                <a:latin typeface="+mn-ea"/>
              </a:rPr>
              <a:t>Gguang</a:t>
            </a:r>
            <a:r>
              <a:rPr lang="en-US" altLang="zh-CN" sz="2600" dirty="0">
                <a:solidFill>
                  <a:prstClr val="black"/>
                </a:solidFill>
                <a:latin typeface="+mn-ea"/>
              </a:rPr>
              <a:t> Zhou</a:t>
            </a:r>
            <a:r>
              <a:rPr lang="zh-CN" altLang="en-US" sz="2600" dirty="0">
                <a:solidFill>
                  <a:prstClr val="black"/>
                </a:solidFill>
                <a:latin typeface="+mn-ea"/>
              </a:rPr>
              <a:t>）：观赏中国特色园林景观，品味传统风味粤式茶点，逛庙会，听粤剧等。</a:t>
            </a:r>
            <a:endParaRPr kumimoji="0" lang="zh-CN" altLang="en-US" sz="2600" b="1" i="0" strike="noStrike" kern="1200" cap="none" spc="0" normalizeH="0" baseline="0" noProof="0" dirty="0">
              <a:ln>
                <a:noFill/>
              </a:ln>
              <a:solidFill>
                <a:prstClr val="black"/>
              </a:solidFill>
              <a:effectLst/>
              <a:uLnTx/>
              <a:uFillTx/>
              <a:ea typeface="宋体" panose="02010600030101010101" pitchFamily="2" charset="-122"/>
            </a:endParaRPr>
          </a:p>
        </p:txBody>
      </p:sp>
      <p:sp>
        <p:nvSpPr>
          <p:cNvPr id="14" name="文本框 13"/>
          <p:cNvSpPr txBox="1"/>
          <p:nvPr/>
        </p:nvSpPr>
        <p:spPr>
          <a:xfrm>
            <a:off x="990600" y="8290699"/>
            <a:ext cx="16687800" cy="1292662"/>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zh-CN" altLang="en-US" sz="2600" dirty="0">
                <a:solidFill>
                  <a:prstClr val="black"/>
                </a:solidFill>
                <a:latin typeface="+mn-ea"/>
              </a:rPr>
              <a:t>敦煌莫高窟（</a:t>
            </a:r>
            <a:r>
              <a:rPr lang="en-US" altLang="zh-CN" sz="2600" dirty="0" err="1">
                <a:solidFill>
                  <a:prstClr val="black"/>
                </a:solidFill>
                <a:latin typeface="+mn-ea"/>
              </a:rPr>
              <a:t>Mogao</a:t>
            </a:r>
            <a:r>
              <a:rPr lang="en-US" altLang="zh-CN" sz="2600" dirty="0">
                <a:solidFill>
                  <a:prstClr val="black"/>
                </a:solidFill>
                <a:latin typeface="+mn-ea"/>
              </a:rPr>
              <a:t> Caves in Dunhuang</a:t>
            </a:r>
            <a:r>
              <a:rPr lang="zh-CN" altLang="en-US" sz="2600" dirty="0">
                <a:solidFill>
                  <a:prstClr val="black"/>
                </a:solidFill>
                <a:latin typeface="+mn-ea"/>
              </a:rPr>
              <a:t>）：在这里，游客可以体验壁画临摹等文化技艺，深入了解敦煌文化。</a:t>
            </a:r>
            <a:endParaRPr lang="zh-CN" altLang="en-US" sz="2600" dirty="0">
              <a:solidFill>
                <a:prstClr val="black"/>
              </a:solidFill>
              <a:latin typeface="+mn-ea"/>
            </a:endParaRPr>
          </a:p>
          <a:p>
            <a:pPr marL="571500" lvl="0" indent="-571500">
              <a:buFont typeface="Wingdings" panose="05000000000000000000" pitchFamily="2" charset="2"/>
              <a:buChar char="l"/>
            </a:pPr>
            <a:r>
              <a:rPr lang="zh-CN" altLang="en-US" sz="2600" dirty="0">
                <a:solidFill>
                  <a:prstClr val="black"/>
                </a:solidFill>
                <a:latin typeface="+mn-ea"/>
              </a:rPr>
              <a:t>传统手工作坊</a:t>
            </a:r>
            <a:r>
              <a:rPr lang="en-US" altLang="zh-CN" sz="2600" dirty="0">
                <a:solidFill>
                  <a:prstClr val="black"/>
                </a:solidFill>
                <a:latin typeface="+mn-ea"/>
              </a:rPr>
              <a:t>(Traditional handicraft workshop)</a:t>
            </a:r>
            <a:r>
              <a:rPr lang="zh-CN" altLang="en-US" sz="2600" dirty="0">
                <a:solidFill>
                  <a:prstClr val="black"/>
                </a:solidFill>
                <a:latin typeface="+mn-ea"/>
              </a:rPr>
              <a:t>如：景德镇陶瓷（</a:t>
            </a:r>
            <a:r>
              <a:rPr lang="en-US" altLang="zh-CN" sz="2600" dirty="0">
                <a:solidFill>
                  <a:prstClr val="black"/>
                </a:solidFill>
                <a:latin typeface="Times New Roman" panose="02020603050405020304" pitchFamily="18" charset="0"/>
                <a:cs typeface="Times New Roman" panose="02020603050405020304" pitchFamily="18" charset="0"/>
              </a:rPr>
              <a:t>Jingdezhen porcelain</a:t>
            </a:r>
            <a:r>
              <a:rPr lang="zh-CN" altLang="en-US" sz="2600" dirty="0">
                <a:solidFill>
                  <a:prstClr val="black"/>
                </a:solidFill>
                <a:latin typeface="Times New Roman" panose="02020603050405020304" pitchFamily="18" charset="0"/>
                <a:cs typeface="Times New Roman" panose="02020603050405020304" pitchFamily="18" charset="0"/>
              </a:rPr>
              <a:t>）可以体验陶瓷工艺制作的全过程。陶瓷工艺历史悠久，体现了人与自然和谐共生。</a:t>
            </a:r>
            <a:endParaRPr kumimoji="0" lang="zh-CN" altLang="en-US" sz="2600" b="1" i="0"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3581400" y="-24087"/>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03 </a:t>
            </a: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结合语境，拓展语料</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5124" name="图片 6" descr="logo横版 png"/>
          <p:cNvPicPr>
            <a:picLocks noChangeAspect="1"/>
          </p:cNvPicPr>
          <p:nvPr/>
        </p:nvPicPr>
        <p:blipFill>
          <a:blip r:embed="rId3"/>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a:xfrm rot="214270">
            <a:off x="-2848820" y="-5611369"/>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11" name="文本框 10"/>
          <p:cNvSpPr txBox="1"/>
          <p:nvPr/>
        </p:nvSpPr>
        <p:spPr>
          <a:xfrm>
            <a:off x="13258800" y="4233"/>
            <a:ext cx="2865664"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4200" dirty="0">
                <a:solidFill>
                  <a:srgbClr val="302312"/>
                </a:solidFill>
                <a:latin typeface="字由点字奇妙体" panose="00020600040101010101"/>
                <a:ea typeface="字由点字奇妙体" panose="00020600040101010101"/>
                <a:sym typeface="字由点字奇妙体" panose="00020600040101010101"/>
              </a:rPr>
              <a:t>陈述理由</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9"/>
          <p:cNvSpPr/>
          <p:nvPr/>
        </p:nvSpPr>
        <p:spPr>
          <a:xfrm rot="-10670698">
            <a:off x="-2332222" y="8985718"/>
            <a:ext cx="22059677" cy="7941484"/>
          </a:xfrm>
          <a:custGeom>
            <a:avLst/>
            <a:gdLst/>
            <a:ahLst/>
            <a:cxnLst/>
            <a:rect l="l" t="t" r="r" b="b"/>
            <a:pathLst>
              <a:path w="22059677" h="7941484">
                <a:moveTo>
                  <a:pt x="0" y="0"/>
                </a:moveTo>
                <a:lnTo>
                  <a:pt x="22059678" y="0"/>
                </a:lnTo>
                <a:lnTo>
                  <a:pt x="22059678" y="7941484"/>
                </a:lnTo>
                <a:lnTo>
                  <a:pt x="0" y="7941484"/>
                </a:lnTo>
                <a:lnTo>
                  <a:pt x="0" y="0"/>
                </a:lnTo>
                <a:close/>
              </a:path>
            </a:pathLst>
          </a:custGeom>
          <a:blipFill>
            <a:blip r:embed="rId1"/>
            <a:stretch>
              <a:fillRect/>
            </a:stretch>
          </a:blipFill>
        </p:spPr>
      </p:sp>
      <p:sp>
        <p:nvSpPr>
          <p:cNvPr id="2" name="文本框 1"/>
          <p:cNvSpPr txBox="1"/>
          <p:nvPr/>
        </p:nvSpPr>
        <p:spPr>
          <a:xfrm>
            <a:off x="990600" y="1363245"/>
            <a:ext cx="11201400" cy="584775"/>
          </a:xfrm>
          <a:prstGeom prst="rect">
            <a:avLst/>
          </a:prstGeom>
          <a:solidFill>
            <a:srgbClr val="C4AC92"/>
          </a:solidFill>
          <a:ln w="38100">
            <a:solidFill>
              <a:schemeClr val="tx1"/>
            </a:solidFill>
          </a:ln>
        </p:spPr>
        <p:txBody>
          <a:bodyPr wrap="square" rtlCol="0">
            <a:spAutoFit/>
          </a:bodyPr>
          <a:lstStyle/>
          <a:p>
            <a:pPr marL="571500" lvl="0" indent="-571500">
              <a:buFont typeface="Wingdings" panose="05000000000000000000" pitchFamily="2" charset="2"/>
              <a:buChar char="l"/>
            </a:pPr>
            <a:r>
              <a:rPr lang="en-US" altLang="zh-CN" sz="3200" u="sng" dirty="0">
                <a:solidFill>
                  <a:prstClr val="black"/>
                </a:solidFill>
              </a:rPr>
              <a:t>Within the individual</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 name="文本框 2"/>
          <p:cNvSpPr txBox="1"/>
          <p:nvPr/>
        </p:nvSpPr>
        <p:spPr>
          <a:xfrm>
            <a:off x="990600" y="2091923"/>
            <a:ext cx="11201400" cy="584775"/>
          </a:xfrm>
          <a:prstGeom prst="rect">
            <a:avLst/>
          </a:prstGeom>
          <a:solidFill>
            <a:schemeClr val="bg2"/>
          </a:solidFill>
          <a:ln w="38100">
            <a:solidFill>
              <a:schemeClr val="tx1"/>
            </a:solidFill>
          </a:ln>
        </p:spPr>
        <p:txBody>
          <a:bodyPr wrap="square" rtlCol="0">
            <a:spAutoFit/>
          </a:bodyPr>
          <a:lstStyle/>
          <a:p>
            <a:pPr marL="571500" lvl="0" indent="-571500">
              <a:buFont typeface="Wingdings" panose="05000000000000000000" pitchFamily="2" charset="2"/>
              <a:buChar char="l"/>
            </a:pPr>
            <a:r>
              <a:rPr lang="zh-CN" altLang="en-US" sz="3200" u="sng" dirty="0">
                <a:solidFill>
                  <a:prstClr val="black"/>
                </a:solidFill>
              </a:rPr>
              <a:t>知识技能（</a:t>
            </a:r>
            <a:r>
              <a:rPr lang="en-US" altLang="zh-CN" sz="3200" u="sng" dirty="0">
                <a:solidFill>
                  <a:prstClr val="black"/>
                </a:solidFill>
              </a:rPr>
              <a:t>Knowledge &amp; Skills</a:t>
            </a:r>
            <a:r>
              <a:rPr lang="zh-CN" altLang="en-US" sz="3200" u="sng" dirty="0">
                <a:solidFill>
                  <a:prstClr val="black"/>
                </a:solidFill>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990600" y="4349486"/>
            <a:ext cx="11201400" cy="584775"/>
          </a:xfrm>
          <a:prstGeom prst="rect">
            <a:avLst/>
          </a:prstGeom>
          <a:solidFill>
            <a:schemeClr val="bg2"/>
          </a:solidFill>
          <a:ln w="38100">
            <a:solidFill>
              <a:schemeClr val="tx1"/>
            </a:solidFill>
          </a:ln>
        </p:spPr>
        <p:txBody>
          <a:bodyPr wrap="square" rtlCol="0">
            <a:spAutoFit/>
          </a:bodyPr>
          <a:lstStyle/>
          <a:p>
            <a:pPr marL="571500" lvl="0" indent="-571500">
              <a:buFont typeface="Wingdings" panose="05000000000000000000" pitchFamily="2" charset="2"/>
              <a:buChar char="l"/>
            </a:pPr>
            <a:r>
              <a:rPr lang="zh-CN" altLang="en-US" sz="3200" u="sng" dirty="0">
                <a:solidFill>
                  <a:prstClr val="black"/>
                </a:solidFill>
              </a:rPr>
              <a:t>个人价值（</a:t>
            </a:r>
            <a:r>
              <a:rPr lang="en-US" altLang="zh-CN" sz="3200" u="sng" dirty="0">
                <a:solidFill>
                  <a:prstClr val="black"/>
                </a:solidFill>
              </a:rPr>
              <a:t>Personal Values</a:t>
            </a:r>
            <a:r>
              <a:rPr lang="zh-CN" altLang="en-US" sz="3200" u="sng" dirty="0">
                <a:solidFill>
                  <a:prstClr val="black"/>
                </a:solidFill>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990600" y="6056019"/>
            <a:ext cx="11201400" cy="584775"/>
          </a:xfrm>
          <a:prstGeom prst="rect">
            <a:avLst/>
          </a:prstGeom>
          <a:solidFill>
            <a:schemeClr val="bg2"/>
          </a:solidFill>
          <a:ln w="38100">
            <a:solidFill>
              <a:schemeClr val="tx1"/>
            </a:solidFill>
          </a:ln>
        </p:spPr>
        <p:txBody>
          <a:bodyPr wrap="square" rtlCol="0">
            <a:spAutoFit/>
          </a:bodyPr>
          <a:lstStyle/>
          <a:p>
            <a:pPr marL="571500" lvl="0" indent="-571500">
              <a:buFont typeface="Wingdings" panose="05000000000000000000" pitchFamily="2" charset="2"/>
              <a:buChar char="l"/>
            </a:pPr>
            <a:r>
              <a:rPr lang="zh-CN" altLang="en-US" sz="3200" u="sng" dirty="0">
                <a:solidFill>
                  <a:prstClr val="black"/>
                </a:solidFill>
              </a:rPr>
              <a:t>思维品质（</a:t>
            </a:r>
            <a:r>
              <a:rPr lang="en-US" altLang="zh-CN" sz="3200" u="sng" dirty="0">
                <a:solidFill>
                  <a:prstClr val="black"/>
                </a:solidFill>
              </a:rPr>
              <a:t>Thinking Quality</a:t>
            </a:r>
            <a:r>
              <a:rPr lang="zh-CN" altLang="en-US" sz="3200" u="sng" dirty="0">
                <a:solidFill>
                  <a:prstClr val="black"/>
                </a:solidFill>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0" name="文本框 9"/>
          <p:cNvSpPr txBox="1"/>
          <p:nvPr/>
        </p:nvSpPr>
        <p:spPr>
          <a:xfrm>
            <a:off x="956733" y="2744583"/>
            <a:ext cx="16687800" cy="1569660"/>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offer a wealth of historical and cultural knowledge that can enhance your understanding of China.</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It's a great opportunity to practice and improve Chinese language skills.</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Cultural exchanges cultivate the ability to communicate and understand across cultures.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990600" y="4968510"/>
            <a:ext cx="16687800" cy="1077218"/>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Engaging with diverse cultures promotes respect and global awareness.</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Experiencing different cultural customs helps develop values that respect diversity.</a:t>
            </a:r>
            <a:endParaRPr lang="en-US" altLang="zh-CN" sz="3200" dirty="0">
              <a:solidFill>
                <a:prstClr val="black"/>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990600" y="6655544"/>
            <a:ext cx="16687800" cy="1569660"/>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Experiencing different cultures can foster open-mindedness and adaptability.</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Exposure to different cultures fosters an open and tolerant mindset.</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Understanding and respecting different cultures helps develop a global perspective.</a:t>
            </a:r>
            <a:endParaRPr kumimoji="0" lang="zh-CN" altLang="en-US"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10"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a:xfrm rot="214270">
            <a:off x="-2848820" y="-5611369"/>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11" name="文本框 10"/>
          <p:cNvSpPr txBox="1"/>
          <p:nvPr/>
        </p:nvSpPr>
        <p:spPr>
          <a:xfrm>
            <a:off x="13258800" y="4233"/>
            <a:ext cx="2865664"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mn-cs"/>
                <a:sym typeface="字由点字奇妙体" panose="00020600040101010101"/>
              </a:rPr>
              <a:t>陈述理由</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9"/>
          <p:cNvSpPr/>
          <p:nvPr/>
        </p:nvSpPr>
        <p:spPr>
          <a:xfrm rot="-10670698">
            <a:off x="-2332222" y="8985718"/>
            <a:ext cx="22059677" cy="7941484"/>
          </a:xfrm>
          <a:custGeom>
            <a:avLst/>
            <a:gdLst/>
            <a:ahLst/>
            <a:cxnLst/>
            <a:rect l="l" t="t" r="r" b="b"/>
            <a:pathLst>
              <a:path w="22059677" h="7941484">
                <a:moveTo>
                  <a:pt x="0" y="0"/>
                </a:moveTo>
                <a:lnTo>
                  <a:pt x="22059678" y="0"/>
                </a:lnTo>
                <a:lnTo>
                  <a:pt x="22059678" y="7941484"/>
                </a:lnTo>
                <a:lnTo>
                  <a:pt x="0" y="7941484"/>
                </a:lnTo>
                <a:lnTo>
                  <a:pt x="0" y="0"/>
                </a:lnTo>
                <a:close/>
              </a:path>
            </a:pathLst>
          </a:custGeom>
          <a:blipFill>
            <a:blip r:embed="rId1"/>
            <a:stretch>
              <a:fillRect/>
            </a:stretch>
          </a:blipFill>
        </p:spPr>
      </p:sp>
      <p:sp>
        <p:nvSpPr>
          <p:cNvPr id="2" name="文本框 1"/>
          <p:cNvSpPr txBox="1"/>
          <p:nvPr/>
        </p:nvSpPr>
        <p:spPr>
          <a:xfrm>
            <a:off x="990600" y="1363245"/>
            <a:ext cx="11201400" cy="584775"/>
          </a:xfrm>
          <a:prstGeom prst="rect">
            <a:avLst/>
          </a:prstGeom>
          <a:solidFill>
            <a:srgbClr val="C4AC92"/>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Beyond the individual</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 name="文本框 2"/>
          <p:cNvSpPr txBox="1"/>
          <p:nvPr/>
        </p:nvSpPr>
        <p:spPr>
          <a:xfrm>
            <a:off x="990600" y="2095500"/>
            <a:ext cx="11201400" cy="584775"/>
          </a:xfrm>
          <a:prstGeom prst="rect">
            <a:avLst/>
          </a:prstGeom>
          <a:solidFill>
            <a:schemeClr val="bg2"/>
          </a:solidFill>
          <a:ln w="38100">
            <a:solidFill>
              <a:schemeClr val="tx1"/>
            </a:solidFill>
          </a:ln>
        </p:spPr>
        <p:txBody>
          <a:bodyPr wrap="square" rtlCol="0">
            <a:spAutoFit/>
          </a:bodyPr>
          <a:lstStyle/>
          <a:p>
            <a:pPr marL="571500" lvl="0" indent="-571500">
              <a:buFont typeface="Wingdings" panose="05000000000000000000" pitchFamily="2" charset="2"/>
              <a:buChar char="l"/>
            </a:pPr>
            <a:r>
              <a:rPr lang="zh-CN" altLang="en-US" sz="3200" u="sng" dirty="0">
                <a:solidFill>
                  <a:prstClr val="black"/>
                </a:solidFill>
              </a:rPr>
              <a:t>社会影响（</a:t>
            </a:r>
            <a:r>
              <a:rPr lang="en-US" altLang="zh-CN" sz="3200" u="sng" dirty="0">
                <a:solidFill>
                  <a:prstClr val="black"/>
                </a:solidFill>
              </a:rPr>
              <a:t>Social Impact</a:t>
            </a:r>
            <a:r>
              <a:rPr lang="zh-CN" altLang="en-US" sz="3200" u="sng" dirty="0">
                <a:solidFill>
                  <a:prstClr val="black"/>
                </a:solidFill>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990600" y="4252019"/>
            <a:ext cx="11201400" cy="584775"/>
          </a:xfrm>
          <a:prstGeom prst="rect">
            <a:avLst/>
          </a:prstGeom>
          <a:solidFill>
            <a:schemeClr val="bg2"/>
          </a:solidFill>
          <a:ln w="38100">
            <a:solidFill>
              <a:schemeClr val="tx1"/>
            </a:solidFill>
          </a:ln>
        </p:spPr>
        <p:txBody>
          <a:bodyPr wrap="square" rtlCol="0">
            <a:spAutoFit/>
          </a:bodyPr>
          <a:lstStyle/>
          <a:p>
            <a:pPr marL="571500" lvl="0" indent="-571500">
              <a:buFont typeface="Wingdings" panose="05000000000000000000" pitchFamily="2" charset="2"/>
              <a:buChar char="l"/>
            </a:pPr>
            <a:r>
              <a:rPr lang="zh-CN" altLang="en-US" sz="3200" u="sng" dirty="0">
                <a:solidFill>
                  <a:prstClr val="black"/>
                </a:solidFill>
              </a:rPr>
              <a:t>文化传承（</a:t>
            </a:r>
            <a:r>
              <a:rPr lang="en-US" altLang="zh-CN" sz="3200" u="sng" dirty="0">
                <a:solidFill>
                  <a:prstClr val="black"/>
                </a:solidFill>
              </a:rPr>
              <a:t>Cultural Heritage</a:t>
            </a:r>
            <a:r>
              <a:rPr lang="zh-CN" altLang="en-US" sz="3200" u="sng" dirty="0">
                <a:solidFill>
                  <a:prstClr val="black"/>
                </a:solidFill>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990600" y="6279944"/>
            <a:ext cx="11201400" cy="584775"/>
          </a:xfrm>
          <a:prstGeom prst="rect">
            <a:avLst/>
          </a:prstGeom>
          <a:solidFill>
            <a:schemeClr val="bg2"/>
          </a:solidFill>
          <a:ln w="38100">
            <a:solidFill>
              <a:schemeClr val="tx1"/>
            </a:solidFill>
          </a:ln>
        </p:spPr>
        <p:txBody>
          <a:bodyPr wrap="square" rtlCol="0">
            <a:spAutoFit/>
          </a:bodyPr>
          <a:lstStyle/>
          <a:p>
            <a:pPr marL="571500" lvl="0" indent="-571500">
              <a:buFont typeface="Wingdings" panose="05000000000000000000" pitchFamily="2" charset="2"/>
              <a:buChar char="l"/>
            </a:pPr>
            <a:r>
              <a:rPr lang="zh-CN" altLang="en-US" sz="3200" u="sng" dirty="0">
                <a:solidFill>
                  <a:prstClr val="black"/>
                </a:solidFill>
              </a:rPr>
              <a:t>职业发展（</a:t>
            </a:r>
            <a:r>
              <a:rPr lang="en-US" altLang="zh-CN" sz="3200" u="sng" dirty="0">
                <a:solidFill>
                  <a:prstClr val="black"/>
                </a:solidFill>
              </a:rPr>
              <a:t>Career Competitiveness</a:t>
            </a:r>
            <a:r>
              <a:rPr lang="zh-CN" altLang="en-US" sz="3200" u="sng" dirty="0">
                <a:solidFill>
                  <a:prstClr val="black"/>
                </a:solidFill>
              </a:rPr>
              <a:t>）</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0" name="文本框 9"/>
          <p:cNvSpPr txBox="1"/>
          <p:nvPr/>
        </p:nvSpPr>
        <p:spPr>
          <a:xfrm>
            <a:off x="990600" y="2705100"/>
            <a:ext cx="16687800" cy="1077218"/>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Understanding and respecting different cultures contribute to a more inclusive and diverse society.</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Sharing experiences can promote cultural exchange and understanding.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990600" y="4871043"/>
            <a:ext cx="16687800" cy="1077218"/>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Visiting these sites helps appreciate the depth of Chinese culture and its heritage.</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Education and experiences can spark interest in cultural heritage among younger generations.</a:t>
            </a:r>
            <a:endParaRPr kumimoji="0" lang="zh-CN" altLang="en-US"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990600" y="6953771"/>
            <a:ext cx="16687800" cy="584775"/>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en-US" altLang="zh-CN" sz="3200" dirty="0">
                <a:solidFill>
                  <a:prstClr val="black"/>
                </a:solidFill>
                <a:latin typeface="Times New Roman" panose="02020603050405020304" pitchFamily="18" charset="0"/>
                <a:cs typeface="Times New Roman" panose="02020603050405020304" pitchFamily="18" charset="0"/>
              </a:rPr>
              <a:t>Understanding Chinese culture can be an asset in a globalized job market.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10"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a:xfrm rot="214270">
            <a:off x="-2848820" y="-5611369"/>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6" name="Freeform 11"/>
          <p:cNvSpPr/>
          <p:nvPr/>
        </p:nvSpPr>
        <p:spPr>
          <a:xfrm rot="-9876370">
            <a:off x="-3732207" y="9226681"/>
            <a:ext cx="13141078" cy="8229600"/>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2"/>
            <a:stretch>
              <a:fillRect/>
            </a:stretch>
          </a:blipFill>
        </p:spPr>
      </p:sp>
      <p:sp>
        <p:nvSpPr>
          <p:cNvPr id="11" name="文本框 10"/>
          <p:cNvSpPr txBox="1"/>
          <p:nvPr/>
        </p:nvSpPr>
        <p:spPr>
          <a:xfrm>
            <a:off x="13258800" y="4233"/>
            <a:ext cx="2865664"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mn-cs"/>
                <a:sym typeface="字由点字奇妙体" panose="00020600040101010101"/>
              </a:rPr>
              <a:t>陈述理由</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9"/>
          <p:cNvSpPr/>
          <p:nvPr/>
        </p:nvSpPr>
        <p:spPr>
          <a:xfrm rot="-10670698">
            <a:off x="-2332222" y="8985718"/>
            <a:ext cx="22059677" cy="7941484"/>
          </a:xfrm>
          <a:custGeom>
            <a:avLst/>
            <a:gdLst/>
            <a:ahLst/>
            <a:cxnLst/>
            <a:rect l="l" t="t" r="r" b="b"/>
            <a:pathLst>
              <a:path w="22059677" h="7941484">
                <a:moveTo>
                  <a:pt x="0" y="0"/>
                </a:moveTo>
                <a:lnTo>
                  <a:pt x="22059678" y="0"/>
                </a:lnTo>
                <a:lnTo>
                  <a:pt x="22059678" y="7941484"/>
                </a:lnTo>
                <a:lnTo>
                  <a:pt x="0" y="7941484"/>
                </a:lnTo>
                <a:lnTo>
                  <a:pt x="0" y="0"/>
                </a:lnTo>
                <a:close/>
              </a:path>
            </a:pathLst>
          </a:custGeom>
          <a:blipFill>
            <a:blip r:embed="rId1"/>
            <a:stretch>
              <a:fillRect/>
            </a:stretch>
          </a:blipFill>
        </p:spPr>
      </p:sp>
      <p:sp>
        <p:nvSpPr>
          <p:cNvPr id="2" name="文本框 1"/>
          <p:cNvSpPr txBox="1"/>
          <p:nvPr/>
        </p:nvSpPr>
        <p:spPr>
          <a:xfrm>
            <a:off x="990600" y="1363245"/>
            <a:ext cx="11201400" cy="584775"/>
          </a:xfrm>
          <a:prstGeom prst="rect">
            <a:avLst/>
          </a:prstGeom>
          <a:solidFill>
            <a:srgbClr val="C4AC92"/>
          </a:solidFill>
          <a:ln w="38100">
            <a:solidFill>
              <a:schemeClr val="tx1"/>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General</a:t>
            </a:r>
            <a:r>
              <a:rPr kumimoji="0" lang="en-US" altLang="zh-CN" sz="3200" b="0" i="0" u="sng" strike="noStrike" kern="1200" cap="none" spc="0" normalizeH="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expression</a:t>
            </a:r>
            <a:endParaRPr kumimoji="0" lang="zh-CN" altLang="en-US" sz="3200" b="0" i="0" u="sng"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p:cNvSpPr txBox="1"/>
          <p:nvPr/>
        </p:nvSpPr>
        <p:spPr>
          <a:xfrm>
            <a:off x="990600" y="2388900"/>
            <a:ext cx="16687800" cy="5509200"/>
          </a:xfrm>
          <a:prstGeom prst="rect">
            <a:avLst/>
          </a:prstGeom>
          <a:solidFill>
            <a:schemeClr val="accent5">
              <a:lumMod val="20000"/>
              <a:lumOff val="80000"/>
            </a:schemeClr>
          </a:solidFill>
          <a:ln w="38100">
            <a:noFill/>
          </a:ln>
        </p:spPr>
        <p:txBody>
          <a:bodyPr wrap="square" rtlCol="0">
            <a:spAutoFit/>
          </a:bodyPr>
          <a:lstStyle/>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弘扬中国传统文化		</a:t>
            </a:r>
            <a:r>
              <a:rPr lang="en-US" altLang="zh-CN" sz="3200" dirty="0">
                <a:solidFill>
                  <a:prstClr val="black"/>
                </a:solidFill>
                <a:latin typeface="Times New Roman" panose="02020603050405020304" pitchFamily="18" charset="0"/>
                <a:cs typeface="Times New Roman" panose="02020603050405020304" pitchFamily="18" charset="0"/>
              </a:rPr>
              <a:t>promote traditional Chinese culture</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感受中国文化 		</a:t>
            </a:r>
            <a:r>
              <a:rPr lang="en-US" altLang="zh-CN" sz="3200" dirty="0">
                <a:solidFill>
                  <a:prstClr val="black"/>
                </a:solidFill>
                <a:latin typeface="Times New Roman" panose="02020603050405020304" pitchFamily="18" charset="0"/>
                <a:cs typeface="Times New Roman" panose="02020603050405020304" pitchFamily="18" charset="0"/>
              </a:rPr>
              <a:t>catch a glimpse of traditional Chinese culture</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更好地了解中国文化	</a:t>
            </a:r>
            <a:r>
              <a:rPr lang="en-US" altLang="zh-CN" sz="3200" dirty="0">
                <a:solidFill>
                  <a:prstClr val="black"/>
                </a:solidFill>
                <a:latin typeface="Times New Roman" panose="02020603050405020304" pitchFamily="18" charset="0"/>
                <a:cs typeface="Times New Roman" panose="02020603050405020304" pitchFamily="18" charset="0"/>
              </a:rPr>
              <a:t>have/gain a better understanding of Chinese culture</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从新的视角去了解 		</a:t>
            </a:r>
            <a:r>
              <a:rPr lang="en-US" altLang="zh-CN" sz="3200" dirty="0">
                <a:solidFill>
                  <a:prstClr val="black"/>
                </a:solidFill>
                <a:latin typeface="Times New Roman" panose="02020603050405020304" pitchFamily="18" charset="0"/>
                <a:cs typeface="Times New Roman" panose="02020603050405020304" pitchFamily="18" charset="0"/>
              </a:rPr>
              <a:t>learn... from a new perspective</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深入了解古老文明的智慧</a:t>
            </a:r>
            <a:r>
              <a:rPr lang="en-US" altLang="zh-CN" sz="3200" dirty="0">
                <a:solidFill>
                  <a:prstClr val="black"/>
                </a:solidFill>
                <a:latin typeface="Times New Roman" panose="02020603050405020304" pitchFamily="18" charset="0"/>
                <a:cs typeface="Times New Roman" panose="02020603050405020304" pitchFamily="18" charset="0"/>
              </a:rPr>
              <a:t>gain some/deeper insight into the wisdom  of this ancient civilization</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培养兴趣爱好 	</a:t>
            </a:r>
            <a:r>
              <a:rPr lang="en-US" altLang="zh-CN" sz="3200" dirty="0">
                <a:solidFill>
                  <a:prstClr val="black"/>
                </a:solidFill>
                <a:latin typeface="Times New Roman" panose="02020603050405020304" pitchFamily="18" charset="0"/>
                <a:cs typeface="Times New Roman" panose="02020603050405020304" pitchFamily="18" charset="0"/>
              </a:rPr>
              <a:t>develop/cultivate/boost hobbies and interests</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拓展视野 		</a:t>
            </a:r>
            <a:r>
              <a:rPr lang="en-US" altLang="zh-CN" sz="3200" dirty="0">
                <a:solidFill>
                  <a:prstClr val="black"/>
                </a:solidFill>
                <a:latin typeface="Times New Roman" panose="02020603050405020304" pitchFamily="18" charset="0"/>
                <a:cs typeface="Times New Roman" panose="02020603050405020304" pitchFamily="18" charset="0"/>
              </a:rPr>
              <a:t>broaden one’s horizons</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丰富经验		</a:t>
            </a:r>
            <a:r>
              <a:rPr lang="en-US" altLang="zh-CN" sz="3200" dirty="0">
                <a:solidFill>
                  <a:prstClr val="black"/>
                </a:solidFill>
                <a:latin typeface="Times New Roman" panose="02020603050405020304" pitchFamily="18" charset="0"/>
                <a:cs typeface="Times New Roman" panose="02020603050405020304" pitchFamily="18" charset="0"/>
              </a:rPr>
              <a:t>enrich one‘s experience of…</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丰富课余生活		</a:t>
            </a:r>
            <a:r>
              <a:rPr lang="en-US" altLang="zh-CN" sz="3200" dirty="0">
                <a:solidFill>
                  <a:prstClr val="black"/>
                </a:solidFill>
                <a:latin typeface="Times New Roman" panose="02020603050405020304" pitchFamily="18" charset="0"/>
                <a:cs typeface="Times New Roman" panose="02020603050405020304" pitchFamily="18" charset="0"/>
              </a:rPr>
              <a:t>enrich after-school life</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提供</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获得</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实践</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亲身经验 </a:t>
            </a:r>
            <a:r>
              <a:rPr lang="en-US" altLang="zh-CN" sz="3200" dirty="0">
                <a:solidFill>
                  <a:prstClr val="black"/>
                </a:solidFill>
                <a:latin typeface="Times New Roman" panose="02020603050405020304" pitchFamily="18" charset="0"/>
                <a:cs typeface="Times New Roman" panose="02020603050405020304" pitchFamily="18" charset="0"/>
              </a:rPr>
              <a:t>offer/gain hands-on experience of...</a:t>
            </a:r>
            <a:endParaRPr lang="en-US" altLang="zh-CN" sz="3200" dirty="0">
              <a:solidFill>
                <a:prstClr val="black"/>
              </a:solidFill>
              <a:latin typeface="Times New Roman" panose="02020603050405020304" pitchFamily="18" charset="0"/>
              <a:cs typeface="Times New Roman" panose="02020603050405020304" pitchFamily="18" charset="0"/>
            </a:endParaRPr>
          </a:p>
          <a:p>
            <a:pPr marL="571500" lvl="0" indent="-571500">
              <a:buFont typeface="Wingdings" panose="05000000000000000000" pitchFamily="2" charset="2"/>
              <a:buChar char="l"/>
            </a:pPr>
            <a:r>
              <a:rPr lang="zh-CN" altLang="en-US" sz="3200" dirty="0">
                <a:solidFill>
                  <a:prstClr val="black"/>
                </a:solidFill>
                <a:latin typeface="Times New Roman" panose="02020603050405020304" pitchFamily="18" charset="0"/>
                <a:cs typeface="Times New Roman" panose="02020603050405020304" pitchFamily="18" charset="0"/>
              </a:rPr>
              <a:t>把课堂所学投入实践  </a:t>
            </a:r>
            <a:r>
              <a:rPr lang="en-US" altLang="zh-CN" sz="3200" dirty="0">
                <a:solidFill>
                  <a:prstClr val="black"/>
                </a:solidFill>
                <a:latin typeface="Times New Roman" panose="02020603050405020304" pitchFamily="18" charset="0"/>
                <a:cs typeface="Times New Roman" panose="02020603050405020304" pitchFamily="18" charset="0"/>
              </a:rPr>
              <a:t>put what we have learned in class into practice</a:t>
            </a:r>
            <a:endParaRPr lang="en-US" altLang="zh-CN" sz="3200" dirty="0">
              <a:solidFill>
                <a:prstClr val="black"/>
              </a:solidFill>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3"/>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81001" y="419100"/>
            <a:ext cx="7696200" cy="8763000"/>
          </a:xfrm>
          <a:prstGeom prst="rect">
            <a:avLst/>
          </a:prstGeom>
        </p:spPr>
      </p:pic>
      <p:pic>
        <p:nvPicPr>
          <p:cNvPr id="5" name="图片 4"/>
          <p:cNvPicPr>
            <a:picLocks noChangeAspect="1"/>
          </p:cNvPicPr>
          <p:nvPr/>
        </p:nvPicPr>
        <p:blipFill>
          <a:blip r:embed="rId2"/>
          <a:stretch>
            <a:fillRect/>
          </a:stretch>
        </p:blipFill>
        <p:spPr>
          <a:xfrm>
            <a:off x="8742759" y="419100"/>
            <a:ext cx="9164241" cy="6819900"/>
          </a:xfrm>
          <a:prstGeom prst="rect">
            <a:avLst/>
          </a:prstGeom>
        </p:spPr>
      </p:pic>
      <p:pic>
        <p:nvPicPr>
          <p:cNvPr id="7" name="图片 6"/>
          <p:cNvPicPr>
            <a:picLocks noChangeAspect="1"/>
          </p:cNvPicPr>
          <p:nvPr/>
        </p:nvPicPr>
        <p:blipFill>
          <a:blip r:embed="rId3"/>
          <a:stretch>
            <a:fillRect/>
          </a:stretch>
        </p:blipFill>
        <p:spPr>
          <a:xfrm>
            <a:off x="9601200" y="419100"/>
            <a:ext cx="7391400" cy="9661517"/>
          </a:xfrm>
          <a:prstGeom prst="rect">
            <a:avLst/>
          </a:prstGeom>
          <a:ln>
            <a:noFill/>
          </a:ln>
          <a:effectLst>
            <a:outerShdw blurRad="292100" dist="139700" dir="2700000" algn="tl" rotWithShape="0">
              <a:srgbClr val="333333">
                <a:alpha val="65000"/>
              </a:srgbClr>
            </a:outerShdw>
          </a:effectLst>
        </p:spPr>
      </p:pic>
      <p:sp>
        <p:nvSpPr>
          <p:cNvPr id="9" name="Freeform 8"/>
          <p:cNvSpPr/>
          <p:nvPr/>
        </p:nvSpPr>
        <p:spPr>
          <a:xfrm rot="214270">
            <a:off x="-2848820" y="-5611369"/>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4"/>
            <a:stretch>
              <a:fillRect/>
            </a:stretch>
          </a:blipFill>
        </p:spPr>
      </p:sp>
      <p:sp>
        <p:nvSpPr>
          <p:cNvPr id="11" name="文本框 10"/>
          <p:cNvSpPr txBox="1"/>
          <p:nvPr/>
        </p:nvSpPr>
        <p:spPr>
          <a:xfrm>
            <a:off x="13258800" y="4233"/>
            <a:ext cx="2865664"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mn-cs"/>
                <a:sym typeface="字由点字奇妙体" panose="00020600040101010101"/>
              </a:rPr>
              <a:t>回顾教材</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5124" name="图片 6" descr="logo横版 png"/>
          <p:cNvPicPr>
            <a:picLocks noChangeAspect="1"/>
          </p:cNvPicPr>
          <p:nvPr/>
        </p:nvPicPr>
        <p:blipFill>
          <a:blip r:embed="rId5"/>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66800" y="312741"/>
            <a:ext cx="7391400" cy="9661517"/>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8458200" y="2247900"/>
            <a:ext cx="7363144" cy="830997"/>
          </a:xfrm>
          <a:prstGeom prst="rect">
            <a:avLst/>
          </a:prstGeom>
          <a:solidFill>
            <a:srgbClr val="FFFF00"/>
          </a:solidFill>
        </p:spPr>
        <p:txBody>
          <a:bodyPr wrap="square" rtlCol="0">
            <a:spAutoFit/>
          </a:bodyPr>
          <a:lstStyle/>
          <a:p>
            <a:pPr defTabSz="1371600"/>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Main </a:t>
            </a:r>
            <a:r>
              <a:rPr lang="en-US" altLang="zh-CN" sz="48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purpose</a:t>
            </a:r>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 for the tour</a:t>
            </a:r>
            <a:endParaRPr lang="zh-CN" altLang="en-US" sz="4800" b="1" dirty="0">
              <a:solidFill>
                <a:prstClr val="black"/>
              </a:solidFill>
              <a:latin typeface="微软雅黑" panose="020B0503020204020204" charset="-122"/>
              <a:ea typeface="微软雅黑" panose="020B0503020204020204" charset="-122"/>
            </a:endParaRPr>
          </a:p>
        </p:txBody>
      </p:sp>
      <p:sp>
        <p:nvSpPr>
          <p:cNvPr id="4" name="文本框 3"/>
          <p:cNvSpPr txBox="1"/>
          <p:nvPr/>
        </p:nvSpPr>
        <p:spPr>
          <a:xfrm>
            <a:off x="8458200" y="3486068"/>
            <a:ext cx="7363144" cy="830997"/>
          </a:xfrm>
          <a:prstGeom prst="rect">
            <a:avLst/>
          </a:prstGeom>
          <a:solidFill>
            <a:srgbClr val="FFFF00"/>
          </a:solidFill>
        </p:spPr>
        <p:txBody>
          <a:bodyPr wrap="square" rtlCol="0">
            <a:spAutoFit/>
          </a:bodyPr>
          <a:lstStyle/>
          <a:p>
            <a:pPr defTabSz="1371600"/>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Other </a:t>
            </a:r>
            <a:r>
              <a:rPr lang="en-US" altLang="zh-CN" sz="48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plans</a:t>
            </a:r>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 for the tour</a:t>
            </a:r>
            <a:endParaRPr lang="zh-CN" altLang="en-US" sz="4800" b="1" dirty="0">
              <a:solidFill>
                <a:prstClr val="black"/>
              </a:solidFill>
              <a:latin typeface="微软雅黑" panose="020B0503020204020204" charset="-122"/>
              <a:ea typeface="微软雅黑" panose="020B0503020204020204" charset="-122"/>
            </a:endParaRPr>
          </a:p>
        </p:txBody>
      </p:sp>
      <p:sp>
        <p:nvSpPr>
          <p:cNvPr id="5" name="文本框 4"/>
          <p:cNvSpPr txBox="1"/>
          <p:nvPr/>
        </p:nvSpPr>
        <p:spPr>
          <a:xfrm>
            <a:off x="8458201" y="4575601"/>
            <a:ext cx="5638800" cy="830997"/>
          </a:xfrm>
          <a:prstGeom prst="rect">
            <a:avLst/>
          </a:prstGeom>
          <a:solidFill>
            <a:srgbClr val="FFFF00"/>
          </a:solidFill>
        </p:spPr>
        <p:txBody>
          <a:bodyPr wrap="square" rtlCol="0">
            <a:spAutoFit/>
          </a:bodyPr>
          <a:lstStyle/>
          <a:p>
            <a:pPr defTabSz="1371600"/>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transport</a:t>
            </a:r>
            <a:endParaRPr lang="zh-CN" altLang="en-US" sz="4800" b="1" dirty="0">
              <a:solidFill>
                <a:prstClr val="black"/>
              </a:solidFill>
              <a:latin typeface="微软雅黑" panose="020B0503020204020204" charset="-122"/>
              <a:ea typeface="微软雅黑" panose="020B0503020204020204" charset="-122"/>
            </a:endParaRPr>
          </a:p>
        </p:txBody>
      </p:sp>
      <p:sp>
        <p:nvSpPr>
          <p:cNvPr id="6" name="文本框 5"/>
          <p:cNvSpPr txBox="1"/>
          <p:nvPr/>
        </p:nvSpPr>
        <p:spPr>
          <a:xfrm>
            <a:off x="8458200" y="5555235"/>
            <a:ext cx="7363144" cy="830997"/>
          </a:xfrm>
          <a:prstGeom prst="rect">
            <a:avLst/>
          </a:prstGeom>
          <a:solidFill>
            <a:srgbClr val="FFFF00"/>
          </a:solidFill>
        </p:spPr>
        <p:txBody>
          <a:bodyPr wrap="square" rtlCol="0">
            <a:spAutoFit/>
          </a:bodyPr>
          <a:lstStyle/>
          <a:p>
            <a:pPr defTabSz="1371600"/>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Final </a:t>
            </a:r>
            <a:r>
              <a:rPr lang="en-US" altLang="zh-CN" sz="48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thoughts/wishes</a:t>
            </a:r>
            <a:endParaRPr lang="zh-CN" altLang="en-US" sz="4800" b="1" dirty="0">
              <a:solidFill>
                <a:srgbClr val="C00000"/>
              </a:solidFill>
              <a:latin typeface="微软雅黑" panose="020B0503020204020204" charset="-122"/>
              <a:ea typeface="微软雅黑" panose="020B0503020204020204" charset="-122"/>
            </a:endParaRPr>
          </a:p>
        </p:txBody>
      </p:sp>
      <p:sp>
        <p:nvSpPr>
          <p:cNvPr id="7" name="文本框 6"/>
          <p:cNvSpPr txBox="1"/>
          <p:nvPr/>
        </p:nvSpPr>
        <p:spPr>
          <a:xfrm>
            <a:off x="8458200" y="8039100"/>
            <a:ext cx="6961043" cy="830997"/>
          </a:xfrm>
          <a:prstGeom prst="rect">
            <a:avLst/>
          </a:prstGeom>
          <a:solidFill>
            <a:schemeClr val="accent1">
              <a:lumMod val="20000"/>
              <a:lumOff val="80000"/>
            </a:schemeClr>
          </a:solidFill>
        </p:spPr>
        <p:txBody>
          <a:bodyPr wrap="square" rtlCol="0">
            <a:spAutoFit/>
          </a:bodyPr>
          <a:lstStyle/>
          <a:p>
            <a:pPr defTabSz="1371600"/>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Detailed introduction</a:t>
            </a:r>
            <a:endParaRPr lang="zh-CN" altLang="en-US" sz="4800" b="1" dirty="0">
              <a:solidFill>
                <a:srgbClr val="C00000"/>
              </a:solidFill>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2"/>
          <a:stretch>
            <a:fillRect/>
          </a:stretch>
        </p:blipFill>
        <p:spPr>
          <a:xfrm>
            <a:off x="7873171" y="1562100"/>
            <a:ext cx="10393058" cy="6297339"/>
          </a:xfrm>
          <a:prstGeom prst="rect">
            <a:avLst/>
          </a:prstGeom>
        </p:spPr>
      </p:pic>
      <p:sp>
        <p:nvSpPr>
          <p:cNvPr id="8" name="文本框 7"/>
          <p:cNvSpPr txBox="1"/>
          <p:nvPr/>
        </p:nvSpPr>
        <p:spPr>
          <a:xfrm>
            <a:off x="1464500" y="614961"/>
            <a:ext cx="6961043" cy="830997"/>
          </a:xfrm>
          <a:prstGeom prst="rect">
            <a:avLst/>
          </a:prstGeom>
          <a:solidFill>
            <a:srgbClr val="92D050"/>
          </a:solidFill>
        </p:spPr>
        <p:txBody>
          <a:bodyPr wrap="square" rtlCol="0">
            <a:spAutoFit/>
          </a:bodyPr>
          <a:lstStyle/>
          <a:p>
            <a:pPr algn="ctr" defTabSz="1371600"/>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A travel plan</a:t>
            </a:r>
            <a:endParaRPr lang="zh-CN" altLang="en-US" sz="4800" b="1" dirty="0">
              <a:solidFill>
                <a:srgbClr val="C00000"/>
              </a:solidFill>
              <a:latin typeface="微软雅黑" panose="020B0503020204020204" charset="-122"/>
              <a:ea typeface="微软雅黑" panose="020B0503020204020204" charset="-122"/>
            </a:endParaRPr>
          </a:p>
        </p:txBody>
      </p:sp>
      <p:pic>
        <p:nvPicPr>
          <p:cNvPr id="5124" name="图片 6" descr="logo横版 png"/>
          <p:cNvPicPr>
            <a:picLocks noChangeAspect="1"/>
          </p:cNvPicPr>
          <p:nvPr/>
        </p:nvPicPr>
        <p:blipFill>
          <a:blip r:embed="rId3"/>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4" b="-444"/>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2382A">
                <a:alpha val="94902"/>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60"/>
                </a:lnSpc>
                <a:spcBef>
                  <a:spcPct val="0"/>
                </a:spcBef>
              </a:pPr>
            </a:p>
          </p:txBody>
        </p:sp>
      </p:grpSp>
      <p:sp>
        <p:nvSpPr>
          <p:cNvPr id="6" name="Freeform 6"/>
          <p:cNvSpPr/>
          <p:nvPr/>
        </p:nvSpPr>
        <p:spPr>
          <a:xfrm>
            <a:off x="10047430" y="5883564"/>
            <a:ext cx="8457241" cy="4450623"/>
          </a:xfrm>
          <a:custGeom>
            <a:avLst/>
            <a:gdLst/>
            <a:ahLst/>
            <a:cxnLst/>
            <a:rect l="l" t="t" r="r" b="b"/>
            <a:pathLst>
              <a:path w="8457241" h="4450623">
                <a:moveTo>
                  <a:pt x="0" y="0"/>
                </a:moveTo>
                <a:lnTo>
                  <a:pt x="8457241" y="0"/>
                </a:lnTo>
                <a:lnTo>
                  <a:pt x="8457241" y="4450624"/>
                </a:lnTo>
                <a:lnTo>
                  <a:pt x="0" y="4450624"/>
                </a:lnTo>
                <a:lnTo>
                  <a:pt x="0" y="0"/>
                </a:lnTo>
                <a:close/>
              </a:path>
            </a:pathLst>
          </a:custGeom>
          <a:blipFill>
            <a:blip r:embed="rId2"/>
            <a:stretch>
              <a:fillRect/>
            </a:stretch>
          </a:blipFill>
        </p:spPr>
      </p:sp>
      <p:sp>
        <p:nvSpPr>
          <p:cNvPr id="7" name="Freeform 7"/>
          <p:cNvSpPr/>
          <p:nvPr/>
        </p:nvSpPr>
        <p:spPr>
          <a:xfrm>
            <a:off x="-82138" y="-1500991"/>
            <a:ext cx="8457241" cy="4450623"/>
          </a:xfrm>
          <a:custGeom>
            <a:avLst/>
            <a:gdLst/>
            <a:ahLst/>
            <a:cxnLst/>
            <a:rect l="l" t="t" r="r" b="b"/>
            <a:pathLst>
              <a:path w="8457241" h="4450623">
                <a:moveTo>
                  <a:pt x="0" y="0"/>
                </a:moveTo>
                <a:lnTo>
                  <a:pt x="8457241" y="0"/>
                </a:lnTo>
                <a:lnTo>
                  <a:pt x="8457241" y="4450623"/>
                </a:lnTo>
                <a:lnTo>
                  <a:pt x="0" y="4450623"/>
                </a:lnTo>
                <a:lnTo>
                  <a:pt x="0" y="0"/>
                </a:lnTo>
                <a:close/>
              </a:path>
            </a:pathLst>
          </a:custGeom>
          <a:blipFill>
            <a:blip r:embed="rId2"/>
            <a:stretch>
              <a:fillRect/>
            </a:stretch>
          </a:blipFill>
        </p:spPr>
      </p:sp>
      <p:sp>
        <p:nvSpPr>
          <p:cNvPr id="8" name="Freeform 8"/>
          <p:cNvSpPr/>
          <p:nvPr/>
        </p:nvSpPr>
        <p:spPr>
          <a:xfrm>
            <a:off x="-7060407" y="496913"/>
            <a:ext cx="11922249" cy="7883587"/>
          </a:xfrm>
          <a:custGeom>
            <a:avLst/>
            <a:gdLst/>
            <a:ahLst/>
            <a:cxnLst/>
            <a:rect l="l" t="t" r="r" b="b"/>
            <a:pathLst>
              <a:path w="11922249" h="7883587">
                <a:moveTo>
                  <a:pt x="0" y="0"/>
                </a:moveTo>
                <a:lnTo>
                  <a:pt x="11922249" y="0"/>
                </a:lnTo>
                <a:lnTo>
                  <a:pt x="11922249" y="7883587"/>
                </a:lnTo>
                <a:lnTo>
                  <a:pt x="0" y="7883587"/>
                </a:lnTo>
                <a:lnTo>
                  <a:pt x="0" y="0"/>
                </a:lnTo>
                <a:close/>
              </a:path>
            </a:pathLst>
          </a:custGeom>
          <a:blipFill>
            <a:blip r:embed="rId3"/>
            <a:stretch>
              <a:fillRect/>
            </a:stretch>
          </a:blipFill>
        </p:spPr>
      </p:sp>
      <p:sp>
        <p:nvSpPr>
          <p:cNvPr id="9" name="Freeform 9"/>
          <p:cNvSpPr/>
          <p:nvPr/>
        </p:nvSpPr>
        <p:spPr>
          <a:xfrm>
            <a:off x="-296077" y="7086759"/>
            <a:ext cx="15464919" cy="3808236"/>
          </a:xfrm>
          <a:custGeom>
            <a:avLst/>
            <a:gdLst/>
            <a:ahLst/>
            <a:cxnLst/>
            <a:rect l="l" t="t" r="r" b="b"/>
            <a:pathLst>
              <a:path w="15464919" h="3808236">
                <a:moveTo>
                  <a:pt x="0" y="0"/>
                </a:moveTo>
                <a:lnTo>
                  <a:pt x="15464918" y="0"/>
                </a:lnTo>
                <a:lnTo>
                  <a:pt x="15464918" y="3808236"/>
                </a:lnTo>
                <a:lnTo>
                  <a:pt x="0" y="3808236"/>
                </a:lnTo>
                <a:lnTo>
                  <a:pt x="0" y="0"/>
                </a:lnTo>
                <a:close/>
              </a:path>
            </a:pathLst>
          </a:custGeom>
          <a:blipFill>
            <a:blip r:embed="rId4"/>
            <a:stretch>
              <a:fillRect/>
            </a:stretch>
          </a:blipFill>
        </p:spPr>
      </p:sp>
      <p:sp>
        <p:nvSpPr>
          <p:cNvPr id="10" name="Freeform 10"/>
          <p:cNvSpPr/>
          <p:nvPr/>
        </p:nvSpPr>
        <p:spPr>
          <a:xfrm>
            <a:off x="14931708" y="2022627"/>
            <a:ext cx="4140140" cy="6345042"/>
          </a:xfrm>
          <a:custGeom>
            <a:avLst/>
            <a:gdLst/>
            <a:ahLst/>
            <a:cxnLst/>
            <a:rect l="l" t="t" r="r" b="b"/>
            <a:pathLst>
              <a:path w="4140140" h="6345042">
                <a:moveTo>
                  <a:pt x="0" y="0"/>
                </a:moveTo>
                <a:lnTo>
                  <a:pt x="4140140" y="0"/>
                </a:lnTo>
                <a:lnTo>
                  <a:pt x="4140140" y="6345042"/>
                </a:lnTo>
                <a:lnTo>
                  <a:pt x="0" y="6345042"/>
                </a:lnTo>
                <a:lnTo>
                  <a:pt x="0" y="0"/>
                </a:lnTo>
                <a:close/>
              </a:path>
            </a:pathLst>
          </a:custGeom>
          <a:blipFill>
            <a:blip r:embed="rId5"/>
            <a:stretch>
              <a:fillRect/>
            </a:stretch>
          </a:blipFill>
        </p:spPr>
      </p:sp>
      <p:sp>
        <p:nvSpPr>
          <p:cNvPr id="11" name="Freeform 11"/>
          <p:cNvSpPr/>
          <p:nvPr/>
        </p:nvSpPr>
        <p:spPr>
          <a:xfrm>
            <a:off x="14391022" y="7427330"/>
            <a:ext cx="4113649" cy="3177794"/>
          </a:xfrm>
          <a:custGeom>
            <a:avLst/>
            <a:gdLst/>
            <a:ahLst/>
            <a:cxnLst/>
            <a:rect l="l" t="t" r="r" b="b"/>
            <a:pathLst>
              <a:path w="4113649" h="3177794">
                <a:moveTo>
                  <a:pt x="0" y="0"/>
                </a:moveTo>
                <a:lnTo>
                  <a:pt x="4113649" y="0"/>
                </a:lnTo>
                <a:lnTo>
                  <a:pt x="4113649" y="3177794"/>
                </a:lnTo>
                <a:lnTo>
                  <a:pt x="0" y="3177794"/>
                </a:lnTo>
                <a:lnTo>
                  <a:pt x="0" y="0"/>
                </a:lnTo>
                <a:close/>
              </a:path>
            </a:pathLst>
          </a:custGeom>
          <a:blipFill>
            <a:blip r:embed="rId6"/>
            <a:stretch>
              <a:fillRect/>
            </a:stretch>
          </a:blipFill>
        </p:spPr>
      </p:sp>
      <p:sp>
        <p:nvSpPr>
          <p:cNvPr id="12" name="Freeform 12"/>
          <p:cNvSpPr/>
          <p:nvPr/>
        </p:nvSpPr>
        <p:spPr>
          <a:xfrm rot="304413">
            <a:off x="-3029888" y="-5508425"/>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7"/>
            <a:stretch>
              <a:fillRect/>
            </a:stretch>
          </a:blipFill>
        </p:spPr>
      </p:sp>
      <p:sp>
        <p:nvSpPr>
          <p:cNvPr id="13" name="Freeform 13"/>
          <p:cNvSpPr/>
          <p:nvPr/>
        </p:nvSpPr>
        <p:spPr>
          <a:xfrm rot="-10609367">
            <a:off x="-2332222" y="8985718"/>
            <a:ext cx="22059677" cy="7941484"/>
          </a:xfrm>
          <a:custGeom>
            <a:avLst/>
            <a:gdLst/>
            <a:ahLst/>
            <a:cxnLst/>
            <a:rect l="l" t="t" r="r" b="b"/>
            <a:pathLst>
              <a:path w="22059677" h="7941484">
                <a:moveTo>
                  <a:pt x="0" y="0"/>
                </a:moveTo>
                <a:lnTo>
                  <a:pt x="22059678" y="0"/>
                </a:lnTo>
                <a:lnTo>
                  <a:pt x="22059678" y="7941484"/>
                </a:lnTo>
                <a:lnTo>
                  <a:pt x="0" y="7941484"/>
                </a:lnTo>
                <a:lnTo>
                  <a:pt x="0" y="0"/>
                </a:lnTo>
                <a:close/>
              </a:path>
            </a:pathLst>
          </a:custGeom>
          <a:blipFill>
            <a:blip r:embed="rId7"/>
            <a:stretch>
              <a:fillRect/>
            </a:stretch>
          </a:blipFill>
        </p:spPr>
      </p:sp>
      <p:sp>
        <p:nvSpPr>
          <p:cNvPr id="14" name="Freeform 14"/>
          <p:cNvSpPr/>
          <p:nvPr/>
        </p:nvSpPr>
        <p:spPr>
          <a:xfrm rot="398502">
            <a:off x="9206976" y="-6564088"/>
            <a:ext cx="13141078" cy="8229600"/>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8"/>
            <a:stretch>
              <a:fillRect/>
            </a:stretch>
          </a:blipFill>
        </p:spPr>
      </p:sp>
      <p:sp>
        <p:nvSpPr>
          <p:cNvPr id="15" name="Freeform 15"/>
          <p:cNvSpPr/>
          <p:nvPr/>
        </p:nvSpPr>
        <p:spPr>
          <a:xfrm rot="-9876370">
            <a:off x="-3777539" y="9615725"/>
            <a:ext cx="13141078" cy="8229600"/>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8"/>
            <a:stretch>
              <a:fillRect/>
            </a:stretch>
          </a:blipFill>
        </p:spPr>
      </p:sp>
      <p:sp>
        <p:nvSpPr>
          <p:cNvPr id="16" name="Freeform 16"/>
          <p:cNvSpPr/>
          <p:nvPr/>
        </p:nvSpPr>
        <p:spPr>
          <a:xfrm rot="-786804">
            <a:off x="1816125" y="2452565"/>
            <a:ext cx="1099414" cy="898771"/>
          </a:xfrm>
          <a:custGeom>
            <a:avLst/>
            <a:gdLst/>
            <a:ahLst/>
            <a:cxnLst/>
            <a:rect l="l" t="t" r="r" b="b"/>
            <a:pathLst>
              <a:path w="1099414" h="898771">
                <a:moveTo>
                  <a:pt x="0" y="0"/>
                </a:moveTo>
                <a:lnTo>
                  <a:pt x="1099414" y="0"/>
                </a:lnTo>
                <a:lnTo>
                  <a:pt x="1099414" y="898770"/>
                </a:lnTo>
                <a:lnTo>
                  <a:pt x="0" y="898770"/>
                </a:lnTo>
                <a:lnTo>
                  <a:pt x="0" y="0"/>
                </a:lnTo>
                <a:close/>
              </a:path>
            </a:pathLst>
          </a:custGeom>
          <a:blipFill>
            <a:blip r:embed="rId9"/>
            <a:stretch>
              <a:fillRect/>
            </a:stretch>
          </a:blipFill>
        </p:spPr>
      </p:sp>
      <p:sp>
        <p:nvSpPr>
          <p:cNvPr id="17" name="Freeform 17"/>
          <p:cNvSpPr/>
          <p:nvPr/>
        </p:nvSpPr>
        <p:spPr>
          <a:xfrm rot="-10110949">
            <a:off x="15417688" y="5786867"/>
            <a:ext cx="1099414" cy="898771"/>
          </a:xfrm>
          <a:custGeom>
            <a:avLst/>
            <a:gdLst/>
            <a:ahLst/>
            <a:cxnLst/>
            <a:rect l="l" t="t" r="r" b="b"/>
            <a:pathLst>
              <a:path w="1099414" h="898771">
                <a:moveTo>
                  <a:pt x="0" y="0"/>
                </a:moveTo>
                <a:lnTo>
                  <a:pt x="1099413" y="0"/>
                </a:lnTo>
                <a:lnTo>
                  <a:pt x="1099413" y="898771"/>
                </a:lnTo>
                <a:lnTo>
                  <a:pt x="0" y="898771"/>
                </a:lnTo>
                <a:lnTo>
                  <a:pt x="0" y="0"/>
                </a:lnTo>
                <a:close/>
              </a:path>
            </a:pathLst>
          </a:custGeom>
          <a:blipFill>
            <a:blip r:embed="rId9"/>
            <a:stretch>
              <a:fillRect/>
            </a:stretch>
          </a:blipFill>
        </p:spPr>
      </p:sp>
      <p:sp>
        <p:nvSpPr>
          <p:cNvPr id="18" name="Freeform 18"/>
          <p:cNvSpPr/>
          <p:nvPr/>
        </p:nvSpPr>
        <p:spPr>
          <a:xfrm>
            <a:off x="3101211" y="2383496"/>
            <a:ext cx="12352630" cy="4177435"/>
          </a:xfrm>
          <a:custGeom>
            <a:avLst/>
            <a:gdLst/>
            <a:ahLst/>
            <a:cxnLst/>
            <a:rect l="l" t="t" r="r" b="b"/>
            <a:pathLst>
              <a:path w="12352630" h="4177435">
                <a:moveTo>
                  <a:pt x="0" y="0"/>
                </a:moveTo>
                <a:lnTo>
                  <a:pt x="12352630" y="0"/>
                </a:lnTo>
                <a:lnTo>
                  <a:pt x="12352630" y="4177435"/>
                </a:lnTo>
                <a:lnTo>
                  <a:pt x="0" y="4177435"/>
                </a:lnTo>
                <a:lnTo>
                  <a:pt x="0" y="0"/>
                </a:lnTo>
                <a:close/>
              </a:path>
            </a:pathLst>
          </a:custGeom>
          <a:blipFill>
            <a:blip r:embed="rId10"/>
            <a:stretch>
              <a:fillRect/>
            </a:stretch>
          </a:blipFill>
        </p:spPr>
      </p:sp>
      <p:sp>
        <p:nvSpPr>
          <p:cNvPr id="19" name="Freeform 19"/>
          <p:cNvSpPr/>
          <p:nvPr/>
        </p:nvSpPr>
        <p:spPr>
          <a:xfrm rot="-552246">
            <a:off x="1148964" y="4916090"/>
            <a:ext cx="2643213" cy="2487925"/>
          </a:xfrm>
          <a:custGeom>
            <a:avLst/>
            <a:gdLst/>
            <a:ahLst/>
            <a:cxnLst/>
            <a:rect l="l" t="t" r="r" b="b"/>
            <a:pathLst>
              <a:path w="2643213" h="2487925">
                <a:moveTo>
                  <a:pt x="0" y="0"/>
                </a:moveTo>
                <a:lnTo>
                  <a:pt x="2643214" y="0"/>
                </a:lnTo>
                <a:lnTo>
                  <a:pt x="2643214" y="2487925"/>
                </a:lnTo>
                <a:lnTo>
                  <a:pt x="0" y="2487925"/>
                </a:lnTo>
                <a:lnTo>
                  <a:pt x="0" y="0"/>
                </a:lnTo>
                <a:close/>
              </a:path>
            </a:pathLst>
          </a:custGeom>
          <a:blipFill>
            <a:blip r:embed="rId11"/>
            <a:stretch>
              <a:fillRect/>
            </a:stretch>
          </a:blipFill>
        </p:spPr>
      </p:sp>
      <p:sp>
        <p:nvSpPr>
          <p:cNvPr id="20" name="Freeform 20"/>
          <p:cNvSpPr/>
          <p:nvPr/>
        </p:nvSpPr>
        <p:spPr>
          <a:xfrm flipH="1">
            <a:off x="12547698" y="1793089"/>
            <a:ext cx="4454080" cy="1854011"/>
          </a:xfrm>
          <a:custGeom>
            <a:avLst/>
            <a:gdLst/>
            <a:ahLst/>
            <a:cxnLst/>
            <a:rect l="l" t="t" r="r" b="b"/>
            <a:pathLst>
              <a:path w="4454080" h="1854011">
                <a:moveTo>
                  <a:pt x="4454080" y="0"/>
                </a:moveTo>
                <a:lnTo>
                  <a:pt x="0" y="0"/>
                </a:lnTo>
                <a:lnTo>
                  <a:pt x="0" y="1854011"/>
                </a:lnTo>
                <a:lnTo>
                  <a:pt x="4454080" y="1854011"/>
                </a:lnTo>
                <a:lnTo>
                  <a:pt x="4454080" y="0"/>
                </a:lnTo>
                <a:close/>
              </a:path>
            </a:pathLst>
          </a:custGeom>
          <a:blipFill>
            <a:blip r:embed="rId12"/>
            <a:stretch>
              <a:fillRect/>
            </a:stretch>
          </a:blipFill>
        </p:spPr>
      </p:sp>
      <p:sp>
        <p:nvSpPr>
          <p:cNvPr id="21" name="Freeform 21"/>
          <p:cNvSpPr/>
          <p:nvPr/>
        </p:nvSpPr>
        <p:spPr>
          <a:xfrm rot="-379694">
            <a:off x="10081735" y="1968433"/>
            <a:ext cx="2167201" cy="742266"/>
          </a:xfrm>
          <a:custGeom>
            <a:avLst/>
            <a:gdLst/>
            <a:ahLst/>
            <a:cxnLst/>
            <a:rect l="l" t="t" r="r" b="b"/>
            <a:pathLst>
              <a:path w="2167201" h="742266">
                <a:moveTo>
                  <a:pt x="0" y="0"/>
                </a:moveTo>
                <a:lnTo>
                  <a:pt x="2167201" y="0"/>
                </a:lnTo>
                <a:lnTo>
                  <a:pt x="2167201" y="742267"/>
                </a:lnTo>
                <a:lnTo>
                  <a:pt x="0" y="742267"/>
                </a:lnTo>
                <a:lnTo>
                  <a:pt x="0" y="0"/>
                </a:lnTo>
                <a:close/>
              </a:path>
            </a:pathLst>
          </a:custGeom>
          <a:blipFill>
            <a:blip r:embed="rId13"/>
            <a:stretch>
              <a:fillRect/>
            </a:stretch>
          </a:blipFill>
        </p:spPr>
      </p:sp>
      <p:sp>
        <p:nvSpPr>
          <p:cNvPr id="22" name="TextBox 22"/>
          <p:cNvSpPr txBox="1"/>
          <p:nvPr/>
        </p:nvSpPr>
        <p:spPr>
          <a:xfrm>
            <a:off x="3406506" y="1916432"/>
            <a:ext cx="3173809" cy="3547063"/>
          </a:xfrm>
          <a:prstGeom prst="rect">
            <a:avLst/>
          </a:prstGeom>
        </p:spPr>
        <p:txBody>
          <a:bodyPr lIns="0" tIns="0" rIns="0" bIns="0" rtlCol="0" anchor="t">
            <a:spAutoFit/>
          </a:bodyPr>
          <a:lstStyle/>
          <a:p>
            <a:pPr algn="ctr">
              <a:lnSpc>
                <a:spcPts val="28945"/>
              </a:lnSpc>
            </a:pPr>
            <a:r>
              <a:rPr lang="zh-CN" altLang="en-US" sz="20675" dirty="0">
                <a:solidFill>
                  <a:srgbClr val="F4E8D6"/>
                </a:solidFill>
                <a:latin typeface="黄煜臣江西拙楷体" panose="02010600040101010101"/>
                <a:ea typeface="黄煜臣江西拙楷体" panose="02010600040101010101"/>
                <a:cs typeface="黄煜臣江西拙楷体" panose="02010600040101010101"/>
                <a:sym typeface="黄煜臣江西拙楷体" panose="02010600040101010101"/>
              </a:rPr>
              <a:t>中</a:t>
            </a:r>
            <a:endParaRPr lang="en-US" sz="20675" dirty="0">
              <a:solidFill>
                <a:srgbClr val="F4E8D6"/>
              </a:solidFill>
              <a:latin typeface="黄煜臣江西拙楷体" panose="02010600040101010101"/>
              <a:ea typeface="黄煜臣江西拙楷体" panose="02010600040101010101"/>
              <a:cs typeface="黄煜臣江西拙楷体" panose="02010600040101010101"/>
              <a:sym typeface="黄煜臣江西拙楷体" panose="02010600040101010101"/>
            </a:endParaRPr>
          </a:p>
        </p:txBody>
      </p:sp>
      <p:sp>
        <p:nvSpPr>
          <p:cNvPr id="23" name="TextBox 23"/>
          <p:cNvSpPr txBox="1"/>
          <p:nvPr/>
        </p:nvSpPr>
        <p:spPr>
          <a:xfrm>
            <a:off x="6306558" y="2874097"/>
            <a:ext cx="2880041" cy="3215142"/>
          </a:xfrm>
          <a:prstGeom prst="rect">
            <a:avLst/>
          </a:prstGeom>
        </p:spPr>
        <p:txBody>
          <a:bodyPr lIns="0" tIns="0" rIns="0" bIns="0" rtlCol="0" anchor="t">
            <a:spAutoFit/>
          </a:bodyPr>
          <a:lstStyle/>
          <a:p>
            <a:pPr algn="ctr">
              <a:lnSpc>
                <a:spcPts val="26265"/>
              </a:lnSpc>
            </a:pPr>
            <a:r>
              <a:rPr lang="zh-CN" altLang="en-US" sz="18760" dirty="0">
                <a:solidFill>
                  <a:srgbClr val="F4E8D6"/>
                </a:solidFill>
                <a:latin typeface="黄煜臣江西拙楷体" panose="02010600040101010101"/>
                <a:ea typeface="黄煜臣江西拙楷体" panose="02010600040101010101"/>
                <a:cs typeface="黄煜臣江西拙楷体" panose="02010600040101010101"/>
                <a:sym typeface="黄煜臣江西拙楷体" panose="02010600040101010101"/>
              </a:rPr>
              <a:t>国</a:t>
            </a:r>
            <a:endParaRPr lang="en-US" sz="18760" dirty="0">
              <a:solidFill>
                <a:srgbClr val="F4E8D6"/>
              </a:solidFill>
              <a:latin typeface="黄煜臣江西拙楷体" panose="02010600040101010101"/>
              <a:ea typeface="黄煜臣江西拙楷体" panose="02010600040101010101"/>
              <a:cs typeface="黄煜臣江西拙楷体" panose="02010600040101010101"/>
              <a:sym typeface="黄煜臣江西拙楷体" panose="02010600040101010101"/>
            </a:endParaRPr>
          </a:p>
        </p:txBody>
      </p:sp>
      <p:sp>
        <p:nvSpPr>
          <p:cNvPr id="24" name="TextBox 24"/>
          <p:cNvSpPr txBox="1"/>
          <p:nvPr/>
        </p:nvSpPr>
        <p:spPr>
          <a:xfrm>
            <a:off x="8554312" y="3893093"/>
            <a:ext cx="6899529" cy="3800271"/>
          </a:xfrm>
          <a:prstGeom prst="rect">
            <a:avLst/>
          </a:prstGeom>
        </p:spPr>
        <p:txBody>
          <a:bodyPr lIns="0" tIns="0" rIns="0" bIns="0" rtlCol="0" anchor="t">
            <a:spAutoFit/>
          </a:bodyPr>
          <a:lstStyle/>
          <a:p>
            <a:pPr algn="ctr">
              <a:lnSpc>
                <a:spcPts val="15410"/>
              </a:lnSpc>
            </a:pPr>
            <a:r>
              <a:rPr lang="zh-CN" altLang="en-US" sz="11010" dirty="0">
                <a:solidFill>
                  <a:srgbClr val="F4E8D6"/>
                </a:solidFill>
                <a:latin typeface="黄煜臣江西拙楷体" panose="02010600040101010101"/>
                <a:ea typeface="黄煜臣江西拙楷体" panose="02010600040101010101"/>
                <a:cs typeface="黄煜臣江西拙楷体" panose="02010600040101010101"/>
                <a:sym typeface="黄煜臣江西拙楷体" panose="02010600040101010101"/>
              </a:rPr>
              <a:t>文化研究之旅</a:t>
            </a:r>
            <a:endParaRPr lang="en-US" sz="11010" dirty="0">
              <a:solidFill>
                <a:srgbClr val="F4E8D6"/>
              </a:solidFill>
              <a:latin typeface="黄煜臣江西拙楷体" panose="02010600040101010101"/>
              <a:ea typeface="黄煜臣江西拙楷体" panose="02010600040101010101"/>
              <a:cs typeface="黄煜臣江西拙楷体" panose="02010600040101010101"/>
              <a:sym typeface="黄煜臣江西拙楷体" panose="02010600040101010101"/>
            </a:endParaRPr>
          </a:p>
        </p:txBody>
      </p:sp>
      <p:sp>
        <p:nvSpPr>
          <p:cNvPr id="25" name="TextBox 25"/>
          <p:cNvSpPr txBox="1"/>
          <p:nvPr/>
        </p:nvSpPr>
        <p:spPr>
          <a:xfrm>
            <a:off x="11190059" y="3437945"/>
            <a:ext cx="3310703" cy="443968"/>
          </a:xfrm>
          <a:prstGeom prst="rect">
            <a:avLst/>
          </a:prstGeom>
        </p:spPr>
        <p:txBody>
          <a:bodyPr lIns="0" tIns="0" rIns="0" bIns="0" rtlCol="0" anchor="t">
            <a:spAutoFit/>
          </a:bodyPr>
          <a:lstStyle/>
          <a:p>
            <a:pPr algn="l">
              <a:lnSpc>
                <a:spcPts val="3555"/>
              </a:lnSpc>
            </a:pPr>
            <a:r>
              <a:rPr lang="en-US" sz="2540" spc="261" dirty="0">
                <a:solidFill>
                  <a:srgbClr val="F4E8D6"/>
                </a:solidFill>
                <a:latin typeface="Achshelo" panose="01000503000000020003"/>
                <a:ea typeface="Achshelo" panose="01000503000000020003"/>
                <a:cs typeface="Achshelo" panose="01000503000000020003"/>
                <a:sym typeface="Achshelo" panose="01000503000000020003"/>
              </a:rPr>
              <a:t>study tour</a:t>
            </a:r>
            <a:endParaRPr lang="en-US" sz="2540" spc="261" dirty="0">
              <a:solidFill>
                <a:srgbClr val="F4E8D6"/>
              </a:solidFill>
              <a:latin typeface="Achshelo" panose="01000503000000020003"/>
              <a:ea typeface="Achshelo" panose="01000503000000020003"/>
              <a:cs typeface="Achshelo" panose="01000503000000020003"/>
              <a:sym typeface="Achshelo" panose="01000503000000020003"/>
            </a:endParaRPr>
          </a:p>
        </p:txBody>
      </p:sp>
      <p:sp>
        <p:nvSpPr>
          <p:cNvPr id="26" name="TextBox 26"/>
          <p:cNvSpPr txBox="1"/>
          <p:nvPr/>
        </p:nvSpPr>
        <p:spPr>
          <a:xfrm>
            <a:off x="3472403" y="5280339"/>
            <a:ext cx="3493526" cy="928780"/>
          </a:xfrm>
          <a:prstGeom prst="rect">
            <a:avLst/>
          </a:prstGeom>
        </p:spPr>
        <p:txBody>
          <a:bodyPr wrap="square" lIns="0" tIns="0" rIns="0" bIns="0" rtlCol="0" anchor="t">
            <a:spAutoFit/>
          </a:bodyPr>
          <a:lstStyle/>
          <a:p>
            <a:pPr algn="ctr">
              <a:lnSpc>
                <a:spcPts val="7550"/>
              </a:lnSpc>
            </a:pPr>
            <a:r>
              <a:rPr lang="en-US" sz="5390" dirty="0">
                <a:solidFill>
                  <a:srgbClr val="F4E8D6"/>
                </a:solidFill>
                <a:latin typeface="Achshelo" panose="01000503000000020003"/>
                <a:ea typeface="Achshelo" panose="01000503000000020003"/>
                <a:cs typeface="Achshelo" panose="01000503000000020003"/>
                <a:sym typeface="Achshelo" panose="01000503000000020003"/>
              </a:rPr>
              <a:t>destinations</a:t>
            </a:r>
            <a:endParaRPr lang="en-US" sz="5390" dirty="0">
              <a:solidFill>
                <a:srgbClr val="F4E8D6"/>
              </a:solidFill>
              <a:latin typeface="Achshelo" panose="01000503000000020003"/>
              <a:ea typeface="Achshelo" panose="01000503000000020003"/>
              <a:cs typeface="Achshelo" panose="01000503000000020003"/>
              <a:sym typeface="Achshelo" panose="01000503000000020003"/>
            </a:endParaRPr>
          </a:p>
        </p:txBody>
      </p:sp>
      <p:pic>
        <p:nvPicPr>
          <p:cNvPr id="5124" name="图片 6" descr="logo横版 png"/>
          <p:cNvPicPr>
            <a:picLocks noChangeAspect="1"/>
          </p:cNvPicPr>
          <p:nvPr/>
        </p:nvPicPr>
        <p:blipFill>
          <a:blip r:embed="rId14"/>
          <a:stretch>
            <a:fillRect/>
          </a:stretch>
        </p:blipFill>
        <p:spPr>
          <a:xfrm>
            <a:off x="16313150" y="545465"/>
            <a:ext cx="1250950" cy="1323340"/>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09600" y="457200"/>
            <a:ext cx="7391400" cy="9258300"/>
          </a:xfrm>
          <a:prstGeom prst="rect">
            <a:avLst/>
          </a:prstGeom>
        </p:spPr>
      </p:pic>
      <p:pic>
        <p:nvPicPr>
          <p:cNvPr id="5" name="图片 4"/>
          <p:cNvPicPr>
            <a:picLocks noChangeAspect="1"/>
          </p:cNvPicPr>
          <p:nvPr/>
        </p:nvPicPr>
        <p:blipFill>
          <a:blip r:embed="rId2"/>
          <a:stretch>
            <a:fillRect/>
          </a:stretch>
        </p:blipFill>
        <p:spPr>
          <a:xfrm>
            <a:off x="9144000" y="457200"/>
            <a:ext cx="8024070" cy="9258300"/>
          </a:xfrm>
          <a:prstGeom prst="rect">
            <a:avLst/>
          </a:prstGeom>
          <a:ln>
            <a:noFill/>
          </a:ln>
          <a:effectLst>
            <a:outerShdw blurRad="292100" dist="139700" dir="2700000" algn="tl" rotWithShape="0">
              <a:srgbClr val="333333">
                <a:alpha val="65000"/>
              </a:srgbClr>
            </a:outerShdw>
          </a:effectLst>
        </p:spPr>
      </p:pic>
      <p:pic>
        <p:nvPicPr>
          <p:cNvPr id="5124" name="图片 6" descr="logo横版 png"/>
          <p:cNvPicPr>
            <a:picLocks noChangeAspect="1"/>
          </p:cNvPicPr>
          <p:nvPr/>
        </p:nvPicPr>
        <p:blipFill>
          <a:blip r:embed="rId3"/>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34"/>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2053" name="Rectangle 136"/>
          <p:cNvSpPr>
            <a:spLocks noGrp="1" noRot="1" noChangeAspect="1" noMove="1" noResize="1" noEditPoints="1" noAdjustHandles="1" noChangeArrowheads="1" noChangeShapeType="1" noTextEdit="1"/>
          </p:cNvSpPr>
          <p:nvPr/>
        </p:nvSpPr>
        <p:spPr>
          <a:xfrm>
            <a:off x="-1" y="2"/>
            <a:ext cx="9009995" cy="4850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39" name="Rectangle 138"/>
          <p:cNvSpPr>
            <a:spLocks noGrp="1" noRot="1" noChangeAspect="1" noMove="1" noResize="1" noEditPoints="1" noAdjustHandles="1" noChangeArrowheads="1" noChangeShapeType="1" noTextEdit="1"/>
          </p:cNvSpPr>
          <p:nvPr/>
        </p:nvSpPr>
        <p:spPr>
          <a:xfrm>
            <a:off x="-2" y="2"/>
            <a:ext cx="910458" cy="48509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grpSp>
        <p:nvGrpSpPr>
          <p:cNvPr id="141" name="Group 140"/>
          <p:cNvGrpSpPr>
            <a:grpSpLocks noGrp="1" noRot="1" noChangeAspect="1" noMove="1" noResize="1" noUngrp="1"/>
          </p:cNvGrpSpPr>
          <p:nvPr/>
        </p:nvGrpSpPr>
        <p:grpSpPr>
          <a:xfrm>
            <a:off x="1783080" y="109729"/>
            <a:ext cx="1768449" cy="349445"/>
            <a:chOff x="7763256" y="73152"/>
            <a:chExt cx="1178966" cy="232963"/>
          </a:xfrm>
        </p:grpSpPr>
        <p:sp>
          <p:nvSpPr>
            <p:cNvPr id="142" name="Rectangle 64"/>
            <p:cNvSpPr/>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43" name="Rectangle 66"/>
            <p:cNvSpPr/>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44" name="Rectangle 64"/>
            <p:cNvSpPr/>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45" name="Rectangle 66"/>
            <p:cNvSpPr/>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46" name="Rectangle 64"/>
            <p:cNvSpPr/>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47" name="Rectangle 66"/>
            <p:cNvSpPr/>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48" name="Rectangle 64"/>
            <p:cNvSpPr/>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49" name="Rectangle 66"/>
            <p:cNvSpPr/>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0" name="Rectangle 64"/>
            <p:cNvSpPr/>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1" name="Rectangle 66"/>
            <p:cNvSpPr/>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2" name="Rectangle 64"/>
            <p:cNvSpPr/>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3" name="Rectangle 66"/>
            <p:cNvSpPr/>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4" name="Rectangle 64"/>
            <p:cNvSpPr/>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5" name="Rectangle 66"/>
            <p:cNvSpPr/>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6" name="Rectangle 64"/>
            <p:cNvSpPr/>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7" name="Rectangle 66"/>
            <p:cNvSpPr/>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8" name="Rectangle 64"/>
            <p:cNvSpPr/>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59" name="Rectangle 66"/>
            <p:cNvSpPr/>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60" name="Rectangle 64"/>
            <p:cNvSpPr/>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sp>
          <p:nvSpPr>
            <p:cNvPr id="161" name="Rectangle 66"/>
            <p:cNvSpPr/>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grpSp>
      <p:sp>
        <p:nvSpPr>
          <p:cNvPr id="163" name="Rectangle 162"/>
          <p:cNvSpPr>
            <a:spLocks noGrp="1" noRot="1" noChangeAspect="1" noMove="1" noResize="1" noEditPoints="1" noAdjustHandles="1" noChangeArrowheads="1" noChangeShapeType="1" noTextEdit="1"/>
          </p:cNvSpPr>
          <p:nvPr/>
        </p:nvSpPr>
        <p:spPr>
          <a:xfrm>
            <a:off x="-2" y="4850977"/>
            <a:ext cx="910458" cy="54360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等线" panose="02010600030101010101" pitchFamily="2" charset="-122"/>
              <a:cs typeface="Arial" panose="020B0604020202020204"/>
            </a:endParaRPr>
          </a:p>
        </p:txBody>
      </p:sp>
      <p:pic>
        <p:nvPicPr>
          <p:cNvPr id="34"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0090" t="24231" r="6096" b="3078"/>
          <a:stretch>
            <a:fillRect/>
          </a:stretch>
        </p:blipFill>
        <p:spPr bwMode="auto">
          <a:xfrm>
            <a:off x="10669151" y="370333"/>
            <a:ext cx="6796185" cy="945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910457" y="1"/>
            <a:ext cx="8233544" cy="4850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等线" panose="02010600030101010101" pitchFamily="2" charset="-122"/>
              <a:ea typeface="等线" panose="02010600030101010101" pitchFamily="2" charset="-122"/>
              <a:cs typeface="Arial" panose="020B0604020202020204"/>
            </a:endParaRPr>
          </a:p>
        </p:txBody>
      </p:sp>
      <p:sp>
        <p:nvSpPr>
          <p:cNvPr id="36" name="TextBox 2"/>
          <p:cNvSpPr txBox="1"/>
          <p:nvPr>
            <p:custDataLst>
              <p:tags r:id="rId3"/>
            </p:custDataLst>
          </p:nvPr>
        </p:nvSpPr>
        <p:spPr>
          <a:xfrm>
            <a:off x="5047787" y="407061"/>
            <a:ext cx="3875288" cy="3323987"/>
          </a:xfrm>
          <a:prstGeom prst="rect">
            <a:avLst/>
          </a:prstGeom>
          <a:noFill/>
          <a:ln>
            <a:solidFill>
              <a:schemeClr val="tx1"/>
            </a:solidFill>
          </a:ln>
        </p:spPr>
        <p:txBody>
          <a:bodyPr wrap="square" rtlCol="0">
            <a:spAutoFit/>
          </a:bodyPr>
          <a:lstStyle/>
          <a:p>
            <a:pPr defTabSz="1371600"/>
            <a:r>
              <a:rPr lang="en-US" altLang="zh-CN" sz="4200" b="1" dirty="0">
                <a:solidFill>
                  <a:prstClr val="black"/>
                </a:solidFill>
                <a:latin typeface="等线" panose="02010600030101010101" pitchFamily="2" charset="-122"/>
                <a:ea typeface="等线" panose="02010600030101010101" pitchFamily="2" charset="-122"/>
                <a:cs typeface="Arial" panose="020B0604020202020204"/>
              </a:rPr>
              <a:t>_________</a:t>
            </a:r>
            <a:endParaRPr lang="en-US" altLang="zh-CN" sz="4200" b="1" dirty="0">
              <a:solidFill>
                <a:prstClr val="black"/>
              </a:solidFill>
              <a:latin typeface="等线" panose="02010600030101010101" pitchFamily="2" charset="-122"/>
              <a:ea typeface="等线" panose="02010600030101010101" pitchFamily="2" charset="-122"/>
              <a:cs typeface="Arial" panose="020B0604020202020204"/>
            </a:endParaRPr>
          </a:p>
          <a:p>
            <a:pPr defTabSz="1371600"/>
            <a:r>
              <a:rPr lang="en-US" altLang="zh-CN" sz="4200" b="1" dirty="0">
                <a:solidFill>
                  <a:prstClr val="black"/>
                </a:solidFill>
                <a:latin typeface="等线" panose="02010600030101010101" pitchFamily="2" charset="-122"/>
                <a:ea typeface="等线" panose="02010600030101010101" pitchFamily="2" charset="-122"/>
                <a:cs typeface="Arial" panose="020B0604020202020204"/>
              </a:rPr>
              <a:t>_______________</a:t>
            </a:r>
            <a:endParaRPr lang="en-US" altLang="zh-CN" sz="4200" b="1" dirty="0">
              <a:solidFill>
                <a:prstClr val="black"/>
              </a:solidFill>
              <a:latin typeface="等线" panose="02010600030101010101" pitchFamily="2" charset="-122"/>
              <a:ea typeface="等线" panose="02010600030101010101" pitchFamily="2" charset="-122"/>
              <a:cs typeface="Arial" panose="020B0604020202020204"/>
            </a:endParaRPr>
          </a:p>
          <a:p>
            <a:pPr defTabSz="1371600"/>
            <a:r>
              <a:rPr lang="en-US" altLang="zh-CN" sz="4200" b="1" dirty="0">
                <a:solidFill>
                  <a:prstClr val="black"/>
                </a:solidFill>
                <a:latin typeface="等线" panose="02010600030101010101" pitchFamily="2" charset="-122"/>
                <a:ea typeface="等线" panose="02010600030101010101" pitchFamily="2" charset="-122"/>
                <a:cs typeface="Arial" panose="020B0604020202020204"/>
              </a:rPr>
              <a:t>to San Francisco Chinatown</a:t>
            </a:r>
            <a:endParaRPr lang="zh-CN" altLang="en-US" sz="4200" b="1" dirty="0">
              <a:solidFill>
                <a:prstClr val="black"/>
              </a:solidFill>
              <a:latin typeface="等线" panose="02010600030101010101" pitchFamily="2" charset="-122"/>
              <a:ea typeface="等线" panose="02010600030101010101" pitchFamily="2" charset="-122"/>
              <a:cs typeface="Arial" panose="020B0604020202020204"/>
            </a:endParaRPr>
          </a:p>
        </p:txBody>
      </p:sp>
      <p:sp>
        <p:nvSpPr>
          <p:cNvPr id="37" name="TextBox 3"/>
          <p:cNvSpPr txBox="1"/>
          <p:nvPr>
            <p:custDataLst>
              <p:tags r:id="rId4"/>
            </p:custDataLst>
          </p:nvPr>
        </p:nvSpPr>
        <p:spPr>
          <a:xfrm>
            <a:off x="5076680" y="370409"/>
            <a:ext cx="3217547" cy="1384995"/>
          </a:xfrm>
          <a:prstGeom prst="rect">
            <a:avLst/>
          </a:prstGeom>
          <a:noFill/>
        </p:spPr>
        <p:txBody>
          <a:bodyPr wrap="none" rtlCol="0">
            <a:spAutoFit/>
          </a:bodyPr>
          <a:lstStyle/>
          <a:p>
            <a:pPr defTabSz="1371600"/>
            <a:r>
              <a:rPr lang="en-US" altLang="zh-CN" sz="4200" b="1" dirty="0">
                <a:solidFill>
                  <a:srgbClr val="C00000"/>
                </a:solidFill>
                <a:latin typeface="等线" panose="02010600030101010101" pitchFamily="2" charset="-122"/>
                <a:ea typeface="等线" panose="02010600030101010101" pitchFamily="2" charset="-122"/>
                <a:cs typeface="Arial" panose="020B0604020202020204"/>
              </a:rPr>
              <a:t>General </a:t>
            </a:r>
            <a:endParaRPr lang="en-US" altLang="zh-CN" sz="4200" b="1" dirty="0">
              <a:solidFill>
                <a:srgbClr val="C00000"/>
              </a:solidFill>
              <a:latin typeface="等线" panose="02010600030101010101" pitchFamily="2" charset="-122"/>
              <a:ea typeface="等线" panose="02010600030101010101" pitchFamily="2" charset="-122"/>
              <a:cs typeface="Arial" panose="020B0604020202020204"/>
            </a:endParaRPr>
          </a:p>
          <a:p>
            <a:pPr defTabSz="1371600"/>
            <a:r>
              <a:rPr lang="en-US" altLang="zh-CN" sz="4200" b="1" dirty="0">
                <a:solidFill>
                  <a:srgbClr val="C00000"/>
                </a:solidFill>
                <a:latin typeface="等线" panose="02010600030101010101" pitchFamily="2" charset="-122"/>
                <a:ea typeface="等线" panose="02010600030101010101" pitchFamily="2" charset="-122"/>
                <a:cs typeface="Arial" panose="020B0604020202020204"/>
              </a:rPr>
              <a:t>introduction</a:t>
            </a:r>
            <a:endParaRPr lang="zh-CN" altLang="en-US" sz="4200" b="1" dirty="0">
              <a:solidFill>
                <a:srgbClr val="C00000"/>
              </a:solidFill>
              <a:latin typeface="等线" panose="02010600030101010101" pitchFamily="2" charset="-122"/>
              <a:ea typeface="等线" panose="02010600030101010101" pitchFamily="2" charset="-122"/>
              <a:cs typeface="Arial" panose="020B0604020202020204"/>
            </a:endParaRPr>
          </a:p>
        </p:txBody>
      </p:sp>
      <p:sp>
        <p:nvSpPr>
          <p:cNvPr id="38" name="右箭头 1"/>
          <p:cNvSpPr/>
          <p:nvPr>
            <p:custDataLst>
              <p:tags r:id="rId5"/>
            </p:custDataLst>
          </p:nvPr>
        </p:nvSpPr>
        <p:spPr>
          <a:xfrm rot="10800000">
            <a:off x="9172893" y="1477533"/>
            <a:ext cx="1026741" cy="324036"/>
          </a:xfrm>
          <a:prstGeom prst="rightArrow">
            <a:avLst/>
          </a:prstGeom>
          <a:solidFill>
            <a:srgbClr val="4472C4"/>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等线" panose="02010600030101010101" pitchFamily="2" charset="-122"/>
              <a:ea typeface="等线" panose="02010600030101010101" pitchFamily="2" charset="-122"/>
              <a:cs typeface="Arial" panose="020B0604020202020204"/>
            </a:endParaRPr>
          </a:p>
        </p:txBody>
      </p:sp>
      <p:sp>
        <p:nvSpPr>
          <p:cNvPr id="39" name="左大括号 38"/>
          <p:cNvSpPr/>
          <p:nvPr>
            <p:custDataLst>
              <p:tags r:id="rId6"/>
            </p:custDataLst>
          </p:nvPr>
        </p:nvSpPr>
        <p:spPr>
          <a:xfrm>
            <a:off x="10543026" y="1339469"/>
            <a:ext cx="324036" cy="600165"/>
          </a:xfrm>
          <a:prstGeom prst="leftBrace">
            <a:avLst/>
          </a:prstGeom>
          <a:solidFill>
            <a:schemeClr val="bg1"/>
          </a:solidFill>
          <a:ln w="254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zh-CN" altLang="en-US" sz="2700" dirty="0">
              <a:solidFill>
                <a:prstClr val="black"/>
              </a:solidFill>
              <a:latin typeface="等线" panose="02010600030101010101" pitchFamily="2" charset="-122"/>
              <a:ea typeface="等线" panose="02010600030101010101" pitchFamily="2" charset="-122"/>
              <a:cs typeface="Arial" panose="020B0604020202020204"/>
            </a:endParaRPr>
          </a:p>
        </p:txBody>
      </p:sp>
      <p:sp>
        <p:nvSpPr>
          <p:cNvPr id="40" name="TextBox 7"/>
          <p:cNvSpPr txBox="1"/>
          <p:nvPr>
            <p:custDataLst>
              <p:tags r:id="rId7"/>
            </p:custDataLst>
          </p:nvPr>
        </p:nvSpPr>
        <p:spPr>
          <a:xfrm>
            <a:off x="5015866" y="4578940"/>
            <a:ext cx="3907208" cy="2031325"/>
          </a:xfrm>
          <a:prstGeom prst="rect">
            <a:avLst/>
          </a:prstGeom>
          <a:noFill/>
          <a:ln>
            <a:solidFill>
              <a:schemeClr val="tx1"/>
            </a:solidFill>
          </a:ln>
        </p:spPr>
        <p:txBody>
          <a:bodyPr wrap="square" rtlCol="0">
            <a:spAutoFit/>
          </a:bodyPr>
          <a:lstStyle/>
          <a:p>
            <a:pPr defTabSz="1371600"/>
            <a:r>
              <a:rPr lang="en-US" altLang="zh-CN" sz="4200" b="1" dirty="0">
                <a:solidFill>
                  <a:prstClr val="black"/>
                </a:solidFill>
                <a:latin typeface="等线" panose="02010600030101010101" pitchFamily="2" charset="-122"/>
                <a:ea typeface="等线" panose="02010600030101010101" pitchFamily="2" charset="-122"/>
                <a:cs typeface="Arial" panose="020B0604020202020204"/>
              </a:rPr>
              <a:t>________ _____________ of the Chinatown</a:t>
            </a:r>
            <a:endParaRPr lang="zh-CN" altLang="en-US" sz="4200" b="1" dirty="0">
              <a:solidFill>
                <a:prstClr val="black"/>
              </a:solidFill>
              <a:latin typeface="等线" panose="02010600030101010101" pitchFamily="2" charset="-122"/>
              <a:ea typeface="等线" panose="02010600030101010101" pitchFamily="2" charset="-122"/>
              <a:cs typeface="Arial" panose="020B0604020202020204"/>
            </a:endParaRPr>
          </a:p>
        </p:txBody>
      </p:sp>
      <p:sp>
        <p:nvSpPr>
          <p:cNvPr id="41" name="TextBox 8"/>
          <p:cNvSpPr txBox="1"/>
          <p:nvPr>
            <p:custDataLst>
              <p:tags r:id="rId8"/>
            </p:custDataLst>
          </p:nvPr>
        </p:nvSpPr>
        <p:spPr>
          <a:xfrm>
            <a:off x="5080426" y="4545421"/>
            <a:ext cx="3076483" cy="1384995"/>
          </a:xfrm>
          <a:prstGeom prst="rect">
            <a:avLst/>
          </a:prstGeom>
          <a:noFill/>
        </p:spPr>
        <p:txBody>
          <a:bodyPr wrap="none" rtlCol="0">
            <a:spAutoFit/>
          </a:bodyPr>
          <a:lstStyle/>
          <a:p>
            <a:pPr defTabSz="1371600"/>
            <a:r>
              <a:rPr lang="en-US" altLang="zh-CN" sz="4200" b="1" dirty="0">
                <a:solidFill>
                  <a:srgbClr val="70AD47">
                    <a:lumMod val="75000"/>
                  </a:srgbClr>
                </a:solidFill>
                <a:latin typeface="等线" panose="02010600030101010101" pitchFamily="2" charset="-122"/>
                <a:ea typeface="等线" panose="02010600030101010101" pitchFamily="2" charset="-122"/>
                <a:cs typeface="Arial" panose="020B0604020202020204"/>
              </a:rPr>
              <a:t>Detailed</a:t>
            </a:r>
            <a:r>
              <a:rPr lang="en-US" altLang="zh-CN" sz="4200" b="1" dirty="0">
                <a:solidFill>
                  <a:srgbClr val="C00000"/>
                </a:solidFill>
                <a:latin typeface="等线" panose="02010600030101010101" pitchFamily="2" charset="-122"/>
                <a:ea typeface="等线" panose="02010600030101010101" pitchFamily="2" charset="-122"/>
                <a:cs typeface="Arial" panose="020B0604020202020204"/>
              </a:rPr>
              <a:t> </a:t>
            </a:r>
            <a:endParaRPr lang="en-US" altLang="zh-CN" sz="4200" b="1" dirty="0">
              <a:solidFill>
                <a:srgbClr val="C00000"/>
              </a:solidFill>
              <a:latin typeface="等线" panose="02010600030101010101" pitchFamily="2" charset="-122"/>
              <a:ea typeface="等线" panose="02010600030101010101" pitchFamily="2" charset="-122"/>
              <a:cs typeface="Arial" panose="020B0604020202020204"/>
            </a:endParaRPr>
          </a:p>
          <a:p>
            <a:pPr defTabSz="1371600"/>
            <a:r>
              <a:rPr lang="en-US" altLang="zh-CN" sz="4200" b="1" dirty="0">
                <a:solidFill>
                  <a:srgbClr val="C00000"/>
                </a:solidFill>
                <a:latin typeface="等线" panose="02010600030101010101" pitchFamily="2" charset="-122"/>
                <a:ea typeface="等线" panose="02010600030101010101" pitchFamily="2" charset="-122"/>
                <a:cs typeface="Arial" panose="020B0604020202020204"/>
              </a:rPr>
              <a:t>information</a:t>
            </a:r>
            <a:endParaRPr lang="zh-CN" altLang="en-US" sz="4200" b="1" dirty="0">
              <a:solidFill>
                <a:srgbClr val="C00000"/>
              </a:solidFill>
              <a:latin typeface="等线" panose="02010600030101010101" pitchFamily="2" charset="-122"/>
              <a:ea typeface="等线" panose="02010600030101010101" pitchFamily="2" charset="-122"/>
              <a:cs typeface="Arial" panose="020B0604020202020204"/>
            </a:endParaRPr>
          </a:p>
        </p:txBody>
      </p:sp>
      <p:sp>
        <p:nvSpPr>
          <p:cNvPr id="42" name="右箭头 9"/>
          <p:cNvSpPr/>
          <p:nvPr>
            <p:custDataLst>
              <p:tags r:id="rId9"/>
            </p:custDataLst>
          </p:nvPr>
        </p:nvSpPr>
        <p:spPr>
          <a:xfrm rot="10800000">
            <a:off x="9197156" y="5379690"/>
            <a:ext cx="1050696" cy="283716"/>
          </a:xfrm>
          <a:prstGeom prst="right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等线" panose="02010600030101010101" pitchFamily="2" charset="-122"/>
              <a:ea typeface="等线" panose="02010600030101010101" pitchFamily="2" charset="-122"/>
              <a:cs typeface="Arial" panose="020B0604020202020204"/>
            </a:endParaRPr>
          </a:p>
        </p:txBody>
      </p:sp>
      <p:sp>
        <p:nvSpPr>
          <p:cNvPr id="43" name="左大括号 42"/>
          <p:cNvSpPr/>
          <p:nvPr>
            <p:custDataLst>
              <p:tags r:id="rId10"/>
            </p:custDataLst>
          </p:nvPr>
        </p:nvSpPr>
        <p:spPr>
          <a:xfrm>
            <a:off x="10435014" y="2245942"/>
            <a:ext cx="432048" cy="6551216"/>
          </a:xfrm>
          <a:prstGeom prst="leftBrace">
            <a:avLst/>
          </a:prstGeom>
          <a:solidFill>
            <a:schemeClr val="bg1"/>
          </a:solidFill>
          <a:ln w="254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zh-CN" altLang="en-US" sz="2700">
              <a:solidFill>
                <a:prstClr val="black"/>
              </a:solidFill>
              <a:latin typeface="等线" panose="02010600030101010101" pitchFamily="2" charset="-122"/>
              <a:ea typeface="等线" panose="02010600030101010101" pitchFamily="2" charset="-122"/>
              <a:cs typeface="Arial" panose="020B0604020202020204"/>
            </a:endParaRPr>
          </a:p>
        </p:txBody>
      </p:sp>
      <p:sp>
        <p:nvSpPr>
          <p:cNvPr id="44" name="TextBox 2"/>
          <p:cNvSpPr txBox="1"/>
          <p:nvPr>
            <p:custDataLst>
              <p:tags r:id="rId11"/>
            </p:custDataLst>
          </p:nvPr>
        </p:nvSpPr>
        <p:spPr>
          <a:xfrm>
            <a:off x="4982635" y="8213777"/>
            <a:ext cx="3940439" cy="1384995"/>
          </a:xfrm>
          <a:prstGeom prst="rect">
            <a:avLst/>
          </a:prstGeom>
          <a:noFill/>
          <a:ln>
            <a:solidFill>
              <a:schemeClr val="tx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US" altLang="zh-CN" sz="4200" b="1" dirty="0">
                <a:solidFill>
                  <a:prstClr val="black"/>
                </a:solidFill>
                <a:latin typeface="等线" panose="02010600030101010101" pitchFamily="2" charset="-122"/>
                <a:ea typeface="等线" panose="02010600030101010101" pitchFamily="2" charset="-122"/>
                <a:cs typeface="Arial" panose="020B0604020202020204"/>
              </a:rPr>
              <a:t> ______________ of Chinatown</a:t>
            </a:r>
            <a:endParaRPr lang="zh-CN" altLang="en-US" sz="4200" b="1" dirty="0">
              <a:solidFill>
                <a:prstClr val="black"/>
              </a:solidFill>
              <a:latin typeface="等线" panose="02010600030101010101" pitchFamily="2" charset="-122"/>
              <a:ea typeface="等线" panose="02010600030101010101" pitchFamily="2" charset="-122"/>
              <a:cs typeface="Arial" panose="020B0604020202020204"/>
            </a:endParaRPr>
          </a:p>
        </p:txBody>
      </p:sp>
      <p:sp>
        <p:nvSpPr>
          <p:cNvPr id="45" name="TextBox 3"/>
          <p:cNvSpPr txBox="1"/>
          <p:nvPr>
            <p:custDataLst>
              <p:tags r:id="rId12"/>
            </p:custDataLst>
          </p:nvPr>
        </p:nvSpPr>
        <p:spPr>
          <a:xfrm>
            <a:off x="5154461" y="8144526"/>
            <a:ext cx="3140603" cy="73866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US" altLang="zh-CN" sz="4200" b="1" dirty="0">
                <a:solidFill>
                  <a:srgbClr val="C00000"/>
                </a:solidFill>
                <a:latin typeface="等线" panose="02010600030101010101" pitchFamily="2" charset="-122"/>
                <a:ea typeface="等线" panose="02010600030101010101" pitchFamily="2" charset="-122"/>
                <a:cs typeface="Arial" panose="020B0604020202020204"/>
              </a:rPr>
              <a:t>Importance </a:t>
            </a:r>
            <a:endParaRPr lang="zh-CN" altLang="en-US" sz="4200" b="1" dirty="0">
              <a:solidFill>
                <a:srgbClr val="C00000"/>
              </a:solidFill>
              <a:latin typeface="等线" panose="02010600030101010101" pitchFamily="2" charset="-122"/>
              <a:ea typeface="等线" panose="02010600030101010101" pitchFamily="2" charset="-122"/>
              <a:cs typeface="Arial" panose="020B0604020202020204"/>
            </a:endParaRPr>
          </a:p>
        </p:txBody>
      </p:sp>
      <p:sp>
        <p:nvSpPr>
          <p:cNvPr id="46" name="右箭头 13"/>
          <p:cNvSpPr/>
          <p:nvPr>
            <p:custDataLst>
              <p:tags r:id="rId13"/>
            </p:custDataLst>
          </p:nvPr>
        </p:nvSpPr>
        <p:spPr>
          <a:xfrm rot="10800000">
            <a:off x="9204313" y="9073835"/>
            <a:ext cx="1038719" cy="324036"/>
          </a:xfrm>
          <a:prstGeom prst="right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zh-CN" altLang="en-US" sz="2700">
              <a:solidFill>
                <a:prstClr val="white"/>
              </a:solidFill>
              <a:latin typeface="等线" panose="02010600030101010101" pitchFamily="2" charset="-122"/>
              <a:ea typeface="等线" panose="02010600030101010101" pitchFamily="2" charset="-122"/>
              <a:cs typeface="Arial" panose="020B0604020202020204"/>
            </a:endParaRPr>
          </a:p>
        </p:txBody>
      </p:sp>
      <p:sp>
        <p:nvSpPr>
          <p:cNvPr id="47" name="左大括号 46"/>
          <p:cNvSpPr/>
          <p:nvPr>
            <p:custDataLst>
              <p:tags r:id="rId14"/>
            </p:custDataLst>
          </p:nvPr>
        </p:nvSpPr>
        <p:spPr>
          <a:xfrm>
            <a:off x="10624169" y="9013730"/>
            <a:ext cx="230435" cy="444246"/>
          </a:xfrm>
          <a:prstGeom prst="leftBrace">
            <a:avLst/>
          </a:prstGeom>
          <a:solidFill>
            <a:schemeClr val="bg1"/>
          </a:solidFill>
          <a:ln w="254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ot="0" spcFirstLastPara="0" vert="horz" wrap="square" lIns="137160" tIns="68580" rIns="137160" bIns="6858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endParaRPr lang="zh-CN" altLang="en-US" sz="2700">
              <a:solidFill>
                <a:prstClr val="black"/>
              </a:solidFill>
              <a:latin typeface="等线" panose="02010600030101010101" pitchFamily="2" charset="-122"/>
              <a:ea typeface="等线" panose="02010600030101010101" pitchFamily="2" charset="-122"/>
              <a:cs typeface="Arial" panose="020B0604020202020204"/>
            </a:endParaRPr>
          </a:p>
        </p:txBody>
      </p:sp>
      <p:sp>
        <p:nvSpPr>
          <p:cNvPr id="48" name="TextBox 15"/>
          <p:cNvSpPr txBox="1"/>
          <p:nvPr>
            <p:custDataLst>
              <p:tags r:id="rId15"/>
            </p:custDataLst>
          </p:nvPr>
        </p:nvSpPr>
        <p:spPr>
          <a:xfrm>
            <a:off x="1016516" y="1551503"/>
            <a:ext cx="3839513" cy="830997"/>
          </a:xfrm>
          <a:prstGeom prst="rect">
            <a:avLst/>
          </a:prstGeom>
          <a:solidFill>
            <a:schemeClr val="accent1">
              <a:lumMod val="20000"/>
              <a:lumOff val="80000"/>
            </a:schemeClr>
          </a:solidFill>
          <a:ln>
            <a:noFill/>
          </a:ln>
        </p:spPr>
        <p:txBody>
          <a:bodyPr wrap="none" rtlCol="0">
            <a:spAutoFit/>
          </a:bodyPr>
          <a:lstStyle/>
          <a:p>
            <a:pPr defTabSz="1371600"/>
            <a:r>
              <a:rPr lang="en-US" altLang="zh-CN" sz="4800" b="1" dirty="0">
                <a:solidFill>
                  <a:prstClr val="black"/>
                </a:solidFill>
                <a:latin typeface="等线" panose="02010600030101010101" pitchFamily="2" charset="-122"/>
                <a:ea typeface="等线" panose="02010600030101010101" pitchFamily="2" charset="-122"/>
                <a:cs typeface="Arial" panose="020B0604020202020204"/>
              </a:rPr>
              <a:t>Introduction </a:t>
            </a:r>
            <a:endParaRPr lang="zh-CN" altLang="en-US" sz="4800" b="1" dirty="0">
              <a:solidFill>
                <a:prstClr val="black"/>
              </a:solidFill>
              <a:latin typeface="等线" panose="02010600030101010101" pitchFamily="2" charset="-122"/>
              <a:ea typeface="等线" panose="02010600030101010101" pitchFamily="2" charset="-122"/>
              <a:cs typeface="Arial" panose="020B0604020202020204"/>
            </a:endParaRPr>
          </a:p>
        </p:txBody>
      </p:sp>
      <p:sp>
        <p:nvSpPr>
          <p:cNvPr id="49" name="TextBox 16"/>
          <p:cNvSpPr txBox="1"/>
          <p:nvPr>
            <p:custDataLst>
              <p:tags r:id="rId16"/>
            </p:custDataLst>
          </p:nvPr>
        </p:nvSpPr>
        <p:spPr>
          <a:xfrm>
            <a:off x="1036582" y="4965616"/>
            <a:ext cx="3792122" cy="830997"/>
          </a:xfrm>
          <a:prstGeom prst="rect">
            <a:avLst/>
          </a:prstGeom>
          <a:solidFill>
            <a:schemeClr val="accent1">
              <a:lumMod val="20000"/>
              <a:lumOff val="80000"/>
            </a:schemeClr>
          </a:solidFill>
          <a:ln>
            <a:noFill/>
          </a:ln>
        </p:spPr>
        <p:txBody>
          <a:bodyPr wrap="square" rtlCol="0">
            <a:spAutoFit/>
          </a:bodyPr>
          <a:lstStyle/>
          <a:p>
            <a:pPr algn="ctr" defTabSz="1371600"/>
            <a:r>
              <a:rPr lang="en-US" altLang="zh-CN" sz="4800" b="1" dirty="0">
                <a:solidFill>
                  <a:prstClr val="black"/>
                </a:solidFill>
                <a:latin typeface="等线" panose="02010600030101010101" pitchFamily="2" charset="-122"/>
                <a:ea typeface="等线" panose="02010600030101010101" pitchFamily="2" charset="-122"/>
                <a:cs typeface="Arial" panose="020B0604020202020204"/>
              </a:rPr>
              <a:t>Body  </a:t>
            </a:r>
            <a:endParaRPr lang="zh-CN" altLang="en-US" sz="4800" b="1" dirty="0">
              <a:solidFill>
                <a:prstClr val="black"/>
              </a:solidFill>
              <a:latin typeface="等线" panose="02010600030101010101" pitchFamily="2" charset="-122"/>
              <a:ea typeface="等线" panose="02010600030101010101" pitchFamily="2" charset="-122"/>
              <a:cs typeface="Arial" panose="020B0604020202020204"/>
            </a:endParaRPr>
          </a:p>
        </p:txBody>
      </p:sp>
      <p:sp>
        <p:nvSpPr>
          <p:cNvPr id="50" name="TextBox 15"/>
          <p:cNvSpPr txBox="1"/>
          <p:nvPr>
            <p:custDataLst>
              <p:tags r:id="rId17"/>
            </p:custDataLst>
          </p:nvPr>
        </p:nvSpPr>
        <p:spPr>
          <a:xfrm>
            <a:off x="1133989" y="8603294"/>
            <a:ext cx="3639335" cy="830997"/>
          </a:xfrm>
          <a:prstGeom prst="rect">
            <a:avLst/>
          </a:prstGeom>
          <a:solidFill>
            <a:schemeClr val="accent1">
              <a:lumMod val="20000"/>
              <a:lumOff val="80000"/>
            </a:schemeClr>
          </a:solid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altLang="zh-CN" sz="4800" b="1" dirty="0">
                <a:solidFill>
                  <a:prstClr val="black"/>
                </a:solidFill>
                <a:latin typeface="等线" panose="02010600030101010101" pitchFamily="2" charset="-122"/>
                <a:ea typeface="等线" panose="02010600030101010101" pitchFamily="2" charset="-122"/>
                <a:cs typeface="Arial" panose="020B0604020202020204"/>
              </a:rPr>
              <a:t>Summary </a:t>
            </a:r>
            <a:endParaRPr lang="zh-CN" altLang="en-US" sz="4800" b="1" dirty="0">
              <a:solidFill>
                <a:prstClr val="black"/>
              </a:solidFill>
              <a:latin typeface="等线" panose="02010600030101010101" pitchFamily="2" charset="-122"/>
              <a:ea typeface="等线" panose="02010600030101010101" pitchFamily="2" charset="-122"/>
              <a:cs typeface="Arial" panose="020B0604020202020204"/>
            </a:endParaRPr>
          </a:p>
        </p:txBody>
      </p:sp>
      <p:sp>
        <p:nvSpPr>
          <p:cNvPr id="8" name="文本框 7"/>
          <p:cNvSpPr txBox="1"/>
          <p:nvPr/>
        </p:nvSpPr>
        <p:spPr>
          <a:xfrm>
            <a:off x="2467417" y="2358298"/>
            <a:ext cx="710451" cy="646331"/>
          </a:xfrm>
          <a:prstGeom prst="rect">
            <a:avLst/>
          </a:prstGeom>
          <a:noFill/>
        </p:spPr>
        <p:txBody>
          <a:bodyPr wrap="none" rtlCol="0">
            <a:spAutoFit/>
          </a:bodyPr>
          <a:lstStyle/>
          <a:p>
            <a:pPr defTabSz="1371600"/>
            <a:r>
              <a:rPr lang="en-US" altLang="zh-CN" sz="3600" b="1" dirty="0">
                <a:solidFill>
                  <a:prstClr val="black"/>
                </a:solidFill>
                <a:latin typeface="等线" panose="02010600030101010101" pitchFamily="2" charset="-122"/>
                <a:ea typeface="等线" panose="02010600030101010101" pitchFamily="2" charset="-122"/>
                <a:cs typeface="Arial" panose="020B0604020202020204"/>
              </a:rPr>
              <a:t>P1</a:t>
            </a:r>
            <a:endParaRPr lang="zh-CN" altLang="en-US" sz="3600" b="1" dirty="0">
              <a:solidFill>
                <a:prstClr val="black"/>
              </a:solidFill>
              <a:latin typeface="等线" panose="02010600030101010101" pitchFamily="2" charset="-122"/>
              <a:ea typeface="等线" panose="02010600030101010101" pitchFamily="2" charset="-122"/>
              <a:cs typeface="Arial" panose="020B0604020202020204"/>
            </a:endParaRPr>
          </a:p>
        </p:txBody>
      </p:sp>
      <p:sp>
        <p:nvSpPr>
          <p:cNvPr id="54" name="文本框 53"/>
          <p:cNvSpPr txBox="1"/>
          <p:nvPr/>
        </p:nvSpPr>
        <p:spPr>
          <a:xfrm>
            <a:off x="2195598" y="5819384"/>
            <a:ext cx="1197764" cy="646331"/>
          </a:xfrm>
          <a:prstGeom prst="rect">
            <a:avLst/>
          </a:prstGeom>
          <a:noFill/>
        </p:spPr>
        <p:txBody>
          <a:bodyPr wrap="none" rtlCol="0">
            <a:spAutoFit/>
          </a:bodyPr>
          <a:lstStyle/>
          <a:p>
            <a:pPr defTabSz="1371600"/>
            <a:r>
              <a:rPr lang="en-US" altLang="zh-CN" sz="3600" b="1" dirty="0">
                <a:solidFill>
                  <a:prstClr val="black"/>
                </a:solidFill>
                <a:latin typeface="等线" panose="02010600030101010101" pitchFamily="2" charset="-122"/>
                <a:ea typeface="等线" panose="02010600030101010101" pitchFamily="2" charset="-122"/>
                <a:cs typeface="Arial" panose="020B0604020202020204"/>
              </a:rPr>
              <a:t>P2-5</a:t>
            </a:r>
            <a:endParaRPr lang="zh-CN" altLang="en-US" sz="3600" b="1" dirty="0">
              <a:solidFill>
                <a:prstClr val="black"/>
              </a:solidFill>
              <a:latin typeface="等线" panose="02010600030101010101" pitchFamily="2" charset="-122"/>
              <a:ea typeface="等线" panose="02010600030101010101" pitchFamily="2" charset="-122"/>
              <a:cs typeface="Arial" panose="020B0604020202020204"/>
            </a:endParaRPr>
          </a:p>
        </p:txBody>
      </p:sp>
      <p:sp>
        <p:nvSpPr>
          <p:cNvPr id="55" name="文本框 54"/>
          <p:cNvSpPr txBox="1"/>
          <p:nvPr/>
        </p:nvSpPr>
        <p:spPr>
          <a:xfrm>
            <a:off x="2452451" y="9380530"/>
            <a:ext cx="937167" cy="646331"/>
          </a:xfrm>
          <a:prstGeom prst="rect">
            <a:avLst/>
          </a:prstGeom>
          <a:noFill/>
        </p:spPr>
        <p:txBody>
          <a:bodyPr wrap="square" rtlCol="0">
            <a:spAutoFit/>
          </a:bodyPr>
          <a:lstStyle/>
          <a:p>
            <a:pPr defTabSz="1371600"/>
            <a:r>
              <a:rPr lang="en-US" altLang="zh-CN" sz="3600" b="1" dirty="0">
                <a:solidFill>
                  <a:prstClr val="black"/>
                </a:solidFill>
                <a:latin typeface="等线" panose="02010600030101010101" pitchFamily="2" charset="-122"/>
                <a:ea typeface="等线" panose="02010600030101010101" pitchFamily="2" charset="-122"/>
                <a:cs typeface="Arial" panose="020B0604020202020204"/>
              </a:rPr>
              <a:t>P6</a:t>
            </a:r>
            <a:endParaRPr lang="zh-CN" altLang="en-US" sz="3600" b="1" dirty="0">
              <a:solidFill>
                <a:prstClr val="black"/>
              </a:solidFill>
              <a:latin typeface="等线" panose="02010600030101010101" pitchFamily="2" charset="-122"/>
              <a:ea typeface="等线" panose="02010600030101010101" pitchFamily="2" charset="-122"/>
              <a:cs typeface="Arial" panose="020B0604020202020204"/>
            </a:endParaRPr>
          </a:p>
        </p:txBody>
      </p:sp>
      <p:pic>
        <p:nvPicPr>
          <p:cNvPr id="3074" name="Picture 2"/>
          <p:cNvPicPr>
            <a:picLocks noChangeAspect="1" noChangeArrowheads="1"/>
          </p:cNvPicPr>
          <p:nvPr/>
        </p:nvPicPr>
        <p:blipFill>
          <a:blip r:embed="rId18" cstate="print">
            <a:extLst>
              <a:ext uri="{BEBA8EAE-BF5A-486C-A8C5-ECC9F3942E4B}">
                <a14:imgProps xmlns:a14="http://schemas.microsoft.com/office/drawing/2010/main">
                  <a14:imgLayer r:embed="rId1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rot="10800000">
            <a:off x="2165615" y="3013172"/>
            <a:ext cx="1318142" cy="193238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p:cNvPicPr>
            <a:picLocks noChangeAspect="1" noChangeArrowheads="1"/>
          </p:cNvPicPr>
          <p:nvPr/>
        </p:nvPicPr>
        <p:blipFill>
          <a:blip r:embed="rId18" cstate="print">
            <a:extLst>
              <a:ext uri="{BEBA8EAE-BF5A-486C-A8C5-ECC9F3942E4B}">
                <a14:imgProps xmlns:a14="http://schemas.microsoft.com/office/drawing/2010/main">
                  <a14:imgLayer r:embed="rId1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rot="10800000">
            <a:off x="2185783" y="6599166"/>
            <a:ext cx="1318142" cy="1932384"/>
          </a:xfrm>
          <a:prstGeom prst="rect">
            <a:avLst/>
          </a:prstGeom>
          <a:noFill/>
          <a:extLst>
            <a:ext uri="{909E8E84-426E-40DD-AFC4-6F175D3DCCD1}">
              <a14:hiddenFill xmlns:a14="http://schemas.microsoft.com/office/drawing/2010/main">
                <a:solidFill>
                  <a:srgbClr val="FFFFFF"/>
                </a:solidFill>
              </a14:hiddenFill>
            </a:ext>
          </a:extLst>
        </p:spPr>
      </p:pic>
      <p:sp>
        <p:nvSpPr>
          <p:cNvPr id="58" name="圆角矩形 5"/>
          <p:cNvSpPr/>
          <p:nvPr>
            <p:custDataLst>
              <p:tags r:id="rId20"/>
            </p:custDataLst>
          </p:nvPr>
        </p:nvSpPr>
        <p:spPr>
          <a:xfrm>
            <a:off x="10969088" y="1982543"/>
            <a:ext cx="1773489" cy="526796"/>
          </a:xfrm>
          <a:prstGeom prst="roundRect">
            <a:avLst/>
          </a:prstGeom>
          <a:solidFill>
            <a:srgbClr val="91B77F"/>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ctr" defTabSz="1371600">
              <a:defRPr/>
            </a:pPr>
            <a:r>
              <a:rPr lang="en-US" altLang="zh-CN"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rPr>
              <a:t>history</a:t>
            </a:r>
            <a:endParaRPr lang="zh-CN" altLang="en-US"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0" name="圆角矩形 5"/>
          <p:cNvSpPr/>
          <p:nvPr>
            <p:custDataLst>
              <p:tags r:id="rId21"/>
            </p:custDataLst>
          </p:nvPr>
        </p:nvSpPr>
        <p:spPr>
          <a:xfrm>
            <a:off x="10970206" y="2879671"/>
            <a:ext cx="2261630" cy="526796"/>
          </a:xfrm>
          <a:prstGeom prst="roundRect">
            <a:avLst/>
          </a:prstGeom>
          <a:solidFill>
            <a:srgbClr val="91B77F"/>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ctr" defTabSz="1371600">
              <a:defRPr/>
            </a:pPr>
            <a:r>
              <a:rPr lang="en-US" altLang="zh-CN"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rPr>
              <a:t>languages</a:t>
            </a:r>
            <a:endParaRPr lang="zh-CN" altLang="en-US"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1" name="圆角矩形 5"/>
          <p:cNvSpPr/>
          <p:nvPr>
            <p:custDataLst>
              <p:tags r:id="rId22"/>
            </p:custDataLst>
          </p:nvPr>
        </p:nvSpPr>
        <p:spPr>
          <a:xfrm>
            <a:off x="10951227" y="4808521"/>
            <a:ext cx="2541963" cy="1241537"/>
          </a:xfrm>
          <a:prstGeom prst="roundRect">
            <a:avLst/>
          </a:prstGeom>
          <a:solidFill>
            <a:srgbClr val="91B77F"/>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ctr" defTabSz="1371600">
              <a:defRPr/>
            </a:pPr>
            <a:r>
              <a:rPr lang="en-US" altLang="zh-CN"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rPr>
              <a:t>Tourist attractions</a:t>
            </a:r>
            <a:endParaRPr lang="zh-CN" altLang="en-US"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2" name="圆角矩形 5"/>
          <p:cNvSpPr/>
          <p:nvPr>
            <p:custDataLst>
              <p:tags r:id="rId23"/>
            </p:custDataLst>
          </p:nvPr>
        </p:nvSpPr>
        <p:spPr>
          <a:xfrm>
            <a:off x="10951228" y="7177347"/>
            <a:ext cx="5431940" cy="758640"/>
          </a:xfrm>
          <a:prstGeom prst="roundRect">
            <a:avLst/>
          </a:prstGeom>
          <a:solidFill>
            <a:srgbClr val="91B77F"/>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ctr" defTabSz="1371600">
              <a:defRPr/>
            </a:pPr>
            <a:r>
              <a:rPr lang="en-US" altLang="zh-CN"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rPr>
              <a:t>Businesses and industries</a:t>
            </a:r>
            <a:endParaRPr lang="zh-CN" altLang="en-US"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3" name="圆角矩形 5"/>
          <p:cNvSpPr/>
          <p:nvPr>
            <p:custDataLst>
              <p:tags r:id="rId24"/>
            </p:custDataLst>
          </p:nvPr>
        </p:nvSpPr>
        <p:spPr>
          <a:xfrm>
            <a:off x="10940930" y="8051847"/>
            <a:ext cx="5431940" cy="758640"/>
          </a:xfrm>
          <a:prstGeom prst="roundRect">
            <a:avLst/>
          </a:prstGeom>
          <a:solidFill>
            <a:srgbClr val="91B77F"/>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ctr" defTabSz="1371600">
              <a:defRPr/>
            </a:pPr>
            <a:r>
              <a:rPr lang="en-US" altLang="zh-CN"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rPr>
              <a:t>Famous food/drink</a:t>
            </a:r>
            <a:endParaRPr lang="zh-CN" altLang="en-US"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4" name="圆角矩形 5"/>
          <p:cNvSpPr/>
          <p:nvPr>
            <p:custDataLst>
              <p:tags r:id="rId25"/>
            </p:custDataLst>
          </p:nvPr>
        </p:nvSpPr>
        <p:spPr>
          <a:xfrm>
            <a:off x="13653733" y="2441147"/>
            <a:ext cx="3120473" cy="526796"/>
          </a:xfrm>
          <a:prstGeom prst="roundRect">
            <a:avLst/>
          </a:prstGeom>
          <a:solidFill>
            <a:srgbClr val="91B77F"/>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ctr" defTabSz="1371600">
              <a:defRPr/>
            </a:pPr>
            <a:r>
              <a:rPr lang="en-US" altLang="zh-CN"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rPr>
              <a:t>ethnic groups</a:t>
            </a:r>
            <a:endParaRPr lang="zh-CN" altLang="en-US"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5" name="圆角矩形 5"/>
          <p:cNvSpPr/>
          <p:nvPr>
            <p:custDataLst>
              <p:tags r:id="rId26"/>
            </p:custDataLst>
          </p:nvPr>
        </p:nvSpPr>
        <p:spPr>
          <a:xfrm>
            <a:off x="13493192" y="6185471"/>
            <a:ext cx="2889975" cy="326411"/>
          </a:xfrm>
          <a:prstGeom prst="roundRect">
            <a:avLst/>
          </a:prstGeom>
          <a:solidFill>
            <a:srgbClr val="91B77F"/>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ctr" defTabSz="1371600">
              <a:defRPr/>
            </a:pPr>
            <a:r>
              <a:rPr lang="en-US" altLang="zh-CN" sz="3000" dirty="0">
                <a:solidFill>
                  <a:prstClr val="black">
                    <a:lumMod val="75000"/>
                    <a:lumOff val="25000"/>
                  </a:prstClr>
                </a:solidFill>
                <a:latin typeface="Times New Roman" panose="02020603050405020304" pitchFamily="18" charset="0"/>
                <a:ea typeface="黑体" panose="02010609060101010101" pitchFamily="49" charset="-122"/>
                <a:cs typeface="Times New Roman" panose="02020603050405020304" pitchFamily="18" charset="0"/>
              </a:rPr>
              <a:t>Famous figures</a:t>
            </a:r>
            <a:endParaRPr lang="zh-CN" altLang="en-US" sz="3000" dirty="0">
              <a:solidFill>
                <a:prstClr val="black">
                  <a:lumMod val="75000"/>
                  <a:lumOff val="25000"/>
                </a:prst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6" name="圆角矩形 5"/>
          <p:cNvSpPr/>
          <p:nvPr>
            <p:custDataLst>
              <p:tags r:id="rId27"/>
            </p:custDataLst>
          </p:nvPr>
        </p:nvSpPr>
        <p:spPr>
          <a:xfrm>
            <a:off x="14167593" y="1476514"/>
            <a:ext cx="1773489" cy="526796"/>
          </a:xfrm>
          <a:prstGeom prst="roundRect">
            <a:avLst/>
          </a:prstGeom>
          <a:solidFill>
            <a:srgbClr val="91B77F"/>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ctr" defTabSz="1371600">
              <a:defRPr/>
            </a:pPr>
            <a:r>
              <a:rPr lang="en-US" altLang="zh-CN"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rPr>
              <a:t>climate</a:t>
            </a:r>
            <a:endParaRPr lang="zh-CN" altLang="en-US"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7" name="圆角矩形 5"/>
          <p:cNvSpPr/>
          <p:nvPr>
            <p:custDataLst>
              <p:tags r:id="rId28"/>
            </p:custDataLst>
          </p:nvPr>
        </p:nvSpPr>
        <p:spPr>
          <a:xfrm>
            <a:off x="10970420" y="1213115"/>
            <a:ext cx="1894241" cy="526796"/>
          </a:xfrm>
          <a:prstGeom prst="roundRect">
            <a:avLst/>
          </a:prstGeom>
          <a:solidFill>
            <a:srgbClr val="91B77F"/>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ctr" defTabSz="1371600">
              <a:defRPr/>
            </a:pPr>
            <a:r>
              <a:rPr lang="en-US" altLang="zh-CN"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rPr>
              <a:t>location</a:t>
            </a:r>
            <a:endParaRPr lang="zh-CN" altLang="en-US" sz="3600" b="1" dirty="0">
              <a:solidFill>
                <a:prstClr val="white"/>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p:cNvSpPr/>
          <p:nvPr/>
        </p:nvSpPr>
        <p:spPr>
          <a:xfrm>
            <a:off x="-609600" y="-190500"/>
            <a:ext cx="1572314" cy="10744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124" name="图片 6" descr="logo横版 png"/>
          <p:cNvPicPr>
            <a:picLocks noChangeAspect="1"/>
          </p:cNvPicPr>
          <p:nvPr/>
        </p:nvPicPr>
        <p:blipFill>
          <a:blip r:embed="rId29"/>
          <a:stretch>
            <a:fillRect/>
          </a:stretch>
        </p:blipFill>
        <p:spPr>
          <a:xfrm>
            <a:off x="16313150" y="545465"/>
            <a:ext cx="1250950" cy="13233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1000"/>
                                        <p:tgtEl>
                                          <p:spTgt spid="42"/>
                                        </p:tgtEl>
                                      </p:cBhvr>
                                    </p:animEffect>
                                    <p:anim calcmode="lin" valueType="num">
                                      <p:cBhvr>
                                        <p:cTn id="31" dur="1000" fill="hold"/>
                                        <p:tgtEl>
                                          <p:spTgt spid="42"/>
                                        </p:tgtEl>
                                        <p:attrNameLst>
                                          <p:attrName>ppt_x</p:attrName>
                                        </p:attrNameLst>
                                      </p:cBhvr>
                                      <p:tavLst>
                                        <p:tav tm="0">
                                          <p:val>
                                            <p:strVal val="#ppt_x"/>
                                          </p:val>
                                        </p:tav>
                                        <p:tav tm="100000">
                                          <p:val>
                                            <p:strVal val="#ppt_x"/>
                                          </p:val>
                                        </p:tav>
                                      </p:tavLst>
                                    </p:anim>
                                    <p:anim calcmode="lin" valueType="num">
                                      <p:cBhvr>
                                        <p:cTn id="3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barn(inVertical)">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barn(inVertical)">
                                      <p:cBhvr>
                                        <p:cTn id="83" dur="500"/>
                                        <p:tgtEl>
                                          <p:spTgt spid="55"/>
                                        </p:tgtEl>
                                      </p:cBhvr>
                                    </p:animEffect>
                                  </p:childTnLst>
                                </p:cTn>
                              </p:par>
                            </p:childTnLst>
                          </p:cTn>
                        </p:par>
                        <p:par>
                          <p:cTn id="84" fill="hold">
                            <p:stCondLst>
                              <p:cond delay="500"/>
                            </p:stCondLst>
                            <p:childTnLst>
                              <p:par>
                                <p:cTn id="85" presetID="16" presetClass="entr" presetSubtype="21" fill="hold" nodeType="afterEffect">
                                  <p:stCondLst>
                                    <p:cond delay="0"/>
                                  </p:stCondLst>
                                  <p:childTnLst>
                                    <p:set>
                                      <p:cBhvr>
                                        <p:cTn id="86" dur="1" fill="hold">
                                          <p:stCondLst>
                                            <p:cond delay="0"/>
                                          </p:stCondLst>
                                        </p:cTn>
                                        <p:tgtEl>
                                          <p:spTgt spid="3074"/>
                                        </p:tgtEl>
                                        <p:attrNameLst>
                                          <p:attrName>style.visibility</p:attrName>
                                        </p:attrNameLst>
                                      </p:cBhvr>
                                      <p:to>
                                        <p:strVal val="visible"/>
                                      </p:to>
                                    </p:set>
                                    <p:animEffect transition="in" filter="barn(inVertical)">
                                      <p:cBhvr>
                                        <p:cTn id="87" dur="500"/>
                                        <p:tgtEl>
                                          <p:spTgt spid="3074"/>
                                        </p:tgtEl>
                                      </p:cBhvr>
                                    </p:animEffect>
                                  </p:childTnLst>
                                </p:cTn>
                              </p:par>
                            </p:childTnLst>
                          </p:cTn>
                        </p:par>
                        <p:par>
                          <p:cTn id="88" fill="hold">
                            <p:stCondLst>
                              <p:cond delay="1000"/>
                            </p:stCondLst>
                            <p:childTnLst>
                              <p:par>
                                <p:cTn id="89" presetID="16" presetClass="entr" presetSubtype="21" fill="hold" nodeType="after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barn(inVertical)">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 calcmode="lin" valueType="num">
                                      <p:cBhvr additive="base">
                                        <p:cTn id="96" dur="500" fill="hold"/>
                                        <p:tgtEl>
                                          <p:spTgt spid="58"/>
                                        </p:tgtEl>
                                        <p:attrNameLst>
                                          <p:attrName>ppt_x</p:attrName>
                                        </p:attrNameLst>
                                      </p:cBhvr>
                                      <p:tavLst>
                                        <p:tav tm="0">
                                          <p:val>
                                            <p:strVal val="#ppt_x"/>
                                          </p:val>
                                        </p:tav>
                                        <p:tav tm="100000">
                                          <p:val>
                                            <p:strVal val="#ppt_x"/>
                                          </p:val>
                                        </p:tav>
                                      </p:tavLst>
                                    </p:anim>
                                    <p:anim calcmode="lin" valueType="num">
                                      <p:cBhvr additive="base">
                                        <p:cTn id="97"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60"/>
                                        </p:tgtEl>
                                        <p:attrNameLst>
                                          <p:attrName>style.visibility</p:attrName>
                                        </p:attrNameLst>
                                      </p:cBhvr>
                                      <p:to>
                                        <p:strVal val="visible"/>
                                      </p:to>
                                    </p:set>
                                    <p:anim calcmode="lin" valueType="num">
                                      <p:cBhvr additive="base">
                                        <p:cTn id="102" dur="500" fill="hold"/>
                                        <p:tgtEl>
                                          <p:spTgt spid="60"/>
                                        </p:tgtEl>
                                        <p:attrNameLst>
                                          <p:attrName>ppt_x</p:attrName>
                                        </p:attrNameLst>
                                      </p:cBhvr>
                                      <p:tavLst>
                                        <p:tav tm="0">
                                          <p:val>
                                            <p:strVal val="#ppt_x"/>
                                          </p:val>
                                        </p:tav>
                                        <p:tav tm="100000">
                                          <p:val>
                                            <p:strVal val="#ppt_x"/>
                                          </p:val>
                                        </p:tav>
                                      </p:tavLst>
                                    </p:anim>
                                    <p:anim calcmode="lin" valueType="num">
                                      <p:cBhvr additive="base">
                                        <p:cTn id="10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64"/>
                                        </p:tgtEl>
                                        <p:attrNameLst>
                                          <p:attrName>style.visibility</p:attrName>
                                        </p:attrNameLst>
                                      </p:cBhvr>
                                      <p:to>
                                        <p:strVal val="visible"/>
                                      </p:to>
                                    </p:set>
                                    <p:anim calcmode="lin" valueType="num">
                                      <p:cBhvr additive="base">
                                        <p:cTn id="108" dur="500" fill="hold"/>
                                        <p:tgtEl>
                                          <p:spTgt spid="64"/>
                                        </p:tgtEl>
                                        <p:attrNameLst>
                                          <p:attrName>ppt_x</p:attrName>
                                        </p:attrNameLst>
                                      </p:cBhvr>
                                      <p:tavLst>
                                        <p:tav tm="0">
                                          <p:val>
                                            <p:strVal val="#ppt_x"/>
                                          </p:val>
                                        </p:tav>
                                        <p:tav tm="100000">
                                          <p:val>
                                            <p:strVal val="#ppt_x"/>
                                          </p:val>
                                        </p:tav>
                                      </p:tavLst>
                                    </p:anim>
                                    <p:anim calcmode="lin" valueType="num">
                                      <p:cBhvr additive="base">
                                        <p:cTn id="10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 calcmode="lin" valueType="num">
                                      <p:cBhvr additive="base">
                                        <p:cTn id="114" dur="500" fill="hold"/>
                                        <p:tgtEl>
                                          <p:spTgt spid="61"/>
                                        </p:tgtEl>
                                        <p:attrNameLst>
                                          <p:attrName>ppt_x</p:attrName>
                                        </p:attrNameLst>
                                      </p:cBhvr>
                                      <p:tavLst>
                                        <p:tav tm="0">
                                          <p:val>
                                            <p:strVal val="#ppt_x"/>
                                          </p:val>
                                        </p:tav>
                                        <p:tav tm="100000">
                                          <p:val>
                                            <p:strVal val="#ppt_x"/>
                                          </p:val>
                                        </p:tav>
                                      </p:tavLst>
                                    </p:anim>
                                    <p:anim calcmode="lin" valueType="num">
                                      <p:cBhvr additive="base">
                                        <p:cTn id="11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62"/>
                                        </p:tgtEl>
                                        <p:attrNameLst>
                                          <p:attrName>style.visibility</p:attrName>
                                        </p:attrNameLst>
                                      </p:cBhvr>
                                      <p:to>
                                        <p:strVal val="visible"/>
                                      </p:to>
                                    </p:set>
                                    <p:anim calcmode="lin" valueType="num">
                                      <p:cBhvr additive="base">
                                        <p:cTn id="120" dur="500" fill="hold"/>
                                        <p:tgtEl>
                                          <p:spTgt spid="62"/>
                                        </p:tgtEl>
                                        <p:attrNameLst>
                                          <p:attrName>ppt_x</p:attrName>
                                        </p:attrNameLst>
                                      </p:cBhvr>
                                      <p:tavLst>
                                        <p:tav tm="0">
                                          <p:val>
                                            <p:strVal val="#ppt_x"/>
                                          </p:val>
                                        </p:tav>
                                        <p:tav tm="100000">
                                          <p:val>
                                            <p:strVal val="#ppt_x"/>
                                          </p:val>
                                        </p:tav>
                                      </p:tavLst>
                                    </p:anim>
                                    <p:anim calcmode="lin" valueType="num">
                                      <p:cBhvr additive="base">
                                        <p:cTn id="121"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63"/>
                                        </p:tgtEl>
                                        <p:attrNameLst>
                                          <p:attrName>style.visibility</p:attrName>
                                        </p:attrNameLst>
                                      </p:cBhvr>
                                      <p:to>
                                        <p:strVal val="visible"/>
                                      </p:to>
                                    </p:set>
                                    <p:anim calcmode="lin" valueType="num">
                                      <p:cBhvr additive="base">
                                        <p:cTn id="126" dur="500" fill="hold"/>
                                        <p:tgtEl>
                                          <p:spTgt spid="63"/>
                                        </p:tgtEl>
                                        <p:attrNameLst>
                                          <p:attrName>ppt_x</p:attrName>
                                        </p:attrNameLst>
                                      </p:cBhvr>
                                      <p:tavLst>
                                        <p:tav tm="0">
                                          <p:val>
                                            <p:strVal val="#ppt_x"/>
                                          </p:val>
                                        </p:tav>
                                        <p:tav tm="100000">
                                          <p:val>
                                            <p:strVal val="#ppt_x"/>
                                          </p:val>
                                        </p:tav>
                                      </p:tavLst>
                                    </p:anim>
                                    <p:anim calcmode="lin" valueType="num">
                                      <p:cBhvr additive="base">
                                        <p:cTn id="12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65"/>
                                        </p:tgtEl>
                                        <p:attrNameLst>
                                          <p:attrName>style.visibility</p:attrName>
                                        </p:attrNameLst>
                                      </p:cBhvr>
                                      <p:to>
                                        <p:strVal val="visible"/>
                                      </p:to>
                                    </p:set>
                                    <p:anim calcmode="lin" valueType="num">
                                      <p:cBhvr additive="base">
                                        <p:cTn id="132" dur="500" fill="hold"/>
                                        <p:tgtEl>
                                          <p:spTgt spid="65"/>
                                        </p:tgtEl>
                                        <p:attrNameLst>
                                          <p:attrName>ppt_x</p:attrName>
                                        </p:attrNameLst>
                                      </p:cBhvr>
                                      <p:tavLst>
                                        <p:tav tm="0">
                                          <p:val>
                                            <p:strVal val="#ppt_x"/>
                                          </p:val>
                                        </p:tav>
                                        <p:tav tm="100000">
                                          <p:val>
                                            <p:strVal val="#ppt_x"/>
                                          </p:val>
                                        </p:tav>
                                      </p:tavLst>
                                    </p:anim>
                                    <p:anim calcmode="lin" valueType="num">
                                      <p:cBhvr additive="base">
                                        <p:cTn id="133"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66"/>
                                        </p:tgtEl>
                                        <p:attrNameLst>
                                          <p:attrName>style.visibility</p:attrName>
                                        </p:attrNameLst>
                                      </p:cBhvr>
                                      <p:to>
                                        <p:strVal val="visible"/>
                                      </p:to>
                                    </p:set>
                                    <p:anim calcmode="lin" valueType="num">
                                      <p:cBhvr additive="base">
                                        <p:cTn id="138" dur="500" fill="hold"/>
                                        <p:tgtEl>
                                          <p:spTgt spid="66"/>
                                        </p:tgtEl>
                                        <p:attrNameLst>
                                          <p:attrName>ppt_x</p:attrName>
                                        </p:attrNameLst>
                                      </p:cBhvr>
                                      <p:tavLst>
                                        <p:tav tm="0">
                                          <p:val>
                                            <p:strVal val="#ppt_x"/>
                                          </p:val>
                                        </p:tav>
                                        <p:tav tm="100000">
                                          <p:val>
                                            <p:strVal val="#ppt_x"/>
                                          </p:val>
                                        </p:tav>
                                      </p:tavLst>
                                    </p:anim>
                                    <p:anim calcmode="lin" valueType="num">
                                      <p:cBhvr additive="base">
                                        <p:cTn id="13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67"/>
                                        </p:tgtEl>
                                        <p:attrNameLst>
                                          <p:attrName>style.visibility</p:attrName>
                                        </p:attrNameLst>
                                      </p:cBhvr>
                                      <p:to>
                                        <p:strVal val="visible"/>
                                      </p:to>
                                    </p:set>
                                    <p:anim calcmode="lin" valueType="num">
                                      <p:cBhvr additive="base">
                                        <p:cTn id="144" dur="500" fill="hold"/>
                                        <p:tgtEl>
                                          <p:spTgt spid="67"/>
                                        </p:tgtEl>
                                        <p:attrNameLst>
                                          <p:attrName>ppt_x</p:attrName>
                                        </p:attrNameLst>
                                      </p:cBhvr>
                                      <p:tavLst>
                                        <p:tav tm="0">
                                          <p:val>
                                            <p:strVal val="#ppt_x"/>
                                          </p:val>
                                        </p:tav>
                                        <p:tav tm="100000">
                                          <p:val>
                                            <p:strVal val="#ppt_x"/>
                                          </p:val>
                                        </p:tav>
                                      </p:tavLst>
                                    </p:anim>
                                    <p:anim calcmode="lin" valueType="num">
                                      <p:cBhvr additive="base">
                                        <p:cTn id="145"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animBg="1"/>
      <p:bldP spid="39" grpId="0" animBg="1"/>
      <p:bldP spid="40" grpId="0" animBg="1"/>
      <p:bldP spid="41" grpId="0"/>
      <p:bldP spid="42" grpId="0" animBg="1"/>
      <p:bldP spid="43" grpId="0" animBg="1"/>
      <p:bldP spid="44" grpId="0" animBg="1"/>
      <p:bldP spid="45" grpId="0"/>
      <p:bldP spid="46" grpId="0" animBg="1"/>
      <p:bldP spid="47" grpId="0" animBg="1"/>
      <p:bldP spid="48" grpId="0" animBg="1"/>
      <p:bldP spid="49" grpId="0" animBg="1"/>
      <p:bldP spid="50" grpId="0" animBg="1"/>
      <p:bldP spid="8" grpId="0"/>
      <p:bldP spid="54" grpId="0"/>
      <p:bldP spid="55" grpId="0"/>
      <p:bldP spid="58"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4"/>
          <p:cNvGraphicFramePr>
            <a:graphicFrameLocks noGrp="1"/>
          </p:cNvGraphicFramePr>
          <p:nvPr/>
        </p:nvGraphicFramePr>
        <p:xfrm>
          <a:off x="204950" y="324420"/>
          <a:ext cx="17473450" cy="9695878"/>
        </p:xfrm>
        <a:graphic>
          <a:graphicData uri="http://schemas.openxmlformats.org/drawingml/2006/table">
            <a:tbl>
              <a:tblPr firstRow="1" bandRow="1">
                <a:tableStyleId>{BC89EF96-8CEA-46FF-86C4-4CE0E7609802}</a:tableStyleId>
              </a:tblPr>
              <a:tblGrid>
                <a:gridCol w="1176850"/>
                <a:gridCol w="2338105"/>
                <a:gridCol w="2899253"/>
                <a:gridCol w="3803319"/>
                <a:gridCol w="2790139"/>
                <a:gridCol w="2244582"/>
                <a:gridCol w="2221202"/>
              </a:tblGrid>
              <a:tr h="561340">
                <a:tc>
                  <a:txBody>
                    <a:bodyPr/>
                    <a:lstStyle/>
                    <a:p>
                      <a:r>
                        <a:rPr lang="en-US" altLang="zh-CN" dirty="0"/>
                        <a:t>Para </a:t>
                      </a:r>
                      <a:endParaRPr lang="zh-CN" altLang="en-US" dirty="0"/>
                    </a:p>
                  </a:txBody>
                  <a:tcPr/>
                </a:tc>
                <a:tc>
                  <a:txBody>
                    <a:bodyPr/>
                    <a:lstStyle/>
                    <a:p>
                      <a:r>
                        <a:rPr lang="en-US" altLang="zh-CN" dirty="0"/>
                        <a:t>P1</a:t>
                      </a:r>
                      <a:endParaRPr lang="zh-CN" altLang="en-US" dirty="0"/>
                    </a:p>
                  </a:txBody>
                  <a:tcPr/>
                </a:tc>
                <a:tc>
                  <a:txBody>
                    <a:bodyPr/>
                    <a:lstStyle/>
                    <a:p>
                      <a:r>
                        <a:rPr lang="en-US" altLang="zh-CN" dirty="0"/>
                        <a:t>P2</a:t>
                      </a:r>
                      <a:endParaRPr lang="zh-CN" altLang="en-US" dirty="0"/>
                    </a:p>
                  </a:txBody>
                  <a:tcPr/>
                </a:tc>
                <a:tc>
                  <a:txBody>
                    <a:bodyPr/>
                    <a:lstStyle/>
                    <a:p>
                      <a:r>
                        <a:rPr lang="en-US" altLang="zh-CN" dirty="0"/>
                        <a:t>P3</a:t>
                      </a:r>
                      <a:endParaRPr lang="zh-CN" altLang="en-US" dirty="0"/>
                    </a:p>
                  </a:txBody>
                  <a:tcPr/>
                </a:tc>
                <a:tc>
                  <a:txBody>
                    <a:bodyPr/>
                    <a:lstStyle/>
                    <a:p>
                      <a:r>
                        <a:rPr lang="en-US" altLang="zh-CN" dirty="0"/>
                        <a:t>P4</a:t>
                      </a:r>
                      <a:endParaRPr lang="zh-CN" altLang="en-US" dirty="0"/>
                    </a:p>
                  </a:txBody>
                  <a:tcPr/>
                </a:tc>
                <a:tc>
                  <a:txBody>
                    <a:bodyPr/>
                    <a:lstStyle/>
                    <a:p>
                      <a:r>
                        <a:rPr lang="en-US" altLang="zh-CN" dirty="0"/>
                        <a:t>P5</a:t>
                      </a:r>
                      <a:endParaRPr lang="zh-CN" altLang="en-US" dirty="0"/>
                    </a:p>
                  </a:txBody>
                  <a:tcPr/>
                </a:tc>
                <a:tc>
                  <a:txBody>
                    <a:bodyPr/>
                    <a:lstStyle/>
                    <a:p>
                      <a:r>
                        <a:rPr lang="en-US" altLang="zh-CN" dirty="0"/>
                        <a:t>P6</a:t>
                      </a:r>
                      <a:endParaRPr lang="zh-CN" altLang="en-US" dirty="0"/>
                    </a:p>
                  </a:txBody>
                  <a:tcPr/>
                </a:tc>
              </a:tr>
              <a:tr h="561340">
                <a:tc>
                  <a:txBody>
                    <a:bodyPr/>
                    <a:lstStyle/>
                    <a:p>
                      <a:r>
                        <a:rPr lang="en-US" altLang="zh-CN" b="1" dirty="0"/>
                        <a:t>Items </a:t>
                      </a:r>
                      <a:endParaRPr lang="zh-CN" altLang="en-US" b="1"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t>Location</a:t>
                      </a:r>
                      <a:endParaRPr lang="zh-CN" altLang="en-US" dirty="0"/>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t>Climate</a:t>
                      </a:r>
                      <a:endParaRPr lang="zh-CN" altLang="en-US" dirty="0"/>
                    </a:p>
                  </a:txBody>
                  <a:tcPr/>
                </a:tc>
                <a:tc rowSpan="2">
                  <a:txBody>
                    <a:bodyPr/>
                    <a:lstStyle/>
                    <a:p>
                      <a:pPr algn="ctr"/>
                      <a:r>
                        <a:rPr lang="en-US" altLang="zh-CN" dirty="0"/>
                        <a:t>History language</a:t>
                      </a:r>
                      <a:endParaRPr lang="en-US" altLang="zh-CN" dirty="0"/>
                    </a:p>
                    <a:p>
                      <a:pPr algn="ctr"/>
                      <a:r>
                        <a:rPr lang="en-US" altLang="zh-CN" dirty="0"/>
                        <a:t>residents</a:t>
                      </a:r>
                      <a:endParaRPr lang="zh-CN" altLang="en-US" dirty="0"/>
                    </a:p>
                  </a:txBody>
                  <a:tcPr/>
                </a:tc>
                <a:tc rowSpan="2">
                  <a:txBody>
                    <a:bodyPr/>
                    <a:lstStyle/>
                    <a:p>
                      <a:r>
                        <a:rPr lang="en-US" altLang="zh-CN" dirty="0"/>
                        <a:t>Famous figures</a:t>
                      </a:r>
                      <a:endParaRPr lang="en-US" altLang="zh-CN" dirty="0"/>
                    </a:p>
                    <a:p>
                      <a:r>
                        <a:rPr lang="en-US" altLang="zh-CN" dirty="0"/>
                        <a:t>Tourist attractions</a:t>
                      </a:r>
                      <a:endParaRPr lang="en-US" altLang="zh-CN"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Stores and goods</a:t>
                      </a:r>
                      <a:endParaRPr lang="zh-CN" alt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Famous food/drink</a:t>
                      </a:r>
                      <a:endParaRPr lang="zh-CN" alt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summary</a:t>
                      </a:r>
                      <a:endParaRPr lang="zh-CN" altLang="en-US" dirty="0"/>
                    </a:p>
                    <a:p>
                      <a:endParaRPr lang="zh-CN" altLang="en-US" dirty="0"/>
                    </a:p>
                  </a:txBody>
                  <a:tcPr/>
                </a:tc>
              </a:tr>
              <a:tr h="561340">
                <a:tc>
                  <a:txBody>
                    <a:bodyPr/>
                    <a:lstStyle/>
                    <a:p>
                      <a:r>
                        <a:rPr lang="en-US" altLang="zh-CN" b="1" dirty="0"/>
                        <a:t>EXP</a:t>
                      </a:r>
                      <a:endParaRPr lang="zh-CN" altLang="en-US" b="1" dirty="0"/>
                    </a:p>
                  </a:txBody>
                  <a:tcPr/>
                </a:tc>
                <a:tc vMerge="1">
                  <a:tcPr/>
                </a:tc>
                <a:tc vMerge="1">
                  <a:tcPr/>
                </a:tc>
                <a:tc vMerge="1">
                  <a:tcPr/>
                </a:tc>
                <a:tc vMerge="1">
                  <a:tcPr/>
                </a:tc>
                <a:tc vMerge="1">
                  <a:tcPr/>
                </a:tc>
                <a:tc vMerge="1">
                  <a:tcPr/>
                </a:tc>
              </a:tr>
              <a:tr h="3317011">
                <a:tc>
                  <a:txBody>
                    <a:bodyPr/>
                    <a:lstStyle/>
                    <a:p>
                      <a:pPr algn="ctr"/>
                      <a:endParaRPr lang="en-US" altLang="zh-CN" dirty="0"/>
                    </a:p>
                    <a:p>
                      <a:pPr algn="ctr"/>
                      <a:r>
                        <a:rPr lang="en-US" altLang="zh-CN" dirty="0"/>
                        <a:t>W</a:t>
                      </a:r>
                      <a:endParaRPr lang="en-US" altLang="zh-CN" dirty="0"/>
                    </a:p>
                    <a:p>
                      <a:pPr algn="ctr"/>
                      <a:r>
                        <a:rPr lang="en-US" altLang="zh-CN" dirty="0"/>
                        <a:t>O</a:t>
                      </a:r>
                      <a:endParaRPr lang="en-US" altLang="zh-CN" dirty="0"/>
                    </a:p>
                    <a:p>
                      <a:pPr algn="ctr"/>
                      <a:r>
                        <a:rPr lang="en-US" altLang="zh-CN" dirty="0"/>
                        <a:t>R</a:t>
                      </a:r>
                      <a:endParaRPr lang="en-US" altLang="zh-CN" dirty="0"/>
                    </a:p>
                    <a:p>
                      <a:pPr algn="ctr"/>
                      <a:r>
                        <a:rPr lang="en-US" altLang="zh-CN" dirty="0"/>
                        <a:t>D</a:t>
                      </a:r>
                      <a:endParaRPr lang="en-US" altLang="zh-CN" dirty="0"/>
                    </a:p>
                    <a:p>
                      <a:pPr algn="ctr"/>
                      <a:r>
                        <a:rPr lang="en-US" altLang="zh-CN" dirty="0"/>
                        <a:t>S</a:t>
                      </a:r>
                      <a:endParaRPr lang="en-US" altLang="zh-CN" dirty="0"/>
                    </a:p>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r h="4694847">
                <a:tc>
                  <a:txBody>
                    <a:bodyPr/>
                    <a:lstStyle/>
                    <a:p>
                      <a:pPr algn="ctr"/>
                      <a:r>
                        <a:rPr lang="en-US" altLang="zh-CN" dirty="0"/>
                        <a:t>S</a:t>
                      </a:r>
                      <a:endParaRPr lang="en-US" altLang="zh-CN" dirty="0"/>
                    </a:p>
                    <a:p>
                      <a:pPr algn="ctr"/>
                      <a:r>
                        <a:rPr lang="en-US" altLang="zh-CN" dirty="0"/>
                        <a:t>S</a:t>
                      </a:r>
                      <a:endParaRPr lang="en-US" altLang="zh-CN" dirty="0"/>
                    </a:p>
                    <a:p>
                      <a:pPr algn="ctr"/>
                      <a:r>
                        <a:rPr lang="en-US" altLang="zh-CN" dirty="0"/>
                        <a:t>P</a:t>
                      </a:r>
                      <a:endParaRPr lang="en-US" altLang="zh-CN" dirty="0"/>
                    </a:p>
                    <a:p>
                      <a:pPr algn="ctr"/>
                      <a:r>
                        <a:rPr lang="en-US" altLang="zh-CN" dirty="0"/>
                        <a:t>A</a:t>
                      </a:r>
                      <a:endParaRPr lang="en-US" altLang="zh-CN" dirty="0"/>
                    </a:p>
                    <a:p>
                      <a:pPr algn="ctr"/>
                      <a:r>
                        <a:rPr lang="en-US" altLang="zh-CN" dirty="0"/>
                        <a:t>T</a:t>
                      </a:r>
                      <a:endParaRPr lang="en-US" altLang="zh-CN" dirty="0"/>
                    </a:p>
                    <a:p>
                      <a:pPr algn="ctr"/>
                      <a:r>
                        <a:rPr lang="en-US" altLang="zh-CN" dirty="0"/>
                        <a:t>T</a:t>
                      </a:r>
                      <a:endParaRPr lang="en-US" altLang="zh-CN" dirty="0"/>
                    </a:p>
                    <a:p>
                      <a:pPr algn="ctr"/>
                      <a:r>
                        <a:rPr lang="en-US" altLang="zh-CN" dirty="0"/>
                        <a:t>E</a:t>
                      </a:r>
                      <a:endParaRPr lang="en-US" altLang="zh-CN" dirty="0"/>
                    </a:p>
                    <a:p>
                      <a:pPr algn="ctr"/>
                      <a:r>
                        <a:rPr lang="en-US" altLang="zh-CN" dirty="0"/>
                        <a:t>R</a:t>
                      </a:r>
                      <a:endParaRPr lang="en-US" altLang="zh-CN" dirty="0"/>
                    </a:p>
                    <a:p>
                      <a:pPr algn="ctr"/>
                      <a:r>
                        <a:rPr lang="en-US" altLang="zh-CN" dirty="0"/>
                        <a:t>N</a:t>
                      </a:r>
                      <a:endParaRPr lang="en-US" altLang="zh-CN" dirty="0"/>
                    </a:p>
                    <a:p>
                      <a:pPr algn="ctr"/>
                      <a:r>
                        <a:rPr lang="en-US" altLang="zh-CN" dirty="0"/>
                        <a:t>S</a:t>
                      </a:r>
                      <a:endParaRPr lang="en-US" altLang="zh-CN" dirty="0"/>
                    </a:p>
                  </a:txBody>
                  <a:tcPr/>
                </a:tc>
                <a:tc>
                  <a:txBody>
                    <a:bodyPr/>
                    <a:lstStyle/>
                    <a:p>
                      <a:endParaRPr lang="zh-CN" altLang="en-US" dirty="0"/>
                    </a:p>
                  </a:txBody>
                  <a:tcPr/>
                </a:tc>
                <a:tc>
                  <a:txBody>
                    <a:bodyPr/>
                    <a:lstStyle/>
                    <a:p>
                      <a:endParaRPr lang="zh-CN" altLang="en-US" dirty="0"/>
                    </a:p>
                  </a:txBody>
                  <a:tcPr/>
                </a:tc>
                <a:tc gridSpan="2">
                  <a:txBody>
                    <a:bodyPr/>
                    <a:lstStyle/>
                    <a:p>
                      <a:endParaRPr lang="zh-CN" altLang="en-US" dirty="0"/>
                    </a:p>
                  </a:txBody>
                  <a:tcPr/>
                </a:tc>
                <a:tc hMerge="1">
                  <a:tcPr/>
                </a:tc>
                <a:tc>
                  <a:txBody>
                    <a:bodyPr/>
                    <a:lstStyle/>
                    <a:p>
                      <a:endParaRPr lang="zh-CN" altLang="en-US" dirty="0"/>
                    </a:p>
                  </a:txBody>
                  <a:tcPr/>
                </a:tc>
                <a:tc>
                  <a:txBody>
                    <a:bodyPr/>
                    <a:lstStyle/>
                    <a:p>
                      <a:endParaRPr lang="zh-CN" altLang="en-US" dirty="0"/>
                    </a:p>
                  </a:txBody>
                  <a:tcPr/>
                </a:tc>
              </a:tr>
            </a:tbl>
          </a:graphicData>
        </a:graphic>
      </p:graphicFrame>
      <p:sp>
        <p:nvSpPr>
          <p:cNvPr id="17" name="文本框 16"/>
          <p:cNvSpPr txBox="1"/>
          <p:nvPr/>
        </p:nvSpPr>
        <p:spPr>
          <a:xfrm>
            <a:off x="1600200" y="2171700"/>
            <a:ext cx="21336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t>
            </a:r>
            <a:r>
              <a:rPr kumimoji="0" lang="en-US" altLang="zh-CN" sz="2400" b="1" i="0" u="none" strike="noStrike" kern="1200" cap="none" spc="0" normalizeH="0" baseline="0" noProof="0" dirty="0">
                <a:ln>
                  <a:noFill/>
                </a:ln>
                <a:solidFill>
                  <a:srgbClr val="70AD47">
                    <a:lumMod val="75000"/>
                  </a:srgbClr>
                </a:solidFill>
                <a:effectLst/>
                <a:uLnTx/>
                <a:uFillTx/>
                <a:latin typeface="等线" panose="02010600030101010101" pitchFamily="2" charset="-122"/>
                <a:ea typeface="等线" panose="02010600030101010101" pitchFamily="2" charset="-122"/>
                <a:cs typeface="Arial" panose="020B0604020202020204"/>
              </a:rPr>
              <a:t>biggest</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in America , and also the </a:t>
            </a:r>
            <a:r>
              <a:rPr kumimoji="0" lang="en-US" altLang="zh-CN" sz="2400" b="1" i="0" u="none" strike="noStrike" kern="1200" cap="none" spc="0" normalizeH="0" baseline="0" noProof="0" dirty="0">
                <a:ln>
                  <a:noFill/>
                </a:ln>
                <a:solidFill>
                  <a:srgbClr val="70AD47">
                    <a:lumMod val="75000"/>
                  </a:srgbClr>
                </a:solidFill>
                <a:effectLst/>
                <a:uLnTx/>
                <a:uFillTx/>
                <a:latin typeface="等线" panose="02010600030101010101" pitchFamily="2" charset="-122"/>
                <a:ea typeface="等线" panose="02010600030101010101" pitchFamily="2" charset="-122"/>
                <a:cs typeface="Arial" panose="020B0604020202020204"/>
              </a:rPr>
              <a:t>oldest</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 </a:t>
            </a:r>
            <a:endParaRPr kumimoji="0" lang="zh-CN" altLang="en-US"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18" name="文本框 17"/>
          <p:cNvSpPr txBox="1"/>
          <p:nvPr/>
        </p:nvSpPr>
        <p:spPr>
          <a:xfrm>
            <a:off x="1600200" y="4152900"/>
            <a:ext cx="159231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..is </a:t>
            </a:r>
            <a:r>
              <a:rPr kumimoji="0" lang="en-US" altLang="zh-CN" sz="2400" b="1" i="0" u="none" strike="noStrike" kern="1200" cap="none" spc="0" normalizeH="0" baseline="0" noProof="0" dirty="0">
                <a:ln>
                  <a:noFill/>
                </a:ln>
                <a:solidFill>
                  <a:srgbClr val="70AD47">
                    <a:lumMod val="75000"/>
                  </a:srgbClr>
                </a:solidFill>
                <a:effectLst/>
                <a:uLnTx/>
                <a:uFillTx/>
                <a:latin typeface="等线" panose="02010600030101010101" pitchFamily="2" charset="-122"/>
                <a:ea typeface="等线" panose="02010600030101010101" pitchFamily="2" charset="-122"/>
                <a:cs typeface="Arial" panose="020B0604020202020204"/>
              </a:rPr>
              <a:t>mild </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all year; </a:t>
            </a:r>
            <a:endParaRPr kumimoji="0" lang="zh-CN" altLang="en-US"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19" name="文本框 18"/>
          <p:cNvSpPr txBox="1"/>
          <p:nvPr/>
        </p:nvSpPr>
        <p:spPr>
          <a:xfrm>
            <a:off x="1581809" y="5588640"/>
            <a:ext cx="192339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 very popular tourist draw </a:t>
            </a:r>
            <a:r>
              <a:rPr kumimoji="0" lang="en-US" altLang="zh-CN" sz="24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Arial" panose="020B0604020202020204"/>
              </a:rPr>
              <a:t>that</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t>
            </a:r>
            <a:endParaRPr kumimoji="0" lang="zh-CN" altLang="en-US"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20" name="文本框 19"/>
          <p:cNvSpPr txBox="1"/>
          <p:nvPr/>
        </p:nvSpPr>
        <p:spPr>
          <a:xfrm>
            <a:off x="1581809" y="7452051"/>
            <a:ext cx="162910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t>
            </a:r>
            <a:r>
              <a:rPr kumimoji="0" lang="en-US" altLang="zh-CN" sz="24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Arial" panose="020B0604020202020204"/>
              </a:rPr>
              <a:t>it is </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 good time </a:t>
            </a:r>
            <a:r>
              <a:rPr kumimoji="0" lang="en-US" altLang="zh-CN" sz="24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Arial" panose="020B0604020202020204"/>
              </a:rPr>
              <a:t>to visit</a:t>
            </a:r>
            <a:endParaRPr kumimoji="0" lang="zh-CN" altLang="en-US" sz="24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Arial" panose="020B0604020202020204"/>
            </a:endParaRPr>
          </a:p>
        </p:txBody>
      </p:sp>
      <p:sp>
        <p:nvSpPr>
          <p:cNvPr id="21" name="文本框 20"/>
          <p:cNvSpPr txBox="1"/>
          <p:nvPr/>
        </p:nvSpPr>
        <p:spPr>
          <a:xfrm>
            <a:off x="3962400" y="2178869"/>
            <a:ext cx="236220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4472C4"/>
                </a:solidFill>
                <a:effectLst/>
                <a:uLnTx/>
                <a:uFillTx/>
                <a:latin typeface="等线" panose="02010600030101010101" pitchFamily="2" charset="-122"/>
                <a:ea typeface="等线" panose="02010600030101010101" pitchFamily="2" charset="-122"/>
                <a:cs typeface="Arial" panose="020B0604020202020204"/>
              </a:rPr>
              <a:t>Historically</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a:t>
            </a: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settled in..; </a:t>
            </a: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the majority of …; </a:t>
            </a: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C000">
                    <a:lumMod val="75000"/>
                  </a:srgbClr>
                </a:solidFill>
                <a:effectLst/>
                <a:uLnTx/>
                <a:uFillTx/>
                <a:latin typeface="等线" panose="02010600030101010101" pitchFamily="2" charset="-122"/>
                <a:ea typeface="等线" panose="02010600030101010101" pitchFamily="2" charset="-122"/>
                <a:cs typeface="Arial" panose="020B0604020202020204"/>
              </a:rPr>
              <a:t>allow</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visitors </a:t>
            </a:r>
            <a:r>
              <a:rPr kumimoji="0" lang="en-US" altLang="zh-CN" sz="2400" b="1" i="0" u="none" strike="noStrike" kern="1200" cap="none" spc="0" normalizeH="0" baseline="0" noProof="0" dirty="0">
                <a:ln>
                  <a:noFill/>
                </a:ln>
                <a:solidFill>
                  <a:srgbClr val="FFC000">
                    <a:lumMod val="75000"/>
                  </a:srgbClr>
                </a:solidFill>
                <a:effectLst/>
                <a:uLnTx/>
                <a:uFillTx/>
                <a:latin typeface="等线" panose="02010600030101010101" pitchFamily="2" charset="-122"/>
                <a:ea typeface="等线" panose="02010600030101010101" pitchFamily="2" charset="-122"/>
                <a:cs typeface="Arial" panose="020B0604020202020204"/>
              </a:rPr>
              <a:t>to experience </a:t>
            </a:r>
            <a:r>
              <a:rPr kumimoji="0" lang="en-US" altLang="zh-CN" sz="2400" b="1"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 real taste of </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t>
            </a: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22" name="文本框 21"/>
          <p:cNvSpPr txBox="1"/>
          <p:nvPr/>
        </p:nvSpPr>
        <p:spPr>
          <a:xfrm>
            <a:off x="3935186" y="5753100"/>
            <a:ext cx="220980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Arial" panose="020B0604020202020204"/>
              </a:rPr>
              <a:t>what</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..turned into a center for …; </a:t>
            </a: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Arial" panose="020B0604020202020204"/>
              </a:rPr>
              <a:t>many of whom</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speak English fluently; </a:t>
            </a: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23" name="文本框 22"/>
          <p:cNvSpPr txBox="1"/>
          <p:nvPr/>
        </p:nvSpPr>
        <p:spPr>
          <a:xfrm>
            <a:off x="6889532" y="2255460"/>
            <a:ext cx="3192518"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4472C4"/>
                </a:solidFill>
                <a:effectLst/>
                <a:uLnTx/>
                <a:uFillTx/>
                <a:latin typeface="等线" panose="02010600030101010101" pitchFamily="2" charset="-122"/>
                <a:ea typeface="等线" panose="02010600030101010101" pitchFamily="2" charset="-122"/>
                <a:cs typeface="Arial" panose="020B0604020202020204"/>
              </a:rPr>
              <a:t>Traditionally</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visitors enter …through the </a:t>
            </a:r>
            <a:r>
              <a:rPr kumimoji="0" lang="en-US" altLang="zh-CN" sz="2400" b="1" i="0" u="none" strike="noStrike" kern="1200" cap="none" spc="0" normalizeH="0" baseline="0" noProof="0" dirty="0">
                <a:ln>
                  <a:noFill/>
                </a:ln>
                <a:solidFill>
                  <a:srgbClr val="008974"/>
                </a:solidFill>
                <a:effectLst/>
                <a:uLnTx/>
                <a:uFillTx/>
                <a:latin typeface="等线" panose="02010600030101010101" pitchFamily="2" charset="-122"/>
                <a:ea typeface="等线" panose="02010600030101010101" pitchFamily="2" charset="-122"/>
                <a:cs typeface="Arial" panose="020B0604020202020204"/>
              </a:rPr>
              <a:t>legendary</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t>
            </a: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a:t>
            </a:r>
            <a:r>
              <a:rPr kumimoji="0" lang="en-US" altLang="zh-CN" sz="2400" b="1"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To name but a few</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a:t>
            </a:r>
            <a:r>
              <a:rPr kumimoji="0" lang="en-US" altLang="zh-CN" sz="2400" b="1" i="0" u="none" strike="noStrike" kern="1200" cap="none" spc="0" normalizeH="0" baseline="0" noProof="0" dirty="0">
                <a:ln>
                  <a:noFill/>
                </a:ln>
                <a:solidFill>
                  <a:srgbClr val="FFC000">
                    <a:lumMod val="75000"/>
                  </a:srgbClr>
                </a:solidFill>
                <a:effectLst/>
                <a:uLnTx/>
                <a:uFillTx/>
                <a:latin typeface="等线" panose="02010600030101010101" pitchFamily="2" charset="-122"/>
                <a:ea typeface="等线" panose="02010600030101010101" pitchFamily="2" charset="-122"/>
                <a:cs typeface="Arial" panose="020B0604020202020204"/>
              </a:rPr>
              <a:t>spend</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hours just </a:t>
            </a:r>
            <a:r>
              <a:rPr kumimoji="0" lang="en-US" altLang="zh-CN" sz="2400" b="1" i="0" u="none" strike="noStrike" kern="1200" cap="none" spc="0" normalizeH="0" baseline="0" noProof="0" dirty="0">
                <a:ln>
                  <a:noFill/>
                </a:ln>
                <a:solidFill>
                  <a:srgbClr val="FFC000">
                    <a:lumMod val="75000"/>
                  </a:srgbClr>
                </a:solidFill>
                <a:effectLst/>
                <a:uLnTx/>
                <a:uFillTx/>
                <a:latin typeface="等线" panose="02010600030101010101" pitchFamily="2" charset="-122"/>
                <a:ea typeface="等线" panose="02010600030101010101" pitchFamily="2" charset="-122"/>
                <a:cs typeface="Arial" panose="020B0604020202020204"/>
              </a:rPr>
              <a:t>exploring</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a:t>
            </a:r>
            <a:endParaRPr kumimoji="0" lang="zh-CN" altLang="en-US"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24" name="文本框 23"/>
          <p:cNvSpPr txBox="1"/>
          <p:nvPr/>
        </p:nvSpPr>
        <p:spPr>
          <a:xfrm>
            <a:off x="10646982" y="2255460"/>
            <a:ext cx="223345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t>
            </a:r>
            <a:r>
              <a:rPr kumimoji="0" lang="en-US" altLang="zh-CN" sz="2400" b="1" i="0" u="none" strike="noStrike" kern="1200" cap="none" spc="0" normalizeH="0" baseline="0" noProof="0" dirty="0">
                <a:ln>
                  <a:noFill/>
                </a:ln>
                <a:solidFill>
                  <a:srgbClr val="FFC000">
                    <a:lumMod val="75000"/>
                  </a:srgbClr>
                </a:solidFill>
                <a:effectLst/>
                <a:uLnTx/>
                <a:uFillTx/>
                <a:latin typeface="等线" panose="02010600030101010101" pitchFamily="2" charset="-122"/>
                <a:ea typeface="等线" panose="02010600030101010101" pitchFamily="2" charset="-122"/>
                <a:cs typeface="Arial" panose="020B0604020202020204"/>
              </a:rPr>
              <a:t>offer </a:t>
            </a:r>
            <a:r>
              <a:rPr kumimoji="0" lang="en-US" altLang="zh-CN" sz="2400" b="1"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 unique range of/varieties of/ series of</a:t>
            </a:r>
            <a:endParaRPr kumimoji="0" lang="en-US" altLang="zh-CN" sz="2400" b="1"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1"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can be found; </a:t>
            </a:r>
            <a:endParaRPr kumimoji="0" lang="zh-CN" altLang="en-US"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25" name="文本框 24"/>
          <p:cNvSpPr txBox="1"/>
          <p:nvPr/>
        </p:nvSpPr>
        <p:spPr>
          <a:xfrm>
            <a:off x="13560975" y="2705100"/>
            <a:ext cx="170989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C000">
                    <a:lumMod val="75000"/>
                  </a:srgbClr>
                </a:solidFill>
                <a:effectLst/>
                <a:uLnTx/>
                <a:uFillTx/>
                <a:latin typeface="等线" panose="02010600030101010101" pitchFamily="2" charset="-122"/>
                <a:ea typeface="等线" panose="02010600030101010101" pitchFamily="2" charset="-122"/>
                <a:cs typeface="Arial" panose="020B0604020202020204"/>
              </a:rPr>
              <a:t>suit</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everyone’s taste, with…</a:t>
            </a:r>
            <a:endParaRPr kumimoji="0" lang="zh-CN" altLang="en-US"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26" name="文本框 25"/>
          <p:cNvSpPr txBox="1"/>
          <p:nvPr/>
        </p:nvSpPr>
        <p:spPr>
          <a:xfrm>
            <a:off x="15770763" y="2643544"/>
            <a:ext cx="170989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An important part of </a:t>
            </a:r>
            <a:r>
              <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a:t>
            </a: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first hand</a:t>
            </a:r>
            <a:endParaRPr kumimoji="0" lang="zh-CN" altLang="en-US" sz="2400" b="1" i="0" u="sng"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27" name="文本框 26"/>
          <p:cNvSpPr txBox="1"/>
          <p:nvPr/>
        </p:nvSpPr>
        <p:spPr>
          <a:xfrm>
            <a:off x="7052722" y="5992777"/>
            <a:ext cx="5645000"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Arial" panose="020B0604020202020204"/>
              </a:rPr>
              <a:t>…,which</a:t>
            </a: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was built using …</a:t>
            </a:r>
            <a:endPar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a:t>
            </a:r>
            <a:r>
              <a:rPr kumimoji="0" lang="en-US" altLang="zh-CN" sz="2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Arial" panose="020B0604020202020204"/>
              </a:rPr>
              <a:t>Also </a:t>
            </a: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a key </a:t>
            </a:r>
            <a:r>
              <a:rPr kumimoji="0" lang="en-US" altLang="zh-CN" sz="2800" b="1" i="0" u="none" strike="noStrike" kern="120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Arial" panose="020B0604020202020204"/>
              </a:rPr>
              <a:t>site,being</a:t>
            </a: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 </a:t>
            </a:r>
            <a:endPar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It has a …history, </a:t>
            </a:r>
            <a:r>
              <a:rPr kumimoji="0" lang="en-US" altLang="zh-CN" sz="2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Arial" panose="020B0604020202020204"/>
              </a:rPr>
              <a:t>with</a:t>
            </a: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…having spent much time…; </a:t>
            </a:r>
            <a:endPar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These days,… </a:t>
            </a:r>
            <a:r>
              <a:rPr kumimoji="0" lang="en-US" altLang="zh-CN" sz="28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Arial" panose="020B0604020202020204"/>
              </a:rPr>
              <a:t>is a great place to </a:t>
            </a: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see traditional…, such as…</a:t>
            </a:r>
            <a:endPar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There are…., </a:t>
            </a:r>
            <a:r>
              <a:rPr kumimoji="0" lang="en-US" altLang="zh-CN" sz="28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Arial" panose="020B0604020202020204"/>
              </a:rPr>
              <a:t>where</a:t>
            </a: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visitors can…</a:t>
            </a:r>
            <a:endParaRPr kumimoji="0" lang="zh-CN" altLang="en-US"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sp>
        <p:nvSpPr>
          <p:cNvPr id="28" name="文本框 27"/>
          <p:cNvSpPr txBox="1"/>
          <p:nvPr/>
        </p:nvSpPr>
        <p:spPr>
          <a:xfrm>
            <a:off x="13543597" y="6373470"/>
            <a:ext cx="1772603"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Arial" panose="020B0604020202020204"/>
              </a:rPr>
              <a:t>What</a:t>
            </a:r>
            <a:r>
              <a:rPr kumimoji="0" lang="en-US" altLang="zh-CN"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rPr>
              <a:t> many tourists treasure most is….</a:t>
            </a:r>
            <a:endParaRPr kumimoji="0" lang="zh-CN" altLang="en-US" sz="28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Arial" panose="020B0604020202020204"/>
            </a:endParaRPr>
          </a:p>
        </p:txBody>
      </p:sp>
      <p:pic>
        <p:nvPicPr>
          <p:cNvPr id="5124" name="图片 6" descr="logo横版 png"/>
          <p:cNvPicPr>
            <a:picLocks noChangeAspect="1"/>
          </p:cNvPicPr>
          <p:nvPr/>
        </p:nvPicPr>
        <p:blipFill>
          <a:blip r:embed="rId1"/>
          <a:stretch>
            <a:fillRect/>
          </a:stretch>
        </p:blipFill>
        <p:spPr>
          <a:xfrm>
            <a:off x="16313150" y="545465"/>
            <a:ext cx="1250950" cy="13233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barn(inVertical)">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xEl>
                                              <p:pRg st="2" end="2"/>
                                            </p:txEl>
                                          </p:spTgt>
                                        </p:tgtEl>
                                        <p:attrNameLst>
                                          <p:attrName>style.visibility</p:attrName>
                                        </p:attrNameLst>
                                      </p:cBhvr>
                                      <p:to>
                                        <p:strVal val="visible"/>
                                      </p:to>
                                    </p:set>
                                    <p:animEffect transition="in" filter="barn(inVertical)">
                                      <p:cBhvr>
                                        <p:cTn id="47" dur="500"/>
                                        <p:tgtEl>
                                          <p:spTgt spid="2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arn(inVertical)">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730029" y="1384935"/>
            <a:ext cx="341192" cy="8902065"/>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10600030101010101" pitchFamily="2" charset="-122"/>
              <a:ea typeface="等线" panose="02010600030101010101" pitchFamily="2" charset="-122"/>
              <a:cs typeface="Arial" panose="020B0604020202020204"/>
            </a:endParaRPr>
          </a:p>
        </p:txBody>
      </p:sp>
      <p:pic>
        <p:nvPicPr>
          <p:cNvPr id="3" name="C9F754DE-2CAD-44b6-B708-469DEB6407EB-1" descr="C:/Users/Administrator/AppData/Local/Temp/wpp.szGJZWwpp"/>
          <p:cNvPicPr>
            <a:picLocks noChangeAspect="1"/>
          </p:cNvPicPr>
          <p:nvPr>
            <p:custDataLst>
              <p:tags r:id="rId1"/>
            </p:custDataLst>
          </p:nvPr>
        </p:nvPicPr>
        <p:blipFill>
          <a:blip r:embed="rId2"/>
          <a:stretch>
            <a:fillRect/>
          </a:stretch>
        </p:blipFill>
        <p:spPr>
          <a:xfrm>
            <a:off x="233840" y="1384935"/>
            <a:ext cx="17624108" cy="8902065"/>
          </a:xfrm>
          <a:prstGeom prst="rect">
            <a:avLst/>
          </a:prstGeom>
        </p:spPr>
      </p:pic>
      <p:sp>
        <p:nvSpPr>
          <p:cNvPr id="4" name="矩形 3"/>
          <p:cNvSpPr/>
          <p:nvPr>
            <p:custDataLst>
              <p:tags r:id="rId3"/>
            </p:custDataLst>
          </p:nvPr>
        </p:nvSpPr>
        <p:spPr>
          <a:xfrm>
            <a:off x="268016" y="157656"/>
            <a:ext cx="17803205" cy="1107996"/>
          </a:xfrm>
          <a:prstGeom prst="rect">
            <a:avLst/>
          </a:prstGeom>
          <a:solidFill>
            <a:schemeClr val="accent5">
              <a:lumMod val="40000"/>
              <a:lumOff val="60000"/>
              <a:alpha val="78000"/>
            </a:schemeClr>
          </a:solidFill>
        </p:spPr>
        <p:txBody>
          <a:bodyPr wrap="square">
            <a:spAutoFit/>
          </a:bodyPr>
          <a:lstStyle/>
          <a:p>
            <a:pPr algn="ctr" defTabSz="1371600" fontAlgn="base">
              <a:spcBef>
                <a:spcPct val="0"/>
              </a:spcBef>
              <a:spcAft>
                <a:spcPct val="0"/>
              </a:spcAft>
              <a:tabLst>
                <a:tab pos="4050030" algn="l"/>
              </a:tabLst>
              <a:defRPr/>
            </a:pPr>
            <a:r>
              <a:rPr lang="en-US" altLang="zh-CN" sz="6600" b="1" kern="100" dirty="0">
                <a:solidFill>
                  <a:srgbClr val="000000"/>
                </a:solidFill>
                <a:latin typeface="Arial" panose="020B0604020202020204" pitchFamily="34" charset="0"/>
                <a:ea typeface="宋体" panose="02010600030101010101" pitchFamily="2" charset="-122"/>
                <a:cs typeface="Arial" panose="020B0604020202020204" pitchFamily="34" charset="0"/>
                <a:sym typeface="+mn-ea"/>
              </a:rPr>
              <a:t>   </a:t>
            </a:r>
            <a:r>
              <a:rPr lang="en-US" altLang="zh-CN" sz="4800" b="1" kern="100" dirty="0">
                <a:solidFill>
                  <a:srgbClr val="000000"/>
                </a:solidFill>
                <a:latin typeface="Arial" panose="020B0604020202020204" pitchFamily="34" charset="0"/>
                <a:ea typeface="宋体" panose="02010600030101010101" pitchFamily="2" charset="-122"/>
                <a:cs typeface="Arial" panose="020B0604020202020204" pitchFamily="34" charset="0"/>
                <a:sym typeface="+mn-ea"/>
              </a:rPr>
              <a:t>a sample mind map for recommending a place</a:t>
            </a:r>
            <a:endParaRPr lang="en-US" sz="4800" b="1" kern="100" dirty="0">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5" name="矩形 4"/>
          <p:cNvSpPr/>
          <p:nvPr/>
        </p:nvSpPr>
        <p:spPr>
          <a:xfrm>
            <a:off x="756746" y="3815255"/>
            <a:ext cx="4256690" cy="45720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6" name="矩形 5"/>
          <p:cNvSpPr/>
          <p:nvPr/>
        </p:nvSpPr>
        <p:spPr>
          <a:xfrm>
            <a:off x="985345" y="4914900"/>
            <a:ext cx="4256690" cy="45720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7" name="矩形 6"/>
          <p:cNvSpPr/>
          <p:nvPr/>
        </p:nvSpPr>
        <p:spPr>
          <a:xfrm>
            <a:off x="268016" y="6641223"/>
            <a:ext cx="4256690" cy="45720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8" name="矩形 7"/>
          <p:cNvSpPr/>
          <p:nvPr/>
        </p:nvSpPr>
        <p:spPr>
          <a:xfrm>
            <a:off x="551793" y="7388116"/>
            <a:ext cx="3570891" cy="43007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9" name="矩形 8"/>
          <p:cNvSpPr/>
          <p:nvPr/>
        </p:nvSpPr>
        <p:spPr>
          <a:xfrm>
            <a:off x="14031311" y="1840625"/>
            <a:ext cx="2349062" cy="492672"/>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0" name="矩形 9"/>
          <p:cNvSpPr/>
          <p:nvPr/>
        </p:nvSpPr>
        <p:spPr>
          <a:xfrm>
            <a:off x="14031312" y="2560385"/>
            <a:ext cx="3310758" cy="492671"/>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1" name="矩形 10"/>
          <p:cNvSpPr/>
          <p:nvPr/>
        </p:nvSpPr>
        <p:spPr>
          <a:xfrm>
            <a:off x="14031311" y="3280143"/>
            <a:ext cx="3704897" cy="492669"/>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2" name="矩形 11"/>
          <p:cNvSpPr/>
          <p:nvPr/>
        </p:nvSpPr>
        <p:spPr>
          <a:xfrm>
            <a:off x="14252028" y="4228505"/>
            <a:ext cx="3279228" cy="45720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3" name="矩形 12"/>
          <p:cNvSpPr/>
          <p:nvPr/>
        </p:nvSpPr>
        <p:spPr>
          <a:xfrm>
            <a:off x="14330858" y="4914900"/>
            <a:ext cx="2971800" cy="45720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4" name="矩形 13"/>
          <p:cNvSpPr/>
          <p:nvPr/>
        </p:nvSpPr>
        <p:spPr>
          <a:xfrm>
            <a:off x="13274567" y="5966484"/>
            <a:ext cx="4256690" cy="45720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5" name="矩形 14"/>
          <p:cNvSpPr/>
          <p:nvPr/>
        </p:nvSpPr>
        <p:spPr>
          <a:xfrm>
            <a:off x="13274567" y="6800551"/>
            <a:ext cx="4256690" cy="686396"/>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6" name="矩形 15"/>
          <p:cNvSpPr/>
          <p:nvPr/>
        </p:nvSpPr>
        <p:spPr>
          <a:xfrm>
            <a:off x="13479518" y="7739513"/>
            <a:ext cx="4256690" cy="45720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7" name="矩形 16"/>
          <p:cNvSpPr/>
          <p:nvPr/>
        </p:nvSpPr>
        <p:spPr>
          <a:xfrm>
            <a:off x="13274567" y="8473205"/>
            <a:ext cx="4256690" cy="45720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8" name="矩形 17"/>
          <p:cNvSpPr/>
          <p:nvPr/>
        </p:nvSpPr>
        <p:spPr>
          <a:xfrm>
            <a:off x="13479517" y="9185405"/>
            <a:ext cx="4256690" cy="457200"/>
          </a:xfrm>
          <a:prstGeom prst="rect">
            <a:avLst/>
          </a:prstGeom>
          <a:solidFill>
            <a:srgbClr val="FC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a:solidFill>
                <a:prstClr val="white"/>
              </a:solidFill>
              <a:latin typeface="等线 Light" panose="02010600030101010101" charset="-122"/>
              <a:ea typeface="等线" panose="02010600030101010101" pitchFamily="2" charset="-122"/>
              <a:cs typeface="Arial" panose="020B0604020202020204"/>
            </a:endParaRPr>
          </a:p>
        </p:txBody>
      </p:sp>
      <p:sp>
        <p:nvSpPr>
          <p:cNvPr id="19" name="矩形 18"/>
          <p:cNvSpPr/>
          <p:nvPr/>
        </p:nvSpPr>
        <p:spPr>
          <a:xfrm>
            <a:off x="8308427" y="5509283"/>
            <a:ext cx="2222939" cy="655034"/>
          </a:xfrm>
          <a:prstGeom prst="rect">
            <a:avLst/>
          </a:prstGeom>
          <a:solidFill>
            <a:srgbClr val="FF5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b="1" dirty="0">
              <a:solidFill>
                <a:prstClr val="white"/>
              </a:solidFill>
              <a:latin typeface="等线 Light" panose="02010600030101010101" charset="-122"/>
              <a:ea typeface="等线" panose="02010600030101010101" pitchFamily="2" charset="-122"/>
              <a:cs typeface="Arial" panose="020B0604020202020204"/>
            </a:endParaRPr>
          </a:p>
        </p:txBody>
      </p:sp>
      <p:sp>
        <p:nvSpPr>
          <p:cNvPr id="21" name="文本框 20"/>
          <p:cNvSpPr txBox="1"/>
          <p:nvPr/>
        </p:nvSpPr>
        <p:spPr>
          <a:xfrm>
            <a:off x="8466077" y="5181655"/>
            <a:ext cx="2554016" cy="1384995"/>
          </a:xfrm>
          <a:prstGeom prst="rect">
            <a:avLst/>
          </a:prstGeom>
          <a:noFill/>
        </p:spPr>
        <p:txBody>
          <a:bodyPr wrap="square">
            <a:spAutoFit/>
          </a:bodyPr>
          <a:lstStyle/>
          <a:p>
            <a:pPr defTabSz="1371600">
              <a:defRPr/>
            </a:pPr>
            <a:r>
              <a:rPr lang="en-US" altLang="zh-CN" sz="4200" b="1" kern="100" dirty="0">
                <a:solidFill>
                  <a:srgbClr val="000000"/>
                </a:solidFill>
                <a:latin typeface="等线 Light" panose="02010600030101010101" charset="-122"/>
                <a:ea typeface="宋体" panose="02010600030101010101" pitchFamily="2" charset="-122"/>
                <a:cs typeface="Arial" panose="020B0604020202020204" pitchFamily="34" charset="0"/>
                <a:sym typeface="+mn-ea"/>
              </a:rPr>
              <a:t>HANG ZHOU</a:t>
            </a:r>
            <a:endParaRPr lang="zh-CN" altLang="en-US" sz="42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23" name="文本框 22"/>
          <p:cNvSpPr txBox="1"/>
          <p:nvPr/>
        </p:nvSpPr>
        <p:spPr>
          <a:xfrm>
            <a:off x="430053" y="3762681"/>
            <a:ext cx="4926726" cy="507831"/>
          </a:xfrm>
          <a:prstGeom prst="rect">
            <a:avLst/>
          </a:prstGeom>
          <a:noFill/>
        </p:spPr>
        <p:txBody>
          <a:bodyPr wrap="square">
            <a:spAutoFit/>
          </a:bodyPr>
          <a:lstStyle/>
          <a:p>
            <a:pPr algn="ctr" defTabSz="1371600">
              <a:defRPr/>
            </a:pPr>
            <a:r>
              <a:rPr lang="en-US" altLang="zh-CN" sz="2700" b="1" dirty="0">
                <a:solidFill>
                  <a:prstClr val="black"/>
                </a:solidFill>
                <a:latin typeface="等线 Light" panose="02010600030101010101" charset="-122"/>
                <a:ea typeface="等线" panose="02010600030101010101" pitchFamily="2" charset="-122"/>
                <a:cs typeface="Arial" panose="020B0604020202020204"/>
              </a:rPr>
              <a:t>Be located in/ lie in/stand</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24" name="文本框 23"/>
          <p:cNvSpPr txBox="1"/>
          <p:nvPr/>
        </p:nvSpPr>
        <p:spPr>
          <a:xfrm>
            <a:off x="2213081" y="4880922"/>
            <a:ext cx="3212226" cy="507831"/>
          </a:xfrm>
          <a:prstGeom prst="rect">
            <a:avLst/>
          </a:prstGeom>
          <a:noFill/>
        </p:spPr>
        <p:txBody>
          <a:bodyPr wrap="square">
            <a:spAutoFit/>
          </a:bodyPr>
          <a:lstStyle/>
          <a:p>
            <a:pPr algn="ctr" defTabSz="1371600">
              <a:defRPr/>
            </a:pPr>
            <a:r>
              <a:rPr lang="en-US" altLang="zh-CN" sz="2700" b="1" dirty="0">
                <a:solidFill>
                  <a:prstClr val="black"/>
                </a:solidFill>
                <a:latin typeface="等线 Light" panose="02010600030101010101" charset="-122"/>
                <a:ea typeface="等线" panose="02010600030101010101" pitchFamily="2" charset="-122"/>
                <a:cs typeface="Arial" panose="020B0604020202020204"/>
              </a:rPr>
              <a:t>distinctive seasons</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25" name="文本框 24"/>
          <p:cNvSpPr txBox="1"/>
          <p:nvPr/>
        </p:nvSpPr>
        <p:spPr>
          <a:xfrm>
            <a:off x="12557234" y="1848223"/>
            <a:ext cx="4926726" cy="507831"/>
          </a:xfrm>
          <a:prstGeom prst="rect">
            <a:avLst/>
          </a:prstGeom>
          <a:noFill/>
        </p:spPr>
        <p:txBody>
          <a:bodyPr wrap="square">
            <a:spAutoFit/>
          </a:bodyPr>
          <a:lstStyle/>
          <a:p>
            <a:pPr algn="ctr" defTabSz="1371600">
              <a:defRPr/>
            </a:pPr>
            <a:r>
              <a:rPr lang="en-US" altLang="zh-CN" sz="2700" b="1" dirty="0">
                <a:solidFill>
                  <a:prstClr val="black"/>
                </a:solidFill>
                <a:latin typeface="等线 Light" panose="02010600030101010101" charset="-122"/>
                <a:ea typeface="等线" panose="02010600030101010101" pitchFamily="2" charset="-122"/>
                <a:cs typeface="Arial" panose="020B0604020202020204"/>
              </a:rPr>
              <a:t>The Wu dialect</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26" name="文本框 25"/>
          <p:cNvSpPr txBox="1"/>
          <p:nvPr/>
        </p:nvSpPr>
        <p:spPr>
          <a:xfrm>
            <a:off x="268016" y="7388116"/>
            <a:ext cx="4926726" cy="507831"/>
          </a:xfrm>
          <a:prstGeom prst="rect">
            <a:avLst/>
          </a:prstGeom>
          <a:noFill/>
        </p:spPr>
        <p:txBody>
          <a:bodyPr wrap="square">
            <a:spAutoFit/>
          </a:bodyPr>
          <a:lstStyle/>
          <a:p>
            <a:pPr algn="ctr" defTabSz="1371600">
              <a:defRPr/>
            </a:pPr>
            <a:r>
              <a:rPr lang="en-US" altLang="zh-CN" sz="2700" b="1" dirty="0">
                <a:solidFill>
                  <a:prstClr val="black"/>
                </a:solidFill>
                <a:latin typeface="等线 Light" panose="02010600030101010101" charset="-122"/>
                <a:ea typeface="等线" panose="02010600030101010101" pitchFamily="2" charset="-122"/>
                <a:cs typeface="Arial" panose="020B0604020202020204"/>
              </a:rPr>
              <a:t>Bai Ju Yi; Shen </a:t>
            </a:r>
            <a:r>
              <a:rPr lang="en-US" altLang="zh-CN" sz="2700" b="1" dirty="0" err="1">
                <a:solidFill>
                  <a:prstClr val="black"/>
                </a:solidFill>
                <a:latin typeface="等线 Light" panose="02010600030101010101" charset="-122"/>
                <a:ea typeface="等线" panose="02010600030101010101" pitchFamily="2" charset="-122"/>
                <a:cs typeface="Arial" panose="020B0604020202020204"/>
              </a:rPr>
              <a:t>Kuo</a:t>
            </a:r>
            <a:r>
              <a:rPr lang="en-US" altLang="zh-CN" sz="2700" b="1" dirty="0">
                <a:solidFill>
                  <a:prstClr val="black"/>
                </a:solidFill>
                <a:latin typeface="等线 Light" panose="02010600030101010101" charset="-122"/>
                <a:ea typeface="等线" panose="02010600030101010101" pitchFamily="2" charset="-122"/>
                <a:cs typeface="Arial" panose="020B0604020202020204"/>
              </a:rPr>
              <a:t>…</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27" name="文本框 26"/>
          <p:cNvSpPr txBox="1"/>
          <p:nvPr/>
        </p:nvSpPr>
        <p:spPr>
          <a:xfrm>
            <a:off x="1057155" y="6694426"/>
            <a:ext cx="4926726" cy="507831"/>
          </a:xfrm>
          <a:prstGeom prst="rect">
            <a:avLst/>
          </a:prstGeom>
          <a:noFill/>
        </p:spPr>
        <p:txBody>
          <a:bodyPr wrap="square">
            <a:spAutoFit/>
          </a:bodyPr>
          <a:lstStyle/>
          <a:p>
            <a:pPr algn="ctr" defTabSz="1371600">
              <a:defRPr/>
            </a:pPr>
            <a:r>
              <a:rPr lang="en-US" altLang="zh-CN" sz="2700" b="1" dirty="0" err="1">
                <a:solidFill>
                  <a:prstClr val="black"/>
                </a:solidFill>
                <a:latin typeface="等线 Light" panose="02010600030101010101" charset="-122"/>
                <a:ea typeface="等线" panose="02010600030101010101" pitchFamily="2" charset="-122"/>
                <a:cs typeface="Arial" panose="020B0604020202020204"/>
              </a:rPr>
              <a:t>Su</a:t>
            </a:r>
            <a:r>
              <a:rPr lang="en-US" altLang="zh-CN" sz="2700" b="1" dirty="0">
                <a:solidFill>
                  <a:prstClr val="black"/>
                </a:solidFill>
                <a:latin typeface="等线 Light" panose="02010600030101010101" charset="-122"/>
                <a:ea typeface="等线" panose="02010600030101010101" pitchFamily="2" charset="-122"/>
                <a:cs typeface="Arial" panose="020B0604020202020204"/>
              </a:rPr>
              <a:t> Dong Po</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29" name="文本框 28"/>
          <p:cNvSpPr txBox="1"/>
          <p:nvPr/>
        </p:nvSpPr>
        <p:spPr>
          <a:xfrm>
            <a:off x="13846067" y="2529721"/>
            <a:ext cx="9341067" cy="507831"/>
          </a:xfrm>
          <a:prstGeom prst="rect">
            <a:avLst/>
          </a:prstGeom>
          <a:noFill/>
        </p:spPr>
        <p:txBody>
          <a:bodyPr wrap="square">
            <a:spAutoFit/>
          </a:bodyPr>
          <a:lstStyle/>
          <a:p>
            <a:pPr defTabSz="1371600">
              <a:defRPr/>
            </a:pPr>
            <a:r>
              <a:rPr lang="en-US" altLang="zh-CN" sz="2700" b="1" dirty="0">
                <a:solidFill>
                  <a:srgbClr val="333333"/>
                </a:solidFill>
                <a:latin typeface="等线 Light" panose="02010600030101010101" charset="-122"/>
                <a:ea typeface="等线" panose="02010600030101010101" pitchFamily="2" charset="-122"/>
                <a:cs typeface="Arial" panose="020B0604020202020204"/>
              </a:rPr>
              <a:t>Hangzhou dialect</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30" name="文本框 29"/>
          <p:cNvSpPr txBox="1"/>
          <p:nvPr/>
        </p:nvSpPr>
        <p:spPr>
          <a:xfrm>
            <a:off x="13652939" y="3138258"/>
            <a:ext cx="4083267" cy="923330"/>
          </a:xfrm>
          <a:prstGeom prst="rect">
            <a:avLst/>
          </a:prstGeom>
          <a:solidFill>
            <a:srgbClr val="FCF5DE"/>
          </a:solidFill>
        </p:spPr>
        <p:txBody>
          <a:bodyPr wrap="square">
            <a:spAutoFit/>
          </a:bodyPr>
          <a:lstStyle/>
          <a:p>
            <a:pPr defTabSz="1371600">
              <a:defRPr/>
            </a:pPr>
            <a:endParaRPr lang="en-US" altLang="zh-CN" sz="2700" b="1" dirty="0">
              <a:solidFill>
                <a:prstClr val="black"/>
              </a:solidFill>
              <a:latin typeface="等线 Light" panose="02010600030101010101" charset="-122"/>
              <a:ea typeface="等线" panose="02010600030101010101" pitchFamily="2" charset="-122"/>
              <a:cs typeface="Arial" panose="020B0604020202020204"/>
            </a:endParaRPr>
          </a:p>
          <a:p>
            <a:pPr defTabSz="1371600">
              <a:defRPr/>
            </a:pP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31" name="文本框 30"/>
          <p:cNvSpPr txBox="1"/>
          <p:nvPr/>
        </p:nvSpPr>
        <p:spPr>
          <a:xfrm>
            <a:off x="13632995" y="4865293"/>
            <a:ext cx="3101865" cy="507831"/>
          </a:xfrm>
          <a:prstGeom prst="rect">
            <a:avLst/>
          </a:prstGeom>
          <a:noFill/>
        </p:spPr>
        <p:txBody>
          <a:bodyPr wrap="square">
            <a:spAutoFit/>
          </a:bodyPr>
          <a:lstStyle/>
          <a:p>
            <a:pPr algn="ctr" defTabSz="1371600">
              <a:defRPr/>
            </a:pPr>
            <a:r>
              <a:rPr lang="en-US" altLang="zh-CN" sz="2700" b="1" dirty="0">
                <a:solidFill>
                  <a:prstClr val="black"/>
                </a:solidFill>
                <a:latin typeface="等线 Light" panose="02010600030101010101" charset="-122"/>
                <a:ea typeface="等线" panose="02010600030101010101" pitchFamily="2" charset="-122"/>
                <a:cs typeface="Arial" panose="020B0604020202020204"/>
              </a:rPr>
              <a:t>West Lake</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32" name="文本框 31"/>
          <p:cNvSpPr txBox="1"/>
          <p:nvPr/>
        </p:nvSpPr>
        <p:spPr>
          <a:xfrm>
            <a:off x="13144497" y="4118255"/>
            <a:ext cx="4926726" cy="507831"/>
          </a:xfrm>
          <a:prstGeom prst="rect">
            <a:avLst/>
          </a:prstGeom>
          <a:noFill/>
        </p:spPr>
        <p:txBody>
          <a:bodyPr wrap="square">
            <a:spAutoFit/>
          </a:bodyPr>
          <a:lstStyle/>
          <a:p>
            <a:pPr algn="ctr" defTabSz="1371600">
              <a:defRPr/>
            </a:pPr>
            <a:r>
              <a:rPr lang="en-US" altLang="zh-CN" sz="2700" b="1" dirty="0" err="1">
                <a:solidFill>
                  <a:prstClr val="black"/>
                </a:solidFill>
                <a:latin typeface="等线 Light" panose="02010600030101010101" charset="-122"/>
                <a:ea typeface="等线" panose="02010600030101010101" pitchFamily="2" charset="-122"/>
                <a:cs typeface="Arial" panose="020B0604020202020204"/>
              </a:rPr>
              <a:t>Qinghefang</a:t>
            </a:r>
            <a:r>
              <a:rPr lang="en-US" altLang="zh-CN" sz="2700" b="1" dirty="0">
                <a:solidFill>
                  <a:prstClr val="black"/>
                </a:solidFill>
                <a:latin typeface="等线 Light" panose="02010600030101010101" charset="-122"/>
                <a:ea typeface="等线" panose="02010600030101010101" pitchFamily="2" charset="-122"/>
                <a:cs typeface="Arial" panose="020B0604020202020204"/>
              </a:rPr>
              <a:t>  Ancient Street</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33" name="文本框 32"/>
          <p:cNvSpPr txBox="1"/>
          <p:nvPr/>
        </p:nvSpPr>
        <p:spPr>
          <a:xfrm>
            <a:off x="13987957" y="5402012"/>
            <a:ext cx="3314702" cy="507831"/>
          </a:xfrm>
          <a:prstGeom prst="rect">
            <a:avLst/>
          </a:prstGeom>
          <a:noFill/>
        </p:spPr>
        <p:txBody>
          <a:bodyPr wrap="square">
            <a:spAutoFit/>
          </a:bodyPr>
          <a:lstStyle/>
          <a:p>
            <a:pPr algn="ctr" defTabSz="1371600">
              <a:defRPr/>
            </a:pPr>
            <a:r>
              <a:rPr lang="en-US" altLang="zh-CN" sz="2700" b="1" dirty="0" err="1">
                <a:solidFill>
                  <a:prstClr val="black"/>
                </a:solidFill>
                <a:latin typeface="等线 Light" panose="02010600030101010101" charset="-122"/>
                <a:ea typeface="等线" panose="02010600030101010101" pitchFamily="2" charset="-122"/>
                <a:cs typeface="Arial" panose="020B0604020202020204"/>
              </a:rPr>
              <a:t>Wushan</a:t>
            </a:r>
            <a:r>
              <a:rPr lang="en-US" altLang="zh-CN" sz="2700" b="1" dirty="0">
                <a:solidFill>
                  <a:prstClr val="black"/>
                </a:solidFill>
                <a:latin typeface="等线 Light" panose="02010600030101010101" charset="-122"/>
                <a:ea typeface="等线" panose="02010600030101010101" pitchFamily="2" charset="-122"/>
                <a:cs typeface="Arial" panose="020B0604020202020204"/>
              </a:rPr>
              <a:t> Square</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35" name="文本框 34"/>
          <p:cNvSpPr txBox="1"/>
          <p:nvPr/>
        </p:nvSpPr>
        <p:spPr>
          <a:xfrm>
            <a:off x="13420391" y="5932146"/>
            <a:ext cx="3698085" cy="507831"/>
          </a:xfrm>
          <a:prstGeom prst="rect">
            <a:avLst/>
          </a:prstGeom>
          <a:noFill/>
        </p:spPr>
        <p:txBody>
          <a:bodyPr wrap="square">
            <a:spAutoFit/>
          </a:bodyPr>
          <a:lstStyle/>
          <a:p>
            <a:pPr defTabSz="1371600">
              <a:defRPr/>
            </a:pPr>
            <a:r>
              <a:rPr lang="en-US" altLang="zh-CN" sz="2700" b="1" dirty="0">
                <a:solidFill>
                  <a:srgbClr val="333333"/>
                </a:solidFill>
                <a:latin typeface="等线 Light" panose="02010600030101010101" charset="-122"/>
                <a:ea typeface="等线" panose="02010600030101010101" pitchFamily="2" charset="-122"/>
                <a:cs typeface="Arial" panose="020B0604020202020204"/>
              </a:rPr>
              <a:t>Longjing shrimp</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37" name="文本框 36"/>
          <p:cNvSpPr txBox="1"/>
          <p:nvPr/>
        </p:nvSpPr>
        <p:spPr>
          <a:xfrm>
            <a:off x="13356026" y="6914829"/>
            <a:ext cx="5111589" cy="507831"/>
          </a:xfrm>
          <a:prstGeom prst="rect">
            <a:avLst/>
          </a:prstGeom>
          <a:noFill/>
        </p:spPr>
        <p:txBody>
          <a:bodyPr wrap="square">
            <a:spAutoFit/>
          </a:bodyPr>
          <a:lstStyle/>
          <a:p>
            <a:pPr defTabSz="1371600">
              <a:defRPr/>
            </a:pPr>
            <a:r>
              <a:rPr lang="en-US" altLang="zh-CN" sz="2700" b="1" dirty="0">
                <a:solidFill>
                  <a:prstClr val="black"/>
                </a:solidFill>
                <a:latin typeface="等线 Light" panose="02010600030101010101" charset="-122"/>
                <a:ea typeface="等线" panose="02010600030101010101" pitchFamily="2" charset="-122"/>
                <a:cs typeface="Arial" panose="020B0604020202020204"/>
              </a:rPr>
              <a:t>West Lake Fish in Vinegar Gravy</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39" name="文本框 38"/>
          <p:cNvSpPr txBox="1"/>
          <p:nvPr/>
        </p:nvSpPr>
        <p:spPr>
          <a:xfrm>
            <a:off x="13356026" y="7770215"/>
            <a:ext cx="4501922" cy="507831"/>
          </a:xfrm>
          <a:prstGeom prst="rect">
            <a:avLst/>
          </a:prstGeom>
          <a:noFill/>
        </p:spPr>
        <p:txBody>
          <a:bodyPr wrap="square">
            <a:spAutoFit/>
          </a:bodyPr>
          <a:lstStyle/>
          <a:p>
            <a:pPr defTabSz="1371600">
              <a:defRPr/>
            </a:pPr>
            <a:r>
              <a:rPr lang="en-US" altLang="zh-CN" sz="2700" b="1" dirty="0">
                <a:solidFill>
                  <a:srgbClr val="333333"/>
                </a:solidFill>
                <a:latin typeface="等线 Light" panose="02010600030101010101" charset="-122"/>
                <a:ea typeface="等线" panose="02010600030101010101" pitchFamily="2" charset="-122"/>
                <a:cs typeface="Arial" panose="020B0604020202020204"/>
              </a:rPr>
              <a:t>Lotus root powder</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40" name="文本框 39"/>
          <p:cNvSpPr txBox="1"/>
          <p:nvPr/>
        </p:nvSpPr>
        <p:spPr>
          <a:xfrm>
            <a:off x="13356026" y="8397330"/>
            <a:ext cx="3698085" cy="507831"/>
          </a:xfrm>
          <a:prstGeom prst="rect">
            <a:avLst/>
          </a:prstGeom>
          <a:noFill/>
        </p:spPr>
        <p:txBody>
          <a:bodyPr wrap="square">
            <a:spAutoFit/>
          </a:bodyPr>
          <a:lstStyle/>
          <a:p>
            <a:pPr defTabSz="1371600">
              <a:defRPr/>
            </a:pPr>
            <a:r>
              <a:rPr lang="en-US" altLang="zh-CN" sz="2700" b="1" dirty="0">
                <a:solidFill>
                  <a:srgbClr val="333333"/>
                </a:solidFill>
                <a:latin typeface="等线 Light" panose="02010600030101010101" charset="-122"/>
                <a:ea typeface="等线" panose="02010600030101010101" pitchFamily="2" charset="-122"/>
                <a:cs typeface="Arial" panose="020B0604020202020204"/>
              </a:rPr>
              <a:t>Beggar’s chicken</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41" name="文本框 40"/>
          <p:cNvSpPr txBox="1"/>
          <p:nvPr/>
        </p:nvSpPr>
        <p:spPr>
          <a:xfrm>
            <a:off x="13356026" y="9100321"/>
            <a:ext cx="3698085" cy="507831"/>
          </a:xfrm>
          <a:prstGeom prst="rect">
            <a:avLst/>
          </a:prstGeom>
          <a:noFill/>
        </p:spPr>
        <p:txBody>
          <a:bodyPr wrap="square">
            <a:spAutoFit/>
          </a:bodyPr>
          <a:lstStyle/>
          <a:p>
            <a:pPr defTabSz="1371600">
              <a:defRPr/>
            </a:pPr>
            <a:r>
              <a:rPr lang="en-US" altLang="zh-CN" sz="2700" b="1" dirty="0" err="1">
                <a:solidFill>
                  <a:srgbClr val="333333"/>
                </a:solidFill>
                <a:latin typeface="等线 Light" panose="02010600030101010101" charset="-122"/>
                <a:ea typeface="等线" panose="02010600030101010101" pitchFamily="2" charset="-122"/>
                <a:cs typeface="Arial" panose="020B0604020202020204"/>
              </a:rPr>
              <a:t>Dongpo</a:t>
            </a:r>
            <a:r>
              <a:rPr lang="en-US" altLang="zh-CN" sz="2700" b="1" dirty="0">
                <a:solidFill>
                  <a:srgbClr val="333333"/>
                </a:solidFill>
                <a:latin typeface="等线 Light" panose="02010600030101010101" charset="-122"/>
                <a:ea typeface="等线" panose="02010600030101010101" pitchFamily="2" charset="-122"/>
                <a:cs typeface="Arial" panose="020B0604020202020204"/>
              </a:rPr>
              <a:t> Pork</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42" name="文本框 41"/>
          <p:cNvSpPr txBox="1"/>
          <p:nvPr/>
        </p:nvSpPr>
        <p:spPr>
          <a:xfrm>
            <a:off x="8603643" y="7762043"/>
            <a:ext cx="1465466" cy="646331"/>
          </a:xfrm>
          <a:prstGeom prst="rect">
            <a:avLst/>
          </a:prstGeom>
          <a:solidFill>
            <a:srgbClr val="FF535C"/>
          </a:solidFill>
        </p:spPr>
        <p:txBody>
          <a:bodyPr wrap="none" rtlCol="0">
            <a:spAutoFit/>
          </a:bodyPr>
          <a:lstStyle/>
          <a:p>
            <a:pPr defTabSz="1371600">
              <a:defRPr/>
            </a:pPr>
            <a:r>
              <a:rPr lang="en-US" altLang="zh-CN" sz="3600" b="1" dirty="0">
                <a:solidFill>
                  <a:prstClr val="white"/>
                </a:solidFill>
                <a:latin typeface="等线 Light" panose="02010600030101010101" charset="-122"/>
                <a:ea typeface="等线" panose="02010600030101010101" pitchFamily="2" charset="-122"/>
                <a:cs typeface="Arial" panose="020B0604020202020204"/>
              </a:rPr>
              <a:t>history</a:t>
            </a:r>
            <a:endParaRPr lang="zh-CN" altLang="en-US" sz="3600" b="1" dirty="0">
              <a:solidFill>
                <a:prstClr val="white"/>
              </a:solidFill>
              <a:latin typeface="等线 Light" panose="02010600030101010101" charset="-122"/>
              <a:ea typeface="等线" panose="02010600030101010101" pitchFamily="2" charset="-122"/>
              <a:cs typeface="Arial" panose="020B0604020202020204"/>
            </a:endParaRPr>
          </a:p>
        </p:txBody>
      </p:sp>
      <p:sp>
        <p:nvSpPr>
          <p:cNvPr id="45" name="文本框 44"/>
          <p:cNvSpPr txBox="1"/>
          <p:nvPr/>
        </p:nvSpPr>
        <p:spPr>
          <a:xfrm>
            <a:off x="4677449" y="7850463"/>
            <a:ext cx="2180552" cy="553998"/>
          </a:xfrm>
          <a:prstGeom prst="rect">
            <a:avLst/>
          </a:prstGeom>
          <a:solidFill>
            <a:srgbClr val="CB0080"/>
          </a:solidFill>
        </p:spPr>
        <p:txBody>
          <a:bodyPr wrap="square" rtlCol="0">
            <a:spAutoFit/>
          </a:bodyPr>
          <a:lstStyle/>
          <a:p>
            <a:pPr algn="ctr" defTabSz="1371600">
              <a:defRPr/>
            </a:pPr>
            <a:r>
              <a:rPr lang="en-US" altLang="zh-CN" sz="3000" b="1" dirty="0">
                <a:solidFill>
                  <a:prstClr val="white"/>
                </a:solidFill>
                <a:latin typeface="等线 Light" panose="02010600030101010101" charset="-122"/>
                <a:ea typeface="等线" panose="02010600030101010101" pitchFamily="2" charset="-122"/>
                <a:cs typeface="Arial" panose="020B0604020202020204"/>
              </a:rPr>
              <a:t>stories</a:t>
            </a:r>
            <a:endParaRPr lang="zh-CN" altLang="en-US" sz="3000" b="1" dirty="0">
              <a:solidFill>
                <a:prstClr val="white"/>
              </a:solidFill>
              <a:latin typeface="等线 Light" panose="02010600030101010101" charset="-122"/>
              <a:ea typeface="等线" panose="02010600030101010101" pitchFamily="2" charset="-122"/>
              <a:cs typeface="Arial" panose="020B0604020202020204"/>
            </a:endParaRPr>
          </a:p>
        </p:txBody>
      </p:sp>
      <p:cxnSp>
        <p:nvCxnSpPr>
          <p:cNvPr id="47" name="直接连接符 46"/>
          <p:cNvCxnSpPr/>
          <p:nvPr/>
        </p:nvCxnSpPr>
        <p:spPr>
          <a:xfrm>
            <a:off x="9419895" y="6491945"/>
            <a:ext cx="0" cy="124756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8" name="文本框 47"/>
          <p:cNvSpPr txBox="1"/>
          <p:nvPr/>
        </p:nvSpPr>
        <p:spPr>
          <a:xfrm>
            <a:off x="7768169" y="8527658"/>
            <a:ext cx="3698085" cy="923330"/>
          </a:xfrm>
          <a:prstGeom prst="rect">
            <a:avLst/>
          </a:prstGeom>
          <a:noFill/>
        </p:spPr>
        <p:txBody>
          <a:bodyPr wrap="square">
            <a:spAutoFit/>
          </a:bodyPr>
          <a:lstStyle/>
          <a:p>
            <a:pPr defTabSz="1371600">
              <a:defRPr/>
            </a:pPr>
            <a:r>
              <a:rPr lang="en-US" altLang="zh-CN" sz="2700" b="1" dirty="0">
                <a:solidFill>
                  <a:srgbClr val="333333"/>
                </a:solidFill>
                <a:latin typeface="等线 Light" panose="02010600030101010101" charset="-122"/>
                <a:ea typeface="等线" panose="02010600030101010101" pitchFamily="2" charset="-122"/>
                <a:cs typeface="Arial" panose="020B0604020202020204"/>
              </a:rPr>
              <a:t>Be a capital of Wu &amp;the Southern Song Dynasty</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cxnSp>
        <p:nvCxnSpPr>
          <p:cNvPr id="49" name="直接连接符 48"/>
          <p:cNvCxnSpPr/>
          <p:nvPr/>
        </p:nvCxnSpPr>
        <p:spPr>
          <a:xfrm>
            <a:off x="7851227" y="9497154"/>
            <a:ext cx="3350174"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3" name="文本框 52"/>
          <p:cNvSpPr txBox="1"/>
          <p:nvPr/>
        </p:nvSpPr>
        <p:spPr>
          <a:xfrm>
            <a:off x="2963911" y="8392725"/>
            <a:ext cx="4314278" cy="507831"/>
          </a:xfrm>
          <a:prstGeom prst="rect">
            <a:avLst/>
          </a:prstGeom>
          <a:noFill/>
        </p:spPr>
        <p:txBody>
          <a:bodyPr wrap="square">
            <a:spAutoFit/>
          </a:bodyPr>
          <a:lstStyle/>
          <a:p>
            <a:pPr defTabSz="1371600">
              <a:defRPr/>
            </a:pPr>
            <a:r>
              <a:rPr lang="en-US" altLang="zh-CN" sz="2700" b="1" dirty="0">
                <a:solidFill>
                  <a:prstClr val="black"/>
                </a:solidFill>
                <a:latin typeface="等线 Light" panose="02010600030101010101" charset="-122"/>
                <a:ea typeface="等线" panose="02010600030101010101" pitchFamily="2" charset="-122"/>
                <a:cs typeface="Arial" panose="020B0604020202020204"/>
              </a:rPr>
              <a:t>legend of the white snake</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cxnSp>
        <p:nvCxnSpPr>
          <p:cNvPr id="54" name="直接连接符 53"/>
          <p:cNvCxnSpPr/>
          <p:nvPr/>
        </p:nvCxnSpPr>
        <p:spPr>
          <a:xfrm>
            <a:off x="3298372" y="8930405"/>
            <a:ext cx="3571457" cy="16319"/>
          </a:xfrm>
          <a:prstGeom prst="line">
            <a:avLst/>
          </a:prstGeom>
          <a:ln w="19050">
            <a:solidFill>
              <a:srgbClr val="CB0080"/>
            </a:solidFill>
          </a:ln>
        </p:spPr>
        <p:style>
          <a:lnRef idx="1">
            <a:schemeClr val="accent2"/>
          </a:lnRef>
          <a:fillRef idx="0">
            <a:schemeClr val="accent2"/>
          </a:fillRef>
          <a:effectRef idx="0">
            <a:schemeClr val="accent2"/>
          </a:effectRef>
          <a:fontRef idx="minor">
            <a:schemeClr val="tx1"/>
          </a:fontRef>
        </p:style>
      </p:cxnSp>
      <p:sp>
        <p:nvSpPr>
          <p:cNvPr id="57" name="文本框 56"/>
          <p:cNvSpPr txBox="1"/>
          <p:nvPr/>
        </p:nvSpPr>
        <p:spPr>
          <a:xfrm>
            <a:off x="2464164" y="5584920"/>
            <a:ext cx="2821494" cy="507831"/>
          </a:xfrm>
          <a:prstGeom prst="rect">
            <a:avLst/>
          </a:prstGeom>
          <a:solidFill>
            <a:srgbClr val="FCF5DE"/>
          </a:solidFill>
        </p:spPr>
        <p:txBody>
          <a:bodyPr wrap="square">
            <a:spAutoFit/>
          </a:bodyPr>
          <a:lstStyle/>
          <a:p>
            <a:pPr defTabSz="1371600">
              <a:defRPr/>
            </a:pPr>
            <a:r>
              <a:rPr lang="en-US" altLang="zh-CN" sz="2700" b="1" dirty="0">
                <a:solidFill>
                  <a:prstClr val="black"/>
                </a:solidFill>
                <a:latin typeface="等线 Light" panose="02010600030101010101" charset="-122"/>
                <a:ea typeface="等线" panose="02010600030101010101" pitchFamily="2" charset="-122"/>
                <a:cs typeface="Arial" panose="020B0604020202020204"/>
              </a:rPr>
              <a:t>pleasant weather</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cxnSp>
        <p:nvCxnSpPr>
          <p:cNvPr id="58" name="直接连接符 57"/>
          <p:cNvCxnSpPr/>
          <p:nvPr/>
        </p:nvCxnSpPr>
        <p:spPr>
          <a:xfrm>
            <a:off x="9359690" y="3280143"/>
            <a:ext cx="0" cy="1901511"/>
          </a:xfrm>
          <a:prstGeom prst="line">
            <a:avLst/>
          </a:prstGeom>
          <a:ln w="28575">
            <a:solidFill>
              <a:schemeClr val="bg2">
                <a:lumMod val="50000"/>
              </a:schemeClr>
            </a:solidFill>
          </a:ln>
        </p:spPr>
        <p:style>
          <a:lnRef idx="1">
            <a:schemeClr val="accent2"/>
          </a:lnRef>
          <a:fillRef idx="0">
            <a:schemeClr val="accent2"/>
          </a:fillRef>
          <a:effectRef idx="0">
            <a:schemeClr val="accent2"/>
          </a:effectRef>
          <a:fontRef idx="minor">
            <a:schemeClr val="tx1"/>
          </a:fontRef>
        </p:style>
      </p:cxnSp>
      <p:sp>
        <p:nvSpPr>
          <p:cNvPr id="60" name="文本框 59"/>
          <p:cNvSpPr txBox="1"/>
          <p:nvPr/>
        </p:nvSpPr>
        <p:spPr>
          <a:xfrm>
            <a:off x="8409670" y="2587645"/>
            <a:ext cx="1803699" cy="646331"/>
          </a:xfrm>
          <a:prstGeom prst="rect">
            <a:avLst/>
          </a:prstGeom>
          <a:solidFill>
            <a:schemeClr val="bg1">
              <a:lumMod val="65000"/>
            </a:schemeClr>
          </a:solidFill>
        </p:spPr>
        <p:txBody>
          <a:bodyPr wrap="none" rtlCol="0">
            <a:spAutoFit/>
          </a:bodyPr>
          <a:lstStyle/>
          <a:p>
            <a:pPr defTabSz="1371600">
              <a:defRPr/>
            </a:pPr>
            <a:r>
              <a:rPr lang="en-US" altLang="zh-CN" sz="3600" b="1" dirty="0">
                <a:solidFill>
                  <a:prstClr val="white"/>
                </a:solidFill>
                <a:latin typeface="等线 Light" panose="02010600030101010101" charset="-122"/>
                <a:ea typeface="等线" panose="02010600030101010101" pitchFamily="2" charset="-122"/>
                <a:cs typeface="Arial" panose="020B0604020202020204"/>
              </a:rPr>
              <a:t>business</a:t>
            </a:r>
            <a:endParaRPr lang="zh-CN" altLang="en-US" sz="3600" b="1" dirty="0">
              <a:solidFill>
                <a:prstClr val="white"/>
              </a:solidFill>
              <a:latin typeface="等线 Light" panose="02010600030101010101" charset="-122"/>
              <a:ea typeface="等线" panose="02010600030101010101" pitchFamily="2" charset="-122"/>
              <a:cs typeface="Arial" panose="020B0604020202020204"/>
            </a:endParaRPr>
          </a:p>
        </p:txBody>
      </p:sp>
      <p:cxnSp>
        <p:nvCxnSpPr>
          <p:cNvPr id="61" name="直接连接符 60"/>
          <p:cNvCxnSpPr/>
          <p:nvPr/>
        </p:nvCxnSpPr>
        <p:spPr>
          <a:xfrm flipV="1">
            <a:off x="3704897" y="3019957"/>
            <a:ext cx="4704773" cy="1808"/>
          </a:xfrm>
          <a:prstGeom prst="line">
            <a:avLst/>
          </a:prstGeom>
          <a:ln w="19050">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62" name="文本框 61"/>
          <p:cNvSpPr txBox="1"/>
          <p:nvPr/>
        </p:nvSpPr>
        <p:spPr>
          <a:xfrm>
            <a:off x="3615488" y="2497710"/>
            <a:ext cx="4980275" cy="507831"/>
          </a:xfrm>
          <a:prstGeom prst="rect">
            <a:avLst/>
          </a:prstGeom>
          <a:noFill/>
        </p:spPr>
        <p:txBody>
          <a:bodyPr wrap="square">
            <a:spAutoFit/>
          </a:bodyPr>
          <a:lstStyle/>
          <a:p>
            <a:pPr defTabSz="1371600">
              <a:defRPr/>
            </a:pPr>
            <a:r>
              <a:rPr lang="en-US" altLang="zh-CN" sz="2700" b="1" dirty="0">
                <a:solidFill>
                  <a:srgbClr val="333333"/>
                </a:solidFill>
                <a:latin typeface="等线 Light" panose="02010600030101010101" charset="-122"/>
                <a:ea typeface="等线" panose="02010600030101010101" pitchFamily="2" charset="-122"/>
                <a:cs typeface="Arial" panose="020B0604020202020204"/>
              </a:rPr>
              <a:t>the digital economy--Alibaba</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sp>
        <p:nvSpPr>
          <p:cNvPr id="66" name="文本框 65"/>
          <p:cNvSpPr txBox="1"/>
          <p:nvPr/>
        </p:nvSpPr>
        <p:spPr>
          <a:xfrm>
            <a:off x="13632995" y="3589883"/>
            <a:ext cx="4256690" cy="507831"/>
          </a:xfrm>
          <a:prstGeom prst="rect">
            <a:avLst/>
          </a:prstGeom>
          <a:noFill/>
        </p:spPr>
        <p:txBody>
          <a:bodyPr wrap="square">
            <a:spAutoFit/>
          </a:bodyPr>
          <a:lstStyle/>
          <a:p>
            <a:pPr defTabSz="1371600">
              <a:defRPr/>
            </a:pPr>
            <a:r>
              <a:rPr lang="en-US" altLang="zh-CN" sz="2700" b="1" dirty="0">
                <a:solidFill>
                  <a:prstClr val="black"/>
                </a:solidFill>
                <a:latin typeface="等线 Light" panose="02010600030101010101" charset="-122"/>
                <a:ea typeface="等线" panose="02010600030101010101" pitchFamily="2" charset="-122"/>
                <a:cs typeface="Arial" panose="020B0604020202020204"/>
              </a:rPr>
              <a:t>classic Hangzhou gardens</a:t>
            </a:r>
            <a:endParaRPr lang="zh-CN" altLang="en-US" sz="2700" b="1" dirty="0">
              <a:solidFill>
                <a:prstClr val="black"/>
              </a:solidFill>
              <a:latin typeface="等线 Light" panose="02010600030101010101" charset="-122"/>
              <a:ea typeface="等线" panose="02010600030101010101" pitchFamily="2" charset="-122"/>
              <a:cs typeface="Arial" panose="020B0604020202020204"/>
            </a:endParaRPr>
          </a:p>
        </p:txBody>
      </p:sp>
      <p:pic>
        <p:nvPicPr>
          <p:cNvPr id="5124" name="图片 6" descr="logo横版 png"/>
          <p:cNvPicPr>
            <a:picLocks noChangeAspect="1"/>
          </p:cNvPicPr>
          <p:nvPr/>
        </p:nvPicPr>
        <p:blipFill>
          <a:blip r:embed="rId4"/>
          <a:stretch>
            <a:fillRect/>
          </a:stretch>
        </p:blipFill>
        <p:spPr>
          <a:xfrm>
            <a:off x="16313150" y="545465"/>
            <a:ext cx="1250950" cy="1323340"/>
          </a:xfrm>
          <a:prstGeom prst="rect">
            <a:avLst/>
          </a:prstGeom>
          <a:noFill/>
          <a:ln w="9525">
            <a:no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p:blipFill>
        <p:spPr>
          <a:xfrm>
            <a:off x="-245186" y="3146893"/>
            <a:ext cx="19083172" cy="2628900"/>
          </a:xfrm>
          <a:prstGeom prst="rect">
            <a:avLst/>
          </a:prstGeom>
        </p:spPr>
      </p:pic>
      <p:sp>
        <p:nvSpPr>
          <p:cNvPr id="5" name="文本框 4"/>
          <p:cNvSpPr txBox="1"/>
          <p:nvPr/>
        </p:nvSpPr>
        <p:spPr>
          <a:xfrm>
            <a:off x="11595072" y="2182037"/>
            <a:ext cx="7632207" cy="584775"/>
          </a:xfrm>
          <a:prstGeom prst="rect">
            <a:avLst/>
          </a:prstGeom>
          <a:noFill/>
        </p:spPr>
        <p:txBody>
          <a:bodyPr wrap="square">
            <a:spAutoFit/>
          </a:bodyPr>
          <a:lstStyle/>
          <a:p>
            <a:pPr defTabSz="1371600"/>
            <a:r>
              <a:rPr lang="en-US" altLang="zh-CN" sz="3200" dirty="0">
                <a:solidFill>
                  <a:srgbClr val="70AD47">
                    <a:lumMod val="75000"/>
                  </a:srgbClr>
                </a:solidFill>
                <a:latin typeface="等线" panose="02010600030101010101" pitchFamily="2" charset="-122"/>
                <a:ea typeface="等线" panose="02010600030101010101" pitchFamily="2" charset="-122"/>
                <a:cs typeface="Arial" panose="020B0604020202020204"/>
              </a:rPr>
              <a:t> </a:t>
            </a:r>
            <a:r>
              <a:rPr lang="en-US" altLang="zh-CN" sz="3200" dirty="0">
                <a:solidFill>
                  <a:srgbClr val="00B0F0"/>
                </a:solidFill>
                <a:latin typeface="等线" panose="02010600030101010101" pitchFamily="2" charset="-122"/>
                <a:ea typeface="等线" panose="02010600030101010101" pitchFamily="2" charset="-122"/>
                <a:cs typeface="Arial" panose="020B0604020202020204"/>
              </a:rPr>
              <a:t>politic economy and culture</a:t>
            </a:r>
            <a:endParaRPr lang="zh-CN" altLang="en-US" sz="3200" dirty="0">
              <a:solidFill>
                <a:srgbClr val="00B0F0"/>
              </a:solidFill>
              <a:latin typeface="等线" panose="02010600030101010101" pitchFamily="2" charset="-122"/>
              <a:ea typeface="等线" panose="02010600030101010101" pitchFamily="2" charset="-122"/>
              <a:cs typeface="Arial" panose="020B0604020202020204"/>
            </a:endParaRPr>
          </a:p>
        </p:txBody>
      </p:sp>
      <p:sp>
        <p:nvSpPr>
          <p:cNvPr id="6" name="文本框 5"/>
          <p:cNvSpPr txBox="1"/>
          <p:nvPr/>
        </p:nvSpPr>
        <p:spPr>
          <a:xfrm>
            <a:off x="469406" y="2742302"/>
            <a:ext cx="2506173" cy="584775"/>
          </a:xfrm>
          <a:prstGeom prst="rect">
            <a:avLst/>
          </a:prstGeom>
          <a:noFill/>
        </p:spPr>
        <p:txBody>
          <a:bodyPr wrap="square">
            <a:spAutoFit/>
          </a:bodyPr>
          <a:lstStyle/>
          <a:p>
            <a:pPr defTabSz="1371600"/>
            <a:r>
              <a:rPr lang="en-US" altLang="zh-CN" sz="3200" dirty="0">
                <a:solidFill>
                  <a:srgbClr val="70AD47">
                    <a:lumMod val="75000"/>
                  </a:srgbClr>
                </a:solidFill>
                <a:latin typeface="等线" panose="02010600030101010101" pitchFamily="2" charset="-122"/>
                <a:ea typeface="等线" panose="02010600030101010101" pitchFamily="2" charset="-122"/>
                <a:cs typeface="Arial" panose="020B0604020202020204"/>
              </a:rPr>
              <a:t> </a:t>
            </a:r>
            <a:r>
              <a:rPr lang="en-US" altLang="zh-CN" sz="3200" dirty="0">
                <a:solidFill>
                  <a:srgbClr val="00B0F0"/>
                </a:solidFill>
                <a:latin typeface="等线" panose="02010600030101010101" pitchFamily="2" charset="-122"/>
                <a:ea typeface="等线" panose="02010600030101010101" pitchFamily="2" charset="-122"/>
                <a:cs typeface="Arial" panose="020B0604020202020204"/>
              </a:rPr>
              <a:t>Historical</a:t>
            </a:r>
            <a:endParaRPr lang="zh-CN" altLang="en-US" sz="3200" dirty="0">
              <a:solidFill>
                <a:srgbClr val="00B0F0"/>
              </a:solidFill>
              <a:latin typeface="等线" panose="02010600030101010101" pitchFamily="2" charset="-122"/>
              <a:ea typeface="等线" panose="02010600030101010101" pitchFamily="2" charset="-122"/>
              <a:cs typeface="Arial" panose="020B0604020202020204"/>
            </a:endParaRPr>
          </a:p>
        </p:txBody>
      </p:sp>
      <p:sp>
        <p:nvSpPr>
          <p:cNvPr id="7" name="文本框 6"/>
          <p:cNvSpPr txBox="1"/>
          <p:nvPr/>
        </p:nvSpPr>
        <p:spPr>
          <a:xfrm>
            <a:off x="4018295" y="2693045"/>
            <a:ext cx="2058008" cy="584775"/>
          </a:xfrm>
          <a:prstGeom prst="rect">
            <a:avLst/>
          </a:prstGeom>
          <a:noFill/>
        </p:spPr>
        <p:txBody>
          <a:bodyPr wrap="square">
            <a:spAutoFit/>
          </a:bodyPr>
          <a:lstStyle/>
          <a:p>
            <a:pPr defTabSz="1371600"/>
            <a:r>
              <a:rPr lang="en-US" altLang="zh-CN" sz="3200" dirty="0">
                <a:solidFill>
                  <a:srgbClr val="00B0F0"/>
                </a:solidFill>
                <a:latin typeface="等线" panose="02010600030101010101" pitchFamily="2" charset="-122"/>
                <a:ea typeface="等线" panose="02010600030101010101" pitchFamily="2" charset="-122"/>
                <a:cs typeface="Arial" panose="020B0604020202020204"/>
              </a:rPr>
              <a:t>natural</a:t>
            </a:r>
            <a:endParaRPr lang="zh-CN" altLang="en-US" sz="3200" dirty="0">
              <a:solidFill>
                <a:srgbClr val="00B0F0"/>
              </a:solidFill>
              <a:latin typeface="等线" panose="02010600030101010101" pitchFamily="2" charset="-122"/>
              <a:ea typeface="等线" panose="02010600030101010101" pitchFamily="2" charset="-122"/>
              <a:cs typeface="Arial" panose="020B0604020202020204"/>
            </a:endParaRPr>
          </a:p>
        </p:txBody>
      </p:sp>
      <p:sp>
        <p:nvSpPr>
          <p:cNvPr id="8" name="文本框 7"/>
          <p:cNvSpPr txBox="1"/>
          <p:nvPr/>
        </p:nvSpPr>
        <p:spPr>
          <a:xfrm>
            <a:off x="8144764" y="2653665"/>
            <a:ext cx="3093012" cy="584775"/>
          </a:xfrm>
          <a:prstGeom prst="rect">
            <a:avLst/>
          </a:prstGeom>
          <a:noFill/>
        </p:spPr>
        <p:txBody>
          <a:bodyPr wrap="square">
            <a:spAutoFit/>
          </a:bodyPr>
          <a:lstStyle/>
          <a:p>
            <a:pPr defTabSz="1371600"/>
            <a:r>
              <a:rPr lang="en-US" altLang="zh-CN" sz="3200" dirty="0">
                <a:solidFill>
                  <a:srgbClr val="00B0F0"/>
                </a:solidFill>
                <a:latin typeface="等线" panose="02010600030101010101" pitchFamily="2" charset="-122"/>
                <a:ea typeface="等线" panose="02010600030101010101" pitchFamily="2" charset="-122"/>
                <a:cs typeface="Arial" panose="020B0604020202020204"/>
              </a:rPr>
              <a:t>cultural</a:t>
            </a:r>
            <a:endParaRPr lang="zh-CN" altLang="en-US" sz="3200" dirty="0">
              <a:solidFill>
                <a:srgbClr val="00B0F0"/>
              </a:solidFill>
              <a:latin typeface="等线" panose="02010600030101010101" pitchFamily="2" charset="-122"/>
              <a:ea typeface="等线" panose="02010600030101010101" pitchFamily="2" charset="-122"/>
              <a:cs typeface="Arial" panose="020B0604020202020204"/>
            </a:endParaRPr>
          </a:p>
        </p:txBody>
      </p:sp>
      <p:sp>
        <p:nvSpPr>
          <p:cNvPr id="9" name="文本框 8"/>
          <p:cNvSpPr txBox="1"/>
          <p:nvPr/>
        </p:nvSpPr>
        <p:spPr>
          <a:xfrm>
            <a:off x="4937581" y="3301462"/>
            <a:ext cx="4753689" cy="584775"/>
          </a:xfrm>
          <a:prstGeom prst="rect">
            <a:avLst/>
          </a:prstGeom>
          <a:noFill/>
        </p:spPr>
        <p:txBody>
          <a:bodyPr wrap="square">
            <a:spAutoFit/>
          </a:bodyPr>
          <a:lstStyle/>
          <a:p>
            <a:pPr defTabSz="1371600"/>
            <a:r>
              <a:rPr lang="en-US" altLang="zh-CN" sz="3200" dirty="0">
                <a:solidFill>
                  <a:srgbClr val="00B0F0"/>
                </a:solidFill>
                <a:latin typeface="等线" panose="02010600030101010101" pitchFamily="2" charset="-122"/>
                <a:ea typeface="等线" panose="02010600030101010101" pitchFamily="2" charset="-122"/>
                <a:cs typeface="Arial" panose="020B0604020202020204"/>
              </a:rPr>
              <a:t>ancient/unique</a:t>
            </a:r>
            <a:endParaRPr lang="zh-CN" altLang="en-US" sz="3200" dirty="0">
              <a:solidFill>
                <a:srgbClr val="00B0F0"/>
              </a:solidFill>
              <a:latin typeface="等线" panose="02010600030101010101" pitchFamily="2" charset="-122"/>
              <a:ea typeface="等线" panose="02010600030101010101" pitchFamily="2" charset="-122"/>
              <a:cs typeface="Arial" panose="020B0604020202020204"/>
            </a:endParaRPr>
          </a:p>
        </p:txBody>
      </p:sp>
      <p:pic>
        <p:nvPicPr>
          <p:cNvPr id="11" name="图片 10"/>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p:blipFill>
        <p:spPr>
          <a:xfrm>
            <a:off x="-245186" y="-343223"/>
            <a:ext cx="19083172" cy="2628900"/>
          </a:xfrm>
          <a:prstGeom prst="rect">
            <a:avLst/>
          </a:prstGeom>
        </p:spPr>
      </p:pic>
      <p:sp>
        <p:nvSpPr>
          <p:cNvPr id="2" name="文本框 1"/>
          <p:cNvSpPr txBox="1"/>
          <p:nvPr/>
        </p:nvSpPr>
        <p:spPr>
          <a:xfrm>
            <a:off x="1295400" y="366139"/>
            <a:ext cx="6961043" cy="830997"/>
          </a:xfrm>
          <a:prstGeom prst="rect">
            <a:avLst/>
          </a:prstGeom>
          <a:solidFill>
            <a:srgbClr val="92D050"/>
          </a:solidFill>
        </p:spPr>
        <p:txBody>
          <a:bodyPr wrap="square" rtlCol="0">
            <a:spAutoFit/>
          </a:bodyPr>
          <a:lstStyle/>
          <a:p>
            <a:pPr algn="ctr" defTabSz="1371600"/>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A general introduction</a:t>
            </a:r>
            <a:endParaRPr lang="zh-CN" altLang="en-US" sz="4800" b="1" dirty="0">
              <a:solidFill>
                <a:srgbClr val="C00000"/>
              </a:solidFill>
              <a:latin typeface="微软雅黑" panose="020B0503020204020204" charset="-122"/>
              <a:ea typeface="微软雅黑" panose="020B0503020204020204" charset="-122"/>
            </a:endParaRPr>
          </a:p>
        </p:txBody>
      </p:sp>
      <p:sp>
        <p:nvSpPr>
          <p:cNvPr id="4" name="文本框 3"/>
          <p:cNvSpPr txBox="1"/>
          <p:nvPr>
            <p:custDataLst>
              <p:tags r:id="rId3"/>
            </p:custDataLst>
          </p:nvPr>
        </p:nvSpPr>
        <p:spPr>
          <a:xfrm>
            <a:off x="469406" y="1588175"/>
            <a:ext cx="17589993" cy="2308324"/>
          </a:xfrm>
          <a:prstGeom prst="rect">
            <a:avLst/>
          </a:prstGeom>
          <a:noFill/>
        </p:spPr>
        <p:txBody>
          <a:bodyPr wrap="square" rtlCol="0">
            <a:spAutoFit/>
          </a:bodyPr>
          <a:lstStyle/>
          <a:p>
            <a:pPr marL="0" marR="0" lvl="0" indent="0" defTabSz="137160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a:ln>
                  <a:noFill/>
                </a:ln>
                <a:solidFill>
                  <a:prstClr val="black"/>
                </a:solidFill>
                <a:effectLst/>
                <a:uLnTx/>
                <a:uFillTx/>
                <a:sym typeface="+mn-ea"/>
              </a:rPr>
              <a:t>Historically</a:t>
            </a:r>
            <a:r>
              <a:rPr kumimoji="0" lang="en-US" altLang="zh-CN" sz="3600" b="0" i="0" u="none" strike="noStrike" kern="0" cap="none" spc="0" normalizeH="0" baseline="0" noProof="0" dirty="0">
                <a:ln>
                  <a:noFill/>
                </a:ln>
                <a:solidFill>
                  <a:prstClr val="black"/>
                </a:solidFill>
                <a:effectLst/>
                <a:uLnTx/>
                <a:uFillTx/>
                <a:sym typeface="+mn-ea"/>
              </a:rPr>
              <a:t>, Hangzhou was the capital of Wu and the Southern Song Dynasty. </a:t>
            </a:r>
            <a:r>
              <a:rPr kumimoji="0" lang="en-US" altLang="zh-CN" sz="3600" b="0" i="0" u="none" strike="noStrike" kern="0" cap="none" spc="0" normalizeH="0" baseline="0" noProof="0" dirty="0">
                <a:ln>
                  <a:noFill/>
                </a:ln>
                <a:solidFill>
                  <a:srgbClr val="00CC99"/>
                </a:solidFill>
                <a:effectLst/>
                <a:uLnTx/>
                <a:uFillTx/>
                <a:sym typeface="+mn-ea"/>
              </a:rPr>
              <a:t>What started as a residential area then turned into a center of</a:t>
            </a:r>
            <a:r>
              <a:rPr kumimoji="0" lang="en-US" altLang="zh-CN" sz="3600" b="0" i="0" u="none" strike="noStrike" kern="0" cap="none" spc="0" normalizeH="0" baseline="0" noProof="0" dirty="0">
                <a:ln>
                  <a:noFill/>
                </a:ln>
                <a:solidFill>
                  <a:prstClr val="black"/>
                </a:solidFill>
                <a:effectLst/>
                <a:uLnTx/>
                <a:uFillTx/>
                <a:sym typeface="+mn-ea"/>
              </a:rPr>
              <a:t>____________________________. ___________sites, ____________ </a:t>
            </a:r>
            <a:r>
              <a:rPr kumimoji="0" lang="en-US" altLang="zh-CN" sz="3600" b="0" i="0" u="none" strike="noStrike" kern="0" cap="none" spc="0" normalizeH="0" baseline="0" noProof="0" dirty="0" err="1">
                <a:ln>
                  <a:noFill/>
                </a:ln>
                <a:solidFill>
                  <a:prstClr val="black"/>
                </a:solidFill>
                <a:effectLst/>
                <a:uLnTx/>
                <a:uFillTx/>
                <a:sym typeface="+mn-ea"/>
              </a:rPr>
              <a:t>scenery</a:t>
            </a:r>
            <a:r>
              <a:rPr kumimoji="0" lang="en-US" altLang="zh-CN" sz="3600" b="1" i="0" u="none" strike="noStrike" kern="0" cap="none" spc="0" normalizeH="0" baseline="0" noProof="0" dirty="0" err="1">
                <a:ln>
                  <a:noFill/>
                </a:ln>
                <a:solidFill>
                  <a:prstClr val="black"/>
                </a:solidFill>
                <a:effectLst/>
                <a:uLnTx/>
                <a:uFillTx/>
                <a:sym typeface="+mn-ea"/>
              </a:rPr>
              <a:t>_____________</a:t>
            </a:r>
            <a:r>
              <a:rPr kumimoji="0" lang="en-US" altLang="zh-CN" sz="3600" b="0" i="0" u="none" strike="noStrike" kern="0" cap="none" spc="0" normalizeH="0" baseline="0" noProof="0" dirty="0" err="1">
                <a:ln>
                  <a:noFill/>
                </a:ln>
                <a:solidFill>
                  <a:prstClr val="black"/>
                </a:solidFill>
                <a:effectLst/>
                <a:uLnTx/>
                <a:uFillTx/>
                <a:sym typeface="+mn-ea"/>
              </a:rPr>
              <a:t>landscape</a:t>
            </a:r>
            <a:r>
              <a:rPr kumimoji="0" lang="en-US" altLang="zh-CN" sz="3600" b="1" i="0" u="none" strike="noStrike" kern="0" cap="none" spc="0" normalizeH="0" baseline="0" noProof="0" dirty="0">
                <a:ln>
                  <a:noFill/>
                </a:ln>
                <a:solidFill>
                  <a:prstClr val="black"/>
                </a:solidFill>
                <a:effectLst/>
                <a:uLnTx/>
                <a:uFillTx/>
                <a:sym typeface="+mn-ea"/>
              </a:rPr>
              <a:t> </a:t>
            </a:r>
            <a:r>
              <a:rPr kumimoji="0" lang="en-US" altLang="zh-CN" sz="3600" b="0" i="0" u="none" strike="noStrike" kern="0" cap="none" spc="0" normalizeH="0" baseline="0" noProof="0" dirty="0">
                <a:ln>
                  <a:noFill/>
                </a:ln>
                <a:solidFill>
                  <a:srgbClr val="00CC99"/>
                </a:solidFill>
                <a:effectLst/>
                <a:uLnTx/>
                <a:uFillTx/>
                <a:sym typeface="+mn-ea"/>
              </a:rPr>
              <a:t>allows visitors to experience </a:t>
            </a:r>
            <a:r>
              <a:rPr kumimoji="0" lang="en-US" altLang="zh-CN" sz="3600" b="1" i="0" u="none" strike="noStrike" kern="0" cap="none" spc="0" normalizeH="0" baseline="0" noProof="0" dirty="0">
                <a:ln>
                  <a:noFill/>
                </a:ln>
                <a:solidFill>
                  <a:srgbClr val="00CC99"/>
                </a:solidFill>
                <a:effectLst/>
                <a:uLnTx/>
                <a:uFillTx/>
                <a:sym typeface="+mn-ea"/>
              </a:rPr>
              <a:t>a real taste of </a:t>
            </a:r>
            <a:r>
              <a:rPr kumimoji="0" lang="en-US" altLang="zh-CN" sz="3600" b="0" i="0" u="none" strike="noStrike" kern="0" cap="none" spc="0" normalizeH="0" baseline="0" noProof="0" dirty="0">
                <a:ln>
                  <a:noFill/>
                </a:ln>
                <a:solidFill>
                  <a:srgbClr val="00CC99"/>
                </a:solidFill>
                <a:effectLst/>
                <a:uLnTx/>
                <a:uFillTx/>
                <a:sym typeface="+mn-ea"/>
              </a:rPr>
              <a:t>this </a:t>
            </a:r>
            <a:r>
              <a:rPr kumimoji="0" lang="en-US" altLang="zh-CN" sz="3600" b="0" i="0" u="none" strike="noStrike" kern="0" cap="none" spc="0" normalizeH="0" baseline="0" noProof="0" dirty="0">
                <a:ln>
                  <a:noFill/>
                </a:ln>
                <a:solidFill>
                  <a:prstClr val="black"/>
                </a:solidFill>
                <a:effectLst/>
                <a:uLnTx/>
                <a:uFillTx/>
                <a:sym typeface="+mn-ea"/>
              </a:rPr>
              <a:t>___________________ city.</a:t>
            </a:r>
            <a:endParaRPr kumimoji="0" lang="en-US" altLang="zh-CN" sz="3600" b="0" i="0" u="none" strike="noStrike" kern="0" cap="none" spc="0" normalizeH="0" baseline="0" noProof="0" dirty="0">
              <a:ln>
                <a:noFill/>
              </a:ln>
              <a:solidFill>
                <a:prstClr val="black"/>
              </a:solidFill>
              <a:effectLst/>
              <a:uLnTx/>
              <a:uFillTx/>
              <a:sym typeface="+mn-ea"/>
            </a:endParaRPr>
          </a:p>
        </p:txBody>
      </p:sp>
      <p:sp>
        <p:nvSpPr>
          <p:cNvPr id="12" name="文本框 11"/>
          <p:cNvSpPr txBox="1"/>
          <p:nvPr/>
        </p:nvSpPr>
        <p:spPr>
          <a:xfrm>
            <a:off x="1295400" y="3934848"/>
            <a:ext cx="9753600" cy="830997"/>
          </a:xfrm>
          <a:prstGeom prst="rect">
            <a:avLst/>
          </a:prstGeom>
          <a:solidFill>
            <a:srgbClr val="92D050"/>
          </a:solidFill>
        </p:spPr>
        <p:txBody>
          <a:bodyPr wrap="square" rtlCol="0">
            <a:spAutoFit/>
          </a:bodyPr>
          <a:lstStyle/>
          <a:p>
            <a:pPr algn="ctr" defTabSz="1371600"/>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A travel plan/detailed information</a:t>
            </a:r>
            <a:endParaRPr lang="zh-CN" altLang="en-US" sz="4800" b="1" dirty="0">
              <a:solidFill>
                <a:srgbClr val="C00000"/>
              </a:solidFill>
              <a:latin typeface="微软雅黑" panose="020B0503020204020204" charset="-122"/>
              <a:ea typeface="微软雅黑" panose="020B0503020204020204" charset="-122"/>
            </a:endParaRPr>
          </a:p>
        </p:txBody>
      </p:sp>
      <p:sp>
        <p:nvSpPr>
          <p:cNvPr id="13" name="文本框 12"/>
          <p:cNvSpPr txBox="1"/>
          <p:nvPr>
            <p:custDataLst>
              <p:tags r:id="rId4"/>
            </p:custDataLst>
          </p:nvPr>
        </p:nvSpPr>
        <p:spPr>
          <a:xfrm>
            <a:off x="228600" y="5259415"/>
            <a:ext cx="16916400" cy="5078313"/>
          </a:xfrm>
          <a:prstGeom prst="rect">
            <a:avLst/>
          </a:prstGeom>
          <a:noFill/>
        </p:spPr>
        <p:txBody>
          <a:bodyPr wrap="square" rtlCol="0">
            <a:spAutoFit/>
          </a:bodyPr>
          <a:lstStyle/>
          <a:p>
            <a:pPr marL="742950" lvl="0" indent="-742950" algn="just" defTabSz="1371600">
              <a:buFont typeface="+mj-ea"/>
              <a:buAutoNum type="circleNumDbPlain"/>
              <a:defRPr/>
            </a:pPr>
            <a:r>
              <a:rPr lang="en-US" altLang="zh-CN" sz="3600" kern="0" dirty="0">
                <a:solidFill>
                  <a:prstClr val="black"/>
                </a:solidFill>
                <a:sym typeface="+mn-ea"/>
              </a:rPr>
              <a:t>To begin with, you can select _____________as a must-see site. It includes many famous places, such as_________________________________. Moreover, ______________ is also a key site, which________________________.</a:t>
            </a:r>
            <a:endParaRPr lang="en-US" altLang="zh-CN" sz="3600" kern="0" dirty="0">
              <a:solidFill>
                <a:prstClr val="black"/>
              </a:solidFill>
              <a:sym typeface="+mn-ea"/>
            </a:endParaRPr>
          </a:p>
          <a:p>
            <a:pPr marL="742950" lvl="0" indent="-742950" algn="just" defTabSz="1371600">
              <a:buFont typeface="+mj-ea"/>
              <a:buAutoNum type="circleNumDbPlain"/>
              <a:defRPr/>
            </a:pPr>
            <a:r>
              <a:rPr lang="en-US" altLang="zh-CN" sz="3600" kern="0" dirty="0">
                <a:solidFill>
                  <a:prstClr val="black"/>
                </a:solidFill>
                <a:sym typeface="+mn-ea"/>
              </a:rPr>
              <a:t>To start, don't miss out on ____________________, which is renowned for its ____________________. It covers a variety of _____________________,such as _____________________________________. Furthermore, ______________________is another highlight, offering a unique experience with its </a:t>
            </a:r>
            <a:r>
              <a:rPr lang="en-US" altLang="zh-CN" sz="3600" i="1" kern="0" dirty="0">
                <a:solidFill>
                  <a:prstClr val="black"/>
                </a:solidFill>
                <a:sym typeface="+mn-ea"/>
              </a:rPr>
              <a:t>________________________</a:t>
            </a:r>
            <a:r>
              <a:rPr lang="en-US" altLang="zh-CN" sz="3600" kern="0" dirty="0">
                <a:solidFill>
                  <a:prstClr val="black"/>
                </a:solidFill>
                <a:sym typeface="+mn-ea"/>
              </a:rPr>
              <a:t>.</a:t>
            </a:r>
            <a:endParaRPr lang="en-US" altLang="zh-CN" sz="3600" kern="0" dirty="0">
              <a:solidFill>
                <a:prstClr val="black"/>
              </a:solidFill>
              <a:sym typeface="+mn-ea"/>
            </a:endParaRPr>
          </a:p>
          <a:p>
            <a:pPr marL="742950" lvl="0" indent="-742950" algn="just" defTabSz="1371600">
              <a:buFont typeface="+mj-ea"/>
              <a:buAutoNum type="circleNumDbPlain"/>
              <a:defRPr/>
            </a:pPr>
            <a:r>
              <a:rPr lang="en-US" altLang="zh-CN" sz="3600" kern="0" dirty="0">
                <a:solidFill>
                  <a:prstClr val="black"/>
                </a:solidFill>
                <a:sym typeface="+mn-ea"/>
              </a:rPr>
              <a:t>…</a:t>
            </a:r>
            <a:endParaRPr lang="en-US" altLang="zh-CN" sz="3600" kern="0" dirty="0">
              <a:solidFill>
                <a:prstClr val="black"/>
              </a:solidFill>
              <a:sym typeface="+mn-ea"/>
            </a:endParaRPr>
          </a:p>
          <a:p>
            <a:pPr lvl="0" algn="just" defTabSz="1371600">
              <a:defRPr/>
            </a:pPr>
            <a:endParaRPr lang="en-US" altLang="zh-CN" sz="3600" kern="0" dirty="0">
              <a:solidFill>
                <a:prstClr val="black"/>
              </a:solidFill>
              <a:sym typeface="+mn-ea"/>
            </a:endParaRPr>
          </a:p>
        </p:txBody>
      </p:sp>
      <p:sp>
        <p:nvSpPr>
          <p:cNvPr id="14" name="文本框 13"/>
          <p:cNvSpPr txBox="1"/>
          <p:nvPr/>
        </p:nvSpPr>
        <p:spPr>
          <a:xfrm>
            <a:off x="13977257" y="9368231"/>
            <a:ext cx="4343400" cy="830997"/>
          </a:xfrm>
          <a:prstGeom prst="rect">
            <a:avLst/>
          </a:prstGeom>
          <a:solidFill>
            <a:schemeClr val="accent4">
              <a:lumMod val="20000"/>
              <a:lumOff val="80000"/>
            </a:schemeClr>
          </a:solidFill>
        </p:spPr>
        <p:txBody>
          <a:bodyPr wrap="square" rtlCol="0">
            <a:spAutoFit/>
          </a:bodyPr>
          <a:lstStyle/>
          <a:p>
            <a:pPr algn="ctr" defTabSz="1371600"/>
            <a:r>
              <a:rPr lang="en-US" altLang="zh-CN" sz="48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reference</a:t>
            </a:r>
            <a:endParaRPr lang="zh-CN" altLang="en-US" sz="4800" b="1" dirty="0">
              <a:solidFill>
                <a:srgbClr val="C00000"/>
              </a:solidFill>
              <a:latin typeface="微软雅黑" panose="020B0503020204020204" charset="-122"/>
              <a:ea typeface="微软雅黑" panose="020B0503020204020204" charset="-122"/>
            </a:endParaRPr>
          </a:p>
        </p:txBody>
      </p:sp>
      <p:pic>
        <p:nvPicPr>
          <p:cNvPr id="5124" name="图片 6" descr="logo横版 png"/>
          <p:cNvPicPr>
            <a:picLocks noChangeAspect="1"/>
          </p:cNvPicPr>
          <p:nvPr/>
        </p:nvPicPr>
        <p:blipFill>
          <a:blip r:embed="rId5"/>
          <a:stretch>
            <a:fillRect/>
          </a:stretch>
        </p:blipFill>
        <p:spPr>
          <a:xfrm>
            <a:off x="16313150" y="545465"/>
            <a:ext cx="1250950" cy="13233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2" grpId="0" animBg="1"/>
      <p:bldP spid="4" grpId="0"/>
      <p:bldP spid="12" grpId="0" animBg="1"/>
      <p:bldP spid="13"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a:xfrm rot="214270">
            <a:off x="-2925021" y="-5382769"/>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4" name="Freeform 10"/>
          <p:cNvSpPr/>
          <p:nvPr/>
        </p:nvSpPr>
        <p:spPr>
          <a:xfrm rot="398502">
            <a:off x="9278465" y="-6980964"/>
            <a:ext cx="13141078" cy="8229600"/>
          </a:xfrm>
          <a:custGeom>
            <a:avLst/>
            <a:gdLst/>
            <a:ahLst/>
            <a:cxnLst/>
            <a:rect l="l" t="t" r="r" b="b"/>
            <a:pathLst>
              <a:path w="13141078" h="8229600">
                <a:moveTo>
                  <a:pt x="0" y="0"/>
                </a:moveTo>
                <a:lnTo>
                  <a:pt x="13141077" y="0"/>
                </a:lnTo>
                <a:lnTo>
                  <a:pt x="13141077" y="8229600"/>
                </a:lnTo>
                <a:lnTo>
                  <a:pt x="0" y="8229600"/>
                </a:lnTo>
                <a:lnTo>
                  <a:pt x="0" y="0"/>
                </a:lnTo>
                <a:close/>
              </a:path>
            </a:pathLst>
          </a:custGeom>
          <a:blipFill>
            <a:blip r:embed="rId2"/>
            <a:stretch>
              <a:fillRect/>
            </a:stretch>
          </a:blipFill>
        </p:spPr>
      </p:sp>
      <p:sp>
        <p:nvSpPr>
          <p:cNvPr id="7" name="文本框 6"/>
          <p:cNvSpPr txBox="1"/>
          <p:nvPr/>
        </p:nvSpPr>
        <p:spPr>
          <a:xfrm>
            <a:off x="329176" y="1576923"/>
            <a:ext cx="8603158" cy="6986528"/>
          </a:xfrm>
          <a:prstGeom prst="rect">
            <a:avLst/>
          </a:prstGeom>
          <a:noFill/>
        </p:spPr>
        <p:txBody>
          <a:bodyPr wrap="square">
            <a:spAutoFit/>
          </a:bodyPr>
          <a:lstStyle/>
          <a:p>
            <a:pPr algn="just" fontAlgn="base"/>
            <a:r>
              <a:rPr lang="en-US" altLang="zh-CN" sz="2800" b="0" i="0" dirty="0">
                <a:solidFill>
                  <a:srgbClr val="060607"/>
                </a:solidFill>
                <a:effectLst/>
                <a:latin typeface="Times New Roman" panose="02020603050405020304" pitchFamily="18" charset="0"/>
                <a:cs typeface="Times New Roman" panose="02020603050405020304" pitchFamily="18" charset="0"/>
              </a:rPr>
              <a:t>Dear Jimmy,</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a:p>
            <a:pPr algn="just" fontAlgn="base"/>
            <a:r>
              <a:rPr lang="en-US" altLang="zh-CN" sz="2800" b="0" i="0" dirty="0">
                <a:solidFill>
                  <a:srgbClr val="060607"/>
                </a:solidFill>
                <a:effectLst/>
                <a:latin typeface="Times New Roman" panose="02020603050405020304" pitchFamily="18" charset="0"/>
                <a:cs typeface="Times New Roman" panose="02020603050405020304" pitchFamily="18" charset="0"/>
              </a:rPr>
              <a:t>       Hope this mail finds you well! I'm thrilled to hear you are going to organize a study tour in China. I'm more than happy to recommend Hang Zhou, a city rich in historical sites and cultural landscape.</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a:p>
            <a:pPr algn="just" fontAlgn="base"/>
            <a:r>
              <a:rPr lang="en-US" altLang="zh-CN" sz="2800" dirty="0">
                <a:solidFill>
                  <a:srgbClr val="060607"/>
                </a:solidFill>
                <a:latin typeface="Times New Roman" panose="02020603050405020304" pitchFamily="18" charset="0"/>
                <a:cs typeface="Times New Roman" panose="02020603050405020304" pitchFamily="18" charset="0"/>
              </a:rPr>
              <a:t>       To begin with, West Lake is a </a:t>
            </a:r>
            <a:r>
              <a:rPr lang="en-US" altLang="zh-CN" sz="2800" dirty="0" err="1">
                <a:solidFill>
                  <a:srgbClr val="060607"/>
                </a:solidFill>
                <a:latin typeface="Times New Roman" panose="02020603050405020304" pitchFamily="18" charset="0"/>
                <a:cs typeface="Times New Roman" panose="02020603050405020304" pitchFamily="18" charset="0"/>
              </a:rPr>
              <a:t>a</a:t>
            </a:r>
            <a:r>
              <a:rPr lang="en-US" altLang="zh-CN" sz="2800" dirty="0">
                <a:solidFill>
                  <a:srgbClr val="060607"/>
                </a:solidFill>
                <a:latin typeface="Times New Roman" panose="02020603050405020304" pitchFamily="18" charset="0"/>
                <a:cs typeface="Times New Roman" panose="02020603050405020304" pitchFamily="18" charset="0"/>
              </a:rPr>
              <a:t> must-see site, It includes many famous places such as Tiger-running Spring, the </a:t>
            </a:r>
            <a:r>
              <a:rPr lang="en-US" altLang="zh-CN" sz="2800" dirty="0" err="1">
                <a:solidFill>
                  <a:srgbClr val="060607"/>
                </a:solidFill>
                <a:latin typeface="Times New Roman" panose="02020603050405020304" pitchFamily="18" charset="0"/>
                <a:cs typeface="Times New Roman" panose="02020603050405020304" pitchFamily="18" charset="0"/>
              </a:rPr>
              <a:t>Lingyin</a:t>
            </a:r>
            <a:r>
              <a:rPr lang="en-US" altLang="zh-CN" sz="2800" dirty="0">
                <a:solidFill>
                  <a:srgbClr val="060607"/>
                </a:solidFill>
                <a:latin typeface="Times New Roman" panose="02020603050405020304" pitchFamily="18" charset="0"/>
                <a:cs typeface="Times New Roman" panose="02020603050405020304" pitchFamily="18" charset="0"/>
              </a:rPr>
              <a:t> Monastery, and the Moon Reflected in Three Pools. Moreover, </a:t>
            </a:r>
            <a:r>
              <a:rPr lang="en-US" altLang="zh-CN" sz="2800" dirty="0" err="1">
                <a:solidFill>
                  <a:srgbClr val="060607"/>
                </a:solidFill>
                <a:latin typeface="Times New Roman" panose="02020603050405020304" pitchFamily="18" charset="0"/>
                <a:cs typeface="Times New Roman" panose="02020603050405020304" pitchFamily="18" charset="0"/>
              </a:rPr>
              <a:t>Qinghefang</a:t>
            </a:r>
            <a:r>
              <a:rPr lang="en-US" altLang="zh-CN" sz="2800" dirty="0">
                <a:solidFill>
                  <a:srgbClr val="060607"/>
                </a:solidFill>
                <a:latin typeface="Times New Roman" panose="02020603050405020304" pitchFamily="18" charset="0"/>
                <a:cs typeface="Times New Roman" panose="02020603050405020304" pitchFamily="18" charset="0"/>
              </a:rPr>
              <a:t> Ancient Street is also a key site, which is the only well-preserved part of the ancient city. </a:t>
            </a:r>
            <a:endParaRPr lang="en-US" altLang="zh-CN" sz="2800" dirty="0">
              <a:solidFill>
                <a:srgbClr val="060607"/>
              </a:solidFill>
              <a:latin typeface="Times New Roman" panose="02020603050405020304" pitchFamily="18" charset="0"/>
              <a:cs typeface="Times New Roman" panose="02020603050405020304" pitchFamily="18" charset="0"/>
            </a:endParaRPr>
          </a:p>
          <a:p>
            <a:pPr algn="just" fontAlgn="base"/>
            <a:r>
              <a:rPr lang="en-US" altLang="zh-CN" sz="2800" dirty="0">
                <a:solidFill>
                  <a:srgbClr val="060607"/>
                </a:solidFill>
                <a:latin typeface="Times New Roman" panose="02020603050405020304" pitchFamily="18" charset="0"/>
                <a:cs typeface="Times New Roman" panose="02020603050405020304" pitchFamily="18" charset="0"/>
              </a:rPr>
              <a:t>      I </a:t>
            </a:r>
            <a:r>
              <a:rPr lang="en-US" altLang="zh-CN" sz="2800" b="0" i="0" dirty="0">
                <a:solidFill>
                  <a:srgbClr val="060607"/>
                </a:solidFill>
                <a:effectLst/>
                <a:latin typeface="Times New Roman" panose="02020603050405020304" pitchFamily="18" charset="0"/>
                <a:cs typeface="Times New Roman" panose="02020603050405020304" pitchFamily="18" charset="0"/>
              </a:rPr>
              <a:t>sincerely hope that my suggestions would be helpful to you. If you have further questions, please feel free to let me know.</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a:p>
            <a:pPr algn="r" fontAlgn="base"/>
            <a:r>
              <a:rPr lang="en-US" altLang="zh-CN" sz="2800" dirty="0">
                <a:solidFill>
                  <a:srgbClr val="060607"/>
                </a:solidFill>
                <a:latin typeface="Times New Roman" panose="02020603050405020304" pitchFamily="18" charset="0"/>
                <a:cs typeface="Times New Roman" panose="02020603050405020304" pitchFamily="18" charset="0"/>
              </a:rPr>
              <a:t>Yours,</a:t>
            </a:r>
            <a:endParaRPr lang="en-US" altLang="zh-CN" sz="2800" dirty="0">
              <a:solidFill>
                <a:srgbClr val="060607"/>
              </a:solidFill>
              <a:latin typeface="Times New Roman" panose="02020603050405020304" pitchFamily="18" charset="0"/>
              <a:cs typeface="Times New Roman" panose="02020603050405020304" pitchFamily="18" charset="0"/>
            </a:endParaRPr>
          </a:p>
          <a:p>
            <a:pPr algn="r" fontAlgn="base"/>
            <a:r>
              <a:rPr lang="en-US" altLang="zh-CN" sz="2800" b="0" i="0" dirty="0">
                <a:solidFill>
                  <a:srgbClr val="060607"/>
                </a:solidFill>
                <a:effectLst/>
                <a:latin typeface="Times New Roman" panose="02020603050405020304" pitchFamily="18" charset="0"/>
                <a:cs typeface="Times New Roman" panose="02020603050405020304" pitchFamily="18" charset="0"/>
              </a:rPr>
              <a:t>Li Hua</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p:txBody>
      </p:sp>
      <p:sp>
        <p:nvSpPr>
          <p:cNvPr id="8" name="文本框 7"/>
          <p:cNvSpPr txBox="1"/>
          <p:nvPr/>
        </p:nvSpPr>
        <p:spPr>
          <a:xfrm>
            <a:off x="9144000" y="1576923"/>
            <a:ext cx="8831758" cy="8710077"/>
          </a:xfrm>
          <a:prstGeom prst="rect">
            <a:avLst/>
          </a:prstGeom>
          <a:noFill/>
        </p:spPr>
        <p:txBody>
          <a:bodyPr wrap="square">
            <a:spAutoFit/>
          </a:bodyPr>
          <a:lstStyle/>
          <a:p>
            <a:pPr algn="just" fontAlgn="base"/>
            <a:r>
              <a:rPr lang="en-US" altLang="zh-CN" sz="2800" b="0" i="0" dirty="0">
                <a:solidFill>
                  <a:srgbClr val="060607"/>
                </a:solidFill>
                <a:effectLst/>
                <a:latin typeface="Times New Roman" panose="02020603050405020304" pitchFamily="18" charset="0"/>
                <a:cs typeface="Times New Roman" panose="02020603050405020304" pitchFamily="18" charset="0"/>
              </a:rPr>
              <a:t>Dear Jimmy,</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a:p>
            <a:pPr algn="just" fontAlgn="base"/>
            <a:r>
              <a:rPr lang="en-US" altLang="zh-CN" sz="2800" b="0" i="0" dirty="0">
                <a:solidFill>
                  <a:srgbClr val="060607"/>
                </a:solidFill>
                <a:effectLst/>
                <a:latin typeface="Times New Roman" panose="02020603050405020304" pitchFamily="18" charset="0"/>
                <a:cs typeface="Times New Roman" panose="02020603050405020304" pitchFamily="18" charset="0"/>
              </a:rPr>
              <a:t>       Hope this mail finds you well! </a:t>
            </a:r>
            <a:r>
              <a:rPr lang="en-US" altLang="zh-CN" sz="2800" dirty="0">
                <a:solidFill>
                  <a:srgbClr val="060607"/>
                </a:solidFill>
                <a:latin typeface="Times New Roman" panose="02020603050405020304" pitchFamily="18" charset="0"/>
                <a:cs typeface="Times New Roman" panose="02020603050405020304" pitchFamily="18" charset="0"/>
              </a:rPr>
              <a:t>Hearing that you are going to organize a study tour in China , </a:t>
            </a:r>
            <a:r>
              <a:rPr lang="en-US" altLang="zh-CN" sz="2800" b="0" i="0" dirty="0">
                <a:solidFill>
                  <a:srgbClr val="060607"/>
                </a:solidFill>
                <a:effectLst/>
                <a:latin typeface="Times New Roman" panose="02020603050405020304" pitchFamily="18" charset="0"/>
                <a:cs typeface="Times New Roman" panose="02020603050405020304" pitchFamily="18" charset="0"/>
              </a:rPr>
              <a:t>I’m writing to recommend Hang Zhou, a city </a:t>
            </a:r>
            <a:r>
              <a:rPr lang="en-US" altLang="zh-CN" sz="2800" dirty="0">
                <a:solidFill>
                  <a:srgbClr val="060607"/>
                </a:solidFill>
                <a:latin typeface="Times New Roman" panose="02020603050405020304" pitchFamily="18" charset="0"/>
                <a:cs typeface="Times New Roman" panose="02020603050405020304" pitchFamily="18" charset="0"/>
              </a:rPr>
              <a:t>rich in historical sites and cultural landscape.       </a:t>
            </a:r>
            <a:endParaRPr lang="en-US" altLang="zh-CN" sz="2800" dirty="0">
              <a:solidFill>
                <a:srgbClr val="060607"/>
              </a:solidFill>
              <a:latin typeface="Times New Roman" panose="02020603050405020304" pitchFamily="18" charset="0"/>
              <a:cs typeface="Times New Roman" panose="02020603050405020304" pitchFamily="18" charset="0"/>
            </a:endParaRPr>
          </a:p>
          <a:p>
            <a:pPr algn="just" fontAlgn="base"/>
            <a:r>
              <a:rPr lang="en-US" altLang="zh-CN" sz="2800" dirty="0">
                <a:solidFill>
                  <a:srgbClr val="060607"/>
                </a:solidFill>
                <a:latin typeface="Times New Roman" panose="02020603050405020304" pitchFamily="18" charset="0"/>
                <a:cs typeface="Times New Roman" panose="02020603050405020304" pitchFamily="18" charset="0"/>
              </a:rPr>
              <a:t>       To begin with, West Lake is a must-see site, </a:t>
            </a:r>
            <a:r>
              <a:rPr lang="en-US" altLang="zh-CN" sz="2800" dirty="0">
                <a:solidFill>
                  <a:srgbClr val="FF0000"/>
                </a:solidFill>
                <a:latin typeface="Times New Roman" panose="02020603050405020304" pitchFamily="18" charset="0"/>
                <a:cs typeface="Times New Roman" panose="02020603050405020304" pitchFamily="18" charset="0"/>
              </a:rPr>
              <a:t>which earns a great reputation for its peace and beauty.</a:t>
            </a:r>
            <a:r>
              <a:rPr lang="en-US" altLang="zh-CN" sz="2800" dirty="0">
                <a:solidFill>
                  <a:srgbClr val="060607"/>
                </a:solidFill>
                <a:latin typeface="Times New Roman" panose="02020603050405020304" pitchFamily="18" charset="0"/>
                <a:cs typeface="Times New Roman" panose="02020603050405020304" pitchFamily="18" charset="0"/>
              </a:rPr>
              <a:t> It includes many famous places such as Tiger-running Spring, the </a:t>
            </a:r>
            <a:r>
              <a:rPr lang="en-US" altLang="zh-CN" sz="2800" dirty="0" err="1">
                <a:solidFill>
                  <a:srgbClr val="060607"/>
                </a:solidFill>
                <a:latin typeface="Times New Roman" panose="02020603050405020304" pitchFamily="18" charset="0"/>
                <a:cs typeface="Times New Roman" panose="02020603050405020304" pitchFamily="18" charset="0"/>
              </a:rPr>
              <a:t>Lingyin</a:t>
            </a:r>
            <a:r>
              <a:rPr lang="en-US" altLang="zh-CN" sz="2800" dirty="0">
                <a:solidFill>
                  <a:srgbClr val="060607"/>
                </a:solidFill>
                <a:latin typeface="Times New Roman" panose="02020603050405020304" pitchFamily="18" charset="0"/>
                <a:cs typeface="Times New Roman" panose="02020603050405020304" pitchFamily="18" charset="0"/>
              </a:rPr>
              <a:t> Monastery, and the Moon Reflected in Three Pools, </a:t>
            </a:r>
            <a:r>
              <a:rPr lang="en-US" altLang="zh-CN" sz="2800" dirty="0">
                <a:solidFill>
                  <a:srgbClr val="00B0F0"/>
                </a:solidFill>
                <a:latin typeface="Times New Roman" panose="02020603050405020304" pitchFamily="18" charset="0"/>
                <a:cs typeface="Times New Roman" panose="02020603050405020304" pitchFamily="18" charset="0"/>
              </a:rPr>
              <a:t>to name but a few</a:t>
            </a:r>
            <a:r>
              <a:rPr lang="en-US" altLang="zh-CN" sz="2800" dirty="0">
                <a:solidFill>
                  <a:srgbClr val="060607"/>
                </a:solidFill>
                <a:latin typeface="Times New Roman" panose="02020603050405020304" pitchFamily="18" charset="0"/>
                <a:cs typeface="Times New Roman" panose="02020603050405020304" pitchFamily="18" charset="0"/>
              </a:rPr>
              <a:t>. </a:t>
            </a:r>
            <a:r>
              <a:rPr lang="en-US" altLang="zh-CN" sz="2800" dirty="0">
                <a:solidFill>
                  <a:srgbClr val="FF0000"/>
                </a:solidFill>
                <a:latin typeface="Times New Roman" panose="02020603050405020304" pitchFamily="18" charset="0"/>
                <a:cs typeface="Times New Roman" panose="02020603050405020304" pitchFamily="18" charset="0"/>
              </a:rPr>
              <a:t>All of them bears a long history and rich Chines culture. </a:t>
            </a:r>
            <a:r>
              <a:rPr lang="en-US" altLang="zh-CN" sz="2800" dirty="0">
                <a:solidFill>
                  <a:srgbClr val="060607"/>
                </a:solidFill>
                <a:latin typeface="Times New Roman" panose="02020603050405020304" pitchFamily="18" charset="0"/>
                <a:cs typeface="Times New Roman" panose="02020603050405020304" pitchFamily="18" charset="0"/>
              </a:rPr>
              <a:t>Moreover, </a:t>
            </a:r>
            <a:r>
              <a:rPr lang="en-US" altLang="zh-CN" sz="2800" dirty="0" err="1">
                <a:solidFill>
                  <a:srgbClr val="060607"/>
                </a:solidFill>
                <a:latin typeface="Times New Roman" panose="02020603050405020304" pitchFamily="18" charset="0"/>
                <a:cs typeface="Times New Roman" panose="02020603050405020304" pitchFamily="18" charset="0"/>
              </a:rPr>
              <a:t>Qinghefang</a:t>
            </a:r>
            <a:r>
              <a:rPr lang="en-US" altLang="zh-CN" sz="2800" dirty="0">
                <a:solidFill>
                  <a:srgbClr val="060607"/>
                </a:solidFill>
                <a:latin typeface="Times New Roman" panose="02020603050405020304" pitchFamily="18" charset="0"/>
                <a:cs typeface="Times New Roman" panose="02020603050405020304" pitchFamily="18" charset="0"/>
              </a:rPr>
              <a:t> Ancient Street is also a key site, which is the only well-preserved part of the ancient city. </a:t>
            </a:r>
            <a:r>
              <a:rPr lang="en-US" altLang="zh-CN" sz="2800" dirty="0">
                <a:solidFill>
                  <a:srgbClr val="FF0000"/>
                </a:solidFill>
                <a:latin typeface="Times New Roman" panose="02020603050405020304" pitchFamily="18" charset="0"/>
                <a:cs typeface="Times New Roman" panose="02020603050405020304" pitchFamily="18" charset="0"/>
              </a:rPr>
              <a:t>As a miniature of the city's long history, it is the best place to embody </a:t>
            </a:r>
            <a:r>
              <a:rPr lang="en-US" altLang="zh-CN" sz="2800" b="1" dirty="0">
                <a:solidFill>
                  <a:srgbClr val="FF0000"/>
                </a:solidFill>
                <a:latin typeface="Times New Roman" panose="02020603050405020304" pitchFamily="18" charset="0"/>
                <a:cs typeface="Times New Roman" panose="02020603050405020304" pitchFamily="18" charset="0"/>
              </a:rPr>
              <a:t>the historical and cultural character </a:t>
            </a:r>
            <a:r>
              <a:rPr lang="en-US" altLang="zh-CN" sz="2800" dirty="0">
                <a:solidFill>
                  <a:srgbClr val="FF0000"/>
                </a:solidFill>
                <a:latin typeface="Times New Roman" panose="02020603050405020304" pitchFamily="18" charset="0"/>
                <a:cs typeface="Times New Roman" panose="02020603050405020304" pitchFamily="18" charset="0"/>
              </a:rPr>
              <a:t>of Hangzhou. I bet you’ll have a great time here!</a:t>
            </a:r>
            <a:endParaRPr lang="en-US" altLang="zh-CN" sz="2800" dirty="0">
              <a:solidFill>
                <a:srgbClr val="FF0000"/>
              </a:solidFill>
              <a:latin typeface="Times New Roman" panose="02020603050405020304" pitchFamily="18" charset="0"/>
              <a:cs typeface="Times New Roman" panose="02020603050405020304" pitchFamily="18" charset="0"/>
            </a:endParaRPr>
          </a:p>
          <a:p>
            <a:pPr algn="just" fontAlgn="base"/>
            <a:r>
              <a:rPr lang="en-US" altLang="zh-CN" sz="2800" dirty="0">
                <a:solidFill>
                  <a:srgbClr val="060607"/>
                </a:solidFill>
                <a:latin typeface="Times New Roman" panose="02020603050405020304" pitchFamily="18" charset="0"/>
                <a:cs typeface="Times New Roman" panose="02020603050405020304" pitchFamily="18" charset="0"/>
              </a:rPr>
              <a:t>        I </a:t>
            </a:r>
            <a:r>
              <a:rPr lang="en-US" altLang="zh-CN" sz="2800" b="0" i="0" dirty="0">
                <a:solidFill>
                  <a:srgbClr val="060607"/>
                </a:solidFill>
                <a:effectLst/>
                <a:latin typeface="Times New Roman" panose="02020603050405020304" pitchFamily="18" charset="0"/>
                <a:cs typeface="Times New Roman" panose="02020603050405020304" pitchFamily="18" charset="0"/>
              </a:rPr>
              <a:t>sincerely hope that my suggestions would be helpful to you. If you have further questions, please feel free to let me know.</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a:p>
            <a:pPr algn="r" fontAlgn="base"/>
            <a:r>
              <a:rPr lang="en-US" altLang="zh-CN" sz="2800" dirty="0">
                <a:solidFill>
                  <a:srgbClr val="060607"/>
                </a:solidFill>
                <a:latin typeface="Times New Roman" panose="02020603050405020304" pitchFamily="18" charset="0"/>
                <a:cs typeface="Times New Roman" panose="02020603050405020304" pitchFamily="18" charset="0"/>
              </a:rPr>
              <a:t>Yours,</a:t>
            </a:r>
            <a:endParaRPr lang="en-US" altLang="zh-CN" sz="2800" dirty="0">
              <a:solidFill>
                <a:srgbClr val="060607"/>
              </a:solidFill>
              <a:latin typeface="Times New Roman" panose="02020603050405020304" pitchFamily="18" charset="0"/>
              <a:cs typeface="Times New Roman" panose="02020603050405020304" pitchFamily="18" charset="0"/>
            </a:endParaRPr>
          </a:p>
          <a:p>
            <a:pPr algn="r" fontAlgn="base"/>
            <a:r>
              <a:rPr lang="en-US" altLang="zh-CN" sz="2800" b="0" i="0" dirty="0">
                <a:solidFill>
                  <a:srgbClr val="060607"/>
                </a:solidFill>
                <a:effectLst/>
                <a:latin typeface="Times New Roman" panose="02020603050405020304" pitchFamily="18" charset="0"/>
                <a:cs typeface="Times New Roman" panose="02020603050405020304" pitchFamily="18" charset="0"/>
              </a:rPr>
              <a:t>Li Hua</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p:txBody>
      </p:sp>
      <p:sp>
        <p:nvSpPr>
          <p:cNvPr id="2" name="文本框 1"/>
          <p:cNvSpPr txBox="1"/>
          <p:nvPr/>
        </p:nvSpPr>
        <p:spPr>
          <a:xfrm>
            <a:off x="2599309" y="61555"/>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04 </a:t>
            </a: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综合运用，润色修缮</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文本框 4"/>
          <p:cNvSpPr txBox="1"/>
          <p:nvPr/>
        </p:nvSpPr>
        <p:spPr>
          <a:xfrm>
            <a:off x="6332042" y="1461939"/>
            <a:ext cx="2514600" cy="523220"/>
          </a:xfrm>
          <a:prstGeom prst="rect">
            <a:avLst/>
          </a:prstGeom>
          <a:solidFill>
            <a:srgbClr val="FEFAE9"/>
          </a:solidFill>
          <a:ln w="38100">
            <a:solidFill>
              <a:schemeClr val="tx1"/>
            </a:solidFill>
          </a:ln>
        </p:spPr>
        <p:txBody>
          <a:bodyPr wrap="square" rtlCol="0">
            <a:spAutoFit/>
          </a:bodyPr>
          <a:lstStyle/>
          <a:p>
            <a:pPr algn="ctr"/>
            <a:r>
              <a:rPr lang="en-US" altLang="zh-CN" sz="2800" dirty="0"/>
              <a:t>opening</a:t>
            </a:r>
            <a:endParaRPr lang="zh-CN" altLang="en-US" sz="2800" dirty="0"/>
          </a:p>
        </p:txBody>
      </p:sp>
      <p:sp>
        <p:nvSpPr>
          <p:cNvPr id="6" name="文本框 5"/>
          <p:cNvSpPr txBox="1"/>
          <p:nvPr/>
        </p:nvSpPr>
        <p:spPr>
          <a:xfrm>
            <a:off x="6299385" y="3314700"/>
            <a:ext cx="2514600" cy="523220"/>
          </a:xfrm>
          <a:prstGeom prst="rect">
            <a:avLst/>
          </a:prstGeom>
          <a:solidFill>
            <a:srgbClr val="FEFAE9"/>
          </a:solidFill>
          <a:ln w="38100">
            <a:solidFill>
              <a:schemeClr val="tx1"/>
            </a:solidFill>
          </a:ln>
        </p:spPr>
        <p:txBody>
          <a:bodyPr wrap="square" rtlCol="0">
            <a:spAutoFit/>
          </a:bodyPr>
          <a:lstStyle/>
          <a:p>
            <a:pPr algn="ctr"/>
            <a:r>
              <a:rPr lang="en-US" altLang="zh-CN" sz="2800" dirty="0"/>
              <a:t>Body/advice</a:t>
            </a:r>
            <a:endParaRPr lang="zh-CN" altLang="en-US" sz="2800" dirty="0"/>
          </a:p>
        </p:txBody>
      </p:sp>
      <p:sp>
        <p:nvSpPr>
          <p:cNvPr id="9" name="文本框 8"/>
          <p:cNvSpPr txBox="1"/>
          <p:nvPr/>
        </p:nvSpPr>
        <p:spPr>
          <a:xfrm>
            <a:off x="6299385" y="7124700"/>
            <a:ext cx="2514600" cy="523220"/>
          </a:xfrm>
          <a:prstGeom prst="rect">
            <a:avLst/>
          </a:prstGeom>
          <a:solidFill>
            <a:srgbClr val="FEFAE9"/>
          </a:solidFill>
          <a:ln w="38100">
            <a:solidFill>
              <a:schemeClr val="tx1"/>
            </a:solidFill>
          </a:ln>
        </p:spPr>
        <p:txBody>
          <a:bodyPr wrap="square" rtlCol="0">
            <a:spAutoFit/>
          </a:bodyPr>
          <a:lstStyle/>
          <a:p>
            <a:pPr algn="ctr"/>
            <a:r>
              <a:rPr lang="en-US" altLang="zh-CN" sz="2800" dirty="0"/>
              <a:t>closing</a:t>
            </a:r>
            <a:endParaRPr lang="zh-CN" altLang="en-US" sz="2800" dirty="0"/>
          </a:p>
        </p:txBody>
      </p:sp>
      <p:sp>
        <p:nvSpPr>
          <p:cNvPr id="10" name="文本框 9"/>
          <p:cNvSpPr txBox="1"/>
          <p:nvPr/>
        </p:nvSpPr>
        <p:spPr>
          <a:xfrm>
            <a:off x="14869886" y="3314700"/>
            <a:ext cx="3048000" cy="523220"/>
          </a:xfrm>
          <a:prstGeom prst="rect">
            <a:avLst/>
          </a:prstGeom>
          <a:solidFill>
            <a:srgbClr val="FFC000"/>
          </a:solidFill>
          <a:ln w="38100">
            <a:solidFill>
              <a:schemeClr val="tx1"/>
            </a:solidFill>
          </a:ln>
        </p:spPr>
        <p:txBody>
          <a:bodyPr wrap="square" rtlCol="0">
            <a:spAutoFit/>
          </a:bodyPr>
          <a:lstStyle/>
          <a:p>
            <a:pPr algn="ctr"/>
            <a:r>
              <a:rPr lang="en-US" altLang="zh-CN" sz="2800" dirty="0"/>
              <a:t>1Advice+1reason</a:t>
            </a:r>
            <a:endParaRPr lang="zh-CN" altLang="en-US" sz="2800" dirty="0"/>
          </a:p>
        </p:txBody>
      </p:sp>
      <p:sp>
        <p:nvSpPr>
          <p:cNvPr id="11" name="文本框 10"/>
          <p:cNvSpPr txBox="1"/>
          <p:nvPr/>
        </p:nvSpPr>
        <p:spPr>
          <a:xfrm>
            <a:off x="206409" y="1576923"/>
            <a:ext cx="8831758" cy="8710077"/>
          </a:xfrm>
          <a:prstGeom prst="rect">
            <a:avLst/>
          </a:prstGeom>
          <a:solidFill>
            <a:schemeClr val="bg1"/>
          </a:solidFill>
        </p:spPr>
        <p:txBody>
          <a:bodyPr wrap="square">
            <a:spAutoFit/>
          </a:bodyPr>
          <a:lstStyle/>
          <a:p>
            <a:pPr algn="just" fontAlgn="base"/>
            <a:r>
              <a:rPr lang="en-US" altLang="zh-CN" sz="2800" b="0" i="0" dirty="0">
                <a:solidFill>
                  <a:srgbClr val="060607"/>
                </a:solidFill>
                <a:effectLst/>
                <a:latin typeface="Times New Roman" panose="02020603050405020304" pitchFamily="18" charset="0"/>
                <a:cs typeface="Times New Roman" panose="02020603050405020304" pitchFamily="18" charset="0"/>
              </a:rPr>
              <a:t>Dear Jimmy,</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a:p>
            <a:pPr algn="just" fontAlgn="base"/>
            <a:r>
              <a:rPr lang="en-US" altLang="zh-CN" sz="2800" b="0" i="0" dirty="0">
                <a:solidFill>
                  <a:srgbClr val="060607"/>
                </a:solidFill>
                <a:effectLst/>
                <a:latin typeface="Times New Roman" panose="02020603050405020304" pitchFamily="18" charset="0"/>
                <a:cs typeface="Times New Roman" panose="02020603050405020304" pitchFamily="18" charset="0"/>
              </a:rPr>
              <a:t>       Hope this mail finds you well! </a:t>
            </a:r>
            <a:r>
              <a:rPr lang="en-US" altLang="zh-CN" sz="2800" dirty="0">
                <a:solidFill>
                  <a:srgbClr val="060607"/>
                </a:solidFill>
                <a:latin typeface="Times New Roman" panose="02020603050405020304" pitchFamily="18" charset="0"/>
                <a:cs typeface="Times New Roman" panose="02020603050405020304" pitchFamily="18" charset="0"/>
              </a:rPr>
              <a:t>Hearing that you are going to organize a study tour in China , </a:t>
            </a:r>
            <a:r>
              <a:rPr lang="en-US" altLang="zh-CN" sz="2800" b="0" i="0" dirty="0">
                <a:solidFill>
                  <a:srgbClr val="060607"/>
                </a:solidFill>
                <a:effectLst/>
                <a:latin typeface="Times New Roman" panose="02020603050405020304" pitchFamily="18" charset="0"/>
                <a:cs typeface="Times New Roman" panose="02020603050405020304" pitchFamily="18" charset="0"/>
              </a:rPr>
              <a:t>I’m writing to recommend Hang Zhou, a city </a:t>
            </a:r>
            <a:r>
              <a:rPr lang="en-US" altLang="zh-CN" sz="2800" dirty="0">
                <a:solidFill>
                  <a:srgbClr val="060607"/>
                </a:solidFill>
                <a:latin typeface="Times New Roman" panose="02020603050405020304" pitchFamily="18" charset="0"/>
                <a:cs typeface="Times New Roman" panose="02020603050405020304" pitchFamily="18" charset="0"/>
              </a:rPr>
              <a:t>rich in historical sites and cultural landscape.       </a:t>
            </a:r>
            <a:endParaRPr lang="en-US" altLang="zh-CN" sz="2800" dirty="0">
              <a:solidFill>
                <a:srgbClr val="060607"/>
              </a:solidFill>
              <a:latin typeface="Times New Roman" panose="02020603050405020304" pitchFamily="18" charset="0"/>
              <a:cs typeface="Times New Roman" panose="02020603050405020304" pitchFamily="18" charset="0"/>
            </a:endParaRPr>
          </a:p>
          <a:p>
            <a:pPr algn="just" fontAlgn="base"/>
            <a:r>
              <a:rPr lang="en-US" altLang="zh-CN" sz="2800" dirty="0">
                <a:solidFill>
                  <a:srgbClr val="060607"/>
                </a:solidFill>
                <a:latin typeface="Times New Roman" panose="02020603050405020304" pitchFamily="18" charset="0"/>
                <a:cs typeface="Times New Roman" panose="02020603050405020304" pitchFamily="18" charset="0"/>
              </a:rPr>
              <a:t>       To begin with, West Lake is a must-see site, serving as a great example of China's literary and artistic traditions. It includes many famous places such as Tiger-running Spring, the </a:t>
            </a:r>
            <a:r>
              <a:rPr lang="en-US" altLang="zh-CN" sz="2800" dirty="0" err="1">
                <a:solidFill>
                  <a:srgbClr val="060607"/>
                </a:solidFill>
                <a:latin typeface="Times New Roman" panose="02020603050405020304" pitchFamily="18" charset="0"/>
                <a:cs typeface="Times New Roman" panose="02020603050405020304" pitchFamily="18" charset="0"/>
              </a:rPr>
              <a:t>Lingyin</a:t>
            </a:r>
            <a:r>
              <a:rPr lang="en-US" altLang="zh-CN" sz="2800" dirty="0">
                <a:solidFill>
                  <a:srgbClr val="060607"/>
                </a:solidFill>
                <a:latin typeface="Times New Roman" panose="02020603050405020304" pitchFamily="18" charset="0"/>
                <a:cs typeface="Times New Roman" panose="02020603050405020304" pitchFamily="18" charset="0"/>
              </a:rPr>
              <a:t> Monastery, and the Moon Reflected in Three </a:t>
            </a:r>
            <a:r>
              <a:rPr lang="en-US" altLang="zh-CN" sz="2800" dirty="0" err="1">
                <a:solidFill>
                  <a:srgbClr val="060607"/>
                </a:solidFill>
                <a:latin typeface="Times New Roman" panose="02020603050405020304" pitchFamily="18" charset="0"/>
                <a:cs typeface="Times New Roman" panose="02020603050405020304" pitchFamily="18" charset="0"/>
              </a:rPr>
              <a:t>Pools,to</a:t>
            </a:r>
            <a:r>
              <a:rPr lang="en-US" altLang="zh-CN" sz="2800" dirty="0">
                <a:solidFill>
                  <a:srgbClr val="060607"/>
                </a:solidFill>
                <a:latin typeface="Times New Roman" panose="02020603050405020304" pitchFamily="18" charset="0"/>
                <a:cs typeface="Times New Roman" panose="02020603050405020304" pitchFamily="18" charset="0"/>
              </a:rPr>
              <a:t> name but a few. Moreover, </a:t>
            </a:r>
            <a:r>
              <a:rPr lang="en-US" altLang="zh-CN" sz="2800" dirty="0" err="1">
                <a:solidFill>
                  <a:srgbClr val="060607"/>
                </a:solidFill>
                <a:latin typeface="Times New Roman" panose="02020603050405020304" pitchFamily="18" charset="0"/>
                <a:cs typeface="Times New Roman" panose="02020603050405020304" pitchFamily="18" charset="0"/>
              </a:rPr>
              <a:t>Qinghefang</a:t>
            </a:r>
            <a:r>
              <a:rPr lang="en-US" altLang="zh-CN" sz="2800" dirty="0">
                <a:solidFill>
                  <a:srgbClr val="060607"/>
                </a:solidFill>
                <a:latin typeface="Times New Roman" panose="02020603050405020304" pitchFamily="18" charset="0"/>
                <a:cs typeface="Times New Roman" panose="02020603050405020304" pitchFamily="18" charset="0"/>
              </a:rPr>
              <a:t> Ancient Street is also a key site, </a:t>
            </a:r>
            <a:r>
              <a:rPr lang="en-US" altLang="zh-CN" sz="2800" dirty="0">
                <a:solidFill>
                  <a:srgbClr val="FF0000"/>
                </a:solidFill>
                <a:latin typeface="Times New Roman" panose="02020603050405020304" pitchFamily="18" charset="0"/>
                <a:cs typeface="Times New Roman" panose="02020603050405020304" pitchFamily="18" charset="0"/>
              </a:rPr>
              <a:t>which reflects the Chinese value of harmony between humanity and nature. By exploring these locations, you can  immerse yourself in the historical and cultural aspects of Hangzhou, making them perfect spots for cultural and educational studies.</a:t>
            </a:r>
            <a:endParaRPr lang="en-US" altLang="zh-CN" sz="2800" dirty="0">
              <a:solidFill>
                <a:srgbClr val="FF0000"/>
              </a:solidFill>
              <a:latin typeface="Times New Roman" panose="02020603050405020304" pitchFamily="18" charset="0"/>
              <a:cs typeface="Times New Roman" panose="02020603050405020304" pitchFamily="18" charset="0"/>
            </a:endParaRPr>
          </a:p>
          <a:p>
            <a:pPr algn="just" fontAlgn="base"/>
            <a:r>
              <a:rPr lang="en-US" altLang="zh-CN" sz="2800" dirty="0">
                <a:solidFill>
                  <a:srgbClr val="060607"/>
                </a:solidFill>
                <a:latin typeface="Times New Roman" panose="02020603050405020304" pitchFamily="18" charset="0"/>
                <a:cs typeface="Times New Roman" panose="02020603050405020304" pitchFamily="18" charset="0"/>
              </a:rPr>
              <a:t>      I </a:t>
            </a:r>
            <a:r>
              <a:rPr lang="en-US" altLang="zh-CN" sz="2800" b="0" i="0" dirty="0">
                <a:solidFill>
                  <a:srgbClr val="060607"/>
                </a:solidFill>
                <a:effectLst/>
                <a:latin typeface="Times New Roman" panose="02020603050405020304" pitchFamily="18" charset="0"/>
                <a:cs typeface="Times New Roman" panose="02020603050405020304" pitchFamily="18" charset="0"/>
              </a:rPr>
              <a:t>sincerely hope that my suggestions would be helpful to you. If you have further questions, please feel free to let me know.</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a:p>
            <a:pPr algn="r" fontAlgn="base"/>
            <a:r>
              <a:rPr lang="en-US" altLang="zh-CN" sz="2800" dirty="0">
                <a:solidFill>
                  <a:srgbClr val="060607"/>
                </a:solidFill>
                <a:latin typeface="Times New Roman" panose="02020603050405020304" pitchFamily="18" charset="0"/>
                <a:cs typeface="Times New Roman" panose="02020603050405020304" pitchFamily="18" charset="0"/>
              </a:rPr>
              <a:t>Yours,</a:t>
            </a:r>
            <a:endParaRPr lang="en-US" altLang="zh-CN" sz="2800" dirty="0">
              <a:solidFill>
                <a:srgbClr val="060607"/>
              </a:solidFill>
              <a:latin typeface="Times New Roman" panose="02020603050405020304" pitchFamily="18" charset="0"/>
              <a:cs typeface="Times New Roman" panose="02020603050405020304" pitchFamily="18" charset="0"/>
            </a:endParaRPr>
          </a:p>
          <a:p>
            <a:pPr algn="r" fontAlgn="base"/>
            <a:r>
              <a:rPr lang="en-US" altLang="zh-CN" sz="2800" b="0" i="0" dirty="0">
                <a:solidFill>
                  <a:srgbClr val="060607"/>
                </a:solidFill>
                <a:effectLst/>
                <a:latin typeface="Times New Roman" panose="02020603050405020304" pitchFamily="18" charset="0"/>
                <a:cs typeface="Times New Roman" panose="02020603050405020304" pitchFamily="18" charset="0"/>
              </a:rPr>
              <a:t>Li Hua</a:t>
            </a:r>
            <a:endParaRPr lang="en-US" altLang="zh-CN" sz="2800" b="0" i="0" dirty="0">
              <a:solidFill>
                <a:srgbClr val="060607"/>
              </a:solidFill>
              <a:effectLst/>
              <a:latin typeface="Times New Roman" panose="02020603050405020304" pitchFamily="18" charset="0"/>
              <a:cs typeface="Times New Roman" panose="02020603050405020304" pitchFamily="18" charset="0"/>
            </a:endParaRPr>
          </a:p>
        </p:txBody>
      </p:sp>
      <p:sp>
        <p:nvSpPr>
          <p:cNvPr id="12" name="文本框 11"/>
          <p:cNvSpPr txBox="1"/>
          <p:nvPr/>
        </p:nvSpPr>
        <p:spPr>
          <a:xfrm>
            <a:off x="5029200" y="7582465"/>
            <a:ext cx="3817442" cy="523220"/>
          </a:xfrm>
          <a:prstGeom prst="rect">
            <a:avLst/>
          </a:prstGeom>
          <a:solidFill>
            <a:srgbClr val="FFC000"/>
          </a:solidFill>
          <a:ln w="38100">
            <a:solidFill>
              <a:schemeClr val="tx1"/>
            </a:solidFill>
          </a:ln>
        </p:spPr>
        <p:txBody>
          <a:bodyPr wrap="square" rtlCol="0">
            <a:spAutoFit/>
          </a:bodyPr>
          <a:lstStyle/>
          <a:p>
            <a:pPr algn="ctr"/>
            <a:r>
              <a:rPr lang="en-US" altLang="zh-CN" sz="2800" dirty="0"/>
              <a:t>Suggestions +reasons</a:t>
            </a:r>
            <a:endParaRPr lang="zh-CN" altLang="en-US" sz="2800" dirty="0"/>
          </a:p>
        </p:txBody>
      </p:sp>
      <p:pic>
        <p:nvPicPr>
          <p:cNvPr id="5124" name="图片 6" descr="logo横版 png"/>
          <p:cNvPicPr>
            <a:picLocks noChangeAspect="1"/>
          </p:cNvPicPr>
          <p:nvPr/>
        </p:nvPicPr>
        <p:blipFill>
          <a:blip r:embed="rId3"/>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animBg="1"/>
      <p:bldP spid="6"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a:xfrm rot="214270">
            <a:off x="-486621" y="-5306568"/>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8" name="文本框 7"/>
          <p:cNvSpPr txBox="1"/>
          <p:nvPr/>
        </p:nvSpPr>
        <p:spPr>
          <a:xfrm>
            <a:off x="1527721" y="1403046"/>
            <a:ext cx="15232558" cy="612475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rPr>
              <a:t>官方范文：</a:t>
            </a:r>
            <a:endParaRPr kumimoji="0" lang="en-US" altLang="zh-CN" sz="2800" b="0"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rPr>
              <a:t>Dear Jimmy,</a:t>
            </a:r>
            <a:endParaRPr kumimoji="0" lang="en-US" altLang="zh-CN" sz="2800" b="0"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base"/>
            <a:r>
              <a:rPr lang="en-US" altLang="zh-CN" sz="2800" dirty="0">
                <a:solidFill>
                  <a:srgbClr val="060607"/>
                </a:solidFill>
                <a:latin typeface="Times New Roman" panose="02020603050405020304" pitchFamily="18" charset="0"/>
                <a:cs typeface="Times New Roman" panose="02020603050405020304" pitchFamily="18" charset="0"/>
              </a:rPr>
              <a:t>      I’m delighted to learn that you are going to organize a study tour in China. For such an inspiring journey, I wholeheartedly recommend Xi’an.</a:t>
            </a:r>
            <a:endParaRPr lang="en-US" altLang="zh-CN" sz="2800" dirty="0">
              <a:solidFill>
                <a:srgbClr val="060607"/>
              </a:solidFill>
              <a:latin typeface="Times New Roman" panose="02020603050405020304" pitchFamily="18" charset="0"/>
              <a:cs typeface="Times New Roman" panose="02020603050405020304" pitchFamily="18" charset="0"/>
            </a:endParaRPr>
          </a:p>
          <a:p>
            <a:pPr lvl="0" algn="just" fontAlgn="base"/>
            <a:r>
              <a:rPr lang="en-US" altLang="zh-CN" sz="2800" dirty="0">
                <a:solidFill>
                  <a:srgbClr val="060607"/>
                </a:solidFill>
                <a:latin typeface="Times New Roman" panose="02020603050405020304" pitchFamily="18" charset="0"/>
                <a:cs typeface="Times New Roman" panose="02020603050405020304" pitchFamily="18" charset="0"/>
              </a:rPr>
              <a:t>      Xi’an, an ancient capital of China, has a profound historical and cultural heritage. It was the starting point of the Silk Road, which once connected the East and the West, playing a crucial role in cultural exchanges.</a:t>
            </a:r>
            <a:endParaRPr lang="en-US" altLang="zh-CN" sz="2800" dirty="0">
              <a:solidFill>
                <a:srgbClr val="060607"/>
              </a:solidFill>
              <a:latin typeface="Times New Roman" panose="02020603050405020304" pitchFamily="18" charset="0"/>
              <a:cs typeface="Times New Roman" panose="02020603050405020304" pitchFamily="18" charset="0"/>
            </a:endParaRPr>
          </a:p>
          <a:p>
            <a:pPr lvl="0" algn="just" fontAlgn="base"/>
            <a:r>
              <a:rPr lang="en-US" altLang="zh-CN" sz="2800" dirty="0">
                <a:solidFill>
                  <a:srgbClr val="060607"/>
                </a:solidFill>
                <a:latin typeface="Times New Roman" panose="02020603050405020304" pitchFamily="18" charset="0"/>
                <a:cs typeface="Times New Roman" panose="02020603050405020304" pitchFamily="18" charset="0"/>
              </a:rPr>
              <a:t>      There are numerous historical sites that can offer a vivid and immersive experience of Chinese culture. The Terracotta Army is a must-visit. Standing in front of the terracotta warriors, you can feel the charm of the ancient Qin Dynasty. The city wall of Xi’an is another iconic landmark, where you can enjoy the city view while cycling.</a:t>
            </a:r>
            <a:endParaRPr lang="en-US" altLang="zh-CN" sz="2800" dirty="0">
              <a:solidFill>
                <a:srgbClr val="060607"/>
              </a:solidFill>
              <a:latin typeface="Times New Roman" panose="02020603050405020304" pitchFamily="18" charset="0"/>
              <a:cs typeface="Times New Roman" panose="02020603050405020304" pitchFamily="18" charset="0"/>
            </a:endParaRPr>
          </a:p>
          <a:p>
            <a:pPr lvl="0" algn="just" fontAlgn="base"/>
            <a:r>
              <a:rPr lang="en-US" altLang="zh-CN" sz="2800" dirty="0">
                <a:solidFill>
                  <a:srgbClr val="060607"/>
                </a:solidFill>
                <a:latin typeface="Times New Roman" panose="02020603050405020304" pitchFamily="18" charset="0"/>
                <a:cs typeface="Times New Roman" panose="02020603050405020304" pitchFamily="18" charset="0"/>
              </a:rPr>
              <a:t>      I hope this suggestion helps!</a:t>
            </a:r>
            <a:endParaRPr lang="en-US" altLang="zh-CN" sz="2800" dirty="0">
              <a:solidFill>
                <a:srgbClr val="060607"/>
              </a:solidFill>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rPr>
              <a:t>Yours,</a:t>
            </a:r>
            <a:endParaRPr kumimoji="0" lang="en-US" altLang="zh-CN" sz="2800" b="0"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r" defTabSz="914400" rtl="0" eaLnBrk="1" fontAlgn="base"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rPr>
              <a:t>Li Hua</a:t>
            </a:r>
            <a:endParaRPr kumimoji="0" lang="en-US" altLang="zh-CN" sz="2800" b="0"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Freeform 9"/>
          <p:cNvSpPr/>
          <p:nvPr/>
        </p:nvSpPr>
        <p:spPr>
          <a:xfrm rot="-10670698">
            <a:off x="-2373087" y="7361828"/>
            <a:ext cx="22059677" cy="7941484"/>
          </a:xfrm>
          <a:custGeom>
            <a:avLst/>
            <a:gdLst/>
            <a:ahLst/>
            <a:cxnLst/>
            <a:rect l="l" t="t" r="r" b="b"/>
            <a:pathLst>
              <a:path w="22059677" h="7941484">
                <a:moveTo>
                  <a:pt x="0" y="0"/>
                </a:moveTo>
                <a:lnTo>
                  <a:pt x="22059678" y="0"/>
                </a:lnTo>
                <a:lnTo>
                  <a:pt x="22059678" y="7941484"/>
                </a:lnTo>
                <a:lnTo>
                  <a:pt x="0" y="7941484"/>
                </a:lnTo>
                <a:lnTo>
                  <a:pt x="0" y="0"/>
                </a:lnTo>
                <a:close/>
              </a:path>
            </a:pathLst>
          </a:custGeom>
          <a:blipFill>
            <a:blip r:embed="rId1"/>
            <a:stretch>
              <a:fillRect/>
            </a:stretch>
          </a:blipFill>
        </p:spPr>
      </p:sp>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4" b="-444"/>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2382A">
                <a:alpha val="94902"/>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60"/>
                </a:lnSpc>
                <a:spcBef>
                  <a:spcPct val="0"/>
                </a:spcBef>
              </a:pPr>
            </a:p>
          </p:txBody>
        </p:sp>
      </p:grpSp>
      <p:sp>
        <p:nvSpPr>
          <p:cNvPr id="6" name="Freeform 6"/>
          <p:cNvSpPr/>
          <p:nvPr/>
        </p:nvSpPr>
        <p:spPr>
          <a:xfrm>
            <a:off x="10794668" y="7883114"/>
            <a:ext cx="9135910" cy="4807773"/>
          </a:xfrm>
          <a:custGeom>
            <a:avLst/>
            <a:gdLst/>
            <a:ahLst/>
            <a:cxnLst/>
            <a:rect l="l" t="t" r="r" b="b"/>
            <a:pathLst>
              <a:path w="9135910" h="4807773">
                <a:moveTo>
                  <a:pt x="0" y="0"/>
                </a:moveTo>
                <a:lnTo>
                  <a:pt x="9135909" y="0"/>
                </a:lnTo>
                <a:lnTo>
                  <a:pt x="9135909" y="4807772"/>
                </a:lnTo>
                <a:lnTo>
                  <a:pt x="0" y="4807772"/>
                </a:lnTo>
                <a:lnTo>
                  <a:pt x="0" y="0"/>
                </a:lnTo>
                <a:close/>
              </a:path>
            </a:pathLst>
          </a:custGeom>
          <a:blipFill>
            <a:blip r:embed="rId2"/>
            <a:stretch>
              <a:fillRect/>
            </a:stretch>
          </a:blipFill>
        </p:spPr>
      </p:sp>
      <p:sp>
        <p:nvSpPr>
          <p:cNvPr id="7" name="Freeform 7"/>
          <p:cNvSpPr/>
          <p:nvPr/>
        </p:nvSpPr>
        <p:spPr>
          <a:xfrm>
            <a:off x="-368092" y="-1596309"/>
            <a:ext cx="8457241" cy="4450623"/>
          </a:xfrm>
          <a:custGeom>
            <a:avLst/>
            <a:gdLst/>
            <a:ahLst/>
            <a:cxnLst/>
            <a:rect l="l" t="t" r="r" b="b"/>
            <a:pathLst>
              <a:path w="8457241" h="4450623">
                <a:moveTo>
                  <a:pt x="0" y="0"/>
                </a:moveTo>
                <a:lnTo>
                  <a:pt x="8457242" y="0"/>
                </a:lnTo>
                <a:lnTo>
                  <a:pt x="8457242" y="4450624"/>
                </a:lnTo>
                <a:lnTo>
                  <a:pt x="0" y="4450624"/>
                </a:lnTo>
                <a:lnTo>
                  <a:pt x="0" y="0"/>
                </a:lnTo>
                <a:close/>
              </a:path>
            </a:pathLst>
          </a:custGeom>
          <a:blipFill>
            <a:blip r:embed="rId2"/>
            <a:stretch>
              <a:fillRect/>
            </a:stretch>
          </a:blipFill>
        </p:spPr>
      </p:sp>
      <p:sp>
        <p:nvSpPr>
          <p:cNvPr id="8" name="Freeform 8"/>
          <p:cNvSpPr/>
          <p:nvPr/>
        </p:nvSpPr>
        <p:spPr>
          <a:xfrm rot="214270">
            <a:off x="-3029888" y="-5816882"/>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3"/>
            <a:stretch>
              <a:fillRect/>
            </a:stretch>
          </a:blipFill>
        </p:spPr>
      </p:sp>
      <p:sp>
        <p:nvSpPr>
          <p:cNvPr id="9" name="Freeform 9"/>
          <p:cNvSpPr/>
          <p:nvPr/>
        </p:nvSpPr>
        <p:spPr>
          <a:xfrm rot="-10670698">
            <a:off x="-2332222" y="8985718"/>
            <a:ext cx="22059677" cy="7941484"/>
          </a:xfrm>
          <a:custGeom>
            <a:avLst/>
            <a:gdLst/>
            <a:ahLst/>
            <a:cxnLst/>
            <a:rect l="l" t="t" r="r" b="b"/>
            <a:pathLst>
              <a:path w="22059677" h="7941484">
                <a:moveTo>
                  <a:pt x="0" y="0"/>
                </a:moveTo>
                <a:lnTo>
                  <a:pt x="22059678" y="0"/>
                </a:lnTo>
                <a:lnTo>
                  <a:pt x="22059678" y="7941484"/>
                </a:lnTo>
                <a:lnTo>
                  <a:pt x="0" y="7941484"/>
                </a:lnTo>
                <a:lnTo>
                  <a:pt x="0" y="0"/>
                </a:lnTo>
                <a:close/>
              </a:path>
            </a:pathLst>
          </a:custGeom>
          <a:blipFill>
            <a:blip r:embed="rId3"/>
            <a:stretch>
              <a:fillRect/>
            </a:stretch>
          </a:blipFill>
        </p:spPr>
      </p:sp>
      <p:sp>
        <p:nvSpPr>
          <p:cNvPr id="10" name="Freeform 10"/>
          <p:cNvSpPr/>
          <p:nvPr/>
        </p:nvSpPr>
        <p:spPr>
          <a:xfrm rot="398502">
            <a:off x="9278465" y="-6980964"/>
            <a:ext cx="13141078" cy="8229600"/>
          </a:xfrm>
          <a:custGeom>
            <a:avLst/>
            <a:gdLst/>
            <a:ahLst/>
            <a:cxnLst/>
            <a:rect l="l" t="t" r="r" b="b"/>
            <a:pathLst>
              <a:path w="13141078" h="8229600">
                <a:moveTo>
                  <a:pt x="0" y="0"/>
                </a:moveTo>
                <a:lnTo>
                  <a:pt x="13141077" y="0"/>
                </a:lnTo>
                <a:lnTo>
                  <a:pt x="13141077" y="8229600"/>
                </a:lnTo>
                <a:lnTo>
                  <a:pt x="0" y="8229600"/>
                </a:lnTo>
                <a:lnTo>
                  <a:pt x="0" y="0"/>
                </a:lnTo>
                <a:close/>
              </a:path>
            </a:pathLst>
          </a:custGeom>
          <a:blipFill>
            <a:blip r:embed="rId4"/>
            <a:stretch>
              <a:fillRect/>
            </a:stretch>
          </a:blipFill>
        </p:spPr>
      </p:sp>
      <p:sp>
        <p:nvSpPr>
          <p:cNvPr id="11" name="Freeform 11"/>
          <p:cNvSpPr/>
          <p:nvPr/>
        </p:nvSpPr>
        <p:spPr>
          <a:xfrm rot="-9876370">
            <a:off x="-3732207" y="9226681"/>
            <a:ext cx="13141078" cy="8229600"/>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4"/>
            <a:stretch>
              <a:fillRect/>
            </a:stretch>
          </a:blipFill>
        </p:spPr>
      </p:sp>
      <p:sp>
        <p:nvSpPr>
          <p:cNvPr id="12" name="Freeform 12"/>
          <p:cNvSpPr/>
          <p:nvPr/>
        </p:nvSpPr>
        <p:spPr>
          <a:xfrm>
            <a:off x="3506499" y="1377811"/>
            <a:ext cx="3938182" cy="1594964"/>
          </a:xfrm>
          <a:custGeom>
            <a:avLst/>
            <a:gdLst/>
            <a:ahLst/>
            <a:cxnLst/>
            <a:rect l="l" t="t" r="r" b="b"/>
            <a:pathLst>
              <a:path w="3938182" h="1594964">
                <a:moveTo>
                  <a:pt x="0" y="0"/>
                </a:moveTo>
                <a:lnTo>
                  <a:pt x="3938182" y="0"/>
                </a:lnTo>
                <a:lnTo>
                  <a:pt x="3938182" y="1594964"/>
                </a:lnTo>
                <a:lnTo>
                  <a:pt x="0" y="1594964"/>
                </a:lnTo>
                <a:lnTo>
                  <a:pt x="0" y="0"/>
                </a:lnTo>
                <a:close/>
              </a:path>
            </a:pathLst>
          </a:custGeom>
          <a:blipFill>
            <a:blip r:embed="rId5"/>
            <a:stretch>
              <a:fillRect/>
            </a:stretch>
          </a:blipFill>
        </p:spPr>
      </p:sp>
      <p:sp>
        <p:nvSpPr>
          <p:cNvPr id="13" name="Freeform 13"/>
          <p:cNvSpPr/>
          <p:nvPr/>
        </p:nvSpPr>
        <p:spPr>
          <a:xfrm flipH="1">
            <a:off x="2811836" y="1481424"/>
            <a:ext cx="1389327" cy="1309441"/>
          </a:xfrm>
          <a:custGeom>
            <a:avLst/>
            <a:gdLst/>
            <a:ahLst/>
            <a:cxnLst/>
            <a:rect l="l" t="t" r="r" b="b"/>
            <a:pathLst>
              <a:path w="1389327" h="1309441">
                <a:moveTo>
                  <a:pt x="1389327" y="0"/>
                </a:moveTo>
                <a:lnTo>
                  <a:pt x="0" y="0"/>
                </a:lnTo>
                <a:lnTo>
                  <a:pt x="0" y="1309441"/>
                </a:lnTo>
                <a:lnTo>
                  <a:pt x="1389327" y="1309441"/>
                </a:lnTo>
                <a:lnTo>
                  <a:pt x="1389327" y="0"/>
                </a:lnTo>
                <a:close/>
              </a:path>
            </a:pathLst>
          </a:custGeom>
          <a:blipFill>
            <a:blip r:embed="rId6"/>
            <a:stretch>
              <a:fillRect/>
            </a:stretch>
          </a:blipFill>
        </p:spPr>
      </p:sp>
      <p:grpSp>
        <p:nvGrpSpPr>
          <p:cNvPr id="14" name="Group 14"/>
          <p:cNvGrpSpPr/>
          <p:nvPr/>
        </p:nvGrpSpPr>
        <p:grpSpPr>
          <a:xfrm>
            <a:off x="9445674" y="1820893"/>
            <a:ext cx="10710281" cy="7040990"/>
            <a:chOff x="0" y="0"/>
            <a:chExt cx="14280374" cy="9387986"/>
          </a:xfrm>
        </p:grpSpPr>
        <p:sp>
          <p:nvSpPr>
            <p:cNvPr id="15" name="Freeform 15"/>
            <p:cNvSpPr/>
            <p:nvPr/>
          </p:nvSpPr>
          <p:spPr>
            <a:xfrm>
              <a:off x="562940" y="0"/>
              <a:ext cx="11501362" cy="9387986"/>
            </a:xfrm>
            <a:custGeom>
              <a:avLst/>
              <a:gdLst/>
              <a:ahLst/>
              <a:cxnLst/>
              <a:rect l="l" t="t" r="r" b="b"/>
              <a:pathLst>
                <a:path w="11501362" h="9387986">
                  <a:moveTo>
                    <a:pt x="0" y="0"/>
                  </a:moveTo>
                  <a:lnTo>
                    <a:pt x="11501361" y="0"/>
                  </a:lnTo>
                  <a:lnTo>
                    <a:pt x="11501361" y="9387986"/>
                  </a:lnTo>
                  <a:lnTo>
                    <a:pt x="0" y="9387986"/>
                  </a:lnTo>
                  <a:lnTo>
                    <a:pt x="0" y="0"/>
                  </a:lnTo>
                  <a:close/>
                </a:path>
              </a:pathLst>
            </a:custGeom>
            <a:blipFill>
              <a:blip r:embed="rId7"/>
              <a:stretch>
                <a:fillRect/>
              </a:stretch>
            </a:blipFill>
          </p:spPr>
        </p:sp>
        <p:sp>
          <p:nvSpPr>
            <p:cNvPr id="16" name="Freeform 16"/>
            <p:cNvSpPr/>
            <p:nvPr/>
          </p:nvSpPr>
          <p:spPr>
            <a:xfrm>
              <a:off x="1304185" y="1986372"/>
              <a:ext cx="12976189" cy="7299107"/>
            </a:xfrm>
            <a:custGeom>
              <a:avLst/>
              <a:gdLst/>
              <a:ahLst/>
              <a:cxnLst/>
              <a:rect l="l" t="t" r="r" b="b"/>
              <a:pathLst>
                <a:path w="12976189" h="7299107">
                  <a:moveTo>
                    <a:pt x="0" y="0"/>
                  </a:moveTo>
                  <a:lnTo>
                    <a:pt x="12976189" y="0"/>
                  </a:lnTo>
                  <a:lnTo>
                    <a:pt x="12976189" y="7299107"/>
                  </a:lnTo>
                  <a:lnTo>
                    <a:pt x="0" y="7299107"/>
                  </a:lnTo>
                  <a:lnTo>
                    <a:pt x="0" y="0"/>
                  </a:lnTo>
                  <a:close/>
                </a:path>
              </a:pathLst>
            </a:custGeom>
            <a:blipFill>
              <a:blip r:embed="rId8"/>
              <a:stretch>
                <a:fillRect/>
              </a:stretch>
            </a:blipFill>
          </p:spPr>
        </p:sp>
        <p:sp>
          <p:nvSpPr>
            <p:cNvPr id="17" name="Freeform 17"/>
            <p:cNvSpPr/>
            <p:nvPr/>
          </p:nvSpPr>
          <p:spPr>
            <a:xfrm rot="-2496386">
              <a:off x="4038285" y="865062"/>
              <a:ext cx="2086871" cy="1453302"/>
            </a:xfrm>
            <a:custGeom>
              <a:avLst/>
              <a:gdLst/>
              <a:ahLst/>
              <a:cxnLst/>
              <a:rect l="l" t="t" r="r" b="b"/>
              <a:pathLst>
                <a:path w="2086871" h="1453302">
                  <a:moveTo>
                    <a:pt x="0" y="0"/>
                  </a:moveTo>
                  <a:lnTo>
                    <a:pt x="2086872" y="0"/>
                  </a:lnTo>
                  <a:lnTo>
                    <a:pt x="2086872" y="1453303"/>
                  </a:lnTo>
                  <a:lnTo>
                    <a:pt x="0" y="1453303"/>
                  </a:lnTo>
                  <a:lnTo>
                    <a:pt x="0" y="0"/>
                  </a:lnTo>
                  <a:close/>
                </a:path>
              </a:pathLst>
            </a:custGeom>
            <a:blipFill>
              <a:blip r:embed="rId9"/>
              <a:stretch>
                <a:fillRect b="-25107"/>
              </a:stretch>
            </a:blipFill>
          </p:spPr>
        </p:sp>
        <p:sp>
          <p:nvSpPr>
            <p:cNvPr id="18" name="Freeform 18"/>
            <p:cNvSpPr/>
            <p:nvPr/>
          </p:nvSpPr>
          <p:spPr>
            <a:xfrm rot="2178633">
              <a:off x="9174294" y="912699"/>
              <a:ext cx="2151611" cy="1498387"/>
            </a:xfrm>
            <a:custGeom>
              <a:avLst/>
              <a:gdLst/>
              <a:ahLst/>
              <a:cxnLst/>
              <a:rect l="l" t="t" r="r" b="b"/>
              <a:pathLst>
                <a:path w="2151611" h="1498387">
                  <a:moveTo>
                    <a:pt x="0" y="0"/>
                  </a:moveTo>
                  <a:lnTo>
                    <a:pt x="2151611" y="0"/>
                  </a:lnTo>
                  <a:lnTo>
                    <a:pt x="2151611" y="1498387"/>
                  </a:lnTo>
                  <a:lnTo>
                    <a:pt x="0" y="1498387"/>
                  </a:lnTo>
                  <a:lnTo>
                    <a:pt x="0" y="0"/>
                  </a:lnTo>
                  <a:close/>
                </a:path>
              </a:pathLst>
            </a:custGeom>
            <a:blipFill>
              <a:blip r:embed="rId9"/>
              <a:stretch>
                <a:fillRect b="-25107"/>
              </a:stretch>
            </a:blipFill>
          </p:spPr>
        </p:sp>
        <p:sp>
          <p:nvSpPr>
            <p:cNvPr id="19" name="Freeform 19"/>
            <p:cNvSpPr/>
            <p:nvPr/>
          </p:nvSpPr>
          <p:spPr>
            <a:xfrm rot="1625630">
              <a:off x="338886" y="6421990"/>
              <a:ext cx="837981" cy="1690045"/>
            </a:xfrm>
            <a:custGeom>
              <a:avLst/>
              <a:gdLst/>
              <a:ahLst/>
              <a:cxnLst/>
              <a:rect l="l" t="t" r="r" b="b"/>
              <a:pathLst>
                <a:path w="837981" h="1690045">
                  <a:moveTo>
                    <a:pt x="0" y="0"/>
                  </a:moveTo>
                  <a:lnTo>
                    <a:pt x="837980" y="0"/>
                  </a:lnTo>
                  <a:lnTo>
                    <a:pt x="837980" y="1690045"/>
                  </a:lnTo>
                  <a:lnTo>
                    <a:pt x="0" y="1690045"/>
                  </a:lnTo>
                  <a:lnTo>
                    <a:pt x="0" y="0"/>
                  </a:lnTo>
                  <a:close/>
                </a:path>
              </a:pathLst>
            </a:custGeom>
            <a:blipFill>
              <a:blip r:embed="rId10"/>
              <a:stretch>
                <a:fillRect/>
              </a:stretch>
            </a:blipFill>
          </p:spPr>
        </p:sp>
        <p:sp>
          <p:nvSpPr>
            <p:cNvPr id="20" name="TextBox 20"/>
            <p:cNvSpPr txBox="1"/>
            <p:nvPr/>
          </p:nvSpPr>
          <p:spPr>
            <a:xfrm rot="-2182497">
              <a:off x="1125733" y="3584704"/>
              <a:ext cx="6834856" cy="1044574"/>
            </a:xfrm>
            <a:prstGeom prst="rect">
              <a:avLst/>
            </a:prstGeom>
          </p:spPr>
          <p:txBody>
            <a:bodyPr lIns="0" tIns="0" rIns="0" bIns="0" rtlCol="0" anchor="t">
              <a:spAutoFit/>
            </a:bodyPr>
            <a:lstStyle/>
            <a:p>
              <a:pPr algn="l">
                <a:lnSpc>
                  <a:spcPts val="3735"/>
                </a:lnSpc>
              </a:pPr>
              <a:r>
                <a:rPr lang="en-US" sz="2670" spc="274">
                  <a:solidFill>
                    <a:srgbClr val="42382A"/>
                  </a:solidFill>
                  <a:latin typeface="思源宋体" panose="02020400000000000000"/>
                  <a:ea typeface="思源宋体" panose="02020400000000000000"/>
                  <a:cs typeface="思源宋体" panose="02020400000000000000"/>
                  <a:sym typeface="思源宋体" panose="02020400000000000000"/>
                </a:rPr>
                <a:t>Xi An Traveling Guideline</a:t>
              </a:r>
              <a:endParaRPr lang="en-US" sz="2670" spc="274">
                <a:solidFill>
                  <a:srgbClr val="42382A"/>
                </a:solidFill>
                <a:latin typeface="思源宋体" panose="02020400000000000000"/>
                <a:ea typeface="思源宋体" panose="02020400000000000000"/>
                <a:cs typeface="思源宋体" panose="02020400000000000000"/>
                <a:sym typeface="思源宋体" panose="02020400000000000000"/>
              </a:endParaRPr>
            </a:p>
          </p:txBody>
        </p:sp>
      </p:grpSp>
      <p:grpSp>
        <p:nvGrpSpPr>
          <p:cNvPr id="21" name="Group 21"/>
          <p:cNvGrpSpPr/>
          <p:nvPr/>
        </p:nvGrpSpPr>
        <p:grpSpPr>
          <a:xfrm>
            <a:off x="2838332" y="3497167"/>
            <a:ext cx="6141181" cy="1036788"/>
            <a:chOff x="0" y="0"/>
            <a:chExt cx="8188242" cy="1382385"/>
          </a:xfrm>
        </p:grpSpPr>
        <p:sp>
          <p:nvSpPr>
            <p:cNvPr id="22" name="Freeform 22"/>
            <p:cNvSpPr/>
            <p:nvPr/>
          </p:nvSpPr>
          <p:spPr>
            <a:xfrm>
              <a:off x="0" y="527553"/>
              <a:ext cx="8188242" cy="854831"/>
            </a:xfrm>
            <a:custGeom>
              <a:avLst/>
              <a:gdLst/>
              <a:ahLst/>
              <a:cxnLst/>
              <a:rect l="l" t="t" r="r" b="b"/>
              <a:pathLst>
                <a:path w="8188242" h="854831">
                  <a:moveTo>
                    <a:pt x="0" y="0"/>
                  </a:moveTo>
                  <a:lnTo>
                    <a:pt x="8188242" y="0"/>
                  </a:lnTo>
                  <a:lnTo>
                    <a:pt x="8188242" y="854832"/>
                  </a:lnTo>
                  <a:lnTo>
                    <a:pt x="0" y="854832"/>
                  </a:lnTo>
                  <a:lnTo>
                    <a:pt x="0" y="0"/>
                  </a:lnTo>
                  <a:close/>
                </a:path>
              </a:pathLst>
            </a:custGeom>
            <a:blipFill>
              <a:blip r:embed="rId11"/>
              <a:stretch>
                <a:fillRect t="-95058"/>
              </a:stretch>
            </a:blipFill>
          </p:spPr>
        </p:sp>
        <p:sp>
          <p:nvSpPr>
            <p:cNvPr id="23" name="Freeform 23"/>
            <p:cNvSpPr/>
            <p:nvPr/>
          </p:nvSpPr>
          <p:spPr>
            <a:xfrm rot="-10800000">
              <a:off x="0" y="0"/>
              <a:ext cx="8188242" cy="1110286"/>
            </a:xfrm>
            <a:custGeom>
              <a:avLst/>
              <a:gdLst/>
              <a:ahLst/>
              <a:cxnLst/>
              <a:rect l="l" t="t" r="r" b="b"/>
              <a:pathLst>
                <a:path w="8188242" h="1110286">
                  <a:moveTo>
                    <a:pt x="0" y="0"/>
                  </a:moveTo>
                  <a:lnTo>
                    <a:pt x="8188242" y="0"/>
                  </a:lnTo>
                  <a:lnTo>
                    <a:pt x="8188242" y="1110286"/>
                  </a:lnTo>
                  <a:lnTo>
                    <a:pt x="0" y="1110286"/>
                  </a:lnTo>
                  <a:lnTo>
                    <a:pt x="0" y="0"/>
                  </a:lnTo>
                  <a:close/>
                </a:path>
              </a:pathLst>
            </a:custGeom>
            <a:blipFill>
              <a:blip r:embed="rId11"/>
              <a:stretch>
                <a:fillRect t="-50179"/>
              </a:stretch>
            </a:blipFill>
          </p:spPr>
        </p:sp>
      </p:grpSp>
      <p:grpSp>
        <p:nvGrpSpPr>
          <p:cNvPr id="24" name="Group 24"/>
          <p:cNvGrpSpPr/>
          <p:nvPr/>
        </p:nvGrpSpPr>
        <p:grpSpPr>
          <a:xfrm>
            <a:off x="1503692" y="4822994"/>
            <a:ext cx="6141181" cy="1036788"/>
            <a:chOff x="0" y="0"/>
            <a:chExt cx="8188242" cy="1382385"/>
          </a:xfrm>
        </p:grpSpPr>
        <p:sp>
          <p:nvSpPr>
            <p:cNvPr id="25" name="Freeform 25"/>
            <p:cNvSpPr/>
            <p:nvPr/>
          </p:nvSpPr>
          <p:spPr>
            <a:xfrm>
              <a:off x="0" y="527553"/>
              <a:ext cx="8188242" cy="854831"/>
            </a:xfrm>
            <a:custGeom>
              <a:avLst/>
              <a:gdLst/>
              <a:ahLst/>
              <a:cxnLst/>
              <a:rect l="l" t="t" r="r" b="b"/>
              <a:pathLst>
                <a:path w="8188242" h="854831">
                  <a:moveTo>
                    <a:pt x="0" y="0"/>
                  </a:moveTo>
                  <a:lnTo>
                    <a:pt x="8188242" y="0"/>
                  </a:lnTo>
                  <a:lnTo>
                    <a:pt x="8188242" y="854832"/>
                  </a:lnTo>
                  <a:lnTo>
                    <a:pt x="0" y="854832"/>
                  </a:lnTo>
                  <a:lnTo>
                    <a:pt x="0" y="0"/>
                  </a:lnTo>
                  <a:close/>
                </a:path>
              </a:pathLst>
            </a:custGeom>
            <a:blipFill>
              <a:blip r:embed="rId11"/>
              <a:stretch>
                <a:fillRect t="-95058"/>
              </a:stretch>
            </a:blipFill>
          </p:spPr>
        </p:sp>
        <p:sp>
          <p:nvSpPr>
            <p:cNvPr id="26" name="Freeform 26"/>
            <p:cNvSpPr/>
            <p:nvPr/>
          </p:nvSpPr>
          <p:spPr>
            <a:xfrm rot="-10800000">
              <a:off x="0" y="0"/>
              <a:ext cx="8188242" cy="1110286"/>
            </a:xfrm>
            <a:custGeom>
              <a:avLst/>
              <a:gdLst/>
              <a:ahLst/>
              <a:cxnLst/>
              <a:rect l="l" t="t" r="r" b="b"/>
              <a:pathLst>
                <a:path w="8188242" h="1110286">
                  <a:moveTo>
                    <a:pt x="0" y="0"/>
                  </a:moveTo>
                  <a:lnTo>
                    <a:pt x="8188242" y="0"/>
                  </a:lnTo>
                  <a:lnTo>
                    <a:pt x="8188242" y="1110286"/>
                  </a:lnTo>
                  <a:lnTo>
                    <a:pt x="0" y="1110286"/>
                  </a:lnTo>
                  <a:lnTo>
                    <a:pt x="0" y="0"/>
                  </a:lnTo>
                  <a:close/>
                </a:path>
              </a:pathLst>
            </a:custGeom>
            <a:blipFill>
              <a:blip r:embed="rId11"/>
              <a:stretch>
                <a:fillRect t="-50179"/>
              </a:stretch>
            </a:blipFill>
          </p:spPr>
        </p:sp>
      </p:grpSp>
      <p:grpSp>
        <p:nvGrpSpPr>
          <p:cNvPr id="27" name="Group 27"/>
          <p:cNvGrpSpPr/>
          <p:nvPr/>
        </p:nvGrpSpPr>
        <p:grpSpPr>
          <a:xfrm>
            <a:off x="3304492" y="6148820"/>
            <a:ext cx="6141181" cy="1036788"/>
            <a:chOff x="0" y="0"/>
            <a:chExt cx="8188242" cy="1382385"/>
          </a:xfrm>
        </p:grpSpPr>
        <p:sp>
          <p:nvSpPr>
            <p:cNvPr id="28" name="Freeform 28"/>
            <p:cNvSpPr/>
            <p:nvPr/>
          </p:nvSpPr>
          <p:spPr>
            <a:xfrm>
              <a:off x="0" y="527553"/>
              <a:ext cx="8188242" cy="854831"/>
            </a:xfrm>
            <a:custGeom>
              <a:avLst/>
              <a:gdLst/>
              <a:ahLst/>
              <a:cxnLst/>
              <a:rect l="l" t="t" r="r" b="b"/>
              <a:pathLst>
                <a:path w="8188242" h="854831">
                  <a:moveTo>
                    <a:pt x="0" y="0"/>
                  </a:moveTo>
                  <a:lnTo>
                    <a:pt x="8188242" y="0"/>
                  </a:lnTo>
                  <a:lnTo>
                    <a:pt x="8188242" y="854832"/>
                  </a:lnTo>
                  <a:lnTo>
                    <a:pt x="0" y="854832"/>
                  </a:lnTo>
                  <a:lnTo>
                    <a:pt x="0" y="0"/>
                  </a:lnTo>
                  <a:close/>
                </a:path>
              </a:pathLst>
            </a:custGeom>
            <a:blipFill>
              <a:blip r:embed="rId11"/>
              <a:stretch>
                <a:fillRect t="-95058"/>
              </a:stretch>
            </a:blipFill>
          </p:spPr>
        </p:sp>
        <p:sp>
          <p:nvSpPr>
            <p:cNvPr id="29" name="Freeform 29"/>
            <p:cNvSpPr/>
            <p:nvPr/>
          </p:nvSpPr>
          <p:spPr>
            <a:xfrm rot="-10800000">
              <a:off x="0" y="0"/>
              <a:ext cx="8188242" cy="1110286"/>
            </a:xfrm>
            <a:custGeom>
              <a:avLst/>
              <a:gdLst/>
              <a:ahLst/>
              <a:cxnLst/>
              <a:rect l="l" t="t" r="r" b="b"/>
              <a:pathLst>
                <a:path w="8188242" h="1110286">
                  <a:moveTo>
                    <a:pt x="0" y="0"/>
                  </a:moveTo>
                  <a:lnTo>
                    <a:pt x="8188242" y="0"/>
                  </a:lnTo>
                  <a:lnTo>
                    <a:pt x="8188242" y="1110286"/>
                  </a:lnTo>
                  <a:lnTo>
                    <a:pt x="0" y="1110286"/>
                  </a:lnTo>
                  <a:lnTo>
                    <a:pt x="0" y="0"/>
                  </a:lnTo>
                  <a:close/>
                </a:path>
              </a:pathLst>
            </a:custGeom>
            <a:blipFill>
              <a:blip r:embed="rId11"/>
              <a:stretch>
                <a:fillRect t="-50179"/>
              </a:stretch>
            </a:blipFill>
          </p:spPr>
        </p:sp>
      </p:grpSp>
      <p:grpSp>
        <p:nvGrpSpPr>
          <p:cNvPr id="30" name="Group 30"/>
          <p:cNvGrpSpPr/>
          <p:nvPr/>
        </p:nvGrpSpPr>
        <p:grpSpPr>
          <a:xfrm>
            <a:off x="2083851" y="7474647"/>
            <a:ext cx="6141181" cy="1036788"/>
            <a:chOff x="0" y="0"/>
            <a:chExt cx="8188242" cy="1382385"/>
          </a:xfrm>
        </p:grpSpPr>
        <p:sp>
          <p:nvSpPr>
            <p:cNvPr id="31" name="Freeform 31"/>
            <p:cNvSpPr/>
            <p:nvPr/>
          </p:nvSpPr>
          <p:spPr>
            <a:xfrm>
              <a:off x="0" y="527553"/>
              <a:ext cx="8188242" cy="854831"/>
            </a:xfrm>
            <a:custGeom>
              <a:avLst/>
              <a:gdLst/>
              <a:ahLst/>
              <a:cxnLst/>
              <a:rect l="l" t="t" r="r" b="b"/>
              <a:pathLst>
                <a:path w="8188242" h="854831">
                  <a:moveTo>
                    <a:pt x="0" y="0"/>
                  </a:moveTo>
                  <a:lnTo>
                    <a:pt x="8188242" y="0"/>
                  </a:lnTo>
                  <a:lnTo>
                    <a:pt x="8188242" y="854832"/>
                  </a:lnTo>
                  <a:lnTo>
                    <a:pt x="0" y="854832"/>
                  </a:lnTo>
                  <a:lnTo>
                    <a:pt x="0" y="0"/>
                  </a:lnTo>
                  <a:close/>
                </a:path>
              </a:pathLst>
            </a:custGeom>
            <a:blipFill>
              <a:blip r:embed="rId11"/>
              <a:stretch>
                <a:fillRect t="-95058"/>
              </a:stretch>
            </a:blipFill>
          </p:spPr>
        </p:sp>
        <p:sp>
          <p:nvSpPr>
            <p:cNvPr id="32" name="Freeform 32"/>
            <p:cNvSpPr/>
            <p:nvPr/>
          </p:nvSpPr>
          <p:spPr>
            <a:xfrm rot="-10800000">
              <a:off x="0" y="0"/>
              <a:ext cx="8188242" cy="1110286"/>
            </a:xfrm>
            <a:custGeom>
              <a:avLst/>
              <a:gdLst/>
              <a:ahLst/>
              <a:cxnLst/>
              <a:rect l="l" t="t" r="r" b="b"/>
              <a:pathLst>
                <a:path w="8188242" h="1110286">
                  <a:moveTo>
                    <a:pt x="0" y="0"/>
                  </a:moveTo>
                  <a:lnTo>
                    <a:pt x="8188242" y="0"/>
                  </a:lnTo>
                  <a:lnTo>
                    <a:pt x="8188242" y="1110286"/>
                  </a:lnTo>
                  <a:lnTo>
                    <a:pt x="0" y="1110286"/>
                  </a:lnTo>
                  <a:lnTo>
                    <a:pt x="0" y="0"/>
                  </a:lnTo>
                  <a:close/>
                </a:path>
              </a:pathLst>
            </a:custGeom>
            <a:blipFill>
              <a:blip r:embed="rId11"/>
              <a:stretch>
                <a:fillRect t="-50179"/>
              </a:stretch>
            </a:blipFill>
          </p:spPr>
        </p:sp>
      </p:grpSp>
      <p:sp>
        <p:nvSpPr>
          <p:cNvPr id="33" name="Freeform 33"/>
          <p:cNvSpPr/>
          <p:nvPr/>
        </p:nvSpPr>
        <p:spPr>
          <a:xfrm>
            <a:off x="742766" y="6636237"/>
            <a:ext cx="1152417" cy="787760"/>
          </a:xfrm>
          <a:custGeom>
            <a:avLst/>
            <a:gdLst/>
            <a:ahLst/>
            <a:cxnLst/>
            <a:rect l="l" t="t" r="r" b="b"/>
            <a:pathLst>
              <a:path w="1152417" h="787760">
                <a:moveTo>
                  <a:pt x="0" y="0"/>
                </a:moveTo>
                <a:lnTo>
                  <a:pt x="1152417" y="0"/>
                </a:lnTo>
                <a:lnTo>
                  <a:pt x="1152417" y="787760"/>
                </a:lnTo>
                <a:lnTo>
                  <a:pt x="0" y="787760"/>
                </a:lnTo>
                <a:lnTo>
                  <a:pt x="0" y="0"/>
                </a:lnTo>
                <a:close/>
              </a:path>
            </a:pathLst>
          </a:custGeom>
          <a:blipFill>
            <a:blip r:embed="rId12"/>
            <a:stretch>
              <a:fillRect/>
            </a:stretch>
          </a:blipFill>
        </p:spPr>
      </p:sp>
      <p:sp>
        <p:nvSpPr>
          <p:cNvPr id="34" name="TextBox 34"/>
          <p:cNvSpPr txBox="1"/>
          <p:nvPr/>
        </p:nvSpPr>
        <p:spPr>
          <a:xfrm>
            <a:off x="3887458" y="3621227"/>
            <a:ext cx="5245467" cy="712470"/>
          </a:xfrm>
          <a:prstGeom prst="rect">
            <a:avLst/>
          </a:prstGeom>
        </p:spPr>
        <p:txBody>
          <a:bodyPr lIns="0" tIns="0" rIns="0" bIns="0" rtlCol="0" anchor="t">
            <a:spAutoFit/>
          </a:bodyPr>
          <a:lstStyle/>
          <a:p>
            <a:pPr algn="l">
              <a:lnSpc>
                <a:spcPts val="5880"/>
              </a:lnSpc>
            </a:pPr>
            <a:r>
              <a:rPr lang="zh-CN" altLang="en-US" sz="4200" dirty="0">
                <a:solidFill>
                  <a:srgbClr val="302312"/>
                </a:solidFill>
                <a:latin typeface="字由点字奇妙体" panose="00020600040101010101"/>
                <a:ea typeface="字由点字奇妙体" panose="00020600040101010101"/>
                <a:cs typeface="字由点字奇妙体" panose="00020600040101010101"/>
                <a:sym typeface="字由点字奇妙体" panose="00020600040101010101"/>
              </a:rPr>
              <a:t>阅读范文，构建图式</a:t>
            </a:r>
            <a:endParaRPr lang="en-US" sz="4200" dirty="0">
              <a:solidFill>
                <a:srgbClr val="302312"/>
              </a:solidFill>
              <a:latin typeface="字由点字奇妙体" panose="00020600040101010101"/>
              <a:ea typeface="字由点字奇妙体" panose="00020600040101010101"/>
              <a:cs typeface="字由点字奇妙体" panose="00020600040101010101"/>
              <a:sym typeface="字由点字奇妙体" panose="00020600040101010101"/>
            </a:endParaRPr>
          </a:p>
        </p:txBody>
      </p:sp>
      <p:sp>
        <p:nvSpPr>
          <p:cNvPr id="35" name="TextBox 35"/>
          <p:cNvSpPr txBox="1"/>
          <p:nvPr/>
        </p:nvSpPr>
        <p:spPr>
          <a:xfrm>
            <a:off x="3104490" y="3566934"/>
            <a:ext cx="782968" cy="811530"/>
          </a:xfrm>
          <a:prstGeom prst="rect">
            <a:avLst/>
          </a:prstGeom>
        </p:spPr>
        <p:txBody>
          <a:bodyPr lIns="0" tIns="0" rIns="0" bIns="0" rtlCol="0" anchor="t">
            <a:spAutoFit/>
          </a:bodyPr>
          <a:lstStyle/>
          <a:p>
            <a:pPr algn="l">
              <a:lnSpc>
                <a:spcPts val="6720"/>
              </a:lnSpc>
            </a:pPr>
            <a:r>
              <a:rPr lang="en-US" sz="4800" dirty="0">
                <a:solidFill>
                  <a:srgbClr val="993D28"/>
                </a:solidFill>
                <a:latin typeface="字由点字奇妙体" panose="00020600040101010101"/>
                <a:ea typeface="字由点字奇妙体" panose="00020600040101010101"/>
                <a:cs typeface="字由点字奇妙体" panose="00020600040101010101"/>
                <a:sym typeface="字由点字奇妙体" panose="00020600040101010101"/>
              </a:rPr>
              <a:t>01</a:t>
            </a:r>
            <a:endParaRPr lang="en-US" sz="4800" dirty="0">
              <a:solidFill>
                <a:srgbClr val="993D28"/>
              </a:solidFill>
              <a:latin typeface="字由点字奇妙体" panose="00020600040101010101"/>
              <a:ea typeface="字由点字奇妙体" panose="00020600040101010101"/>
              <a:cs typeface="字由点字奇妙体" panose="00020600040101010101"/>
              <a:sym typeface="字由点字奇妙体" panose="00020600040101010101"/>
            </a:endParaRPr>
          </a:p>
        </p:txBody>
      </p:sp>
      <p:sp>
        <p:nvSpPr>
          <p:cNvPr id="36" name="TextBox 36"/>
          <p:cNvSpPr txBox="1"/>
          <p:nvPr/>
        </p:nvSpPr>
        <p:spPr>
          <a:xfrm>
            <a:off x="1725711" y="4892761"/>
            <a:ext cx="782968" cy="811530"/>
          </a:xfrm>
          <a:prstGeom prst="rect">
            <a:avLst/>
          </a:prstGeom>
        </p:spPr>
        <p:txBody>
          <a:bodyPr lIns="0" tIns="0" rIns="0" bIns="0" rtlCol="0" anchor="t">
            <a:spAutoFit/>
          </a:bodyPr>
          <a:lstStyle/>
          <a:p>
            <a:pPr algn="l">
              <a:lnSpc>
                <a:spcPts val="6720"/>
              </a:lnSpc>
            </a:pPr>
            <a:r>
              <a:rPr lang="en-US" sz="4800">
                <a:solidFill>
                  <a:srgbClr val="993D28"/>
                </a:solidFill>
                <a:latin typeface="字由点字奇妙体" panose="00020600040101010101"/>
                <a:ea typeface="字由点字奇妙体" panose="00020600040101010101"/>
                <a:cs typeface="字由点字奇妙体" panose="00020600040101010101"/>
                <a:sym typeface="字由点字奇妙体" panose="00020600040101010101"/>
              </a:rPr>
              <a:t>02</a:t>
            </a:r>
            <a:endParaRPr lang="en-US" sz="4800">
              <a:solidFill>
                <a:srgbClr val="993D28"/>
              </a:solidFill>
              <a:latin typeface="字由点字奇妙体" panose="00020600040101010101"/>
              <a:ea typeface="字由点字奇妙体" panose="00020600040101010101"/>
              <a:cs typeface="字由点字奇妙体" panose="00020600040101010101"/>
              <a:sym typeface="字由点字奇妙体" panose="00020600040101010101"/>
            </a:endParaRPr>
          </a:p>
        </p:txBody>
      </p:sp>
      <p:sp>
        <p:nvSpPr>
          <p:cNvPr id="37" name="TextBox 37"/>
          <p:cNvSpPr txBox="1"/>
          <p:nvPr/>
        </p:nvSpPr>
        <p:spPr>
          <a:xfrm>
            <a:off x="2610752" y="4947053"/>
            <a:ext cx="5245467" cy="712470"/>
          </a:xfrm>
          <a:prstGeom prst="rect">
            <a:avLst/>
          </a:prstGeom>
        </p:spPr>
        <p:txBody>
          <a:bodyPr lIns="0" tIns="0" rIns="0" bIns="0" rtlCol="0" anchor="t">
            <a:spAutoFit/>
          </a:bodyPr>
          <a:lstStyle/>
          <a:p>
            <a:pPr algn="l">
              <a:lnSpc>
                <a:spcPts val="5880"/>
              </a:lnSpc>
            </a:pPr>
            <a:r>
              <a:rPr lang="zh-CN" altLang="en-US" sz="4200" dirty="0">
                <a:solidFill>
                  <a:srgbClr val="302312"/>
                </a:solidFill>
                <a:latin typeface="字由点字奇妙体" panose="00020600040101010101"/>
                <a:ea typeface="字由点字奇妙体" panose="00020600040101010101"/>
                <a:cs typeface="字由点字奇妙体" panose="00020600040101010101"/>
                <a:sym typeface="字由点字奇妙体" panose="00020600040101010101"/>
              </a:rPr>
              <a:t>仔细审题，分析要点</a:t>
            </a:r>
            <a:endParaRPr lang="en-US" sz="4200" dirty="0">
              <a:solidFill>
                <a:srgbClr val="302312"/>
              </a:solidFill>
              <a:latin typeface="字由点字奇妙体" panose="00020600040101010101"/>
              <a:ea typeface="字由点字奇妙体" panose="00020600040101010101"/>
              <a:cs typeface="字由点字奇妙体" panose="00020600040101010101"/>
              <a:sym typeface="字由点字奇妙体" panose="00020600040101010101"/>
            </a:endParaRPr>
          </a:p>
        </p:txBody>
      </p:sp>
      <p:sp>
        <p:nvSpPr>
          <p:cNvPr id="38" name="TextBox 38"/>
          <p:cNvSpPr txBox="1"/>
          <p:nvPr/>
        </p:nvSpPr>
        <p:spPr>
          <a:xfrm>
            <a:off x="3583968" y="6218587"/>
            <a:ext cx="782968" cy="811530"/>
          </a:xfrm>
          <a:prstGeom prst="rect">
            <a:avLst/>
          </a:prstGeom>
        </p:spPr>
        <p:txBody>
          <a:bodyPr lIns="0" tIns="0" rIns="0" bIns="0" rtlCol="0" anchor="t">
            <a:spAutoFit/>
          </a:bodyPr>
          <a:lstStyle/>
          <a:p>
            <a:pPr algn="l">
              <a:lnSpc>
                <a:spcPts val="6720"/>
              </a:lnSpc>
            </a:pPr>
            <a:r>
              <a:rPr lang="en-US" sz="4800">
                <a:solidFill>
                  <a:srgbClr val="993D28"/>
                </a:solidFill>
                <a:latin typeface="字由点字奇妙体" panose="00020600040101010101"/>
                <a:ea typeface="字由点字奇妙体" panose="00020600040101010101"/>
                <a:cs typeface="字由点字奇妙体" panose="00020600040101010101"/>
                <a:sym typeface="字由点字奇妙体" panose="00020600040101010101"/>
              </a:rPr>
              <a:t>03</a:t>
            </a:r>
            <a:endParaRPr lang="en-US" sz="4800">
              <a:solidFill>
                <a:srgbClr val="993D28"/>
              </a:solidFill>
              <a:latin typeface="字由点字奇妙体" panose="00020600040101010101"/>
              <a:ea typeface="字由点字奇妙体" panose="00020600040101010101"/>
              <a:cs typeface="字由点字奇妙体" panose="00020600040101010101"/>
              <a:sym typeface="字由点字奇妙体" panose="00020600040101010101"/>
            </a:endParaRPr>
          </a:p>
        </p:txBody>
      </p:sp>
      <p:sp>
        <p:nvSpPr>
          <p:cNvPr id="39" name="TextBox 39"/>
          <p:cNvSpPr txBox="1"/>
          <p:nvPr/>
        </p:nvSpPr>
        <p:spPr>
          <a:xfrm>
            <a:off x="4366936" y="6272880"/>
            <a:ext cx="5245467" cy="712470"/>
          </a:xfrm>
          <a:prstGeom prst="rect">
            <a:avLst/>
          </a:prstGeom>
        </p:spPr>
        <p:txBody>
          <a:bodyPr lIns="0" tIns="0" rIns="0" bIns="0" rtlCol="0" anchor="t">
            <a:spAutoFit/>
          </a:bodyPr>
          <a:lstStyle/>
          <a:p>
            <a:pPr algn="l">
              <a:lnSpc>
                <a:spcPts val="5880"/>
              </a:lnSpc>
            </a:pPr>
            <a:r>
              <a:rPr lang="zh-CN" altLang="en-US" sz="4200" dirty="0">
                <a:solidFill>
                  <a:srgbClr val="302312"/>
                </a:solidFill>
                <a:latin typeface="字由点字奇妙体" panose="00020600040101010101"/>
                <a:ea typeface="字由点字奇妙体" panose="00020600040101010101"/>
                <a:cs typeface="字由点字奇妙体" panose="00020600040101010101"/>
                <a:sym typeface="字由点字奇妙体" panose="00020600040101010101"/>
              </a:rPr>
              <a:t>结合语境，拓展语料</a:t>
            </a:r>
            <a:endParaRPr lang="en-US" sz="4200" dirty="0">
              <a:solidFill>
                <a:srgbClr val="302312"/>
              </a:solidFill>
              <a:latin typeface="字由点字奇妙体" panose="00020600040101010101"/>
              <a:ea typeface="字由点字奇妙体" panose="00020600040101010101"/>
              <a:cs typeface="字由点字奇妙体" panose="00020600040101010101"/>
              <a:sym typeface="字由点字奇妙体" panose="00020600040101010101"/>
            </a:endParaRPr>
          </a:p>
        </p:txBody>
      </p:sp>
      <p:sp>
        <p:nvSpPr>
          <p:cNvPr id="40" name="TextBox 40"/>
          <p:cNvSpPr txBox="1"/>
          <p:nvPr/>
        </p:nvSpPr>
        <p:spPr>
          <a:xfrm>
            <a:off x="2420352" y="7544414"/>
            <a:ext cx="782968" cy="811530"/>
          </a:xfrm>
          <a:prstGeom prst="rect">
            <a:avLst/>
          </a:prstGeom>
        </p:spPr>
        <p:txBody>
          <a:bodyPr lIns="0" tIns="0" rIns="0" bIns="0" rtlCol="0" anchor="t">
            <a:spAutoFit/>
          </a:bodyPr>
          <a:lstStyle/>
          <a:p>
            <a:pPr algn="l">
              <a:lnSpc>
                <a:spcPts val="6720"/>
              </a:lnSpc>
            </a:pPr>
            <a:r>
              <a:rPr lang="en-US" sz="4800">
                <a:solidFill>
                  <a:srgbClr val="993D28"/>
                </a:solidFill>
                <a:latin typeface="字由点字奇妙体" panose="00020600040101010101"/>
                <a:ea typeface="字由点字奇妙体" panose="00020600040101010101"/>
                <a:cs typeface="字由点字奇妙体" panose="00020600040101010101"/>
                <a:sym typeface="字由点字奇妙体" panose="00020600040101010101"/>
              </a:rPr>
              <a:t>04</a:t>
            </a:r>
            <a:endParaRPr lang="en-US" sz="4800">
              <a:solidFill>
                <a:srgbClr val="993D28"/>
              </a:solidFill>
              <a:latin typeface="字由点字奇妙体" panose="00020600040101010101"/>
              <a:ea typeface="字由点字奇妙体" panose="00020600040101010101"/>
              <a:cs typeface="字由点字奇妙体" panose="00020600040101010101"/>
              <a:sym typeface="字由点字奇妙体" panose="00020600040101010101"/>
            </a:endParaRPr>
          </a:p>
        </p:txBody>
      </p:sp>
      <p:sp>
        <p:nvSpPr>
          <p:cNvPr id="41" name="TextBox 41"/>
          <p:cNvSpPr txBox="1"/>
          <p:nvPr/>
        </p:nvSpPr>
        <p:spPr>
          <a:xfrm>
            <a:off x="3195678" y="7598706"/>
            <a:ext cx="4850942" cy="712470"/>
          </a:xfrm>
          <a:prstGeom prst="rect">
            <a:avLst/>
          </a:prstGeom>
        </p:spPr>
        <p:txBody>
          <a:bodyPr lIns="0" tIns="0" rIns="0" bIns="0" rtlCol="0" anchor="t">
            <a:spAutoFit/>
          </a:bodyPr>
          <a:lstStyle/>
          <a:p>
            <a:pPr algn="l">
              <a:lnSpc>
                <a:spcPts val="5880"/>
              </a:lnSpc>
            </a:pPr>
            <a:r>
              <a:rPr lang="zh-CN" altLang="en-US" sz="4200" dirty="0">
                <a:solidFill>
                  <a:srgbClr val="302312"/>
                </a:solidFill>
                <a:latin typeface="字由点字奇妙体" panose="00020600040101010101"/>
                <a:ea typeface="字由点字奇妙体" panose="00020600040101010101"/>
                <a:cs typeface="字由点字奇妙体" panose="00020600040101010101"/>
                <a:sym typeface="字由点字奇妙体" panose="00020600040101010101"/>
              </a:rPr>
              <a:t>综合运用，润色修缮</a:t>
            </a:r>
            <a:endParaRPr lang="en-US" sz="4200" dirty="0">
              <a:solidFill>
                <a:srgbClr val="302312"/>
              </a:solidFill>
              <a:latin typeface="字由点字奇妙体" panose="00020600040101010101"/>
              <a:ea typeface="字由点字奇妙体" panose="00020600040101010101"/>
              <a:cs typeface="字由点字奇妙体" panose="00020600040101010101"/>
              <a:sym typeface="字由点字奇妙体" panose="00020600040101010101"/>
            </a:endParaRPr>
          </a:p>
        </p:txBody>
      </p:sp>
      <p:sp>
        <p:nvSpPr>
          <p:cNvPr id="42" name="TextBox 42"/>
          <p:cNvSpPr txBox="1"/>
          <p:nvPr/>
        </p:nvSpPr>
        <p:spPr>
          <a:xfrm>
            <a:off x="4505911" y="1348074"/>
            <a:ext cx="1939359" cy="1197087"/>
          </a:xfrm>
          <a:prstGeom prst="rect">
            <a:avLst/>
          </a:prstGeom>
        </p:spPr>
        <p:txBody>
          <a:bodyPr lIns="0" tIns="0" rIns="0" bIns="0" rtlCol="0" anchor="t">
            <a:spAutoFit/>
          </a:bodyPr>
          <a:lstStyle/>
          <a:p>
            <a:pPr algn="ctr">
              <a:lnSpc>
                <a:spcPts val="9785"/>
              </a:lnSpc>
            </a:pPr>
            <a:r>
              <a:rPr lang="en-US" sz="6990">
                <a:solidFill>
                  <a:srgbClr val="F4E8D6"/>
                </a:solidFill>
                <a:latin typeface="黄煜臣江西拙楷体" panose="02010600040101010101"/>
                <a:ea typeface="黄煜臣江西拙楷体" panose="02010600040101010101"/>
                <a:cs typeface="黄煜臣江西拙楷体" panose="02010600040101010101"/>
                <a:sym typeface="黄煜臣江西拙楷体" panose="02010600040101010101"/>
              </a:rPr>
              <a:t>目录</a:t>
            </a:r>
            <a:endParaRPr lang="en-US" sz="6990">
              <a:solidFill>
                <a:srgbClr val="F4E8D6"/>
              </a:solidFill>
              <a:latin typeface="黄煜臣江西拙楷体" panose="02010600040101010101"/>
              <a:ea typeface="黄煜臣江西拙楷体" panose="02010600040101010101"/>
              <a:cs typeface="黄煜臣江西拙楷体" panose="02010600040101010101"/>
              <a:sym typeface="黄煜臣江西拙楷体" panose="02010600040101010101"/>
            </a:endParaRPr>
          </a:p>
        </p:txBody>
      </p:sp>
      <p:pic>
        <p:nvPicPr>
          <p:cNvPr id="5124" name="图片 6" descr="logo横版 png"/>
          <p:cNvPicPr>
            <a:picLocks noChangeAspect="1"/>
          </p:cNvPicPr>
          <p:nvPr/>
        </p:nvPicPr>
        <p:blipFill>
          <a:blip r:embed="rId13"/>
          <a:stretch>
            <a:fillRect/>
          </a:stretch>
        </p:blipFill>
        <p:spPr>
          <a:xfrm>
            <a:off x="16313150" y="545465"/>
            <a:ext cx="1250950" cy="132334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a:xfrm rot="214270">
            <a:off x="-3029888" y="-5816882"/>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11" name="文本框 10"/>
          <p:cNvSpPr txBox="1"/>
          <p:nvPr/>
        </p:nvSpPr>
        <p:spPr>
          <a:xfrm>
            <a:off x="3581400" y="-24087"/>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01</a:t>
            </a: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建议信范文阅读</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文本框 12"/>
          <p:cNvSpPr txBox="1"/>
          <p:nvPr/>
        </p:nvSpPr>
        <p:spPr>
          <a:xfrm>
            <a:off x="838200" y="1429153"/>
            <a:ext cx="5867400" cy="6986528"/>
          </a:xfrm>
          <a:prstGeom prst="rect">
            <a:avLst/>
          </a:prstGeom>
          <a:noFill/>
          <a:ln w="28575">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a:t>
            </a:r>
            <a:r>
              <a:rPr lang="en-US" altLang="zh-CN" sz="3200" dirty="0">
                <a:latin typeface="Calibri" panose="020F0502020204030204"/>
                <a:ea typeface="宋体" panose="02010600030101010101" pitchFamily="2" charset="-122"/>
              </a:rPr>
              <a:t>2017</a:t>
            </a:r>
            <a:r>
              <a:rPr lang="zh-CN" altLang="en-US" sz="3200" dirty="0">
                <a:latin typeface="Calibri" panose="020F0502020204030204"/>
                <a:ea typeface="宋体" panose="02010600030101010101" pitchFamily="2" charset="-122"/>
              </a:rPr>
              <a:t>北京卷</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a:t>
            </a: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你的英国朋友</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Jim</a:t>
            </a: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所在的学校要组织学生来中国旅行，有两条线路可以选择：“长江之行”或者“泰山之旅”。</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Jim</a:t>
            </a: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来信希望你能给些建议。请你给他回信，内容包括：</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你建议的线路；</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你的理由；</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3.</a:t>
            </a: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你的祝愿。</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200" dirty="0">
              <a:latin typeface="Calibri" panose="020F0502020204030204"/>
              <a:ea typeface="宋体"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注意：</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词数 </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100 </a:t>
            </a: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左右；</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开头和结尾已给出，不计入总词数。</a:t>
            </a:r>
            <a:endPar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6892116" y="1675374"/>
            <a:ext cx="10591800" cy="6986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Dear Jim,</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       I’m happy to receive your letter and </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know you’re coming to China.</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Of the two trips to the Yangtze River and Mount Tai, both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are highly recommended</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Personally, I prefer</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the tour along the Yangtze, the longest river and one of the mother rivers of Chinese civilization.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You can learn a lot about </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the history of China and Chinese people.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Moreover,</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the scenery along the river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is amazing, with </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many well-known sightseeing spots.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That’s why I think </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the trip along the Yangtze will be a better choice.</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Hope</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you’ll have a good time in China.      </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Yours,</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Li Hua</a:t>
            </a:r>
            <a:endParaRPr kumimoji="0" lang="zh-CN" altLang="en-US"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p:txBody>
      </p:sp>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18288000" cy="10287000"/>
            <a:chOff x="0" y="0"/>
            <a:chExt cx="4816593" cy="2709333"/>
          </a:xfrm>
        </p:grpSpPr>
        <p:sp>
          <p:nvSpPr>
            <p:cNvPr id="3"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2382A">
                <a:alpha val="94902"/>
              </a:srgbClr>
            </a:solidFill>
          </p:spPr>
        </p:sp>
        <p:sp>
          <p:nvSpPr>
            <p:cNvPr id="4" name="TextBox 5"/>
            <p:cNvSpPr txBox="1"/>
            <p:nvPr/>
          </p:nvSpPr>
          <p:spPr>
            <a:xfrm>
              <a:off x="0" y="-38100"/>
              <a:ext cx="4816593" cy="2747433"/>
            </a:xfrm>
            <a:prstGeom prst="rect">
              <a:avLst/>
            </a:prstGeom>
          </p:spPr>
          <p:txBody>
            <a:bodyPr lIns="50800" tIns="50800" rIns="50800" bIns="50800" rtlCol="0" anchor="ctr"/>
            <a:lstStyle/>
            <a:p>
              <a:pPr algn="ctr">
                <a:lnSpc>
                  <a:spcPts val="2660"/>
                </a:lnSpc>
                <a:spcBef>
                  <a:spcPct val="0"/>
                </a:spcBef>
              </a:pPr>
            </a:p>
          </p:txBody>
        </p:sp>
      </p:grpSp>
      <p:sp>
        <p:nvSpPr>
          <p:cNvPr id="5" name="Freeform 8"/>
          <p:cNvSpPr/>
          <p:nvPr/>
        </p:nvSpPr>
        <p:spPr>
          <a:xfrm rot="214270">
            <a:off x="-3029888" y="-5816882"/>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6" name="Freeform 11"/>
          <p:cNvSpPr/>
          <p:nvPr/>
        </p:nvSpPr>
        <p:spPr>
          <a:xfrm rot="-9876370">
            <a:off x="-3732207" y="9226681"/>
            <a:ext cx="13141078" cy="8229600"/>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2"/>
            <a:stretch>
              <a:fillRect/>
            </a:stretch>
          </a:blipFill>
        </p:spPr>
      </p:sp>
      <p:sp>
        <p:nvSpPr>
          <p:cNvPr id="11" name="文本框 10"/>
          <p:cNvSpPr txBox="1"/>
          <p:nvPr/>
        </p:nvSpPr>
        <p:spPr>
          <a:xfrm>
            <a:off x="3581400" y="-24087"/>
            <a:ext cx="11446328" cy="738664"/>
          </a:xfrm>
          <a:prstGeom prst="rect">
            <a:avLst/>
          </a:prstGeom>
          <a:noFill/>
        </p:spPr>
        <p:txBody>
          <a:bodyPr wrap="square">
            <a:spAutoFit/>
          </a:bodyPr>
          <a:lstStyle/>
          <a:p>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范文阅读</a:t>
            </a:r>
            <a:endParaRPr lang="zh-CN" altLang="en-US" dirty="0"/>
          </a:p>
        </p:txBody>
      </p:sp>
      <p:sp>
        <p:nvSpPr>
          <p:cNvPr id="13" name="文本框 12"/>
          <p:cNvSpPr txBox="1"/>
          <p:nvPr/>
        </p:nvSpPr>
        <p:spPr>
          <a:xfrm>
            <a:off x="838200" y="1429153"/>
            <a:ext cx="5867400" cy="6494085"/>
          </a:xfrm>
          <a:prstGeom prst="rect">
            <a:avLst/>
          </a:prstGeom>
          <a:noFill/>
          <a:ln w="28575">
            <a:solidFill>
              <a:schemeClr val="bg1"/>
            </a:solidFill>
          </a:ln>
        </p:spPr>
        <p:txBody>
          <a:bodyPr wrap="square">
            <a:spAutoFit/>
          </a:bodyPr>
          <a:lstStyle/>
          <a:p>
            <a:pPr algn="just"/>
            <a:r>
              <a:rPr lang="en-US" altLang="zh-CN" sz="3200" dirty="0">
                <a:solidFill>
                  <a:schemeClr val="bg1"/>
                </a:solidFill>
              </a:rPr>
              <a:t>【2018</a:t>
            </a:r>
            <a:r>
              <a:rPr lang="zh-CN" altLang="en-US" sz="3200" dirty="0">
                <a:solidFill>
                  <a:schemeClr val="bg1"/>
                </a:solidFill>
              </a:rPr>
              <a:t>全国卷</a:t>
            </a:r>
            <a:r>
              <a:rPr lang="en-US" altLang="zh-CN" sz="3200" dirty="0">
                <a:solidFill>
                  <a:schemeClr val="bg1"/>
                </a:solidFill>
              </a:rPr>
              <a:t>I】</a:t>
            </a:r>
            <a:r>
              <a:rPr lang="zh-CN" altLang="en-US" sz="3200" dirty="0">
                <a:solidFill>
                  <a:schemeClr val="bg1"/>
                </a:solidFill>
              </a:rPr>
              <a:t>假如你是李华</a:t>
            </a:r>
            <a:r>
              <a:rPr lang="en-US" altLang="zh-CN" sz="3200" dirty="0">
                <a:solidFill>
                  <a:schemeClr val="bg1"/>
                </a:solidFill>
              </a:rPr>
              <a:t>, </a:t>
            </a:r>
            <a:r>
              <a:rPr lang="zh-CN" altLang="en-US" sz="3200" dirty="0">
                <a:solidFill>
                  <a:schemeClr val="bg1"/>
                </a:solidFill>
              </a:rPr>
              <a:t>你的新西兰朋友</a:t>
            </a:r>
            <a:r>
              <a:rPr lang="en-US" altLang="zh-CN" sz="3200" dirty="0">
                <a:solidFill>
                  <a:schemeClr val="bg1"/>
                </a:solidFill>
              </a:rPr>
              <a:t>Terry</a:t>
            </a:r>
            <a:r>
              <a:rPr lang="zh-CN" altLang="en-US" sz="3200" dirty="0">
                <a:solidFill>
                  <a:schemeClr val="bg1"/>
                </a:solidFill>
              </a:rPr>
              <a:t>将去中国朋友家做客</a:t>
            </a:r>
            <a:r>
              <a:rPr lang="en-US" altLang="zh-CN" sz="3200" dirty="0">
                <a:solidFill>
                  <a:schemeClr val="bg1"/>
                </a:solidFill>
              </a:rPr>
              <a:t>, </a:t>
            </a:r>
            <a:r>
              <a:rPr lang="zh-CN" altLang="en-US" sz="3200" dirty="0">
                <a:solidFill>
                  <a:schemeClr val="bg1"/>
                </a:solidFill>
              </a:rPr>
              <a:t>发邮件向你询问有关习俗</a:t>
            </a:r>
            <a:r>
              <a:rPr lang="en-US" altLang="zh-CN" sz="3200" dirty="0">
                <a:solidFill>
                  <a:schemeClr val="bg1"/>
                </a:solidFill>
              </a:rPr>
              <a:t>,  </a:t>
            </a:r>
            <a:r>
              <a:rPr lang="zh-CN" altLang="en-US" sz="3200" dirty="0">
                <a:solidFill>
                  <a:schemeClr val="bg1"/>
                </a:solidFill>
              </a:rPr>
              <a:t>请你回复邮件</a:t>
            </a:r>
            <a:r>
              <a:rPr lang="en-US" altLang="zh-CN" sz="3200" dirty="0">
                <a:solidFill>
                  <a:schemeClr val="bg1"/>
                </a:solidFill>
              </a:rPr>
              <a:t>,   </a:t>
            </a:r>
            <a:r>
              <a:rPr lang="zh-CN" altLang="en-US" sz="3200" dirty="0">
                <a:solidFill>
                  <a:schemeClr val="bg1"/>
                </a:solidFill>
              </a:rPr>
              <a:t>内容包括：</a:t>
            </a:r>
            <a:endParaRPr lang="zh-CN" altLang="en-US" sz="3200" dirty="0">
              <a:solidFill>
                <a:schemeClr val="bg1"/>
              </a:solidFill>
            </a:endParaRPr>
          </a:p>
          <a:p>
            <a:pPr algn="just"/>
            <a:r>
              <a:rPr lang="en-US" altLang="zh-CN" sz="3200" dirty="0">
                <a:solidFill>
                  <a:schemeClr val="bg1"/>
                </a:solidFill>
              </a:rPr>
              <a:t>1.</a:t>
            </a:r>
            <a:r>
              <a:rPr lang="zh-CN" altLang="en-US" sz="3200" dirty="0">
                <a:solidFill>
                  <a:schemeClr val="bg1"/>
                </a:solidFill>
              </a:rPr>
              <a:t>到达时间；  </a:t>
            </a:r>
            <a:endParaRPr lang="en-US" altLang="zh-CN" sz="3200" dirty="0">
              <a:solidFill>
                <a:schemeClr val="bg1"/>
              </a:solidFill>
            </a:endParaRPr>
          </a:p>
          <a:p>
            <a:pPr algn="just"/>
            <a:r>
              <a:rPr lang="en-US" altLang="zh-CN" sz="3200" dirty="0">
                <a:solidFill>
                  <a:schemeClr val="bg1"/>
                </a:solidFill>
              </a:rPr>
              <a:t>2.</a:t>
            </a:r>
            <a:r>
              <a:rPr lang="zh-CN" altLang="en-US" sz="3200" dirty="0">
                <a:solidFill>
                  <a:schemeClr val="bg1"/>
                </a:solidFill>
              </a:rPr>
              <a:t>合适的礼物；   </a:t>
            </a:r>
            <a:endParaRPr lang="en-US" altLang="zh-CN" sz="3200" dirty="0">
              <a:solidFill>
                <a:schemeClr val="bg1"/>
              </a:solidFill>
            </a:endParaRPr>
          </a:p>
          <a:p>
            <a:pPr algn="just"/>
            <a:r>
              <a:rPr lang="en-US" altLang="zh-CN" sz="3200" dirty="0">
                <a:solidFill>
                  <a:schemeClr val="bg1"/>
                </a:solidFill>
              </a:rPr>
              <a:t>3.</a:t>
            </a:r>
            <a:r>
              <a:rPr lang="zh-CN" altLang="en-US" sz="3200" dirty="0">
                <a:solidFill>
                  <a:schemeClr val="bg1"/>
                </a:solidFill>
              </a:rPr>
              <a:t>餐桌礼仪</a:t>
            </a:r>
            <a:endParaRPr lang="en-US" altLang="zh-CN" sz="3200" dirty="0">
              <a:solidFill>
                <a:schemeClr val="bg1"/>
              </a:solidFill>
            </a:endParaRPr>
          </a:p>
          <a:p>
            <a:pPr algn="just"/>
            <a:endParaRPr lang="en-US" altLang="zh-CN" sz="3200" dirty="0">
              <a:solidFill>
                <a:schemeClr val="bg1"/>
              </a:solidFill>
            </a:endParaRPr>
          </a:p>
          <a:p>
            <a:pPr algn="just"/>
            <a:r>
              <a:rPr lang="zh-CN" altLang="en-US" sz="3200" dirty="0">
                <a:solidFill>
                  <a:schemeClr val="bg1"/>
                </a:solidFill>
              </a:rPr>
              <a:t>注意：</a:t>
            </a:r>
            <a:endParaRPr lang="en-US" altLang="zh-CN" sz="3200" dirty="0">
              <a:solidFill>
                <a:schemeClr val="bg1"/>
              </a:solidFill>
            </a:endParaRPr>
          </a:p>
          <a:p>
            <a:pPr algn="just"/>
            <a:r>
              <a:rPr lang="en-US" altLang="zh-CN" sz="3200" dirty="0">
                <a:solidFill>
                  <a:schemeClr val="bg1"/>
                </a:solidFill>
              </a:rPr>
              <a:t>1.</a:t>
            </a:r>
            <a:r>
              <a:rPr lang="zh-CN" altLang="en-US" sz="3200" dirty="0">
                <a:solidFill>
                  <a:schemeClr val="bg1"/>
                </a:solidFill>
              </a:rPr>
              <a:t>词数不少于</a:t>
            </a:r>
            <a:r>
              <a:rPr lang="en-US" altLang="zh-CN" sz="3200" dirty="0">
                <a:solidFill>
                  <a:schemeClr val="bg1"/>
                </a:solidFill>
              </a:rPr>
              <a:t>80</a:t>
            </a:r>
            <a:r>
              <a:rPr lang="zh-CN" altLang="en-US" sz="3200" dirty="0">
                <a:solidFill>
                  <a:schemeClr val="bg1"/>
                </a:solidFill>
              </a:rPr>
              <a:t>；</a:t>
            </a:r>
            <a:endParaRPr lang="en-US" altLang="zh-CN" sz="3200" dirty="0">
              <a:solidFill>
                <a:schemeClr val="bg1"/>
              </a:solidFill>
            </a:endParaRPr>
          </a:p>
          <a:p>
            <a:pPr algn="just"/>
            <a:r>
              <a:rPr lang="en-US" altLang="zh-CN" sz="3200" dirty="0">
                <a:solidFill>
                  <a:schemeClr val="bg1"/>
                </a:solidFill>
              </a:rPr>
              <a:t>2.</a:t>
            </a:r>
            <a:r>
              <a:rPr lang="zh-CN" altLang="en-US" sz="3200" dirty="0">
                <a:solidFill>
                  <a:schemeClr val="bg1"/>
                </a:solidFill>
              </a:rPr>
              <a:t>开头和结尾已给出，不计入总词数。</a:t>
            </a:r>
            <a:endParaRPr lang="zh-CN" altLang="en-US" sz="3200" dirty="0">
              <a:solidFill>
                <a:schemeClr val="bg1"/>
              </a:solidFill>
            </a:endParaRPr>
          </a:p>
        </p:txBody>
      </p:sp>
      <p:sp>
        <p:nvSpPr>
          <p:cNvPr id="15" name="文本框 14"/>
          <p:cNvSpPr txBox="1"/>
          <p:nvPr/>
        </p:nvSpPr>
        <p:spPr>
          <a:xfrm>
            <a:off x="7010400" y="1028700"/>
            <a:ext cx="10591800" cy="8463855"/>
          </a:xfrm>
          <a:prstGeom prst="rect">
            <a:avLst/>
          </a:prstGeom>
          <a:noFill/>
        </p:spPr>
        <p:txBody>
          <a:bodyPr wrap="square">
            <a:spAutoFit/>
          </a:bodyPr>
          <a:lstStyle/>
          <a:p>
            <a:pPr algn="just"/>
            <a:r>
              <a:rPr lang="en-US" altLang="zh-CN" sz="3200" dirty="0">
                <a:solidFill>
                  <a:schemeClr val="bg1"/>
                </a:solidFill>
              </a:rPr>
              <a:t>Dear Terry,      </a:t>
            </a:r>
            <a:endParaRPr lang="en-US" altLang="zh-CN" sz="3200" dirty="0">
              <a:solidFill>
                <a:schemeClr val="bg1"/>
              </a:solidFill>
            </a:endParaRPr>
          </a:p>
          <a:p>
            <a:pPr algn="just"/>
            <a:r>
              <a:rPr lang="en-US" altLang="zh-CN" sz="3200" dirty="0">
                <a:solidFill>
                  <a:schemeClr val="bg1"/>
                </a:solidFill>
              </a:rPr>
              <a:t>       How are you doing? </a:t>
            </a:r>
            <a:r>
              <a:rPr lang="en-US" altLang="zh-CN" sz="3200" dirty="0">
                <a:solidFill>
                  <a:srgbClr val="FFC000"/>
                </a:solidFill>
              </a:rPr>
              <a:t>Learning that you are about to </a:t>
            </a:r>
            <a:r>
              <a:rPr lang="en-US" altLang="zh-CN" sz="3200" dirty="0">
                <a:solidFill>
                  <a:schemeClr val="bg1"/>
                </a:solidFill>
              </a:rPr>
              <a:t>pay a visit to a Chinese friend </a:t>
            </a:r>
            <a:r>
              <a:rPr lang="en-US" altLang="zh-CN" sz="3200" dirty="0">
                <a:solidFill>
                  <a:srgbClr val="FFC000"/>
                </a:solidFill>
              </a:rPr>
              <a:t>and feel confused about </a:t>
            </a:r>
            <a:r>
              <a:rPr lang="en-US" altLang="zh-CN" sz="3200" dirty="0">
                <a:solidFill>
                  <a:schemeClr val="bg1"/>
                </a:solidFill>
              </a:rPr>
              <a:t>the Chinese customs, </a:t>
            </a:r>
            <a:r>
              <a:rPr lang="en-US" altLang="zh-CN" sz="3200" dirty="0">
                <a:solidFill>
                  <a:srgbClr val="FFC000"/>
                </a:solidFill>
              </a:rPr>
              <a:t>I am writing to offer you some advice.   </a:t>
            </a:r>
            <a:endParaRPr lang="en-US" altLang="zh-CN" sz="3200" dirty="0">
              <a:solidFill>
                <a:srgbClr val="FFC000"/>
              </a:solidFill>
            </a:endParaRPr>
          </a:p>
          <a:p>
            <a:pPr algn="just"/>
            <a:r>
              <a:rPr lang="en-US" altLang="zh-CN" sz="3200" dirty="0">
                <a:solidFill>
                  <a:srgbClr val="00B0F0"/>
                </a:solidFill>
              </a:rPr>
              <a:t>       To begin with, I would like to suggest that </a:t>
            </a:r>
            <a:r>
              <a:rPr lang="en-US" altLang="zh-CN" sz="3200" dirty="0">
                <a:solidFill>
                  <a:schemeClr val="bg1"/>
                </a:solidFill>
              </a:rPr>
              <a:t>you should arrive on time,   </a:t>
            </a:r>
            <a:r>
              <a:rPr lang="en-US" altLang="zh-CN" sz="3200" dirty="0">
                <a:solidFill>
                  <a:srgbClr val="00B0F0"/>
                </a:solidFill>
              </a:rPr>
              <a:t>because it is impolite to</a:t>
            </a:r>
            <a:r>
              <a:rPr lang="en-US" altLang="zh-CN" sz="3200" dirty="0">
                <a:solidFill>
                  <a:schemeClr val="bg1"/>
                </a:solidFill>
              </a:rPr>
              <a:t> be late in Chinese traditional culture</a:t>
            </a:r>
            <a:r>
              <a:rPr lang="en-US" altLang="zh-CN" sz="3200" dirty="0">
                <a:solidFill>
                  <a:srgbClr val="00B0F0"/>
                </a:solidFill>
              </a:rPr>
              <a:t>. In addition, it is a good idea to </a:t>
            </a:r>
            <a:r>
              <a:rPr lang="en-US" altLang="zh-CN" sz="3200" dirty="0">
                <a:solidFill>
                  <a:schemeClr val="bg1"/>
                </a:solidFill>
              </a:rPr>
              <a:t>bring some appropriate gifts, </a:t>
            </a:r>
            <a:r>
              <a:rPr lang="en-US" altLang="zh-CN" sz="3200" dirty="0">
                <a:solidFill>
                  <a:srgbClr val="00B0F0"/>
                </a:solidFill>
              </a:rPr>
              <a:t>such as </a:t>
            </a:r>
            <a:r>
              <a:rPr lang="en-US" altLang="zh-CN" sz="3200" dirty="0">
                <a:solidFill>
                  <a:schemeClr val="bg1"/>
                </a:solidFill>
              </a:rPr>
              <a:t>a bunch of flowers or a box of Chocolates. </a:t>
            </a:r>
            <a:r>
              <a:rPr lang="en-US" altLang="zh-CN" sz="3200" dirty="0">
                <a:solidFill>
                  <a:srgbClr val="00B0F0"/>
                </a:solidFill>
              </a:rPr>
              <a:t>Last but not least, you are supposed to </a:t>
            </a:r>
            <a:r>
              <a:rPr lang="en-US" altLang="zh-CN" sz="3200" dirty="0">
                <a:solidFill>
                  <a:schemeClr val="bg1"/>
                </a:solidFill>
              </a:rPr>
              <a:t>pay attention to table manners when enjoying the meal. For example, </a:t>
            </a:r>
            <a:r>
              <a:rPr lang="en-US" altLang="zh-CN" sz="3200" dirty="0">
                <a:solidFill>
                  <a:srgbClr val="00B0F0"/>
                </a:solidFill>
              </a:rPr>
              <a:t>you should </a:t>
            </a:r>
            <a:r>
              <a:rPr lang="en-US" altLang="zh-CN" sz="3200" dirty="0">
                <a:solidFill>
                  <a:schemeClr val="bg1"/>
                </a:solidFill>
              </a:rPr>
              <a:t>avoid making noise while chewing the food or sticking your chopsticks into your food.    </a:t>
            </a:r>
            <a:endParaRPr lang="en-US" altLang="zh-CN" sz="3200" dirty="0">
              <a:solidFill>
                <a:schemeClr val="bg1"/>
              </a:solidFill>
            </a:endParaRPr>
          </a:p>
          <a:p>
            <a:pPr algn="just"/>
            <a:r>
              <a:rPr lang="en-US" altLang="zh-CN" sz="3200" dirty="0">
                <a:solidFill>
                  <a:srgbClr val="FFC000"/>
                </a:solidFill>
              </a:rPr>
              <a:t>       I sincerely hope that my suggestions would be helpful/beneficial/be of benefit to you.</a:t>
            </a:r>
            <a:r>
              <a:rPr lang="en-US" altLang="zh-CN" sz="3200" dirty="0">
                <a:solidFill>
                  <a:schemeClr val="bg1"/>
                </a:solidFill>
              </a:rPr>
              <a:t> I am sure you will have a great time.           </a:t>
            </a:r>
            <a:endParaRPr lang="en-US" altLang="zh-CN" sz="3200" dirty="0">
              <a:solidFill>
                <a:schemeClr val="bg1"/>
              </a:solidFill>
            </a:endParaRPr>
          </a:p>
          <a:p>
            <a:pPr algn="r"/>
            <a:r>
              <a:rPr lang="en-US" altLang="zh-CN" sz="3200" dirty="0">
                <a:solidFill>
                  <a:schemeClr val="bg1"/>
                </a:solidFill>
              </a:rPr>
              <a:t>Yours,</a:t>
            </a:r>
            <a:endParaRPr lang="en-US" altLang="zh-CN" sz="3200" dirty="0">
              <a:solidFill>
                <a:schemeClr val="bg1"/>
              </a:solidFill>
            </a:endParaRPr>
          </a:p>
          <a:p>
            <a:pPr algn="r"/>
            <a:r>
              <a:rPr lang="en-US" altLang="zh-CN" sz="3200" dirty="0">
                <a:solidFill>
                  <a:schemeClr val="bg1"/>
                </a:solidFill>
              </a:rPr>
              <a:t>Li Hua</a:t>
            </a:r>
            <a:endParaRPr lang="zh-CN" altLang="en-US" sz="3200" dirty="0">
              <a:solidFill>
                <a:schemeClr val="bg1"/>
              </a:solidFill>
            </a:endParaRPr>
          </a:p>
        </p:txBody>
      </p:sp>
      <p:pic>
        <p:nvPicPr>
          <p:cNvPr id="5124" name="图片 6" descr="logo横版 png"/>
          <p:cNvPicPr>
            <a:picLocks noChangeAspect="1"/>
          </p:cNvPicPr>
          <p:nvPr/>
        </p:nvPicPr>
        <p:blipFill>
          <a:blip r:embed="rId3"/>
          <a:stretch>
            <a:fillRect/>
          </a:stretch>
        </p:blipFill>
        <p:spPr>
          <a:xfrm>
            <a:off x="16313150" y="545465"/>
            <a:ext cx="1250950" cy="132334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a:xfrm rot="214270">
            <a:off x="-3029888" y="-5816882"/>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11" name="文本框 10"/>
          <p:cNvSpPr txBox="1"/>
          <p:nvPr/>
        </p:nvSpPr>
        <p:spPr>
          <a:xfrm>
            <a:off x="3581400" y="-24087"/>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范文阅读</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文本框 12"/>
          <p:cNvSpPr txBox="1"/>
          <p:nvPr/>
        </p:nvSpPr>
        <p:spPr>
          <a:xfrm>
            <a:off x="533400" y="1439280"/>
            <a:ext cx="5867400" cy="7478970"/>
          </a:xfrm>
          <a:prstGeom prst="rect">
            <a:avLst/>
          </a:prstGeom>
          <a:noFill/>
          <a:ln w="28575">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【2018</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北京卷</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假设你是红星中学高三学生李华，你的英国朋友</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Jim</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在给你的邮件中提到他对中国文化感兴趣，计划明年来北京上大学。他向你咨询相关信息。请给他回邮件，内容包括：</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表示欢迎；</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defRPr/>
            </a:pPr>
            <a:r>
              <a:rPr lang="en-US" altLang="zh-CN" sz="3200" dirty="0">
                <a:solidFill>
                  <a:prstClr val="black"/>
                </a:solidFill>
                <a:latin typeface="Calibri" panose="020F0502020204030204"/>
                <a:ea typeface="宋体" panose="02010600030101010101" pitchFamily="2" charset="-122"/>
              </a:rPr>
              <a:t>2.</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推荐他上哪所大学；</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defRPr/>
            </a:pPr>
            <a:r>
              <a:rPr lang="en-US" altLang="zh-CN" sz="3200" dirty="0">
                <a:solidFill>
                  <a:prstClr val="black"/>
                </a:solidFill>
                <a:latin typeface="Calibri" panose="020F0502020204030204"/>
                <a:ea typeface="宋体" panose="02010600030101010101" pitchFamily="2" charset="-122"/>
              </a:rPr>
              <a:t>3.</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建议他做哪些准备工作。</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注意：</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词数 </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100 </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左右；</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开头和结尾已给出，不计入总词数。</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6727676" y="1172430"/>
            <a:ext cx="11048997" cy="89562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Dear Jim,   </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       I’m so glad to hear</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your future education plan in Beijing in your last letter. First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I would like to express my warmest welcome to you and I am sure you will have the most unforgettable experience </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during your college in Beijing.   </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Learning your keen interest in Chinese culture, I suggest you </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apply for Peking University, one of the best universities in China. Its Chinese Literature major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is perfect for you where you can </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be completely soaked in Chinese profound history and rich culture.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As for </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preparation, some reading in advance in needed like The Story of the Stone while some online courses of spoken Chinese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can be helpful for you to adapt into the Chinese language environment.   </a:t>
            </a:r>
            <a:endPar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I sincerely hope </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your dream will come true </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and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it’s my pleasure to </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show you around in Beijing when that day comes</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 If you have further questions, please feel free to let me know. </a:t>
            </a:r>
            <a:endPar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Yours,</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Li Hua</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18288000" cy="10287000"/>
            <a:chOff x="0" y="0"/>
            <a:chExt cx="4816593" cy="2709333"/>
          </a:xfrm>
        </p:grpSpPr>
        <p:sp>
          <p:nvSpPr>
            <p:cNvPr id="3"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2382A">
                <a:alpha val="94902"/>
              </a:srgbClr>
            </a:solidFill>
          </p:spPr>
        </p:sp>
        <p:sp>
          <p:nvSpPr>
            <p:cNvPr id="4" name="TextBox 5"/>
            <p:cNvSpPr txBox="1"/>
            <p:nvPr/>
          </p:nvSpPr>
          <p:spPr>
            <a:xfrm>
              <a:off x="0" y="-38100"/>
              <a:ext cx="4816593" cy="274743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8"/>
          <p:cNvSpPr/>
          <p:nvPr/>
        </p:nvSpPr>
        <p:spPr>
          <a:xfrm rot="214270">
            <a:off x="-3029888" y="-5816882"/>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11" name="文本框 10"/>
          <p:cNvSpPr txBox="1"/>
          <p:nvPr/>
        </p:nvSpPr>
        <p:spPr>
          <a:xfrm>
            <a:off x="3581400" y="-24087"/>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范文阅读</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文本框 12"/>
          <p:cNvSpPr txBox="1"/>
          <p:nvPr/>
        </p:nvSpPr>
        <p:spPr>
          <a:xfrm>
            <a:off x="457204" y="1739962"/>
            <a:ext cx="5867400" cy="6494085"/>
          </a:xfrm>
          <a:prstGeom prst="rect">
            <a:avLst/>
          </a:prstGeom>
          <a:noFill/>
          <a:ln w="28575">
            <a:solidFill>
              <a:schemeClr val="bg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【2019</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北京卷</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假设你是红星中学高三学生李华。你的英国好友</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Jim</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打算暑假期间来北京、天津和上海旅游，发来邮件询问相关信息。请你给他回复邮件，内容包括</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交通出行；</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必备衣物。</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200" dirty="0">
              <a:solidFill>
                <a:prstClr val="white"/>
              </a:solidFill>
              <a:latin typeface="Calibri" panose="020F0502020204030204"/>
              <a:ea typeface="宋体"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注意</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词数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100 </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左右；</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开头和结尾已经给出，不计入总词数。</a:t>
            </a: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7010400" y="2164741"/>
            <a:ext cx="10591800"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Dear Jim,</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       I’m pleased that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you’re coming to tour in China.</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I suggest that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you begin from Beijing, and I’ll show you around. Tianjin will be your next stop.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After that, you can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go to Shanghai,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where</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you can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stay for a week. You can take high-speed trains to both cities. Summer in these cities is hot and rainy, so take summer wear plus an umbrella with you.</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Looking forward to your arrival</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Yours,</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Li Hua</a:t>
            </a: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a:xfrm rot="214270">
            <a:off x="-3029888" y="-5816882"/>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11" name="文本框 10"/>
          <p:cNvSpPr txBox="1"/>
          <p:nvPr/>
        </p:nvSpPr>
        <p:spPr>
          <a:xfrm>
            <a:off x="3581400" y="-24087"/>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范文阅读</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文本框 12"/>
          <p:cNvSpPr txBox="1"/>
          <p:nvPr/>
        </p:nvSpPr>
        <p:spPr>
          <a:xfrm>
            <a:off x="533400" y="1439280"/>
            <a:ext cx="5867400" cy="6494085"/>
          </a:xfrm>
          <a:prstGeom prst="rect">
            <a:avLst/>
          </a:prstGeom>
          <a:noFill/>
          <a:ln w="28575">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【2023</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北京卷</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假设你是红星中学高三学生李华。你的英国好友</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Jim</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正在策划一次以“绿色北京”为主题的社团活动，他发来邮件询问你的建议。请你用英文给他回复，内容包括：</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活动形式；</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dirty="0">
                <a:solidFill>
                  <a:prstClr val="black"/>
                </a:solidFill>
                <a:latin typeface="Calibri" panose="020F0502020204030204"/>
                <a:ea typeface="宋体" panose="02010600030101010101" pitchFamily="2" charset="-122"/>
              </a:rPr>
              <a:t>.</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活动内容。</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注意：</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词数 </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100 </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左右；</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开头和结尾已给出，不计入总词数。</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6711046" y="1439280"/>
            <a:ext cx="11048997" cy="6986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Dear Jim,   </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       Hearing that</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you are planning a club activity with the theme of “Green Beijing” and need my help</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 I am writing to offer you my suggestions.</a:t>
            </a:r>
            <a:endPar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      I think you can </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carry out this activity in an interactive and experiential manner,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which</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means students can participate and have a better understanding of “Green Beijing” through getting involved in different activities by themselves.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You can </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showcase garbage classification on site, plant trees and publicize sharing economy,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which</a:t>
            </a: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will all fit into the theme of “Green Beijing”.</a:t>
            </a:r>
            <a:endPar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Hopefully, you will get some inspiration from my suggestions. Wish you success.</a:t>
            </a:r>
            <a:endPar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Yours,</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Li Hua</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18288000" cy="10287000"/>
            <a:chOff x="0" y="0"/>
            <a:chExt cx="4816593" cy="2709333"/>
          </a:xfrm>
        </p:grpSpPr>
        <p:sp>
          <p:nvSpPr>
            <p:cNvPr id="3"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2382A">
                <a:alpha val="94902"/>
              </a:srgbClr>
            </a:solidFill>
          </p:spPr>
        </p:sp>
        <p:sp>
          <p:nvSpPr>
            <p:cNvPr id="4" name="TextBox 5"/>
            <p:cNvSpPr txBox="1"/>
            <p:nvPr/>
          </p:nvSpPr>
          <p:spPr>
            <a:xfrm>
              <a:off x="0" y="-38100"/>
              <a:ext cx="4816593" cy="274743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8"/>
          <p:cNvSpPr/>
          <p:nvPr/>
        </p:nvSpPr>
        <p:spPr>
          <a:xfrm rot="214270">
            <a:off x="-3029888" y="-5816882"/>
            <a:ext cx="19449210" cy="7001716"/>
          </a:xfrm>
          <a:custGeom>
            <a:avLst/>
            <a:gdLst/>
            <a:ahLst/>
            <a:cxnLst/>
            <a:rect l="l" t="t" r="r" b="b"/>
            <a:pathLst>
              <a:path w="19449210" h="7001716">
                <a:moveTo>
                  <a:pt x="0" y="0"/>
                </a:moveTo>
                <a:lnTo>
                  <a:pt x="19449209" y="0"/>
                </a:lnTo>
                <a:lnTo>
                  <a:pt x="19449209" y="7001715"/>
                </a:lnTo>
                <a:lnTo>
                  <a:pt x="0" y="7001715"/>
                </a:lnTo>
                <a:lnTo>
                  <a:pt x="0" y="0"/>
                </a:lnTo>
                <a:close/>
              </a:path>
            </a:pathLst>
          </a:custGeom>
          <a:blipFill>
            <a:blip r:embed="rId1"/>
            <a:stretch>
              <a:fillRect/>
            </a:stretch>
          </a:blipFill>
        </p:spPr>
      </p:sp>
      <p:sp>
        <p:nvSpPr>
          <p:cNvPr id="11" name="文本框 10"/>
          <p:cNvSpPr txBox="1"/>
          <p:nvPr/>
        </p:nvSpPr>
        <p:spPr>
          <a:xfrm>
            <a:off x="3581400" y="-24087"/>
            <a:ext cx="1144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200" b="0" i="0" u="none" strike="noStrike" kern="1200" cap="none" spc="0" normalizeH="0" baseline="0" noProof="0" dirty="0">
                <a:ln>
                  <a:noFill/>
                </a:ln>
                <a:solidFill>
                  <a:srgbClr val="302312"/>
                </a:solidFill>
                <a:effectLst/>
                <a:uLnTx/>
                <a:uFillTx/>
                <a:latin typeface="字由点字奇妙体" panose="00020600040101010101"/>
                <a:ea typeface="字由点字奇妙体" panose="00020600040101010101"/>
                <a:cs typeface="字由点字奇妙体" panose="00020600040101010101"/>
                <a:sym typeface="字由点字奇妙体" panose="00020600040101010101"/>
              </a:rPr>
              <a:t>范文阅读</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文本框 12"/>
          <p:cNvSpPr txBox="1"/>
          <p:nvPr/>
        </p:nvSpPr>
        <p:spPr>
          <a:xfrm>
            <a:off x="838200" y="1429153"/>
            <a:ext cx="5867400" cy="6494085"/>
          </a:xfrm>
          <a:prstGeom prst="rect">
            <a:avLst/>
          </a:prstGeom>
          <a:noFill/>
          <a:ln w="28575">
            <a:solidFill>
              <a:schemeClr val="bg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【2023</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年新课标卷</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假定你是李华，外教</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Ryan</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准备将学生随机分为两人一组，让大家课后练习口语，你认为这样分组存在问题。请你给外教写一封邮件，内容包括：      </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说明问题；      </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 </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提出建议。</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注意：</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1.</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词数不少于</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80</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a:t>
            </a: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开头和结尾已给出，不计入总词数。</a:t>
            </a: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7010400" y="1028700"/>
            <a:ext cx="10591800" cy="94487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Dear Ryan, </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I’m Li Hua from Class 3.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I think it’s not a good idea to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randomly pair up students for the spoken English training after class.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The reasons are as follows.</a:t>
            </a:r>
            <a:endPar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To begin with,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randomly pairing up students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may lead to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unbalanced language abilities within the groups.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This can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hinder the progress of students as the more advanced one may dominate the conversation, leaving little room for the other students to improve.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Besides, students may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feel uncomfortable or less motivated if paired with someone who they don’t get along with or have difficulty communicating with.</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My suggestion is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to group students based on their language abilities or to let students choose their own partners. </a:t>
            </a:r>
            <a:r>
              <a:rPr kumimoji="0" lang="en-US" altLang="zh-CN" sz="3200" b="0"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mn-cs"/>
              </a:rPr>
              <a:t>This way</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everyone can feel more comfortable practicing and improving their spoken English together.</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dirty="0">
                <a:solidFill>
                  <a:prstClr val="white"/>
                </a:solidFill>
                <a:latin typeface="Calibri" panose="020F0502020204030204"/>
                <a:ea typeface="宋体" panose="02010600030101010101" pitchFamily="2" charset="-122"/>
              </a:rPr>
              <a:t>       </a:t>
            </a:r>
            <a:r>
              <a:rPr kumimoji="0" lang="en-US" altLang="zh-CN" sz="3200" b="0" i="0" u="none" strike="noStrike" kern="1200" cap="none" spc="0" normalizeH="0" baseline="0" noProof="0" dirty="0">
                <a:ln>
                  <a:noFill/>
                </a:ln>
                <a:solidFill>
                  <a:srgbClr val="FFC000"/>
                </a:solidFill>
                <a:effectLst/>
                <a:uLnTx/>
                <a:uFillTx/>
                <a:latin typeface="Calibri" panose="020F0502020204030204"/>
                <a:ea typeface="宋体" panose="02010600030101010101" pitchFamily="2" charset="-122"/>
                <a:cs typeface="+mn-cs"/>
              </a:rPr>
              <a:t>Thank you for considering my suggestion.  </a:t>
            </a: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Yours,</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Li Hua</a:t>
            </a: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5124" name="图片 6" descr="logo横版 png"/>
          <p:cNvPicPr>
            <a:picLocks noChangeAspect="1"/>
          </p:cNvPicPr>
          <p:nvPr/>
        </p:nvPicPr>
        <p:blipFill>
          <a:blip r:embed="rId2"/>
          <a:stretch>
            <a:fillRect/>
          </a:stretch>
        </p:blipFill>
        <p:spPr>
          <a:xfrm>
            <a:off x="16313150" y="545465"/>
            <a:ext cx="1250950" cy="1323340"/>
          </a:xfrm>
          <a:prstGeom prst="rect">
            <a:avLst/>
          </a:prstGeom>
          <a:noFill/>
          <a:ln w="9525">
            <a:noFill/>
          </a:ln>
        </p:spPr>
      </p:pic>
    </p:spTree>
  </p:cSld>
  <p:clrMapOvr>
    <a:masterClrMapping/>
  </p:clrMapOvr>
</p:sld>
</file>

<file path=ppt/tags/tag1.xml><?xml version="1.0" encoding="utf-8"?>
<p:tagLst xmlns:p="http://schemas.openxmlformats.org/presentationml/2006/main">
  <p:tag name="AS_UNIQUEID" val="1205"/>
</p:tagLst>
</file>

<file path=ppt/tags/tag10.xml><?xml version="1.0" encoding="utf-8"?>
<p:tagLst xmlns:p="http://schemas.openxmlformats.org/presentationml/2006/main">
  <p:tag name="AS_UNIQUEID" val="1215"/>
</p:tagLst>
</file>

<file path=ppt/tags/tag11.xml><?xml version="1.0" encoding="utf-8"?>
<p:tagLst xmlns:p="http://schemas.openxmlformats.org/presentationml/2006/main">
  <p:tag name="AS_UNIQUEID" val="1217"/>
</p:tagLst>
</file>

<file path=ppt/tags/tag12.xml><?xml version="1.0" encoding="utf-8"?>
<p:tagLst xmlns:p="http://schemas.openxmlformats.org/presentationml/2006/main">
  <p:tag name="AS_UNIQUEID" val="1218"/>
</p:tagLst>
</file>

<file path=ppt/tags/tag13.xml><?xml version="1.0" encoding="utf-8"?>
<p:tagLst xmlns:p="http://schemas.openxmlformats.org/presentationml/2006/main">
  <p:tag name="AS_UNIQUEID" val="1219"/>
</p:tagLst>
</file>

<file path=ppt/tags/tag14.xml><?xml version="1.0" encoding="utf-8"?>
<p:tagLst xmlns:p="http://schemas.openxmlformats.org/presentationml/2006/main">
  <p:tag name="AS_UNIQUEID" val="1220"/>
</p:tagLst>
</file>

<file path=ppt/tags/tag15.xml><?xml version="1.0" encoding="utf-8"?>
<p:tagLst xmlns:p="http://schemas.openxmlformats.org/presentationml/2006/main">
  <p:tag name="AS_UNIQUEID" val="1221"/>
</p:tagLst>
</file>

<file path=ppt/tags/tag16.xml><?xml version="1.0" encoding="utf-8"?>
<p:tagLst xmlns:p="http://schemas.openxmlformats.org/presentationml/2006/main">
  <p:tag name="AS_UNIQUEID" val="1223"/>
</p:tagLst>
</file>

<file path=ppt/tags/tag17.xml><?xml version="1.0" encoding="utf-8"?>
<p:tagLst xmlns:p="http://schemas.openxmlformats.org/presentationml/2006/main">
  <p:tag name="AS_UNIQUEID" val="1224"/>
</p:tagLst>
</file>

<file path=ppt/tags/tag18.xml><?xml version="1.0" encoding="utf-8"?>
<p:tagLst xmlns:p="http://schemas.openxmlformats.org/presentationml/2006/main">
  <p:tag name="AS_UNIQUEID" val="1225"/>
</p:tagLst>
</file>

<file path=ppt/tags/tag19.xml><?xml version="1.0" encoding="utf-8"?>
<p:tagLst xmlns:p="http://schemas.openxmlformats.org/presentationml/2006/main">
  <p:tag name="AS_UNIQUEID" val="1226"/>
</p:tagLst>
</file>

<file path=ppt/tags/tag2.xml><?xml version="1.0" encoding="utf-8"?>
<p:tagLst xmlns:p="http://schemas.openxmlformats.org/presentationml/2006/main">
  <p:tag name="AS_UNIQUEID" val="1206"/>
</p:tagLst>
</file>

<file path=ppt/tags/tag20.xml><?xml version="1.0" encoding="utf-8"?>
<p:tagLst xmlns:p="http://schemas.openxmlformats.org/presentationml/2006/main">
  <p:tag name="AS_UNIQUEID" val="1227"/>
</p:tagLst>
</file>

<file path=ppt/tags/tag21.xml><?xml version="1.0" encoding="utf-8"?>
<p:tagLst xmlns:p="http://schemas.openxmlformats.org/presentationml/2006/main">
  <p:tag name="AS_UNIQUEID" val="1228"/>
</p:tagLst>
</file>

<file path=ppt/tags/tag22.xml><?xml version="1.0" encoding="utf-8"?>
<p:tagLst xmlns:p="http://schemas.openxmlformats.org/presentationml/2006/main">
  <p:tag name="AS_UNIQUEID" val="1230"/>
</p:tagLst>
</file>

<file path=ppt/tags/tag23.xml><?xml version="1.0" encoding="utf-8"?>
<p:tagLst xmlns:p="http://schemas.openxmlformats.org/presentationml/2006/main">
  <p:tag name="AS_UNIQUEID" val="1231"/>
</p:tagLst>
</file>

<file path=ppt/tags/tag24.xml><?xml version="1.0" encoding="utf-8"?>
<p:tagLst xmlns:p="http://schemas.openxmlformats.org/presentationml/2006/main">
  <p:tag name="AS_UNIQUEID" val="1232"/>
</p:tagLst>
</file>

<file path=ppt/tags/tag25.xml><?xml version="1.0" encoding="utf-8"?>
<p:tagLst xmlns:p="http://schemas.openxmlformats.org/presentationml/2006/main">
  <p:tag name="AS_UNIQUEID" val="1233"/>
</p:tagLst>
</file>

<file path=ppt/tags/tag26.xml><?xml version="1.0" encoding="utf-8"?>
<p:tagLst xmlns:p="http://schemas.openxmlformats.org/presentationml/2006/main">
  <p:tag name="AS_UNIQUEID" val="1234"/>
</p:tagLst>
</file>

<file path=ppt/tags/tag27.xml><?xml version="1.0" encoding="utf-8"?>
<p:tagLst xmlns:p="http://schemas.openxmlformats.org/presentationml/2006/main">
  <p:tag name="AS_UNIQUEID" val="1235"/>
</p:tagLst>
</file>

<file path=ppt/tags/tag28.xml><?xml version="1.0" encoding="utf-8"?>
<p:tagLst xmlns:p="http://schemas.openxmlformats.org/presentationml/2006/main">
  <p:tag name="AS_UNIQUEID" val="1236"/>
</p:tagLst>
</file>

<file path=ppt/tags/tag29.xml><?xml version="1.0" encoding="utf-8"?>
<p:tagLst xmlns:p="http://schemas.openxmlformats.org/presentationml/2006/main">
  <p:tag name="AS_UNIQUEID" val="1237"/>
</p:tagLst>
</file>

<file path=ppt/tags/tag3.xml><?xml version="1.0" encoding="utf-8"?>
<p:tagLst xmlns:p="http://schemas.openxmlformats.org/presentationml/2006/main">
  <p:tag name="AS_UNIQUEID" val="1207"/>
</p:tagLst>
</file>

<file path=ppt/tags/tag30.xml><?xml version="1.0" encoding="utf-8"?>
<p:tagLst xmlns:p="http://schemas.openxmlformats.org/presentationml/2006/main">
  <p:tag name="AS_UNIQUEID" val="1239"/>
</p:tagLst>
</file>

<file path=ppt/tags/tag31.xml><?xml version="1.0" encoding="utf-8"?>
<p:tagLst xmlns:p="http://schemas.openxmlformats.org/presentationml/2006/main">
  <p:tag name="AS_UNIQUEID" val="1240"/>
</p:tagLst>
</file>

<file path=ppt/tags/tag32.xml><?xml version="1.0" encoding="utf-8"?>
<p:tagLst xmlns:p="http://schemas.openxmlformats.org/presentationml/2006/main">
  <p:tag name="AS_UNIQUEID" val="1241"/>
</p:tagLst>
</file>

<file path=ppt/tags/tag33.xml><?xml version="1.0" encoding="utf-8"?>
<p:tagLst xmlns:p="http://schemas.openxmlformats.org/presentationml/2006/main">
  <p:tag name="AS_UNIQUEID" val="1242"/>
</p:tagLst>
</file>

<file path=ppt/tags/tag34.xml><?xml version="1.0" encoding="utf-8"?>
<p:tagLst xmlns:p="http://schemas.openxmlformats.org/presentationml/2006/main">
  <p:tag name="AS_UNIQUEID" val="1244"/>
</p:tagLst>
</file>

<file path=ppt/tags/tag35.xml><?xml version="1.0" encoding="utf-8"?>
<p:tagLst xmlns:p="http://schemas.openxmlformats.org/presentationml/2006/main">
  <p:tag name="AS_UNIQUEID" val="1245"/>
</p:tagLst>
</file>

<file path=ppt/tags/tag36.xml><?xml version="1.0" encoding="utf-8"?>
<p:tagLst xmlns:p="http://schemas.openxmlformats.org/presentationml/2006/main">
  <p:tag name="AS_UNIQUEID" val="1246"/>
</p:tagLst>
</file>

<file path=ppt/tags/tag37.xml><?xml version="1.0" encoding="utf-8"?>
<p:tagLst xmlns:p="http://schemas.openxmlformats.org/presentationml/2006/main">
  <p:tag name="AS_UNIQUEID" val="1248"/>
</p:tagLst>
</file>

<file path=ppt/tags/tag38.xml><?xml version="1.0" encoding="utf-8"?>
<p:tagLst xmlns:p="http://schemas.openxmlformats.org/presentationml/2006/main">
  <p:tag name="AS_UNIQUEID" val="1249"/>
</p:tagLst>
</file>

<file path=ppt/tags/tag39.xml><?xml version="1.0" encoding="utf-8"?>
<p:tagLst xmlns:p="http://schemas.openxmlformats.org/presentationml/2006/main">
  <p:tag name="AS_UNIQUEID" val="1250"/>
</p:tagLst>
</file>

<file path=ppt/tags/tag4.xml><?xml version="1.0" encoding="utf-8"?>
<p:tagLst xmlns:p="http://schemas.openxmlformats.org/presentationml/2006/main">
  <p:tag name="AS_UNIQUEID" val="1208"/>
</p:tagLst>
</file>

<file path=ppt/tags/tag40.xml><?xml version="1.0" encoding="utf-8"?>
<p:tagLst xmlns:p="http://schemas.openxmlformats.org/presentationml/2006/main">
  <p:tag name="AS_UNIQUEID" val="1251"/>
</p:tagLst>
</file>

<file path=ppt/tags/tag41.xml><?xml version="1.0" encoding="utf-8"?>
<p:tagLst xmlns:p="http://schemas.openxmlformats.org/presentationml/2006/main">
  <p:tag name="AS_UNIQUEID" val="1252"/>
</p:tagLst>
</file>

<file path=ppt/tags/tag42.xml><?xml version="1.0" encoding="utf-8"?>
<p:tagLst xmlns:p="http://schemas.openxmlformats.org/presentationml/2006/main">
  <p:tag name="AS_UNIQUEID" val="1253"/>
</p:tagLst>
</file>

<file path=ppt/tags/tag43.xml><?xml version="1.0" encoding="utf-8"?>
<p:tagLst xmlns:p="http://schemas.openxmlformats.org/presentationml/2006/main">
  <p:tag name="AS_UNIQUEID" val="1255"/>
</p:tagLst>
</file>

<file path=ppt/tags/tag44.xml><?xml version="1.0" encoding="utf-8"?>
<p:tagLst xmlns:p="http://schemas.openxmlformats.org/presentationml/2006/main">
  <p:tag name="AS_UNIQUEID" val="1256"/>
</p:tagLst>
</file>

<file path=ppt/tags/tag45.xml><?xml version="1.0" encoding="utf-8"?>
<p:tagLst xmlns:p="http://schemas.openxmlformats.org/presentationml/2006/main">
  <p:tag name="AS_UNIQUEID" val="1257"/>
</p:tagLst>
</file>

<file path=ppt/tags/tag46.xml><?xml version="1.0" encoding="utf-8"?>
<p:tagLst xmlns:p="http://schemas.openxmlformats.org/presentationml/2006/main">
  <p:tag name="AS_UNIQUEID" val="1258"/>
</p:tagLst>
</file>

<file path=ppt/tags/tag47.xml><?xml version="1.0" encoding="utf-8"?>
<p:tagLst xmlns:p="http://schemas.openxmlformats.org/presentationml/2006/main">
  <p:tag name="AS_UNIQUEID" val="1259"/>
</p:tagLst>
</file>

<file path=ppt/tags/tag48.xml><?xml version="1.0" encoding="utf-8"?>
<p:tagLst xmlns:p="http://schemas.openxmlformats.org/presentationml/2006/main">
  <p:tag name="AS_UNIQUEID" val="1260"/>
</p:tagLst>
</file>

<file path=ppt/tags/tag49.xml><?xml version="1.0" encoding="utf-8"?>
<p:tagLst xmlns:p="http://schemas.openxmlformats.org/presentationml/2006/main">
  <p:tag name="AS_UNIQUEID" val="1262"/>
</p:tagLst>
</file>

<file path=ppt/tags/tag5.xml><?xml version="1.0" encoding="utf-8"?>
<p:tagLst xmlns:p="http://schemas.openxmlformats.org/presentationml/2006/main">
  <p:tag name="AS_UNIQUEID" val="1209"/>
</p:tagLst>
</file>

<file path=ppt/tags/tag50.xml><?xml version="1.0" encoding="utf-8"?>
<p:tagLst xmlns:p="http://schemas.openxmlformats.org/presentationml/2006/main">
  <p:tag name="AS_UNIQUEID" val="1263"/>
</p:tagLst>
</file>

<file path=ppt/tags/tag51.xml><?xml version="1.0" encoding="utf-8"?>
<p:tagLst xmlns:p="http://schemas.openxmlformats.org/presentationml/2006/main">
  <p:tag name="AS_UNIQUEID" val="1264"/>
</p:tagLst>
</file>

<file path=ppt/tags/tag52.xml><?xml version="1.0" encoding="utf-8"?>
<p:tagLst xmlns:p="http://schemas.openxmlformats.org/presentationml/2006/main">
  <p:tag name="AS_UNIQUEID" val="1265"/>
</p:tagLst>
</file>

<file path=ppt/tags/tag53.xml><?xml version="1.0" encoding="utf-8"?>
<p:tagLst xmlns:p="http://schemas.openxmlformats.org/presentationml/2006/main">
  <p:tag name="AS_UNIQUEID" val="1266"/>
</p:tagLst>
</file>

<file path=ppt/tags/tag54.xml><?xml version="1.0" encoding="utf-8"?>
<p:tagLst xmlns:p="http://schemas.openxmlformats.org/presentationml/2006/main">
  <p:tag name="AS_UNIQUEID" val="1268"/>
</p:tagLst>
</file>

<file path=ppt/tags/tag55.xml><?xml version="1.0" encoding="utf-8"?>
<p:tagLst xmlns:p="http://schemas.openxmlformats.org/presentationml/2006/main">
  <p:tag name="AS_UNIQUEID" val="1269"/>
</p:tagLst>
</file>

<file path=ppt/tags/tag56.xml><?xml version="1.0" encoding="utf-8"?>
<p:tagLst xmlns:p="http://schemas.openxmlformats.org/presentationml/2006/main">
  <p:tag name="AS_UNIQUEID" val="1270"/>
</p:tagLst>
</file>

<file path=ppt/tags/tag57.xml><?xml version="1.0" encoding="utf-8"?>
<p:tagLst xmlns:p="http://schemas.openxmlformats.org/presentationml/2006/main">
  <p:tag name="AS_UNIQUEID" val="1271"/>
</p:tagLst>
</file>

<file path=ppt/tags/tag58.xml><?xml version="1.0" encoding="utf-8"?>
<p:tagLst xmlns:p="http://schemas.openxmlformats.org/presentationml/2006/main">
  <p:tag name="AS_UNIQUEID" val="1272"/>
</p:tagLst>
</file>

<file path=ppt/tags/tag59.xml><?xml version="1.0" encoding="utf-8"?>
<p:tagLst xmlns:p="http://schemas.openxmlformats.org/presentationml/2006/main">
  <p:tag name="AS_UNIQUEID" val="480"/>
</p:tagLst>
</file>

<file path=ppt/tags/tag6.xml><?xml version="1.0" encoding="utf-8"?>
<p:tagLst xmlns:p="http://schemas.openxmlformats.org/presentationml/2006/main">
  <p:tag name="AS_UNIQUEID" val="1211"/>
</p:tagLst>
</file>

<file path=ppt/tags/tag60.xml><?xml version="1.0" encoding="utf-8"?>
<p:tagLst xmlns:p="http://schemas.openxmlformats.org/presentationml/2006/main">
  <p:tag name="AS_UNIQUEID" val="1278"/>
</p:tagLst>
</file>

<file path=ppt/tags/tag61.xml><?xml version="1.0" encoding="utf-8"?>
<p:tagLst xmlns:p="http://schemas.openxmlformats.org/presentationml/2006/main">
  <p:tag name="AS_UNIQUEID" val="1279"/>
</p:tagLst>
</file>

<file path=ppt/tags/tag62.xml><?xml version="1.0" encoding="utf-8"?>
<p:tagLst xmlns:p="http://schemas.openxmlformats.org/presentationml/2006/main">
  <p:tag name="AS_UNIQUEID" val="1280"/>
</p:tagLst>
</file>

<file path=ppt/tags/tag63.xml><?xml version="1.0" encoding="utf-8"?>
<p:tagLst xmlns:p="http://schemas.openxmlformats.org/presentationml/2006/main">
  <p:tag name="AS_UNIQUEID" val="1281"/>
</p:tagLst>
</file>

<file path=ppt/tags/tag64.xml><?xml version="1.0" encoding="utf-8"?>
<p:tagLst xmlns:p="http://schemas.openxmlformats.org/presentationml/2006/main">
  <p:tag name="AS_UNIQUEID" val="1282"/>
</p:tagLst>
</file>

<file path=ppt/tags/tag65.xml><?xml version="1.0" encoding="utf-8"?>
<p:tagLst xmlns:p="http://schemas.openxmlformats.org/presentationml/2006/main">
  <p:tag name="AS_UNIQUEID" val="1283"/>
</p:tagLst>
</file>

<file path=ppt/tags/tag66.xml><?xml version="1.0" encoding="utf-8"?>
<p:tagLst xmlns:p="http://schemas.openxmlformats.org/presentationml/2006/main">
  <p:tag name="AS_UNIQUEID" val="1887"/>
</p:tagLst>
</file>

<file path=ppt/tags/tag67.xml><?xml version="1.0" encoding="utf-8"?>
<p:tagLst xmlns:p="http://schemas.openxmlformats.org/presentationml/2006/main">
  <p:tag name="AS_UNIQUEID" val="574"/>
</p:tagLst>
</file>

<file path=ppt/tags/tag68.xml><?xml version="1.0" encoding="utf-8"?>
<p:tagLst xmlns:p="http://schemas.openxmlformats.org/presentationml/2006/main">
  <p:tag name="AS_UNIQUEID" val="575"/>
</p:tagLst>
</file>

<file path=ppt/tags/tag69.xml><?xml version="1.0" encoding="utf-8"?>
<p:tagLst xmlns:p="http://schemas.openxmlformats.org/presentationml/2006/main">
  <p:tag name="AS_UNIQUEID" val="576"/>
</p:tagLst>
</file>

<file path=ppt/tags/tag7.xml><?xml version="1.0" encoding="utf-8"?>
<p:tagLst xmlns:p="http://schemas.openxmlformats.org/presentationml/2006/main">
  <p:tag name="AS_UNIQUEID" val="1212"/>
</p:tagLst>
</file>

<file path=ppt/tags/tag70.xml><?xml version="1.0" encoding="utf-8"?>
<p:tagLst xmlns:p="http://schemas.openxmlformats.org/presentationml/2006/main">
  <p:tag name="AS_UNIQUEID" val="577"/>
</p:tagLst>
</file>

<file path=ppt/tags/tag71.xml><?xml version="1.0" encoding="utf-8"?>
<p:tagLst xmlns:p="http://schemas.openxmlformats.org/presentationml/2006/main">
  <p:tag name="AS_UNIQUEID" val="578"/>
</p:tagLst>
</file>

<file path=ppt/tags/tag72.xml><?xml version="1.0" encoding="utf-8"?>
<p:tagLst xmlns:p="http://schemas.openxmlformats.org/presentationml/2006/main">
  <p:tag name="AS_UNIQUEID" val="579"/>
</p:tagLst>
</file>

<file path=ppt/tags/tag73.xml><?xml version="1.0" encoding="utf-8"?>
<p:tagLst xmlns:p="http://schemas.openxmlformats.org/presentationml/2006/main">
  <p:tag name="AS_UNIQUEID" val="580"/>
</p:tagLst>
</file>

<file path=ppt/tags/tag74.xml><?xml version="1.0" encoding="utf-8"?>
<p:tagLst xmlns:p="http://schemas.openxmlformats.org/presentationml/2006/main">
  <p:tag name="AS_UNIQUEID" val="581"/>
</p:tagLst>
</file>

<file path=ppt/tags/tag75.xml><?xml version="1.0" encoding="utf-8"?>
<p:tagLst xmlns:p="http://schemas.openxmlformats.org/presentationml/2006/main">
  <p:tag name="AS_UNIQUEID" val="582"/>
</p:tagLst>
</file>

<file path=ppt/tags/tag76.xml><?xml version="1.0" encoding="utf-8"?>
<p:tagLst xmlns:p="http://schemas.openxmlformats.org/presentationml/2006/main">
  <p:tag name="AS_UNIQUEID" val="583"/>
</p:tagLst>
</file>

<file path=ppt/tags/tag77.xml><?xml version="1.0" encoding="utf-8"?>
<p:tagLst xmlns:p="http://schemas.openxmlformats.org/presentationml/2006/main">
  <p:tag name="AS_UNIQUEID" val="584"/>
</p:tagLst>
</file>

<file path=ppt/tags/tag78.xml><?xml version="1.0" encoding="utf-8"?>
<p:tagLst xmlns:p="http://schemas.openxmlformats.org/presentationml/2006/main">
  <p:tag name="AS_UNIQUEID" val="585"/>
</p:tagLst>
</file>

<file path=ppt/tags/tag79.xml><?xml version="1.0" encoding="utf-8"?>
<p:tagLst xmlns:p="http://schemas.openxmlformats.org/presentationml/2006/main">
  <p:tag name="AS_UNIQUEID" val="586"/>
</p:tagLst>
</file>

<file path=ppt/tags/tag8.xml><?xml version="1.0" encoding="utf-8"?>
<p:tagLst xmlns:p="http://schemas.openxmlformats.org/presentationml/2006/main">
  <p:tag name="AS_UNIQUEID" val="1213"/>
</p:tagLst>
</file>

<file path=ppt/tags/tag80.xml><?xml version="1.0" encoding="utf-8"?>
<p:tagLst xmlns:p="http://schemas.openxmlformats.org/presentationml/2006/main">
  <p:tag name="AS_UNIQUEID" val="587"/>
</p:tagLst>
</file>

<file path=ppt/tags/tag81.xml><?xml version="1.0" encoding="utf-8"?>
<p:tagLst xmlns:p="http://schemas.openxmlformats.org/presentationml/2006/main">
  <p:tag name="AS_UNIQUEID" val="588"/>
</p:tagLst>
</file>

<file path=ppt/tags/tag82.xml><?xml version="1.0" encoding="utf-8"?>
<p:tagLst xmlns:p="http://schemas.openxmlformats.org/presentationml/2006/main">
  <p:tag name="AS_UNIQUEID" val="589"/>
</p:tagLst>
</file>

<file path=ppt/tags/tag83.xml><?xml version="1.0" encoding="utf-8"?>
<p:tagLst xmlns:p="http://schemas.openxmlformats.org/presentationml/2006/main">
  <p:tag name="AS_UNIQUEID" val="496"/>
</p:tagLst>
</file>

<file path=ppt/tags/tag84.xml><?xml version="1.0" encoding="utf-8"?>
<p:tagLst xmlns:p="http://schemas.openxmlformats.org/presentationml/2006/main">
  <p:tag name="AS_UNIQUEID" val="496"/>
</p:tagLst>
</file>

<file path=ppt/tags/tag85.xml><?xml version="1.0" encoding="utf-8"?>
<p:tagLst xmlns:p="http://schemas.openxmlformats.org/presentationml/2006/main">
  <p:tag name="AS_UNIQUEID" val="496"/>
</p:tagLst>
</file>

<file path=ppt/tags/tag86.xml><?xml version="1.0" encoding="utf-8"?>
<p:tagLst xmlns:p="http://schemas.openxmlformats.org/presentationml/2006/main">
  <p:tag name="AS_UNIQUEID" val="496"/>
</p:tagLst>
</file>

<file path=ppt/tags/tag87.xml><?xml version="1.0" encoding="utf-8"?>
<p:tagLst xmlns:p="http://schemas.openxmlformats.org/presentationml/2006/main">
  <p:tag name="AS_UNIQUEID" val="496"/>
</p:tagLst>
</file>

<file path=ppt/tags/tag88.xml><?xml version="1.0" encoding="utf-8"?>
<p:tagLst xmlns:p="http://schemas.openxmlformats.org/presentationml/2006/main">
  <p:tag name="AS_UNIQUEID" val="496"/>
</p:tagLst>
</file>

<file path=ppt/tags/tag89.xml><?xml version="1.0" encoding="utf-8"?>
<p:tagLst xmlns:p="http://schemas.openxmlformats.org/presentationml/2006/main">
  <p:tag name="AS_UNIQUEID" val="496"/>
</p:tagLst>
</file>

<file path=ppt/tags/tag9.xml><?xml version="1.0" encoding="utf-8"?>
<p:tagLst xmlns:p="http://schemas.openxmlformats.org/presentationml/2006/main">
  <p:tag name="AS_UNIQUEID" val="1214"/>
</p:tagLst>
</file>

<file path=ppt/tags/tag90.xml><?xml version="1.0" encoding="utf-8"?>
<p:tagLst xmlns:p="http://schemas.openxmlformats.org/presentationml/2006/main">
  <p:tag name="AS_UNIQUEID" val="496"/>
</p:tagLst>
</file>

<file path=ppt/tags/tag91.xml><?xml version="1.0" encoding="utf-8"?>
<p:tagLst xmlns:p="http://schemas.openxmlformats.org/presentationml/2006/main">
  <p:tag name="AS_UNIQUEID" val="496"/>
</p:tagLst>
</file>

<file path=ppt/tags/tag92.xml><?xml version="1.0" encoding="utf-8"?>
<p:tagLst xmlns:p="http://schemas.openxmlformats.org/presentationml/2006/main">
  <p:tag name="AS_UNIQUEID" val="1935"/>
</p:tagLst>
</file>

<file path=ppt/tags/tag93.xml><?xml version="1.0" encoding="utf-8"?>
<p:tagLst xmlns:p="http://schemas.openxmlformats.org/presentationml/2006/main">
  <p:tag name="AS_UNIQUEID" val="1425"/>
</p:tagLst>
</file>

<file path=ppt/tags/tag94.xml><?xml version="1.0" encoding="utf-8"?>
<p:tagLst xmlns:p="http://schemas.openxmlformats.org/presentationml/2006/main">
  <p:tag name="AS_UNIQUEID" val="1965"/>
</p:tagLst>
</file>

<file path=ppt/tags/tag95.xml><?xml version="1.0" encoding="utf-8"?>
<p:tagLst xmlns:p="http://schemas.openxmlformats.org/presentationml/2006/main">
  <p:tag name="AS_UNIQUEID" val="19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17175</Words>
  <Application>WPS 演示</Application>
  <PresentationFormat>自定义</PresentationFormat>
  <Paragraphs>633</Paragraphs>
  <Slides>26</Slides>
  <Notes>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26</vt:i4>
      </vt:variant>
    </vt:vector>
  </HeadingPairs>
  <TitlesOfParts>
    <vt:vector size="46" baseType="lpstr">
      <vt:lpstr>Arial</vt:lpstr>
      <vt:lpstr>宋体</vt:lpstr>
      <vt:lpstr>Wingdings</vt:lpstr>
      <vt:lpstr>黄煜臣江西拙楷体</vt:lpstr>
      <vt:lpstr>Achshelo</vt:lpstr>
      <vt:lpstr>思源宋体</vt:lpstr>
      <vt:lpstr>字由点字奇妙体</vt:lpstr>
      <vt:lpstr>Calibri</vt:lpstr>
      <vt:lpstr>Times New Roman</vt:lpstr>
      <vt:lpstr>等线</vt:lpstr>
      <vt:lpstr>微软雅黑</vt:lpstr>
      <vt:lpstr>Arial Unicode MS</vt:lpstr>
      <vt:lpstr>Arial</vt:lpstr>
      <vt:lpstr>黑体</vt:lpstr>
      <vt:lpstr>等线 Light</vt:lpstr>
      <vt:lpstr>HelveticaNeue</vt:lpstr>
      <vt:lpstr>华文新魏</vt:lpstr>
      <vt:lpstr>Segoe Print</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棕红色复古拼贴撕纸风西安旅游攻略演示文稿</dc:title>
  <dc:creator>Administrator</dc:creator>
  <cp:lastModifiedBy>Administrator</cp:lastModifiedBy>
  <cp:revision>20</cp:revision>
  <dcterms:created xsi:type="dcterms:W3CDTF">2006-08-16T00:00:00Z</dcterms:created>
  <dcterms:modified xsi:type="dcterms:W3CDTF">2025-03-05T02:09:06Z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