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517" r:id="rId3"/>
    <p:sldId id="256" r:id="rId4"/>
    <p:sldId id="475" r:id="rId5"/>
    <p:sldId id="258" r:id="rId6"/>
    <p:sldId id="269" r:id="rId7"/>
    <p:sldId id="273" r:id="rId8"/>
    <p:sldId id="482" r:id="rId9"/>
    <p:sldId id="486" r:id="rId10"/>
    <p:sldId id="487" r:id="rId11"/>
    <p:sldId id="491" r:id="rId13"/>
    <p:sldId id="492" r:id="rId14"/>
    <p:sldId id="493" r:id="rId15"/>
    <p:sldId id="495" r:id="rId16"/>
    <p:sldId id="497" r:id="rId17"/>
    <p:sldId id="499" r:id="rId18"/>
    <p:sldId id="500" r:id="rId19"/>
    <p:sldId id="501" r:id="rId20"/>
    <p:sldId id="502" r:id="rId21"/>
    <p:sldId id="498" r:id="rId22"/>
    <p:sldId id="503" r:id="rId23"/>
    <p:sldId id="504" r:id="rId24"/>
    <p:sldId id="505" r:id="rId25"/>
    <p:sldId id="506" r:id="rId26"/>
    <p:sldId id="508" r:id="rId27"/>
    <p:sldId id="507" r:id="rId28"/>
    <p:sldId id="291" r:id="rId29"/>
    <p:sldId id="509" r:id="rId30"/>
    <p:sldId id="510" r:id="rId31"/>
    <p:sldId id="511" r:id="rId32"/>
    <p:sldId id="296" r:id="rId33"/>
    <p:sldId id="512" r:id="rId34"/>
    <p:sldId id="297" r:id="rId35"/>
  </p:sldIdLst>
  <p:sldSz cx="18288000" cy="10287000"/>
  <p:notesSz cx="6858000" cy="9144000"/>
  <p:embeddedFontLst>
    <p:embeddedFont>
      <p:font typeface="黑体" panose="02010609060101010101" pitchFamily="49" charset="-122"/>
      <p:regular r:id="rId39"/>
    </p:embeddedFont>
    <p:embeddedFont>
      <p:font typeface="可画乐淘淘-简" panose="00020600040101010101"/>
      <p:regular r:id="rId40"/>
    </p:embeddedFont>
    <p:embeddedFont>
      <p:font typeface="Calibri" panose="020F0502020204030204"/>
      <p:regular r:id="rId41"/>
      <p:bold r:id="rId42"/>
      <p:italic r:id="rId43"/>
      <p:boldItalic r:id="rId44"/>
    </p:embeddedFont>
    <p:embeddedFont>
      <p:font typeface="Arial Black" panose="020B0A04020102020204" pitchFamily="34" charset="0"/>
      <p:bold r:id="rId45"/>
    </p:embeddedFont>
    <p:embeddedFont>
      <p:font typeface="等线" panose="02010600030101010101" charset="-122"/>
      <p:regular r:id="rId46"/>
    </p:embeddedFont>
    <p:embeddedFont>
      <p:font typeface="Calibri" panose="020F050202020403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46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font" Target="fonts/font12.fntdata"/><Relationship Id="rId5" Type="http://schemas.openxmlformats.org/officeDocument/2006/relationships/slide" Target="slides/slide3.xml"/><Relationship Id="rId49" Type="http://schemas.openxmlformats.org/officeDocument/2006/relationships/font" Target="fonts/font11.fntdata"/><Relationship Id="rId48" Type="http://schemas.openxmlformats.org/officeDocument/2006/relationships/font" Target="fonts/font10.fntdata"/><Relationship Id="rId47" Type="http://schemas.openxmlformats.org/officeDocument/2006/relationships/font" Target="fonts/font9.fntdata"/><Relationship Id="rId46" Type="http://schemas.openxmlformats.org/officeDocument/2006/relationships/font" Target="fonts/font8.fntdata"/><Relationship Id="rId45" Type="http://schemas.openxmlformats.org/officeDocument/2006/relationships/font" Target="fonts/font7.fntdata"/><Relationship Id="rId44" Type="http://schemas.openxmlformats.org/officeDocument/2006/relationships/font" Target="fonts/font6.fntdata"/><Relationship Id="rId43" Type="http://schemas.openxmlformats.org/officeDocument/2006/relationships/font" Target="fonts/font5.fntdata"/><Relationship Id="rId42" Type="http://schemas.openxmlformats.org/officeDocument/2006/relationships/font" Target="fonts/font4.fntdata"/><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slide" Target="slides/slide2.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0DAF1-C56B-4404-A8C5-6E5DE32482B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52C1-60EE-4BB9-B987-37C38BF6DDF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7B52C1-60EE-4BB9-B987-37C38BF6DDF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jpeg"/><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jpe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9" Type="http://schemas.openxmlformats.org/officeDocument/2006/relationships/image" Target="../media/image2.jpeg"/><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slideLayout" Target="../slideLayouts/slideLayout7.xml"/><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jpe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jpeg"/><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19455" y="725805"/>
            <a:ext cx="10962005" cy="8955405"/>
          </a:xfrm>
          <a:prstGeom prst="rect">
            <a:avLst/>
          </a:prstGeom>
          <a:noFill/>
          <a:ln w="9525">
            <a:noFill/>
          </a:ln>
        </p:spPr>
        <p:txBody>
          <a:bodyPr wrap="square" anchor="t">
            <a:spAutoFit/>
          </a:bodyPr>
          <a:p>
            <a:r>
              <a:rPr lang="zh-CN" altLang="en-US" sz="72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7200" b="1">
              <a:solidFill>
                <a:srgbClr val="FF0000"/>
              </a:solidFill>
              <a:latin typeface="HelveticaNeue" pitchFamily="2" charset="0"/>
              <a:ea typeface="宋体" panose="02010600030101010101" pitchFamily="2" charset="-122"/>
            </a:endParaRPr>
          </a:p>
          <a:p>
            <a:endParaRPr lang="en-US" altLang="zh-CN" sz="7200" b="1">
              <a:solidFill>
                <a:srgbClr val="FF0000"/>
              </a:solidFill>
              <a:latin typeface="HelveticaNeue" pitchFamily="2" charset="0"/>
              <a:ea typeface="宋体" panose="02010600030101010101" pitchFamily="2" charset="-122"/>
            </a:endParaRPr>
          </a:p>
          <a:p>
            <a:r>
              <a:rPr lang="zh-CN" altLang="en-US" sz="7200" b="1">
                <a:solidFill>
                  <a:srgbClr val="FF0000"/>
                </a:solidFill>
                <a:latin typeface="HelveticaNeue" pitchFamily="2" charset="0"/>
                <a:ea typeface="宋体" panose="02010600030101010101" pitchFamily="2" charset="-122"/>
              </a:rPr>
              <a:t>更多教学资源请关注</a:t>
            </a:r>
            <a:endParaRPr lang="en-US" altLang="zh-CN" sz="7200" b="1">
              <a:solidFill>
                <a:srgbClr val="FF0000"/>
              </a:solidFill>
              <a:latin typeface="HelveticaNeue" pitchFamily="2" charset="0"/>
              <a:ea typeface="宋体" panose="02010600030101010101" pitchFamily="2" charset="-122"/>
            </a:endParaRPr>
          </a:p>
          <a:p>
            <a:r>
              <a:rPr lang="zh-CN" altLang="en-US" sz="7200" b="1">
                <a:solidFill>
                  <a:srgbClr val="FF0000"/>
                </a:solidFill>
                <a:latin typeface="HelveticaNeue" pitchFamily="2" charset="0"/>
                <a:ea typeface="宋体" panose="02010600030101010101" pitchFamily="2" charset="-122"/>
              </a:rPr>
              <a:t>公众号：溯恩英语</a:t>
            </a:r>
            <a:endParaRPr lang="zh-CN" altLang="en-US" sz="7200" b="1">
              <a:solidFill>
                <a:srgbClr val="FF0000"/>
              </a:solidFill>
              <a:latin typeface="HelveticaNeue" pitchFamily="2" charset="0"/>
              <a:ea typeface="宋体" panose="02010600030101010101" pitchFamily="2" charset="-122"/>
            </a:endParaRPr>
          </a:p>
        </p:txBody>
      </p:sp>
      <p:sp>
        <p:nvSpPr>
          <p:cNvPr id="5122" name="矩形 3"/>
          <p:cNvSpPr/>
          <p:nvPr/>
        </p:nvSpPr>
        <p:spPr>
          <a:xfrm>
            <a:off x="11950700" y="3723640"/>
            <a:ext cx="5480050" cy="1014730"/>
          </a:xfrm>
          <a:prstGeom prst="rect">
            <a:avLst/>
          </a:prstGeom>
          <a:noFill/>
          <a:ln w="9525">
            <a:noFill/>
          </a:ln>
        </p:spPr>
        <p:txBody>
          <a:bodyPr wrap="square" anchor="t">
            <a:spAutoFit/>
          </a:bodyPr>
          <a:p>
            <a:r>
              <a:rPr lang="zh-CN" altLang="en-US" sz="6000" b="1">
                <a:latin typeface="华文新魏" pitchFamily="2" charset="-122"/>
                <a:ea typeface="宋体" panose="02010600030101010101" pitchFamily="2" charset="-122"/>
              </a:rPr>
              <a:t>知识产权声明</a:t>
            </a:r>
            <a:endParaRPr lang="zh-CN" altLang="en-US" sz="6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10034905" y="725805"/>
            <a:ext cx="7315835" cy="2369185"/>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6440150" y="744855"/>
            <a:ext cx="907415" cy="960120"/>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12065000" y="4567555"/>
            <a:ext cx="4745990" cy="474345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3400" y="-114300"/>
            <a:ext cx="17221200" cy="5016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Jon Batiste, a big figure in the music world, views revisiting classic works as a golden opportunity, as seen in his latest album </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（专辑）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Beethoven Blues,” where he gives new life to Beethoven’s compositions. He perceives a universal and powerful essence in Beethoven’s music, similar to that in the blues.</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Batiste served as a bandleader for “The Late Show with Stephen Colbert” until 2022 and is now on the board at The Juilliard School. And he has received numerous Grammy nominations </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（提名）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and wins across diverse musical categories. His documentary “American Symphony,” which details the composition and premiere of his symphony at Carnegie Hall in 2022, as well as the story of his wife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Suleika</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Jaouad’s</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battle with leukemia (a type of blood illness), has earned him further recognition.     </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533400" y="5131058"/>
            <a:ext cx="17221200" cy="4524315"/>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24</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can we know about </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Batiste’s latest album</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It was released when he was a bandleader.	</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It is a collection of traditional blues music.</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It includes Beethoven’s original compositions.	</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It gives new interpretations to Beethoven’s works.</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25</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does </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paragraph 2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mainly focus on?</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Batiste’s musical accomplishments.			B</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Batiste’s source of inspiration.</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Batiste’s success in Grammy-related events.		D</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Batiste’s novel music comprehension.</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bwMode="auto">
          <a:xfrm>
            <a:off x="3124200" y="952500"/>
            <a:ext cx="146304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2" name="矩形 1"/>
          <p:cNvSpPr/>
          <p:nvPr/>
        </p:nvSpPr>
        <p:spPr bwMode="auto">
          <a:xfrm>
            <a:off x="533400" y="1442357"/>
            <a:ext cx="2362200" cy="424543"/>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pic>
        <p:nvPicPr>
          <p:cNvPr id="3" name="图片 2"/>
          <p:cNvPicPr>
            <a:picLocks noChangeAspect="1"/>
          </p:cNvPicPr>
          <p:nvPr/>
        </p:nvPicPr>
        <p:blipFill>
          <a:blip r:embed="rId1" cstate="screen"/>
          <a:stretch>
            <a:fillRect/>
          </a:stretch>
        </p:blipFill>
        <p:spPr>
          <a:xfrm>
            <a:off x="544286" y="7182576"/>
            <a:ext cx="421278" cy="421278"/>
          </a:xfrm>
          <a:prstGeom prst="rect">
            <a:avLst/>
          </a:prstGeom>
        </p:spPr>
      </p:pic>
      <p:sp>
        <p:nvSpPr>
          <p:cNvPr id="5" name="矩形 4"/>
          <p:cNvSpPr/>
          <p:nvPr/>
        </p:nvSpPr>
        <p:spPr bwMode="auto">
          <a:xfrm>
            <a:off x="2590800" y="2415850"/>
            <a:ext cx="37338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bwMode="auto">
          <a:xfrm>
            <a:off x="16078200" y="2470279"/>
            <a:ext cx="1676400" cy="402771"/>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1" name="矩形 10"/>
          <p:cNvSpPr/>
          <p:nvPr/>
        </p:nvSpPr>
        <p:spPr bwMode="auto">
          <a:xfrm>
            <a:off x="549728" y="2878493"/>
            <a:ext cx="5622471" cy="424543"/>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2" name="矩形 11"/>
          <p:cNvSpPr/>
          <p:nvPr/>
        </p:nvSpPr>
        <p:spPr bwMode="auto">
          <a:xfrm>
            <a:off x="7620000" y="2927479"/>
            <a:ext cx="92964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3" name="矩形 12"/>
          <p:cNvSpPr/>
          <p:nvPr/>
        </p:nvSpPr>
        <p:spPr bwMode="auto">
          <a:xfrm>
            <a:off x="571500" y="3416558"/>
            <a:ext cx="6743700" cy="424543"/>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4" name="矩形 13"/>
          <p:cNvSpPr/>
          <p:nvPr/>
        </p:nvSpPr>
        <p:spPr bwMode="auto">
          <a:xfrm>
            <a:off x="10896600" y="4330958"/>
            <a:ext cx="5791200" cy="5715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pic>
        <p:nvPicPr>
          <p:cNvPr id="15" name="图片 14"/>
          <p:cNvPicPr>
            <a:picLocks noChangeAspect="1"/>
          </p:cNvPicPr>
          <p:nvPr/>
        </p:nvPicPr>
        <p:blipFill>
          <a:blip r:embed="rId1" cstate="screen"/>
          <a:stretch>
            <a:fillRect/>
          </a:stretch>
        </p:blipFill>
        <p:spPr>
          <a:xfrm>
            <a:off x="600893" y="8634004"/>
            <a:ext cx="421278" cy="421278"/>
          </a:xfrm>
          <a:prstGeom prst="rect">
            <a:avLst/>
          </a:prstGeom>
        </p:spPr>
      </p:pic>
      <p:pic>
        <p:nvPicPr>
          <p:cNvPr id="5124" name="图片 6" descr="logo横版 png"/>
          <p:cNvPicPr>
            <a:picLocks noChangeAspect="1"/>
          </p:cNvPicPr>
          <p:nvPr/>
        </p:nvPicPr>
        <p:blipFill>
          <a:blip r:embed="rId2"/>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5" grpId="0" animBg="1"/>
      <p:bldP spid="7"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3400" y="-114300"/>
            <a:ext cx="17221200" cy="64940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lgn="just"/>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a:solidFill>
                  <a:prstClr val="black"/>
                </a:solidFill>
                <a:highlight>
                  <a:srgbClr val="FFFF00"/>
                </a:highlight>
                <a:latin typeface="Times New Roman" panose="02020603050405020304" pitchFamily="18" charset="0"/>
                <a:cs typeface="Times New Roman" panose="02020603050405020304" pitchFamily="18" charset="0"/>
              </a:rPr>
              <a:t>3</a:t>
            </a:r>
            <a:r>
              <a:rPr lang="en-US" altLang="zh-CN" sz="3200" dirty="0">
                <a:solidFill>
                  <a:prstClr val="black"/>
                </a:solidFill>
                <a:latin typeface="Times New Roman" panose="02020603050405020304" pitchFamily="18" charset="0"/>
                <a:cs typeface="Times New Roman" panose="02020603050405020304" pitchFamily="18" charset="0"/>
              </a:rPr>
              <a:t>Batiste maintains the idea that classical music, Beethoven’s works included, is suitable for reformation. There is a need to break away from the traditional perception of classical music. For instance, in his album, he starts with “Für Elise”, a piece familiar to many, and adds his own creative touches.</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lgn="just"/>
            <a:r>
              <a:rPr lang="en-US" altLang="zh-CN" sz="3200" dirty="0">
                <a:solidFill>
                  <a:prstClr val="black"/>
                </a:solidFill>
                <a:latin typeface="Times New Roman" panose="02020603050405020304" pitchFamily="18" charset="0"/>
                <a:cs typeface="Times New Roman" panose="02020603050405020304" pitchFamily="18" charset="0"/>
              </a:rPr>
              <a:t>     </a:t>
            </a:r>
            <a:r>
              <a:rPr lang="en-US" altLang="zh-CN" sz="3200" dirty="0">
                <a:solidFill>
                  <a:prstClr val="black"/>
                </a:solidFill>
                <a:highlight>
                  <a:srgbClr val="FFFF00"/>
                </a:highlight>
                <a:latin typeface="Times New Roman" panose="02020603050405020304" pitchFamily="18" charset="0"/>
                <a:cs typeface="Times New Roman" panose="02020603050405020304" pitchFamily="18" charset="0"/>
              </a:rPr>
              <a:t>4</a:t>
            </a:r>
            <a:r>
              <a:rPr lang="en-US" altLang="zh-CN" sz="3200" dirty="0">
                <a:solidFill>
                  <a:prstClr val="black"/>
                </a:solidFill>
                <a:latin typeface="Times New Roman" panose="02020603050405020304" pitchFamily="18" charset="0"/>
                <a:cs typeface="Times New Roman" panose="02020603050405020304" pitchFamily="18" charset="0"/>
              </a:rPr>
              <a:t>However, Batiste’s journey at Juilliard was not without challenges. As an ambitious teenager from Louisiana, his unconventional pursuits outside the classroom sometimes conflicted with the school’s expectations. However, he later returned to Juilliard to honor his family’s musical legacy and is now working to make the institution more inclusive.</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lgn="just"/>
            <a:r>
              <a:rPr lang="en-US" altLang="zh-CN" sz="3200" dirty="0">
                <a:solidFill>
                  <a:prstClr val="black"/>
                </a:solidFill>
                <a:latin typeface="Times New Roman" panose="02020603050405020304" pitchFamily="18" charset="0"/>
                <a:cs typeface="Times New Roman" panose="02020603050405020304" pitchFamily="18" charset="0"/>
              </a:rPr>
              <a:t>     </a:t>
            </a:r>
            <a:r>
              <a:rPr lang="en-US" altLang="zh-CN" sz="3200" dirty="0">
                <a:solidFill>
                  <a:prstClr val="black"/>
                </a:solidFill>
                <a:highlight>
                  <a:srgbClr val="FFFF00"/>
                </a:highlight>
                <a:latin typeface="Times New Roman" panose="02020603050405020304" pitchFamily="18" charset="0"/>
                <a:cs typeface="Times New Roman" panose="02020603050405020304" pitchFamily="18" charset="0"/>
              </a:rPr>
              <a:t>5</a:t>
            </a:r>
            <a:r>
              <a:rPr lang="en-US" altLang="zh-CN" sz="3200" dirty="0">
                <a:solidFill>
                  <a:prstClr val="black"/>
                </a:solidFill>
                <a:latin typeface="Times New Roman" panose="02020603050405020304" pitchFamily="18" charset="0"/>
                <a:cs typeface="Times New Roman" panose="02020603050405020304" pitchFamily="18" charset="0"/>
              </a:rPr>
              <a:t>During his wife’s illness, Batiste found that creativity served as a source of strength. His music, often associated with joy, also has roots in struggle, as exemplified by “American Symphony,” which addresses the nation’s deep-seated pain and cultural tensions. Through his art, Batiste aims to bridge the past and present, creating works that resonate </a:t>
            </a:r>
            <a:r>
              <a:rPr lang="zh-CN" altLang="en-US" sz="3200" dirty="0">
                <a:solidFill>
                  <a:prstClr val="black"/>
                </a:solidFill>
                <a:latin typeface="Times New Roman" panose="02020603050405020304" pitchFamily="18" charset="0"/>
                <a:cs typeface="Times New Roman" panose="02020603050405020304" pitchFamily="18" charset="0"/>
              </a:rPr>
              <a:t>（共鸣） </a:t>
            </a:r>
            <a:r>
              <a:rPr lang="en-US" altLang="zh-CN" sz="3200" dirty="0">
                <a:solidFill>
                  <a:prstClr val="black"/>
                </a:solidFill>
                <a:latin typeface="Times New Roman" panose="02020603050405020304" pitchFamily="18" charset="0"/>
                <a:cs typeface="Times New Roman" panose="02020603050405020304" pitchFamily="18" charset="0"/>
              </a:rPr>
              <a:t>with the human experience.</a:t>
            </a:r>
            <a:endParaRPr lang="en-US" altLang="zh-CN" sz="3200" dirty="0">
              <a:solidFill>
                <a:prstClr val="black"/>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32014" y="6591300"/>
            <a:ext cx="17623971" cy="3046988"/>
          </a:xfrm>
          <a:prstGeom prst="rect">
            <a:avLst/>
          </a:prstGeom>
          <a:noFill/>
          <a:ln w="28575">
            <a:solidFill>
              <a:schemeClr val="tx1"/>
            </a:solidFill>
          </a:ln>
        </p:spPr>
        <p:txBody>
          <a:bodyPr wrap="square">
            <a:spAutoFit/>
          </a:bodyPr>
          <a:lstStyle/>
          <a:p>
            <a:pPr lvl="0"/>
            <a:r>
              <a:rPr lang="en-US" altLang="zh-CN" sz="3200" dirty="0">
                <a:solidFill>
                  <a:prstClr val="black"/>
                </a:solidFill>
                <a:latin typeface="Times New Roman" panose="02020603050405020304" pitchFamily="18" charset="0"/>
                <a:cs typeface="Times New Roman" panose="02020603050405020304" pitchFamily="18" charset="0"/>
              </a:rPr>
              <a:t>26</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Which words can best </a:t>
            </a:r>
            <a:r>
              <a:rPr lang="en-US" altLang="zh-CN" sz="3200" b="1" dirty="0">
                <a:solidFill>
                  <a:prstClr val="black"/>
                </a:solidFill>
                <a:latin typeface="Times New Roman" panose="02020603050405020304" pitchFamily="18" charset="0"/>
                <a:cs typeface="Times New Roman" panose="02020603050405020304" pitchFamily="18" charset="0"/>
              </a:rPr>
              <a:t>describe Batiste</a:t>
            </a:r>
            <a:r>
              <a:rPr lang="en-US" altLang="zh-CN" sz="3200" dirty="0">
                <a:solidFill>
                  <a:prstClr val="black"/>
                </a:solidFill>
                <a:latin typeface="Times New Roman" panose="02020603050405020304" pitchFamily="18" charset="0"/>
                <a:cs typeface="Times New Roman" panose="02020603050405020304" pitchFamily="18" charset="0"/>
              </a:rPr>
              <a:t>?</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r>
              <a:rPr lang="en-US" altLang="zh-CN" sz="3200" dirty="0">
                <a:solidFill>
                  <a:prstClr val="black"/>
                </a:solidFill>
                <a:latin typeface="Times New Roman" panose="02020603050405020304" pitchFamily="18" charset="0"/>
                <a:cs typeface="Times New Roman" panose="02020603050405020304" pitchFamily="18" charset="0"/>
              </a:rPr>
              <a:t>A</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Well-educated and ambitious. 	B</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Broad-minded and creative.</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r>
              <a:rPr lang="en-US" altLang="zh-CN" sz="3200" dirty="0">
                <a:solidFill>
                  <a:prstClr val="black"/>
                </a:solidFill>
                <a:latin typeface="Times New Roman" panose="02020603050405020304" pitchFamily="18" charset="0"/>
                <a:cs typeface="Times New Roman" panose="02020603050405020304" pitchFamily="18" charset="0"/>
              </a:rPr>
              <a:t>C</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Warm-hearted and responsible. 	D</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Strong-willed and considerate.</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r>
              <a:rPr lang="en-US" altLang="zh-CN" sz="3200" dirty="0">
                <a:solidFill>
                  <a:prstClr val="black"/>
                </a:solidFill>
                <a:latin typeface="Times New Roman" panose="02020603050405020304" pitchFamily="18" charset="0"/>
                <a:cs typeface="Times New Roman" panose="02020603050405020304" pitchFamily="18" charset="0"/>
              </a:rPr>
              <a:t>27</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Which of the following might Batiste </a:t>
            </a:r>
            <a:r>
              <a:rPr lang="en-US" altLang="zh-CN" sz="3200" b="1" dirty="0">
                <a:solidFill>
                  <a:prstClr val="black"/>
                </a:solidFill>
                <a:latin typeface="Times New Roman" panose="02020603050405020304" pitchFamily="18" charset="0"/>
                <a:cs typeface="Times New Roman" panose="02020603050405020304" pitchFamily="18" charset="0"/>
              </a:rPr>
              <a:t>agree</a:t>
            </a:r>
            <a:r>
              <a:rPr lang="en-US" altLang="zh-CN" sz="3200" dirty="0">
                <a:solidFill>
                  <a:prstClr val="black"/>
                </a:solidFill>
                <a:latin typeface="Times New Roman" panose="02020603050405020304" pitchFamily="18" charset="0"/>
                <a:cs typeface="Times New Roman" panose="02020603050405020304" pitchFamily="18" charset="0"/>
              </a:rPr>
              <a:t> with?</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r>
              <a:rPr lang="en-US" altLang="zh-CN" sz="3200" dirty="0">
                <a:solidFill>
                  <a:prstClr val="black"/>
                </a:solidFill>
                <a:latin typeface="Times New Roman" panose="02020603050405020304" pitchFamily="18" charset="0"/>
                <a:cs typeface="Times New Roman" panose="02020603050405020304" pitchFamily="18" charset="0"/>
              </a:rPr>
              <a:t>A</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The newer, the better.						B</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Classics should always be respected.</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r>
              <a:rPr lang="en-US" altLang="zh-CN" sz="3200" dirty="0">
                <a:solidFill>
                  <a:prstClr val="black"/>
                </a:solidFill>
                <a:latin typeface="Times New Roman" panose="02020603050405020304" pitchFamily="18" charset="0"/>
                <a:cs typeface="Times New Roman" panose="02020603050405020304" pitchFamily="18" charset="0"/>
              </a:rPr>
              <a:t>C</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Something </a:t>
            </a:r>
            <a:r>
              <a:rPr lang="en-US" altLang="zh-CN" sz="3200" dirty="0">
                <a:solidFill>
                  <a:srgbClr val="FF0000"/>
                </a:solidFill>
                <a:latin typeface="Times New Roman" panose="02020603050405020304" pitchFamily="18" charset="0"/>
                <a:cs typeface="Times New Roman" panose="02020603050405020304" pitchFamily="18" charset="0"/>
              </a:rPr>
              <a:t>new </a:t>
            </a:r>
            <a:r>
              <a:rPr lang="en-US" altLang="zh-CN" sz="3200" dirty="0">
                <a:solidFill>
                  <a:prstClr val="black"/>
                </a:solidFill>
                <a:latin typeface="Times New Roman" panose="02020603050405020304" pitchFamily="18" charset="0"/>
                <a:cs typeface="Times New Roman" panose="02020603050405020304" pitchFamily="18" charset="0"/>
              </a:rPr>
              <a:t>can always be found in the old.	D</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There is nothing impossible for a willing heart.</a:t>
            </a:r>
            <a:endParaRPr lang="en-US" altLang="zh-CN" sz="3200" dirty="0">
              <a:solidFill>
                <a:prstClr val="black"/>
              </a:solidFill>
              <a:latin typeface="Times New Roman" panose="02020603050405020304" pitchFamily="18" charset="0"/>
              <a:cs typeface="Times New Roman" panose="02020603050405020304" pitchFamily="18" charset="0"/>
            </a:endParaRPr>
          </a:p>
        </p:txBody>
      </p:sp>
      <p:sp>
        <p:nvSpPr>
          <p:cNvPr id="9" name="矩形 8"/>
          <p:cNvSpPr/>
          <p:nvPr/>
        </p:nvSpPr>
        <p:spPr bwMode="auto">
          <a:xfrm>
            <a:off x="566056" y="420112"/>
            <a:ext cx="17188543" cy="1065788"/>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0" name="矩形 9"/>
          <p:cNvSpPr/>
          <p:nvPr/>
        </p:nvSpPr>
        <p:spPr bwMode="auto">
          <a:xfrm>
            <a:off x="15544800" y="1502228"/>
            <a:ext cx="2209799" cy="518083"/>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bwMode="auto">
          <a:xfrm>
            <a:off x="8763000" y="4381500"/>
            <a:ext cx="18288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pic>
        <p:nvPicPr>
          <p:cNvPr id="17" name="图片 16"/>
          <p:cNvPicPr>
            <a:picLocks noChangeAspect="1"/>
          </p:cNvPicPr>
          <p:nvPr/>
        </p:nvPicPr>
        <p:blipFill>
          <a:blip r:embed="rId1" cstate="screen"/>
          <a:stretch>
            <a:fillRect/>
          </a:stretch>
        </p:blipFill>
        <p:spPr>
          <a:xfrm>
            <a:off x="6781800" y="7184782"/>
            <a:ext cx="421278" cy="421278"/>
          </a:xfrm>
          <a:prstGeom prst="rect">
            <a:avLst/>
          </a:prstGeom>
        </p:spPr>
      </p:pic>
      <p:pic>
        <p:nvPicPr>
          <p:cNvPr id="18" name="图片 17"/>
          <p:cNvPicPr>
            <a:picLocks noChangeAspect="1"/>
          </p:cNvPicPr>
          <p:nvPr/>
        </p:nvPicPr>
        <p:blipFill>
          <a:blip r:embed="rId1" cstate="screen"/>
          <a:stretch>
            <a:fillRect/>
          </a:stretch>
        </p:blipFill>
        <p:spPr>
          <a:xfrm>
            <a:off x="493122" y="9105900"/>
            <a:ext cx="421278" cy="421278"/>
          </a:xfrm>
          <a:prstGeom prst="rect">
            <a:avLst/>
          </a:prstGeom>
        </p:spPr>
      </p:pic>
      <p:pic>
        <p:nvPicPr>
          <p:cNvPr id="5124" name="图片 6" descr="logo横版 png"/>
          <p:cNvPicPr>
            <a:picLocks noChangeAspect="1"/>
          </p:cNvPicPr>
          <p:nvPr/>
        </p:nvPicPr>
        <p:blipFill>
          <a:blip r:embed="rId2"/>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9"/>
          <p:cNvSpPr txBox="1"/>
          <p:nvPr/>
        </p:nvSpPr>
        <p:spPr>
          <a:xfrm>
            <a:off x="-42098" y="7659904"/>
            <a:ext cx="2261116" cy="2141677"/>
          </a:xfrm>
          <a:prstGeom prst="rect">
            <a:avLst/>
          </a:prstGeom>
        </p:spPr>
        <p:txBody>
          <a:bodyPr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rPr>
              <a:t>B</a:t>
            </a:r>
            <a:endPar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endParaRPr>
          </a:p>
        </p:txBody>
      </p:sp>
      <p:grpSp>
        <p:nvGrpSpPr>
          <p:cNvPr id="11" name="Group 11"/>
          <p:cNvGrpSpPr/>
          <p:nvPr/>
        </p:nvGrpSpPr>
        <p:grpSpPr>
          <a:xfrm>
            <a:off x="2186361" y="4538831"/>
            <a:ext cx="3899932" cy="235269"/>
            <a:chOff x="0" y="0"/>
            <a:chExt cx="9473438" cy="571500"/>
          </a:xfrm>
        </p:grpSpPr>
        <p:sp>
          <p:nvSpPr>
            <p:cNvPr id="12" name="Freeform 12"/>
            <p:cNvSpPr/>
            <p:nvPr/>
          </p:nvSpPr>
          <p:spPr>
            <a:xfrm>
              <a:off x="0" y="255270"/>
              <a:ext cx="9473438" cy="69850"/>
            </a:xfrm>
            <a:custGeom>
              <a:avLst/>
              <a:gdLst/>
              <a:ahLst/>
              <a:cxnLst/>
              <a:rect l="l" t="t" r="r" b="b"/>
              <a:pathLst>
                <a:path w="9473438" h="69850">
                  <a:moveTo>
                    <a:pt x="9182608" y="0"/>
                  </a:moveTo>
                  <a:lnTo>
                    <a:pt x="0" y="0"/>
                  </a:lnTo>
                  <a:lnTo>
                    <a:pt x="0" y="69850"/>
                  </a:lnTo>
                  <a:lnTo>
                    <a:pt x="9473438" y="69850"/>
                  </a:lnTo>
                  <a:lnTo>
                    <a:pt x="9473438" y="0"/>
                  </a:lnTo>
                  <a:close/>
                </a:path>
              </a:pathLst>
            </a:custGeom>
            <a:solidFill>
              <a:srgbClr val="7085FF"/>
            </a:solidFill>
          </p:spPr>
        </p:sp>
      </p:grpSp>
      <p:pic>
        <p:nvPicPr>
          <p:cNvPr id="3074" name="Picture 2" descr="Jon Batiste Wins Golden Globe for 'Best Original Score - Motion Pictu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704" y="974473"/>
            <a:ext cx="3899189" cy="343852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2153704" y="4749227"/>
            <a:ext cx="3996607" cy="5293757"/>
          </a:xfrm>
          <a:prstGeom prst="rect">
            <a:avLst/>
          </a:prstGeom>
          <a:noFill/>
        </p:spPr>
        <p:txBody>
          <a:bodyPr wrap="none" rtlCol="0">
            <a:spAutoFit/>
          </a:bodyPr>
          <a:lstStyle/>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View…as</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Give new life to</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Serve as</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Be on the board</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Earn the recognition</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Creative touches</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Musical legacy</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Be associated with</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Be exemplified by</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endParaRPr lang="en-US" altLang="zh-CN" sz="3200" dirty="0">
              <a:latin typeface="Times New Roman" panose="02020603050405020304" pitchFamily="18" charset="0"/>
              <a:cs typeface="Times New Roman" panose="02020603050405020304" pitchFamily="18" charset="0"/>
            </a:endParaRPr>
          </a:p>
          <a:p>
            <a:endParaRPr lang="en-US" altLang="zh-CN" dirty="0"/>
          </a:p>
        </p:txBody>
      </p:sp>
      <p:sp>
        <p:nvSpPr>
          <p:cNvPr id="13" name="文本框 12"/>
          <p:cNvSpPr txBox="1"/>
          <p:nvPr/>
        </p:nvSpPr>
        <p:spPr>
          <a:xfrm>
            <a:off x="6781800" y="974473"/>
            <a:ext cx="6172200" cy="584775"/>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Perceive: vt.</a:t>
            </a:r>
            <a:r>
              <a:rPr lang="zh-CN" altLang="en-US" sz="3200" dirty="0">
                <a:latin typeface="Times New Roman" panose="02020603050405020304" pitchFamily="18" charset="0"/>
                <a:cs typeface="Times New Roman" panose="02020603050405020304" pitchFamily="18" charset="0"/>
              </a:rPr>
              <a:t>感知；理解；认为</a:t>
            </a:r>
            <a:endParaRPr lang="en-US" altLang="zh-CN" sz="32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6773333" y="1562100"/>
            <a:ext cx="10219267" cy="2554545"/>
          </a:xfrm>
          <a:prstGeom prst="rect">
            <a:avLst/>
          </a:prstGeom>
          <a:noFill/>
          <a:ln w="28575">
            <a:solidFill>
              <a:schemeClr val="tx1"/>
            </a:solidFill>
          </a:ln>
        </p:spPr>
        <p:txBody>
          <a:bodyPr wrap="square">
            <a:spAutoFit/>
          </a:bodyPr>
          <a:lstStyle/>
          <a:p>
            <a:pPr marL="457200" lvl="0" indent="-457200">
              <a:buFont typeface="Arial" panose="020B0604020202020204" pitchFamily="34" charset="0"/>
              <a:buChar char="•"/>
            </a:pPr>
            <a:r>
              <a:rPr lang="en-US" altLang="zh-CN" sz="3200" dirty="0">
                <a:solidFill>
                  <a:prstClr val="black"/>
                </a:solidFill>
                <a:latin typeface="Times New Roman" panose="02020603050405020304" pitchFamily="18" charset="0"/>
                <a:cs typeface="Times New Roman" panose="02020603050405020304" pitchFamily="18" charset="0"/>
              </a:rPr>
              <a:t>She </a:t>
            </a:r>
            <a:r>
              <a:rPr lang="en-US" altLang="zh-CN" sz="3200" dirty="0">
                <a:solidFill>
                  <a:srgbClr val="FF0000"/>
                </a:solidFill>
                <a:latin typeface="Times New Roman" panose="02020603050405020304" pitchFamily="18" charset="0"/>
                <a:cs typeface="Times New Roman" panose="02020603050405020304" pitchFamily="18" charset="0"/>
              </a:rPr>
              <a:t>perceived</a:t>
            </a:r>
            <a:r>
              <a:rPr lang="en-US" altLang="zh-CN" sz="3200" dirty="0">
                <a:solidFill>
                  <a:prstClr val="black"/>
                </a:solidFill>
                <a:latin typeface="Times New Roman" panose="02020603050405020304" pitchFamily="18" charset="0"/>
                <a:cs typeface="Times New Roman" panose="02020603050405020304" pitchFamily="18" charset="0"/>
              </a:rPr>
              <a:t> a change in his attitude</a:t>
            </a:r>
            <a:endParaRPr lang="en-US" altLang="zh-CN" sz="320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altLang="zh-CN" sz="3200" dirty="0">
                <a:solidFill>
                  <a:prstClr val="black"/>
                </a:solidFill>
                <a:latin typeface="Times New Roman" panose="02020603050405020304" pitchFamily="18" charset="0"/>
                <a:cs typeface="Times New Roman" panose="02020603050405020304" pitchFamily="18" charset="0"/>
              </a:rPr>
              <a:t>He i</a:t>
            </a:r>
            <a:r>
              <a:rPr lang="en-US" altLang="zh-CN" sz="3200" dirty="0">
                <a:solidFill>
                  <a:srgbClr val="FF0000"/>
                </a:solidFill>
                <a:latin typeface="Times New Roman" panose="02020603050405020304" pitchFamily="18" charset="0"/>
                <a:cs typeface="Times New Roman" panose="02020603050405020304" pitchFamily="18" charset="0"/>
              </a:rPr>
              <a:t>s often perceived as </a:t>
            </a:r>
            <a:r>
              <a:rPr lang="en-US" altLang="zh-CN" sz="3200" dirty="0">
                <a:solidFill>
                  <a:prstClr val="black"/>
                </a:solidFill>
                <a:latin typeface="Times New Roman" panose="02020603050405020304" pitchFamily="18" charset="0"/>
                <a:cs typeface="Times New Roman" panose="02020603050405020304" pitchFamily="18" charset="0"/>
              </a:rPr>
              <a:t>a strict teacher.</a:t>
            </a:r>
            <a:endParaRPr lang="en-US" altLang="zh-CN" sz="320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2018</a:t>
            </a:r>
            <a:r>
              <a:rPr lang="zh-CN" altLang="en-US" sz="2800" dirty="0">
                <a:solidFill>
                  <a:prstClr val="black"/>
                </a:solidFill>
                <a:latin typeface="Times New Roman" panose="02020603050405020304" pitchFamily="18" charset="0"/>
                <a:cs typeface="Times New Roman" panose="02020603050405020304" pitchFamily="18" charset="0"/>
              </a:rPr>
              <a:t>年高考英语全国卷</a:t>
            </a:r>
            <a:r>
              <a:rPr lang="en-US" altLang="zh-CN" sz="2800" dirty="0">
                <a:solidFill>
                  <a:prstClr val="black"/>
                </a:solidFill>
                <a:latin typeface="Times New Roman" panose="02020603050405020304" pitchFamily="18" charset="0"/>
                <a:cs typeface="Times New Roman" panose="02020603050405020304" pitchFamily="18" charset="0"/>
              </a:rPr>
              <a:t>Ⅰ</a:t>
            </a:r>
            <a:r>
              <a:rPr lang="zh-CN" altLang="en-US" sz="2800" dirty="0">
                <a:solidFill>
                  <a:prstClr val="black"/>
                </a:solidFill>
                <a:latin typeface="Times New Roman" panose="02020603050405020304" pitchFamily="18" charset="0"/>
                <a:cs typeface="Times New Roman" panose="02020603050405020304" pitchFamily="18" charset="0"/>
              </a:rPr>
              <a:t>阅读理解</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People often </a:t>
            </a:r>
            <a:r>
              <a:rPr lang="en-US" altLang="zh-CN" sz="3200" dirty="0">
                <a:solidFill>
                  <a:srgbClr val="FF0000"/>
                </a:solidFill>
                <a:latin typeface="Times New Roman" panose="02020603050405020304" pitchFamily="18" charset="0"/>
                <a:cs typeface="Times New Roman" panose="02020603050405020304" pitchFamily="18" charset="0"/>
              </a:rPr>
              <a:t>perceive </a:t>
            </a:r>
            <a:r>
              <a:rPr lang="en-US" altLang="zh-CN" sz="3200" dirty="0">
                <a:solidFill>
                  <a:prstClr val="black"/>
                </a:solidFill>
                <a:latin typeface="Times New Roman" panose="02020603050405020304" pitchFamily="18" charset="0"/>
                <a:cs typeface="Times New Roman" panose="02020603050405020304" pitchFamily="18" charset="0"/>
              </a:rPr>
              <a:t>robots as a threat to jobs, but they can also create new opportunities. </a:t>
            </a:r>
            <a:r>
              <a:rPr lang="zh-CN" altLang="en-US" sz="3200" dirty="0">
                <a:solidFill>
                  <a:prstClr val="black"/>
                </a:solidFill>
                <a:latin typeface="Times New Roman" panose="02020603050405020304" pitchFamily="18" charset="0"/>
                <a:cs typeface="Times New Roman" panose="02020603050405020304" pitchFamily="18" charset="0"/>
              </a:rPr>
              <a:t>认为</a:t>
            </a:r>
            <a:endParaRPr lang="en-US" altLang="zh-CN" sz="3200" dirty="0">
              <a:solidFill>
                <a:prstClr val="black"/>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6773333" y="4152900"/>
            <a:ext cx="6172200" cy="584775"/>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detail: vt.</a:t>
            </a:r>
            <a:r>
              <a:rPr lang="zh-CN" altLang="en-US" sz="3200" dirty="0">
                <a:latin typeface="Times New Roman" panose="02020603050405020304" pitchFamily="18" charset="0"/>
                <a:cs typeface="Times New Roman" panose="02020603050405020304" pitchFamily="18" charset="0"/>
              </a:rPr>
              <a:t>详细说明；详述</a:t>
            </a:r>
            <a:endParaRPr lang="en-US" altLang="zh-CN" sz="32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6747024" y="4762500"/>
            <a:ext cx="10219267" cy="2062103"/>
          </a:xfrm>
          <a:prstGeom prst="rect">
            <a:avLst/>
          </a:prstGeom>
          <a:noFill/>
          <a:ln w="28575">
            <a:solidFill>
              <a:schemeClr val="tx1"/>
            </a:solidFill>
          </a:ln>
        </p:spPr>
        <p:txBody>
          <a:bodyPr wrap="square">
            <a:spAutoFit/>
          </a:bodyPr>
          <a:lstStyle/>
          <a:p>
            <a:pPr marL="457200" lvl="0" indent="-457200">
              <a:buFont typeface="Arial" panose="020B0604020202020204" pitchFamily="34" charset="0"/>
              <a:buChar char="•"/>
            </a:pPr>
            <a:r>
              <a:rPr lang="en-US" altLang="zh-CN" sz="3200" dirty="0">
                <a:solidFill>
                  <a:prstClr val="black"/>
                </a:solidFill>
                <a:latin typeface="Times New Roman" panose="02020603050405020304" pitchFamily="18" charset="0"/>
                <a:cs typeface="Times New Roman" panose="02020603050405020304" pitchFamily="18" charset="0"/>
              </a:rPr>
              <a:t>She </a:t>
            </a:r>
            <a:r>
              <a:rPr lang="en-US" altLang="zh-CN" sz="3200" dirty="0">
                <a:solidFill>
                  <a:srgbClr val="FF0000"/>
                </a:solidFill>
                <a:latin typeface="Times New Roman" panose="02020603050405020304" pitchFamily="18" charset="0"/>
                <a:cs typeface="Times New Roman" panose="02020603050405020304" pitchFamily="18" charset="0"/>
              </a:rPr>
              <a:t>detailed</a:t>
            </a:r>
            <a:r>
              <a:rPr lang="en-US" altLang="zh-CN" sz="3200" dirty="0">
                <a:solidFill>
                  <a:prstClr val="black"/>
                </a:solidFill>
                <a:latin typeface="Times New Roman" panose="02020603050405020304" pitchFamily="18" charset="0"/>
                <a:cs typeface="Times New Roman" panose="02020603050405020304" pitchFamily="18" charset="0"/>
              </a:rPr>
              <a:t> how the project would be implemented.</a:t>
            </a:r>
            <a:endParaRPr lang="en-US" altLang="zh-CN" sz="320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2019</a:t>
            </a:r>
            <a:r>
              <a:rPr lang="zh-CN" altLang="en-US" sz="2800" dirty="0">
                <a:solidFill>
                  <a:prstClr val="black"/>
                </a:solidFill>
                <a:latin typeface="Times New Roman" panose="02020603050405020304" pitchFamily="18" charset="0"/>
                <a:cs typeface="Times New Roman" panose="02020603050405020304" pitchFamily="18" charset="0"/>
              </a:rPr>
              <a:t>年高考英语全国卷</a:t>
            </a:r>
            <a:r>
              <a:rPr lang="en-US" altLang="zh-CN" sz="2800" dirty="0">
                <a:solidFill>
                  <a:prstClr val="black"/>
                </a:solidFill>
                <a:latin typeface="Times New Roman" panose="02020603050405020304" pitchFamily="18" charset="0"/>
                <a:cs typeface="Times New Roman" panose="02020603050405020304" pitchFamily="18" charset="0"/>
              </a:rPr>
              <a:t>Ⅱ</a:t>
            </a:r>
            <a:r>
              <a:rPr lang="zh-CN" altLang="en-US" sz="2800" dirty="0">
                <a:solidFill>
                  <a:prstClr val="black"/>
                </a:solidFill>
                <a:latin typeface="Times New Roman" panose="02020603050405020304" pitchFamily="18" charset="0"/>
                <a:cs typeface="Times New Roman" panose="02020603050405020304" pitchFamily="18" charset="0"/>
              </a:rPr>
              <a:t>完形填空</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The instructions </a:t>
            </a:r>
            <a:r>
              <a:rPr lang="en-US" altLang="zh-CN" sz="3200" dirty="0">
                <a:solidFill>
                  <a:srgbClr val="FF0000"/>
                </a:solidFill>
                <a:latin typeface="Times New Roman" panose="02020603050405020304" pitchFamily="18" charset="0"/>
                <a:cs typeface="Times New Roman" panose="02020603050405020304" pitchFamily="18" charset="0"/>
              </a:rPr>
              <a:t>detailed</a:t>
            </a:r>
            <a:r>
              <a:rPr lang="en-US" altLang="zh-CN" sz="3200" dirty="0">
                <a:solidFill>
                  <a:prstClr val="black"/>
                </a:solidFill>
                <a:latin typeface="Times New Roman" panose="02020603050405020304" pitchFamily="18" charset="0"/>
                <a:cs typeface="Times New Roman" panose="02020603050405020304" pitchFamily="18" charset="0"/>
              </a:rPr>
              <a:t> every step of the process, making it easy to follow.</a:t>
            </a:r>
            <a:r>
              <a:rPr lang="zh-CN" altLang="en-US" sz="3200" dirty="0">
                <a:solidFill>
                  <a:prstClr val="black"/>
                </a:solidFill>
                <a:latin typeface="Times New Roman" panose="02020603050405020304" pitchFamily="18" charset="0"/>
                <a:cs typeface="Times New Roman" panose="02020603050405020304" pitchFamily="18" charset="0"/>
              </a:rPr>
              <a:t>详细说明</a:t>
            </a:r>
            <a:endParaRPr lang="en-US" altLang="zh-CN" sz="3200" dirty="0">
              <a:solidFill>
                <a:prstClr val="black"/>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6790266" y="6896100"/>
            <a:ext cx="6172200" cy="584775"/>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bridge: vt.</a:t>
            </a:r>
            <a:r>
              <a:rPr lang="zh-CN" altLang="en-US" sz="3200" dirty="0">
                <a:latin typeface="Times New Roman" panose="02020603050405020304" pitchFamily="18" charset="0"/>
                <a:cs typeface="Times New Roman" panose="02020603050405020304" pitchFamily="18" charset="0"/>
              </a:rPr>
              <a:t>架桥；连接；弥合</a:t>
            </a:r>
            <a:endParaRPr lang="en-US" altLang="zh-CN" sz="32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6721624" y="7506169"/>
            <a:ext cx="10270976" cy="1877437"/>
          </a:xfrm>
          <a:prstGeom prst="rect">
            <a:avLst/>
          </a:prstGeom>
          <a:noFill/>
          <a:ln w="28575">
            <a:solidFill>
              <a:schemeClr val="tx1"/>
            </a:solidFill>
          </a:ln>
        </p:spPr>
        <p:txBody>
          <a:bodyPr wrap="square">
            <a:spAutoFit/>
          </a:bodyPr>
          <a:lstStyle/>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The new policy aims to </a:t>
            </a:r>
            <a:r>
              <a:rPr lang="en-US" altLang="zh-CN" sz="2800" dirty="0">
                <a:solidFill>
                  <a:srgbClr val="FF0000"/>
                </a:solidFill>
                <a:latin typeface="Times New Roman" panose="02020603050405020304" pitchFamily="18" charset="0"/>
                <a:cs typeface="Times New Roman" panose="02020603050405020304" pitchFamily="18" charset="0"/>
              </a:rPr>
              <a:t>bridge the gap </a:t>
            </a:r>
            <a:r>
              <a:rPr lang="en-US" altLang="zh-CN" sz="2800" dirty="0">
                <a:solidFill>
                  <a:prstClr val="black"/>
                </a:solidFill>
                <a:latin typeface="Times New Roman" panose="02020603050405020304" pitchFamily="18" charset="0"/>
                <a:cs typeface="Times New Roman" panose="02020603050405020304" pitchFamily="18" charset="0"/>
              </a:rPr>
              <a:t>between rich and poor.</a:t>
            </a:r>
            <a:endParaRPr lang="en-US" altLang="zh-CN" sz="280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altLang="zh-CN" sz="3200" dirty="0">
                <a:solidFill>
                  <a:prstClr val="black"/>
                </a:solidFill>
                <a:latin typeface="Times New Roman" panose="02020603050405020304" pitchFamily="18" charset="0"/>
                <a:cs typeface="Times New Roman" panose="02020603050405020304" pitchFamily="18" charset="0"/>
              </a:rPr>
              <a:t>Music can </a:t>
            </a:r>
            <a:r>
              <a:rPr lang="en-US" altLang="zh-CN" sz="3200" dirty="0">
                <a:solidFill>
                  <a:srgbClr val="FF0000"/>
                </a:solidFill>
                <a:latin typeface="Times New Roman" panose="02020603050405020304" pitchFamily="18" charset="0"/>
                <a:cs typeface="Times New Roman" panose="02020603050405020304" pitchFamily="18" charset="0"/>
              </a:rPr>
              <a:t>bridge</a:t>
            </a:r>
            <a:r>
              <a:rPr lang="en-US" altLang="zh-CN" sz="3200" dirty="0">
                <a:solidFill>
                  <a:prstClr val="black"/>
                </a:solidFill>
                <a:latin typeface="Times New Roman" panose="02020603050405020304" pitchFamily="18" charset="0"/>
                <a:cs typeface="Times New Roman" panose="02020603050405020304" pitchFamily="18" charset="0"/>
              </a:rPr>
              <a:t> across cultural differences.</a:t>
            </a:r>
            <a:endParaRPr lang="en-US" altLang="zh-CN" sz="320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2020</a:t>
            </a:r>
            <a:r>
              <a:rPr lang="zh-CN" altLang="en-US" sz="2800" dirty="0">
                <a:solidFill>
                  <a:prstClr val="black"/>
                </a:solidFill>
                <a:latin typeface="Times New Roman" panose="02020603050405020304" pitchFamily="18" charset="0"/>
                <a:cs typeface="Times New Roman" panose="02020603050405020304" pitchFamily="18" charset="0"/>
              </a:rPr>
              <a:t>年高考英语全国卷</a:t>
            </a:r>
            <a:r>
              <a:rPr lang="en-US" altLang="zh-CN" sz="2800" dirty="0">
                <a:solidFill>
                  <a:prstClr val="black"/>
                </a:solidFill>
                <a:latin typeface="Times New Roman" panose="02020603050405020304" pitchFamily="18" charset="0"/>
                <a:cs typeface="Times New Roman" panose="02020603050405020304" pitchFamily="18" charset="0"/>
              </a:rPr>
              <a:t>Ⅰ</a:t>
            </a:r>
            <a:r>
              <a:rPr lang="zh-CN" altLang="en-US" sz="2800" dirty="0">
                <a:solidFill>
                  <a:prstClr val="black"/>
                </a:solidFill>
                <a:latin typeface="Times New Roman" panose="02020603050405020304" pitchFamily="18" charset="0"/>
                <a:cs typeface="Times New Roman" panose="02020603050405020304" pitchFamily="18" charset="0"/>
              </a:rPr>
              <a:t>阅读理解：</a:t>
            </a:r>
            <a:r>
              <a:rPr lang="en-US" altLang="zh-CN" sz="2800" dirty="0">
                <a:solidFill>
                  <a:prstClr val="black"/>
                </a:solidFill>
                <a:latin typeface="Times New Roman" panose="02020603050405020304" pitchFamily="18" charset="0"/>
                <a:cs typeface="Times New Roman" panose="02020603050405020304" pitchFamily="18" charset="0"/>
              </a:rPr>
              <a:t>The program is designed to </a:t>
            </a:r>
            <a:r>
              <a:rPr lang="en-US" altLang="zh-CN" sz="2800" dirty="0">
                <a:solidFill>
                  <a:srgbClr val="FF0000"/>
                </a:solidFill>
                <a:latin typeface="Times New Roman" panose="02020603050405020304" pitchFamily="18" charset="0"/>
                <a:cs typeface="Times New Roman" panose="02020603050405020304" pitchFamily="18" charset="0"/>
              </a:rPr>
              <a:t>bridge the divide </a:t>
            </a:r>
            <a:r>
              <a:rPr lang="en-US" altLang="zh-CN" sz="2800" dirty="0">
                <a:solidFill>
                  <a:prstClr val="black"/>
                </a:solidFill>
                <a:latin typeface="Times New Roman" panose="02020603050405020304" pitchFamily="18" charset="0"/>
                <a:cs typeface="Times New Roman" panose="02020603050405020304" pitchFamily="18" charset="0"/>
              </a:rPr>
              <a:t>between urban and rural education.</a:t>
            </a:r>
            <a:endParaRPr lang="en-US" altLang="zh-CN" sz="2800" dirty="0">
              <a:solidFill>
                <a:prstClr val="black"/>
              </a:solidFill>
              <a:latin typeface="Times New Roman" panose="02020603050405020304" pitchFamily="18" charset="0"/>
              <a:cs typeface="Times New Roman" panose="02020603050405020304" pitchFamily="18" charset="0"/>
            </a:endParaRPr>
          </a:p>
        </p:txBody>
      </p:sp>
      <p:pic>
        <p:nvPicPr>
          <p:cNvPr id="23" name="图片 22"/>
          <p:cNvPicPr>
            <a:picLocks noChangeAspect="1"/>
          </p:cNvPicPr>
          <p:nvPr/>
        </p:nvPicPr>
        <p:blipFill>
          <a:blip r:embed="rId3"/>
          <a:stretch>
            <a:fillRect/>
          </a:stretch>
        </p:blipFill>
        <p:spPr>
          <a:xfrm>
            <a:off x="1205535" y="4579430"/>
            <a:ext cx="15876929" cy="4645472"/>
          </a:xfrm>
          <a:prstGeom prst="rect">
            <a:avLst/>
          </a:prstGeom>
        </p:spPr>
      </p:pic>
      <p:pic>
        <p:nvPicPr>
          <p:cNvPr id="5124" name="图片 6" descr="logo横版 png"/>
          <p:cNvPicPr>
            <a:picLocks noChangeAspect="1"/>
          </p:cNvPicPr>
          <p:nvPr/>
        </p:nvPicPr>
        <p:blipFill>
          <a:blip r:embed="rId4"/>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9"/>
          <p:cNvSpPr txBox="1"/>
          <p:nvPr/>
        </p:nvSpPr>
        <p:spPr>
          <a:xfrm>
            <a:off x="1752600" y="7446261"/>
            <a:ext cx="2261116" cy="2141677"/>
          </a:xfrm>
          <a:prstGeom prst="rect">
            <a:avLst/>
          </a:prstGeom>
        </p:spPr>
        <p:txBody>
          <a:bodyPr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rPr>
              <a:t>C</a:t>
            </a:r>
            <a:endPar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endParaRPr>
          </a:p>
        </p:txBody>
      </p:sp>
      <p:sp>
        <p:nvSpPr>
          <p:cNvPr id="10" name="TextBox 8"/>
          <p:cNvSpPr txBox="1"/>
          <p:nvPr/>
        </p:nvSpPr>
        <p:spPr>
          <a:xfrm>
            <a:off x="3375050" y="8215734"/>
            <a:ext cx="13536008" cy="602729"/>
          </a:xfrm>
          <a:prstGeom prst="rect">
            <a:avLst/>
          </a:prstGeom>
        </p:spPr>
        <p:txBody>
          <a:bodyPr wrap="square" lIns="0" tIns="0" rIns="0" bIns="0" rtlCol="0" anchor="t">
            <a:spAutoFit/>
          </a:bodyPr>
          <a:lstStyle/>
          <a:p>
            <a:pPr marL="0" marR="0" lvl="0" indent="0" algn="l" defTabSz="914400" rtl="0" eaLnBrk="1" fontAlgn="auto" latinLnBrk="0" hangingPunct="1">
              <a:lnSpc>
                <a:spcPts val="4665"/>
              </a:lnSpc>
              <a:spcBef>
                <a:spcPct val="0"/>
              </a:spcBef>
              <a:spcAft>
                <a:spcPts val="0"/>
              </a:spcAft>
              <a:buClrTx/>
              <a:buSzTx/>
              <a:buFontTx/>
              <a:buNone/>
              <a:defRPr/>
            </a:pPr>
            <a:r>
              <a:rPr kumimoji="0" lang="en-US" sz="440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Evolutionary Shift in Dinosaur Feathers</a:t>
            </a:r>
            <a:endParaRPr kumimoji="0" lang="en-US" sz="440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endParaRPr>
          </a:p>
        </p:txBody>
      </p:sp>
      <p:sp>
        <p:nvSpPr>
          <p:cNvPr id="7" name="AutoShape 2" descr="Newly discovered feathered dinosaur sheds light on the evolution of ..."/>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8" name="图片 7"/>
          <p:cNvPicPr>
            <a:picLocks noChangeAspect="1"/>
          </p:cNvPicPr>
          <p:nvPr/>
        </p:nvPicPr>
        <p:blipFill>
          <a:blip r:embed="rId2"/>
          <a:stretch>
            <a:fillRect/>
          </a:stretch>
        </p:blipFill>
        <p:spPr>
          <a:xfrm>
            <a:off x="3353279" y="1109844"/>
            <a:ext cx="12268200" cy="6721153"/>
          </a:xfrm>
          <a:prstGeom prst="rect">
            <a:avLst/>
          </a:prstGeom>
        </p:spPr>
      </p:pic>
      <p:pic>
        <p:nvPicPr>
          <p:cNvPr id="5124" name="图片 6" descr="logo横版 png"/>
          <p:cNvPicPr>
            <a:picLocks noChangeAspect="1"/>
          </p:cNvPicPr>
          <p:nvPr/>
        </p:nvPicPr>
        <p:blipFill>
          <a:blip r:embed="rId3"/>
          <a:stretch>
            <a:fillRect/>
          </a:stretch>
        </p:blipFill>
        <p:spPr>
          <a:xfrm>
            <a:off x="16440150" y="744855"/>
            <a:ext cx="907415" cy="96012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2900" y="128024"/>
            <a:ext cx="17602200" cy="10030951"/>
          </a:xfrm>
          <a:prstGeom prst="rect">
            <a:avLst/>
          </a:prstGeom>
          <a:noFill/>
        </p:spPr>
        <p:txBody>
          <a:bodyPr wrap="square">
            <a:spAutoFit/>
          </a:bodyPr>
          <a:lstStyle/>
          <a:p>
            <a:pPr marL="0" marR="0" lvl="0" indent="0" algn="ctr" defTabSz="914400" rtl="0" eaLnBrk="1" fontAlgn="auto" latinLnBrk="0" hangingPunct="1">
              <a:lnSpc>
                <a:spcPts val="31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1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Scientists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have uncovered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crucial piece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in the puzzle of dinosaur feather evolution </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（羽毛进化）</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Some feathered dinosaurs, along with their characteristic sharp teeth and large bodies, also had skin similar to that of modern reptiles </a:t>
            </a:r>
            <a:r>
              <a:rPr kumimoji="0" lang="zh-CN"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（爬行动物）</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Feathers likely developed in specific areas of the dinosaur’s body, while other parts were covered in reptilian scales </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（鳞片）</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 study published in the journal Nature Communications details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these findings</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providing new insights into the evolutionary shift from scales to feathers.</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1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Feathers serve a variety of functions beyond flight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sng"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For instance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peacocks</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use them to attract mates. </a:t>
            </a:r>
            <a:r>
              <a:rPr kumimoji="0" lang="en-US" altLang="zh-CN" sz="28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Penguins</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benefit from reduced drag when they dive underwater, and </a:t>
            </a:r>
            <a:r>
              <a:rPr kumimoji="0" lang="en-US" altLang="zh-CN" sz="28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herons</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can even use their feathers to create shade. Most feathered </a:t>
            </a:r>
            <a:r>
              <a:rPr kumimoji="0" lang="en-US" altLang="zh-CN" sz="28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dinosaurs</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such as theropods and sauropods, probably used feathers to keep warm.</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1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Maria McNamara, a scientist at University College Cork in Ireland and a co-author of the study,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commented that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shift from reptilian scales to feathers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is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crucial milestone in vertebrate </a:t>
            </a:r>
            <a:r>
              <a:rPr kumimoji="0" lang="zh-CN"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（脊椎动物的）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evolution</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This phenomenon</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despite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being the focus of substantial research, still resists complete understanding.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Although</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numerous feather fossils have been studied, fossilized skin is extremely rare.</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1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 this research, </a:t>
            </a:r>
            <a:r>
              <a:rPr kumimoji="0" lang="en-US" altLang="zh-CN" sz="28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a team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from University College Cork and Nanjing University in China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examined a rare fossilized skin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sample of the feathered dinosaur Psittacosaurus. This small, two-legged, horned dinosaur lived in what is now Mongolia and China during the early Cretaceous period, around 135—120 million years ago, when dinosaurs were starting to evolve into birds.</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1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92D05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28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research team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used a device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which sent out ultraviolet light </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（紫外线）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 identify areas of preserved Psittacosaurus skin, which are invisible under natural light. Further inspection with X-rays and infrared light revealed the preserved cellular structure.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To their surprise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fossilized skin was made of silica</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the same compound </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（化合物）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as glass. This type of preservation has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never been found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 vertebrate fossils before.</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1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6</a:t>
            </a:r>
            <a:r>
              <a:rPr kumimoji="0" lang="en-US" altLang="zh-CN" sz="28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team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believes that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softer, more bird-like skin might have initially developed only in the feathered parts of the dinosaur’s body, while the rest of the skin resembled the scales of modern reptiles. This zoned development would have retained essential skin functions, like protection against abrasion, dehydration, and parasites.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As a result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the first dinosaurs to develop feathers could survive and pass on the genes for feathers to their later generations.</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3388169" y="1333500"/>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Findings  </a:t>
            </a:r>
            <a:endParaRPr lang="zh-CN" altLang="en-US" sz="32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3388169" y="2831363"/>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Functions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13355512" y="4036838"/>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the phenomenon/shift  </a:t>
            </a:r>
            <a:endParaRPr lang="zh-CN" altLang="en-US" sz="32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3355512" y="5726963"/>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The examination  </a:t>
            </a:r>
            <a:endParaRPr lang="zh-CN" altLang="en-US" sz="3200"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13377284" y="7358194"/>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Discovery </a:t>
            </a:r>
            <a:endParaRPr lang="zh-CN" altLang="en-US" sz="3200" b="1"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13355512" y="8767080"/>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Conclusion/Hypothesis </a:t>
            </a:r>
            <a:endParaRPr lang="zh-CN" altLang="en-US" sz="3200" b="1" dirty="0">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1"/>
          <a:stretch>
            <a:fillRect/>
          </a:stretch>
        </p:blipFill>
        <p:spPr>
          <a:xfrm>
            <a:off x="766017" y="1368732"/>
            <a:ext cx="11349784" cy="781336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4" name="图片 6" descr="logo横版 png"/>
          <p:cNvPicPr>
            <a:picLocks noChangeAspect="1"/>
          </p:cNvPicPr>
          <p:nvPr/>
        </p:nvPicPr>
        <p:blipFill>
          <a:blip r:embed="rId2"/>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4800" y="159909"/>
            <a:ext cx="17221200" cy="61555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3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Scientists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have uncovered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crucial piece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in the puzzle of dinosaur feather evolution </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（羽毛进化）</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Some feathered dinosaurs, along with their characteristic sharp teeth and large bodies, also had skin similar to that of modern reptiles </a:t>
            </a:r>
            <a:r>
              <a:rPr kumimoji="0" lang="zh-CN" altLang="en-US" sz="30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（爬行动物）</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Feathers likely developed in specific areas of the dinosaur’s body, while other parts were covered in reptilian scales </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（鳞片）</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 study published in the journal Nature Communications details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these findings</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providing new insights into the evolutionary shift from scales to feathers.</a:t>
            </a:r>
            <a:endPar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3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Feathers serve a variety of functions beyond flight</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sng"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For instance</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peacocks</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use them to attract mates. </a:t>
            </a:r>
            <a:r>
              <a:rPr kumimoji="0" lang="en-US" altLang="zh-CN" sz="30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Penguins</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benefit from reduced drag when they dive underwater, and </a:t>
            </a:r>
            <a:r>
              <a:rPr kumimoji="0" lang="en-US" altLang="zh-CN" sz="30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herons</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can even use their feathers to create shade. Most feathered </a:t>
            </a:r>
            <a:r>
              <a:rPr kumimoji="0" lang="en-US" altLang="zh-CN" sz="30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dinosaurs</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such as theropods and sauropods, probably used feathers to keep warm.</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3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Maria McNamara, a scientist at University College Cork in Ireland and a co-author of the study,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commented that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shift from reptilian scales to feathers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is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crucial milestone in vertebrate </a:t>
            </a:r>
            <a:r>
              <a:rPr kumimoji="0" lang="zh-CN" altLang="en-US"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（脊椎动物的）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evolution</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This phenomenon</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despite</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being the focus of substantial research, still resists complete understanding.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Although</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numerous feather fossils have been studied, fossilized skin is extremely rare.</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457200" y="5858581"/>
            <a:ext cx="11277600" cy="4401205"/>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28</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What’s </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significance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of the study?</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It challenges our understanding of dinosaurs.</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It helps better understand how scales formed.</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It provides crucial evidence for vertebrate evolution.</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It reveals how dinosaurs became extinct.</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29</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message does </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Maria McNamara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deliver?</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Feathers evolved from scales very quickly.</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evolutionary process remains partly unknown.</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There is an urgent demand for more feather fossils.</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Feathers are necessary in dinosaurs’ </a:t>
            </a:r>
            <a:r>
              <a:rPr kumimoji="0" lang="en-US" altLang="zh-CN" sz="28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defence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mechanism.</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图片 9"/>
          <p:cNvPicPr>
            <a:picLocks noChangeAspect="1"/>
          </p:cNvPicPr>
          <p:nvPr/>
        </p:nvPicPr>
        <p:blipFill>
          <a:blip r:embed="rId1" cstate="screen"/>
          <a:stretch>
            <a:fillRect/>
          </a:stretch>
        </p:blipFill>
        <p:spPr>
          <a:xfrm>
            <a:off x="457200" y="7166756"/>
            <a:ext cx="421278" cy="421278"/>
          </a:xfrm>
          <a:prstGeom prst="rect">
            <a:avLst/>
          </a:prstGeom>
        </p:spPr>
      </p:pic>
      <p:sp>
        <p:nvSpPr>
          <p:cNvPr id="2" name="矩形 1"/>
          <p:cNvSpPr/>
          <p:nvPr/>
        </p:nvSpPr>
        <p:spPr bwMode="auto">
          <a:xfrm>
            <a:off x="1506584" y="2247900"/>
            <a:ext cx="13504815" cy="5334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3" name="矩形 2"/>
          <p:cNvSpPr/>
          <p:nvPr/>
        </p:nvSpPr>
        <p:spPr bwMode="auto">
          <a:xfrm>
            <a:off x="3581400" y="4428419"/>
            <a:ext cx="13504815" cy="5334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5" name="矩形 4"/>
          <p:cNvSpPr/>
          <p:nvPr/>
        </p:nvSpPr>
        <p:spPr bwMode="auto">
          <a:xfrm>
            <a:off x="6629401" y="4937198"/>
            <a:ext cx="10896600" cy="387983"/>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7" name="矩形 6"/>
          <p:cNvSpPr/>
          <p:nvPr/>
        </p:nvSpPr>
        <p:spPr bwMode="auto">
          <a:xfrm>
            <a:off x="310242" y="5228518"/>
            <a:ext cx="2432958" cy="5334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pic>
        <p:nvPicPr>
          <p:cNvPr id="11" name="图片 10"/>
          <p:cNvPicPr>
            <a:picLocks noChangeAspect="1"/>
          </p:cNvPicPr>
          <p:nvPr/>
        </p:nvPicPr>
        <p:blipFill>
          <a:blip r:embed="rId1" cstate="screen"/>
          <a:stretch>
            <a:fillRect/>
          </a:stretch>
        </p:blipFill>
        <p:spPr>
          <a:xfrm>
            <a:off x="457200" y="8860629"/>
            <a:ext cx="421278" cy="421278"/>
          </a:xfrm>
          <a:prstGeom prst="rect">
            <a:avLst/>
          </a:prstGeom>
        </p:spPr>
      </p:pic>
      <p:sp>
        <p:nvSpPr>
          <p:cNvPr id="12" name="文本框 11"/>
          <p:cNvSpPr txBox="1"/>
          <p:nvPr/>
        </p:nvSpPr>
        <p:spPr>
          <a:xfrm>
            <a:off x="11810999" y="6549008"/>
            <a:ext cx="6400800" cy="584775"/>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resist: vt.</a:t>
            </a:r>
            <a:r>
              <a:rPr lang="zh-CN" altLang="en-US" sz="2400" dirty="0">
                <a:latin typeface="Times New Roman" panose="02020603050405020304" pitchFamily="18" charset="0"/>
                <a:cs typeface="Times New Roman" panose="02020603050405020304" pitchFamily="18" charset="0"/>
              </a:rPr>
              <a:t>抵抗、反抗或阻止某事发生</a:t>
            </a:r>
            <a:endParaRPr lang="en-US" altLang="zh-CN" sz="24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1811000" y="7179456"/>
            <a:ext cx="6248400" cy="2964914"/>
          </a:xfrm>
          <a:prstGeom prst="rect">
            <a:avLst/>
          </a:prstGeom>
          <a:noFill/>
          <a:ln w="28575">
            <a:solidFill>
              <a:schemeClr val="tx1"/>
            </a:solidFill>
            <a:prstDash val="dashDot"/>
          </a:ln>
        </p:spPr>
        <p:txBody>
          <a:bodyPr wrap="square">
            <a:spAutoFit/>
          </a:bodyPr>
          <a:lstStyle/>
          <a:p>
            <a:pPr marL="457200" indent="-457200">
              <a:lnSpc>
                <a:spcPts val="3200"/>
              </a:lnSpc>
              <a:buFont typeface="Wingdings" panose="05000000000000000000" pitchFamily="2" charset="2"/>
              <a:buChar char="l"/>
            </a:pPr>
            <a:r>
              <a:rPr lang="zh-CN" altLang="en-US" sz="2800" dirty="0"/>
              <a:t>抵抗物理影响： </a:t>
            </a:r>
            <a:r>
              <a:rPr lang="en-US" altLang="zh-CN" sz="2800" dirty="0"/>
              <a:t>resist heat</a:t>
            </a:r>
            <a:r>
              <a:rPr lang="zh-CN" altLang="en-US" sz="2800" dirty="0"/>
              <a:t>、</a:t>
            </a:r>
            <a:r>
              <a:rPr lang="en-US" altLang="zh-CN" sz="2800" dirty="0"/>
              <a:t>resist pressure</a:t>
            </a:r>
            <a:r>
              <a:rPr lang="zh-CN" altLang="en-US" sz="2800" dirty="0"/>
              <a:t>。</a:t>
            </a:r>
            <a:endParaRPr lang="zh-CN" altLang="en-US" sz="2800" dirty="0"/>
          </a:p>
          <a:p>
            <a:pPr marL="457200" indent="-457200">
              <a:lnSpc>
                <a:spcPts val="3200"/>
              </a:lnSpc>
              <a:buFont typeface="Wingdings" panose="05000000000000000000" pitchFamily="2" charset="2"/>
              <a:buChar char="l"/>
            </a:pPr>
            <a:r>
              <a:rPr lang="zh-CN" altLang="en-US" sz="2800" dirty="0"/>
              <a:t>抵抗影响或改变： </a:t>
            </a:r>
            <a:r>
              <a:rPr lang="en-US" altLang="zh-CN" sz="2800" dirty="0"/>
              <a:t>resist change</a:t>
            </a:r>
            <a:r>
              <a:rPr lang="zh-CN" altLang="en-US" sz="2800" dirty="0"/>
              <a:t>、</a:t>
            </a:r>
            <a:r>
              <a:rPr lang="en-US" altLang="zh-CN" sz="2800" dirty="0"/>
              <a:t>resist temptation</a:t>
            </a:r>
            <a:r>
              <a:rPr lang="zh-CN" altLang="en-US" sz="2800" dirty="0"/>
              <a:t>。</a:t>
            </a:r>
            <a:endParaRPr lang="zh-CN" altLang="en-US" sz="2800" dirty="0"/>
          </a:p>
          <a:p>
            <a:pPr marL="457200" indent="-457200">
              <a:lnSpc>
                <a:spcPts val="3200"/>
              </a:lnSpc>
              <a:buFont typeface="Wingdings" panose="05000000000000000000" pitchFamily="2" charset="2"/>
              <a:buChar char="l"/>
            </a:pPr>
            <a:r>
              <a:rPr lang="zh-CN" altLang="en-US" sz="2800" dirty="0"/>
              <a:t>医学上抵抗疾病： </a:t>
            </a:r>
            <a:r>
              <a:rPr lang="en-US" altLang="zh-CN" sz="2800" dirty="0"/>
              <a:t>resist infection</a:t>
            </a:r>
            <a:endParaRPr lang="zh-CN" altLang="en-US" sz="2800" dirty="0"/>
          </a:p>
          <a:p>
            <a:pPr marL="457200" indent="-457200">
              <a:lnSpc>
                <a:spcPts val="3200"/>
              </a:lnSpc>
              <a:buFont typeface="Wingdings" panose="05000000000000000000" pitchFamily="2" charset="2"/>
              <a:buChar char="l"/>
            </a:pPr>
            <a:r>
              <a:rPr lang="zh-CN" altLang="en-US" sz="2800" dirty="0"/>
              <a:t>逻辑上抵抗结论：</a:t>
            </a:r>
            <a:r>
              <a:rPr lang="en-US" altLang="zh-CN" sz="2800" dirty="0"/>
              <a:t>resist complete understanding</a:t>
            </a:r>
            <a:endParaRPr lang="zh-CN" altLang="en-US" sz="2800" dirty="0"/>
          </a:p>
        </p:txBody>
      </p:sp>
      <p:pic>
        <p:nvPicPr>
          <p:cNvPr id="5124" name="图片 6" descr="logo横版 png"/>
          <p:cNvPicPr>
            <a:picLocks noChangeAspect="1"/>
          </p:cNvPicPr>
          <p:nvPr/>
        </p:nvPicPr>
        <p:blipFill>
          <a:blip r:embed="rId2"/>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6200" y="-29633"/>
            <a:ext cx="17754600" cy="6376104"/>
          </a:xfrm>
          <a:prstGeom prst="rect">
            <a:avLst/>
          </a:prstGeom>
          <a:noFill/>
        </p:spPr>
        <p:txBody>
          <a:bodyPr wrap="square">
            <a:spAutoFit/>
          </a:bodyPr>
          <a:lstStyle/>
          <a:p>
            <a:pPr marL="0" marR="0" lvl="0" indent="0" algn="ctr" defTabSz="914400" rtl="0" eaLnBrk="1" fontAlgn="auto" latinLnBrk="0" hangingPunct="1">
              <a:lnSpc>
                <a:spcPts val="35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5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 this research, </a:t>
            </a:r>
            <a:r>
              <a:rPr kumimoji="0" lang="en-US" altLang="zh-CN" sz="30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a team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from University College Cork and Nanjing University in China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examined a rare fossilized skin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sample of the feathered dinosaur Psittacosaurus. This small, two-legged, horned dinosaur lived in what is now Mongolia and China during the early Cretaceous period, around 135—120 million years ago, when dinosaurs were starting to evolve into birds.</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5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srgbClr val="92D05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30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research team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used a device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which sent out ultraviolet light </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（紫外线）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 identify areas of preserved Psittacosaurus skin, which are invisible under natural light. Further inspection with X-rays and infrared light revealed the preserved cellular structure.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To their surprise</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fossilized skin was made of silica</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the same compound </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（化合物）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as glass. This type of preservation has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never been found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 vertebrate fossils before.</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5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6</a:t>
            </a:r>
            <a:r>
              <a:rPr kumimoji="0" lang="en-US" altLang="zh-CN" sz="3000" b="0" i="0" u="none" strike="noStrike" kern="1200" cap="none" spc="0" normalizeH="0" baseline="0" noProof="0" dirty="0">
                <a:ln>
                  <a:noFill/>
                </a:ln>
                <a:solidFill>
                  <a:srgbClr val="92D05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team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believes that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softer, more bird-like skin might have initially developed only in the feathered parts of the dinosaur’s body, while the rest of the skin resembled the scales of modern reptiles. This zoned development </a:t>
            </a:r>
            <a:r>
              <a:rPr kumimoji="0" lang="en-US" altLang="zh-CN" sz="30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would have </a:t>
            </a:r>
            <a:r>
              <a:rPr kumimoji="0" lang="en-US" altLang="zh-CN" sz="3000" b="1"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retained</a:t>
            </a:r>
            <a:r>
              <a:rPr kumimoji="0" lang="en-US" altLang="zh-CN" sz="30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essential skin functions, like protection against abrasion, dehydration, and parasites.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As a result</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the first dinosaurs to develop feathers could survive and pass on the genes for feathers to their later generations.</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838200" y="6360396"/>
            <a:ext cx="12953999" cy="3539430"/>
          </a:xfrm>
          <a:prstGeom prst="rect">
            <a:avLst/>
          </a:prstGeom>
          <a:noFill/>
          <a:ln w="28575">
            <a:solidFill>
              <a:schemeClr val="tx1"/>
            </a:solidFill>
          </a:ln>
        </p:spPr>
        <p:txBody>
          <a:bodyPr wrap="square">
            <a:spAutoFit/>
          </a:bodyPr>
          <a:lstStyle/>
          <a:p>
            <a:pPr lvl="0"/>
            <a:r>
              <a:rPr lang="en-US" altLang="zh-CN" sz="3200" dirty="0">
                <a:solidFill>
                  <a:prstClr val="black"/>
                </a:solidFill>
                <a:latin typeface="Times New Roman" panose="02020603050405020304" pitchFamily="18" charset="0"/>
                <a:cs typeface="Times New Roman" panose="02020603050405020304" pitchFamily="18" charset="0"/>
              </a:rPr>
              <a:t>30</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What can be learned about </a:t>
            </a:r>
            <a:r>
              <a:rPr lang="en-US" altLang="zh-CN" sz="3200" b="1" dirty="0">
                <a:solidFill>
                  <a:prstClr val="black"/>
                </a:solidFill>
                <a:latin typeface="Times New Roman" panose="02020603050405020304" pitchFamily="18" charset="0"/>
                <a:cs typeface="Times New Roman" panose="02020603050405020304" pitchFamily="18" charset="0"/>
              </a:rPr>
              <a:t>the research</a:t>
            </a:r>
            <a:r>
              <a:rPr lang="en-US" altLang="zh-CN" sz="3200" dirty="0">
                <a:solidFill>
                  <a:prstClr val="black"/>
                </a:solidFill>
                <a:latin typeface="Times New Roman" panose="02020603050405020304" pitchFamily="18" charset="0"/>
                <a:cs typeface="Times New Roman" panose="02020603050405020304" pitchFamily="18" charset="0"/>
              </a:rPr>
              <a:t>?</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r>
              <a:rPr lang="en-US" altLang="zh-CN" sz="3200" dirty="0">
                <a:solidFill>
                  <a:prstClr val="black"/>
                </a:solidFill>
                <a:latin typeface="Times New Roman" panose="02020603050405020304" pitchFamily="18" charset="0"/>
                <a:cs typeface="Times New Roman" panose="02020603050405020304" pitchFamily="18" charset="0"/>
              </a:rPr>
              <a:t>A</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It lacked international cooperation.</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r>
              <a:rPr lang="en-US" altLang="zh-CN" sz="3200" dirty="0">
                <a:solidFill>
                  <a:prstClr val="black"/>
                </a:solidFill>
                <a:latin typeface="Times New Roman" panose="02020603050405020304" pitchFamily="18" charset="0"/>
                <a:cs typeface="Times New Roman" panose="02020603050405020304" pitchFamily="18" charset="0"/>
              </a:rPr>
              <a:t>B</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It ignored the diversity of dinosaur species.</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r>
              <a:rPr lang="en-US" altLang="zh-CN" sz="3200" dirty="0">
                <a:solidFill>
                  <a:prstClr val="black"/>
                </a:solidFill>
                <a:latin typeface="Times New Roman" panose="02020603050405020304" pitchFamily="18" charset="0"/>
                <a:cs typeface="Times New Roman" panose="02020603050405020304" pitchFamily="18" charset="0"/>
              </a:rPr>
              <a:t>C</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It employed multiple advanced technologies.</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r>
              <a:rPr lang="en-US" altLang="zh-CN" sz="3200" dirty="0">
                <a:solidFill>
                  <a:prstClr val="black"/>
                </a:solidFill>
                <a:latin typeface="Times New Roman" panose="02020603050405020304" pitchFamily="18" charset="0"/>
                <a:cs typeface="Times New Roman" panose="02020603050405020304" pitchFamily="18" charset="0"/>
              </a:rPr>
              <a:t>D</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It mainly focused on the dinosaur’s appearance.</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r>
              <a:rPr lang="en-US" altLang="zh-CN" sz="3200" dirty="0">
                <a:solidFill>
                  <a:prstClr val="black"/>
                </a:solidFill>
                <a:latin typeface="Times New Roman" panose="02020603050405020304" pitchFamily="18" charset="0"/>
                <a:cs typeface="Times New Roman" panose="02020603050405020304" pitchFamily="18" charset="0"/>
              </a:rPr>
              <a:t>31</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What does the underlined word “retained” in the last paragraph mean?</a:t>
            </a:r>
            <a:endParaRPr lang="en-US" altLang="zh-CN" sz="3200" dirty="0">
              <a:solidFill>
                <a:prstClr val="black"/>
              </a:solidFill>
              <a:latin typeface="Times New Roman" panose="02020603050405020304" pitchFamily="18" charset="0"/>
              <a:cs typeface="Times New Roman" panose="02020603050405020304" pitchFamily="18" charset="0"/>
            </a:endParaRPr>
          </a:p>
          <a:p>
            <a:pPr lvl="0"/>
            <a:r>
              <a:rPr lang="en-US" altLang="zh-CN" sz="3200" dirty="0">
                <a:solidFill>
                  <a:prstClr val="black"/>
                </a:solidFill>
                <a:latin typeface="Times New Roman" panose="02020603050405020304" pitchFamily="18" charset="0"/>
                <a:cs typeface="Times New Roman" panose="02020603050405020304" pitchFamily="18" charset="0"/>
              </a:rPr>
              <a:t>A</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Preserved. 	B</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Transformed. 	C</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Stimulated. 	D</a:t>
            </a:r>
            <a:r>
              <a:rPr lang="zh-CN" altLang="en-US" sz="3200" dirty="0">
                <a:solidFill>
                  <a:prstClr val="black"/>
                </a:solidFill>
                <a:latin typeface="Times New Roman" panose="02020603050405020304" pitchFamily="18" charset="0"/>
                <a:cs typeface="Times New Roman" panose="02020603050405020304" pitchFamily="18" charset="0"/>
              </a:rPr>
              <a:t>．</a:t>
            </a:r>
            <a:r>
              <a:rPr lang="en-US" altLang="zh-CN" sz="3200" dirty="0">
                <a:solidFill>
                  <a:prstClr val="black"/>
                </a:solidFill>
                <a:latin typeface="Times New Roman" panose="02020603050405020304" pitchFamily="18" charset="0"/>
                <a:cs typeface="Times New Roman" panose="02020603050405020304" pitchFamily="18" charset="0"/>
              </a:rPr>
              <a:t>Removed.</a:t>
            </a:r>
            <a:endParaRPr lang="en-US" altLang="zh-CN" sz="3200" dirty="0">
              <a:solidFill>
                <a:prstClr val="black"/>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13792198" y="7555837"/>
            <a:ext cx="4191001" cy="2144177"/>
          </a:xfrm>
          <a:prstGeom prst="rect">
            <a:avLst/>
          </a:prstGeom>
          <a:noFill/>
          <a:ln w="28575">
            <a:solidFill>
              <a:schemeClr val="tx1"/>
            </a:solidFill>
            <a:prstDash val="dashDot"/>
          </a:ln>
        </p:spPr>
        <p:txBody>
          <a:bodyPr wrap="square">
            <a:spAutoFit/>
          </a:bodyPr>
          <a:lstStyle/>
          <a:p>
            <a:pPr marL="457200" marR="0" lvl="0" indent="-457200" algn="l" defTabSz="914400" rtl="0" eaLnBrk="1" fontAlgn="auto" latinLnBrk="0" hangingPunct="1">
              <a:lnSpc>
                <a:spcPts val="32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Preserve</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457200" lvl="0" indent="-457200">
              <a:lnSpc>
                <a:spcPts val="3200"/>
              </a:lnSpc>
              <a:buFont typeface="Wingdings" panose="05000000000000000000" pitchFamily="2" charset="2"/>
              <a:buChar char="l"/>
            </a:pPr>
            <a:r>
              <a:rPr lang="en-US" altLang="zh-CN" sz="2800" dirty="0">
                <a:solidFill>
                  <a:prstClr val="black"/>
                </a:solidFill>
              </a:rPr>
              <a:t>Conserve</a:t>
            </a:r>
            <a:endParaRPr lang="en-US" altLang="zh-CN" sz="2800" dirty="0">
              <a:solidFill>
                <a:prstClr val="black"/>
              </a:solidFill>
            </a:endParaRPr>
          </a:p>
          <a:p>
            <a:pPr marL="457200" lvl="0" indent="-457200">
              <a:lnSpc>
                <a:spcPts val="3200"/>
              </a:lnSpc>
              <a:buFont typeface="Wingdings" panose="05000000000000000000" pitchFamily="2" charset="2"/>
              <a:buChar char="l"/>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Reserve</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457200" lvl="0" indent="-457200">
              <a:lnSpc>
                <a:spcPts val="3200"/>
              </a:lnSpc>
              <a:buFont typeface="Wingdings" panose="05000000000000000000" pitchFamily="2" charset="2"/>
              <a:buChar char="l"/>
            </a:pPr>
            <a:r>
              <a:rPr lang="en-US" altLang="zh-CN" sz="2800" dirty="0">
                <a:solidFill>
                  <a:prstClr val="black"/>
                </a:solidFill>
                <a:latin typeface="Calibri" panose="020F0502020204030204"/>
                <a:ea typeface="宋体" panose="02010600030101010101" pitchFamily="2" charset="-122"/>
              </a:rPr>
              <a:t>Maintain</a:t>
            </a:r>
            <a:endParaRPr lang="en-US" altLang="zh-CN" sz="2800" dirty="0">
              <a:solidFill>
                <a:prstClr val="black"/>
              </a:solidFill>
              <a:latin typeface="Calibri" panose="020F0502020204030204"/>
              <a:ea typeface="宋体" panose="02010600030101010101" pitchFamily="2" charset="-122"/>
            </a:endParaRPr>
          </a:p>
          <a:p>
            <a:pPr marL="457200" lvl="0" indent="-457200">
              <a:lnSpc>
                <a:spcPts val="3200"/>
              </a:lnSpc>
              <a:buFont typeface="Wingdings" panose="05000000000000000000" pitchFamily="2" charset="2"/>
              <a:buChar char="l"/>
            </a:pPr>
            <a:r>
              <a:rPr lang="en-US" altLang="zh-CN" sz="2800" dirty="0">
                <a:solidFill>
                  <a:prstClr val="black"/>
                </a:solidFill>
                <a:latin typeface="Calibri" panose="020F0502020204030204"/>
                <a:ea typeface="宋体" panose="02010600030101010101" pitchFamily="2" charset="-122"/>
              </a:rPr>
              <a:t>…</a:t>
            </a:r>
            <a:endParaRPr lang="en-US" altLang="zh-CN" sz="2800" dirty="0">
              <a:solidFill>
                <a:prstClr val="black"/>
              </a:solidFill>
              <a:latin typeface="Calibri" panose="020F0502020204030204"/>
              <a:ea typeface="宋体" panose="02010600030101010101" pitchFamily="2" charset="-122"/>
            </a:endParaRPr>
          </a:p>
        </p:txBody>
      </p:sp>
      <p:sp>
        <p:nvSpPr>
          <p:cNvPr id="8" name="矩形 7"/>
          <p:cNvSpPr/>
          <p:nvPr/>
        </p:nvSpPr>
        <p:spPr bwMode="auto">
          <a:xfrm>
            <a:off x="838201" y="2247900"/>
            <a:ext cx="120396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9" name="矩形 8"/>
          <p:cNvSpPr/>
          <p:nvPr/>
        </p:nvSpPr>
        <p:spPr bwMode="auto">
          <a:xfrm>
            <a:off x="9753600" y="2705100"/>
            <a:ext cx="80772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pic>
        <p:nvPicPr>
          <p:cNvPr id="13" name="图片 12"/>
          <p:cNvPicPr>
            <a:picLocks noChangeAspect="1"/>
          </p:cNvPicPr>
          <p:nvPr/>
        </p:nvPicPr>
        <p:blipFill>
          <a:blip r:embed="rId1" cstate="screen"/>
          <a:stretch>
            <a:fillRect/>
          </a:stretch>
        </p:blipFill>
        <p:spPr>
          <a:xfrm>
            <a:off x="838200" y="7919472"/>
            <a:ext cx="421278" cy="421278"/>
          </a:xfrm>
          <a:prstGeom prst="rect">
            <a:avLst/>
          </a:prstGeom>
        </p:spPr>
      </p:pic>
      <p:sp>
        <p:nvSpPr>
          <p:cNvPr id="15" name="矩形 14"/>
          <p:cNvSpPr/>
          <p:nvPr/>
        </p:nvSpPr>
        <p:spPr bwMode="auto">
          <a:xfrm>
            <a:off x="13792200" y="4457700"/>
            <a:ext cx="40386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6" name="矩形 15"/>
          <p:cNvSpPr/>
          <p:nvPr/>
        </p:nvSpPr>
        <p:spPr bwMode="auto">
          <a:xfrm>
            <a:off x="228600" y="4881875"/>
            <a:ext cx="167640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7" name="矩形 16"/>
          <p:cNvSpPr/>
          <p:nvPr/>
        </p:nvSpPr>
        <p:spPr bwMode="auto">
          <a:xfrm>
            <a:off x="1143000" y="5346037"/>
            <a:ext cx="167640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pic>
        <p:nvPicPr>
          <p:cNvPr id="18" name="图片 17"/>
          <p:cNvPicPr>
            <a:picLocks noChangeAspect="1"/>
          </p:cNvPicPr>
          <p:nvPr/>
        </p:nvPicPr>
        <p:blipFill>
          <a:blip r:embed="rId1" cstate="screen"/>
          <a:stretch>
            <a:fillRect/>
          </a:stretch>
        </p:blipFill>
        <p:spPr>
          <a:xfrm>
            <a:off x="838200" y="9370422"/>
            <a:ext cx="421278" cy="421278"/>
          </a:xfrm>
          <a:prstGeom prst="rect">
            <a:avLst/>
          </a:prstGeom>
        </p:spPr>
      </p:pic>
      <p:sp>
        <p:nvSpPr>
          <p:cNvPr id="19" name="文本框 18"/>
          <p:cNvSpPr txBox="1"/>
          <p:nvPr/>
        </p:nvSpPr>
        <p:spPr>
          <a:xfrm>
            <a:off x="13819413" y="6913871"/>
            <a:ext cx="4191001" cy="584775"/>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Would have retained</a:t>
            </a:r>
            <a:endParaRPr lang="en-US" altLang="zh-CN" sz="2400" dirty="0">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9" grpId="0" animBg="1"/>
      <p:bldP spid="15" grpId="0" animBg="1"/>
      <p:bldP spid="16"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9"/>
          <p:cNvSpPr txBox="1"/>
          <p:nvPr/>
        </p:nvSpPr>
        <p:spPr>
          <a:xfrm>
            <a:off x="1752600" y="7446261"/>
            <a:ext cx="2261116" cy="2141677"/>
          </a:xfrm>
          <a:prstGeom prst="rect">
            <a:avLst/>
          </a:prstGeom>
        </p:spPr>
        <p:txBody>
          <a:bodyPr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rPr>
              <a:t>C</a:t>
            </a:r>
            <a:endPar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endParaRPr>
          </a:p>
        </p:txBody>
      </p:sp>
      <p:sp>
        <p:nvSpPr>
          <p:cNvPr id="10" name="TextBox 8"/>
          <p:cNvSpPr txBox="1"/>
          <p:nvPr/>
        </p:nvSpPr>
        <p:spPr>
          <a:xfrm>
            <a:off x="3385936" y="8478999"/>
            <a:ext cx="13536008" cy="602729"/>
          </a:xfrm>
          <a:prstGeom prst="rect">
            <a:avLst/>
          </a:prstGeom>
        </p:spPr>
        <p:txBody>
          <a:bodyPr wrap="square" lIns="0" tIns="0" rIns="0" bIns="0" rtlCol="0" anchor="t">
            <a:spAutoFit/>
          </a:bodyPr>
          <a:lstStyle/>
          <a:p>
            <a:pPr marL="0" marR="0" lvl="0" indent="0" algn="l" defTabSz="914400" rtl="0" eaLnBrk="1" fontAlgn="auto" latinLnBrk="0" hangingPunct="1">
              <a:lnSpc>
                <a:spcPts val="4665"/>
              </a:lnSpc>
              <a:spcBef>
                <a:spcPct val="0"/>
              </a:spcBef>
              <a:spcAft>
                <a:spcPts val="0"/>
              </a:spcAft>
              <a:buClrTx/>
              <a:buSzTx/>
              <a:buFontTx/>
              <a:buNone/>
              <a:defRPr/>
            </a:pPr>
            <a:r>
              <a:rPr kumimoji="0" lang="en-US" sz="440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Evolutionary Shift in Dinosaur Feathers</a:t>
            </a:r>
            <a:endParaRPr kumimoji="0" lang="en-US" sz="440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endParaRPr>
          </a:p>
        </p:txBody>
      </p:sp>
      <p:sp>
        <p:nvSpPr>
          <p:cNvPr id="7" name="AutoShape 2" descr="Newly discovered feathered dinosaur sheds light on the evolution of ..."/>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770006" y="1509086"/>
            <a:ext cx="5240537" cy="3323987"/>
          </a:xfrm>
          <a:prstGeom prst="rect">
            <a:avLst/>
          </a:prstGeom>
          <a:noFill/>
        </p:spPr>
        <p:txBody>
          <a:bodyPr wrap="none" rtlCol="0">
            <a:spAutoFit/>
          </a:bodyPr>
          <a:lstStyle/>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In the puzzle of </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Provide new insights into…</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Shift from… to…</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Evolve into</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Send out</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Pass on</a:t>
            </a:r>
            <a:endParaRPr lang="en-US" altLang="zh-CN" sz="3200" dirty="0">
              <a:latin typeface="Times New Roman" panose="02020603050405020304" pitchFamily="18" charset="0"/>
              <a:cs typeface="Times New Roman" panose="02020603050405020304" pitchFamily="18" charset="0"/>
            </a:endParaRPr>
          </a:p>
          <a:p>
            <a:endParaRPr lang="en-US" altLang="zh-CN" dirty="0"/>
          </a:p>
        </p:txBody>
      </p:sp>
      <p:sp>
        <p:nvSpPr>
          <p:cNvPr id="11" name="文本框 10"/>
          <p:cNvSpPr txBox="1"/>
          <p:nvPr/>
        </p:nvSpPr>
        <p:spPr>
          <a:xfrm>
            <a:off x="7015986" y="1530857"/>
            <a:ext cx="3877985" cy="3046988"/>
          </a:xfrm>
          <a:prstGeom prst="rect">
            <a:avLst/>
          </a:prstGeom>
          <a:noFill/>
        </p:spPr>
        <p:txBody>
          <a:bodyPr wrap="none" rtlCol="0">
            <a:spAutoFit/>
          </a:bodyPr>
          <a:lstStyle/>
          <a:p>
            <a:r>
              <a:rPr lang="zh-CN" altLang="en-US" sz="3200" dirty="0">
                <a:latin typeface="Times New Roman" panose="02020603050405020304" pitchFamily="18" charset="0"/>
                <a:cs typeface="Times New Roman" panose="02020603050405020304" pitchFamily="18" charset="0"/>
              </a:rPr>
              <a:t>在</a:t>
            </a:r>
            <a:r>
              <a:rPr lang="en-US" altLang="zh-CN" sz="3200" dirty="0">
                <a:latin typeface="Times New Roman" panose="02020603050405020304" pitchFamily="18" charset="0"/>
                <a:cs typeface="Times New Roman" panose="02020603050405020304" pitchFamily="18" charset="0"/>
              </a:rPr>
              <a:t>……</a:t>
            </a:r>
            <a:r>
              <a:rPr lang="zh-CN" altLang="en-US" sz="3200" dirty="0">
                <a:latin typeface="Times New Roman" panose="02020603050405020304" pitchFamily="18" charset="0"/>
                <a:cs typeface="Times New Roman" panose="02020603050405020304" pitchFamily="18" charset="0"/>
              </a:rPr>
              <a:t>的谜题中</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提供对</a:t>
            </a:r>
            <a:r>
              <a:rPr lang="en-US" altLang="zh-CN" sz="3200" dirty="0">
                <a:latin typeface="Times New Roman" panose="02020603050405020304" pitchFamily="18" charset="0"/>
                <a:cs typeface="Times New Roman" panose="02020603050405020304" pitchFamily="18" charset="0"/>
              </a:rPr>
              <a:t>……</a:t>
            </a:r>
            <a:r>
              <a:rPr lang="zh-CN" altLang="en-US" sz="3200" dirty="0">
                <a:latin typeface="Times New Roman" panose="02020603050405020304" pitchFamily="18" charset="0"/>
                <a:cs typeface="Times New Roman" panose="02020603050405020304" pitchFamily="18" charset="0"/>
              </a:rPr>
              <a:t>的新见解</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从</a:t>
            </a:r>
            <a:r>
              <a:rPr lang="en-US" altLang="zh-CN" sz="3200" dirty="0">
                <a:latin typeface="Times New Roman" panose="02020603050405020304" pitchFamily="18" charset="0"/>
                <a:cs typeface="Times New Roman" panose="02020603050405020304" pitchFamily="18" charset="0"/>
              </a:rPr>
              <a:t>……</a:t>
            </a:r>
            <a:r>
              <a:rPr lang="zh-CN" altLang="en-US" sz="3200" dirty="0">
                <a:latin typeface="Times New Roman" panose="02020603050405020304" pitchFamily="18" charset="0"/>
                <a:cs typeface="Times New Roman" panose="02020603050405020304" pitchFamily="18" charset="0"/>
              </a:rPr>
              <a:t>转变到</a:t>
            </a:r>
            <a:r>
              <a:rPr lang="en-US" altLang="zh-CN" sz="3200" dirty="0">
                <a:latin typeface="Times New Roman" panose="02020603050405020304" pitchFamily="18" charset="0"/>
                <a:cs typeface="Times New Roman" panose="02020603050405020304" pitchFamily="18" charset="0"/>
              </a:rPr>
              <a:t>……</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进化成</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发出</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传递下去</a:t>
            </a:r>
            <a:endParaRPr lang="en-US" altLang="zh-CN" dirty="0"/>
          </a:p>
        </p:txBody>
      </p:sp>
      <p:sp>
        <p:nvSpPr>
          <p:cNvPr id="12" name="文本框 11"/>
          <p:cNvSpPr txBox="1"/>
          <p:nvPr/>
        </p:nvSpPr>
        <p:spPr>
          <a:xfrm>
            <a:off x="1918215" y="4540685"/>
            <a:ext cx="5916589" cy="602815"/>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Uncover vt.</a:t>
            </a:r>
            <a:r>
              <a:rPr lang="zh-CN" altLang="en-US" sz="3200" dirty="0">
                <a:latin typeface="Times New Roman" panose="02020603050405020304" pitchFamily="18" charset="0"/>
                <a:cs typeface="Times New Roman" panose="02020603050405020304" pitchFamily="18" charset="0"/>
              </a:rPr>
              <a:t>揭露；发现；揭开</a:t>
            </a:r>
            <a:endParaRPr lang="en-US" altLang="zh-CN" sz="24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858344" y="5192927"/>
            <a:ext cx="9829800" cy="3108543"/>
          </a:xfrm>
          <a:prstGeom prst="rect">
            <a:avLst/>
          </a:prstGeom>
          <a:noFill/>
          <a:ln w="28575">
            <a:solidFill>
              <a:schemeClr val="tx1"/>
            </a:solidFill>
            <a:prstDash val="dashDot"/>
          </a:ln>
        </p:spPr>
        <p:txBody>
          <a:bodyPr wrap="square">
            <a:spAutoFit/>
          </a:bodyPr>
          <a:lstStyle/>
          <a:p>
            <a:pPr marL="457200" indent="-457200" algn="just">
              <a:buFont typeface="Arial" panose="020B0604020202020204" pitchFamily="34" charset="0"/>
              <a:buChar char="•"/>
            </a:pPr>
            <a:r>
              <a:rPr lang="en-US" altLang="zh-CN" sz="2800" i="1" dirty="0"/>
              <a:t>To discover something previously hidden or unknown; to remove a cover from something.</a:t>
            </a:r>
            <a:endParaRPr lang="en-US" altLang="zh-CN" sz="2800" i="1" dirty="0"/>
          </a:p>
          <a:p>
            <a:pPr marL="457200" indent="-457200" algn="just">
              <a:buFont typeface="Arial" panose="020B0604020202020204" pitchFamily="34" charset="0"/>
              <a:buChar char="•"/>
            </a:pPr>
            <a:r>
              <a:rPr lang="en-US" altLang="zh-CN" sz="2800" dirty="0"/>
              <a:t>2018</a:t>
            </a:r>
            <a:r>
              <a:rPr lang="zh-CN" altLang="en-US" sz="2800" dirty="0"/>
              <a:t>年高考英语全国卷</a:t>
            </a:r>
            <a:r>
              <a:rPr lang="en-US" altLang="zh-CN" sz="2800" dirty="0"/>
              <a:t>Ⅰ</a:t>
            </a:r>
            <a:r>
              <a:rPr lang="zh-CN" altLang="en-US" sz="2800" dirty="0"/>
              <a:t>阅读理解</a:t>
            </a:r>
            <a:r>
              <a:rPr lang="en-US" altLang="zh-CN" sz="2800" dirty="0"/>
              <a:t>:The study uncovered a surprising link between sleep patterns and academic performance.</a:t>
            </a:r>
            <a:endParaRPr lang="en-US" altLang="zh-CN" sz="2800" dirty="0"/>
          </a:p>
          <a:p>
            <a:pPr marL="457200" indent="-457200" algn="just">
              <a:buFont typeface="Arial" panose="020B0604020202020204" pitchFamily="34" charset="0"/>
              <a:buChar char="•"/>
            </a:pPr>
            <a:r>
              <a:rPr lang="en-US" altLang="zh-CN" sz="2800" dirty="0"/>
              <a:t>2020</a:t>
            </a:r>
            <a:r>
              <a:rPr lang="zh-CN" altLang="en-US" sz="2800" dirty="0"/>
              <a:t>年高考英语全国卷</a:t>
            </a:r>
            <a:r>
              <a:rPr lang="en-US" altLang="zh-CN" sz="2800" dirty="0"/>
              <a:t>Ⅱ</a:t>
            </a:r>
            <a:r>
              <a:rPr lang="zh-CN" altLang="en-US" sz="2800" dirty="0"/>
              <a:t>完形填空</a:t>
            </a:r>
            <a:r>
              <a:rPr lang="en-US" altLang="zh-CN" sz="2800" dirty="0"/>
              <a:t>:The archaeologists uncovered a hidden chamber beneath the pyramid.</a:t>
            </a:r>
            <a:endParaRPr lang="zh-CN" altLang="en-US" sz="2800" dirty="0"/>
          </a:p>
        </p:txBody>
      </p:sp>
      <p:sp>
        <p:nvSpPr>
          <p:cNvPr id="15" name="文本框 14"/>
          <p:cNvSpPr txBox="1"/>
          <p:nvPr/>
        </p:nvSpPr>
        <p:spPr>
          <a:xfrm>
            <a:off x="11800727" y="4850805"/>
            <a:ext cx="4628929" cy="3539430"/>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Uncover </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Discover</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Reveal</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Unveil</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Expose</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Disclose</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Bring to light</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Shed light on</a:t>
            </a:r>
            <a:endParaRPr lang="en-US" altLang="zh-CN" sz="2800" dirty="0">
              <a:latin typeface="Times New Roman" panose="02020603050405020304" pitchFamily="18" charset="0"/>
              <a:cs typeface="Times New Roman" panose="02020603050405020304" pitchFamily="18" charset="0"/>
            </a:endParaRPr>
          </a:p>
        </p:txBody>
      </p:sp>
      <p:pic>
        <p:nvPicPr>
          <p:cNvPr id="5122" name="Picture 2" descr="True-Color Dinosaur Revealed: First Full-Body Rend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7755" y="1229901"/>
            <a:ext cx="4552029" cy="33813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p:cNvPicPr>
          <p:nvPr/>
        </p:nvPicPr>
        <p:blipFill>
          <a:blip r:embed="rId3"/>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8"/>
          <p:cNvSpPr txBox="1"/>
          <p:nvPr/>
        </p:nvSpPr>
        <p:spPr>
          <a:xfrm>
            <a:off x="2217815" y="4960345"/>
            <a:ext cx="3649585" cy="1167307"/>
          </a:xfrm>
          <a:prstGeom prst="rect">
            <a:avLst/>
          </a:prstGeom>
        </p:spPr>
        <p:txBody>
          <a:bodyPr wrap="square" lIns="0" tIns="0" rIns="0" bIns="0" rtlCol="0" anchor="t">
            <a:spAutoFit/>
          </a:bodyPr>
          <a:lstStyle/>
          <a:p>
            <a:pPr marL="0" marR="0" lvl="0" indent="0" algn="l" defTabSz="914400" rtl="0" eaLnBrk="1" fontAlgn="auto" latinLnBrk="0" hangingPunct="1">
              <a:lnSpc>
                <a:spcPts val="4665"/>
              </a:lnSpc>
              <a:spcBef>
                <a:spcPct val="0"/>
              </a:spcBef>
              <a:spcAft>
                <a:spcPts val="0"/>
              </a:spcAft>
              <a:buClrTx/>
              <a:buSzTx/>
              <a:buFontTx/>
              <a:buNone/>
              <a:defRPr/>
            </a:pPr>
            <a:r>
              <a:rPr kumimoji="0" lang="de-DE"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The Growth Mindset </a:t>
            </a:r>
            <a:endParaRPr kumimoji="0" lang="de-DE"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endParaRPr>
          </a:p>
        </p:txBody>
      </p:sp>
      <p:sp>
        <p:nvSpPr>
          <p:cNvPr id="9" name="TextBox 9"/>
          <p:cNvSpPr txBox="1"/>
          <p:nvPr/>
        </p:nvSpPr>
        <p:spPr>
          <a:xfrm>
            <a:off x="2186361" y="2252632"/>
            <a:ext cx="2261116" cy="2141677"/>
          </a:xfrm>
          <a:prstGeom prst="rect">
            <a:avLst/>
          </a:prstGeom>
        </p:spPr>
        <p:txBody>
          <a:bodyPr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rPr>
              <a:t>D</a:t>
            </a:r>
            <a:endPar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endParaRPr>
          </a:p>
        </p:txBody>
      </p:sp>
      <p:grpSp>
        <p:nvGrpSpPr>
          <p:cNvPr id="11" name="Group 11"/>
          <p:cNvGrpSpPr/>
          <p:nvPr/>
        </p:nvGrpSpPr>
        <p:grpSpPr>
          <a:xfrm>
            <a:off x="2186361" y="4538831"/>
            <a:ext cx="3899932" cy="235269"/>
            <a:chOff x="0" y="0"/>
            <a:chExt cx="9473438" cy="571500"/>
          </a:xfrm>
        </p:grpSpPr>
        <p:sp>
          <p:nvSpPr>
            <p:cNvPr id="12" name="Freeform 12"/>
            <p:cNvSpPr/>
            <p:nvPr/>
          </p:nvSpPr>
          <p:spPr>
            <a:xfrm>
              <a:off x="0" y="255270"/>
              <a:ext cx="9473438" cy="69850"/>
            </a:xfrm>
            <a:custGeom>
              <a:avLst/>
              <a:gdLst/>
              <a:ahLst/>
              <a:cxnLst/>
              <a:rect l="l" t="t" r="r" b="b"/>
              <a:pathLst>
                <a:path w="9473438" h="69850">
                  <a:moveTo>
                    <a:pt x="9182608" y="0"/>
                  </a:moveTo>
                  <a:lnTo>
                    <a:pt x="0" y="0"/>
                  </a:lnTo>
                  <a:lnTo>
                    <a:pt x="0" y="69850"/>
                  </a:lnTo>
                  <a:lnTo>
                    <a:pt x="9473438" y="69850"/>
                  </a:lnTo>
                  <a:lnTo>
                    <a:pt x="9473438" y="0"/>
                  </a:lnTo>
                  <a:close/>
                </a:path>
              </a:pathLst>
            </a:custGeom>
            <a:solidFill>
              <a:srgbClr val="7085FF"/>
            </a:solidFill>
          </p:spPr>
        </p:sp>
      </p:grpSp>
      <p:pic>
        <p:nvPicPr>
          <p:cNvPr id="6" name="图片 5"/>
          <p:cNvPicPr>
            <a:picLocks noChangeAspect="1"/>
          </p:cNvPicPr>
          <p:nvPr/>
        </p:nvPicPr>
        <p:blipFill>
          <a:blip r:embed="rId2"/>
          <a:stretch>
            <a:fillRect/>
          </a:stretch>
        </p:blipFill>
        <p:spPr>
          <a:xfrm>
            <a:off x="6274490" y="1384188"/>
            <a:ext cx="10386560" cy="7340712"/>
          </a:xfrm>
          <a:prstGeom prst="rect">
            <a:avLst/>
          </a:prstGeom>
        </p:spPr>
      </p:pic>
      <p:pic>
        <p:nvPicPr>
          <p:cNvPr id="5124" name="图片 6" descr="logo横版 png"/>
          <p:cNvPicPr>
            <a:picLocks noChangeAspect="1"/>
          </p:cNvPicPr>
          <p:nvPr/>
        </p:nvPicPr>
        <p:blipFill>
          <a:blip r:embed="rId3"/>
          <a:stretch>
            <a:fillRect/>
          </a:stretch>
        </p:blipFill>
        <p:spPr>
          <a:xfrm>
            <a:off x="16440150" y="744855"/>
            <a:ext cx="907415" cy="96012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3850" y="190500"/>
            <a:ext cx="17640300" cy="9376926"/>
          </a:xfrm>
          <a:prstGeom prst="rect">
            <a:avLst/>
          </a:prstGeom>
          <a:noFill/>
        </p:spPr>
        <p:txBody>
          <a:bodyPr wrap="square">
            <a:spAutoFit/>
          </a:bodyPr>
          <a:lstStyle/>
          <a:p>
            <a:pPr marL="0" marR="0" lvl="0" indent="0" algn="ctr" defTabSz="914400" rtl="0" eaLnBrk="1" fontAlgn="auto" latinLnBrk="0" hangingPunct="1">
              <a:lnSpc>
                <a:spcPts val="31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3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Ask students to describe their brain, and they’re likely to suggest a computer, a command center, or maybe a lightning-fast communications network.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But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they’d be better off thinking of the brain as a muscle that gets stronger with use. Researchers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now</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understand that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IQ isn’t fixed at birth</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Just as we get more physically fit from exercising, we can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build brainpower through the act of learning</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3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Children who adopt what psychologist Carol Dweck calls a growth mindset </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（思维模式）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understand that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intelligence isn’t fixed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but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can be developed through effort.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 Mindset, Dweck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explains why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students who have a growth mindset are more willing to tackle challenges, learn from failure, and see criticism as useful feedback </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（反馈）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rather than an excuse to give up.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This is the kind of thinking that keeps students motivated</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even when learning is hard work.</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3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good</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news is that even the mindset isn’t fixed.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A growth mindset can be learned and </a:t>
            </a:r>
            <a:r>
              <a:rPr kumimoji="0" lang="en-US" altLang="zh-CN" sz="2800" b="0" i="0" u="sng" strike="noStrike" kern="12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enhanced</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 by messages that praise persistence and set high expectations.</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For example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sng" strike="noStrike" kern="12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help</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students understand that challenging assignments will stretch their “thinking muscles.” At the same time, provide them with necessary support so they </a:t>
            </a:r>
            <a:r>
              <a:rPr kumimoji="0" lang="en-US" altLang="zh-CN" sz="2800" b="0" i="0" u="sng" strike="noStrike" kern="12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don’t get discouraged</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3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It is widely believed that all brains are not equal and that context and ability influence learning. The brain connects new information to the old and can be changed by experience.</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3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Effective teaching strategies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help students move toward higher-order thinking, or what neurologists call executive </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（执行）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function. As professor Judy Willis, MD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explains,</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“When educators offer students chances to put their learning into practice, particularly by engaging them in genuine, personally relevant activities accompanied by formative assessments and corrective feedback throughout a unit, the facts students learn are no longer rote </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（死记硬背）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memory.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Instead</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these facts become solidly integrated into an interconnected memory framework, rather than being deserted due to lack of use.”</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3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6</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Of course, all this brain activity is happening in a </a:t>
            </a:r>
            <a:r>
              <a:rPr kumimoji="0" lang="en-US" altLang="zh-CN" sz="2800" b="0" i="0" u="none" strike="noStrike" kern="12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unique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way for each student.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By addressing learners’ </a:t>
            </a:r>
            <a:r>
              <a:rPr kumimoji="0" lang="en-US" altLang="zh-CN" sz="2800" b="0" i="0" u="none" strike="noStrike" kern="12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individual</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 needs, educators can help students strengthen the bonds that will lead to deeper understanding.</a:t>
            </a:r>
            <a:endPar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3385448" y="1028700"/>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Lead in  </a:t>
            </a:r>
            <a:endParaRPr lang="zh-CN" altLang="en-US" sz="32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3385448" y="2781300"/>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Analysis</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13380005" y="4533900"/>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Proposed Solutions</a:t>
            </a:r>
            <a:endParaRPr lang="zh-CN" altLang="en-US" sz="32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13380005" y="6758275"/>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Scientific Support </a:t>
            </a:r>
            <a:endParaRPr lang="zh-CN" altLang="en-US" sz="32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3380005" y="8268812"/>
            <a:ext cx="4540602" cy="1077218"/>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Conclusion and Implications</a:t>
            </a:r>
            <a:endParaRPr lang="zh-CN" altLang="en-US" sz="3200" b="1" dirty="0">
              <a:latin typeface="Times New Roman" panose="02020603050405020304" pitchFamily="18" charset="0"/>
              <a:cs typeface="Times New Roman" panose="02020603050405020304" pitchFamily="18" charset="0"/>
            </a:endParaRPr>
          </a:p>
        </p:txBody>
      </p:sp>
      <p:sp>
        <p:nvSpPr>
          <p:cNvPr id="14" name="矩形 13"/>
          <p:cNvSpPr/>
          <p:nvPr/>
        </p:nvSpPr>
        <p:spPr bwMode="auto">
          <a:xfrm>
            <a:off x="10134600" y="2247900"/>
            <a:ext cx="5342794" cy="466566"/>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5" name="矩形 14"/>
          <p:cNvSpPr/>
          <p:nvPr/>
        </p:nvSpPr>
        <p:spPr bwMode="auto">
          <a:xfrm>
            <a:off x="4191000" y="3543300"/>
            <a:ext cx="39624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6" name="矩形 15"/>
          <p:cNvSpPr/>
          <p:nvPr/>
        </p:nvSpPr>
        <p:spPr bwMode="auto">
          <a:xfrm>
            <a:off x="8458200" y="3952592"/>
            <a:ext cx="27432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7" name="矩形 16"/>
          <p:cNvSpPr/>
          <p:nvPr/>
        </p:nvSpPr>
        <p:spPr bwMode="auto">
          <a:xfrm>
            <a:off x="9372600" y="6019358"/>
            <a:ext cx="3200400" cy="466566"/>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8" name="矩形 17"/>
          <p:cNvSpPr/>
          <p:nvPr/>
        </p:nvSpPr>
        <p:spPr bwMode="auto">
          <a:xfrm>
            <a:off x="2590800" y="8525450"/>
            <a:ext cx="32004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9" name="矩形 18"/>
          <p:cNvSpPr/>
          <p:nvPr/>
        </p:nvSpPr>
        <p:spPr bwMode="auto">
          <a:xfrm>
            <a:off x="4724400" y="5219700"/>
            <a:ext cx="13716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0" name="矩形 19"/>
          <p:cNvSpPr/>
          <p:nvPr/>
        </p:nvSpPr>
        <p:spPr bwMode="auto">
          <a:xfrm>
            <a:off x="4913438" y="596779"/>
            <a:ext cx="1639761" cy="431921"/>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pic>
        <p:nvPicPr>
          <p:cNvPr id="5124" name="图片 6" descr="logo横版 png"/>
          <p:cNvPicPr>
            <a:picLocks noChangeAspect="1"/>
          </p:cNvPicPr>
          <p:nvPr/>
        </p:nvPicPr>
        <p:blipFill>
          <a:blip r:embed="rId1"/>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4" grpId="0" animBg="1"/>
      <p:bldP spid="15" grpId="0" animBg="1"/>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rot="-950848">
            <a:off x="-1876663" y="-2410432"/>
            <a:ext cx="17308639" cy="12458120"/>
            <a:chOff x="0" y="0"/>
            <a:chExt cx="23078185" cy="16610827"/>
          </a:xfrm>
        </p:grpSpPr>
        <p:grpSp>
          <p:nvGrpSpPr>
            <p:cNvPr id="4" name="Group 4"/>
            <p:cNvGrpSpPr/>
            <p:nvPr/>
          </p:nvGrpSpPr>
          <p:grpSpPr>
            <a:xfrm rot="6686939">
              <a:off x="6334288" y="-1884615"/>
              <a:ext cx="9094487" cy="19372745"/>
              <a:chOff x="0" y="0"/>
              <a:chExt cx="812800" cy="1731397"/>
            </a:xfrm>
          </p:grpSpPr>
          <p:sp>
            <p:nvSpPr>
              <p:cNvPr id="5" name="Freeform 5"/>
              <p:cNvSpPr/>
              <p:nvPr/>
            </p:nvSpPr>
            <p:spPr>
              <a:xfrm>
                <a:off x="0" y="0"/>
                <a:ext cx="812800" cy="1731397"/>
              </a:xfrm>
              <a:custGeom>
                <a:avLst/>
                <a:gdLst/>
                <a:ahLst/>
                <a:cxnLst/>
                <a:rect l="l" t="t" r="r" b="b"/>
                <a:pathLst>
                  <a:path w="812800" h="1731397">
                    <a:moveTo>
                      <a:pt x="203200" y="0"/>
                    </a:moveTo>
                    <a:lnTo>
                      <a:pt x="609600" y="0"/>
                    </a:lnTo>
                    <a:lnTo>
                      <a:pt x="812800" y="1731397"/>
                    </a:lnTo>
                    <a:lnTo>
                      <a:pt x="0" y="1731397"/>
                    </a:lnTo>
                    <a:lnTo>
                      <a:pt x="203200" y="0"/>
                    </a:lnTo>
                    <a:close/>
                  </a:path>
                </a:pathLst>
              </a:custGeom>
              <a:solidFill>
                <a:srgbClr val="000000"/>
              </a:solidFill>
            </p:spPr>
          </p:sp>
          <p:sp>
            <p:nvSpPr>
              <p:cNvPr id="6" name="TextBox 6"/>
              <p:cNvSpPr txBox="1"/>
              <p:nvPr/>
            </p:nvSpPr>
            <p:spPr>
              <a:xfrm>
                <a:off x="127000" y="-28575"/>
                <a:ext cx="558800" cy="1759972"/>
              </a:xfrm>
              <a:prstGeom prst="rect">
                <a:avLst/>
              </a:prstGeom>
            </p:spPr>
            <p:txBody>
              <a:bodyPr lIns="50800" tIns="50800" rIns="50800" bIns="50800" rtlCol="0" anchor="ctr"/>
              <a:lstStyle/>
              <a:p>
                <a:pPr algn="ctr">
                  <a:lnSpc>
                    <a:spcPts val="2660"/>
                  </a:lnSpc>
                  <a:spcBef>
                    <a:spcPct val="0"/>
                  </a:spcBef>
                </a:pPr>
                <a:endParaRPr>
                  <a:ea typeface="黑体" panose="02010609060101010101" pitchFamily="49" charset="-122"/>
                </a:endParaRPr>
              </a:p>
            </p:txBody>
          </p:sp>
        </p:grpSp>
        <p:grpSp>
          <p:nvGrpSpPr>
            <p:cNvPr id="7" name="Group 7"/>
            <p:cNvGrpSpPr/>
            <p:nvPr/>
          </p:nvGrpSpPr>
          <p:grpSpPr>
            <a:xfrm rot="5903092">
              <a:off x="9818904" y="2468417"/>
              <a:ext cx="7191111" cy="18476325"/>
              <a:chOff x="0" y="0"/>
              <a:chExt cx="812800" cy="2088350"/>
            </a:xfrm>
          </p:grpSpPr>
          <p:sp>
            <p:nvSpPr>
              <p:cNvPr id="8" name="Freeform 8"/>
              <p:cNvSpPr/>
              <p:nvPr/>
            </p:nvSpPr>
            <p:spPr>
              <a:xfrm>
                <a:off x="0" y="0"/>
                <a:ext cx="812800" cy="2088350"/>
              </a:xfrm>
              <a:custGeom>
                <a:avLst/>
                <a:gdLst/>
                <a:ahLst/>
                <a:cxnLst/>
                <a:rect l="l" t="t" r="r" b="b"/>
                <a:pathLst>
                  <a:path w="812800" h="2088350">
                    <a:moveTo>
                      <a:pt x="203200" y="0"/>
                    </a:moveTo>
                    <a:lnTo>
                      <a:pt x="609600" y="0"/>
                    </a:lnTo>
                    <a:lnTo>
                      <a:pt x="812800" y="2088350"/>
                    </a:lnTo>
                    <a:lnTo>
                      <a:pt x="0" y="2088350"/>
                    </a:lnTo>
                    <a:lnTo>
                      <a:pt x="203200" y="0"/>
                    </a:lnTo>
                    <a:close/>
                  </a:path>
                </a:pathLst>
              </a:custGeom>
              <a:solidFill>
                <a:srgbClr val="000000"/>
              </a:solidFill>
            </p:spPr>
          </p:sp>
          <p:sp>
            <p:nvSpPr>
              <p:cNvPr id="9" name="TextBox 9"/>
              <p:cNvSpPr txBox="1"/>
              <p:nvPr/>
            </p:nvSpPr>
            <p:spPr>
              <a:xfrm>
                <a:off x="127000" y="-28575"/>
                <a:ext cx="558800" cy="2116925"/>
              </a:xfrm>
              <a:prstGeom prst="rect">
                <a:avLst/>
              </a:prstGeom>
            </p:spPr>
            <p:txBody>
              <a:bodyPr lIns="50800" tIns="50800" rIns="50800" bIns="50800" rtlCol="0" anchor="ctr"/>
              <a:lstStyle/>
              <a:p>
                <a:pPr algn="ctr">
                  <a:lnSpc>
                    <a:spcPts val="2660"/>
                  </a:lnSpc>
                  <a:spcBef>
                    <a:spcPct val="0"/>
                  </a:spcBef>
                </a:pPr>
                <a:endParaRPr>
                  <a:ea typeface="黑体" panose="02010609060101010101" pitchFamily="49" charset="-122"/>
                </a:endParaRPr>
              </a:p>
            </p:txBody>
          </p:sp>
        </p:grpSp>
        <p:grpSp>
          <p:nvGrpSpPr>
            <p:cNvPr id="10" name="Group 10"/>
            <p:cNvGrpSpPr/>
            <p:nvPr/>
          </p:nvGrpSpPr>
          <p:grpSpPr>
            <a:xfrm rot="6686939">
              <a:off x="6125694" y="-1936107"/>
              <a:ext cx="8983051" cy="19285208"/>
              <a:chOff x="0" y="0"/>
              <a:chExt cx="812800" cy="1744955"/>
            </a:xfrm>
          </p:grpSpPr>
          <p:sp>
            <p:nvSpPr>
              <p:cNvPr id="11" name="Freeform 11"/>
              <p:cNvSpPr/>
              <p:nvPr/>
            </p:nvSpPr>
            <p:spPr>
              <a:xfrm>
                <a:off x="0" y="0"/>
                <a:ext cx="812800" cy="1744955"/>
              </a:xfrm>
              <a:custGeom>
                <a:avLst/>
                <a:gdLst/>
                <a:ahLst/>
                <a:cxnLst/>
                <a:rect l="l" t="t" r="r" b="b"/>
                <a:pathLst>
                  <a:path w="812800" h="1744955">
                    <a:moveTo>
                      <a:pt x="203200" y="0"/>
                    </a:moveTo>
                    <a:lnTo>
                      <a:pt x="609600" y="0"/>
                    </a:lnTo>
                    <a:lnTo>
                      <a:pt x="812800" y="1744955"/>
                    </a:lnTo>
                    <a:lnTo>
                      <a:pt x="0" y="1744955"/>
                    </a:lnTo>
                    <a:lnTo>
                      <a:pt x="203200" y="0"/>
                    </a:lnTo>
                    <a:close/>
                  </a:path>
                </a:pathLst>
              </a:custGeom>
              <a:solidFill>
                <a:srgbClr val="FFFFFF"/>
              </a:solidFill>
            </p:spPr>
          </p:sp>
          <p:sp>
            <p:nvSpPr>
              <p:cNvPr id="12" name="TextBox 12"/>
              <p:cNvSpPr txBox="1"/>
              <p:nvPr/>
            </p:nvSpPr>
            <p:spPr>
              <a:xfrm>
                <a:off x="127000" y="-38100"/>
                <a:ext cx="558800" cy="1783055"/>
              </a:xfrm>
              <a:prstGeom prst="rect">
                <a:avLst/>
              </a:prstGeom>
            </p:spPr>
            <p:txBody>
              <a:bodyPr lIns="50178" tIns="50178" rIns="50178" bIns="50178" rtlCol="0" anchor="ctr"/>
              <a:lstStyle/>
              <a:p>
                <a:pPr algn="ctr">
                  <a:lnSpc>
                    <a:spcPts val="2660"/>
                  </a:lnSpc>
                  <a:spcBef>
                    <a:spcPct val="0"/>
                  </a:spcBef>
                </a:pPr>
                <a:endParaRPr>
                  <a:ea typeface="黑体" panose="02010609060101010101" pitchFamily="49" charset="-122"/>
                </a:endParaRPr>
              </a:p>
            </p:txBody>
          </p:sp>
        </p:grpSp>
        <p:grpSp>
          <p:nvGrpSpPr>
            <p:cNvPr id="13" name="Group 13"/>
            <p:cNvGrpSpPr/>
            <p:nvPr/>
          </p:nvGrpSpPr>
          <p:grpSpPr>
            <a:xfrm rot="5903092">
              <a:off x="9584153" y="2374719"/>
              <a:ext cx="7102997" cy="18377507"/>
              <a:chOff x="0" y="0"/>
              <a:chExt cx="812800" cy="2102949"/>
            </a:xfrm>
          </p:grpSpPr>
          <p:sp>
            <p:nvSpPr>
              <p:cNvPr id="14" name="Freeform 14"/>
              <p:cNvSpPr/>
              <p:nvPr/>
            </p:nvSpPr>
            <p:spPr>
              <a:xfrm>
                <a:off x="0" y="0"/>
                <a:ext cx="812800" cy="2102949"/>
              </a:xfrm>
              <a:custGeom>
                <a:avLst/>
                <a:gdLst/>
                <a:ahLst/>
                <a:cxnLst/>
                <a:rect l="l" t="t" r="r" b="b"/>
                <a:pathLst>
                  <a:path w="812800" h="2102949">
                    <a:moveTo>
                      <a:pt x="203200" y="0"/>
                    </a:moveTo>
                    <a:lnTo>
                      <a:pt x="609600" y="0"/>
                    </a:lnTo>
                    <a:lnTo>
                      <a:pt x="812800" y="2102949"/>
                    </a:lnTo>
                    <a:lnTo>
                      <a:pt x="0" y="2102949"/>
                    </a:lnTo>
                    <a:lnTo>
                      <a:pt x="203200" y="0"/>
                    </a:lnTo>
                    <a:close/>
                  </a:path>
                </a:pathLst>
              </a:custGeom>
              <a:solidFill>
                <a:srgbClr val="FFFFFF"/>
              </a:solidFill>
            </p:spPr>
          </p:sp>
          <p:sp>
            <p:nvSpPr>
              <p:cNvPr id="15" name="TextBox 15"/>
              <p:cNvSpPr txBox="1"/>
              <p:nvPr/>
            </p:nvSpPr>
            <p:spPr>
              <a:xfrm>
                <a:off x="127000" y="-38100"/>
                <a:ext cx="558800" cy="2141049"/>
              </a:xfrm>
              <a:prstGeom prst="rect">
                <a:avLst/>
              </a:prstGeom>
            </p:spPr>
            <p:txBody>
              <a:bodyPr lIns="50178" tIns="50178" rIns="50178" bIns="50178" rtlCol="0" anchor="ctr"/>
              <a:lstStyle/>
              <a:p>
                <a:pPr algn="ctr">
                  <a:lnSpc>
                    <a:spcPts val="2660"/>
                  </a:lnSpc>
                  <a:spcBef>
                    <a:spcPct val="0"/>
                  </a:spcBef>
                </a:pPr>
                <a:endParaRPr>
                  <a:ea typeface="黑体" panose="02010609060101010101" pitchFamily="49" charset="-122"/>
                </a:endParaRPr>
              </a:p>
            </p:txBody>
          </p:sp>
        </p:grpSp>
      </p:grpSp>
      <p:grpSp>
        <p:nvGrpSpPr>
          <p:cNvPr id="16" name="Group 16"/>
          <p:cNvGrpSpPr/>
          <p:nvPr/>
        </p:nvGrpSpPr>
        <p:grpSpPr>
          <a:xfrm>
            <a:off x="1464194" y="1237385"/>
            <a:ext cx="3086100" cy="308610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9BE1"/>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25"/>
                </a:lnSpc>
              </a:pPr>
              <a:endParaRPr>
                <a:ea typeface="黑体" panose="02010609060101010101" pitchFamily="49" charset="-122"/>
              </a:endParaRPr>
            </a:p>
          </p:txBody>
        </p:sp>
      </p:grpSp>
      <p:sp>
        <p:nvSpPr>
          <p:cNvPr id="19" name="Freeform 19"/>
          <p:cNvSpPr/>
          <p:nvPr/>
        </p:nvSpPr>
        <p:spPr>
          <a:xfrm rot="1512651" flipH="1">
            <a:off x="10539340" y="2190622"/>
            <a:ext cx="7235261" cy="7116651"/>
          </a:xfrm>
          <a:custGeom>
            <a:avLst/>
            <a:gdLst/>
            <a:ahLst/>
            <a:cxnLst/>
            <a:rect l="l" t="t" r="r" b="b"/>
            <a:pathLst>
              <a:path w="7235261" h="7116651">
                <a:moveTo>
                  <a:pt x="7235261" y="0"/>
                </a:moveTo>
                <a:lnTo>
                  <a:pt x="0" y="0"/>
                </a:lnTo>
                <a:lnTo>
                  <a:pt x="0" y="7116651"/>
                </a:lnTo>
                <a:lnTo>
                  <a:pt x="7235261" y="7116651"/>
                </a:lnTo>
                <a:lnTo>
                  <a:pt x="7235261" y="0"/>
                </a:lnTo>
                <a:close/>
              </a:path>
            </a:pathLst>
          </a:custGeom>
          <a:blipFill>
            <a:blip r:embed="rId2"/>
            <a:stretch>
              <a:fillRect/>
            </a:stretch>
          </a:blipFill>
        </p:spPr>
      </p:sp>
      <p:sp>
        <p:nvSpPr>
          <p:cNvPr id="20" name="TextBox 20"/>
          <p:cNvSpPr txBox="1"/>
          <p:nvPr/>
        </p:nvSpPr>
        <p:spPr>
          <a:xfrm rot="21032210">
            <a:off x="-78524" y="4919861"/>
            <a:ext cx="13373009" cy="3070905"/>
          </a:xfrm>
          <a:prstGeom prst="rect">
            <a:avLst/>
          </a:prstGeom>
        </p:spPr>
        <p:txBody>
          <a:bodyPr lIns="0" tIns="0" rIns="0" bIns="0" rtlCol="0" anchor="t">
            <a:spAutoFit/>
          </a:bodyPr>
          <a:lstStyle/>
          <a:p>
            <a:pPr algn="ctr">
              <a:lnSpc>
                <a:spcPts val="25885"/>
              </a:lnSpc>
            </a:pPr>
            <a:r>
              <a:rPr lang="zh-CN" altLang="en-US" sz="18490" dirty="0">
                <a:solidFill>
                  <a:srgbClr val="000000"/>
                </a:solidFill>
                <a:ea typeface="黑体" panose="02010609060101010101" pitchFamily="49" charset="-122"/>
                <a:cs typeface="可画乐淘淘-简" panose="00020600040101010101"/>
                <a:sym typeface="可画乐淘淘-简" panose="00020600040101010101"/>
              </a:rPr>
              <a:t>英语联考</a:t>
            </a:r>
            <a:endParaRPr lang="en-US" sz="18490" dirty="0">
              <a:solidFill>
                <a:srgbClr val="000000"/>
              </a:solidFill>
              <a:ea typeface="黑体" panose="02010609060101010101" pitchFamily="49" charset="-122"/>
              <a:cs typeface="可画乐淘淘-简" panose="00020600040101010101"/>
              <a:sym typeface="可画乐淘淘-简" panose="00020600040101010101"/>
            </a:endParaRPr>
          </a:p>
        </p:txBody>
      </p:sp>
      <p:sp>
        <p:nvSpPr>
          <p:cNvPr id="22" name="Freeform 22"/>
          <p:cNvSpPr/>
          <p:nvPr/>
        </p:nvSpPr>
        <p:spPr>
          <a:xfrm>
            <a:off x="133667" y="3818628"/>
            <a:ext cx="7912742" cy="863208"/>
          </a:xfrm>
          <a:custGeom>
            <a:avLst/>
            <a:gdLst/>
            <a:ahLst/>
            <a:cxnLst/>
            <a:rect l="l" t="t" r="r" b="b"/>
            <a:pathLst>
              <a:path w="7912742" h="863208">
                <a:moveTo>
                  <a:pt x="0" y="0"/>
                </a:moveTo>
                <a:lnTo>
                  <a:pt x="7912742" y="0"/>
                </a:lnTo>
                <a:lnTo>
                  <a:pt x="7912742" y="863209"/>
                </a:lnTo>
                <a:lnTo>
                  <a:pt x="0" y="863209"/>
                </a:lnTo>
                <a:lnTo>
                  <a:pt x="0" y="0"/>
                </a:lnTo>
                <a:close/>
              </a:path>
            </a:pathLst>
          </a:custGeom>
          <a:blipFill>
            <a:blip r:embed="rId3"/>
            <a:stretch>
              <a:fillRect/>
            </a:stretch>
          </a:blipFill>
        </p:spPr>
      </p:sp>
      <p:sp>
        <p:nvSpPr>
          <p:cNvPr id="23" name="Freeform 23"/>
          <p:cNvSpPr/>
          <p:nvPr/>
        </p:nvSpPr>
        <p:spPr>
          <a:xfrm rot="-413224">
            <a:off x="7948802" y="8408844"/>
            <a:ext cx="3968720" cy="613720"/>
          </a:xfrm>
          <a:custGeom>
            <a:avLst/>
            <a:gdLst/>
            <a:ahLst/>
            <a:cxnLst/>
            <a:rect l="l" t="t" r="r" b="b"/>
            <a:pathLst>
              <a:path w="3968720" h="613720">
                <a:moveTo>
                  <a:pt x="0" y="0"/>
                </a:moveTo>
                <a:lnTo>
                  <a:pt x="3968720" y="0"/>
                </a:lnTo>
                <a:lnTo>
                  <a:pt x="3968720" y="613720"/>
                </a:lnTo>
                <a:lnTo>
                  <a:pt x="0" y="613720"/>
                </a:lnTo>
                <a:lnTo>
                  <a:pt x="0" y="0"/>
                </a:lnTo>
                <a:close/>
              </a:path>
            </a:pathLst>
          </a:custGeom>
          <a:blipFill>
            <a:blip r:embed="rId4"/>
            <a:stretch>
              <a:fillRect/>
            </a:stretch>
          </a:blipFill>
        </p:spPr>
      </p:sp>
      <p:sp>
        <p:nvSpPr>
          <p:cNvPr id="24" name="Freeform 24"/>
          <p:cNvSpPr/>
          <p:nvPr/>
        </p:nvSpPr>
        <p:spPr>
          <a:xfrm rot="5193317">
            <a:off x="15989773" y="1901750"/>
            <a:ext cx="1444575" cy="1909895"/>
          </a:xfrm>
          <a:custGeom>
            <a:avLst/>
            <a:gdLst/>
            <a:ahLst/>
            <a:cxnLst/>
            <a:rect l="l" t="t" r="r" b="b"/>
            <a:pathLst>
              <a:path w="1444575" h="1909895">
                <a:moveTo>
                  <a:pt x="0" y="0"/>
                </a:moveTo>
                <a:lnTo>
                  <a:pt x="1444575" y="0"/>
                </a:lnTo>
                <a:lnTo>
                  <a:pt x="1444575" y="1909895"/>
                </a:lnTo>
                <a:lnTo>
                  <a:pt x="0" y="1909895"/>
                </a:lnTo>
                <a:lnTo>
                  <a:pt x="0" y="0"/>
                </a:lnTo>
                <a:close/>
              </a:path>
            </a:pathLst>
          </a:custGeom>
          <a:blipFill>
            <a:blip r:embed="rId5"/>
            <a:stretch>
              <a:fillRect/>
            </a:stretch>
          </a:blipFill>
        </p:spPr>
      </p:sp>
      <p:sp>
        <p:nvSpPr>
          <p:cNvPr id="25" name="TextBox 25"/>
          <p:cNvSpPr txBox="1"/>
          <p:nvPr/>
        </p:nvSpPr>
        <p:spPr>
          <a:xfrm rot="-409979">
            <a:off x="5134031" y="1209026"/>
            <a:ext cx="3128629" cy="3885679"/>
          </a:xfrm>
          <a:prstGeom prst="rect">
            <a:avLst/>
          </a:prstGeom>
        </p:spPr>
        <p:txBody>
          <a:bodyPr lIns="0" tIns="0" rIns="0" bIns="0" rtlCol="0" anchor="t">
            <a:spAutoFit/>
          </a:bodyPr>
          <a:lstStyle/>
          <a:p>
            <a:pPr algn="l">
              <a:lnSpc>
                <a:spcPts val="30300"/>
              </a:lnSpc>
            </a:pPr>
            <a:r>
              <a:rPr lang="zh-CN" altLang="en-US" sz="27375" dirty="0">
                <a:solidFill>
                  <a:srgbClr val="000000"/>
                </a:solidFill>
                <a:ea typeface="黑体" panose="02010609060101010101" pitchFamily="49" charset="-122"/>
                <a:cs typeface="可画乐淘淘-简" panose="00020600040101010101"/>
                <a:sym typeface="可画乐淘淘-简" panose="00020600040101010101"/>
              </a:rPr>
              <a:t>省</a:t>
            </a:r>
            <a:endParaRPr lang="en-US" sz="27375" dirty="0">
              <a:solidFill>
                <a:srgbClr val="000000"/>
              </a:solidFill>
              <a:ea typeface="黑体" panose="02010609060101010101" pitchFamily="49" charset="-122"/>
              <a:cs typeface="可画乐淘淘-简" panose="00020600040101010101"/>
              <a:sym typeface="可画乐淘淘-简" panose="00020600040101010101"/>
            </a:endParaRPr>
          </a:p>
        </p:txBody>
      </p:sp>
      <p:sp>
        <p:nvSpPr>
          <p:cNvPr id="26" name="TextBox 26"/>
          <p:cNvSpPr txBox="1"/>
          <p:nvPr/>
        </p:nvSpPr>
        <p:spPr>
          <a:xfrm rot="337414">
            <a:off x="1516051" y="1297472"/>
            <a:ext cx="3371678" cy="3372718"/>
          </a:xfrm>
          <a:prstGeom prst="rect">
            <a:avLst/>
          </a:prstGeom>
        </p:spPr>
        <p:txBody>
          <a:bodyPr lIns="0" tIns="0" rIns="0" bIns="0" rtlCol="0" anchor="t">
            <a:spAutoFit/>
          </a:bodyPr>
          <a:lstStyle/>
          <a:p>
            <a:pPr algn="l">
              <a:lnSpc>
                <a:spcPts val="26275"/>
              </a:lnSpc>
            </a:pPr>
            <a:r>
              <a:rPr lang="zh-CN" altLang="en-US" sz="23735" dirty="0">
                <a:solidFill>
                  <a:srgbClr val="FFFFFF"/>
                </a:solidFill>
                <a:ea typeface="黑体" panose="02010609060101010101" pitchFamily="49" charset="-122"/>
                <a:cs typeface="可画乐淘淘-简" panose="00020600040101010101"/>
                <a:sym typeface="可画乐淘淘-简" panose="00020600040101010101"/>
              </a:rPr>
              <a:t>四</a:t>
            </a:r>
            <a:endParaRPr lang="en-US" sz="23735" dirty="0">
              <a:solidFill>
                <a:srgbClr val="FFFFFF"/>
              </a:solidFill>
              <a:ea typeface="黑体" panose="02010609060101010101" pitchFamily="49" charset="-122"/>
              <a:cs typeface="可画乐淘淘-简" panose="00020600040101010101"/>
              <a:sym typeface="可画乐淘淘-简" panose="00020600040101010101"/>
            </a:endParaRPr>
          </a:p>
        </p:txBody>
      </p:sp>
      <p:grpSp>
        <p:nvGrpSpPr>
          <p:cNvPr id="27" name="Group 27"/>
          <p:cNvGrpSpPr/>
          <p:nvPr/>
        </p:nvGrpSpPr>
        <p:grpSpPr>
          <a:xfrm>
            <a:off x="12785933" y="7795854"/>
            <a:ext cx="5858382" cy="1320087"/>
            <a:chOff x="36505" y="120645"/>
            <a:chExt cx="7811176" cy="1760115"/>
          </a:xfrm>
        </p:grpSpPr>
        <p:sp>
          <p:nvSpPr>
            <p:cNvPr id="28" name="TextBox 28"/>
            <p:cNvSpPr txBox="1"/>
            <p:nvPr/>
          </p:nvSpPr>
          <p:spPr>
            <a:xfrm rot="21208497">
              <a:off x="36505" y="120645"/>
              <a:ext cx="3437912" cy="982406"/>
            </a:xfrm>
            <a:prstGeom prst="rect">
              <a:avLst/>
            </a:prstGeom>
          </p:spPr>
          <p:txBody>
            <a:bodyPr lIns="0" tIns="0" rIns="0" bIns="0" rtlCol="0" anchor="t">
              <a:spAutoFit/>
            </a:bodyPr>
            <a:lstStyle/>
            <a:p>
              <a:pPr algn="l">
                <a:lnSpc>
                  <a:spcPts val="5990"/>
                </a:lnSpc>
              </a:pPr>
              <a:r>
                <a:rPr lang="en-US" sz="4720" dirty="0">
                  <a:solidFill>
                    <a:srgbClr val="000000"/>
                  </a:solidFill>
                  <a:ea typeface="黑体" panose="02010609060101010101" pitchFamily="49" charset="-122"/>
                  <a:cs typeface="可画乐淘淘-简" panose="00020600040101010101"/>
                  <a:sym typeface="可画乐淘淘-简" panose="00020600040101010101"/>
                </a:rPr>
                <a:t>F</a:t>
              </a:r>
              <a:r>
                <a:rPr lang="en-US" altLang="zh-CN" sz="4720" dirty="0">
                  <a:solidFill>
                    <a:srgbClr val="000000"/>
                  </a:solidFill>
                  <a:ea typeface="黑体" panose="02010609060101010101" pitchFamily="49" charset="-122"/>
                  <a:cs typeface="可画乐淘淘-简" panose="00020600040101010101"/>
                  <a:sym typeface="可画乐淘淘-简" panose="00020600040101010101"/>
                </a:rPr>
                <a:t>ay</a:t>
              </a:r>
              <a:endParaRPr lang="en-US" sz="4720" dirty="0">
                <a:solidFill>
                  <a:srgbClr val="000000"/>
                </a:solidFill>
                <a:ea typeface="黑体" panose="02010609060101010101" pitchFamily="49" charset="-122"/>
                <a:cs typeface="可画乐淘淘-简" panose="00020600040101010101"/>
                <a:sym typeface="可画乐淘淘-简" panose="00020600040101010101"/>
              </a:endParaRPr>
            </a:p>
          </p:txBody>
        </p:sp>
        <p:sp>
          <p:nvSpPr>
            <p:cNvPr id="29" name="TextBox 29"/>
            <p:cNvSpPr txBox="1"/>
            <p:nvPr/>
          </p:nvSpPr>
          <p:spPr>
            <a:xfrm rot="21161806">
              <a:off x="83024" y="898525"/>
              <a:ext cx="7764657" cy="982235"/>
            </a:xfrm>
            <a:prstGeom prst="rect">
              <a:avLst/>
            </a:prstGeom>
          </p:spPr>
          <p:txBody>
            <a:bodyPr lIns="0" tIns="0" rIns="0" bIns="0" rtlCol="0" anchor="t">
              <a:spAutoFit/>
            </a:bodyPr>
            <a:lstStyle/>
            <a:p>
              <a:pPr algn="l">
                <a:lnSpc>
                  <a:spcPts val="6075"/>
                </a:lnSpc>
              </a:pPr>
              <a:r>
                <a:rPr lang="zh-CN" altLang="en-US" sz="4780" dirty="0">
                  <a:solidFill>
                    <a:srgbClr val="000000"/>
                  </a:solidFill>
                  <a:ea typeface="黑体" panose="02010609060101010101" pitchFamily="49" charset="-122"/>
                  <a:cs typeface="可画乐淘淘-简" panose="00020600040101010101"/>
                  <a:sym typeface="可画乐淘淘-简" panose="00020600040101010101"/>
                </a:rPr>
                <a:t>英语试题解析</a:t>
              </a:r>
              <a:endParaRPr lang="en-US" sz="4780" dirty="0">
                <a:solidFill>
                  <a:srgbClr val="000000"/>
                </a:solidFill>
                <a:ea typeface="黑体" panose="02010609060101010101" pitchFamily="49" charset="-122"/>
                <a:cs typeface="可画乐淘淘-简" panose="00020600040101010101"/>
                <a:sym typeface="可画乐淘淘-简" panose="00020600040101010101"/>
              </a:endParaRPr>
            </a:p>
          </p:txBody>
        </p:sp>
      </p:grpSp>
      <p:grpSp>
        <p:nvGrpSpPr>
          <p:cNvPr id="30" name="Group 30"/>
          <p:cNvGrpSpPr/>
          <p:nvPr/>
        </p:nvGrpSpPr>
        <p:grpSpPr>
          <a:xfrm>
            <a:off x="13402143" y="545275"/>
            <a:ext cx="4885857" cy="1717368"/>
            <a:chOff x="-2933927" y="0"/>
            <a:chExt cx="6514477" cy="2289822"/>
          </a:xfrm>
        </p:grpSpPr>
        <p:grpSp>
          <p:nvGrpSpPr>
            <p:cNvPr id="31" name="Group 31"/>
            <p:cNvGrpSpPr/>
            <p:nvPr/>
          </p:nvGrpSpPr>
          <p:grpSpPr>
            <a:xfrm>
              <a:off x="235103" y="0"/>
              <a:ext cx="2324571" cy="784535"/>
              <a:chOff x="0" y="0"/>
              <a:chExt cx="1636812" cy="552418"/>
            </a:xfrm>
          </p:grpSpPr>
          <p:sp>
            <p:nvSpPr>
              <p:cNvPr id="32" name="Freeform 32"/>
              <p:cNvSpPr/>
              <p:nvPr/>
            </p:nvSpPr>
            <p:spPr>
              <a:xfrm>
                <a:off x="0" y="0"/>
                <a:ext cx="1636812" cy="552418"/>
              </a:xfrm>
              <a:custGeom>
                <a:avLst/>
                <a:gdLst/>
                <a:ahLst/>
                <a:cxnLst/>
                <a:rect l="l" t="t" r="r" b="b"/>
                <a:pathLst>
                  <a:path w="1636812" h="552418">
                    <a:moveTo>
                      <a:pt x="818406" y="0"/>
                    </a:moveTo>
                    <a:cubicBezTo>
                      <a:pt x="366413" y="0"/>
                      <a:pt x="0" y="123663"/>
                      <a:pt x="0" y="276209"/>
                    </a:cubicBezTo>
                    <a:cubicBezTo>
                      <a:pt x="0" y="428755"/>
                      <a:pt x="366413" y="552418"/>
                      <a:pt x="818406" y="552418"/>
                    </a:cubicBezTo>
                    <a:cubicBezTo>
                      <a:pt x="1270399" y="552418"/>
                      <a:pt x="1636812" y="428755"/>
                      <a:pt x="1636812" y="276209"/>
                    </a:cubicBezTo>
                    <a:cubicBezTo>
                      <a:pt x="1636812" y="123663"/>
                      <a:pt x="1270399" y="0"/>
                      <a:pt x="818406" y="0"/>
                    </a:cubicBezTo>
                    <a:close/>
                  </a:path>
                </a:pathLst>
              </a:custGeom>
              <a:solidFill>
                <a:srgbClr val="000000">
                  <a:alpha val="0"/>
                </a:srgbClr>
              </a:solidFill>
              <a:ln w="9525" cap="sq">
                <a:solidFill>
                  <a:srgbClr val="FFFFFF"/>
                </a:solidFill>
                <a:prstDash val="solid"/>
                <a:miter/>
              </a:ln>
            </p:spPr>
          </p:sp>
          <p:sp>
            <p:nvSpPr>
              <p:cNvPr id="33" name="TextBox 33"/>
              <p:cNvSpPr txBox="1"/>
              <p:nvPr/>
            </p:nvSpPr>
            <p:spPr>
              <a:xfrm>
                <a:off x="153451" y="13689"/>
                <a:ext cx="1329910" cy="486940"/>
              </a:xfrm>
              <a:prstGeom prst="rect">
                <a:avLst/>
              </a:prstGeom>
            </p:spPr>
            <p:txBody>
              <a:bodyPr lIns="50800" tIns="50800" rIns="50800" bIns="50800" rtlCol="0" anchor="ctr"/>
              <a:lstStyle/>
              <a:p>
                <a:pPr algn="ctr">
                  <a:lnSpc>
                    <a:spcPts val="3080"/>
                  </a:lnSpc>
                  <a:spcBef>
                    <a:spcPct val="0"/>
                  </a:spcBef>
                </a:pPr>
                <a:endParaRPr>
                  <a:ea typeface="黑体" panose="02010609060101010101" pitchFamily="49" charset="-122"/>
                </a:endParaRPr>
              </a:p>
            </p:txBody>
          </p:sp>
        </p:grpSp>
        <p:sp>
          <p:nvSpPr>
            <p:cNvPr id="34" name="TextBox 34"/>
            <p:cNvSpPr txBox="1"/>
            <p:nvPr/>
          </p:nvSpPr>
          <p:spPr>
            <a:xfrm>
              <a:off x="605175" y="315792"/>
              <a:ext cx="2853062" cy="654111"/>
            </a:xfrm>
            <a:prstGeom prst="rect">
              <a:avLst/>
            </a:prstGeom>
          </p:spPr>
          <p:txBody>
            <a:bodyPr lIns="0" tIns="0" rIns="0" bIns="0" rtlCol="0" anchor="t">
              <a:spAutoFit/>
            </a:bodyPr>
            <a:lstStyle/>
            <a:p>
              <a:pPr algn="ctr">
                <a:lnSpc>
                  <a:spcPts val="3200"/>
                </a:lnSpc>
                <a:spcBef>
                  <a:spcPct val="0"/>
                </a:spcBef>
              </a:pPr>
              <a:r>
                <a:rPr lang="en-US" sz="5400" b="1" spc="114" dirty="0">
                  <a:solidFill>
                    <a:srgbClr val="FFFFFF"/>
                  </a:solidFill>
                  <a:ea typeface="黑体" panose="02010609060101010101" pitchFamily="49" charset="-122"/>
                  <a:cs typeface="思源黑体 1 Bold"/>
                  <a:sym typeface="思源黑体 1 Bold"/>
                </a:rPr>
                <a:t>2025</a:t>
              </a:r>
              <a:endParaRPr lang="en-US" sz="5400" b="1" spc="114" dirty="0">
                <a:solidFill>
                  <a:srgbClr val="FFFFFF"/>
                </a:solidFill>
                <a:ea typeface="黑体" panose="02010609060101010101" pitchFamily="49" charset="-122"/>
                <a:cs typeface="思源黑体 1 Bold"/>
                <a:sym typeface="思源黑体 1 Bold"/>
              </a:endParaRPr>
            </a:p>
          </p:txBody>
        </p:sp>
        <p:sp>
          <p:nvSpPr>
            <p:cNvPr id="35" name="TextBox 35"/>
            <p:cNvSpPr txBox="1"/>
            <p:nvPr/>
          </p:nvSpPr>
          <p:spPr>
            <a:xfrm>
              <a:off x="-2933927" y="812495"/>
              <a:ext cx="6514477" cy="1477327"/>
            </a:xfrm>
            <a:prstGeom prst="rect">
              <a:avLst/>
            </a:prstGeom>
          </p:spPr>
          <p:txBody>
            <a:bodyPr wrap="square" lIns="0" tIns="0" rIns="0" bIns="0" rtlCol="0" anchor="t">
              <a:spAutoFit/>
            </a:bodyPr>
            <a:lstStyle/>
            <a:p>
              <a:pPr algn="r">
                <a:spcBef>
                  <a:spcPct val="0"/>
                </a:spcBef>
              </a:pPr>
              <a:r>
                <a:rPr lang="en-US" sz="3600" spc="280" dirty="0">
                  <a:solidFill>
                    <a:srgbClr val="FFFFFF"/>
                  </a:solidFill>
                  <a:ea typeface="黑体" panose="02010609060101010101" pitchFamily="49" charset="-122"/>
                  <a:cs typeface="思源黑体 1"/>
                  <a:sym typeface="思源黑体 1"/>
                </a:rPr>
                <a:t>Love your life</a:t>
              </a:r>
              <a:endParaRPr lang="en-US" sz="3600" spc="280" dirty="0">
                <a:solidFill>
                  <a:srgbClr val="FFFFFF"/>
                </a:solidFill>
                <a:ea typeface="黑体" panose="02010609060101010101" pitchFamily="49" charset="-122"/>
                <a:cs typeface="思源黑体 1"/>
                <a:sym typeface="思源黑体 1"/>
              </a:endParaRPr>
            </a:p>
            <a:p>
              <a:pPr algn="r">
                <a:spcBef>
                  <a:spcPct val="0"/>
                </a:spcBef>
              </a:pPr>
              <a:r>
                <a:rPr lang="en-US" sz="3600" spc="280" dirty="0">
                  <a:solidFill>
                    <a:srgbClr val="FFFFFF"/>
                  </a:solidFill>
                  <a:ea typeface="黑体" panose="02010609060101010101" pitchFamily="49" charset="-122"/>
                  <a:cs typeface="思源黑体 1"/>
                  <a:sym typeface="思源黑体 1"/>
                </a:rPr>
                <a:t>Pursue your dream</a:t>
              </a:r>
              <a:endParaRPr lang="en-US" sz="3600" spc="280" dirty="0">
                <a:solidFill>
                  <a:srgbClr val="FFFFFF"/>
                </a:solidFill>
                <a:ea typeface="黑体" panose="02010609060101010101" pitchFamily="49" charset="-122"/>
                <a:cs typeface="思源黑体 1"/>
                <a:sym typeface="思源黑体 1"/>
              </a:endParaRPr>
            </a:p>
          </p:txBody>
        </p:sp>
      </p:grpSp>
      <p:pic>
        <p:nvPicPr>
          <p:cNvPr id="5124" name="图片 6" descr="logo横版 png"/>
          <p:cNvPicPr>
            <a:picLocks noChangeAspect="1"/>
          </p:cNvPicPr>
          <p:nvPr/>
        </p:nvPicPr>
        <p:blipFill>
          <a:blip r:embed="rId6"/>
          <a:stretch>
            <a:fillRect/>
          </a:stretch>
        </p:blipFill>
        <p:spPr>
          <a:xfrm>
            <a:off x="16440150" y="744855"/>
            <a:ext cx="907415" cy="96012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6200" y="-29633"/>
            <a:ext cx="17754600" cy="6376104"/>
          </a:xfrm>
          <a:prstGeom prst="rect">
            <a:avLst/>
          </a:prstGeom>
          <a:noFill/>
        </p:spPr>
        <p:txBody>
          <a:bodyPr wrap="square">
            <a:spAutoFit/>
          </a:bodyPr>
          <a:lstStyle/>
          <a:p>
            <a:pPr marL="0" marR="0" lvl="0" indent="0" algn="ctr" defTabSz="914400" rtl="0" eaLnBrk="1" fontAlgn="auto" latinLnBrk="0" hangingPunct="1">
              <a:lnSpc>
                <a:spcPts val="35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5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Ask students to describe their brain, and they’re likely to suggest a computer, a command center, or maybe a lightning-fast communications network. But they’d be better off thinking of the brain as a muscle that gets stronger with use. Researchers now understand that IQ isn’t fixed at birth. Just as we get more physically fit from exercising, we can build brainpower through the act of learning.</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5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Children who adopt what psychologist Carol Dweck calls a growth mindset </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（思维模式）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understand that intelligence isn’t fixed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but</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can be developed through effort. In Mindset, Dweck explains why students who have a growth mindset are more willing to tackle challenges, learn from failure, and see criticism as useful feedback </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（反馈）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rather than an excuse to give up. This is the kind of thinking that keeps students motivated, even when learning is hard work.</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35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good news is that even the mindset isn’t fixed. A growth mindset can be learned and enhanced by messages that praise persistence and set high expectations. For example, help students understand that challenging assignments will stretch their “thinking muscles.” At the same time, provide them with necessary support so they don’t get discouraged.</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609600" y="6280005"/>
            <a:ext cx="12953999" cy="3939540"/>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32</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Why does the author </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compare the brain to a muscle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 prove they possess memory cells.</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 show they can be strengthened through exercise.</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 emphasize they transport information quickly.</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 illustrate they are important organs of the body.</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33</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are </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children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with a growth mindset like according to Dweck?</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They tend to shy away from trouble.</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They prefer positive feedback from others.</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They regard intelligence as an unchangeable quality.</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They view barriers as opportunities for personal growth.</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nvSpPr>
        <p:spPr>
          <a:xfrm>
            <a:off x="13639799" y="7469778"/>
            <a:ext cx="4191001" cy="2554545"/>
          </a:xfrm>
          <a:prstGeom prst="rect">
            <a:avLst/>
          </a:prstGeom>
          <a:noFill/>
          <a:ln w="28575">
            <a:solidFill>
              <a:schemeClr val="tx1"/>
            </a:solidFill>
            <a:prstDash val="dashDot"/>
          </a:ln>
        </p:spPr>
        <p:txBody>
          <a:bodyPr wrap="square">
            <a:spAutoFit/>
          </a:bodyPr>
          <a:lstStyle/>
          <a:p>
            <a:pPr marL="457200" marR="0" lvl="0" indent="-457200" algn="l" defTabSz="914400" rtl="0" eaLnBrk="1" fontAlgn="auto" latinLnBrk="0" hangingPunct="1">
              <a:lnSpc>
                <a:spcPts val="32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View…as</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457200" marR="0" lvl="0" indent="-457200" algn="l" defTabSz="914400" rtl="0" eaLnBrk="1" fontAlgn="auto" latinLnBrk="0" hangingPunct="1">
              <a:lnSpc>
                <a:spcPts val="3200"/>
              </a:lnSpc>
              <a:spcBef>
                <a:spcPts val="0"/>
              </a:spcBef>
              <a:spcAft>
                <a:spcPts val="0"/>
              </a:spcAft>
              <a:buClrTx/>
              <a:buSzTx/>
              <a:buFont typeface="Wingdings" panose="05000000000000000000" pitchFamily="2" charset="2"/>
              <a:buChar char="l"/>
              <a:defRPr/>
            </a:pPr>
            <a:r>
              <a:rPr lang="en-US" altLang="zh-CN" sz="2800" dirty="0">
                <a:solidFill>
                  <a:prstClr val="black"/>
                </a:solidFill>
                <a:latin typeface="Calibri" panose="020F0502020204030204"/>
                <a:ea typeface="宋体" panose="02010600030101010101" pitchFamily="2" charset="-122"/>
              </a:rPr>
              <a:t>See…as</a:t>
            </a:r>
            <a:endParaRPr lang="en-US" altLang="zh-CN" sz="2800" dirty="0">
              <a:solidFill>
                <a:prstClr val="black"/>
              </a:solidFill>
              <a:latin typeface="Calibri" panose="020F0502020204030204"/>
              <a:ea typeface="宋体" panose="02010600030101010101" pitchFamily="2" charset="-122"/>
            </a:endParaRPr>
          </a:p>
          <a:p>
            <a:pPr marL="457200" marR="0" lvl="0" indent="-457200" algn="l" defTabSz="914400" rtl="0" eaLnBrk="1" fontAlgn="auto" latinLnBrk="0" hangingPunct="1">
              <a:lnSpc>
                <a:spcPts val="32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Regard…as</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457200" marR="0" lvl="0" indent="-457200" algn="l" defTabSz="914400" rtl="0" eaLnBrk="1" fontAlgn="auto" latinLnBrk="0" hangingPunct="1">
              <a:lnSpc>
                <a:spcPts val="3200"/>
              </a:lnSpc>
              <a:spcBef>
                <a:spcPts val="0"/>
              </a:spcBef>
              <a:spcAft>
                <a:spcPts val="0"/>
              </a:spcAft>
              <a:buClrTx/>
              <a:buSzTx/>
              <a:buFont typeface="Wingdings" panose="05000000000000000000" pitchFamily="2" charset="2"/>
              <a:buChar char="l"/>
              <a:defRPr/>
            </a:pPr>
            <a:r>
              <a:rPr lang="en-US" altLang="zh-CN" sz="2800" dirty="0">
                <a:solidFill>
                  <a:prstClr val="black"/>
                </a:solidFill>
                <a:latin typeface="Calibri" panose="020F0502020204030204"/>
                <a:ea typeface="宋体" panose="02010600030101010101" pitchFamily="2" charset="-122"/>
              </a:rPr>
              <a:t>Consider…as</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457200" marR="0" lvl="0" indent="-457200" algn="l" defTabSz="914400" rtl="0" eaLnBrk="1" fontAlgn="auto" latinLnBrk="0" hangingPunct="1">
              <a:lnSpc>
                <a:spcPts val="3200"/>
              </a:lnSpc>
              <a:spcBef>
                <a:spcPts val="0"/>
              </a:spcBef>
              <a:spcAft>
                <a:spcPts val="0"/>
              </a:spcAft>
              <a:buClrTx/>
              <a:buSzTx/>
              <a:buFont typeface="Wingdings" panose="05000000000000000000" pitchFamily="2" charset="2"/>
              <a:buChar char="l"/>
              <a:defRPr/>
            </a:pPr>
            <a:r>
              <a:rPr lang="en-US" altLang="zh-CN" sz="2800" dirty="0">
                <a:solidFill>
                  <a:prstClr val="black"/>
                </a:solidFill>
                <a:latin typeface="Calibri" panose="020F0502020204030204"/>
                <a:ea typeface="宋体" panose="02010600030101010101" pitchFamily="2" charset="-122"/>
              </a:rPr>
              <a:t>Perceive…as</a:t>
            </a:r>
            <a:endParaRPr lang="en-US" altLang="zh-CN" sz="2800" dirty="0">
              <a:solidFill>
                <a:prstClr val="black"/>
              </a:solidFill>
              <a:latin typeface="Calibri" panose="020F0502020204030204"/>
              <a:ea typeface="宋体" panose="02010600030101010101" pitchFamily="2" charset="-122"/>
            </a:endParaRPr>
          </a:p>
          <a:p>
            <a:pPr marL="457200" marR="0" lvl="0" indent="-457200" algn="l" defTabSz="914400" rtl="0" eaLnBrk="1" fontAlgn="auto" latinLnBrk="0" hangingPunct="1">
              <a:lnSpc>
                <a:spcPts val="3200"/>
              </a:lnSpc>
              <a:spcBef>
                <a:spcPts val="0"/>
              </a:spcBef>
              <a:spcAft>
                <a:spcPts val="0"/>
              </a:spcAft>
              <a:buClrTx/>
              <a:buSzTx/>
              <a:buFont typeface="Wingdings" panose="05000000000000000000" pitchFamily="2" charset="2"/>
              <a:buChar char="l"/>
              <a:defRPr/>
            </a:pPr>
            <a:r>
              <a:rPr lang="en-US" altLang="zh-CN" sz="2800" dirty="0">
                <a:solidFill>
                  <a:prstClr val="black"/>
                </a:solidFill>
                <a:latin typeface="Calibri" panose="020F0502020204030204"/>
                <a:ea typeface="宋体" panose="02010600030101010101" pitchFamily="2" charset="-122"/>
              </a:rPr>
              <a:t>Think of …as</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 name="矩形 1"/>
          <p:cNvSpPr/>
          <p:nvPr/>
        </p:nvSpPr>
        <p:spPr bwMode="auto">
          <a:xfrm>
            <a:off x="6629400" y="876300"/>
            <a:ext cx="11201400" cy="5334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3" name="矩形 2"/>
          <p:cNvSpPr/>
          <p:nvPr/>
        </p:nvSpPr>
        <p:spPr bwMode="auto">
          <a:xfrm>
            <a:off x="152400" y="1409700"/>
            <a:ext cx="2743200"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5" name="矩形 4"/>
          <p:cNvSpPr/>
          <p:nvPr/>
        </p:nvSpPr>
        <p:spPr bwMode="auto">
          <a:xfrm>
            <a:off x="12420598" y="1409700"/>
            <a:ext cx="5410202"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7" name="矩形 6"/>
          <p:cNvSpPr/>
          <p:nvPr/>
        </p:nvSpPr>
        <p:spPr bwMode="auto">
          <a:xfrm>
            <a:off x="152400" y="1883900"/>
            <a:ext cx="9906000"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pic>
        <p:nvPicPr>
          <p:cNvPr id="10" name="图片 9"/>
          <p:cNvPicPr>
            <a:picLocks noChangeAspect="1"/>
          </p:cNvPicPr>
          <p:nvPr/>
        </p:nvPicPr>
        <p:blipFill>
          <a:blip r:embed="rId1" cstate="screen"/>
          <a:stretch>
            <a:fillRect/>
          </a:stretch>
        </p:blipFill>
        <p:spPr>
          <a:xfrm>
            <a:off x="645522" y="7048500"/>
            <a:ext cx="421278" cy="421278"/>
          </a:xfrm>
          <a:prstGeom prst="rect">
            <a:avLst/>
          </a:prstGeom>
        </p:spPr>
      </p:pic>
      <p:sp>
        <p:nvSpPr>
          <p:cNvPr id="11" name="矩形 10"/>
          <p:cNvSpPr/>
          <p:nvPr/>
        </p:nvSpPr>
        <p:spPr bwMode="auto">
          <a:xfrm>
            <a:off x="4343400" y="2705100"/>
            <a:ext cx="4953000"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2" name="矩形 11"/>
          <p:cNvSpPr/>
          <p:nvPr/>
        </p:nvSpPr>
        <p:spPr bwMode="auto">
          <a:xfrm>
            <a:off x="2628900" y="3237380"/>
            <a:ext cx="5753100"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0" name="矩形 19"/>
          <p:cNvSpPr/>
          <p:nvPr/>
        </p:nvSpPr>
        <p:spPr bwMode="auto">
          <a:xfrm>
            <a:off x="8463642" y="3177286"/>
            <a:ext cx="8528957" cy="441094"/>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1" name="矩形 20"/>
          <p:cNvSpPr/>
          <p:nvPr/>
        </p:nvSpPr>
        <p:spPr bwMode="auto">
          <a:xfrm>
            <a:off x="11734800" y="3661329"/>
            <a:ext cx="4267200" cy="409996"/>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pic>
        <p:nvPicPr>
          <p:cNvPr id="22" name="图片 21"/>
          <p:cNvPicPr>
            <a:picLocks noChangeAspect="1"/>
          </p:cNvPicPr>
          <p:nvPr/>
        </p:nvPicPr>
        <p:blipFill>
          <a:blip r:embed="rId1" cstate="screen"/>
          <a:stretch>
            <a:fillRect/>
          </a:stretch>
        </p:blipFill>
        <p:spPr>
          <a:xfrm>
            <a:off x="629193" y="9700014"/>
            <a:ext cx="421278" cy="421278"/>
          </a:xfrm>
          <a:prstGeom prst="rect">
            <a:avLst/>
          </a:prstGeom>
        </p:spPr>
      </p:pic>
      <p:sp>
        <p:nvSpPr>
          <p:cNvPr id="23" name="文本框 22"/>
          <p:cNvSpPr txBox="1"/>
          <p:nvPr/>
        </p:nvSpPr>
        <p:spPr>
          <a:xfrm>
            <a:off x="13639799" y="6860582"/>
            <a:ext cx="4191001" cy="523220"/>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Strengthen: </a:t>
            </a:r>
            <a:r>
              <a:rPr lang="en-US" altLang="zh-CN" sz="2400" dirty="0">
                <a:latin typeface="Times New Roman" panose="02020603050405020304" pitchFamily="18" charset="0"/>
                <a:cs typeface="Times New Roman" panose="02020603050405020304" pitchFamily="18" charset="0"/>
              </a:rPr>
              <a:t>to get stronger</a:t>
            </a:r>
            <a:endParaRPr lang="en-US" altLang="zh-CN" sz="2400" dirty="0">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P spid="5" grpId="0" animBg="1"/>
      <p:bldP spid="7" grpId="0" animBg="1"/>
      <p:bldP spid="11" grpId="0" animBg="1"/>
      <p:bldP spid="12" grpId="0" animBg="1"/>
      <p:bldP spid="20" grpId="0" animBg="1"/>
      <p:bldP spid="21"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8599" y="152252"/>
            <a:ext cx="17754600" cy="5157822"/>
          </a:xfrm>
          <a:prstGeom prst="rect">
            <a:avLst/>
          </a:prstGeom>
          <a:noFill/>
        </p:spPr>
        <p:txBody>
          <a:bodyPr wrap="square">
            <a:spAutoFit/>
          </a:bodyPr>
          <a:lstStyle/>
          <a:p>
            <a:pPr marL="0" marR="0" lvl="0" indent="0" algn="ctr" defTabSz="914400" rtl="0" eaLnBrk="1" fontAlgn="auto" latinLnBrk="0" hangingPunct="1">
              <a:lnSpc>
                <a:spcPts val="3500"/>
              </a:lnSpc>
              <a:spcBef>
                <a:spcPts val="0"/>
              </a:spcBef>
              <a:spcAft>
                <a:spcPts val="0"/>
              </a:spcAft>
              <a:buClrTx/>
              <a:buSzTx/>
              <a:buFontTx/>
              <a:buNone/>
              <a:defRPr/>
            </a:pP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It is widely believed that all brains are not equal and that context and ability influence learning. The brain connects new information to the old and can be changed by experience.</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Effective teaching strategies help students move toward higher-order thinking, or what neurologists call executive </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（执行）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function. As professor Judy Willis, MD explains, “When educators offer students chances to put their learning into practice, particularly by engaging them in genuine, personally relevant activities accompanied by formative assessments and corrective feedback throughout a unit, the facts students learn are no longer rote </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（死记硬背）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memory. Instead, these facts become solidly integrated into an interconnected memory framework, rather than being deserted due to lack of use.”</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6</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Of course, all this brain activity is happening in a unique way for each student. By addressing learners’ individual needs, educators can help students strengthen the bonds that will lead to deeper understanding.</a:t>
            </a:r>
            <a:endPar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533400" y="5753100"/>
            <a:ext cx="12953999" cy="4031873"/>
          </a:xfrm>
          <a:prstGeom prst="rect">
            <a:avLst/>
          </a:prstGeom>
          <a:noFill/>
          <a:ln w="28575">
            <a:solidFill>
              <a:schemeClr val="tx1"/>
            </a:solidFill>
          </a:ln>
        </p:spPr>
        <p:txBody>
          <a:bodyPr wrap="square">
            <a:spAutoFit/>
          </a:bodyPr>
          <a:lstStyle/>
          <a:p>
            <a:pPr marL="0" marR="0" lvl="0" indent="0" algn="l" defTabSz="914400" rtl="0" eaLnBrk="1" fontAlgn="auto" latinLnBrk="0" hangingPunct="1">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34</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Which of the following enhances </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executive function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Creative engagement. 			B</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Organizing activities personally.</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Engaging in direct interaction. 	D</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Complete independence.</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35</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can be the best title for the text?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IQ and Its Influence on Learning</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Growth Mindset: A Key to Difficulty-Solving</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Significance of Executive Function in Education</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Brainpower Building: Encourage a Growth Mindset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bwMode="auto">
          <a:xfrm>
            <a:off x="228599" y="2464463"/>
            <a:ext cx="5334001" cy="469237"/>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3" name="矩形 2"/>
          <p:cNvSpPr/>
          <p:nvPr/>
        </p:nvSpPr>
        <p:spPr bwMode="auto">
          <a:xfrm>
            <a:off x="8305800" y="2502563"/>
            <a:ext cx="9677399" cy="431137"/>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5" name="矩形 4"/>
          <p:cNvSpPr/>
          <p:nvPr/>
        </p:nvSpPr>
        <p:spPr bwMode="auto">
          <a:xfrm>
            <a:off x="14630400" y="3026229"/>
            <a:ext cx="3352799" cy="431137"/>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7" name="矩形 6"/>
          <p:cNvSpPr/>
          <p:nvPr/>
        </p:nvSpPr>
        <p:spPr bwMode="auto">
          <a:xfrm>
            <a:off x="272144" y="3376726"/>
            <a:ext cx="5519056" cy="469237"/>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1" cstate="screen"/>
          <a:stretch>
            <a:fillRect/>
          </a:stretch>
        </p:blipFill>
        <p:spPr>
          <a:xfrm>
            <a:off x="569322" y="6322422"/>
            <a:ext cx="421278" cy="421278"/>
          </a:xfrm>
          <a:prstGeom prst="rect">
            <a:avLst/>
          </a:prstGeom>
        </p:spPr>
      </p:pic>
      <p:pic>
        <p:nvPicPr>
          <p:cNvPr id="8194" name="Picture 2" descr="Growth Mindset Adhesive Wall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3321" y="5408045"/>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1" cstate="screen"/>
          <a:stretch>
            <a:fillRect/>
          </a:stretch>
        </p:blipFill>
        <p:spPr>
          <a:xfrm>
            <a:off x="569322" y="9218022"/>
            <a:ext cx="421278" cy="421278"/>
          </a:xfrm>
          <a:prstGeom prst="rect">
            <a:avLst/>
          </a:prstGeom>
        </p:spPr>
      </p:pic>
      <p:pic>
        <p:nvPicPr>
          <p:cNvPr id="5124" name="图片 6" descr="logo横版 png"/>
          <p:cNvPicPr>
            <a:picLocks noChangeAspect="1"/>
          </p:cNvPicPr>
          <p:nvPr/>
        </p:nvPicPr>
        <p:blipFill>
          <a:blip r:embed="rId3"/>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444632" y="743553"/>
            <a:ext cx="17690967"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9"/>
          <p:cNvSpPr txBox="1"/>
          <p:nvPr/>
        </p:nvSpPr>
        <p:spPr>
          <a:xfrm>
            <a:off x="1600200" y="7446261"/>
            <a:ext cx="2261116" cy="2141677"/>
          </a:xfrm>
          <a:prstGeom prst="rect">
            <a:avLst/>
          </a:prstGeom>
        </p:spPr>
        <p:txBody>
          <a:bodyPr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rPr>
              <a:t>D</a:t>
            </a:r>
            <a:endPar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endParaRPr>
          </a:p>
        </p:txBody>
      </p:sp>
      <p:grpSp>
        <p:nvGrpSpPr>
          <p:cNvPr id="11" name="Group 11"/>
          <p:cNvGrpSpPr/>
          <p:nvPr/>
        </p:nvGrpSpPr>
        <p:grpSpPr>
          <a:xfrm>
            <a:off x="2186361" y="4538831"/>
            <a:ext cx="3899932" cy="235269"/>
            <a:chOff x="0" y="0"/>
            <a:chExt cx="9473438" cy="571500"/>
          </a:xfrm>
        </p:grpSpPr>
        <p:sp>
          <p:nvSpPr>
            <p:cNvPr id="12" name="Freeform 12"/>
            <p:cNvSpPr/>
            <p:nvPr/>
          </p:nvSpPr>
          <p:spPr>
            <a:xfrm>
              <a:off x="0" y="255270"/>
              <a:ext cx="9473438" cy="69850"/>
            </a:xfrm>
            <a:custGeom>
              <a:avLst/>
              <a:gdLst/>
              <a:ahLst/>
              <a:cxnLst/>
              <a:rect l="l" t="t" r="r" b="b"/>
              <a:pathLst>
                <a:path w="9473438" h="69850">
                  <a:moveTo>
                    <a:pt x="9182608" y="0"/>
                  </a:moveTo>
                  <a:lnTo>
                    <a:pt x="0" y="0"/>
                  </a:lnTo>
                  <a:lnTo>
                    <a:pt x="0" y="69850"/>
                  </a:lnTo>
                  <a:lnTo>
                    <a:pt x="9473438" y="69850"/>
                  </a:lnTo>
                  <a:lnTo>
                    <a:pt x="9473438" y="0"/>
                  </a:lnTo>
                  <a:close/>
                </a:path>
              </a:pathLst>
            </a:custGeom>
            <a:solidFill>
              <a:srgbClr val="7085FF"/>
            </a:solidFill>
          </p:spPr>
        </p:sp>
      </p:grpSp>
      <p:sp>
        <p:nvSpPr>
          <p:cNvPr id="6" name="文本框 5"/>
          <p:cNvSpPr txBox="1"/>
          <p:nvPr/>
        </p:nvSpPr>
        <p:spPr>
          <a:xfrm>
            <a:off x="503673" y="1577905"/>
            <a:ext cx="5753306" cy="6986528"/>
          </a:xfrm>
          <a:prstGeom prst="rect">
            <a:avLst/>
          </a:prstGeom>
          <a:noFill/>
        </p:spPr>
        <p:txBody>
          <a:bodyPr wrap="none" rtlCol="0">
            <a:spAutoFit/>
          </a:bodyPr>
          <a:lstStyle/>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be better off</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Be willing to</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Keep sb motivated</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Set high expectations</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Get discouraged</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Move toward</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Engage sb in </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Integrate…into..</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Due to</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Lack of use</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Strengthen the bonds</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Put one’s learning into practice</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endParaRPr lang="en-US" altLang="zh-CN" sz="32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4467344" y="1625084"/>
            <a:ext cx="3371436" cy="6494085"/>
          </a:xfrm>
          <a:prstGeom prst="rect">
            <a:avLst/>
          </a:prstGeom>
          <a:noFill/>
        </p:spPr>
        <p:txBody>
          <a:bodyPr wrap="none" rtlCol="0">
            <a:spAutoFit/>
          </a:bodyPr>
          <a:lstStyle/>
          <a:p>
            <a:r>
              <a:rPr lang="zh-CN" altLang="en-US" sz="3200" dirty="0">
                <a:latin typeface="Times New Roman" panose="02020603050405020304" pitchFamily="18" charset="0"/>
                <a:cs typeface="Times New Roman" panose="02020603050405020304" pitchFamily="18" charset="0"/>
              </a:rPr>
              <a:t>更好地</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愿意</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保持某人积极性</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设定高期望</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感到气馁</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向</a:t>
            </a:r>
            <a:r>
              <a:rPr lang="en-US" altLang="zh-CN" sz="3200" dirty="0">
                <a:latin typeface="Times New Roman" panose="02020603050405020304" pitchFamily="18" charset="0"/>
                <a:cs typeface="Times New Roman" panose="02020603050405020304" pitchFamily="18" charset="0"/>
              </a:rPr>
              <a:t>……</a:t>
            </a:r>
            <a:r>
              <a:rPr lang="zh-CN" altLang="en-US" sz="3200" dirty="0">
                <a:latin typeface="Times New Roman" panose="02020603050405020304" pitchFamily="18" charset="0"/>
                <a:cs typeface="Times New Roman" panose="02020603050405020304" pitchFamily="18" charset="0"/>
              </a:rPr>
              <a:t>迈进</a:t>
            </a:r>
            <a:endParaRPr lang="en-US" altLang="zh-CN" sz="3200" dirty="0">
              <a:latin typeface="Times New Roman" panose="02020603050405020304" pitchFamily="18" charset="0"/>
              <a:cs typeface="Times New Roman" panose="02020603050405020304" pitchFamily="18" charset="0"/>
            </a:endParaRPr>
          </a:p>
          <a:p>
            <a:r>
              <a:rPr lang="zh-CN" altLang="en-US" sz="3200" dirty="0"/>
              <a:t>让某人参与</a:t>
            </a:r>
            <a:endParaRPr lang="zh-CN" altLang="en-US" sz="3200" dirty="0"/>
          </a:p>
          <a:p>
            <a:r>
              <a:rPr lang="zh-CN" altLang="en-US" sz="3200" dirty="0"/>
              <a:t>把</a:t>
            </a:r>
            <a:r>
              <a:rPr lang="en-US" altLang="zh-CN" sz="3200" dirty="0"/>
              <a:t>……</a:t>
            </a:r>
            <a:r>
              <a:rPr lang="zh-CN" altLang="en-US" sz="3200" dirty="0"/>
              <a:t>整合到</a:t>
            </a:r>
            <a:r>
              <a:rPr lang="en-US" altLang="zh-CN" sz="3200" dirty="0"/>
              <a:t>……</a:t>
            </a:r>
            <a:r>
              <a:rPr lang="zh-CN" altLang="en-US" sz="3200" dirty="0"/>
              <a:t>中</a:t>
            </a:r>
            <a:endParaRPr lang="zh-CN" altLang="en-US" sz="3200" dirty="0"/>
          </a:p>
          <a:p>
            <a:r>
              <a:rPr lang="zh-CN" altLang="en-US" sz="3200" dirty="0"/>
              <a:t>由于</a:t>
            </a:r>
            <a:endParaRPr lang="zh-CN" altLang="en-US" sz="3200" dirty="0"/>
          </a:p>
          <a:p>
            <a:r>
              <a:rPr lang="zh-CN" altLang="en-US" sz="3200" dirty="0"/>
              <a:t>缺乏使用</a:t>
            </a:r>
            <a:endParaRPr lang="zh-CN" altLang="en-US" sz="3200" dirty="0"/>
          </a:p>
          <a:p>
            <a:r>
              <a:rPr lang="zh-CN" altLang="en-US" sz="3200" dirty="0"/>
              <a:t>加强联系</a:t>
            </a:r>
            <a:endParaRPr lang="en-US" altLang="zh-CN" sz="3200" dirty="0"/>
          </a:p>
          <a:p>
            <a:endParaRPr lang="zh-CN" altLang="en-US" sz="3200" dirty="0"/>
          </a:p>
          <a:p>
            <a:r>
              <a:rPr lang="zh-CN" altLang="en-US" sz="3200" dirty="0"/>
              <a:t>把所学付诸实践</a:t>
            </a:r>
            <a:endParaRPr lang="en-US" altLang="zh-CN" sz="3200" dirty="0"/>
          </a:p>
        </p:txBody>
      </p:sp>
      <p:sp>
        <p:nvSpPr>
          <p:cNvPr id="13" name="文本框 12"/>
          <p:cNvSpPr txBox="1"/>
          <p:nvPr/>
        </p:nvSpPr>
        <p:spPr>
          <a:xfrm>
            <a:off x="7543800" y="949368"/>
            <a:ext cx="6172200" cy="584775"/>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fix: vt.</a:t>
            </a:r>
            <a:r>
              <a:rPr lang="zh-CN" altLang="en-US" sz="3200" dirty="0">
                <a:latin typeface="Times New Roman" panose="02020603050405020304" pitchFamily="18" charset="0"/>
                <a:cs typeface="Times New Roman" panose="02020603050405020304" pitchFamily="18" charset="0"/>
              </a:rPr>
              <a:t>修复；固定；安排</a:t>
            </a:r>
            <a:endParaRPr lang="en-US" altLang="zh-CN" sz="32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7632288" y="3367612"/>
            <a:ext cx="6458365" cy="584775"/>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stretch: v.</a:t>
            </a:r>
            <a:r>
              <a:rPr lang="zh-CN" altLang="en-US" sz="3200" dirty="0">
                <a:latin typeface="Times New Roman" panose="02020603050405020304" pitchFamily="18" charset="0"/>
                <a:cs typeface="Times New Roman" panose="02020603050405020304" pitchFamily="18" charset="0"/>
              </a:rPr>
              <a:t>伸展；延续；竭尽全力</a:t>
            </a:r>
            <a:endParaRPr lang="en-US" altLang="zh-CN" sz="32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7632288" y="6692325"/>
            <a:ext cx="6839364" cy="584775"/>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Desert: vt.</a:t>
            </a:r>
            <a:r>
              <a:rPr lang="zh-CN" altLang="en-US" sz="3200" dirty="0">
                <a:latin typeface="Times New Roman" panose="02020603050405020304" pitchFamily="18" charset="0"/>
                <a:cs typeface="Times New Roman" panose="02020603050405020304" pitchFamily="18" charset="0"/>
              </a:rPr>
              <a:t>抛弃；遗弃；擅离职守</a:t>
            </a:r>
            <a:endParaRPr lang="en-US" altLang="zh-CN" sz="32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7659502" y="1577905"/>
            <a:ext cx="10018898" cy="1815882"/>
          </a:xfrm>
          <a:prstGeom prst="rect">
            <a:avLst/>
          </a:prstGeom>
          <a:noFill/>
          <a:ln w="28575">
            <a:solidFill>
              <a:schemeClr val="tx1"/>
            </a:solidFill>
            <a:prstDash val="sysDot"/>
          </a:ln>
        </p:spPr>
        <p:txBody>
          <a:bodyPr wrap="square">
            <a:spAutoFit/>
          </a:bodyPr>
          <a:lstStyle/>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Fix a car/ a date/ the price/a problem/a meal</a:t>
            </a:r>
            <a:endParaRPr lang="en-US" altLang="zh-CN" sz="280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IQ isn’t </a:t>
            </a:r>
            <a:r>
              <a:rPr lang="en-US" altLang="zh-CN" sz="2800" dirty="0">
                <a:solidFill>
                  <a:srgbClr val="FF0000"/>
                </a:solidFill>
                <a:latin typeface="Times New Roman" panose="02020603050405020304" pitchFamily="18" charset="0"/>
                <a:cs typeface="Times New Roman" panose="02020603050405020304" pitchFamily="18" charset="0"/>
              </a:rPr>
              <a:t>fix</a:t>
            </a:r>
            <a:r>
              <a:rPr lang="en-US" altLang="zh-CN" sz="2800" dirty="0">
                <a:solidFill>
                  <a:prstClr val="black"/>
                </a:solidFill>
                <a:latin typeface="Times New Roman" panose="02020603050405020304" pitchFamily="18" charset="0"/>
                <a:cs typeface="Times New Roman" panose="02020603050405020304" pitchFamily="18" charset="0"/>
              </a:rPr>
              <a:t>ed at birth.</a:t>
            </a:r>
            <a:r>
              <a:rPr lang="zh-CN" altLang="en-US" sz="2400" dirty="0">
                <a:solidFill>
                  <a:prstClr val="black"/>
                </a:solidFill>
                <a:latin typeface="Times New Roman" panose="02020603050405020304" pitchFamily="18" charset="0"/>
                <a:cs typeface="Times New Roman" panose="02020603050405020304" pitchFamily="18" charset="0"/>
              </a:rPr>
              <a:t>智商并非在出生时就固定不变。</a:t>
            </a:r>
            <a:endParaRPr lang="en-US" altLang="zh-CN" sz="240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2018</a:t>
            </a:r>
            <a:r>
              <a:rPr lang="zh-CN" altLang="en-US" sz="2800" dirty="0">
                <a:solidFill>
                  <a:prstClr val="black"/>
                </a:solidFill>
                <a:latin typeface="Times New Roman" panose="02020603050405020304" pitchFamily="18" charset="0"/>
                <a:cs typeface="Times New Roman" panose="02020603050405020304" pitchFamily="18" charset="0"/>
              </a:rPr>
              <a:t>年高考英语全国卷</a:t>
            </a:r>
            <a:r>
              <a:rPr lang="en-US" altLang="zh-CN" sz="2800" dirty="0">
                <a:solidFill>
                  <a:prstClr val="black"/>
                </a:solidFill>
                <a:latin typeface="Times New Roman" panose="02020603050405020304" pitchFamily="18" charset="0"/>
                <a:cs typeface="Times New Roman" panose="02020603050405020304" pitchFamily="18" charset="0"/>
              </a:rPr>
              <a:t>Ⅱ</a:t>
            </a:r>
            <a:r>
              <a:rPr lang="zh-CN" altLang="en-US" sz="2800" dirty="0">
                <a:solidFill>
                  <a:prstClr val="black"/>
                </a:solidFill>
                <a:latin typeface="Times New Roman" panose="02020603050405020304" pitchFamily="18" charset="0"/>
                <a:cs typeface="Times New Roman" panose="02020603050405020304" pitchFamily="18" charset="0"/>
              </a:rPr>
              <a:t>阅读理解</a:t>
            </a:r>
            <a:r>
              <a:rPr lang="en-US" altLang="zh-CN" sz="2800" dirty="0">
                <a:solidFill>
                  <a:prstClr val="black"/>
                </a:solidFill>
                <a:latin typeface="Times New Roman" panose="02020603050405020304" pitchFamily="18" charset="0"/>
                <a:cs typeface="Times New Roman" panose="02020603050405020304" pitchFamily="18" charset="0"/>
              </a:rPr>
              <a:t>:She </a:t>
            </a:r>
            <a:r>
              <a:rPr lang="en-US" altLang="zh-CN" sz="2800" dirty="0">
                <a:solidFill>
                  <a:srgbClr val="FF0000"/>
                </a:solidFill>
                <a:latin typeface="Times New Roman" panose="02020603050405020304" pitchFamily="18" charset="0"/>
                <a:cs typeface="Times New Roman" panose="02020603050405020304" pitchFamily="18" charset="0"/>
              </a:rPr>
              <a:t>fixed her eyes on </a:t>
            </a:r>
            <a:r>
              <a:rPr lang="en-US" altLang="zh-CN" sz="2800" dirty="0">
                <a:solidFill>
                  <a:prstClr val="black"/>
                </a:solidFill>
                <a:latin typeface="Times New Roman" panose="02020603050405020304" pitchFamily="18" charset="0"/>
                <a:cs typeface="Times New Roman" panose="02020603050405020304" pitchFamily="18" charset="0"/>
              </a:rPr>
              <a:t>the screen, trying to catch every detail of the movie.</a:t>
            </a:r>
            <a:endParaRPr lang="en-US" altLang="zh-CN" sz="2800" dirty="0">
              <a:solidFill>
                <a:prstClr val="black"/>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7632288" y="3983289"/>
            <a:ext cx="10046112" cy="2677656"/>
          </a:xfrm>
          <a:prstGeom prst="rect">
            <a:avLst/>
          </a:prstGeom>
          <a:noFill/>
          <a:ln w="28575">
            <a:solidFill>
              <a:schemeClr val="tx1"/>
            </a:solidFill>
            <a:prstDash val="sysDot"/>
          </a:ln>
        </p:spPr>
        <p:txBody>
          <a:bodyPr wrap="square">
            <a:spAutoFit/>
          </a:bodyPr>
          <a:lstStyle/>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Stretch one’s arm/one’s imagination/the budget/the limits/the truth</a:t>
            </a:r>
            <a:endParaRPr lang="en-US" altLang="zh-CN" sz="280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The meeting </a:t>
            </a:r>
            <a:r>
              <a:rPr lang="en-US" altLang="zh-CN" sz="2800" dirty="0">
                <a:solidFill>
                  <a:srgbClr val="FF0000"/>
                </a:solidFill>
                <a:latin typeface="Times New Roman" panose="02020603050405020304" pitchFamily="18" charset="0"/>
                <a:cs typeface="Times New Roman" panose="02020603050405020304" pitchFamily="18" charset="0"/>
              </a:rPr>
              <a:t>stretched into</a:t>
            </a:r>
            <a:r>
              <a:rPr lang="en-US" altLang="zh-CN" sz="2800" dirty="0">
                <a:solidFill>
                  <a:prstClr val="black"/>
                </a:solidFill>
                <a:latin typeface="Times New Roman" panose="02020603050405020304" pitchFamily="18" charset="0"/>
                <a:cs typeface="Times New Roman" panose="02020603050405020304" pitchFamily="18" charset="0"/>
              </a:rPr>
              <a:t> the evening.</a:t>
            </a:r>
            <a:endParaRPr lang="en-US" altLang="zh-CN" sz="280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He </a:t>
            </a:r>
            <a:r>
              <a:rPr lang="en-US" altLang="zh-CN" sz="2800" dirty="0">
                <a:solidFill>
                  <a:srgbClr val="FF0000"/>
                </a:solidFill>
                <a:latin typeface="Times New Roman" panose="02020603050405020304" pitchFamily="18" charset="0"/>
                <a:cs typeface="Times New Roman" panose="02020603050405020304" pitchFamily="18" charset="0"/>
              </a:rPr>
              <a:t>stretched himself to </a:t>
            </a:r>
            <a:r>
              <a:rPr lang="en-US" altLang="zh-CN" sz="2800" dirty="0">
                <a:solidFill>
                  <a:prstClr val="black"/>
                </a:solidFill>
                <a:latin typeface="Times New Roman" panose="02020603050405020304" pitchFamily="18" charset="0"/>
                <a:cs typeface="Times New Roman" panose="02020603050405020304" pitchFamily="18" charset="0"/>
              </a:rPr>
              <a:t>finish the project on time.</a:t>
            </a:r>
            <a:endParaRPr lang="en-US" altLang="zh-CN" sz="280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2022</a:t>
            </a:r>
            <a:r>
              <a:rPr lang="zh-CN" altLang="en-US" sz="2800" dirty="0">
                <a:solidFill>
                  <a:prstClr val="black"/>
                </a:solidFill>
                <a:latin typeface="Times New Roman" panose="02020603050405020304" pitchFamily="18" charset="0"/>
                <a:cs typeface="Times New Roman" panose="02020603050405020304" pitchFamily="18" charset="0"/>
              </a:rPr>
              <a:t>年高考英语全国卷</a:t>
            </a:r>
            <a:r>
              <a:rPr lang="en-US" altLang="zh-CN" sz="2800" dirty="0">
                <a:solidFill>
                  <a:prstClr val="black"/>
                </a:solidFill>
                <a:latin typeface="Times New Roman" panose="02020603050405020304" pitchFamily="18" charset="0"/>
                <a:cs typeface="Times New Roman" panose="02020603050405020304" pitchFamily="18" charset="0"/>
              </a:rPr>
              <a:t>Ⅰ</a:t>
            </a:r>
            <a:r>
              <a:rPr lang="zh-CN" altLang="en-US" sz="2800" dirty="0">
                <a:solidFill>
                  <a:prstClr val="black"/>
                </a:solidFill>
                <a:latin typeface="Times New Roman" panose="02020603050405020304" pitchFamily="18" charset="0"/>
                <a:cs typeface="Times New Roman" panose="02020603050405020304" pitchFamily="18" charset="0"/>
              </a:rPr>
              <a:t>阅读理解</a:t>
            </a:r>
            <a:r>
              <a:rPr lang="en-US" altLang="zh-CN" sz="2800" dirty="0">
                <a:solidFill>
                  <a:prstClr val="black"/>
                </a:solidFill>
                <a:latin typeface="Times New Roman" panose="02020603050405020304" pitchFamily="18" charset="0"/>
                <a:cs typeface="Times New Roman" panose="02020603050405020304" pitchFamily="18" charset="0"/>
              </a:rPr>
              <a:t>:The project </a:t>
            </a:r>
            <a:r>
              <a:rPr lang="en-US" altLang="zh-CN" sz="2800" dirty="0">
                <a:solidFill>
                  <a:srgbClr val="FF0000"/>
                </a:solidFill>
                <a:latin typeface="Times New Roman" panose="02020603050405020304" pitchFamily="18" charset="0"/>
                <a:cs typeface="Times New Roman" panose="02020603050405020304" pitchFamily="18" charset="0"/>
              </a:rPr>
              <a:t>stretch</a:t>
            </a:r>
            <a:r>
              <a:rPr lang="en-US" altLang="zh-CN" sz="2800" dirty="0">
                <a:solidFill>
                  <a:prstClr val="black"/>
                </a:solidFill>
                <a:latin typeface="Times New Roman" panose="02020603050405020304" pitchFamily="18" charset="0"/>
                <a:cs typeface="Times New Roman" panose="02020603050405020304" pitchFamily="18" charset="0"/>
              </a:rPr>
              <a:t>ed over several months, requiring a lot of effort and resources.</a:t>
            </a:r>
            <a:endParaRPr lang="en-US" altLang="zh-CN" sz="2800" dirty="0">
              <a:solidFill>
                <a:prstClr val="black"/>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7632288" y="7366218"/>
            <a:ext cx="10046112" cy="1815882"/>
          </a:xfrm>
          <a:prstGeom prst="rect">
            <a:avLst/>
          </a:prstGeom>
          <a:noFill/>
          <a:ln w="28575">
            <a:solidFill>
              <a:schemeClr val="tx1"/>
            </a:solidFill>
            <a:prstDash val="sysDot"/>
          </a:ln>
        </p:spPr>
        <p:txBody>
          <a:bodyPr wrap="square">
            <a:spAutoFit/>
          </a:bodyPr>
          <a:lstStyle/>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Desert one’s duty/a cause/one’s post/a sinking ship</a:t>
            </a:r>
            <a:endParaRPr lang="en-US" altLang="zh-CN" sz="280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The refugees </a:t>
            </a:r>
            <a:r>
              <a:rPr lang="en-US" altLang="zh-CN" sz="2800" dirty="0">
                <a:solidFill>
                  <a:srgbClr val="FF0000"/>
                </a:solidFill>
                <a:latin typeface="Times New Roman" panose="02020603050405020304" pitchFamily="18" charset="0"/>
                <a:cs typeface="Times New Roman" panose="02020603050405020304" pitchFamily="18" charset="0"/>
              </a:rPr>
              <a:t>deserted to </a:t>
            </a:r>
            <a:r>
              <a:rPr lang="en-US" altLang="zh-CN" sz="2800" dirty="0">
                <a:solidFill>
                  <a:prstClr val="black"/>
                </a:solidFill>
                <a:latin typeface="Times New Roman" panose="02020603050405020304" pitchFamily="18" charset="0"/>
                <a:cs typeface="Times New Roman" panose="02020603050405020304" pitchFamily="18" charset="0"/>
              </a:rPr>
              <a:t>a neighboring country.</a:t>
            </a:r>
            <a:endParaRPr lang="en-US" altLang="zh-CN" sz="280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altLang="zh-CN" sz="2800" dirty="0">
                <a:solidFill>
                  <a:prstClr val="black"/>
                </a:solidFill>
                <a:latin typeface="Times New Roman" panose="02020603050405020304" pitchFamily="18" charset="0"/>
                <a:cs typeface="Times New Roman" panose="02020603050405020304" pitchFamily="18" charset="0"/>
              </a:rPr>
              <a:t>2021</a:t>
            </a:r>
            <a:r>
              <a:rPr lang="zh-CN" altLang="en-US" sz="2800" dirty="0">
                <a:solidFill>
                  <a:prstClr val="black"/>
                </a:solidFill>
                <a:latin typeface="Times New Roman" panose="02020603050405020304" pitchFamily="18" charset="0"/>
                <a:cs typeface="Times New Roman" panose="02020603050405020304" pitchFamily="18" charset="0"/>
              </a:rPr>
              <a:t>年高考英语全国卷</a:t>
            </a:r>
            <a:r>
              <a:rPr lang="en-US" altLang="zh-CN" sz="2800" dirty="0">
                <a:solidFill>
                  <a:prstClr val="black"/>
                </a:solidFill>
                <a:latin typeface="Times New Roman" panose="02020603050405020304" pitchFamily="18" charset="0"/>
                <a:cs typeface="Times New Roman" panose="02020603050405020304" pitchFamily="18" charset="0"/>
              </a:rPr>
              <a:t>Ⅱ</a:t>
            </a:r>
            <a:r>
              <a:rPr lang="zh-CN" altLang="en-US" sz="2800" dirty="0">
                <a:solidFill>
                  <a:prstClr val="black"/>
                </a:solidFill>
                <a:latin typeface="Times New Roman" panose="02020603050405020304" pitchFamily="18" charset="0"/>
                <a:cs typeface="Times New Roman" panose="02020603050405020304" pitchFamily="18" charset="0"/>
              </a:rPr>
              <a:t>阅读理解</a:t>
            </a:r>
            <a:r>
              <a:rPr lang="en-US" altLang="zh-CN" sz="2800" dirty="0">
                <a:solidFill>
                  <a:prstClr val="black"/>
                </a:solidFill>
                <a:latin typeface="Times New Roman" panose="02020603050405020304" pitchFamily="18" charset="0"/>
                <a:cs typeface="Times New Roman" panose="02020603050405020304" pitchFamily="18" charset="0"/>
              </a:rPr>
              <a:t>:The team felt betrayed when their leader </a:t>
            </a:r>
            <a:r>
              <a:rPr lang="en-US" altLang="zh-CN" sz="2800" dirty="0">
                <a:solidFill>
                  <a:srgbClr val="FF0000"/>
                </a:solidFill>
                <a:latin typeface="Times New Roman" panose="02020603050405020304" pitchFamily="18" charset="0"/>
                <a:cs typeface="Times New Roman" panose="02020603050405020304" pitchFamily="18" charset="0"/>
              </a:rPr>
              <a:t>deserted them </a:t>
            </a:r>
            <a:r>
              <a:rPr lang="en-US" altLang="zh-CN" sz="2800" dirty="0">
                <a:solidFill>
                  <a:prstClr val="black"/>
                </a:solidFill>
                <a:latin typeface="Times New Roman" panose="02020603050405020304" pitchFamily="18" charset="0"/>
                <a:cs typeface="Times New Roman" panose="02020603050405020304" pitchFamily="18" charset="0"/>
              </a:rPr>
              <a:t>in the middle of the project.</a:t>
            </a:r>
            <a:endParaRPr lang="en-US" altLang="zh-CN" sz="2800" dirty="0">
              <a:solidFill>
                <a:prstClr val="black"/>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a:blip r:embed="rId2"/>
          <a:stretch>
            <a:fillRect/>
          </a:stretch>
        </p:blipFill>
        <p:spPr>
          <a:xfrm>
            <a:off x="-152402" y="-10886"/>
            <a:ext cx="18440401" cy="10372726"/>
          </a:xfrm>
          <a:prstGeom prst="rect">
            <a:avLst/>
          </a:prstGeom>
        </p:spPr>
      </p:pic>
      <p:pic>
        <p:nvPicPr>
          <p:cNvPr id="5124" name="图片 6" descr="logo横版 png"/>
          <p:cNvPicPr>
            <a:picLocks noChangeAspect="1"/>
          </p:cNvPicPr>
          <p:nvPr/>
        </p:nvPicPr>
        <p:blipFill>
          <a:blip r:embed="rId3"/>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8"/>
          <p:cNvSpPr txBox="1"/>
          <p:nvPr/>
        </p:nvSpPr>
        <p:spPr>
          <a:xfrm>
            <a:off x="2217815" y="4960345"/>
            <a:ext cx="3837023" cy="1167307"/>
          </a:xfrm>
          <a:prstGeom prst="rect">
            <a:avLst/>
          </a:prstGeom>
        </p:spPr>
        <p:txBody>
          <a:bodyPr lIns="0" tIns="0" rIns="0" bIns="0" rtlCol="0" anchor="t">
            <a:spAutoFit/>
          </a:bodyPr>
          <a:lstStyle/>
          <a:p>
            <a:pPr marL="0" marR="0" lvl="0" indent="0" algn="l" defTabSz="914400" rtl="0" eaLnBrk="1" fontAlgn="auto" latinLnBrk="0" hangingPunct="1">
              <a:lnSpc>
                <a:spcPts val="4665"/>
              </a:lnSpc>
              <a:spcBef>
                <a:spcPct val="0"/>
              </a:spcBef>
              <a:spcAft>
                <a:spcPts val="0"/>
              </a:spcAft>
              <a:buClrTx/>
              <a:buSzTx/>
              <a:buFontTx/>
              <a:buNone/>
              <a:defRPr/>
            </a:pPr>
            <a:r>
              <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The 3-3-3 method</a:t>
            </a:r>
            <a:endPar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endParaRPr>
          </a:p>
        </p:txBody>
      </p:sp>
      <p:sp>
        <p:nvSpPr>
          <p:cNvPr id="9" name="TextBox 9"/>
          <p:cNvSpPr txBox="1"/>
          <p:nvPr/>
        </p:nvSpPr>
        <p:spPr>
          <a:xfrm>
            <a:off x="2186360" y="2252632"/>
            <a:ext cx="3899931" cy="1967975"/>
          </a:xfrm>
          <a:prstGeom prst="rect">
            <a:avLst/>
          </a:prstGeom>
        </p:spPr>
        <p:txBody>
          <a:bodyPr wrap="square"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zh-CN" altLang="en-US" sz="7800"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rPr>
              <a:t>七选五</a:t>
            </a:r>
            <a:endParaRPr kumimoji="0" lang="en-US" sz="7800"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endParaRPr>
          </a:p>
        </p:txBody>
      </p:sp>
      <p:grpSp>
        <p:nvGrpSpPr>
          <p:cNvPr id="11" name="Group 11"/>
          <p:cNvGrpSpPr/>
          <p:nvPr/>
        </p:nvGrpSpPr>
        <p:grpSpPr>
          <a:xfrm>
            <a:off x="2186361" y="4538831"/>
            <a:ext cx="3899932" cy="235269"/>
            <a:chOff x="0" y="0"/>
            <a:chExt cx="9473438" cy="571500"/>
          </a:xfrm>
        </p:grpSpPr>
        <p:sp>
          <p:nvSpPr>
            <p:cNvPr id="12" name="Freeform 12"/>
            <p:cNvSpPr/>
            <p:nvPr/>
          </p:nvSpPr>
          <p:spPr>
            <a:xfrm>
              <a:off x="0" y="255270"/>
              <a:ext cx="9473438" cy="69850"/>
            </a:xfrm>
            <a:custGeom>
              <a:avLst/>
              <a:gdLst/>
              <a:ahLst/>
              <a:cxnLst/>
              <a:rect l="l" t="t" r="r" b="b"/>
              <a:pathLst>
                <a:path w="9473438" h="69850">
                  <a:moveTo>
                    <a:pt x="9182608" y="0"/>
                  </a:moveTo>
                  <a:lnTo>
                    <a:pt x="0" y="0"/>
                  </a:lnTo>
                  <a:lnTo>
                    <a:pt x="0" y="69850"/>
                  </a:lnTo>
                  <a:lnTo>
                    <a:pt x="9473438" y="69850"/>
                  </a:lnTo>
                  <a:lnTo>
                    <a:pt x="9473438" y="0"/>
                  </a:lnTo>
                  <a:close/>
                </a:path>
              </a:pathLst>
            </a:custGeom>
            <a:solidFill>
              <a:srgbClr val="7085FF"/>
            </a:solidFill>
          </p:spPr>
        </p:sp>
      </p:grpSp>
      <p:pic>
        <p:nvPicPr>
          <p:cNvPr id="10242" name="Picture 2" descr="Accomplish More by Doing Less with Oliver Burkeman's 3-3-3 Met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6146" y="1318293"/>
            <a:ext cx="8634039" cy="76504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p:cNvPicPr>
          <p:nvPr/>
        </p:nvPicPr>
        <p:blipFill>
          <a:blip r:embed="rId3"/>
          <a:stretch>
            <a:fillRect/>
          </a:stretch>
        </p:blipFill>
        <p:spPr>
          <a:xfrm>
            <a:off x="16440150" y="744855"/>
            <a:ext cx="907415" cy="96012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6700" y="266700"/>
            <a:ext cx="17754600"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Sometimes, determining which projects you should devote your time and energy to first takes energy you don’t have to spare</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36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you still need to figure out how to prioritize them.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Try the 3-3-3 method</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This technique comes from Oliver Burkeman, author of Four Thousand Weeks: Time Management for Mortals</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37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First, devote three hours to deep work on your most important project. Next, complete three other urgent tasks that don’t require three hours of focus. Finally, do three “maintenance” tasks, like cleaning, answering emails, or scheduling other work.</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38   .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Jumping into it first means you’ll be fresh, focused, and more likely to be able to focus on a task without getting distracted. Keep those three hours free of emails, texts, chit-chat, or other smaller duties, to the best of your ability.</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Deep work produces major productivity, so you’ll get a lot accomplished if you commit to it, but you can’t stay in that mindset forever. You’ll wear yourself out after about three hours</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39   .</a:t>
            </a:r>
            <a:endPar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Finally, your maintenance tasks give you a chance to get things done while giving your brain a rest. This technique is similar to “eating the frog”, or doing your hardest task first thing</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40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or you can use it to put finishing touches on whatever you were working on during those three hours of intense focus.</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You can use this technique to manage seven different tasks of varying urgency levels. Just be sure to stick with the process, starting with the big lift and finishing off with the little jobs that keep it all flowing.</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457200" y="6849555"/>
            <a:ext cx="13030200" cy="3108543"/>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So go to three other smaller tasks to stay productive</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But even when you know what tasks need to be done</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He advocates planning each workday around a 3-3-3 model</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Even if you pay attention to how many resources you will need</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He’ll feel the same sense of relief when moving onto lesser tasks</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Use your maintenance time to prepare for the following day’s work</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distinguishes this method from others is the first three </a:t>
            </a:r>
            <a:r>
              <a:rPr kumimoji="0" lang="en-US" altLang="zh-CN" sz="28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hours’deep</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work</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457200" y="495301"/>
            <a:ext cx="17553214" cy="584775"/>
          </a:xfrm>
          <a:prstGeom prst="rect">
            <a:avLst/>
          </a:prstGeom>
          <a:solidFill>
            <a:srgbClr val="92D050">
              <a:alpha val="79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problem</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457200" y="1562100"/>
            <a:ext cx="17570802" cy="584775"/>
          </a:xfrm>
          <a:prstGeom prst="rect">
            <a:avLst/>
          </a:prstGeom>
          <a:solidFill>
            <a:srgbClr val="92D050">
              <a:alpha val="79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Solution proposal</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457200" y="2955471"/>
            <a:ext cx="17570802" cy="2554545"/>
          </a:xfrm>
          <a:prstGeom prst="rect">
            <a:avLst/>
          </a:prstGeom>
          <a:solidFill>
            <a:srgbClr val="92D050">
              <a:alpha val="79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Specific steps</a:t>
            </a:r>
            <a:endPar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609600" y="6026225"/>
            <a:ext cx="17418402" cy="584775"/>
          </a:xfrm>
          <a:prstGeom prst="rect">
            <a:avLst/>
          </a:prstGeom>
          <a:solidFill>
            <a:srgbClr val="92D050">
              <a:alpha val="79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Conclusion</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4980214" y="6849554"/>
            <a:ext cx="13030200" cy="3108543"/>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So</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go to three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other smaller tasks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stay productive</a:t>
            </a:r>
            <a:endPar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But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even</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when </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you</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know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tasks need to be done</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He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advocates planning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each workday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around a 3-3-3 model</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Even if </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you</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pay attention to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how many resources you will need</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He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’ll feel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same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sense of relief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when moving onto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lesser tasks</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Use your maintenance time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 prepare for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following day’s work</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distinguishes</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this method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from others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is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first three hours’ deep work</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6700" y="266700"/>
            <a:ext cx="17754600"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Sometimes, determining which projects you should devote your time and energy to first takes energy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you</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don’t have to spare</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36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you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still</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need to </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figure out how to </a:t>
            </a:r>
            <a:r>
              <a:rPr kumimoji="0" lang="en-US" altLang="zh-CN" sz="2800" b="0" i="0" u="sng"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prioritize</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them</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Try the 3-3-3 method</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This technique comes from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Oliver Burkeman</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author of Four Thousand Weeks: Time Management for Mortals</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37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FF0000"/>
                </a:solidFill>
                <a:effectLst/>
                <a:highlight>
                  <a:srgbClr val="00FF00"/>
                </a:highlight>
                <a:uLnTx/>
                <a:uFillTx/>
                <a:latin typeface="Times New Roman" panose="02020603050405020304" pitchFamily="18" charset="0"/>
                <a:ea typeface="宋体" panose="02010600030101010101" pitchFamily="2" charset="-122"/>
                <a:cs typeface="Times New Roman" panose="02020603050405020304" pitchFamily="18" charset="0"/>
              </a:rPr>
              <a:t>First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devote three hours to deep work on your most important project. </a:t>
            </a:r>
            <a:r>
              <a:rPr kumimoji="0" lang="en-US" altLang="zh-CN" sz="28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宋体" panose="02010600030101010101" pitchFamily="2" charset="-122"/>
                <a:cs typeface="Times New Roman" panose="02020603050405020304" pitchFamily="18" charset="0"/>
              </a:rPr>
              <a:t>Next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complete three other urgent tasks that don’t require three hours of focus. </a:t>
            </a:r>
            <a:r>
              <a:rPr kumimoji="0" lang="en-US" altLang="zh-CN" sz="28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宋体" panose="02010600030101010101" pitchFamily="2" charset="-122"/>
                <a:cs typeface="Times New Roman" panose="02020603050405020304" pitchFamily="18" charset="0"/>
              </a:rPr>
              <a:t>Finally</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do three “maintenance” tasks, like cleaning, answering emails, or scheduling other work.</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0" i="0"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38   .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Jumping into </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it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宋体" panose="02010600030101010101" pitchFamily="2" charset="-122"/>
                <a:cs typeface="Times New Roman" panose="02020603050405020304" pitchFamily="18" charset="0"/>
              </a:rPr>
              <a:t>first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means you’ll be fresh, focused, and more likely to be able to </a:t>
            </a:r>
            <a:r>
              <a:rPr kumimoji="0" lang="en-US" altLang="zh-CN" sz="2800" b="0" i="0" u="none" strike="noStrike" kern="12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focus on a task without getting distracted</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Keep those three hours free of emails, texts, chit-chat, or other smaller duties, to the best of your ability.</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Deep work produces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major productivity</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so you’ll get a lot accomplished if you commit to it,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but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you can’t stay in that mindset forever. You’ll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wear yourself out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after about three hours</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39   .</a:t>
            </a:r>
            <a:endPar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Finally,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your maintenance tasks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give you a chance to get things done while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giving your brain a rest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This technique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is similar to “eating the frog”, or doing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your</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hardest task first thing</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40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or</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you</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can use </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it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to put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finishing touches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on whatever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you</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were working on during those three hours of intense focus.</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You can use this technique to manage seven different tasks of varying urgency levels. Just be sure to stick with the process, starting with the big lift and finishing off with the little jobs that keep it all flowing.</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277586" y="6911757"/>
            <a:ext cx="13030200" cy="3108543"/>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So</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go to three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other smaller tasks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stay productive</a:t>
            </a:r>
            <a:endPar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But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even</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when </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you</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know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tasks need to be done</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He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advocates planning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each workday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around a 3-3-3 model</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Even if </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you</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pay attention to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how many resources you will need</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He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’ll feel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same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sense of relief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when moving onto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lesser tasks</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Use your maintenance time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 prepare for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following day’s work</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distinguishes</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this method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from others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is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first three hours’ deep work</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13307786" y="7558087"/>
            <a:ext cx="4702628" cy="2246769"/>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Prioritize:</a:t>
            </a:r>
            <a:r>
              <a:rPr lang="zh-CN" altLang="en-US" sz="2800" dirty="0">
                <a:latin typeface="Times New Roman" panose="02020603050405020304" pitchFamily="18" charset="0"/>
                <a:cs typeface="Times New Roman" panose="02020603050405020304" pitchFamily="18" charset="0"/>
              </a:rPr>
              <a:t>优先考虑</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Jump onto </a:t>
            </a:r>
            <a:r>
              <a:rPr lang="zh-CN" altLang="en-US" sz="2800" dirty="0">
                <a:latin typeface="Times New Roman" panose="02020603050405020304" pitchFamily="18" charset="0"/>
                <a:cs typeface="Times New Roman" panose="02020603050405020304" pitchFamily="18" charset="0"/>
              </a:rPr>
              <a:t>迅速跳上</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加入</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Maintenance</a:t>
            </a:r>
            <a:r>
              <a:rPr lang="zh-CN" altLang="en-US" sz="2800" dirty="0">
                <a:latin typeface="Times New Roman" panose="02020603050405020304" pitchFamily="18" charset="0"/>
                <a:cs typeface="Times New Roman" panose="02020603050405020304" pitchFamily="18" charset="0"/>
              </a:rPr>
              <a:t>维护；维修</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Intense focus </a:t>
            </a:r>
            <a:r>
              <a:rPr lang="zh-CN" altLang="en-US" sz="2800" dirty="0">
                <a:latin typeface="Times New Roman" panose="02020603050405020304" pitchFamily="18" charset="0"/>
                <a:cs typeface="Times New Roman" panose="02020603050405020304" pitchFamily="18" charset="0"/>
              </a:rPr>
              <a:t>高度集中</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u"/>
            </a:pPr>
            <a:r>
              <a:rPr lang="en-US" altLang="zh-CN" sz="2800" dirty="0">
                <a:latin typeface="Times New Roman" panose="02020603050405020304" pitchFamily="18" charset="0"/>
                <a:cs typeface="Times New Roman" panose="02020603050405020304" pitchFamily="18" charset="0"/>
              </a:rPr>
              <a:t>finishing touches </a:t>
            </a:r>
            <a:r>
              <a:rPr lang="zh-CN" altLang="en-US" sz="2400" dirty="0">
                <a:latin typeface="Times New Roman" panose="02020603050405020304" pitchFamily="18" charset="0"/>
                <a:cs typeface="Times New Roman" panose="02020603050405020304" pitchFamily="18" charset="0"/>
              </a:rPr>
              <a:t>收尾工作</a:t>
            </a:r>
            <a:endParaRPr lang="en-US" altLang="zh-CN" sz="24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1447800" y="239486"/>
            <a:ext cx="11859986" cy="523220"/>
          </a:xfrm>
          <a:prstGeom prst="rect">
            <a:avLst/>
          </a:prstGeom>
          <a:solidFill>
            <a:schemeClr val="accent3">
              <a:lumMod val="40000"/>
              <a:lumOff val="60000"/>
            </a:schemeClr>
          </a:solidFill>
        </p:spPr>
        <p:txBody>
          <a:bodyPr wrap="square">
            <a:spAutoFit/>
          </a:bodyPr>
          <a:lstStyle/>
          <a:p>
            <a:r>
              <a:rPr lang="en-US" altLang="zh-CN" sz="2800" b="0" i="0" dirty="0">
                <a:solidFill>
                  <a:srgbClr val="000000"/>
                </a:solidFill>
                <a:effectLst/>
                <a:latin typeface="Gilroy"/>
              </a:rPr>
              <a:t> 36.</a:t>
            </a:r>
            <a:r>
              <a:rPr lang="zh-CN" altLang="en-US" sz="2800" b="0" i="0" dirty="0">
                <a:solidFill>
                  <a:srgbClr val="000000"/>
                </a:solidFill>
                <a:effectLst/>
                <a:latin typeface="Gilroy"/>
              </a:rPr>
              <a:t>指称、逻辑、语义</a:t>
            </a:r>
            <a:r>
              <a:rPr lang="en-US" altLang="zh-CN" sz="2800" b="0" i="0" dirty="0">
                <a:solidFill>
                  <a:srgbClr val="000000"/>
                </a:solidFill>
                <a:effectLst/>
                <a:latin typeface="Gilroy"/>
              </a:rPr>
              <a:t>: </a:t>
            </a:r>
            <a:r>
              <a:rPr lang="en-US" altLang="zh-CN" sz="2800" b="1" i="0" dirty="0">
                <a:solidFill>
                  <a:srgbClr val="000000"/>
                </a:solidFill>
                <a:effectLst/>
                <a:latin typeface="Times New Roman" panose="02020603050405020304" pitchFamily="18" charset="0"/>
                <a:cs typeface="Times New Roman" panose="02020603050405020304" pitchFamily="18" charset="0"/>
              </a:rPr>
              <a:t>B</a:t>
            </a:r>
            <a:r>
              <a:rPr lang="en-US" altLang="zh-CN" sz="2800" b="1" dirty="0">
                <a:solidFill>
                  <a:srgbClr val="000000"/>
                </a:solidFill>
                <a:latin typeface="Times New Roman" panose="02020603050405020304" pitchFamily="18" charset="0"/>
                <a:cs typeface="Times New Roman" panose="02020603050405020304" pitchFamily="18" charset="0"/>
              </a:rPr>
              <a:t> </a:t>
            </a:r>
            <a:r>
              <a:rPr lang="zh-CN" altLang="en-US" sz="2800" b="1" dirty="0">
                <a:solidFill>
                  <a:srgbClr val="000000"/>
                </a:solidFill>
                <a:latin typeface="Times New Roman" panose="02020603050405020304" pitchFamily="18" charset="0"/>
                <a:cs typeface="Times New Roman" panose="02020603050405020304" pitchFamily="18" charset="0"/>
              </a:rPr>
              <a:t>指称</a:t>
            </a:r>
            <a:r>
              <a:rPr lang="zh-CN" altLang="en-US" sz="2800" b="1" i="0" dirty="0">
                <a:solidFill>
                  <a:srgbClr val="000000"/>
                </a:solidFill>
                <a:effectLst/>
                <a:latin typeface="Times New Roman" panose="02020603050405020304" pitchFamily="18" charset="0"/>
                <a:cs typeface="Times New Roman" panose="02020603050405020304" pitchFamily="18" charset="0"/>
              </a:rPr>
              <a:t>主题一致、承上</a:t>
            </a:r>
            <a:r>
              <a:rPr lang="zh-CN" altLang="en-US" sz="2800" b="1" dirty="0">
                <a:solidFill>
                  <a:srgbClr val="FF0000"/>
                </a:solidFill>
                <a:latin typeface="Times New Roman" panose="02020603050405020304" pitchFamily="18" charset="0"/>
                <a:cs typeface="Times New Roman" panose="02020603050405020304" pitchFamily="18" charset="0"/>
              </a:rPr>
              <a:t>花费精力</a:t>
            </a:r>
            <a:r>
              <a:rPr lang="zh-CN" altLang="en-US" sz="2800" b="1" i="0" dirty="0">
                <a:solidFill>
                  <a:srgbClr val="000000"/>
                </a:solidFill>
                <a:effectLst/>
                <a:latin typeface="Times New Roman" panose="02020603050405020304" pitchFamily="18" charset="0"/>
                <a:cs typeface="Times New Roman" panose="02020603050405020304" pitchFamily="18" charset="0"/>
              </a:rPr>
              <a:t>启下</a:t>
            </a:r>
            <a:r>
              <a:rPr lang="zh-CN" altLang="en-US" sz="2800" b="1" dirty="0">
                <a:solidFill>
                  <a:srgbClr val="FF0000"/>
                </a:solidFill>
                <a:latin typeface="Times New Roman" panose="02020603050405020304" pitchFamily="18" charset="0"/>
                <a:cs typeface="Times New Roman" panose="02020603050405020304" pitchFamily="18" charset="0"/>
              </a:rPr>
              <a:t>仍需找到方法</a:t>
            </a:r>
            <a:endParaRPr lang="zh-CN" altLang="en-US" sz="2800" dirty="0">
              <a:solidFill>
                <a:srgbClr val="FF0000"/>
              </a:solidFill>
            </a:endParaRPr>
          </a:p>
        </p:txBody>
      </p:sp>
      <p:sp>
        <p:nvSpPr>
          <p:cNvPr id="12" name="文本框 11"/>
          <p:cNvSpPr txBox="1"/>
          <p:nvPr/>
        </p:nvSpPr>
        <p:spPr>
          <a:xfrm>
            <a:off x="6161314" y="2324100"/>
            <a:ext cx="11859986" cy="523220"/>
          </a:xfrm>
          <a:prstGeom prst="rect">
            <a:avLst/>
          </a:prstGeom>
          <a:solidFill>
            <a:schemeClr val="accent3">
              <a:lumMod val="40000"/>
              <a:lumOff val="60000"/>
            </a:schemeClr>
          </a:solidFill>
        </p:spPr>
        <p:txBody>
          <a:bodyPr wrap="square">
            <a:spAutoFit/>
          </a:bodyPr>
          <a:lstStyle/>
          <a:p>
            <a:r>
              <a:rPr lang="en-US" altLang="zh-CN" sz="2800" b="0" i="0" dirty="0">
                <a:solidFill>
                  <a:srgbClr val="000000"/>
                </a:solidFill>
                <a:effectLst/>
                <a:latin typeface="Gilroy"/>
              </a:rPr>
              <a:t> 37.</a:t>
            </a:r>
            <a:r>
              <a:rPr lang="zh-CN" altLang="en-US" sz="2800" b="0" i="0" dirty="0">
                <a:solidFill>
                  <a:srgbClr val="000000"/>
                </a:solidFill>
                <a:effectLst/>
                <a:latin typeface="Gilroy"/>
              </a:rPr>
              <a:t>指称、段落结构</a:t>
            </a:r>
            <a:r>
              <a:rPr lang="en-US" altLang="zh-CN" sz="2800" b="0" i="0" dirty="0">
                <a:solidFill>
                  <a:srgbClr val="000000"/>
                </a:solidFill>
                <a:effectLst/>
                <a:latin typeface="Gilroy"/>
              </a:rPr>
              <a:t>: </a:t>
            </a:r>
            <a:r>
              <a:rPr lang="en-US" altLang="zh-CN" sz="2800" b="1" i="0" dirty="0">
                <a:solidFill>
                  <a:srgbClr val="000000"/>
                </a:solidFill>
                <a:effectLst/>
                <a:latin typeface="Times New Roman" panose="02020603050405020304" pitchFamily="18" charset="0"/>
                <a:cs typeface="Times New Roman" panose="02020603050405020304" pitchFamily="18" charset="0"/>
              </a:rPr>
              <a:t>B</a:t>
            </a:r>
            <a:r>
              <a:rPr lang="en-US" altLang="zh-CN" sz="28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B0F0"/>
                </a:solidFill>
                <a:latin typeface="Times New Roman" panose="02020603050405020304" pitchFamily="18" charset="0"/>
                <a:cs typeface="Times New Roman" panose="02020603050405020304" pitchFamily="18" charset="0"/>
              </a:rPr>
              <a:t>OB</a:t>
            </a:r>
            <a:r>
              <a:rPr lang="zh-CN" altLang="en-US" sz="2800" b="1" dirty="0">
                <a:solidFill>
                  <a:srgbClr val="000000"/>
                </a:solidFill>
                <a:latin typeface="Times New Roman" panose="02020603050405020304" pitchFamily="18" charset="0"/>
                <a:cs typeface="Times New Roman" panose="02020603050405020304" pitchFamily="18" charset="0"/>
              </a:rPr>
              <a:t>指代、承接下文对</a:t>
            </a:r>
            <a:r>
              <a:rPr lang="en-US" altLang="zh-CN" sz="2800" b="1" i="0" dirty="0">
                <a:solidFill>
                  <a:srgbClr val="000000"/>
                </a:solidFill>
                <a:effectLst/>
                <a:latin typeface="Times New Roman" panose="02020603050405020304" pitchFamily="18" charset="0"/>
                <a:cs typeface="Times New Roman" panose="02020603050405020304" pitchFamily="18" charset="0"/>
              </a:rPr>
              <a:t>3-3-3method</a:t>
            </a:r>
            <a:r>
              <a:rPr lang="zh-CN" altLang="en-US" sz="2800" b="1" i="0" dirty="0">
                <a:solidFill>
                  <a:srgbClr val="000000"/>
                </a:solidFill>
                <a:effectLst/>
                <a:latin typeface="Times New Roman" panose="02020603050405020304" pitchFamily="18" charset="0"/>
                <a:cs typeface="Times New Roman" panose="02020603050405020304" pitchFamily="18" charset="0"/>
              </a:rPr>
              <a:t>进一步解释</a:t>
            </a:r>
            <a:endParaRPr lang="zh-CN" altLang="en-US" sz="2800" dirty="0">
              <a:solidFill>
                <a:srgbClr val="FF0000"/>
              </a:solidFill>
            </a:endParaRPr>
          </a:p>
        </p:txBody>
      </p:sp>
      <p:sp>
        <p:nvSpPr>
          <p:cNvPr id="13" name="文本框 12"/>
          <p:cNvSpPr txBox="1"/>
          <p:nvPr/>
        </p:nvSpPr>
        <p:spPr>
          <a:xfrm>
            <a:off x="6166757" y="3269303"/>
            <a:ext cx="11859986" cy="523220"/>
          </a:xfrm>
          <a:prstGeom prst="rect">
            <a:avLst/>
          </a:prstGeom>
          <a:solidFill>
            <a:schemeClr val="accent3">
              <a:lumMod val="40000"/>
              <a:lumOff val="60000"/>
            </a:schemeClr>
          </a:solidFill>
        </p:spPr>
        <p:txBody>
          <a:bodyPr wrap="square">
            <a:spAutoFit/>
          </a:bodyPr>
          <a:lstStyle/>
          <a:p>
            <a:r>
              <a:rPr lang="en-US" altLang="zh-CN" sz="2800" b="0" i="0" dirty="0">
                <a:solidFill>
                  <a:srgbClr val="000000"/>
                </a:solidFill>
                <a:effectLst/>
                <a:latin typeface="Gilroy"/>
              </a:rPr>
              <a:t> 38.</a:t>
            </a:r>
            <a:r>
              <a:rPr lang="zh-CN" altLang="en-US" sz="2800" b="0" i="0" dirty="0">
                <a:solidFill>
                  <a:srgbClr val="000000"/>
                </a:solidFill>
                <a:effectLst/>
                <a:latin typeface="Gilroy"/>
              </a:rPr>
              <a:t>语义、指代</a:t>
            </a:r>
            <a:r>
              <a:rPr lang="en-US" altLang="zh-CN" sz="2800" b="0" i="0" dirty="0">
                <a:solidFill>
                  <a:srgbClr val="000000"/>
                </a:solidFill>
                <a:effectLst/>
                <a:latin typeface="Gilroy"/>
              </a:rPr>
              <a:t>: </a:t>
            </a:r>
            <a:r>
              <a:rPr lang="en-US" altLang="zh-CN" sz="2800" b="1" i="0" dirty="0">
                <a:solidFill>
                  <a:srgbClr val="000000"/>
                </a:solidFill>
                <a:effectLst/>
                <a:latin typeface="Times New Roman" panose="02020603050405020304" pitchFamily="18" charset="0"/>
                <a:cs typeface="Times New Roman" panose="02020603050405020304" pitchFamily="18" charset="0"/>
              </a:rPr>
              <a:t>G</a:t>
            </a:r>
            <a:r>
              <a:rPr lang="en-US" altLang="zh-CN" sz="28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this method—it</a:t>
            </a:r>
            <a:r>
              <a:rPr lang="en-US" altLang="zh-CN" sz="28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the first 3hours—free of other duties</a:t>
            </a:r>
            <a:endParaRPr lang="zh-CN" altLang="en-US" sz="2800" dirty="0">
              <a:solidFill>
                <a:srgbClr val="FF0000"/>
              </a:solidFill>
            </a:endParaRPr>
          </a:p>
        </p:txBody>
      </p:sp>
      <p:sp>
        <p:nvSpPr>
          <p:cNvPr id="14" name="文本框 13"/>
          <p:cNvSpPr txBox="1"/>
          <p:nvPr/>
        </p:nvSpPr>
        <p:spPr>
          <a:xfrm>
            <a:off x="6166757" y="4100619"/>
            <a:ext cx="11859986" cy="523220"/>
          </a:xfrm>
          <a:prstGeom prst="rect">
            <a:avLst/>
          </a:prstGeom>
          <a:solidFill>
            <a:schemeClr val="accent3">
              <a:lumMod val="40000"/>
              <a:lumOff val="60000"/>
            </a:schemeClr>
          </a:solidFill>
        </p:spPr>
        <p:txBody>
          <a:bodyPr wrap="square">
            <a:spAutoFit/>
          </a:bodyPr>
          <a:lstStyle/>
          <a:p>
            <a:r>
              <a:rPr lang="en-US" altLang="zh-CN" sz="2800" b="0" i="0" dirty="0">
                <a:solidFill>
                  <a:srgbClr val="000000"/>
                </a:solidFill>
                <a:effectLst/>
                <a:latin typeface="Gilroy"/>
              </a:rPr>
              <a:t> 39.</a:t>
            </a:r>
            <a:r>
              <a:rPr lang="zh-CN" altLang="en-US" sz="2800" b="0" i="0" dirty="0">
                <a:solidFill>
                  <a:srgbClr val="000000"/>
                </a:solidFill>
                <a:effectLst/>
                <a:latin typeface="Gilroy"/>
              </a:rPr>
              <a:t>因果逻辑</a:t>
            </a:r>
            <a:r>
              <a:rPr lang="en-US" altLang="zh-CN" sz="2800" b="0" i="0" dirty="0">
                <a:solidFill>
                  <a:srgbClr val="000000"/>
                </a:solidFill>
                <a:effectLst/>
                <a:latin typeface="Gilroy"/>
              </a:rPr>
              <a:t>: </a:t>
            </a:r>
            <a:r>
              <a:rPr lang="en-US" altLang="zh-CN" sz="2800" b="1" i="0" dirty="0">
                <a:solidFill>
                  <a:srgbClr val="000000"/>
                </a:solidFill>
                <a:effectLst/>
                <a:latin typeface="Times New Roman" panose="02020603050405020304" pitchFamily="18" charset="0"/>
                <a:cs typeface="Times New Roman" panose="02020603050405020304" pitchFamily="18" charset="0"/>
              </a:rPr>
              <a:t>A</a:t>
            </a:r>
            <a:r>
              <a:rPr lang="en-US" altLang="zh-CN" sz="28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wear out----other tasks-----stay productive</a:t>
            </a:r>
            <a:endParaRPr lang="zh-CN" altLang="en-US" sz="2800" dirty="0">
              <a:solidFill>
                <a:srgbClr val="FF0000"/>
              </a:solidFill>
            </a:endParaRPr>
          </a:p>
        </p:txBody>
      </p:sp>
      <p:sp>
        <p:nvSpPr>
          <p:cNvPr id="15" name="文本框 14"/>
          <p:cNvSpPr txBox="1"/>
          <p:nvPr/>
        </p:nvSpPr>
        <p:spPr>
          <a:xfrm>
            <a:off x="6161314" y="5424077"/>
            <a:ext cx="11859986" cy="523220"/>
          </a:xfrm>
          <a:prstGeom prst="rect">
            <a:avLst/>
          </a:prstGeom>
          <a:solidFill>
            <a:schemeClr val="accent3">
              <a:lumMod val="40000"/>
              <a:lumOff val="60000"/>
            </a:schemeClr>
          </a:solidFill>
        </p:spPr>
        <p:txBody>
          <a:bodyPr wrap="square">
            <a:spAutoFit/>
          </a:bodyPr>
          <a:lstStyle/>
          <a:p>
            <a:r>
              <a:rPr lang="en-US" altLang="zh-CN" sz="2800" b="0" i="0" dirty="0">
                <a:solidFill>
                  <a:srgbClr val="000000"/>
                </a:solidFill>
                <a:effectLst/>
                <a:latin typeface="Gilroy"/>
              </a:rPr>
              <a:t> 40.</a:t>
            </a:r>
            <a:r>
              <a:rPr lang="zh-CN" altLang="en-US" sz="2800" b="0" i="0" dirty="0">
                <a:solidFill>
                  <a:srgbClr val="000000"/>
                </a:solidFill>
                <a:effectLst/>
                <a:latin typeface="Gilroy"/>
              </a:rPr>
              <a:t>指代、语义</a:t>
            </a:r>
            <a:r>
              <a:rPr lang="en-US" altLang="zh-CN" sz="2800" b="0" i="0" dirty="0">
                <a:solidFill>
                  <a:srgbClr val="000000"/>
                </a:solidFill>
                <a:effectLst/>
                <a:latin typeface="Gilroy"/>
              </a:rPr>
              <a:t>: </a:t>
            </a:r>
            <a:r>
              <a:rPr lang="en-US" altLang="zh-CN" sz="2800" b="1" i="0" dirty="0">
                <a:solidFill>
                  <a:srgbClr val="000000"/>
                </a:solidFill>
                <a:effectLst/>
                <a:latin typeface="Times New Roman" panose="02020603050405020304" pitchFamily="18" charset="0"/>
                <a:cs typeface="Times New Roman" panose="02020603050405020304" pitchFamily="18" charset="0"/>
              </a:rPr>
              <a:t>F </a:t>
            </a:r>
            <a:r>
              <a:rPr lang="zh-CN" altLang="en-US" sz="2800" b="1" i="0" dirty="0">
                <a:solidFill>
                  <a:srgbClr val="000000"/>
                </a:solidFill>
                <a:effectLst/>
                <a:latin typeface="Times New Roman" panose="02020603050405020304" pitchFamily="18" charset="0"/>
                <a:cs typeface="Times New Roman" panose="02020603050405020304" pitchFamily="18" charset="0"/>
              </a:rPr>
              <a:t>上文</a:t>
            </a:r>
            <a:r>
              <a:rPr lang="en-US" altLang="zh-CN" sz="2800" b="1" i="0" dirty="0">
                <a:solidFill>
                  <a:srgbClr val="000000"/>
                </a:solidFill>
                <a:effectLst/>
                <a:latin typeface="Times New Roman" panose="02020603050405020304" pitchFamily="18" charset="0"/>
                <a:cs typeface="Times New Roman" panose="02020603050405020304" pitchFamily="18" charset="0"/>
              </a:rPr>
              <a:t>maintenance tasks </a:t>
            </a:r>
            <a:r>
              <a:rPr lang="zh-CN" altLang="en-US" sz="2800" b="1" i="0" dirty="0">
                <a:solidFill>
                  <a:srgbClr val="000000"/>
                </a:solidFill>
                <a:effectLst/>
                <a:latin typeface="Times New Roman" panose="02020603050405020304" pitchFamily="18" charset="0"/>
                <a:cs typeface="Times New Roman" panose="02020603050405020304" pitchFamily="18" charset="0"/>
              </a:rPr>
              <a:t>下文</a:t>
            </a:r>
            <a:r>
              <a:rPr lang="en-US" altLang="zh-CN" sz="2800" b="1" i="0" dirty="0">
                <a:solidFill>
                  <a:srgbClr val="000000"/>
                </a:solidFill>
                <a:effectLst/>
                <a:latin typeface="Times New Roman" panose="02020603050405020304" pitchFamily="18" charset="0"/>
                <a:cs typeface="Times New Roman" panose="02020603050405020304" pitchFamily="18" charset="0"/>
              </a:rPr>
              <a:t>it&amp; finishing touches  </a:t>
            </a:r>
            <a:endParaRPr lang="zh-CN" altLang="en-US" sz="2800" dirty="0">
              <a:solidFill>
                <a:srgbClr val="FF0000"/>
              </a:solidFill>
            </a:endParaRPr>
          </a:p>
        </p:txBody>
      </p:sp>
      <p:pic>
        <p:nvPicPr>
          <p:cNvPr id="5124" name="图片 6" descr="logo横版 png"/>
          <p:cNvPicPr>
            <a:picLocks noChangeAspect="1"/>
          </p:cNvPicPr>
          <p:nvPr/>
        </p:nvPicPr>
        <p:blipFill>
          <a:blip r:embed="rId1"/>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rot="-788083">
            <a:off x="-1889935" y="-2425441"/>
            <a:ext cx="17308639" cy="12458120"/>
            <a:chOff x="0" y="0"/>
            <a:chExt cx="23078185" cy="16610827"/>
          </a:xfrm>
        </p:grpSpPr>
        <p:grpSp>
          <p:nvGrpSpPr>
            <p:cNvPr id="4" name="Group 4"/>
            <p:cNvGrpSpPr/>
            <p:nvPr/>
          </p:nvGrpSpPr>
          <p:grpSpPr>
            <a:xfrm rot="6686939">
              <a:off x="6334288" y="-1884615"/>
              <a:ext cx="9094487" cy="19372745"/>
              <a:chOff x="0" y="0"/>
              <a:chExt cx="812800" cy="1731397"/>
            </a:xfrm>
          </p:grpSpPr>
          <p:sp>
            <p:nvSpPr>
              <p:cNvPr id="5" name="Freeform 5"/>
              <p:cNvSpPr/>
              <p:nvPr/>
            </p:nvSpPr>
            <p:spPr>
              <a:xfrm>
                <a:off x="0" y="0"/>
                <a:ext cx="812800" cy="1731397"/>
              </a:xfrm>
              <a:custGeom>
                <a:avLst/>
                <a:gdLst/>
                <a:ahLst/>
                <a:cxnLst/>
                <a:rect l="l" t="t" r="r" b="b"/>
                <a:pathLst>
                  <a:path w="812800" h="1731397">
                    <a:moveTo>
                      <a:pt x="203200" y="0"/>
                    </a:moveTo>
                    <a:lnTo>
                      <a:pt x="609600" y="0"/>
                    </a:lnTo>
                    <a:lnTo>
                      <a:pt x="812800" y="1731397"/>
                    </a:lnTo>
                    <a:lnTo>
                      <a:pt x="0" y="1731397"/>
                    </a:lnTo>
                    <a:lnTo>
                      <a:pt x="203200" y="0"/>
                    </a:lnTo>
                    <a:close/>
                  </a:path>
                </a:pathLst>
              </a:custGeom>
              <a:solidFill>
                <a:srgbClr val="000000"/>
              </a:solidFill>
            </p:spPr>
          </p:sp>
          <p:sp>
            <p:nvSpPr>
              <p:cNvPr id="6" name="TextBox 6"/>
              <p:cNvSpPr txBox="1"/>
              <p:nvPr/>
            </p:nvSpPr>
            <p:spPr>
              <a:xfrm>
                <a:off x="127000" y="-28575"/>
                <a:ext cx="558800" cy="1759972"/>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grpSp>
        <p:grpSp>
          <p:nvGrpSpPr>
            <p:cNvPr id="7" name="Group 7"/>
            <p:cNvGrpSpPr/>
            <p:nvPr/>
          </p:nvGrpSpPr>
          <p:grpSpPr>
            <a:xfrm rot="5903092">
              <a:off x="9818904" y="2468417"/>
              <a:ext cx="7191111" cy="18476325"/>
              <a:chOff x="0" y="0"/>
              <a:chExt cx="812800" cy="2088350"/>
            </a:xfrm>
          </p:grpSpPr>
          <p:sp>
            <p:nvSpPr>
              <p:cNvPr id="8" name="Freeform 8"/>
              <p:cNvSpPr/>
              <p:nvPr/>
            </p:nvSpPr>
            <p:spPr>
              <a:xfrm>
                <a:off x="0" y="0"/>
                <a:ext cx="812800" cy="2088350"/>
              </a:xfrm>
              <a:custGeom>
                <a:avLst/>
                <a:gdLst/>
                <a:ahLst/>
                <a:cxnLst/>
                <a:rect l="l" t="t" r="r" b="b"/>
                <a:pathLst>
                  <a:path w="812800" h="2088350">
                    <a:moveTo>
                      <a:pt x="203200" y="0"/>
                    </a:moveTo>
                    <a:lnTo>
                      <a:pt x="609600" y="0"/>
                    </a:lnTo>
                    <a:lnTo>
                      <a:pt x="812800" y="2088350"/>
                    </a:lnTo>
                    <a:lnTo>
                      <a:pt x="0" y="2088350"/>
                    </a:lnTo>
                    <a:lnTo>
                      <a:pt x="203200" y="0"/>
                    </a:lnTo>
                    <a:close/>
                  </a:path>
                </a:pathLst>
              </a:custGeom>
              <a:solidFill>
                <a:srgbClr val="000000"/>
              </a:solidFill>
            </p:spPr>
          </p:sp>
          <p:sp>
            <p:nvSpPr>
              <p:cNvPr id="9" name="TextBox 9"/>
              <p:cNvSpPr txBox="1"/>
              <p:nvPr/>
            </p:nvSpPr>
            <p:spPr>
              <a:xfrm>
                <a:off x="127000" y="-28575"/>
                <a:ext cx="558800" cy="211692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grpSp>
        <p:grpSp>
          <p:nvGrpSpPr>
            <p:cNvPr id="10" name="Group 10"/>
            <p:cNvGrpSpPr/>
            <p:nvPr/>
          </p:nvGrpSpPr>
          <p:grpSpPr>
            <a:xfrm rot="6686939">
              <a:off x="6125694" y="-1936107"/>
              <a:ext cx="8983051" cy="19285208"/>
              <a:chOff x="0" y="0"/>
              <a:chExt cx="812800" cy="1744955"/>
            </a:xfrm>
          </p:grpSpPr>
          <p:sp>
            <p:nvSpPr>
              <p:cNvPr id="11" name="Freeform 11"/>
              <p:cNvSpPr/>
              <p:nvPr/>
            </p:nvSpPr>
            <p:spPr>
              <a:xfrm>
                <a:off x="0" y="0"/>
                <a:ext cx="812800" cy="1744955"/>
              </a:xfrm>
              <a:custGeom>
                <a:avLst/>
                <a:gdLst/>
                <a:ahLst/>
                <a:cxnLst/>
                <a:rect l="l" t="t" r="r" b="b"/>
                <a:pathLst>
                  <a:path w="812800" h="1744955">
                    <a:moveTo>
                      <a:pt x="203200" y="0"/>
                    </a:moveTo>
                    <a:lnTo>
                      <a:pt x="609600" y="0"/>
                    </a:lnTo>
                    <a:lnTo>
                      <a:pt x="812800" y="1744955"/>
                    </a:lnTo>
                    <a:lnTo>
                      <a:pt x="0" y="1744955"/>
                    </a:lnTo>
                    <a:lnTo>
                      <a:pt x="203200" y="0"/>
                    </a:lnTo>
                    <a:close/>
                  </a:path>
                </a:pathLst>
              </a:custGeom>
              <a:solidFill>
                <a:srgbClr val="FFFFFF"/>
              </a:solidFill>
            </p:spPr>
          </p:sp>
          <p:sp>
            <p:nvSpPr>
              <p:cNvPr id="12" name="TextBox 12"/>
              <p:cNvSpPr txBox="1"/>
              <p:nvPr/>
            </p:nvSpPr>
            <p:spPr>
              <a:xfrm>
                <a:off x="127000" y="-38100"/>
                <a:ext cx="558800" cy="1783055"/>
              </a:xfrm>
              <a:prstGeom prst="rect">
                <a:avLst/>
              </a:prstGeom>
            </p:spPr>
            <p:txBody>
              <a:bodyPr lIns="50178" tIns="50178" rIns="50178" bIns="50178"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grpSp>
        <p:grpSp>
          <p:nvGrpSpPr>
            <p:cNvPr id="13" name="Group 13"/>
            <p:cNvGrpSpPr/>
            <p:nvPr/>
          </p:nvGrpSpPr>
          <p:grpSpPr>
            <a:xfrm rot="5903092">
              <a:off x="9584153" y="2374719"/>
              <a:ext cx="7102997" cy="18377507"/>
              <a:chOff x="0" y="0"/>
              <a:chExt cx="812800" cy="2102949"/>
            </a:xfrm>
          </p:grpSpPr>
          <p:sp>
            <p:nvSpPr>
              <p:cNvPr id="14" name="Freeform 14"/>
              <p:cNvSpPr/>
              <p:nvPr/>
            </p:nvSpPr>
            <p:spPr>
              <a:xfrm>
                <a:off x="0" y="0"/>
                <a:ext cx="812800" cy="2102949"/>
              </a:xfrm>
              <a:custGeom>
                <a:avLst/>
                <a:gdLst/>
                <a:ahLst/>
                <a:cxnLst/>
                <a:rect l="l" t="t" r="r" b="b"/>
                <a:pathLst>
                  <a:path w="812800" h="2102949">
                    <a:moveTo>
                      <a:pt x="203200" y="0"/>
                    </a:moveTo>
                    <a:lnTo>
                      <a:pt x="609600" y="0"/>
                    </a:lnTo>
                    <a:lnTo>
                      <a:pt x="812800" y="2102949"/>
                    </a:lnTo>
                    <a:lnTo>
                      <a:pt x="0" y="2102949"/>
                    </a:lnTo>
                    <a:lnTo>
                      <a:pt x="203200" y="0"/>
                    </a:lnTo>
                    <a:close/>
                  </a:path>
                </a:pathLst>
              </a:custGeom>
              <a:solidFill>
                <a:srgbClr val="FFFFFF"/>
              </a:solidFill>
            </p:spPr>
          </p:sp>
          <p:sp>
            <p:nvSpPr>
              <p:cNvPr id="15" name="TextBox 15"/>
              <p:cNvSpPr txBox="1"/>
              <p:nvPr/>
            </p:nvSpPr>
            <p:spPr>
              <a:xfrm>
                <a:off x="127000" y="-38100"/>
                <a:ext cx="558800" cy="2141049"/>
              </a:xfrm>
              <a:prstGeom prst="rect">
                <a:avLst/>
              </a:prstGeom>
            </p:spPr>
            <p:txBody>
              <a:bodyPr lIns="50178" tIns="50178" rIns="50178" bIns="50178"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grpSp>
      </p:grpSp>
      <p:sp>
        <p:nvSpPr>
          <p:cNvPr id="16" name="Freeform 16"/>
          <p:cNvSpPr/>
          <p:nvPr/>
        </p:nvSpPr>
        <p:spPr>
          <a:xfrm rot="1512651" flipH="1">
            <a:off x="-8338545" y="4614783"/>
            <a:ext cx="7235261" cy="7116651"/>
          </a:xfrm>
          <a:custGeom>
            <a:avLst/>
            <a:gdLst/>
            <a:ahLst/>
            <a:cxnLst/>
            <a:rect l="l" t="t" r="r" b="b"/>
            <a:pathLst>
              <a:path w="7235261" h="7116651">
                <a:moveTo>
                  <a:pt x="7235262" y="0"/>
                </a:moveTo>
                <a:lnTo>
                  <a:pt x="0" y="0"/>
                </a:lnTo>
                <a:lnTo>
                  <a:pt x="0" y="7116651"/>
                </a:lnTo>
                <a:lnTo>
                  <a:pt x="7235262" y="7116651"/>
                </a:lnTo>
                <a:lnTo>
                  <a:pt x="7235262" y="0"/>
                </a:lnTo>
                <a:close/>
              </a:path>
            </a:pathLst>
          </a:custGeom>
          <a:blipFill>
            <a:blip r:embed="rId2"/>
            <a:stretch>
              <a:fillRect/>
            </a:stretch>
          </a:blipFill>
        </p:spPr>
      </p:sp>
      <p:sp>
        <p:nvSpPr>
          <p:cNvPr id="17" name="TextBox 17"/>
          <p:cNvSpPr txBox="1"/>
          <p:nvPr/>
        </p:nvSpPr>
        <p:spPr>
          <a:xfrm>
            <a:off x="-1943009" y="1490324"/>
            <a:ext cx="13373009" cy="2891176"/>
          </a:xfrm>
          <a:prstGeom prst="rect">
            <a:avLst/>
          </a:prstGeom>
        </p:spPr>
        <p:txBody>
          <a:bodyPr lIns="0" tIns="0" rIns="0" bIns="0" rtlCol="0" anchor="t">
            <a:spAutoFit/>
          </a:bodyPr>
          <a:lstStyle/>
          <a:p>
            <a:pPr marL="0" marR="0" lvl="0" indent="0" algn="ctr" defTabSz="914400" rtl="0" eaLnBrk="1" fontAlgn="auto" latinLnBrk="0" hangingPunct="1">
              <a:lnSpc>
                <a:spcPts val="25885"/>
              </a:lnSpc>
              <a:spcBef>
                <a:spcPts val="0"/>
              </a:spcBef>
              <a:spcAft>
                <a:spcPts val="0"/>
              </a:spcAft>
              <a:buClrTx/>
              <a:buSzTx/>
              <a:buFontTx/>
              <a:buNone/>
              <a:defRPr/>
            </a:pPr>
            <a:r>
              <a:rPr lang="zh-CN" altLang="en-US" sz="18490" dirty="0">
                <a:solidFill>
                  <a:srgbClr val="000000"/>
                </a:solidFill>
                <a:latin typeface="黑体" panose="02010609060101010101" pitchFamily="49" charset="-122"/>
                <a:ea typeface="黑体" panose="02010609060101010101" pitchFamily="49" charset="-122"/>
                <a:cs typeface="可画乐淘淘-简" panose="00020600040101010101"/>
                <a:sym typeface="可画乐淘淘-简" panose="00020600040101010101"/>
              </a:rPr>
              <a:t>完形填空</a:t>
            </a:r>
            <a:endParaRPr kumimoji="0" lang="en-US" sz="1849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可画乐淘淘-简" panose="00020600040101010101"/>
              <a:sym typeface="可画乐淘淘-简" panose="00020600040101010101"/>
            </a:endParaRPr>
          </a:p>
        </p:txBody>
      </p:sp>
      <p:sp>
        <p:nvSpPr>
          <p:cNvPr id="19" name="Freeform 19"/>
          <p:cNvSpPr/>
          <p:nvPr/>
        </p:nvSpPr>
        <p:spPr>
          <a:xfrm>
            <a:off x="2020420" y="4246479"/>
            <a:ext cx="7912742" cy="863208"/>
          </a:xfrm>
          <a:custGeom>
            <a:avLst/>
            <a:gdLst/>
            <a:ahLst/>
            <a:cxnLst/>
            <a:rect l="l" t="t" r="r" b="b"/>
            <a:pathLst>
              <a:path w="7912742" h="863208">
                <a:moveTo>
                  <a:pt x="0" y="0"/>
                </a:moveTo>
                <a:lnTo>
                  <a:pt x="7912742" y="0"/>
                </a:lnTo>
                <a:lnTo>
                  <a:pt x="7912742" y="863208"/>
                </a:lnTo>
                <a:lnTo>
                  <a:pt x="0" y="863208"/>
                </a:lnTo>
                <a:lnTo>
                  <a:pt x="0" y="0"/>
                </a:lnTo>
                <a:close/>
              </a:path>
            </a:pathLst>
          </a:custGeom>
          <a:blipFill>
            <a:blip r:embed="rId3"/>
            <a:stretch>
              <a:fillRect/>
            </a:stretch>
          </a:blipFill>
        </p:spPr>
      </p:sp>
      <p:sp>
        <p:nvSpPr>
          <p:cNvPr id="20" name="Freeform 20"/>
          <p:cNvSpPr/>
          <p:nvPr/>
        </p:nvSpPr>
        <p:spPr>
          <a:xfrm rot="-413224">
            <a:off x="6786864" y="8408844"/>
            <a:ext cx="3968720" cy="613720"/>
          </a:xfrm>
          <a:custGeom>
            <a:avLst/>
            <a:gdLst/>
            <a:ahLst/>
            <a:cxnLst/>
            <a:rect l="l" t="t" r="r" b="b"/>
            <a:pathLst>
              <a:path w="3968720" h="613720">
                <a:moveTo>
                  <a:pt x="0" y="0"/>
                </a:moveTo>
                <a:lnTo>
                  <a:pt x="3968720" y="0"/>
                </a:lnTo>
                <a:lnTo>
                  <a:pt x="3968720" y="613720"/>
                </a:lnTo>
                <a:lnTo>
                  <a:pt x="0" y="613720"/>
                </a:lnTo>
                <a:lnTo>
                  <a:pt x="0" y="0"/>
                </a:lnTo>
                <a:close/>
              </a:path>
            </a:pathLst>
          </a:custGeom>
          <a:blipFill>
            <a:blip r:embed="rId4"/>
            <a:stretch>
              <a:fillRect/>
            </a:stretch>
          </a:blipFill>
        </p:spPr>
      </p:sp>
      <p:sp>
        <p:nvSpPr>
          <p:cNvPr id="30" name="TextBox 17"/>
          <p:cNvSpPr txBox="1"/>
          <p:nvPr/>
        </p:nvSpPr>
        <p:spPr>
          <a:xfrm rot="21237263">
            <a:off x="-369590" y="5094056"/>
            <a:ext cx="13373009" cy="2891176"/>
          </a:xfrm>
          <a:prstGeom prst="rect">
            <a:avLst/>
          </a:prstGeom>
        </p:spPr>
        <p:txBody>
          <a:bodyPr lIns="0" tIns="0" rIns="0" bIns="0" rtlCol="0" anchor="t">
            <a:spAutoFit/>
          </a:bodyPr>
          <a:lstStyle/>
          <a:p>
            <a:pPr marL="0" marR="0" lvl="0" indent="0" algn="ctr" defTabSz="914400" rtl="0" eaLnBrk="1" fontAlgn="auto" latinLnBrk="0" hangingPunct="1">
              <a:lnSpc>
                <a:spcPts val="25885"/>
              </a:lnSpc>
              <a:spcBef>
                <a:spcPts val="0"/>
              </a:spcBef>
              <a:spcAft>
                <a:spcPts val="0"/>
              </a:spcAft>
              <a:buClrTx/>
              <a:buSzTx/>
              <a:buFontTx/>
              <a:buNone/>
              <a:defRPr/>
            </a:pPr>
            <a:r>
              <a:rPr kumimoji="0" lang="zh-CN" altLang="en-US" sz="1849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可画乐淘淘-简" panose="00020600040101010101"/>
                <a:sym typeface="可画乐淘淘-简" panose="00020600040101010101"/>
              </a:rPr>
              <a:t>详 解</a:t>
            </a:r>
            <a:endParaRPr kumimoji="0" lang="en-US" sz="1849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可画乐淘淘-简" panose="00020600040101010101"/>
              <a:sym typeface="可画乐淘淘-简" panose="00020600040101010101"/>
            </a:endParaRPr>
          </a:p>
        </p:txBody>
      </p:sp>
      <p:sp>
        <p:nvSpPr>
          <p:cNvPr id="18" name="Freeform 27"/>
          <p:cNvSpPr/>
          <p:nvPr/>
        </p:nvSpPr>
        <p:spPr>
          <a:xfrm rot="1211423">
            <a:off x="11184295" y="1542120"/>
            <a:ext cx="6365910" cy="5408717"/>
          </a:xfrm>
          <a:custGeom>
            <a:avLst/>
            <a:gdLst/>
            <a:ahLst/>
            <a:cxnLst/>
            <a:rect l="l" t="t" r="r" b="b"/>
            <a:pathLst>
              <a:path w="6365910" h="5408717">
                <a:moveTo>
                  <a:pt x="0" y="0"/>
                </a:moveTo>
                <a:lnTo>
                  <a:pt x="6365910" y="0"/>
                </a:lnTo>
                <a:lnTo>
                  <a:pt x="6365910" y="5408717"/>
                </a:lnTo>
                <a:lnTo>
                  <a:pt x="0" y="5408717"/>
                </a:lnTo>
                <a:lnTo>
                  <a:pt x="0" y="0"/>
                </a:lnTo>
                <a:close/>
              </a:path>
            </a:pathLst>
          </a:custGeom>
          <a:blipFill>
            <a:blip r:embed="rId5"/>
            <a:stretch>
              <a:fillRect/>
            </a:stretch>
          </a:blipFill>
        </p:spPr>
      </p:sp>
      <p:sp>
        <p:nvSpPr>
          <p:cNvPr id="21" name="Freeform 28"/>
          <p:cNvSpPr/>
          <p:nvPr/>
        </p:nvSpPr>
        <p:spPr>
          <a:xfrm rot="-346645">
            <a:off x="12191963" y="7063320"/>
            <a:ext cx="5561503" cy="1953478"/>
          </a:xfrm>
          <a:custGeom>
            <a:avLst/>
            <a:gdLst/>
            <a:ahLst/>
            <a:cxnLst/>
            <a:rect l="l" t="t" r="r" b="b"/>
            <a:pathLst>
              <a:path w="5561503" h="1953478">
                <a:moveTo>
                  <a:pt x="0" y="0"/>
                </a:moveTo>
                <a:lnTo>
                  <a:pt x="5561503" y="0"/>
                </a:lnTo>
                <a:lnTo>
                  <a:pt x="5561503" y="1953477"/>
                </a:lnTo>
                <a:lnTo>
                  <a:pt x="0" y="1953477"/>
                </a:lnTo>
                <a:lnTo>
                  <a:pt x="0" y="0"/>
                </a:lnTo>
                <a:close/>
              </a:path>
            </a:pathLst>
          </a:custGeom>
          <a:blipFill>
            <a:blip r:embed="rId6"/>
            <a:stretch>
              <a:fillRect/>
            </a:stretch>
          </a:blipFill>
        </p:spPr>
      </p:sp>
      <p:sp>
        <p:nvSpPr>
          <p:cNvPr id="22" name="Freeform 29"/>
          <p:cNvSpPr/>
          <p:nvPr/>
        </p:nvSpPr>
        <p:spPr>
          <a:xfrm rot="-1059529">
            <a:off x="9410076" y="1354502"/>
            <a:ext cx="1685059" cy="2238362"/>
          </a:xfrm>
          <a:custGeom>
            <a:avLst/>
            <a:gdLst/>
            <a:ahLst/>
            <a:cxnLst/>
            <a:rect l="l" t="t" r="r" b="b"/>
            <a:pathLst>
              <a:path w="1685059" h="2238362">
                <a:moveTo>
                  <a:pt x="0" y="0"/>
                </a:moveTo>
                <a:lnTo>
                  <a:pt x="1685059" y="0"/>
                </a:lnTo>
                <a:lnTo>
                  <a:pt x="1685059" y="2238362"/>
                </a:lnTo>
                <a:lnTo>
                  <a:pt x="0" y="2238362"/>
                </a:lnTo>
                <a:lnTo>
                  <a:pt x="0" y="0"/>
                </a:lnTo>
                <a:close/>
              </a:path>
            </a:pathLst>
          </a:custGeom>
          <a:blipFill>
            <a:blip r:embed="rId7"/>
            <a:stretch>
              <a:fillRect/>
            </a:stretch>
          </a:blipFill>
        </p:spPr>
      </p:sp>
      <p:pic>
        <p:nvPicPr>
          <p:cNvPr id="5124" name="图片 6" descr="logo横版 png"/>
          <p:cNvPicPr>
            <a:picLocks noChangeAspect="1"/>
          </p:cNvPicPr>
          <p:nvPr/>
        </p:nvPicPr>
        <p:blipFill>
          <a:blip r:embed="rId8"/>
          <a:stretch>
            <a:fillRect/>
          </a:stretch>
        </p:blipFill>
        <p:spPr>
          <a:xfrm>
            <a:off x="16440150" y="744855"/>
            <a:ext cx="907415" cy="96012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1500" y="571500"/>
            <a:ext cx="17145000" cy="8463855"/>
          </a:xfrm>
          <a:prstGeom prst="rect">
            <a:avLst/>
          </a:prstGeom>
          <a:noFill/>
        </p:spPr>
        <p:txBody>
          <a:bodyPr wrap="square">
            <a:spAutoFit/>
          </a:bodyPr>
          <a:lstStyle/>
          <a:p>
            <a:pPr indent="266700" algn="just"/>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0"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lang="en-US" altLang="zh-CN" sz="3200" kern="100" dirty="0">
                <a:solidFill>
                  <a:srgbClr val="FF0000"/>
                </a:solidFill>
                <a:latin typeface="Times New Roman" panose="02020603050405020304" pitchFamily="18" charset="0"/>
              </a:rPr>
              <a:t>No one is willing to fall ill, especially in a foreign country alone. </a:t>
            </a:r>
            <a:r>
              <a:rPr lang="en-US" altLang="zh-CN" sz="3200" u="sng" kern="100" dirty="0">
                <a:solidFill>
                  <a:srgbClr val="FF0000"/>
                </a:solidFill>
                <a:latin typeface="Times New Roman" panose="02020603050405020304" pitchFamily="18" charset="0"/>
              </a:rPr>
              <a:t>   41   </a:t>
            </a:r>
            <a:r>
              <a:rPr lang="en-US" altLang="zh-CN" sz="3200" kern="100" dirty="0">
                <a:solidFill>
                  <a:srgbClr val="FF0000"/>
                </a:solidFill>
                <a:latin typeface="Times New Roman" panose="02020603050405020304" pitchFamily="18" charset="0"/>
              </a:rPr>
              <a:t>, such was exactly what happened to me.</a:t>
            </a:r>
            <a:endParaRPr lang="zh-CN" altLang="zh-CN" sz="3200" kern="100" dirty="0">
              <a:solidFill>
                <a:srgbClr val="FF0000"/>
              </a:solidFill>
              <a:latin typeface="Times New Roman" panose="02020603050405020304" pitchFamily="18" charset="0"/>
            </a:endParaRPr>
          </a:p>
          <a:p>
            <a:pPr indent="266700" algn="just"/>
            <a:r>
              <a:rPr lang="en-US" altLang="zh-CN" sz="3200" kern="100" dirty="0">
                <a:latin typeface="Times New Roman" panose="02020603050405020304" pitchFamily="18" charset="0"/>
              </a:rPr>
              <a:t>   </a:t>
            </a:r>
            <a:r>
              <a:rPr lang="en-US" altLang="zh-CN" sz="3200" kern="100" dirty="0">
                <a:highlight>
                  <a:srgbClr val="FFFF00"/>
                </a:highlight>
                <a:latin typeface="Times New Roman" panose="02020603050405020304" pitchFamily="18" charset="0"/>
              </a:rPr>
              <a:t>2</a:t>
            </a:r>
            <a:r>
              <a:rPr lang="en-US" altLang="zh-CN" sz="3200" kern="100" dirty="0">
                <a:latin typeface="Times New Roman" panose="02020603050405020304" pitchFamily="18" charset="0"/>
              </a:rPr>
              <a:t>A few months ago, while I was engaged in a volunteering project in Mwanza, Tanzania, something </a:t>
            </a:r>
            <a:r>
              <a:rPr lang="en-US" altLang="zh-CN" sz="3200" u="sng" kern="100" dirty="0">
                <a:latin typeface="Times New Roman" panose="02020603050405020304" pitchFamily="18" charset="0"/>
              </a:rPr>
              <a:t>   42   </a:t>
            </a:r>
            <a:r>
              <a:rPr lang="en-US" altLang="zh-CN" sz="3200" kern="100" dirty="0">
                <a:latin typeface="Times New Roman" panose="02020603050405020304" pitchFamily="18" charset="0"/>
              </a:rPr>
              <a:t> happened—I fell ill. Despite my </a:t>
            </a:r>
            <a:r>
              <a:rPr lang="en-US" altLang="zh-CN" sz="3200" u="sng" kern="100" dirty="0">
                <a:latin typeface="Times New Roman" panose="02020603050405020304" pitchFamily="18" charset="0"/>
              </a:rPr>
              <a:t>   43   </a:t>
            </a:r>
            <a:r>
              <a:rPr lang="en-US" altLang="zh-CN" sz="3200" kern="100" dirty="0">
                <a:latin typeface="Times New Roman" panose="02020603050405020304" pitchFamily="18" charset="0"/>
              </a:rPr>
              <a:t> to take medicines and avoid </a:t>
            </a:r>
            <a:r>
              <a:rPr lang="en-US" altLang="zh-CN" sz="3200" kern="100" dirty="0" err="1">
                <a:latin typeface="Times New Roman" panose="02020603050405020304" pitchFamily="18" charset="0"/>
              </a:rPr>
              <a:t>unboiled</a:t>
            </a:r>
            <a:r>
              <a:rPr lang="en-US" altLang="zh-CN" sz="3200" kern="100" dirty="0">
                <a:latin typeface="Times New Roman" panose="02020603050405020304" pitchFamily="18" charset="0"/>
              </a:rPr>
              <a:t> water, I was hit hard. I was </a:t>
            </a:r>
            <a:r>
              <a:rPr lang="en-US" altLang="zh-CN" sz="3200" u="sng" kern="100" dirty="0">
                <a:latin typeface="Times New Roman" panose="02020603050405020304" pitchFamily="18" charset="0"/>
              </a:rPr>
              <a:t>   44   </a:t>
            </a:r>
            <a:r>
              <a:rPr lang="en-US" altLang="zh-CN" sz="3200" kern="100" dirty="0">
                <a:latin typeface="Times New Roman" panose="02020603050405020304" pitchFamily="18" charset="0"/>
              </a:rPr>
              <a:t> to a clinic with a high fever and severe body pain. Alone and terrified, I even thought, at a certain moment, that it was the </a:t>
            </a:r>
            <a:r>
              <a:rPr lang="en-US" altLang="zh-CN" sz="3200" u="sng" kern="100" dirty="0">
                <a:latin typeface="Times New Roman" panose="02020603050405020304" pitchFamily="18" charset="0"/>
              </a:rPr>
              <a:t>   45   </a:t>
            </a:r>
            <a:r>
              <a:rPr lang="en-US" altLang="zh-CN" sz="3200" kern="100" dirty="0">
                <a:latin typeface="Times New Roman" panose="02020603050405020304" pitchFamily="18" charset="0"/>
              </a:rPr>
              <a:t>.</a:t>
            </a:r>
            <a:endParaRPr lang="zh-CN" altLang="zh-CN" sz="3200" kern="100" dirty="0">
              <a:latin typeface="Times New Roman" panose="02020603050405020304" pitchFamily="18" charset="0"/>
            </a:endParaRPr>
          </a:p>
          <a:p>
            <a:pPr indent="266700" algn="just"/>
            <a:r>
              <a:rPr lang="en-US" altLang="zh-CN" sz="3200" kern="100" dirty="0">
                <a:latin typeface="Times New Roman" panose="02020603050405020304" pitchFamily="18" charset="0"/>
              </a:rPr>
              <a:t>   </a:t>
            </a:r>
            <a:r>
              <a:rPr lang="en-US" altLang="zh-CN" sz="3200" kern="100" dirty="0">
                <a:highlight>
                  <a:srgbClr val="FFFF00"/>
                </a:highlight>
                <a:latin typeface="Times New Roman" panose="02020603050405020304" pitchFamily="18" charset="0"/>
              </a:rPr>
              <a:t>3</a:t>
            </a:r>
            <a:r>
              <a:rPr lang="en-US" altLang="zh-CN" sz="3200" u="sng" kern="100" dirty="0">
                <a:latin typeface="Times New Roman" panose="02020603050405020304" pitchFamily="18" charset="0"/>
              </a:rPr>
              <a:t>   46   </a:t>
            </a:r>
            <a:r>
              <a:rPr lang="en-US" altLang="zh-CN" sz="3200" kern="100" dirty="0">
                <a:latin typeface="Times New Roman" panose="02020603050405020304" pitchFamily="18" charset="0"/>
              </a:rPr>
              <a:t> a battery of tests, I received a diagnosis </a:t>
            </a:r>
            <a:r>
              <a:rPr lang="zh-CN" altLang="zh-CN" sz="3200" kern="100" dirty="0">
                <a:latin typeface="Times New Roman" panose="02020603050405020304" pitchFamily="18" charset="0"/>
              </a:rPr>
              <a:t>（诊断）</a:t>
            </a:r>
            <a:r>
              <a:rPr lang="en-US" altLang="zh-CN" sz="3200" kern="100" dirty="0">
                <a:latin typeface="Times New Roman" panose="02020603050405020304" pitchFamily="18" charset="0"/>
              </a:rPr>
              <a:t> of serious malaria. The doctor gave me injections and tablets, </a:t>
            </a:r>
            <a:r>
              <a:rPr lang="en-US" altLang="zh-CN" sz="3200" u="sng" kern="100" dirty="0">
                <a:latin typeface="Times New Roman" panose="02020603050405020304" pitchFamily="18" charset="0"/>
              </a:rPr>
              <a:t>   47   </a:t>
            </a:r>
            <a:r>
              <a:rPr lang="en-US" altLang="zh-CN" sz="3200" kern="100" dirty="0">
                <a:latin typeface="Times New Roman" panose="02020603050405020304" pitchFamily="18" charset="0"/>
              </a:rPr>
              <a:t> I wouldn’t have to be admitted to the hospital. I </a:t>
            </a:r>
            <a:r>
              <a:rPr lang="en-US" altLang="zh-CN" sz="3200" u="sng" kern="100" dirty="0">
                <a:latin typeface="Times New Roman" panose="02020603050405020304" pitchFamily="18" charset="0"/>
              </a:rPr>
              <a:t>   48   </a:t>
            </a:r>
            <a:r>
              <a:rPr lang="en-US" altLang="zh-CN" sz="3200" kern="100" dirty="0">
                <a:latin typeface="Times New Roman" panose="02020603050405020304" pitchFamily="18" charset="0"/>
              </a:rPr>
              <a:t> taking the tablets, and desperately thinking “keep these down, keep these down!”, but nothing worked and I had to be </a:t>
            </a:r>
            <a:r>
              <a:rPr lang="en-US" altLang="zh-CN" sz="3200" u="sng" kern="100" dirty="0">
                <a:latin typeface="Times New Roman" panose="02020603050405020304" pitchFamily="18" charset="0"/>
              </a:rPr>
              <a:t>   49   </a:t>
            </a:r>
            <a:r>
              <a:rPr lang="en-US" altLang="zh-CN" sz="3200" kern="100" dirty="0">
                <a:latin typeface="Times New Roman" panose="02020603050405020304" pitchFamily="18" charset="0"/>
              </a:rPr>
              <a:t>.</a:t>
            </a:r>
            <a:endParaRPr lang="zh-CN" altLang="zh-CN" sz="3200" kern="100" dirty="0">
              <a:latin typeface="Times New Roman" panose="02020603050405020304" pitchFamily="18" charset="0"/>
            </a:endParaRPr>
          </a:p>
          <a:p>
            <a:pPr indent="266700" algn="just"/>
            <a:r>
              <a:rPr lang="en-US" altLang="zh-CN" sz="3200" kern="100" dirty="0">
                <a:latin typeface="Times New Roman" panose="02020603050405020304" pitchFamily="18" charset="0"/>
              </a:rPr>
              <a:t>   </a:t>
            </a:r>
            <a:r>
              <a:rPr lang="en-US" altLang="zh-CN" sz="3200" kern="100" dirty="0">
                <a:highlight>
                  <a:srgbClr val="FFFF00"/>
                </a:highlight>
                <a:latin typeface="Times New Roman" panose="02020603050405020304" pitchFamily="18" charset="0"/>
              </a:rPr>
              <a:t>4</a:t>
            </a:r>
            <a:r>
              <a:rPr lang="en-US" altLang="zh-CN" sz="3200" kern="100" dirty="0">
                <a:latin typeface="Times New Roman" panose="02020603050405020304" pitchFamily="18" charset="0"/>
              </a:rPr>
              <a:t>Tears coursed down my cheeks. I was </a:t>
            </a:r>
            <a:r>
              <a:rPr lang="en-US" altLang="zh-CN" sz="3200" u="sng" kern="100" dirty="0">
                <a:latin typeface="Times New Roman" panose="02020603050405020304" pitchFamily="18" charset="0"/>
              </a:rPr>
              <a:t>   50   </a:t>
            </a:r>
            <a:r>
              <a:rPr lang="en-US" altLang="zh-CN" sz="3200" kern="100" dirty="0">
                <a:latin typeface="Times New Roman" panose="02020603050405020304" pitchFamily="18" charset="0"/>
              </a:rPr>
              <a:t> with fear. Then, a kind nurse </a:t>
            </a:r>
            <a:r>
              <a:rPr lang="en-US" altLang="zh-CN" sz="3200" u="sng" kern="100" dirty="0">
                <a:latin typeface="Times New Roman" panose="02020603050405020304" pitchFamily="18" charset="0"/>
              </a:rPr>
              <a:t>   51   </a:t>
            </a:r>
            <a:r>
              <a:rPr lang="en-US" altLang="zh-CN" sz="3200" kern="100" dirty="0">
                <a:latin typeface="Times New Roman" panose="02020603050405020304" pitchFamily="18" charset="0"/>
              </a:rPr>
              <a:t>. She remained by my side for a full eight hours even after her shift </a:t>
            </a:r>
            <a:r>
              <a:rPr lang="en-US" altLang="zh-CN" sz="3200" u="sng" kern="100" dirty="0">
                <a:latin typeface="Times New Roman" panose="02020603050405020304" pitchFamily="18" charset="0"/>
              </a:rPr>
              <a:t>   52   </a:t>
            </a:r>
            <a:r>
              <a:rPr lang="en-US" altLang="zh-CN" sz="3200" kern="100" dirty="0">
                <a:latin typeface="Times New Roman" panose="02020603050405020304" pitchFamily="18" charset="0"/>
              </a:rPr>
              <a:t>, gently holding my hand. Her presence was really a great </a:t>
            </a:r>
            <a:r>
              <a:rPr lang="en-US" altLang="zh-CN" sz="3200" u="sng" kern="100" dirty="0">
                <a:latin typeface="Times New Roman" panose="02020603050405020304" pitchFamily="18" charset="0"/>
              </a:rPr>
              <a:t>   53   </a:t>
            </a:r>
            <a:r>
              <a:rPr lang="en-US" altLang="zh-CN" sz="3200" kern="100" dirty="0">
                <a:latin typeface="Times New Roman" panose="02020603050405020304" pitchFamily="18" charset="0"/>
              </a:rPr>
              <a:t>. Had it not been for her, I can’t imagine how I could have </a:t>
            </a:r>
            <a:r>
              <a:rPr lang="en-US" altLang="zh-CN" sz="3200" u="sng" kern="100" dirty="0">
                <a:latin typeface="Times New Roman" panose="02020603050405020304" pitchFamily="18" charset="0"/>
              </a:rPr>
              <a:t>   54   </a:t>
            </a:r>
            <a:r>
              <a:rPr lang="en-US" altLang="zh-CN" sz="3200" kern="100" dirty="0">
                <a:latin typeface="Times New Roman" panose="02020603050405020304" pitchFamily="18" charset="0"/>
              </a:rPr>
              <a:t> that night. The medicines gradually took effect and soon I was released.</a:t>
            </a:r>
            <a:endParaRPr lang="zh-CN" altLang="zh-CN" sz="3200" kern="100" dirty="0">
              <a:latin typeface="Times New Roman" panose="02020603050405020304" pitchFamily="18" charset="0"/>
            </a:endParaRPr>
          </a:p>
          <a:p>
            <a:pPr indent="266700" algn="just"/>
            <a:r>
              <a:rPr lang="en-US" altLang="zh-CN" sz="3200" kern="100" dirty="0">
                <a:latin typeface="Times New Roman" panose="02020603050405020304" pitchFamily="18" charset="0"/>
              </a:rPr>
              <a:t>   </a:t>
            </a:r>
            <a:r>
              <a:rPr lang="en-US" altLang="zh-CN" sz="3200" kern="100" dirty="0">
                <a:highlight>
                  <a:srgbClr val="FFFF00"/>
                </a:highlight>
                <a:latin typeface="Times New Roman" panose="02020603050405020304" pitchFamily="18" charset="0"/>
              </a:rPr>
              <a:t>5</a:t>
            </a:r>
            <a:r>
              <a:rPr lang="en-US" altLang="zh-CN" sz="3200" kern="100" dirty="0">
                <a:latin typeface="Times New Roman" panose="02020603050405020304" pitchFamily="18" charset="0"/>
              </a:rPr>
              <a:t>I</a:t>
            </a:r>
            <a:r>
              <a:rPr lang="en-US" altLang="zh-CN" sz="3200" kern="100" dirty="0">
                <a:solidFill>
                  <a:srgbClr val="FF0000"/>
                </a:solidFill>
                <a:latin typeface="Times New Roman" panose="02020603050405020304" pitchFamily="18" charset="0"/>
              </a:rPr>
              <a:t> never learned her name, yet the nurse has left a deep mark. It serves as a reminder that </a:t>
            </a:r>
            <a:r>
              <a:rPr lang="en-US" altLang="zh-CN" sz="3200" u="sng" kern="100" dirty="0">
                <a:solidFill>
                  <a:srgbClr val="FF0000"/>
                </a:solidFill>
                <a:latin typeface="Times New Roman" panose="02020603050405020304" pitchFamily="18" charset="0"/>
              </a:rPr>
              <a:t>in the darkest times, a simple act of kindness can make a difference, crossing    55    and bringing warmth to strangers in need.</a:t>
            </a:r>
            <a:endParaRPr lang="zh-CN" altLang="zh-CN" sz="3200" u="sng" kern="100" dirty="0">
              <a:solidFill>
                <a:srgbClr val="FF0000"/>
              </a:solidFill>
              <a:latin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2400" y="485180"/>
            <a:ext cx="17907000" cy="4524315"/>
          </a:xfrm>
          <a:prstGeom prst="rect">
            <a:avLst/>
          </a:prstGeom>
          <a:noFill/>
        </p:spPr>
        <p:txBody>
          <a:bodyPr wrap="square">
            <a:spAutoFit/>
          </a:bodyPr>
          <a:lstStyle/>
          <a:p>
            <a:pPr marL="0" marR="0" lvl="0" indent="266700" algn="ju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32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No one is willing to fall ill, especially in a foreign country alone. </a:t>
            </a:r>
            <a:r>
              <a:rPr kumimoji="0" lang="en-US" altLang="zh-CN" sz="3200" b="0" i="0" u="sng"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41   </a:t>
            </a:r>
            <a:r>
              <a:rPr kumimoji="0" lang="en-US" altLang="zh-CN" sz="32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such was exactly what happened to me.</a:t>
            </a:r>
            <a:endParaRPr kumimoji="0" lang="zh-CN" altLang="zh-CN" sz="32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endParaRPr>
          </a:p>
          <a:p>
            <a:pPr marL="0" marR="0" lvl="0" indent="266700" algn="ju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3200" b="0" i="0" u="none" strike="noStrike" kern="1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mn-cs"/>
              </a:rPr>
              <a:t>2</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 few months ago, while I was engaged in a volunteering project in Mwanza, Tanzania, something </a:t>
            </a:r>
            <a:r>
              <a:rPr kumimoji="0" lang="en-US" altLang="zh-CN" sz="3200" b="0"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42   </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happened—</a:t>
            </a:r>
            <a:r>
              <a:rPr kumimoji="0" lang="en-US" altLang="zh-CN" sz="3200" b="0" i="0" u="none" strike="noStrike" kern="1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I fell ill</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Despite my </a:t>
            </a:r>
            <a:r>
              <a:rPr kumimoji="0" lang="en-US" altLang="zh-CN" sz="3200" b="0"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43   </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to take medicines and avoid </a:t>
            </a:r>
            <a:r>
              <a:rPr kumimoji="0" lang="en-US" altLang="zh-CN" sz="3200" b="0" i="0" u="none" strike="noStrike" kern="1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mn-cs"/>
              </a:rPr>
              <a:t>unboiled</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water, I was hit hard. I was </a:t>
            </a:r>
            <a:r>
              <a:rPr kumimoji="0" lang="en-US" altLang="zh-CN" sz="3200" b="0"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44   </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to a clinic with </a:t>
            </a:r>
            <a:r>
              <a:rPr kumimoji="0" lang="en-US" altLang="zh-CN" sz="3200" b="0" i="0" u="none" strike="noStrike" kern="1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mn-cs"/>
              </a:rPr>
              <a:t>a high fever and severe body pain</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3200" b="0" i="0" u="none" strike="noStrike" kern="1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Alone and terrified</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I even thought, at a certain moment, that it was the </a:t>
            </a:r>
            <a:r>
              <a:rPr kumimoji="0" lang="en-US" altLang="zh-CN" sz="3200" b="0"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45   </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endParaRPr kumimoji="0" lang="zh-CN"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266700" algn="ju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3200" b="0" i="0" u="none" strike="noStrike" kern="1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mn-cs"/>
              </a:rPr>
              <a:t>3</a:t>
            </a:r>
            <a:r>
              <a:rPr kumimoji="0" lang="en-US" altLang="zh-CN" sz="3200" b="0"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46   </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3200" b="0" i="0" u="none" strike="noStrike" kern="1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mn-cs"/>
              </a:rPr>
              <a:t>a battery of tests</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I received a diagnosis </a:t>
            </a:r>
            <a:r>
              <a:rPr kumimoji="0" lang="zh-CN"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（诊断）</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of serious malaria. The doctor gave me injections and tablets, </a:t>
            </a:r>
            <a:r>
              <a:rPr kumimoji="0" lang="en-US" altLang="zh-CN" sz="3200" b="0"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47   </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I </a:t>
            </a:r>
            <a:r>
              <a:rPr kumimoji="0" lang="en-US" altLang="zh-CN" sz="3200" b="0" i="0" u="none" strike="noStrike" kern="1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mn-cs"/>
              </a:rPr>
              <a:t>wouldn’t have to be admitted to the hospital</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I </a:t>
            </a:r>
            <a:r>
              <a:rPr kumimoji="0" lang="en-US" altLang="zh-CN" sz="3200" b="0"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48   </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taking the tablets, and desperately thinking “keep these down, keep these down!”, </a:t>
            </a:r>
            <a:r>
              <a:rPr kumimoji="0" lang="en-US" altLang="zh-CN" sz="3200" b="0" i="0" u="none" strike="noStrike" kern="1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but nothing worked </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and I had to be </a:t>
            </a:r>
            <a:r>
              <a:rPr kumimoji="0" lang="en-US" altLang="zh-CN" sz="3200" b="0"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49   </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endParaRPr kumimoji="0" lang="zh-CN"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5" name="文本框 4"/>
          <p:cNvSpPr txBox="1"/>
          <p:nvPr/>
        </p:nvSpPr>
        <p:spPr>
          <a:xfrm>
            <a:off x="270352" y="5009495"/>
            <a:ext cx="11616848" cy="4401205"/>
          </a:xfrm>
          <a:prstGeom prst="rect">
            <a:avLst/>
          </a:prstGeom>
          <a:solidFill>
            <a:schemeClr val="accent4">
              <a:lumMod val="20000"/>
              <a:lumOff val="80000"/>
            </a:schemeClr>
          </a:solidFill>
        </p:spPr>
        <p:txBody>
          <a:bodyPr wrap="square">
            <a:spAutoFit/>
          </a:bodyPr>
          <a:lstStyle/>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41</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Regrettably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Constantly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Originally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Consequently</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42</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awkward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strange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unrecorded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undesired</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43</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failure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opportunity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ambition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effort</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44</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400" kern="100" dirty="0">
                <a:effectLst/>
                <a:latin typeface="Times New Roman" panose="02020603050405020304" pitchFamily="18" charset="0"/>
                <a:ea typeface="宋体" panose="02010600030101010101" pitchFamily="2" charset="-122"/>
              </a:rPr>
              <a:t>recommended</a:t>
            </a:r>
            <a:r>
              <a:rPr lang="en-US" altLang="zh-CN" sz="2800" kern="100" dirty="0">
                <a:effectLst/>
                <a:latin typeface="Times New Roman" panose="02020603050405020304" pitchFamily="18" charset="0"/>
                <a:ea typeface="宋体" panose="02010600030101010101" pitchFamily="2" charset="-122"/>
              </a:rPr>
              <a:t>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rushed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assigned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returned</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45</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choice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wisdom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end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truth</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46</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Patient with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Subsequent to 	</a:t>
            </a:r>
            <a:endParaRPr lang="en-US"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Dependent on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Concerned about</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47</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replying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apologizing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promising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assuming</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48</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kept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forgot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delayed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quit</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49</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investigated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dismissed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hospitalized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distinguished</a:t>
            </a:r>
            <a:endParaRPr lang="zh-CN" altLang="zh-CN" sz="2800" kern="100" dirty="0">
              <a:effectLst/>
              <a:latin typeface="Times New Roman" panose="02020603050405020304" pitchFamily="18" charset="0"/>
              <a:ea typeface="宋体" panose="02010600030101010101" pitchFamily="2" charset="-122"/>
            </a:endParaRPr>
          </a:p>
        </p:txBody>
      </p:sp>
      <p:sp>
        <p:nvSpPr>
          <p:cNvPr id="6" name="文本框 5"/>
          <p:cNvSpPr txBox="1"/>
          <p:nvPr/>
        </p:nvSpPr>
        <p:spPr>
          <a:xfrm>
            <a:off x="292124" y="5004052"/>
            <a:ext cx="11616848" cy="4401205"/>
          </a:xfrm>
          <a:prstGeom prst="rect">
            <a:avLst/>
          </a:prstGeom>
          <a:solidFill>
            <a:schemeClr val="accent4">
              <a:lumMod val="20000"/>
              <a:lumOff val="80000"/>
            </a:schemeClr>
          </a:solidFill>
        </p:spPr>
        <p:txBody>
          <a:bodyPr wrap="square">
            <a:spAutoFit/>
          </a:bodyPr>
          <a:lstStyle/>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41</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solidFill>
                  <a:srgbClr val="FF0000"/>
                </a:solidFill>
                <a:effectLst/>
                <a:latin typeface="Times New Roman" panose="02020603050405020304" pitchFamily="18" charset="0"/>
                <a:ea typeface="宋体" panose="02010600030101010101" pitchFamily="2" charset="-122"/>
              </a:rPr>
              <a:t>Regrettably</a:t>
            </a:r>
            <a:r>
              <a:rPr lang="en-US" altLang="zh-CN" sz="2800" kern="100" dirty="0">
                <a:effectLst/>
                <a:latin typeface="Times New Roman" panose="02020603050405020304" pitchFamily="18" charset="0"/>
                <a:ea typeface="宋体" panose="02010600030101010101" pitchFamily="2" charset="-122"/>
              </a:rPr>
              <a:t>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Constantly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Originally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Consequently</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42</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awkward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strange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unrecorded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solidFill>
                  <a:srgbClr val="FF0000"/>
                </a:solidFill>
                <a:effectLst/>
                <a:latin typeface="Times New Roman" panose="02020603050405020304" pitchFamily="18" charset="0"/>
                <a:ea typeface="宋体" panose="02010600030101010101" pitchFamily="2" charset="-122"/>
              </a:rPr>
              <a:t>undesired</a:t>
            </a:r>
            <a:endParaRPr lang="zh-CN" altLang="zh-CN" sz="2800" kern="100" dirty="0">
              <a:solidFill>
                <a:srgbClr val="FF0000"/>
              </a:solidFill>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43</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failure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opportunity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ambition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solidFill>
                  <a:srgbClr val="FF0000"/>
                </a:solidFill>
                <a:effectLst/>
                <a:latin typeface="Times New Roman" panose="02020603050405020304" pitchFamily="18" charset="0"/>
                <a:ea typeface="宋体" panose="02010600030101010101" pitchFamily="2" charset="-122"/>
              </a:rPr>
              <a:t>effort</a:t>
            </a:r>
            <a:endParaRPr lang="zh-CN" altLang="zh-CN" sz="2800" kern="100" dirty="0">
              <a:solidFill>
                <a:srgbClr val="FF0000"/>
              </a:solidFill>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44</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400" kern="100" dirty="0">
                <a:effectLst/>
                <a:latin typeface="Times New Roman" panose="02020603050405020304" pitchFamily="18" charset="0"/>
                <a:ea typeface="宋体" panose="02010600030101010101" pitchFamily="2" charset="-122"/>
              </a:rPr>
              <a:t>recommended</a:t>
            </a:r>
            <a:r>
              <a:rPr lang="en-US" altLang="zh-CN" sz="2800" kern="100" dirty="0">
                <a:effectLst/>
                <a:latin typeface="Times New Roman" panose="02020603050405020304" pitchFamily="18" charset="0"/>
                <a:ea typeface="宋体" panose="02010600030101010101" pitchFamily="2" charset="-122"/>
              </a:rPr>
              <a:t>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solidFill>
                  <a:srgbClr val="FF0000"/>
                </a:solidFill>
                <a:effectLst/>
                <a:latin typeface="Times New Roman" panose="02020603050405020304" pitchFamily="18" charset="0"/>
                <a:ea typeface="宋体" panose="02010600030101010101" pitchFamily="2" charset="-122"/>
              </a:rPr>
              <a:t>rushed</a:t>
            </a:r>
            <a:r>
              <a:rPr lang="en-US" altLang="zh-CN" sz="2800" kern="100" dirty="0">
                <a:effectLst/>
                <a:latin typeface="Times New Roman" panose="02020603050405020304" pitchFamily="18" charset="0"/>
                <a:ea typeface="宋体" panose="02010600030101010101" pitchFamily="2" charset="-122"/>
              </a:rPr>
              <a:t>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assigned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returned</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45</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choice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wisdom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solidFill>
                  <a:srgbClr val="FF0000"/>
                </a:solidFill>
                <a:effectLst/>
                <a:latin typeface="Times New Roman" panose="02020603050405020304" pitchFamily="18" charset="0"/>
                <a:ea typeface="宋体" panose="02010600030101010101" pitchFamily="2" charset="-122"/>
              </a:rPr>
              <a:t>end</a:t>
            </a:r>
            <a:r>
              <a:rPr lang="en-US" altLang="zh-CN" sz="2800" kern="100" dirty="0">
                <a:effectLst/>
                <a:latin typeface="Times New Roman" panose="02020603050405020304" pitchFamily="18" charset="0"/>
                <a:ea typeface="宋体" panose="02010600030101010101" pitchFamily="2" charset="-122"/>
              </a:rPr>
              <a:t>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truth</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46</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Patient with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solidFill>
                  <a:srgbClr val="FF0000"/>
                </a:solidFill>
                <a:effectLst/>
                <a:latin typeface="Times New Roman" panose="02020603050405020304" pitchFamily="18" charset="0"/>
                <a:ea typeface="宋体" panose="02010600030101010101" pitchFamily="2" charset="-122"/>
              </a:rPr>
              <a:t>Subsequent to </a:t>
            </a:r>
            <a:r>
              <a:rPr lang="en-US" altLang="zh-CN" sz="2800" kern="100" dirty="0">
                <a:effectLst/>
                <a:latin typeface="Times New Roman" panose="02020603050405020304" pitchFamily="18" charset="0"/>
                <a:ea typeface="宋体" panose="02010600030101010101" pitchFamily="2" charset="-122"/>
              </a:rPr>
              <a:t>	</a:t>
            </a:r>
            <a:endParaRPr lang="en-US"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Dependent on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Concerned about</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47</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replying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apologizing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solidFill>
                  <a:srgbClr val="FF0000"/>
                </a:solidFill>
                <a:effectLst/>
                <a:latin typeface="Times New Roman" panose="02020603050405020304" pitchFamily="18" charset="0"/>
                <a:ea typeface="宋体" panose="02010600030101010101" pitchFamily="2" charset="-122"/>
              </a:rPr>
              <a:t>promising</a:t>
            </a:r>
            <a:r>
              <a:rPr lang="en-US" altLang="zh-CN" sz="2800" kern="100" dirty="0">
                <a:effectLst/>
                <a:latin typeface="Times New Roman" panose="02020603050405020304" pitchFamily="18" charset="0"/>
                <a:ea typeface="宋体" panose="02010600030101010101" pitchFamily="2" charset="-122"/>
              </a:rPr>
              <a:t>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assuming</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48</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solidFill>
                  <a:srgbClr val="FF0000"/>
                </a:solidFill>
                <a:effectLst/>
                <a:latin typeface="Times New Roman" panose="02020603050405020304" pitchFamily="18" charset="0"/>
                <a:ea typeface="宋体" panose="02010600030101010101" pitchFamily="2" charset="-122"/>
              </a:rPr>
              <a:t>kept</a:t>
            </a:r>
            <a:r>
              <a:rPr lang="en-US" altLang="zh-CN" sz="2800" kern="100" dirty="0">
                <a:effectLst/>
                <a:latin typeface="Times New Roman" panose="02020603050405020304" pitchFamily="18" charset="0"/>
                <a:ea typeface="宋体" panose="02010600030101010101" pitchFamily="2" charset="-122"/>
              </a:rPr>
              <a:t>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forgot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delayed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quit</a:t>
            </a:r>
            <a:endParaRPr lang="zh-CN" altLang="zh-CN" sz="2800" kern="100" dirty="0">
              <a:effectLst/>
              <a:latin typeface="Times New Roman" panose="02020603050405020304" pitchFamily="18" charset="0"/>
              <a:ea typeface="宋体" panose="02010600030101010101" pitchFamily="2" charset="-122"/>
            </a:endParaRPr>
          </a:p>
          <a:p>
            <a:pPr algn="just">
              <a:tabLst>
                <a:tab pos="1533525" algn="l"/>
                <a:tab pos="3067050" algn="l"/>
                <a:tab pos="4600575" algn="l"/>
              </a:tabLst>
            </a:pPr>
            <a:r>
              <a:rPr lang="en-US" altLang="zh-CN" sz="2800" kern="100" dirty="0">
                <a:effectLst/>
                <a:latin typeface="Times New Roman" panose="02020603050405020304" pitchFamily="18" charset="0"/>
                <a:ea typeface="宋体" panose="02010600030101010101" pitchFamily="2" charset="-122"/>
              </a:rPr>
              <a:t>49</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A</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investigated B</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dismissed 	C</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solidFill>
                  <a:srgbClr val="FF0000"/>
                </a:solidFill>
                <a:effectLst/>
                <a:latin typeface="Times New Roman" panose="02020603050405020304" pitchFamily="18" charset="0"/>
                <a:ea typeface="宋体" panose="02010600030101010101" pitchFamily="2" charset="-122"/>
              </a:rPr>
              <a:t>hospitalized</a:t>
            </a:r>
            <a:r>
              <a:rPr lang="en-US" altLang="zh-CN" sz="2800" kern="100" dirty="0">
                <a:effectLst/>
                <a:latin typeface="Times New Roman" panose="02020603050405020304" pitchFamily="18" charset="0"/>
                <a:ea typeface="宋体" panose="02010600030101010101" pitchFamily="2" charset="-122"/>
              </a:rPr>
              <a:t> 	D</a:t>
            </a:r>
            <a:r>
              <a:rPr lang="zh-CN" altLang="zh-CN" sz="2800" kern="100" dirty="0">
                <a:effectLst/>
                <a:latin typeface="Times New Roman" panose="02020603050405020304" pitchFamily="18" charset="0"/>
                <a:ea typeface="宋体" panose="02010600030101010101" pitchFamily="2" charset="-122"/>
              </a:rPr>
              <a:t>．</a:t>
            </a:r>
            <a:r>
              <a:rPr lang="en-US" altLang="zh-CN" sz="2800" kern="100" dirty="0">
                <a:effectLst/>
                <a:latin typeface="Times New Roman" panose="02020603050405020304" pitchFamily="18" charset="0"/>
                <a:ea typeface="宋体" panose="02010600030101010101" pitchFamily="2" charset="-122"/>
              </a:rPr>
              <a:t>distinguished</a:t>
            </a:r>
            <a:endParaRPr lang="zh-CN" altLang="zh-CN" sz="2800" kern="100" dirty="0">
              <a:effectLst/>
              <a:latin typeface="Times New Roman" panose="02020603050405020304" pitchFamily="18" charset="0"/>
              <a:ea typeface="宋体" panose="02010600030101010101" pitchFamily="2" charset="-122"/>
            </a:endParaRPr>
          </a:p>
        </p:txBody>
      </p:sp>
      <p:sp>
        <p:nvSpPr>
          <p:cNvPr id="7" name="文本框 6"/>
          <p:cNvSpPr txBox="1"/>
          <p:nvPr/>
        </p:nvSpPr>
        <p:spPr>
          <a:xfrm>
            <a:off x="11835129" y="5004052"/>
            <a:ext cx="6256929" cy="2246769"/>
          </a:xfrm>
          <a:prstGeom prst="rect">
            <a:avLst/>
          </a:prstGeom>
          <a:solidFill>
            <a:schemeClr val="accent3">
              <a:lumMod val="40000"/>
              <a:lumOff val="60000"/>
            </a:schemeClr>
          </a:solidFill>
        </p:spPr>
        <p:txBody>
          <a:bodyPr wrap="square">
            <a:spAutoFit/>
          </a:bodyPr>
          <a:lstStyle/>
          <a:p>
            <a:pPr marL="457200" indent="-457200" algn="just">
              <a:buFont typeface="Wingdings" panose="05000000000000000000" pitchFamily="2" charset="2"/>
              <a:buChar char="l"/>
            </a:pPr>
            <a:r>
              <a:rPr lang="en-US" altLang="zh-CN" sz="2800" dirty="0">
                <a:latin typeface="Times New Roman" panose="02020603050405020304" pitchFamily="18" charset="0"/>
                <a:cs typeface="Times New Roman" panose="02020603050405020304" pitchFamily="18" charset="0"/>
              </a:rPr>
              <a:t>Patient with </a:t>
            </a:r>
            <a:r>
              <a:rPr lang="zh-CN" altLang="en-US" sz="2800" dirty="0">
                <a:latin typeface="Times New Roman" panose="02020603050405020304" pitchFamily="18" charset="0"/>
                <a:cs typeface="Times New Roman" panose="02020603050405020304" pitchFamily="18" charset="0"/>
              </a:rPr>
              <a:t>对</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有耐心</a:t>
            </a:r>
            <a:r>
              <a:rPr lang="en-US" altLang="zh-CN"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l"/>
            </a:pPr>
            <a:r>
              <a:rPr lang="en-US" altLang="zh-CN" sz="2800" dirty="0">
                <a:latin typeface="Times New Roman" panose="02020603050405020304" pitchFamily="18" charset="0"/>
                <a:cs typeface="Times New Roman" panose="02020603050405020304" pitchFamily="18" charset="0"/>
              </a:rPr>
              <a:t>Subsequent to 	</a:t>
            </a:r>
            <a:r>
              <a:rPr lang="zh-CN" altLang="en-US" sz="2800" dirty="0">
                <a:latin typeface="Times New Roman" panose="02020603050405020304" pitchFamily="18" charset="0"/>
                <a:cs typeface="Times New Roman" panose="02020603050405020304" pitchFamily="18" charset="0"/>
              </a:rPr>
              <a:t>在</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之后</a:t>
            </a:r>
            <a:endParaRPr lang="en-US" altLang="zh-CN"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l"/>
            </a:pPr>
            <a:r>
              <a:rPr lang="en-US" altLang="zh-CN" sz="2800" dirty="0">
                <a:latin typeface="Times New Roman" panose="02020603050405020304" pitchFamily="18" charset="0"/>
                <a:cs typeface="Times New Roman" panose="02020603050405020304" pitchFamily="18" charset="0"/>
              </a:rPr>
              <a:t>Dependent on </a:t>
            </a:r>
            <a:r>
              <a:rPr lang="zh-CN" altLang="en-US" sz="2800" dirty="0">
                <a:latin typeface="Times New Roman" panose="02020603050405020304" pitchFamily="18" charset="0"/>
                <a:cs typeface="Times New Roman" panose="02020603050405020304" pitchFamily="18" charset="0"/>
              </a:rPr>
              <a:t>依赖于</a:t>
            </a:r>
            <a:r>
              <a:rPr lang="en-US" altLang="zh-CN"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l"/>
            </a:pPr>
            <a:r>
              <a:rPr lang="en-US" altLang="zh-CN" sz="2800" dirty="0">
                <a:latin typeface="Times New Roman" panose="02020603050405020304" pitchFamily="18" charset="0"/>
                <a:cs typeface="Times New Roman" panose="02020603050405020304" pitchFamily="18" charset="0"/>
              </a:rPr>
              <a:t>Concerned about </a:t>
            </a:r>
            <a:r>
              <a:rPr lang="zh-CN" altLang="en-US" sz="2800" dirty="0">
                <a:latin typeface="Times New Roman" panose="02020603050405020304" pitchFamily="18" charset="0"/>
                <a:cs typeface="Times New Roman" panose="02020603050405020304" pitchFamily="18" charset="0"/>
              </a:rPr>
              <a:t>关心，担忧</a:t>
            </a:r>
            <a:endParaRPr lang="en-US" altLang="zh-CN"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l"/>
            </a:pPr>
            <a:r>
              <a:rPr lang="en-US" altLang="zh-CN" sz="2800" dirty="0">
                <a:latin typeface="Times New Roman" panose="02020603050405020304" pitchFamily="18" charset="0"/>
                <a:cs typeface="Times New Roman" panose="02020603050405020304" pitchFamily="18" charset="0"/>
              </a:rPr>
              <a:t>Hospitalize vt.</a:t>
            </a:r>
            <a:r>
              <a:rPr lang="zh-CN" altLang="en-US" sz="2800" dirty="0">
                <a:latin typeface="Times New Roman" panose="02020603050405020304" pitchFamily="18" charset="0"/>
                <a:cs typeface="Times New Roman" panose="02020603050405020304" pitchFamily="18" charset="0"/>
              </a:rPr>
              <a:t>住院治疗</a:t>
            </a:r>
            <a:endParaRPr lang="en-US" altLang="zh-CN" sz="28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1913811" y="7250821"/>
            <a:ext cx="6224271" cy="2062103"/>
          </a:xfrm>
          <a:prstGeom prst="rect">
            <a:avLst/>
          </a:prstGeom>
          <a:solidFill>
            <a:schemeClr val="bg1">
              <a:lumMod val="95000"/>
            </a:schemeClr>
          </a:solidFill>
        </p:spPr>
        <p:txBody>
          <a:bodyPr wrap="square">
            <a:spAutoFit/>
          </a:bodyPr>
          <a:lstStyle/>
          <a:p>
            <a:pPr marL="457200" indent="-457200">
              <a:buFont typeface="Arial" panose="020B0604020202020204" pitchFamily="34" charset="0"/>
              <a:buChar char="•"/>
            </a:pPr>
            <a:r>
              <a:rPr lang="en-US" altLang="zh-CN" sz="3200" dirty="0">
                <a:latin typeface="Times New Roman" panose="02020603050405020304" pitchFamily="18" charset="0"/>
                <a:cs typeface="Times New Roman" panose="02020603050405020304" pitchFamily="18" charset="0"/>
              </a:rPr>
              <a:t>Be engaged in</a:t>
            </a:r>
            <a:r>
              <a:rPr lang="zh-CN" altLang="en-US" sz="3200" dirty="0">
                <a:latin typeface="Times New Roman" panose="02020603050405020304" pitchFamily="18" charset="0"/>
                <a:cs typeface="Times New Roman" panose="02020603050405020304" pitchFamily="18" charset="0"/>
              </a:rPr>
              <a:t>参与</a:t>
            </a:r>
            <a:r>
              <a:rPr lang="en-US" altLang="zh-CN" sz="3200" dirty="0">
                <a:latin typeface="Times New Roman" panose="02020603050405020304" pitchFamily="18" charset="0"/>
                <a:cs typeface="Times New Roman" panose="02020603050405020304" pitchFamily="18" charset="0"/>
              </a:rPr>
              <a:t> </a:t>
            </a:r>
            <a:endParaRPr lang="en-US" altLang="zh-CN"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3200" dirty="0">
                <a:solidFill>
                  <a:srgbClr val="FF0000"/>
                </a:solidFill>
                <a:latin typeface="Times New Roman" panose="02020603050405020304" pitchFamily="18" charset="0"/>
                <a:cs typeface="Times New Roman" panose="02020603050405020304" pitchFamily="18" charset="0"/>
              </a:rPr>
              <a:t>Be hit hard</a:t>
            </a:r>
            <a:r>
              <a:rPr lang="zh-CN" altLang="en-US" sz="3200" dirty="0">
                <a:solidFill>
                  <a:srgbClr val="FF0000"/>
                </a:solidFill>
                <a:latin typeface="Times New Roman" panose="02020603050405020304" pitchFamily="18" charset="0"/>
                <a:cs typeface="Times New Roman" panose="02020603050405020304" pitchFamily="18" charset="0"/>
              </a:rPr>
              <a:t>受到重创</a:t>
            </a:r>
            <a:endParaRPr lang="en-US" altLang="zh-CN" sz="3200" dirty="0">
              <a:solidFill>
                <a:srgbClr val="FF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3200" dirty="0">
                <a:latin typeface="Times New Roman" panose="02020603050405020304" pitchFamily="18" charset="0"/>
                <a:cs typeface="Times New Roman" panose="02020603050405020304" pitchFamily="18" charset="0"/>
              </a:rPr>
              <a:t>A battery of </a:t>
            </a:r>
            <a:r>
              <a:rPr lang="zh-CN" altLang="en-US" sz="3200" dirty="0">
                <a:latin typeface="Times New Roman" panose="02020603050405020304" pitchFamily="18" charset="0"/>
                <a:cs typeface="Times New Roman" panose="02020603050405020304" pitchFamily="18" charset="0"/>
              </a:rPr>
              <a:t>一系列</a:t>
            </a:r>
            <a:endParaRPr lang="en-US" altLang="zh-CN"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3200" dirty="0">
                <a:latin typeface="Times New Roman" panose="02020603050405020304" pitchFamily="18" charset="0"/>
                <a:cs typeface="Times New Roman" panose="02020603050405020304" pitchFamily="18" charset="0"/>
              </a:rPr>
              <a:t>Be admitted to </a:t>
            </a:r>
            <a:r>
              <a:rPr lang="zh-CN" altLang="en-US" sz="3200" dirty="0">
                <a:latin typeface="Times New Roman" panose="02020603050405020304" pitchFamily="18" charset="0"/>
                <a:cs typeface="Times New Roman" panose="02020603050405020304" pitchFamily="18" charset="0"/>
              </a:rPr>
              <a:t>被录取；被送入</a:t>
            </a:r>
            <a:endParaRPr lang="en-US" altLang="zh-CN" sz="3200" dirty="0">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2400" y="485180"/>
            <a:ext cx="17907000" cy="3970318"/>
          </a:xfrm>
          <a:prstGeom prst="rect">
            <a:avLst/>
          </a:prstGeom>
          <a:noFill/>
        </p:spPr>
        <p:txBody>
          <a:bodyPr wrap="square">
            <a:spAutoFit/>
          </a:bodyPr>
          <a:lstStyle/>
          <a:p>
            <a:pPr marL="0" marR="0" lvl="0" indent="266700" algn="ju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3200" b="0" i="0" u="none" strike="noStrike" kern="1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mn-cs"/>
              </a:rPr>
              <a:t>4</a:t>
            </a:r>
            <a:r>
              <a:rPr kumimoji="0" lang="en-US" altLang="zh-CN" sz="36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Tears coursed down my cheeks. I was </a:t>
            </a:r>
            <a:r>
              <a:rPr kumimoji="0" lang="en-US" altLang="zh-CN" sz="3600" b="0"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50   </a:t>
            </a:r>
            <a:r>
              <a:rPr kumimoji="0" lang="en-US" altLang="zh-CN" sz="36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with fear. Then, a kind nurse </a:t>
            </a:r>
            <a:r>
              <a:rPr kumimoji="0" lang="en-US" altLang="zh-CN" sz="3600" b="0"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51   </a:t>
            </a:r>
            <a:r>
              <a:rPr kumimoji="0" lang="en-US" altLang="zh-CN" sz="36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She remained by my side for a full eight hours even after her shift </a:t>
            </a:r>
            <a:r>
              <a:rPr kumimoji="0" lang="en-US" altLang="zh-CN" sz="3600" b="0"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52   </a:t>
            </a:r>
            <a:r>
              <a:rPr kumimoji="0" lang="en-US" altLang="zh-CN" sz="36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gently holding my hand. Her presence was really a great </a:t>
            </a:r>
            <a:r>
              <a:rPr kumimoji="0" lang="en-US" altLang="zh-CN" sz="3600" b="0" i="0" u="sng"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53   </a:t>
            </a:r>
            <a:r>
              <a:rPr kumimoji="0" lang="en-US" altLang="zh-CN" sz="36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3600" b="0" i="0" u="none" strike="noStrike" kern="1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Had it not been for her, I can’t imagine how I could have </a:t>
            </a:r>
            <a:r>
              <a:rPr kumimoji="0" lang="en-US" altLang="zh-CN" sz="3600" b="0" i="0" u="sng" strike="noStrike" kern="1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   54   </a:t>
            </a:r>
            <a:r>
              <a:rPr kumimoji="0" lang="en-US" altLang="zh-CN" sz="3600" b="0" i="0" u="none" strike="noStrike" kern="1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 that night.</a:t>
            </a:r>
            <a:r>
              <a:rPr kumimoji="0" lang="en-US" altLang="zh-CN" sz="36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The medicines gradually took effect and soon I was released.</a:t>
            </a:r>
            <a:endParaRPr kumimoji="0" lang="zh-CN" altLang="zh-CN" sz="36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266700" algn="just"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3600" b="0" i="0" u="none" strike="noStrike" kern="1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mn-cs"/>
              </a:rPr>
              <a:t>5</a:t>
            </a:r>
            <a:r>
              <a:rPr kumimoji="0" lang="en-US" altLang="zh-CN" sz="36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I</a:t>
            </a:r>
            <a:r>
              <a:rPr kumimoji="0" lang="en-US" altLang="zh-CN" sz="36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never learned her name, yet the nurse has left a deep mark. It serves as a reminder that </a:t>
            </a:r>
            <a:r>
              <a:rPr kumimoji="0" lang="en-US" altLang="zh-CN" sz="3600" b="0" i="0" u="sng"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in the darkest times, a simple act of kindness can make a difference, crossing    55    and bringing warmth to strangers in need.</a:t>
            </a:r>
            <a:endParaRPr kumimoji="0" lang="zh-CN" altLang="zh-CN" sz="3600" b="0" i="0" u="sng"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endParaRPr>
          </a:p>
        </p:txBody>
      </p:sp>
      <p:sp>
        <p:nvSpPr>
          <p:cNvPr id="5" name="文本框 4"/>
          <p:cNvSpPr txBox="1"/>
          <p:nvPr/>
        </p:nvSpPr>
        <p:spPr>
          <a:xfrm>
            <a:off x="247341" y="4504154"/>
            <a:ext cx="11616848" cy="2677656"/>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533525" algn="l"/>
                <a:tab pos="3067050" algn="l"/>
                <a:tab pos="4600575" algn="l"/>
              </a:tabLst>
              <a:defRPr/>
            </a:pP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50</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consumed 	B</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equipped 	C</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compared 	D</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impressed</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533525" algn="l"/>
                <a:tab pos="3067050" algn="l"/>
                <a:tab pos="4600575" algn="l"/>
              </a:tabLst>
              <a:defRPr/>
            </a:pP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51</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departed 	B</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emerged 	C</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passed 		D</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called</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533525" algn="l"/>
                <a:tab pos="3067050" algn="l"/>
                <a:tab pos="4600575" algn="l"/>
              </a:tabLst>
              <a:defRPr/>
            </a:pP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52</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increased 	B</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continued 	C</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occurred 	D</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concluded</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533525" algn="l"/>
                <a:tab pos="3067050" algn="l"/>
                <a:tab pos="4600575" algn="l"/>
              </a:tabLst>
              <a:defRPr/>
            </a:pP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53</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trick 	B</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relief 		C</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reminder 	D</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success</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533525" algn="l"/>
                <a:tab pos="3067050" algn="l"/>
                <a:tab pos="4600575" algn="l"/>
              </a:tabLst>
              <a:defRPr/>
            </a:pP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54</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weathered 	B</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described 	C</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witnessed 	D</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enjoyed</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533525" algn="l"/>
                <a:tab pos="3067050" algn="l"/>
                <a:tab pos="4600575" algn="l"/>
              </a:tabLst>
              <a:defRPr/>
            </a:pP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55</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ages 	B</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races 		C</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boundaries 	D</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genders</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 name="文本框 6"/>
          <p:cNvSpPr txBox="1"/>
          <p:nvPr/>
        </p:nvSpPr>
        <p:spPr>
          <a:xfrm>
            <a:off x="11836338" y="4627265"/>
            <a:ext cx="6256929" cy="2554545"/>
          </a:xfrm>
          <a:prstGeom prst="rect">
            <a:avLst/>
          </a:prstGeom>
          <a:solidFill>
            <a:schemeClr val="accent3">
              <a:lumMod val="40000"/>
              <a:lumOff val="60000"/>
            </a:schemeClr>
          </a:solid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course down</a:t>
            </a:r>
            <a:r>
              <a:rPr lang="zh-CN" altLang="en-US"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流下</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Be consumed with fear </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充满恐惧</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lang="en-US" altLang="zh-CN"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Take effect </a:t>
            </a:r>
            <a:r>
              <a:rPr lang="zh-CN" altLang="en-US"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生效，起作用</a:t>
            </a:r>
            <a:endParaRPr lang="en-US" altLang="zh-CN"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lang="en-US" altLang="zh-CN"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Be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released </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被释放；出院</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lang="en-US" altLang="zh-CN"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Serve as</a:t>
            </a:r>
            <a:r>
              <a:rPr lang="zh-CN" altLang="en-US" sz="3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充当，作为</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194733" y="4534308"/>
            <a:ext cx="11616848" cy="2677656"/>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533525" algn="l"/>
                <a:tab pos="3067050" algn="l"/>
                <a:tab pos="4600575" algn="l"/>
              </a:tabLst>
              <a:defRPr/>
            </a:pP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50</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consumed</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B</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equipped 	C</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compared 	D</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impressed</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533525" algn="l"/>
                <a:tab pos="3067050" algn="l"/>
                <a:tab pos="4600575" algn="l"/>
              </a:tabLst>
              <a:defRPr/>
            </a:pP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51</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departed 	B</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emerged</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C</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passed 		D</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called</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533525" algn="l"/>
                <a:tab pos="3067050" algn="l"/>
                <a:tab pos="4600575" algn="l"/>
              </a:tabLst>
              <a:defRPr/>
            </a:pP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52</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increased 	B</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continued 	C</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occurred 	D</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concluded</a:t>
            </a:r>
            <a:endParaRPr kumimoji="0" lang="en-US" altLang="zh-CN" sz="28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533525" algn="l"/>
                <a:tab pos="3067050" algn="l"/>
                <a:tab pos="4600575" algn="l"/>
              </a:tabLst>
              <a:defRPr/>
            </a:pP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53</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trick 	B</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relief </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C</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reminder 	D</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success</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533525" algn="l"/>
                <a:tab pos="3067050" algn="l"/>
                <a:tab pos="4600575" algn="l"/>
              </a:tabLst>
              <a:defRPr/>
            </a:pP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54</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weathered</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B</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described 	C</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witnessed 	D</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enjoyed</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533525" algn="l"/>
                <a:tab pos="3067050" algn="l"/>
                <a:tab pos="4600575" algn="l"/>
              </a:tabLst>
              <a:defRPr/>
            </a:pP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55</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ages 	B</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races 		C</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boundaries</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D</a:t>
            </a:r>
            <a:r>
              <a:rPr kumimoji="0" lang="zh-CN"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genders</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4" name="文本框 3"/>
          <p:cNvSpPr txBox="1"/>
          <p:nvPr/>
        </p:nvSpPr>
        <p:spPr>
          <a:xfrm>
            <a:off x="296963" y="7335075"/>
            <a:ext cx="5916589" cy="602815"/>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consume vt.</a:t>
            </a:r>
            <a:r>
              <a:rPr lang="zh-CN" altLang="en-US" sz="3200" dirty="0">
                <a:latin typeface="Times New Roman" panose="02020603050405020304" pitchFamily="18" charset="0"/>
                <a:cs typeface="Times New Roman" panose="02020603050405020304" pitchFamily="18" charset="0"/>
              </a:rPr>
              <a:t>消耗；吃喝；侵蚀</a:t>
            </a:r>
            <a:endParaRPr lang="en-US" altLang="zh-CN"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296963" y="7968044"/>
            <a:ext cx="8847037" cy="1815882"/>
          </a:xfrm>
          <a:prstGeom prst="rect">
            <a:avLst/>
          </a:prstGeom>
          <a:noFill/>
          <a:ln w="28575">
            <a:solidFill>
              <a:schemeClr val="tx1"/>
            </a:solidFill>
            <a:prstDash val="dashDot"/>
          </a:ln>
        </p:spPr>
        <p:txBody>
          <a:bodyPr wrap="square">
            <a:spAutoFit/>
          </a:bodyPr>
          <a:lstStyle/>
          <a:p>
            <a:pPr marL="457200" indent="-457200" algn="just">
              <a:buFont typeface="Arial" panose="020B0604020202020204" pitchFamily="34" charset="0"/>
              <a:buChar char="•"/>
            </a:pPr>
            <a:r>
              <a:rPr lang="en-US" altLang="zh-CN" sz="2800" i="1" dirty="0"/>
              <a:t>The disease consumed his body.</a:t>
            </a:r>
            <a:endParaRPr lang="en-US" altLang="zh-CN" sz="2800" i="1" dirty="0"/>
          </a:p>
          <a:p>
            <a:pPr marL="457200" indent="-457200" algn="just">
              <a:buFont typeface="Arial" panose="020B0604020202020204" pitchFamily="34" charset="0"/>
              <a:buChar char="•"/>
            </a:pPr>
            <a:r>
              <a:rPr lang="en-US" altLang="zh-CN" sz="2800" i="1" dirty="0"/>
              <a:t>Be consumed by /with</a:t>
            </a:r>
            <a:endParaRPr lang="en-US" altLang="zh-CN" sz="2800" i="1" dirty="0"/>
          </a:p>
          <a:p>
            <a:pPr marL="457200" indent="-457200" algn="just">
              <a:buFont typeface="Arial" panose="020B0604020202020204" pitchFamily="34" charset="0"/>
              <a:buChar char="•"/>
            </a:pPr>
            <a:r>
              <a:rPr lang="en-US" altLang="zh-CN" sz="2800" dirty="0"/>
              <a:t>2019</a:t>
            </a:r>
            <a:r>
              <a:rPr lang="zh-CN" altLang="en-US" sz="2800" dirty="0"/>
              <a:t>年高考英语全国卷</a:t>
            </a:r>
            <a:r>
              <a:rPr lang="en-US" altLang="zh-CN" sz="2800" dirty="0"/>
              <a:t>Ⅱ</a:t>
            </a:r>
            <a:r>
              <a:rPr lang="zh-CN" altLang="en-US" sz="2800" dirty="0"/>
              <a:t>完形填空</a:t>
            </a:r>
            <a:r>
              <a:rPr lang="en-US" altLang="zh-CN" sz="2800" dirty="0"/>
              <a:t>:The fire </a:t>
            </a:r>
            <a:r>
              <a:rPr lang="en-US" altLang="zh-CN" sz="2800" dirty="0">
                <a:solidFill>
                  <a:srgbClr val="FF0000"/>
                </a:solidFill>
              </a:rPr>
              <a:t>consumed</a:t>
            </a:r>
            <a:r>
              <a:rPr lang="en-US" altLang="zh-CN" sz="2800" dirty="0"/>
              <a:t> the entire forest, leaving nothing but ashes.</a:t>
            </a:r>
            <a:endParaRPr lang="zh-CN" altLang="en-US" sz="2800" dirty="0"/>
          </a:p>
        </p:txBody>
      </p:sp>
      <p:sp>
        <p:nvSpPr>
          <p:cNvPr id="10" name="文本框 9"/>
          <p:cNvSpPr txBox="1"/>
          <p:nvPr/>
        </p:nvSpPr>
        <p:spPr>
          <a:xfrm>
            <a:off x="9246230" y="7304921"/>
            <a:ext cx="7822570" cy="584775"/>
          </a:xfrm>
          <a:prstGeom prst="rect">
            <a:avLst/>
          </a:prstGeom>
          <a:solidFill>
            <a:srgbClr val="FFFF00"/>
          </a:solidFill>
        </p:spPr>
        <p:txBody>
          <a:bodyPr wrap="square" rtlCol="0">
            <a:spAutoFit/>
          </a:bodyPr>
          <a:lstStyle/>
          <a:p>
            <a:pPr marL="457200" indent="-4572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weather vt.</a:t>
            </a:r>
            <a:r>
              <a:rPr lang="zh-CN" altLang="en-US" sz="3200" dirty="0">
                <a:latin typeface="Times New Roman" panose="02020603050405020304" pitchFamily="18" charset="0"/>
                <a:cs typeface="Times New Roman" panose="02020603050405020304" pitchFamily="18" charset="0"/>
              </a:rPr>
              <a:t>经受得住，经历；风化，褪色</a:t>
            </a:r>
            <a:endParaRPr lang="en-US" altLang="zh-CN" sz="24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9246230" y="7975818"/>
            <a:ext cx="8847037" cy="2246769"/>
          </a:xfrm>
          <a:prstGeom prst="rect">
            <a:avLst/>
          </a:prstGeom>
          <a:noFill/>
          <a:ln w="28575">
            <a:solidFill>
              <a:schemeClr val="tx1"/>
            </a:solidFill>
            <a:prstDash val="dashDot"/>
          </a:ln>
        </p:spPr>
        <p:txBody>
          <a:bodyPr wrap="square">
            <a:spAutoFit/>
          </a:bodyPr>
          <a:lstStyle/>
          <a:p>
            <a:pPr marL="457200" indent="-457200" algn="just">
              <a:buFont typeface="Arial" panose="020B0604020202020204" pitchFamily="34" charset="0"/>
              <a:buChar char="•"/>
            </a:pPr>
            <a:r>
              <a:rPr lang="en-US" altLang="zh-CN" sz="2800" i="1" dirty="0"/>
              <a:t>Weather the storm: </a:t>
            </a:r>
            <a:r>
              <a:rPr lang="zh-CN" altLang="en-US" sz="2800" i="1" dirty="0"/>
              <a:t>渡过风暴；渡过难关</a:t>
            </a:r>
            <a:endParaRPr lang="en-US" altLang="zh-CN" sz="2800" i="1" dirty="0"/>
          </a:p>
          <a:p>
            <a:pPr marL="457200" indent="-457200" algn="just">
              <a:buFont typeface="Arial" panose="020B0604020202020204" pitchFamily="34" charset="0"/>
              <a:buChar char="•"/>
            </a:pPr>
            <a:r>
              <a:rPr lang="en-US" altLang="zh-CN" sz="2800" i="1" dirty="0"/>
              <a:t>Weather through: </a:t>
            </a:r>
            <a:r>
              <a:rPr lang="zh-CN" altLang="en-US" sz="2800" i="1" dirty="0"/>
              <a:t>成功渡过（困难）</a:t>
            </a:r>
            <a:endParaRPr lang="en-US" altLang="zh-CN" sz="2800" i="1" dirty="0"/>
          </a:p>
          <a:p>
            <a:pPr marL="457200" indent="-457200" algn="just">
              <a:buFont typeface="Arial" panose="020B0604020202020204" pitchFamily="34" charset="0"/>
              <a:buChar char="•"/>
            </a:pPr>
            <a:r>
              <a:rPr lang="en-US" altLang="zh-CN" sz="2800" dirty="0"/>
              <a:t>Be weathered by: </a:t>
            </a:r>
            <a:r>
              <a:rPr lang="zh-CN" altLang="en-US" sz="2800" dirty="0"/>
              <a:t>因</a:t>
            </a:r>
            <a:r>
              <a:rPr lang="en-US" altLang="zh-CN" sz="2800" dirty="0"/>
              <a:t>……</a:t>
            </a:r>
            <a:r>
              <a:rPr lang="zh-CN" altLang="en-US" sz="2800" dirty="0"/>
              <a:t>而风化或褪色。</a:t>
            </a:r>
            <a:endParaRPr lang="en-US" altLang="zh-CN" sz="2800" dirty="0"/>
          </a:p>
          <a:p>
            <a:pPr marL="457200" indent="-457200" algn="just">
              <a:buFont typeface="Arial" panose="020B0604020202020204" pitchFamily="34" charset="0"/>
              <a:buChar char="•"/>
            </a:pPr>
            <a:r>
              <a:rPr lang="en-US" altLang="zh-CN" sz="2800" dirty="0"/>
              <a:t>2018</a:t>
            </a:r>
            <a:r>
              <a:rPr lang="zh-CN" altLang="en-US" sz="2800" dirty="0"/>
              <a:t>：</a:t>
            </a:r>
            <a:r>
              <a:rPr lang="en-US" altLang="zh-CN" sz="2800" dirty="0"/>
              <a:t>The small town </a:t>
            </a:r>
            <a:r>
              <a:rPr lang="en-US" altLang="zh-CN" sz="2800" dirty="0">
                <a:solidFill>
                  <a:srgbClr val="FF0000"/>
                </a:solidFill>
              </a:rPr>
              <a:t>weathered</a:t>
            </a:r>
            <a:r>
              <a:rPr lang="en-US" altLang="zh-CN" sz="2800" dirty="0"/>
              <a:t> the economic downturn.</a:t>
            </a:r>
            <a:endParaRPr lang="zh-CN" altLang="en-US" sz="2800" dirty="0"/>
          </a:p>
        </p:txBody>
      </p:sp>
      <p:pic>
        <p:nvPicPr>
          <p:cNvPr id="5124" name="图片 6" descr="logo横版 png"/>
          <p:cNvPicPr>
            <a:picLocks noChangeAspect="1"/>
          </p:cNvPicPr>
          <p:nvPr/>
        </p:nvPicPr>
        <p:blipFill>
          <a:blip r:embed="rId1"/>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4"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58586" y="420637"/>
          <a:ext cx="17172214" cy="9447263"/>
        </p:xfrm>
        <a:graphic>
          <a:graphicData uri="http://schemas.openxmlformats.org/drawingml/2006/table">
            <a:tbl>
              <a:tblPr firstRow="1" bandRow="1">
                <a:tableStyleId>{F2DE63D5-997A-4646-A377-4702673A728D}</a:tableStyleId>
              </a:tblPr>
              <a:tblGrid>
                <a:gridCol w="1703614"/>
                <a:gridCol w="2209800"/>
                <a:gridCol w="3733800"/>
                <a:gridCol w="9525000"/>
              </a:tblGrid>
              <a:tr h="677838">
                <a:tc>
                  <a:txBody>
                    <a:bodyPr/>
                    <a:lstStyle/>
                    <a:p>
                      <a:pPr algn="ctr"/>
                      <a:r>
                        <a:rPr lang="zh-CN" altLang="en-US" sz="3600" dirty="0"/>
                        <a:t>语篇</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zh-CN" altLang="en-US" sz="3600" dirty="0"/>
                        <a:t>体裁</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zh-CN" altLang="en-US" sz="3600" dirty="0">
                          <a:latin typeface="Times New Roman" panose="02020603050405020304" pitchFamily="18" charset="0"/>
                          <a:cs typeface="Times New Roman" panose="02020603050405020304" pitchFamily="18" charset="0"/>
                        </a:rPr>
                        <a:t>话题</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zh-CN" altLang="en-US" sz="3600" dirty="0"/>
                        <a:t>主要内容</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r>
              <a:tr h="1383275">
                <a:tc>
                  <a:txBody>
                    <a:bodyPr/>
                    <a:lstStyle/>
                    <a:p>
                      <a:pPr algn="ct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zh-CN" altLang="en-US" sz="3600" dirty="0"/>
                        <a:t>应用文</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200" dirty="0">
                          <a:latin typeface="Times New Roman" panose="02020603050405020304" pitchFamily="18" charset="0"/>
                          <a:cs typeface="Times New Roman" panose="02020603050405020304" pitchFamily="18" charset="0"/>
                        </a:rPr>
                        <a:t>Advanced YourStride watch</a:t>
                      </a:r>
                      <a:endParaRPr lang="zh-CN" altLang="en-US" sz="3200" dirty="0">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zh-CN" altLang="en-US" sz="3000" dirty="0"/>
                        <a:t>一款名为</a:t>
                      </a:r>
                      <a:r>
                        <a:rPr lang="en-US" altLang="zh-CN" sz="3000" dirty="0"/>
                        <a:t>YourStride</a:t>
                      </a:r>
                      <a:r>
                        <a:rPr lang="zh-CN" altLang="en-US" sz="3000" dirty="0"/>
                        <a:t>的智能手表广告。该手表具备紧急情况下的即时联系功能以及自动跌倒检测系统。</a:t>
                      </a:r>
                      <a:endParaRPr lang="zh-CN" altLang="en-US" sz="3000" dirty="0">
                        <a:latin typeface="Times New Roman" panose="02020603050405020304" pitchFamily="18" charset="0"/>
                        <a:cs typeface="Times New Roman" panose="02020603050405020304" pitchFamily="18" charset="0"/>
                      </a:endParaRPr>
                    </a:p>
                  </a:txBody>
                  <a:tcPr marL="137160" marR="137160" marT="68580" marB="68580"/>
                </a:tc>
              </a:tr>
              <a:tr h="1691640">
                <a:tc>
                  <a:txBody>
                    <a:bodyPr/>
                    <a:lstStyle/>
                    <a:p>
                      <a:pPr algn="ct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zh-CN" altLang="en-US" sz="3600" dirty="0"/>
                        <a:t>人物介绍</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200" dirty="0">
                          <a:latin typeface="Times New Roman" panose="02020603050405020304" pitchFamily="18" charset="0"/>
                          <a:cs typeface="Times New Roman" panose="02020603050405020304" pitchFamily="18" charset="0"/>
                        </a:rPr>
                        <a:t> a profile of Jon Batiste</a:t>
                      </a:r>
                      <a:endParaRPr lang="en-US" altLang="zh-CN" sz="3200" dirty="0">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zh-CN" altLang="en-US" sz="3000" dirty="0"/>
                        <a:t>主要介绍音乐界重要人物乔恩</a:t>
                      </a:r>
                      <a:r>
                        <a:rPr lang="en-US" altLang="zh-CN" sz="3000" dirty="0"/>
                        <a:t>·</a:t>
                      </a:r>
                      <a:r>
                        <a:rPr lang="zh-CN" altLang="en-US" sz="3000" dirty="0"/>
                        <a:t>巴蒂斯特（</a:t>
                      </a:r>
                      <a:r>
                        <a:rPr lang="en-US" altLang="zh-CN" sz="3000" dirty="0"/>
                        <a:t>Jon Batiste</a:t>
                      </a:r>
                      <a:r>
                        <a:rPr lang="zh-CN" altLang="en-US" sz="3000" dirty="0"/>
                        <a:t>），讲述他在新专辑</a:t>
                      </a:r>
                      <a:r>
                        <a:rPr lang="en-US" altLang="zh-CN" sz="3000" dirty="0"/>
                        <a:t>《</a:t>
                      </a:r>
                      <a:r>
                        <a:rPr lang="zh-CN" altLang="en-US" sz="3000" dirty="0"/>
                        <a:t>蓝调贝多芬</a:t>
                      </a:r>
                      <a:r>
                        <a:rPr lang="en-US" altLang="zh-CN" sz="3000" dirty="0"/>
                        <a:t>》</a:t>
                      </a:r>
                      <a:r>
                        <a:rPr lang="zh-CN" altLang="en-US" sz="3000" dirty="0"/>
                        <a:t>中重新诠释贝多芬作品，介绍其音乐履历，展现他通过艺术连接过去与现在、引发人类情感共鸣的追求。</a:t>
                      </a:r>
                      <a:endParaRPr lang="zh-CN" altLang="en-US" sz="3000" dirty="0">
                        <a:latin typeface="Times New Roman" panose="02020603050405020304" pitchFamily="18" charset="0"/>
                        <a:cs typeface="Times New Roman" panose="02020603050405020304" pitchFamily="18" charset="0"/>
                      </a:endParaRPr>
                    </a:p>
                  </a:txBody>
                  <a:tcPr marL="137160" marR="137160" marT="68580" marB="68580"/>
                </a:tc>
              </a:tr>
              <a:tr h="1481624">
                <a:tc>
                  <a:txBody>
                    <a:bodyPr/>
                    <a:lstStyle/>
                    <a:p>
                      <a:pPr algn="ct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zh-CN" altLang="en-US" sz="3600" dirty="0"/>
                        <a:t>说明文</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200" dirty="0">
                          <a:latin typeface="Times New Roman" panose="02020603050405020304" pitchFamily="18" charset="0"/>
                          <a:cs typeface="Times New Roman" panose="02020603050405020304" pitchFamily="18" charset="0"/>
                        </a:rPr>
                        <a:t>Evolutionary Shift in Dinosaur Feathers</a:t>
                      </a:r>
                      <a:endParaRPr lang="zh-CN" altLang="en-US" sz="3200" dirty="0">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zh-CN" altLang="en-US" sz="3000" dirty="0"/>
                        <a:t>探讨了恐龙羽毛进化的研究，揭示了恐龙皮肤从爬行动物鳞片向羽毛转变的过程。文章强调了这一发现对理解脊椎动物进化的重要性</a:t>
                      </a:r>
                      <a:r>
                        <a:rPr lang="en-US" altLang="zh-CN" sz="3000" dirty="0"/>
                        <a:t>,</a:t>
                      </a:r>
                      <a:r>
                        <a:rPr lang="zh-CN" altLang="en-US" sz="3000" dirty="0"/>
                        <a:t>并介绍了研究中使用的先进技术。</a:t>
                      </a:r>
                      <a:endParaRPr lang="zh-CN" altLang="en-US" sz="3000" dirty="0">
                        <a:latin typeface="Times New Roman" panose="02020603050405020304" pitchFamily="18" charset="0"/>
                        <a:cs typeface="Times New Roman" panose="02020603050405020304" pitchFamily="18" charset="0"/>
                      </a:endParaRPr>
                    </a:p>
                  </a:txBody>
                  <a:tcPr marL="137160" marR="137160" marT="68580" marB="68580"/>
                </a:tc>
              </a:tr>
              <a:tr h="1802449">
                <a:tc>
                  <a:txBody>
                    <a:bodyPr/>
                    <a:lstStyle/>
                    <a:p>
                      <a:pPr algn="ct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zh-CN" altLang="en-US" sz="3600" dirty="0"/>
                        <a:t>说明文</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200" dirty="0">
                          <a:latin typeface="Times New Roman" panose="02020603050405020304" pitchFamily="18" charset="0"/>
                          <a:cs typeface="Times New Roman" panose="02020603050405020304" pitchFamily="18" charset="0"/>
                        </a:rPr>
                        <a:t>The Growth Mindset in Education</a:t>
                      </a:r>
                      <a:endParaRPr lang="zh-CN" altLang="en-US" sz="3200" dirty="0">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zh-CN" altLang="en-US" sz="3000" dirty="0"/>
                        <a:t>讨论了成长型思维（</a:t>
                      </a:r>
                      <a:r>
                        <a:rPr lang="en-US" altLang="zh-CN" sz="3000" dirty="0"/>
                        <a:t>growth mindset</a:t>
                      </a:r>
                      <a:r>
                        <a:rPr lang="zh-CN" altLang="en-US" sz="3000" dirty="0"/>
                        <a:t>）的概念及其在教育中的应用。文章强调了通过学习和努力提升智力的可能性，以及成长型思维对学生面对挑战、从失败中学习和接受批评的积极影响。</a:t>
                      </a:r>
                      <a:endParaRPr lang="en-US" altLang="zh-CN" sz="3000" dirty="0">
                        <a:latin typeface="Times New Roman" panose="02020603050405020304" pitchFamily="18" charset="0"/>
                        <a:cs typeface="Times New Roman" panose="02020603050405020304" pitchFamily="18" charset="0"/>
                      </a:endParaRPr>
                    </a:p>
                  </a:txBody>
                  <a:tcPr marL="137160" marR="137160" marT="68580" marB="68580"/>
                </a:tc>
              </a:tr>
              <a:tr h="1937508">
                <a:tc>
                  <a:txBody>
                    <a:bodyPr/>
                    <a:lstStyle/>
                    <a:p>
                      <a:pPr algn="ctr"/>
                      <a:r>
                        <a:rPr lang="zh-CN" altLang="en-US" sz="3600" dirty="0"/>
                        <a:t>七选五</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zh-CN" altLang="en-US" sz="3600" dirty="0"/>
                        <a:t>说明文</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200" dirty="0">
                          <a:latin typeface="Times New Roman" panose="02020603050405020304" pitchFamily="18" charset="0"/>
                          <a:cs typeface="Times New Roman" panose="02020603050405020304" pitchFamily="18" charset="0"/>
                        </a:rPr>
                        <a:t>Time Management and Task Prioritization </a:t>
                      </a:r>
                      <a:endParaRPr lang="zh-CN" altLang="en-US" sz="3200" dirty="0">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zh-CN" altLang="en-US" sz="3000" dirty="0"/>
                        <a:t>介绍了</a:t>
                      </a:r>
                      <a:r>
                        <a:rPr lang="en-US" altLang="zh-CN" sz="3000" dirty="0"/>
                        <a:t> </a:t>
                      </a:r>
                      <a:r>
                        <a:rPr lang="zh-CN" altLang="en-US" sz="3000" dirty="0"/>
                        <a:t>“</a:t>
                      </a:r>
                      <a:r>
                        <a:rPr lang="en-US" altLang="zh-CN" sz="3000" dirty="0"/>
                        <a:t>3-3-3</a:t>
                      </a:r>
                      <a:r>
                        <a:rPr lang="zh-CN" altLang="en-US" sz="3000" dirty="0"/>
                        <a:t>方法”，帮助人们更高效地安排任务。</a:t>
                      </a:r>
                      <a:endParaRPr lang="en-US" altLang="zh-CN" sz="3000" dirty="0"/>
                    </a:p>
                  </a:txBody>
                  <a:tcPr marL="137160" marR="137160" marT="68580" marB="68580"/>
                </a:tc>
              </a:tr>
            </a:tbl>
          </a:graphicData>
        </a:graphic>
      </p:graphicFrame>
      <p:pic>
        <p:nvPicPr>
          <p:cNvPr id="3" name="图片 2"/>
          <p:cNvPicPr>
            <a:picLocks noChangeAspect="1"/>
          </p:cNvPicPr>
          <p:nvPr/>
        </p:nvPicPr>
        <p:blipFill>
          <a:blip r:embed="rId1" cstate="screen"/>
          <a:stretch>
            <a:fillRect/>
          </a:stretch>
        </p:blipFill>
        <p:spPr>
          <a:xfrm>
            <a:off x="990600" y="1293735"/>
            <a:ext cx="1048419" cy="1057084"/>
          </a:xfrm>
          <a:prstGeom prst="rect">
            <a:avLst/>
          </a:prstGeom>
        </p:spPr>
      </p:pic>
      <p:pic>
        <p:nvPicPr>
          <p:cNvPr id="4" name="图片 3"/>
          <p:cNvPicPr>
            <a:picLocks noChangeAspect="1"/>
          </p:cNvPicPr>
          <p:nvPr/>
        </p:nvPicPr>
        <p:blipFill>
          <a:blip r:embed="rId2" cstate="screen"/>
          <a:stretch>
            <a:fillRect/>
          </a:stretch>
        </p:blipFill>
        <p:spPr>
          <a:xfrm>
            <a:off x="990600" y="3173067"/>
            <a:ext cx="973525" cy="996959"/>
          </a:xfrm>
          <a:prstGeom prst="rect">
            <a:avLst/>
          </a:prstGeom>
        </p:spPr>
      </p:pic>
      <p:pic>
        <p:nvPicPr>
          <p:cNvPr id="5" name="图片 4"/>
          <p:cNvPicPr>
            <a:picLocks noChangeAspect="1"/>
          </p:cNvPicPr>
          <p:nvPr/>
        </p:nvPicPr>
        <p:blipFill>
          <a:blip r:embed="rId3" cstate="screen"/>
          <a:stretch>
            <a:fillRect/>
          </a:stretch>
        </p:blipFill>
        <p:spPr>
          <a:xfrm>
            <a:off x="798583" y="4619693"/>
            <a:ext cx="1335017" cy="1332003"/>
          </a:xfrm>
          <a:prstGeom prst="rect">
            <a:avLst/>
          </a:prstGeom>
        </p:spPr>
      </p:pic>
      <p:pic>
        <p:nvPicPr>
          <p:cNvPr id="6" name="图片 5"/>
          <p:cNvPicPr>
            <a:picLocks noChangeAspect="1"/>
          </p:cNvPicPr>
          <p:nvPr/>
        </p:nvPicPr>
        <p:blipFill>
          <a:blip r:embed="rId4" cstate="screen"/>
          <a:stretch>
            <a:fillRect/>
          </a:stretch>
        </p:blipFill>
        <p:spPr>
          <a:xfrm>
            <a:off x="724899" y="6438900"/>
            <a:ext cx="1579819" cy="1332004"/>
          </a:xfrm>
          <a:prstGeom prst="rect">
            <a:avLst/>
          </a:prstGeom>
        </p:spPr>
      </p:pic>
      <p:pic>
        <p:nvPicPr>
          <p:cNvPr id="5124" name="图片 6" descr="logo横版 png"/>
          <p:cNvPicPr>
            <a:picLocks noChangeAspect="1"/>
          </p:cNvPicPr>
          <p:nvPr/>
        </p:nvPicPr>
        <p:blipFill>
          <a:blip r:embed="rId5"/>
          <a:stretch>
            <a:fillRect/>
          </a:stretch>
        </p:blipFill>
        <p:spPr>
          <a:xfrm>
            <a:off x="16440150" y="744855"/>
            <a:ext cx="907415" cy="96012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rot="-788083">
            <a:off x="-2349616" y="-2256005"/>
            <a:ext cx="17308639" cy="12458120"/>
            <a:chOff x="0" y="0"/>
            <a:chExt cx="23078185" cy="16610827"/>
          </a:xfrm>
        </p:grpSpPr>
        <p:grpSp>
          <p:nvGrpSpPr>
            <p:cNvPr id="4" name="Group 4"/>
            <p:cNvGrpSpPr/>
            <p:nvPr/>
          </p:nvGrpSpPr>
          <p:grpSpPr>
            <a:xfrm rot="6686939">
              <a:off x="6334288" y="-1884615"/>
              <a:ext cx="9094487" cy="19372745"/>
              <a:chOff x="0" y="0"/>
              <a:chExt cx="812800" cy="1731397"/>
            </a:xfrm>
          </p:grpSpPr>
          <p:sp>
            <p:nvSpPr>
              <p:cNvPr id="5" name="Freeform 5"/>
              <p:cNvSpPr/>
              <p:nvPr/>
            </p:nvSpPr>
            <p:spPr>
              <a:xfrm>
                <a:off x="0" y="0"/>
                <a:ext cx="812800" cy="1731397"/>
              </a:xfrm>
              <a:custGeom>
                <a:avLst/>
                <a:gdLst/>
                <a:ahLst/>
                <a:cxnLst/>
                <a:rect l="l" t="t" r="r" b="b"/>
                <a:pathLst>
                  <a:path w="812800" h="1731397">
                    <a:moveTo>
                      <a:pt x="203200" y="0"/>
                    </a:moveTo>
                    <a:lnTo>
                      <a:pt x="609600" y="0"/>
                    </a:lnTo>
                    <a:lnTo>
                      <a:pt x="812800" y="1731397"/>
                    </a:lnTo>
                    <a:lnTo>
                      <a:pt x="0" y="1731397"/>
                    </a:lnTo>
                    <a:lnTo>
                      <a:pt x="203200" y="0"/>
                    </a:lnTo>
                    <a:close/>
                  </a:path>
                </a:pathLst>
              </a:custGeom>
              <a:solidFill>
                <a:srgbClr val="000000"/>
              </a:solidFill>
            </p:spPr>
          </p:sp>
          <p:sp>
            <p:nvSpPr>
              <p:cNvPr id="6" name="TextBox 6"/>
              <p:cNvSpPr txBox="1"/>
              <p:nvPr/>
            </p:nvSpPr>
            <p:spPr>
              <a:xfrm>
                <a:off x="127000" y="-28575"/>
                <a:ext cx="558800" cy="1759972"/>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7"/>
            <p:cNvGrpSpPr/>
            <p:nvPr/>
          </p:nvGrpSpPr>
          <p:grpSpPr>
            <a:xfrm rot="5903092">
              <a:off x="9818904" y="2468417"/>
              <a:ext cx="7191111" cy="18476325"/>
              <a:chOff x="0" y="0"/>
              <a:chExt cx="812800" cy="2088350"/>
            </a:xfrm>
          </p:grpSpPr>
          <p:sp>
            <p:nvSpPr>
              <p:cNvPr id="8" name="Freeform 8"/>
              <p:cNvSpPr/>
              <p:nvPr/>
            </p:nvSpPr>
            <p:spPr>
              <a:xfrm>
                <a:off x="0" y="0"/>
                <a:ext cx="812800" cy="2088350"/>
              </a:xfrm>
              <a:custGeom>
                <a:avLst/>
                <a:gdLst/>
                <a:ahLst/>
                <a:cxnLst/>
                <a:rect l="l" t="t" r="r" b="b"/>
                <a:pathLst>
                  <a:path w="812800" h="2088350">
                    <a:moveTo>
                      <a:pt x="203200" y="0"/>
                    </a:moveTo>
                    <a:lnTo>
                      <a:pt x="609600" y="0"/>
                    </a:lnTo>
                    <a:lnTo>
                      <a:pt x="812800" y="2088350"/>
                    </a:lnTo>
                    <a:lnTo>
                      <a:pt x="0" y="2088350"/>
                    </a:lnTo>
                    <a:lnTo>
                      <a:pt x="203200" y="0"/>
                    </a:lnTo>
                    <a:close/>
                  </a:path>
                </a:pathLst>
              </a:custGeom>
              <a:solidFill>
                <a:srgbClr val="000000"/>
              </a:solidFill>
            </p:spPr>
          </p:sp>
          <p:sp>
            <p:nvSpPr>
              <p:cNvPr id="9" name="TextBox 9"/>
              <p:cNvSpPr txBox="1"/>
              <p:nvPr/>
            </p:nvSpPr>
            <p:spPr>
              <a:xfrm>
                <a:off x="127000" y="-28575"/>
                <a:ext cx="558800" cy="211692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10"/>
            <p:cNvGrpSpPr/>
            <p:nvPr/>
          </p:nvGrpSpPr>
          <p:grpSpPr>
            <a:xfrm rot="6686939">
              <a:off x="6125694" y="-1936107"/>
              <a:ext cx="8983051" cy="19285208"/>
              <a:chOff x="0" y="0"/>
              <a:chExt cx="812800" cy="1744955"/>
            </a:xfrm>
          </p:grpSpPr>
          <p:sp>
            <p:nvSpPr>
              <p:cNvPr id="11" name="Freeform 11"/>
              <p:cNvSpPr/>
              <p:nvPr/>
            </p:nvSpPr>
            <p:spPr>
              <a:xfrm>
                <a:off x="0" y="0"/>
                <a:ext cx="812800" cy="1744955"/>
              </a:xfrm>
              <a:custGeom>
                <a:avLst/>
                <a:gdLst/>
                <a:ahLst/>
                <a:cxnLst/>
                <a:rect l="l" t="t" r="r" b="b"/>
                <a:pathLst>
                  <a:path w="812800" h="1744955">
                    <a:moveTo>
                      <a:pt x="203200" y="0"/>
                    </a:moveTo>
                    <a:lnTo>
                      <a:pt x="609600" y="0"/>
                    </a:lnTo>
                    <a:lnTo>
                      <a:pt x="812800" y="1744955"/>
                    </a:lnTo>
                    <a:lnTo>
                      <a:pt x="0" y="1744955"/>
                    </a:lnTo>
                    <a:lnTo>
                      <a:pt x="203200" y="0"/>
                    </a:lnTo>
                    <a:close/>
                  </a:path>
                </a:pathLst>
              </a:custGeom>
              <a:solidFill>
                <a:srgbClr val="FFFFFF"/>
              </a:solidFill>
            </p:spPr>
          </p:sp>
          <p:sp>
            <p:nvSpPr>
              <p:cNvPr id="12" name="TextBox 12"/>
              <p:cNvSpPr txBox="1"/>
              <p:nvPr/>
            </p:nvSpPr>
            <p:spPr>
              <a:xfrm>
                <a:off x="127000" y="-38100"/>
                <a:ext cx="558800" cy="1783055"/>
              </a:xfrm>
              <a:prstGeom prst="rect">
                <a:avLst/>
              </a:prstGeom>
            </p:spPr>
            <p:txBody>
              <a:bodyPr lIns="50178" tIns="50178" rIns="50178" bIns="50178"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3"/>
            <p:cNvGrpSpPr/>
            <p:nvPr/>
          </p:nvGrpSpPr>
          <p:grpSpPr>
            <a:xfrm rot="5903092">
              <a:off x="9584153" y="2374719"/>
              <a:ext cx="7102997" cy="18377507"/>
              <a:chOff x="0" y="0"/>
              <a:chExt cx="812800" cy="2102949"/>
            </a:xfrm>
          </p:grpSpPr>
          <p:sp>
            <p:nvSpPr>
              <p:cNvPr id="14" name="Freeform 14"/>
              <p:cNvSpPr/>
              <p:nvPr/>
            </p:nvSpPr>
            <p:spPr>
              <a:xfrm>
                <a:off x="0" y="0"/>
                <a:ext cx="812800" cy="2102949"/>
              </a:xfrm>
              <a:custGeom>
                <a:avLst/>
                <a:gdLst/>
                <a:ahLst/>
                <a:cxnLst/>
                <a:rect l="l" t="t" r="r" b="b"/>
                <a:pathLst>
                  <a:path w="812800" h="2102949">
                    <a:moveTo>
                      <a:pt x="203200" y="0"/>
                    </a:moveTo>
                    <a:lnTo>
                      <a:pt x="609600" y="0"/>
                    </a:lnTo>
                    <a:lnTo>
                      <a:pt x="812800" y="2102949"/>
                    </a:lnTo>
                    <a:lnTo>
                      <a:pt x="0" y="2102949"/>
                    </a:lnTo>
                    <a:lnTo>
                      <a:pt x="203200" y="0"/>
                    </a:lnTo>
                    <a:close/>
                  </a:path>
                </a:pathLst>
              </a:custGeom>
              <a:solidFill>
                <a:srgbClr val="FFFFFF"/>
              </a:solidFill>
            </p:spPr>
          </p:sp>
          <p:sp>
            <p:nvSpPr>
              <p:cNvPr id="15" name="TextBox 15"/>
              <p:cNvSpPr txBox="1"/>
              <p:nvPr/>
            </p:nvSpPr>
            <p:spPr>
              <a:xfrm>
                <a:off x="127000" y="-38100"/>
                <a:ext cx="558800" cy="2141049"/>
              </a:xfrm>
              <a:prstGeom prst="rect">
                <a:avLst/>
              </a:prstGeom>
            </p:spPr>
            <p:txBody>
              <a:bodyPr lIns="50178" tIns="50178" rIns="50178" bIns="50178"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6" name="Freeform 16"/>
          <p:cNvSpPr/>
          <p:nvPr/>
        </p:nvSpPr>
        <p:spPr>
          <a:xfrm rot="1512651" flipH="1">
            <a:off x="-8338545" y="4614783"/>
            <a:ext cx="7235261" cy="7116651"/>
          </a:xfrm>
          <a:custGeom>
            <a:avLst/>
            <a:gdLst/>
            <a:ahLst/>
            <a:cxnLst/>
            <a:rect l="l" t="t" r="r" b="b"/>
            <a:pathLst>
              <a:path w="7235261" h="7116651">
                <a:moveTo>
                  <a:pt x="7235262" y="0"/>
                </a:moveTo>
                <a:lnTo>
                  <a:pt x="0" y="0"/>
                </a:lnTo>
                <a:lnTo>
                  <a:pt x="0" y="7116651"/>
                </a:lnTo>
                <a:lnTo>
                  <a:pt x="7235262" y="7116651"/>
                </a:lnTo>
                <a:lnTo>
                  <a:pt x="7235262" y="0"/>
                </a:lnTo>
                <a:close/>
              </a:path>
            </a:pathLst>
          </a:custGeom>
          <a:blipFill>
            <a:blip r:embed="rId2"/>
            <a:stretch>
              <a:fillRect/>
            </a:stretch>
          </a:blipFill>
        </p:spPr>
      </p:sp>
      <p:sp>
        <p:nvSpPr>
          <p:cNvPr id="19" name="Freeform 19"/>
          <p:cNvSpPr/>
          <p:nvPr/>
        </p:nvSpPr>
        <p:spPr>
          <a:xfrm>
            <a:off x="2020420" y="4246479"/>
            <a:ext cx="7912742" cy="863208"/>
          </a:xfrm>
          <a:custGeom>
            <a:avLst/>
            <a:gdLst/>
            <a:ahLst/>
            <a:cxnLst/>
            <a:rect l="l" t="t" r="r" b="b"/>
            <a:pathLst>
              <a:path w="7912742" h="863208">
                <a:moveTo>
                  <a:pt x="0" y="0"/>
                </a:moveTo>
                <a:lnTo>
                  <a:pt x="7912742" y="0"/>
                </a:lnTo>
                <a:lnTo>
                  <a:pt x="7912742" y="863208"/>
                </a:lnTo>
                <a:lnTo>
                  <a:pt x="0" y="863208"/>
                </a:lnTo>
                <a:lnTo>
                  <a:pt x="0" y="0"/>
                </a:lnTo>
                <a:close/>
              </a:path>
            </a:pathLst>
          </a:custGeom>
          <a:blipFill>
            <a:blip r:embed="rId3"/>
            <a:stretch>
              <a:fillRect/>
            </a:stretch>
          </a:blipFill>
        </p:spPr>
      </p:sp>
      <p:sp>
        <p:nvSpPr>
          <p:cNvPr id="20" name="Freeform 20"/>
          <p:cNvSpPr/>
          <p:nvPr/>
        </p:nvSpPr>
        <p:spPr>
          <a:xfrm rot="-413224">
            <a:off x="6786864" y="8408844"/>
            <a:ext cx="3968720" cy="613720"/>
          </a:xfrm>
          <a:custGeom>
            <a:avLst/>
            <a:gdLst/>
            <a:ahLst/>
            <a:cxnLst/>
            <a:rect l="l" t="t" r="r" b="b"/>
            <a:pathLst>
              <a:path w="3968720" h="613720">
                <a:moveTo>
                  <a:pt x="0" y="0"/>
                </a:moveTo>
                <a:lnTo>
                  <a:pt x="3968720" y="0"/>
                </a:lnTo>
                <a:lnTo>
                  <a:pt x="3968720" y="613720"/>
                </a:lnTo>
                <a:lnTo>
                  <a:pt x="0" y="613720"/>
                </a:lnTo>
                <a:lnTo>
                  <a:pt x="0" y="0"/>
                </a:lnTo>
                <a:close/>
              </a:path>
            </a:pathLst>
          </a:custGeom>
          <a:blipFill>
            <a:blip r:embed="rId4"/>
            <a:stretch>
              <a:fillRect/>
            </a:stretch>
          </a:blipFill>
        </p:spPr>
      </p:sp>
      <p:sp>
        <p:nvSpPr>
          <p:cNvPr id="27" name="Freeform 27"/>
          <p:cNvSpPr/>
          <p:nvPr/>
        </p:nvSpPr>
        <p:spPr>
          <a:xfrm rot="-1059529">
            <a:off x="2071585" y="1414129"/>
            <a:ext cx="1685059" cy="2238362"/>
          </a:xfrm>
          <a:custGeom>
            <a:avLst/>
            <a:gdLst/>
            <a:ahLst/>
            <a:cxnLst/>
            <a:rect l="l" t="t" r="r" b="b"/>
            <a:pathLst>
              <a:path w="1685059" h="2238362">
                <a:moveTo>
                  <a:pt x="0" y="0"/>
                </a:moveTo>
                <a:lnTo>
                  <a:pt x="1685059" y="0"/>
                </a:lnTo>
                <a:lnTo>
                  <a:pt x="1685059" y="2238361"/>
                </a:lnTo>
                <a:lnTo>
                  <a:pt x="0" y="2238361"/>
                </a:lnTo>
                <a:lnTo>
                  <a:pt x="0" y="0"/>
                </a:lnTo>
                <a:close/>
              </a:path>
            </a:pathLst>
          </a:custGeom>
          <a:blipFill>
            <a:blip r:embed="rId5"/>
            <a:stretch>
              <a:fillRect/>
            </a:stretch>
          </a:blipFill>
        </p:spPr>
      </p:sp>
      <p:sp>
        <p:nvSpPr>
          <p:cNvPr id="28" name="Freeform 28"/>
          <p:cNvSpPr/>
          <p:nvPr/>
        </p:nvSpPr>
        <p:spPr>
          <a:xfrm rot="-1107114">
            <a:off x="18305441" y="2572524"/>
            <a:ext cx="7870677" cy="8229600"/>
          </a:xfrm>
          <a:custGeom>
            <a:avLst/>
            <a:gdLst/>
            <a:ahLst/>
            <a:cxnLst/>
            <a:rect l="l" t="t" r="r" b="b"/>
            <a:pathLst>
              <a:path w="7870677" h="8229600">
                <a:moveTo>
                  <a:pt x="0" y="0"/>
                </a:moveTo>
                <a:lnTo>
                  <a:pt x="7870676" y="0"/>
                </a:lnTo>
                <a:lnTo>
                  <a:pt x="7870676" y="8229600"/>
                </a:lnTo>
                <a:lnTo>
                  <a:pt x="0" y="8229600"/>
                </a:lnTo>
                <a:lnTo>
                  <a:pt x="0" y="0"/>
                </a:lnTo>
                <a:close/>
              </a:path>
            </a:pathLst>
          </a:custGeom>
          <a:blipFill>
            <a:blip r:embed="rId6"/>
            <a:stretch>
              <a:fillRect/>
            </a:stretch>
          </a:blipFill>
        </p:spPr>
      </p:sp>
      <p:sp>
        <p:nvSpPr>
          <p:cNvPr id="29" name="Freeform 29"/>
          <p:cNvSpPr/>
          <p:nvPr/>
        </p:nvSpPr>
        <p:spPr>
          <a:xfrm rot="1134956">
            <a:off x="9699877" y="1275881"/>
            <a:ext cx="2429013" cy="2961997"/>
          </a:xfrm>
          <a:custGeom>
            <a:avLst/>
            <a:gdLst/>
            <a:ahLst/>
            <a:cxnLst/>
            <a:rect l="l" t="t" r="r" b="b"/>
            <a:pathLst>
              <a:path w="2429013" h="2961997">
                <a:moveTo>
                  <a:pt x="0" y="0"/>
                </a:moveTo>
                <a:lnTo>
                  <a:pt x="2429012" y="0"/>
                </a:lnTo>
                <a:lnTo>
                  <a:pt x="2429012" y="2961998"/>
                </a:lnTo>
                <a:lnTo>
                  <a:pt x="0" y="2961998"/>
                </a:lnTo>
                <a:lnTo>
                  <a:pt x="0" y="0"/>
                </a:lnTo>
                <a:close/>
              </a:path>
            </a:pathLst>
          </a:custGeom>
          <a:blipFill>
            <a:blip r:embed="rId7"/>
            <a:stretch>
              <a:fillRect/>
            </a:stretch>
          </a:blipFill>
        </p:spPr>
      </p:sp>
      <p:sp>
        <p:nvSpPr>
          <p:cNvPr id="30" name="Freeform 30"/>
          <p:cNvSpPr/>
          <p:nvPr/>
        </p:nvSpPr>
        <p:spPr>
          <a:xfrm>
            <a:off x="12610086" y="2298620"/>
            <a:ext cx="4885669" cy="6483551"/>
          </a:xfrm>
          <a:custGeom>
            <a:avLst/>
            <a:gdLst/>
            <a:ahLst/>
            <a:cxnLst/>
            <a:rect l="l" t="t" r="r" b="b"/>
            <a:pathLst>
              <a:path w="4885669" h="6483551">
                <a:moveTo>
                  <a:pt x="0" y="0"/>
                </a:moveTo>
                <a:lnTo>
                  <a:pt x="4885669" y="0"/>
                </a:lnTo>
                <a:lnTo>
                  <a:pt x="4885669" y="6483552"/>
                </a:lnTo>
                <a:lnTo>
                  <a:pt x="0" y="6483552"/>
                </a:lnTo>
                <a:lnTo>
                  <a:pt x="0" y="0"/>
                </a:lnTo>
                <a:close/>
              </a:path>
            </a:pathLst>
          </a:custGeom>
          <a:blipFill>
            <a:blip r:embed="rId8"/>
            <a:stretch>
              <a:fillRect/>
            </a:stretch>
          </a:blipFill>
        </p:spPr>
      </p:sp>
      <p:sp>
        <p:nvSpPr>
          <p:cNvPr id="31" name="TextBox 31"/>
          <p:cNvSpPr txBox="1"/>
          <p:nvPr/>
        </p:nvSpPr>
        <p:spPr>
          <a:xfrm rot="-409979">
            <a:off x="2337110" y="751088"/>
            <a:ext cx="12849643" cy="3117392"/>
          </a:xfrm>
          <a:prstGeom prst="rect">
            <a:avLst/>
          </a:prstGeom>
        </p:spPr>
        <p:txBody>
          <a:bodyPr wrap="square" lIns="0" tIns="0" rIns="0" bIns="0" rtlCol="0" anchor="t">
            <a:spAutoFit/>
          </a:bodyPr>
          <a:lstStyle/>
          <a:p>
            <a:pPr marL="0" marR="0" lvl="0" indent="0" algn="l" defTabSz="914400" rtl="0" eaLnBrk="1" fontAlgn="auto" latinLnBrk="0" hangingPunct="1">
              <a:lnSpc>
                <a:spcPts val="30300"/>
              </a:lnSpc>
              <a:spcBef>
                <a:spcPts val="0"/>
              </a:spcBef>
              <a:spcAft>
                <a:spcPts val="0"/>
              </a:spcAft>
              <a:buClrTx/>
              <a:buSzTx/>
              <a:buFontTx/>
              <a:buNone/>
              <a:defRPr/>
            </a:pPr>
            <a:r>
              <a:rPr kumimoji="0" lang="en-US" sz="6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可画乐淘淘-简" panose="00020600040101010101"/>
              </a:rPr>
              <a:t>Music bond</a:t>
            </a:r>
            <a:endParaRPr kumimoji="0" lang="en-US" sz="6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可画乐淘淘-简" panose="00020600040101010101"/>
            </a:endParaRPr>
          </a:p>
        </p:txBody>
      </p:sp>
      <p:sp>
        <p:nvSpPr>
          <p:cNvPr id="32" name="TextBox 17"/>
          <p:cNvSpPr txBox="1"/>
          <p:nvPr/>
        </p:nvSpPr>
        <p:spPr>
          <a:xfrm rot="21265685">
            <a:off x="-63745" y="4826542"/>
            <a:ext cx="13373009" cy="2891176"/>
          </a:xfrm>
          <a:prstGeom prst="rect">
            <a:avLst/>
          </a:prstGeom>
        </p:spPr>
        <p:txBody>
          <a:bodyPr lIns="0" tIns="0" rIns="0" bIns="0" rtlCol="0" anchor="t">
            <a:spAutoFit/>
          </a:bodyPr>
          <a:lstStyle/>
          <a:p>
            <a:pPr marL="0" marR="0" lvl="0" indent="0" algn="ctr" defTabSz="914400" rtl="0" eaLnBrk="1" fontAlgn="auto" latinLnBrk="0" hangingPunct="1">
              <a:lnSpc>
                <a:spcPts val="25885"/>
              </a:lnSpc>
              <a:spcBef>
                <a:spcPts val="0"/>
              </a:spcBef>
              <a:spcAft>
                <a:spcPts val="0"/>
              </a:spcAft>
              <a:buClrTx/>
              <a:buSzTx/>
              <a:buFontTx/>
              <a:buNone/>
              <a:defRPr/>
            </a:pPr>
            <a:r>
              <a:rPr kumimoji="0" lang="zh-CN" altLang="en-US" sz="1849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可画乐淘淘-简" panose="00020600040101010101"/>
                <a:sym typeface="可画乐淘淘-简" panose="00020600040101010101"/>
              </a:rPr>
              <a:t>语法填空</a:t>
            </a:r>
            <a:endParaRPr kumimoji="0" lang="en-US" sz="1849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可画乐淘淘-简" panose="00020600040101010101"/>
              <a:sym typeface="可画乐淘淘-简" panose="00020600040101010101"/>
            </a:endParaRPr>
          </a:p>
        </p:txBody>
      </p:sp>
      <p:pic>
        <p:nvPicPr>
          <p:cNvPr id="5124" name="图片 6" descr="logo横版 png"/>
          <p:cNvPicPr>
            <a:picLocks noChangeAspect="1"/>
          </p:cNvPicPr>
          <p:nvPr/>
        </p:nvPicPr>
        <p:blipFill>
          <a:blip r:embed="rId9"/>
          <a:stretch>
            <a:fillRect/>
          </a:stretch>
        </p:blipFill>
        <p:spPr>
          <a:xfrm>
            <a:off x="16440150" y="744855"/>
            <a:ext cx="907415" cy="96012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730842" y="368038"/>
            <a:ext cx="5573486" cy="2677656"/>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be</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drawn to</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被</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吸引</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Far apart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相距甚远</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Stand</a:t>
            </a:r>
            <a:r>
              <a:rPr kumimoji="0" lang="en-US" altLang="zh-CN" sz="28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out as</a:t>
            </a:r>
            <a:r>
              <a:rPr kumimoji="0" lang="zh-CN" altLang="en-US" sz="28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作为</a:t>
            </a:r>
            <a:r>
              <a:rPr kumimoji="0" lang="en-US" altLang="zh-CN" sz="28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8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脱颖而出</a:t>
            </a:r>
            <a:endParaRPr kumimoji="0" lang="en-US" altLang="zh-CN" sz="28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Long-standing</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Appeal to</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8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152400" y="540752"/>
            <a:ext cx="12420600" cy="8837291"/>
          </a:xfrm>
          <a:prstGeom prst="rect">
            <a:avLst/>
          </a:prstGeom>
          <a:noFill/>
        </p:spPr>
        <p:txBody>
          <a:bodyPr wrap="square">
            <a:spAutoFit/>
          </a:bodyPr>
          <a:lstStyle/>
          <a:p>
            <a:pPr indent="266700" algn="just">
              <a:lnSpc>
                <a:spcPct val="120000"/>
              </a:lnSpc>
            </a:pPr>
            <a:r>
              <a:rPr lang="en-US" altLang="zh-CN" sz="2800" kern="100" dirty="0">
                <a:effectLst/>
                <a:latin typeface="Times New Roman" panose="02020603050405020304" pitchFamily="18" charset="0"/>
                <a:ea typeface="宋体" panose="02010600030101010101" pitchFamily="2" charset="-122"/>
              </a:rPr>
              <a:t>  Though far apart in distance and culture, China and Ireland share surprising bonds, both famous for strong communities abroad and their shared enthusiasm </a:t>
            </a:r>
            <a:r>
              <a:rPr lang="en-US" altLang="zh-CN" sz="2800" u="sng" kern="100" dirty="0">
                <a:effectLst/>
                <a:latin typeface="Times New Roman" panose="02020603050405020304" pitchFamily="18" charset="0"/>
                <a:ea typeface="宋体" panose="02010600030101010101" pitchFamily="2" charset="-122"/>
              </a:rPr>
              <a:t>   56   </a:t>
            </a:r>
            <a:r>
              <a:rPr lang="en-US" altLang="zh-CN" sz="2800" kern="100" dirty="0">
                <a:effectLst/>
                <a:latin typeface="Times New Roman" panose="02020603050405020304" pitchFamily="18" charset="0"/>
                <a:ea typeface="宋体" panose="02010600030101010101" pitchFamily="2" charset="-122"/>
              </a:rPr>
              <a:t> food, drink, and the arts. Among these, music stands out as a unique bond, </a:t>
            </a:r>
            <a:r>
              <a:rPr lang="en-US" altLang="zh-CN" sz="2800" kern="100" dirty="0">
                <a:effectLst/>
                <a:highlight>
                  <a:srgbClr val="00FFFF"/>
                </a:highlight>
                <a:latin typeface="Times New Roman" panose="02020603050405020304" pitchFamily="18" charset="0"/>
                <a:ea typeface="宋体" panose="02010600030101010101" pitchFamily="2" charset="-122"/>
              </a:rPr>
              <a:t>with</a:t>
            </a:r>
            <a:r>
              <a:rPr lang="en-US" altLang="zh-CN" sz="2800" kern="100" dirty="0">
                <a:effectLst/>
                <a:latin typeface="Times New Roman" panose="02020603050405020304" pitchFamily="18" charset="0"/>
                <a:ea typeface="宋体" panose="02010600030101010101" pitchFamily="2" charset="-122"/>
              </a:rPr>
              <a:t> Irish music </a:t>
            </a:r>
            <a:r>
              <a:rPr lang="en-US" altLang="zh-CN" sz="2800" u="sng" kern="100" dirty="0">
                <a:effectLst/>
                <a:latin typeface="Times New Roman" panose="02020603050405020304" pitchFamily="18" charset="0"/>
                <a:ea typeface="宋体" panose="02010600030101010101" pitchFamily="2" charset="-122"/>
              </a:rPr>
              <a:t>   57   </a:t>
            </a:r>
            <a:r>
              <a:rPr lang="en-US" altLang="zh-CN" sz="2800" kern="100" dirty="0">
                <a:effectLst/>
                <a:latin typeface="Times New Roman" panose="02020603050405020304" pitchFamily="18" charset="0"/>
                <a:ea typeface="宋体" panose="02010600030101010101" pitchFamily="2" charset="-122"/>
              </a:rPr>
              <a:t> (hold) a particular appeal in China.</a:t>
            </a:r>
            <a:endParaRPr lang="zh-CN" altLang="zh-CN" sz="2800" kern="100" dirty="0">
              <a:effectLst/>
              <a:latin typeface="Times New Roman" panose="02020603050405020304" pitchFamily="18" charset="0"/>
              <a:ea typeface="宋体" panose="02010600030101010101" pitchFamily="2" charset="-122"/>
            </a:endParaRPr>
          </a:p>
          <a:p>
            <a:pPr indent="266700" algn="just">
              <a:lnSpc>
                <a:spcPct val="120000"/>
              </a:lnSpc>
            </a:pPr>
            <a:r>
              <a:rPr lang="en-US" altLang="zh-CN" sz="2800" kern="100" dirty="0">
                <a:effectLst/>
                <a:latin typeface="Times New Roman" panose="02020603050405020304" pitchFamily="18" charset="0"/>
                <a:ea typeface="宋体" panose="02010600030101010101" pitchFamily="2" charset="-122"/>
              </a:rPr>
              <a:t>  Part of this cultural link is Li Yan, </a:t>
            </a:r>
            <a:r>
              <a:rPr lang="en-US" altLang="zh-CN" sz="2800" u="sng" kern="100" dirty="0">
                <a:effectLst/>
                <a:latin typeface="Times New Roman" panose="02020603050405020304" pitchFamily="18" charset="0"/>
                <a:ea typeface="宋体" panose="02010600030101010101" pitchFamily="2" charset="-122"/>
              </a:rPr>
              <a:t>   58   </a:t>
            </a:r>
            <a:r>
              <a:rPr lang="en-US" altLang="zh-CN" sz="2800" kern="100" dirty="0">
                <a:effectLst/>
                <a:latin typeface="Times New Roman" panose="02020603050405020304" pitchFamily="18" charset="0"/>
                <a:ea typeface="宋体" panose="02010600030101010101" pitchFamily="2" charset="-122"/>
              </a:rPr>
              <a:t> 65-year-old Beijing native who now lives in London. Playing the bodhran, a traditional Irish drum, in music gatherings that unite musicians, he has become a vital part of the Irish music scene. Originally a poet, Li, </a:t>
            </a:r>
            <a:r>
              <a:rPr lang="en-US" altLang="zh-CN" sz="2800" u="sng" kern="100" dirty="0">
                <a:effectLst/>
                <a:latin typeface="Times New Roman" panose="02020603050405020304" pitchFamily="18" charset="0"/>
                <a:ea typeface="宋体" panose="02010600030101010101" pitchFamily="2" charset="-122"/>
              </a:rPr>
              <a:t>   59   </a:t>
            </a:r>
            <a:r>
              <a:rPr lang="en-US" altLang="zh-CN" sz="2800" kern="100" dirty="0">
                <a:effectLst/>
                <a:latin typeface="Times New Roman" panose="02020603050405020304" pitchFamily="18" charset="0"/>
                <a:ea typeface="宋体" panose="02010600030101010101" pitchFamily="2" charset="-122"/>
              </a:rPr>
              <a:t> (draw) to the storytelling and rhythms of Irish music, even </a:t>
            </a:r>
            <a:r>
              <a:rPr lang="en-US" altLang="zh-CN" sz="2800" kern="100" dirty="0">
                <a:solidFill>
                  <a:srgbClr val="FF0000"/>
                </a:solidFill>
                <a:effectLst/>
                <a:latin typeface="Times New Roman" panose="02020603050405020304" pitchFamily="18" charset="0"/>
                <a:ea typeface="宋体" panose="02010600030101010101" pitchFamily="2" charset="-122"/>
              </a:rPr>
              <a:t>astonishes</a:t>
            </a:r>
            <a:r>
              <a:rPr lang="en-US" altLang="zh-CN" sz="2800" kern="100" dirty="0">
                <a:effectLst/>
                <a:latin typeface="Times New Roman" panose="02020603050405020304" pitchFamily="18" charset="0"/>
                <a:ea typeface="宋体" panose="02010600030101010101" pitchFamily="2" charset="-122"/>
              </a:rPr>
              <a:t> audiences by singing Gaelic songs in Chinese.</a:t>
            </a:r>
            <a:endParaRPr lang="zh-CN" altLang="zh-CN" sz="2800" kern="100" dirty="0">
              <a:effectLst/>
              <a:latin typeface="Times New Roman" panose="02020603050405020304" pitchFamily="18" charset="0"/>
              <a:ea typeface="宋体" panose="02010600030101010101" pitchFamily="2" charset="-122"/>
            </a:endParaRPr>
          </a:p>
          <a:p>
            <a:pPr indent="266700" algn="just">
              <a:lnSpc>
                <a:spcPct val="120000"/>
              </a:lnSpc>
            </a:pPr>
            <a:r>
              <a:rPr lang="en-US" altLang="zh-CN" sz="2800" kern="100" dirty="0">
                <a:effectLst/>
                <a:latin typeface="Times New Roman" panose="02020603050405020304" pitchFamily="18" charset="0"/>
                <a:ea typeface="宋体" panose="02010600030101010101" pitchFamily="2" charset="-122"/>
              </a:rPr>
              <a:t>  The </a:t>
            </a:r>
            <a:r>
              <a:rPr lang="en-US" altLang="zh-CN" sz="2800" u="sng" kern="100" dirty="0">
                <a:effectLst/>
                <a:latin typeface="Times New Roman" panose="02020603050405020304" pitchFamily="18" charset="0"/>
                <a:ea typeface="宋体" panose="02010600030101010101" pitchFamily="2" charset="-122"/>
              </a:rPr>
              <a:t>   60   </a:t>
            </a:r>
            <a:r>
              <a:rPr lang="en-US" altLang="zh-CN" sz="2800" kern="100" dirty="0">
                <a:effectLst/>
                <a:latin typeface="Times New Roman" panose="02020603050405020304" pitchFamily="18" charset="0"/>
                <a:ea typeface="宋体" panose="02010600030101010101" pitchFamily="2" charset="-122"/>
              </a:rPr>
              <a:t> (connect) between Irish and Chinese music is long-standing. In the 1980s, The Chieftains, a celebrated Irish group, </a:t>
            </a:r>
            <a:r>
              <a:rPr lang="en-US" altLang="zh-CN" sz="2800" u="sng" kern="100" dirty="0">
                <a:effectLst/>
                <a:latin typeface="Times New Roman" panose="02020603050405020304" pitchFamily="18" charset="0"/>
                <a:ea typeface="宋体" panose="02010600030101010101" pitchFamily="2" charset="-122"/>
              </a:rPr>
              <a:t>   61   </a:t>
            </a:r>
            <a:r>
              <a:rPr lang="en-US" altLang="zh-CN" sz="2800" kern="100" dirty="0">
                <a:effectLst/>
                <a:latin typeface="Times New Roman" panose="02020603050405020304" pitchFamily="18" charset="0"/>
                <a:ea typeface="宋体" panose="02010600030101010101" pitchFamily="2" charset="-122"/>
              </a:rPr>
              <a:t> (perform) in China, </a:t>
            </a:r>
            <a:r>
              <a:rPr lang="en-US" altLang="zh-CN" sz="2800" kern="100" dirty="0">
                <a:solidFill>
                  <a:srgbClr val="FF0000"/>
                </a:solidFill>
                <a:effectLst/>
                <a:latin typeface="Times New Roman" panose="02020603050405020304" pitchFamily="18" charset="0"/>
                <a:ea typeface="宋体" panose="02010600030101010101" pitchFamily="2" charset="-122"/>
              </a:rPr>
              <a:t>introducing</a:t>
            </a:r>
            <a:r>
              <a:rPr lang="en-US" altLang="zh-CN" sz="2800" kern="100" dirty="0">
                <a:effectLst/>
                <a:latin typeface="Times New Roman" panose="02020603050405020304" pitchFamily="18" charset="0"/>
                <a:ea typeface="宋体" panose="02010600030101010101" pitchFamily="2" charset="-122"/>
              </a:rPr>
              <a:t> millions to Irish music. Their collaboration with Chinese musicians symbolized the harmony of both cultures. Equally </a:t>
            </a:r>
            <a:r>
              <a:rPr lang="en-US" altLang="zh-CN" sz="2800" u="sng" kern="100" dirty="0">
                <a:effectLst/>
                <a:latin typeface="Times New Roman" panose="02020603050405020304" pitchFamily="18" charset="0"/>
                <a:ea typeface="宋体" panose="02010600030101010101" pitchFamily="2" charset="-122"/>
              </a:rPr>
              <a:t>   62   </a:t>
            </a:r>
            <a:r>
              <a:rPr lang="en-US" altLang="zh-CN" sz="2800" kern="100" dirty="0">
                <a:effectLst/>
                <a:latin typeface="Times New Roman" panose="02020603050405020304" pitchFamily="18" charset="0"/>
                <a:ea typeface="宋体" panose="02010600030101010101" pitchFamily="2" charset="-122"/>
              </a:rPr>
              <a:t> (remark) is Riverdance, a world-famous Irish dance show, which brought Irish culture to China.</a:t>
            </a:r>
            <a:endParaRPr lang="zh-CN" altLang="zh-CN" sz="2800" kern="100" dirty="0">
              <a:effectLst/>
              <a:latin typeface="Times New Roman" panose="02020603050405020304" pitchFamily="18" charset="0"/>
              <a:ea typeface="宋体" panose="02010600030101010101" pitchFamily="2" charset="-122"/>
            </a:endParaRPr>
          </a:p>
          <a:p>
            <a:pPr indent="266700" algn="just">
              <a:lnSpc>
                <a:spcPct val="120000"/>
              </a:lnSpc>
            </a:pPr>
            <a:r>
              <a:rPr lang="en-US" altLang="zh-CN" sz="2800" kern="100" dirty="0">
                <a:effectLst/>
                <a:highlight>
                  <a:srgbClr val="00FFFF"/>
                </a:highlight>
                <a:latin typeface="Times New Roman" panose="02020603050405020304" pitchFamily="18" charset="0"/>
                <a:ea typeface="宋体" panose="02010600030101010101" pitchFamily="2" charset="-122"/>
              </a:rPr>
              <a:t>  It is </a:t>
            </a:r>
            <a:r>
              <a:rPr lang="en-US" altLang="zh-CN" sz="2800" kern="100" dirty="0">
                <a:effectLst/>
                <a:latin typeface="Times New Roman" panose="02020603050405020304" pitchFamily="18" charset="0"/>
                <a:ea typeface="宋体" panose="02010600030101010101" pitchFamily="2" charset="-122"/>
              </a:rPr>
              <a:t>Irish music’s shared traditions with China, such as drumming and poetry, </a:t>
            </a:r>
            <a:r>
              <a:rPr lang="en-US" altLang="zh-CN" sz="2800" u="sng" kern="100" dirty="0">
                <a:effectLst/>
                <a:latin typeface="Times New Roman" panose="02020603050405020304" pitchFamily="18" charset="0"/>
                <a:ea typeface="宋体" panose="02010600030101010101" pitchFamily="2" charset="-122"/>
              </a:rPr>
              <a:t>   63   </a:t>
            </a:r>
            <a:r>
              <a:rPr lang="en-US" altLang="zh-CN" sz="2800" kern="100" dirty="0">
                <a:effectLst/>
                <a:latin typeface="Times New Roman" panose="02020603050405020304" pitchFamily="18" charset="0"/>
                <a:ea typeface="宋体" panose="02010600030101010101" pitchFamily="2" charset="-122"/>
              </a:rPr>
              <a:t> strongly appeal to people. “Music is borderless,” says Li, </a:t>
            </a:r>
            <a:r>
              <a:rPr lang="en-US" altLang="zh-CN" sz="2800" u="sng" kern="100" dirty="0">
                <a:effectLst/>
                <a:latin typeface="Times New Roman" panose="02020603050405020304" pitchFamily="18" charset="0"/>
                <a:ea typeface="宋体" panose="02010600030101010101" pitchFamily="2" charset="-122"/>
              </a:rPr>
              <a:t>   64   </a:t>
            </a:r>
            <a:r>
              <a:rPr lang="en-US" altLang="zh-CN" sz="2800" kern="100" dirty="0">
                <a:effectLst/>
                <a:latin typeface="Times New Roman" panose="02020603050405020304" pitchFamily="18" charset="0"/>
                <a:ea typeface="宋体" panose="02010600030101010101" pitchFamily="2" charset="-122"/>
              </a:rPr>
              <a:t> journey illustrates that art has the power </a:t>
            </a:r>
            <a:r>
              <a:rPr lang="en-US" altLang="zh-CN" sz="2800" u="sng" kern="100" dirty="0">
                <a:effectLst/>
                <a:latin typeface="Times New Roman" panose="02020603050405020304" pitchFamily="18" charset="0"/>
                <a:ea typeface="宋体" panose="02010600030101010101" pitchFamily="2" charset="-122"/>
              </a:rPr>
              <a:t>   65   </a:t>
            </a:r>
            <a:r>
              <a:rPr lang="en-US" altLang="zh-CN" sz="2800" kern="100" dirty="0">
                <a:effectLst/>
                <a:latin typeface="Times New Roman" panose="02020603050405020304" pitchFamily="18" charset="0"/>
                <a:ea typeface="宋体" panose="02010600030101010101" pitchFamily="2" charset="-122"/>
              </a:rPr>
              <a:t> (bond) people from different worlds together.</a:t>
            </a:r>
            <a:endParaRPr lang="zh-CN" altLang="zh-CN" sz="2800" kern="100" dirty="0">
              <a:effectLst/>
              <a:latin typeface="Times New Roman" panose="02020603050405020304" pitchFamily="18" charset="0"/>
              <a:ea typeface="宋体" panose="02010600030101010101" pitchFamily="2" charset="-122"/>
            </a:endParaRPr>
          </a:p>
        </p:txBody>
      </p:sp>
      <p:sp>
        <p:nvSpPr>
          <p:cNvPr id="5" name="文本框 4"/>
          <p:cNvSpPr txBox="1"/>
          <p:nvPr/>
        </p:nvSpPr>
        <p:spPr>
          <a:xfrm>
            <a:off x="12709071" y="1745549"/>
            <a:ext cx="5562600" cy="2677656"/>
          </a:xfrm>
          <a:prstGeom prst="rect">
            <a:avLst/>
          </a:prstGeom>
          <a:solidFill>
            <a:schemeClr val="accent3">
              <a:lumMod val="40000"/>
              <a:lumOff val="60000"/>
            </a:schemeClr>
          </a:solidFill>
        </p:spPr>
        <p:txBody>
          <a:bodyPr wrap="square">
            <a:spAutoFit/>
          </a:bodyPr>
          <a:lstStyle/>
          <a:p>
            <a:pPr marL="457200" lvl="0" indent="-457200" algn="just">
              <a:buFont typeface="Wingdings" panose="05000000000000000000" pitchFamily="2" charset="2"/>
              <a:buChar char="l"/>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56.for</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：固定搭配 </a:t>
            </a:r>
            <a:r>
              <a:rPr lang="en-US" altLang="zh-CN" sz="2800" dirty="0">
                <a:solidFill>
                  <a:prstClr val="black"/>
                </a:solidFill>
                <a:latin typeface="Times New Roman" panose="02020603050405020304" pitchFamily="18" charset="0"/>
                <a:cs typeface="Times New Roman" panose="02020603050405020304" pitchFamily="18" charset="0"/>
              </a:rPr>
              <a:t>enthusiasm for</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57.holding: with</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结构</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非谓</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58.a:</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冠词</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59.drawn</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：非谓语动词</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12725400" y="6136150"/>
            <a:ext cx="5562600" cy="1384995"/>
          </a:xfrm>
          <a:prstGeom prst="rect">
            <a:avLst/>
          </a:prstGeom>
          <a:solidFill>
            <a:schemeClr val="accent3">
              <a:lumMod val="40000"/>
              <a:lumOff val="60000"/>
            </a:schemeClr>
          </a:solid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60.connection:</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词性转换</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61.performed:</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谓语动词时态</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62.remarkable</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：词性转换</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倒装</a:t>
            </a:r>
            <a:endPar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12730843" y="7689193"/>
            <a:ext cx="5562600" cy="1384995"/>
          </a:xfrm>
          <a:prstGeom prst="rect">
            <a:avLst/>
          </a:prstGeom>
          <a:solidFill>
            <a:schemeClr val="accent3">
              <a:lumMod val="40000"/>
              <a:lumOff val="60000"/>
            </a:schemeClr>
          </a:solid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63.that</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：强调句式</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64.whose:</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定语从句</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65.to bond:</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非谓语动词</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12709071" y="4653037"/>
            <a:ext cx="5573486" cy="1384995"/>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aseline="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 particular appeal</a:t>
            </a:r>
            <a:r>
              <a:rPr lang="zh-CN" altLang="en-US" sz="2800" baseline="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特别的吸引力</a:t>
            </a:r>
            <a:endParaRPr lang="en-US" altLang="zh-CN" sz="2800" baseline="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Long-standing</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长久的</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Appeal to</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呼吁；吸引</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7" grpId="0" animBg="1"/>
      <p:bldP spid="10"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rot="-950848">
            <a:off x="-1876663" y="-2410432"/>
            <a:ext cx="17308639" cy="12458120"/>
            <a:chOff x="0" y="0"/>
            <a:chExt cx="23078185" cy="16610827"/>
          </a:xfrm>
        </p:grpSpPr>
        <p:grpSp>
          <p:nvGrpSpPr>
            <p:cNvPr id="4" name="Group 4"/>
            <p:cNvGrpSpPr/>
            <p:nvPr/>
          </p:nvGrpSpPr>
          <p:grpSpPr>
            <a:xfrm rot="6686939">
              <a:off x="6334288" y="-1884615"/>
              <a:ext cx="9094487" cy="19372745"/>
              <a:chOff x="0" y="0"/>
              <a:chExt cx="812800" cy="1731397"/>
            </a:xfrm>
          </p:grpSpPr>
          <p:sp>
            <p:nvSpPr>
              <p:cNvPr id="5" name="Freeform 5"/>
              <p:cNvSpPr/>
              <p:nvPr/>
            </p:nvSpPr>
            <p:spPr>
              <a:xfrm>
                <a:off x="0" y="0"/>
                <a:ext cx="812800" cy="1731397"/>
              </a:xfrm>
              <a:custGeom>
                <a:avLst/>
                <a:gdLst/>
                <a:ahLst/>
                <a:cxnLst/>
                <a:rect l="l" t="t" r="r" b="b"/>
                <a:pathLst>
                  <a:path w="812800" h="1731397">
                    <a:moveTo>
                      <a:pt x="203200" y="0"/>
                    </a:moveTo>
                    <a:lnTo>
                      <a:pt x="609600" y="0"/>
                    </a:lnTo>
                    <a:lnTo>
                      <a:pt x="812800" y="1731397"/>
                    </a:lnTo>
                    <a:lnTo>
                      <a:pt x="0" y="1731397"/>
                    </a:lnTo>
                    <a:lnTo>
                      <a:pt x="203200" y="0"/>
                    </a:lnTo>
                    <a:close/>
                  </a:path>
                </a:pathLst>
              </a:custGeom>
              <a:solidFill>
                <a:srgbClr val="000000"/>
              </a:solidFill>
            </p:spPr>
          </p:sp>
          <p:sp>
            <p:nvSpPr>
              <p:cNvPr id="6" name="TextBox 6"/>
              <p:cNvSpPr txBox="1"/>
              <p:nvPr/>
            </p:nvSpPr>
            <p:spPr>
              <a:xfrm>
                <a:off x="127000" y="-28575"/>
                <a:ext cx="558800" cy="1759972"/>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7"/>
            <p:cNvGrpSpPr/>
            <p:nvPr/>
          </p:nvGrpSpPr>
          <p:grpSpPr>
            <a:xfrm rot="5903092">
              <a:off x="9818904" y="2468417"/>
              <a:ext cx="7191111" cy="18476325"/>
              <a:chOff x="0" y="0"/>
              <a:chExt cx="812800" cy="2088350"/>
            </a:xfrm>
          </p:grpSpPr>
          <p:sp>
            <p:nvSpPr>
              <p:cNvPr id="8" name="Freeform 8"/>
              <p:cNvSpPr/>
              <p:nvPr/>
            </p:nvSpPr>
            <p:spPr>
              <a:xfrm>
                <a:off x="0" y="0"/>
                <a:ext cx="812800" cy="2088350"/>
              </a:xfrm>
              <a:custGeom>
                <a:avLst/>
                <a:gdLst/>
                <a:ahLst/>
                <a:cxnLst/>
                <a:rect l="l" t="t" r="r" b="b"/>
                <a:pathLst>
                  <a:path w="812800" h="2088350">
                    <a:moveTo>
                      <a:pt x="203200" y="0"/>
                    </a:moveTo>
                    <a:lnTo>
                      <a:pt x="609600" y="0"/>
                    </a:lnTo>
                    <a:lnTo>
                      <a:pt x="812800" y="2088350"/>
                    </a:lnTo>
                    <a:lnTo>
                      <a:pt x="0" y="2088350"/>
                    </a:lnTo>
                    <a:lnTo>
                      <a:pt x="203200" y="0"/>
                    </a:lnTo>
                    <a:close/>
                  </a:path>
                </a:pathLst>
              </a:custGeom>
              <a:solidFill>
                <a:srgbClr val="000000"/>
              </a:solidFill>
            </p:spPr>
          </p:sp>
          <p:sp>
            <p:nvSpPr>
              <p:cNvPr id="9" name="TextBox 9"/>
              <p:cNvSpPr txBox="1"/>
              <p:nvPr/>
            </p:nvSpPr>
            <p:spPr>
              <a:xfrm>
                <a:off x="127000" y="-28575"/>
                <a:ext cx="558800" cy="211692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10"/>
            <p:cNvGrpSpPr/>
            <p:nvPr/>
          </p:nvGrpSpPr>
          <p:grpSpPr>
            <a:xfrm rot="6686939">
              <a:off x="6125694" y="-1936107"/>
              <a:ext cx="8983051" cy="19285208"/>
              <a:chOff x="0" y="0"/>
              <a:chExt cx="812800" cy="1744955"/>
            </a:xfrm>
          </p:grpSpPr>
          <p:sp>
            <p:nvSpPr>
              <p:cNvPr id="11" name="Freeform 11"/>
              <p:cNvSpPr/>
              <p:nvPr/>
            </p:nvSpPr>
            <p:spPr>
              <a:xfrm>
                <a:off x="0" y="0"/>
                <a:ext cx="812800" cy="1744955"/>
              </a:xfrm>
              <a:custGeom>
                <a:avLst/>
                <a:gdLst/>
                <a:ahLst/>
                <a:cxnLst/>
                <a:rect l="l" t="t" r="r" b="b"/>
                <a:pathLst>
                  <a:path w="812800" h="1744955">
                    <a:moveTo>
                      <a:pt x="203200" y="0"/>
                    </a:moveTo>
                    <a:lnTo>
                      <a:pt x="609600" y="0"/>
                    </a:lnTo>
                    <a:lnTo>
                      <a:pt x="812800" y="1744955"/>
                    </a:lnTo>
                    <a:lnTo>
                      <a:pt x="0" y="1744955"/>
                    </a:lnTo>
                    <a:lnTo>
                      <a:pt x="203200" y="0"/>
                    </a:lnTo>
                    <a:close/>
                  </a:path>
                </a:pathLst>
              </a:custGeom>
              <a:solidFill>
                <a:srgbClr val="FFFFFF"/>
              </a:solidFill>
            </p:spPr>
          </p:sp>
          <p:sp>
            <p:nvSpPr>
              <p:cNvPr id="12" name="TextBox 12"/>
              <p:cNvSpPr txBox="1"/>
              <p:nvPr/>
            </p:nvSpPr>
            <p:spPr>
              <a:xfrm>
                <a:off x="127000" y="-38100"/>
                <a:ext cx="558800" cy="1783055"/>
              </a:xfrm>
              <a:prstGeom prst="rect">
                <a:avLst/>
              </a:prstGeom>
            </p:spPr>
            <p:txBody>
              <a:bodyPr lIns="50178" tIns="50178" rIns="50178" bIns="50178"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3"/>
            <p:cNvGrpSpPr/>
            <p:nvPr/>
          </p:nvGrpSpPr>
          <p:grpSpPr>
            <a:xfrm rot="5903092">
              <a:off x="9584153" y="2374719"/>
              <a:ext cx="7102997" cy="18377507"/>
              <a:chOff x="0" y="0"/>
              <a:chExt cx="812800" cy="2102949"/>
            </a:xfrm>
          </p:grpSpPr>
          <p:sp>
            <p:nvSpPr>
              <p:cNvPr id="14" name="Freeform 14"/>
              <p:cNvSpPr/>
              <p:nvPr/>
            </p:nvSpPr>
            <p:spPr>
              <a:xfrm>
                <a:off x="0" y="0"/>
                <a:ext cx="812800" cy="2102949"/>
              </a:xfrm>
              <a:custGeom>
                <a:avLst/>
                <a:gdLst/>
                <a:ahLst/>
                <a:cxnLst/>
                <a:rect l="l" t="t" r="r" b="b"/>
                <a:pathLst>
                  <a:path w="812800" h="2102949">
                    <a:moveTo>
                      <a:pt x="203200" y="0"/>
                    </a:moveTo>
                    <a:lnTo>
                      <a:pt x="609600" y="0"/>
                    </a:lnTo>
                    <a:lnTo>
                      <a:pt x="812800" y="2102949"/>
                    </a:lnTo>
                    <a:lnTo>
                      <a:pt x="0" y="2102949"/>
                    </a:lnTo>
                    <a:lnTo>
                      <a:pt x="203200" y="0"/>
                    </a:lnTo>
                    <a:close/>
                  </a:path>
                </a:pathLst>
              </a:custGeom>
              <a:solidFill>
                <a:srgbClr val="FFFFFF"/>
              </a:solidFill>
            </p:spPr>
          </p:sp>
          <p:sp>
            <p:nvSpPr>
              <p:cNvPr id="15" name="TextBox 15"/>
              <p:cNvSpPr txBox="1"/>
              <p:nvPr/>
            </p:nvSpPr>
            <p:spPr>
              <a:xfrm>
                <a:off x="127000" y="-38100"/>
                <a:ext cx="558800" cy="2141049"/>
              </a:xfrm>
              <a:prstGeom prst="rect">
                <a:avLst/>
              </a:prstGeom>
            </p:spPr>
            <p:txBody>
              <a:bodyPr lIns="50178" tIns="50178" rIns="50178" bIns="50178"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6" name="Group 16"/>
          <p:cNvGrpSpPr/>
          <p:nvPr/>
        </p:nvGrpSpPr>
        <p:grpSpPr>
          <a:xfrm>
            <a:off x="6847062" y="1844133"/>
            <a:ext cx="3086100" cy="308610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9BE1"/>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Freeform 19"/>
          <p:cNvSpPr/>
          <p:nvPr/>
        </p:nvSpPr>
        <p:spPr>
          <a:xfrm rot="1512651" flipH="1">
            <a:off x="10835892" y="1554220"/>
            <a:ext cx="7235261" cy="7116651"/>
          </a:xfrm>
          <a:custGeom>
            <a:avLst/>
            <a:gdLst/>
            <a:ahLst/>
            <a:cxnLst/>
            <a:rect l="l" t="t" r="r" b="b"/>
            <a:pathLst>
              <a:path w="7235261" h="7116651">
                <a:moveTo>
                  <a:pt x="7235261" y="0"/>
                </a:moveTo>
                <a:lnTo>
                  <a:pt x="0" y="0"/>
                </a:lnTo>
                <a:lnTo>
                  <a:pt x="0" y="7116651"/>
                </a:lnTo>
                <a:lnTo>
                  <a:pt x="7235261" y="7116651"/>
                </a:lnTo>
                <a:lnTo>
                  <a:pt x="7235261" y="0"/>
                </a:lnTo>
                <a:close/>
              </a:path>
            </a:pathLst>
          </a:custGeom>
          <a:blipFill>
            <a:blip r:embed="rId2"/>
            <a:stretch>
              <a:fillRect/>
            </a:stretch>
          </a:blipFill>
        </p:spPr>
      </p:sp>
      <p:sp>
        <p:nvSpPr>
          <p:cNvPr id="20" name="TextBox 20"/>
          <p:cNvSpPr txBox="1"/>
          <p:nvPr/>
        </p:nvSpPr>
        <p:spPr>
          <a:xfrm rot="-200552">
            <a:off x="1261876" y="3530288"/>
            <a:ext cx="11110948" cy="4345164"/>
          </a:xfrm>
          <a:prstGeom prst="rect">
            <a:avLst/>
          </a:prstGeom>
        </p:spPr>
        <p:txBody>
          <a:bodyPr lIns="0" tIns="0" rIns="0" bIns="0" rtlCol="0" anchor="t">
            <a:spAutoFit/>
          </a:bodyPr>
          <a:lstStyle/>
          <a:p>
            <a:pPr marL="0" marR="0" lvl="0" indent="0" algn="ctr" defTabSz="914400" rtl="0" eaLnBrk="1" fontAlgn="auto" latinLnBrk="0" hangingPunct="1">
              <a:lnSpc>
                <a:spcPts val="37430"/>
              </a:lnSpc>
              <a:spcBef>
                <a:spcPts val="0"/>
              </a:spcBef>
              <a:spcAft>
                <a:spcPts val="0"/>
              </a:spcAft>
              <a:buClrTx/>
              <a:buSzTx/>
              <a:buFontTx/>
              <a:buNone/>
              <a:defRPr/>
            </a:pPr>
            <a:r>
              <a:rPr kumimoji="0" lang="zh-CN" altLang="en-US" sz="26735" b="0" i="0" u="none" strike="noStrike" kern="1200" cap="none" spc="0" normalizeH="0" baseline="0" noProof="0" dirty="0">
                <a:ln>
                  <a:noFill/>
                </a:ln>
                <a:solidFill>
                  <a:srgbClr val="000000"/>
                </a:solidFill>
                <a:effectLst/>
                <a:uLnTx/>
                <a:uFillTx/>
                <a:latin typeface="可画乐淘淘-简" panose="00020600040101010101"/>
                <a:ea typeface="可画乐淘淘-简" panose="00020600040101010101"/>
                <a:cs typeface="可画乐淘淘-简" panose="00020600040101010101"/>
                <a:sym typeface="可画乐淘淘-简" panose="00020600040101010101"/>
              </a:rPr>
              <a:t>观看</a:t>
            </a:r>
            <a:endParaRPr kumimoji="0" lang="en-US" sz="26735" b="0" i="0" u="none" strike="noStrike" kern="1200" cap="none" spc="0" normalizeH="0" baseline="0" noProof="0" dirty="0">
              <a:ln>
                <a:noFill/>
              </a:ln>
              <a:solidFill>
                <a:srgbClr val="000000"/>
              </a:solidFill>
              <a:effectLst/>
              <a:uLnTx/>
              <a:uFillTx/>
              <a:latin typeface="可画乐淘淘-简" panose="00020600040101010101"/>
              <a:ea typeface="可画乐淘淘-简" panose="00020600040101010101"/>
              <a:cs typeface="可画乐淘淘-简" panose="00020600040101010101"/>
              <a:sym typeface="可画乐淘淘-简" panose="00020600040101010101"/>
            </a:endParaRPr>
          </a:p>
        </p:txBody>
      </p:sp>
      <p:sp>
        <p:nvSpPr>
          <p:cNvPr id="21" name="TextBox 21"/>
          <p:cNvSpPr txBox="1"/>
          <p:nvPr/>
        </p:nvSpPr>
        <p:spPr>
          <a:xfrm rot="139696">
            <a:off x="3894658" y="1009850"/>
            <a:ext cx="3371678" cy="3853487"/>
          </a:xfrm>
          <a:prstGeom prst="rect">
            <a:avLst/>
          </a:prstGeom>
        </p:spPr>
        <p:txBody>
          <a:bodyPr lIns="0" tIns="0" rIns="0" bIns="0" rtlCol="0" anchor="t">
            <a:spAutoFit/>
          </a:bodyPr>
          <a:lstStyle/>
          <a:p>
            <a:pPr marL="0" marR="0" lvl="0" indent="0" algn="l" defTabSz="914400" rtl="0" eaLnBrk="1" fontAlgn="auto" latinLnBrk="0" hangingPunct="1">
              <a:lnSpc>
                <a:spcPts val="26275"/>
              </a:lnSpc>
              <a:spcBef>
                <a:spcPts val="0"/>
              </a:spcBef>
              <a:spcAft>
                <a:spcPts val="0"/>
              </a:spcAft>
              <a:buClrTx/>
              <a:buSzTx/>
              <a:buFontTx/>
              <a:buNone/>
              <a:defRPr/>
            </a:pPr>
            <a:r>
              <a:rPr kumimoji="0" lang="en-US" sz="23735" b="0" i="0" u="none" strike="noStrike" kern="1200" cap="none" spc="0" normalizeH="0" baseline="0" noProof="0" dirty="0">
                <a:ln>
                  <a:noFill/>
                </a:ln>
                <a:solidFill>
                  <a:srgbClr val="000000"/>
                </a:solidFill>
                <a:effectLst/>
                <a:uLnTx/>
                <a:uFillTx/>
                <a:latin typeface="可画乐淘淘-简" panose="00020600040101010101"/>
                <a:ea typeface="可画乐淘淘-简" panose="00020600040101010101"/>
                <a:cs typeface="可画乐淘淘-简" panose="00020600040101010101"/>
                <a:sym typeface="可画乐淘淘-简" panose="00020600040101010101"/>
              </a:rPr>
              <a:t>谢</a:t>
            </a:r>
            <a:endParaRPr kumimoji="0" lang="en-US" sz="23735" b="0" i="0" u="none" strike="noStrike" kern="1200" cap="none" spc="0" normalizeH="0" baseline="0" noProof="0" dirty="0">
              <a:ln>
                <a:noFill/>
              </a:ln>
              <a:solidFill>
                <a:srgbClr val="000000"/>
              </a:solidFill>
              <a:effectLst/>
              <a:uLnTx/>
              <a:uFillTx/>
              <a:latin typeface="可画乐淘淘-简" panose="00020600040101010101"/>
              <a:ea typeface="可画乐淘淘-简" panose="00020600040101010101"/>
              <a:cs typeface="可画乐淘淘-简" panose="00020600040101010101"/>
              <a:sym typeface="可画乐淘淘-简" panose="00020600040101010101"/>
            </a:endParaRPr>
          </a:p>
        </p:txBody>
      </p:sp>
      <p:sp>
        <p:nvSpPr>
          <p:cNvPr id="22" name="Freeform 22"/>
          <p:cNvSpPr/>
          <p:nvPr/>
        </p:nvSpPr>
        <p:spPr>
          <a:xfrm>
            <a:off x="133667" y="3818628"/>
            <a:ext cx="7912742" cy="863208"/>
          </a:xfrm>
          <a:custGeom>
            <a:avLst/>
            <a:gdLst/>
            <a:ahLst/>
            <a:cxnLst/>
            <a:rect l="l" t="t" r="r" b="b"/>
            <a:pathLst>
              <a:path w="7912742" h="863208">
                <a:moveTo>
                  <a:pt x="0" y="0"/>
                </a:moveTo>
                <a:lnTo>
                  <a:pt x="7912742" y="0"/>
                </a:lnTo>
                <a:lnTo>
                  <a:pt x="7912742" y="863209"/>
                </a:lnTo>
                <a:lnTo>
                  <a:pt x="0" y="863209"/>
                </a:lnTo>
                <a:lnTo>
                  <a:pt x="0" y="0"/>
                </a:lnTo>
                <a:close/>
              </a:path>
            </a:pathLst>
          </a:custGeom>
          <a:blipFill>
            <a:blip r:embed="rId3"/>
            <a:stretch>
              <a:fillRect/>
            </a:stretch>
          </a:blipFill>
        </p:spPr>
      </p:sp>
      <p:sp>
        <p:nvSpPr>
          <p:cNvPr id="23" name="Freeform 23"/>
          <p:cNvSpPr/>
          <p:nvPr/>
        </p:nvSpPr>
        <p:spPr>
          <a:xfrm rot="-413224">
            <a:off x="7948802" y="8408844"/>
            <a:ext cx="3968720" cy="613720"/>
          </a:xfrm>
          <a:custGeom>
            <a:avLst/>
            <a:gdLst/>
            <a:ahLst/>
            <a:cxnLst/>
            <a:rect l="l" t="t" r="r" b="b"/>
            <a:pathLst>
              <a:path w="3968720" h="613720">
                <a:moveTo>
                  <a:pt x="0" y="0"/>
                </a:moveTo>
                <a:lnTo>
                  <a:pt x="3968720" y="0"/>
                </a:lnTo>
                <a:lnTo>
                  <a:pt x="3968720" y="613720"/>
                </a:lnTo>
                <a:lnTo>
                  <a:pt x="0" y="613720"/>
                </a:lnTo>
                <a:lnTo>
                  <a:pt x="0" y="0"/>
                </a:lnTo>
                <a:close/>
              </a:path>
            </a:pathLst>
          </a:custGeom>
          <a:blipFill>
            <a:blip r:embed="rId4"/>
            <a:stretch>
              <a:fillRect/>
            </a:stretch>
          </a:blipFill>
        </p:spPr>
      </p:sp>
      <p:sp>
        <p:nvSpPr>
          <p:cNvPr id="24" name="Freeform 24"/>
          <p:cNvSpPr/>
          <p:nvPr/>
        </p:nvSpPr>
        <p:spPr>
          <a:xfrm rot="5193317">
            <a:off x="15989773" y="1901750"/>
            <a:ext cx="1444575" cy="1909895"/>
          </a:xfrm>
          <a:custGeom>
            <a:avLst/>
            <a:gdLst/>
            <a:ahLst/>
            <a:cxnLst/>
            <a:rect l="l" t="t" r="r" b="b"/>
            <a:pathLst>
              <a:path w="1444575" h="1909895">
                <a:moveTo>
                  <a:pt x="0" y="0"/>
                </a:moveTo>
                <a:lnTo>
                  <a:pt x="1444575" y="0"/>
                </a:lnTo>
                <a:lnTo>
                  <a:pt x="1444575" y="1909895"/>
                </a:lnTo>
                <a:lnTo>
                  <a:pt x="0" y="1909895"/>
                </a:lnTo>
                <a:lnTo>
                  <a:pt x="0" y="0"/>
                </a:lnTo>
                <a:close/>
              </a:path>
            </a:pathLst>
          </a:custGeom>
          <a:blipFill>
            <a:blip r:embed="rId5"/>
            <a:stretch>
              <a:fillRect/>
            </a:stretch>
          </a:blipFill>
        </p:spPr>
      </p:sp>
      <p:sp>
        <p:nvSpPr>
          <p:cNvPr id="25" name="TextBox 25"/>
          <p:cNvSpPr txBox="1"/>
          <p:nvPr/>
        </p:nvSpPr>
        <p:spPr>
          <a:xfrm rot="-409979">
            <a:off x="707512" y="487424"/>
            <a:ext cx="3128629" cy="4454827"/>
          </a:xfrm>
          <a:prstGeom prst="rect">
            <a:avLst/>
          </a:prstGeom>
        </p:spPr>
        <p:txBody>
          <a:bodyPr lIns="0" tIns="0" rIns="0" bIns="0" rtlCol="0" anchor="t">
            <a:spAutoFit/>
          </a:bodyPr>
          <a:lstStyle/>
          <a:p>
            <a:pPr marL="0" marR="0" lvl="0" indent="0" algn="l" defTabSz="914400" rtl="0" eaLnBrk="1" fontAlgn="auto" latinLnBrk="0" hangingPunct="1">
              <a:lnSpc>
                <a:spcPts val="30300"/>
              </a:lnSpc>
              <a:spcBef>
                <a:spcPts val="0"/>
              </a:spcBef>
              <a:spcAft>
                <a:spcPts val="0"/>
              </a:spcAft>
              <a:buClrTx/>
              <a:buSzTx/>
              <a:buFontTx/>
              <a:buNone/>
              <a:defRPr/>
            </a:pPr>
            <a:r>
              <a:rPr kumimoji="0" lang="en-US" sz="27375" b="0" i="0" u="none" strike="noStrike" kern="1200" cap="none" spc="0" normalizeH="0" baseline="0" noProof="0">
                <a:ln>
                  <a:noFill/>
                </a:ln>
                <a:solidFill>
                  <a:srgbClr val="000000"/>
                </a:solidFill>
                <a:effectLst/>
                <a:uLnTx/>
                <a:uFillTx/>
                <a:latin typeface="可画乐淘淘-简" panose="00020600040101010101"/>
                <a:ea typeface="可画乐淘淘-简" panose="00020600040101010101"/>
                <a:cs typeface="可画乐淘淘-简" panose="00020600040101010101"/>
                <a:sym typeface="可画乐淘淘-简" panose="00020600040101010101"/>
              </a:rPr>
              <a:t>感</a:t>
            </a:r>
            <a:endParaRPr kumimoji="0" lang="en-US" sz="27375" b="0" i="0" u="none" strike="noStrike" kern="1200" cap="none" spc="0" normalizeH="0" baseline="0" noProof="0">
              <a:ln>
                <a:noFill/>
              </a:ln>
              <a:solidFill>
                <a:srgbClr val="000000"/>
              </a:solidFill>
              <a:effectLst/>
              <a:uLnTx/>
              <a:uFillTx/>
              <a:latin typeface="可画乐淘淘-简" panose="00020600040101010101"/>
              <a:ea typeface="可画乐淘淘-简" panose="00020600040101010101"/>
              <a:cs typeface="可画乐淘淘-简" panose="00020600040101010101"/>
              <a:sym typeface="可画乐淘淘-简" panose="00020600040101010101"/>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rot="-788083">
            <a:off x="-1889935" y="-2425441"/>
            <a:ext cx="17308639" cy="12458120"/>
            <a:chOff x="0" y="0"/>
            <a:chExt cx="23078185" cy="16610827"/>
          </a:xfrm>
        </p:grpSpPr>
        <p:grpSp>
          <p:nvGrpSpPr>
            <p:cNvPr id="4" name="Group 4"/>
            <p:cNvGrpSpPr/>
            <p:nvPr/>
          </p:nvGrpSpPr>
          <p:grpSpPr>
            <a:xfrm rot="6686939">
              <a:off x="6334288" y="-1884615"/>
              <a:ext cx="9094487" cy="19372745"/>
              <a:chOff x="0" y="0"/>
              <a:chExt cx="812800" cy="1731397"/>
            </a:xfrm>
          </p:grpSpPr>
          <p:sp>
            <p:nvSpPr>
              <p:cNvPr id="5" name="Freeform 5"/>
              <p:cNvSpPr/>
              <p:nvPr/>
            </p:nvSpPr>
            <p:spPr>
              <a:xfrm>
                <a:off x="0" y="0"/>
                <a:ext cx="812800" cy="1731397"/>
              </a:xfrm>
              <a:custGeom>
                <a:avLst/>
                <a:gdLst/>
                <a:ahLst/>
                <a:cxnLst/>
                <a:rect l="l" t="t" r="r" b="b"/>
                <a:pathLst>
                  <a:path w="812800" h="1731397">
                    <a:moveTo>
                      <a:pt x="203200" y="0"/>
                    </a:moveTo>
                    <a:lnTo>
                      <a:pt x="609600" y="0"/>
                    </a:lnTo>
                    <a:lnTo>
                      <a:pt x="812800" y="1731397"/>
                    </a:lnTo>
                    <a:lnTo>
                      <a:pt x="0" y="1731397"/>
                    </a:lnTo>
                    <a:lnTo>
                      <a:pt x="203200" y="0"/>
                    </a:lnTo>
                    <a:close/>
                  </a:path>
                </a:pathLst>
              </a:custGeom>
              <a:solidFill>
                <a:srgbClr val="000000"/>
              </a:solidFill>
            </p:spPr>
          </p:sp>
          <p:sp>
            <p:nvSpPr>
              <p:cNvPr id="6" name="TextBox 6"/>
              <p:cNvSpPr txBox="1"/>
              <p:nvPr/>
            </p:nvSpPr>
            <p:spPr>
              <a:xfrm>
                <a:off x="127000" y="-28575"/>
                <a:ext cx="558800" cy="1759972"/>
              </a:xfrm>
              <a:prstGeom prst="rect">
                <a:avLst/>
              </a:prstGeom>
            </p:spPr>
            <p:txBody>
              <a:bodyPr lIns="50800" tIns="50800" rIns="50800" bIns="50800" rtlCol="0" anchor="ctr"/>
              <a:lstStyle/>
              <a:p>
                <a:pPr algn="ctr">
                  <a:lnSpc>
                    <a:spcPts val="2660"/>
                  </a:lnSpc>
                  <a:spcBef>
                    <a:spcPct val="0"/>
                  </a:spcBef>
                </a:pPr>
                <a:endParaRPr>
                  <a:latin typeface="黑体" panose="02010609060101010101" pitchFamily="49" charset="-122"/>
                  <a:ea typeface="黑体" panose="02010609060101010101" pitchFamily="49" charset="-122"/>
                </a:endParaRPr>
              </a:p>
            </p:txBody>
          </p:sp>
        </p:grpSp>
        <p:grpSp>
          <p:nvGrpSpPr>
            <p:cNvPr id="7" name="Group 7"/>
            <p:cNvGrpSpPr/>
            <p:nvPr/>
          </p:nvGrpSpPr>
          <p:grpSpPr>
            <a:xfrm rot="5903092">
              <a:off x="9818904" y="2468417"/>
              <a:ext cx="7191111" cy="18476325"/>
              <a:chOff x="0" y="0"/>
              <a:chExt cx="812800" cy="2088350"/>
            </a:xfrm>
          </p:grpSpPr>
          <p:sp>
            <p:nvSpPr>
              <p:cNvPr id="8" name="Freeform 8"/>
              <p:cNvSpPr/>
              <p:nvPr/>
            </p:nvSpPr>
            <p:spPr>
              <a:xfrm>
                <a:off x="0" y="0"/>
                <a:ext cx="812800" cy="2088350"/>
              </a:xfrm>
              <a:custGeom>
                <a:avLst/>
                <a:gdLst/>
                <a:ahLst/>
                <a:cxnLst/>
                <a:rect l="l" t="t" r="r" b="b"/>
                <a:pathLst>
                  <a:path w="812800" h="2088350">
                    <a:moveTo>
                      <a:pt x="203200" y="0"/>
                    </a:moveTo>
                    <a:lnTo>
                      <a:pt x="609600" y="0"/>
                    </a:lnTo>
                    <a:lnTo>
                      <a:pt x="812800" y="2088350"/>
                    </a:lnTo>
                    <a:lnTo>
                      <a:pt x="0" y="2088350"/>
                    </a:lnTo>
                    <a:lnTo>
                      <a:pt x="203200" y="0"/>
                    </a:lnTo>
                    <a:close/>
                  </a:path>
                </a:pathLst>
              </a:custGeom>
              <a:solidFill>
                <a:srgbClr val="000000"/>
              </a:solidFill>
            </p:spPr>
          </p:sp>
          <p:sp>
            <p:nvSpPr>
              <p:cNvPr id="9" name="TextBox 9"/>
              <p:cNvSpPr txBox="1"/>
              <p:nvPr/>
            </p:nvSpPr>
            <p:spPr>
              <a:xfrm>
                <a:off x="127000" y="-28575"/>
                <a:ext cx="558800" cy="2116925"/>
              </a:xfrm>
              <a:prstGeom prst="rect">
                <a:avLst/>
              </a:prstGeom>
            </p:spPr>
            <p:txBody>
              <a:bodyPr lIns="50800" tIns="50800" rIns="50800" bIns="50800" rtlCol="0" anchor="ctr"/>
              <a:lstStyle/>
              <a:p>
                <a:pPr algn="ctr">
                  <a:lnSpc>
                    <a:spcPts val="2660"/>
                  </a:lnSpc>
                  <a:spcBef>
                    <a:spcPct val="0"/>
                  </a:spcBef>
                </a:pPr>
                <a:endParaRPr>
                  <a:latin typeface="黑体" panose="02010609060101010101" pitchFamily="49" charset="-122"/>
                  <a:ea typeface="黑体" panose="02010609060101010101" pitchFamily="49" charset="-122"/>
                </a:endParaRPr>
              </a:p>
            </p:txBody>
          </p:sp>
        </p:grpSp>
        <p:grpSp>
          <p:nvGrpSpPr>
            <p:cNvPr id="10" name="Group 10"/>
            <p:cNvGrpSpPr/>
            <p:nvPr/>
          </p:nvGrpSpPr>
          <p:grpSpPr>
            <a:xfrm rot="6686939">
              <a:off x="6125694" y="-1936107"/>
              <a:ext cx="8983051" cy="19285208"/>
              <a:chOff x="0" y="0"/>
              <a:chExt cx="812800" cy="1744955"/>
            </a:xfrm>
          </p:grpSpPr>
          <p:sp>
            <p:nvSpPr>
              <p:cNvPr id="11" name="Freeform 11"/>
              <p:cNvSpPr/>
              <p:nvPr/>
            </p:nvSpPr>
            <p:spPr>
              <a:xfrm>
                <a:off x="0" y="0"/>
                <a:ext cx="812800" cy="1744955"/>
              </a:xfrm>
              <a:custGeom>
                <a:avLst/>
                <a:gdLst/>
                <a:ahLst/>
                <a:cxnLst/>
                <a:rect l="l" t="t" r="r" b="b"/>
                <a:pathLst>
                  <a:path w="812800" h="1744955">
                    <a:moveTo>
                      <a:pt x="203200" y="0"/>
                    </a:moveTo>
                    <a:lnTo>
                      <a:pt x="609600" y="0"/>
                    </a:lnTo>
                    <a:lnTo>
                      <a:pt x="812800" y="1744955"/>
                    </a:lnTo>
                    <a:lnTo>
                      <a:pt x="0" y="1744955"/>
                    </a:lnTo>
                    <a:lnTo>
                      <a:pt x="203200" y="0"/>
                    </a:lnTo>
                    <a:close/>
                  </a:path>
                </a:pathLst>
              </a:custGeom>
              <a:solidFill>
                <a:srgbClr val="FFFFFF"/>
              </a:solidFill>
            </p:spPr>
          </p:sp>
          <p:sp>
            <p:nvSpPr>
              <p:cNvPr id="12" name="TextBox 12"/>
              <p:cNvSpPr txBox="1"/>
              <p:nvPr/>
            </p:nvSpPr>
            <p:spPr>
              <a:xfrm>
                <a:off x="127000" y="-38100"/>
                <a:ext cx="558800" cy="1783055"/>
              </a:xfrm>
              <a:prstGeom prst="rect">
                <a:avLst/>
              </a:prstGeom>
            </p:spPr>
            <p:txBody>
              <a:bodyPr lIns="50178" tIns="50178" rIns="50178" bIns="50178" rtlCol="0" anchor="ctr"/>
              <a:lstStyle/>
              <a:p>
                <a:pPr algn="ctr">
                  <a:lnSpc>
                    <a:spcPts val="2660"/>
                  </a:lnSpc>
                  <a:spcBef>
                    <a:spcPct val="0"/>
                  </a:spcBef>
                </a:pPr>
                <a:endParaRPr>
                  <a:latin typeface="黑体" panose="02010609060101010101" pitchFamily="49" charset="-122"/>
                  <a:ea typeface="黑体" panose="02010609060101010101" pitchFamily="49" charset="-122"/>
                </a:endParaRPr>
              </a:p>
            </p:txBody>
          </p:sp>
        </p:grpSp>
        <p:grpSp>
          <p:nvGrpSpPr>
            <p:cNvPr id="13" name="Group 13"/>
            <p:cNvGrpSpPr/>
            <p:nvPr/>
          </p:nvGrpSpPr>
          <p:grpSpPr>
            <a:xfrm rot="5903092">
              <a:off x="9584153" y="2374719"/>
              <a:ext cx="7102997" cy="18377507"/>
              <a:chOff x="0" y="0"/>
              <a:chExt cx="812800" cy="2102949"/>
            </a:xfrm>
          </p:grpSpPr>
          <p:sp>
            <p:nvSpPr>
              <p:cNvPr id="14" name="Freeform 14"/>
              <p:cNvSpPr/>
              <p:nvPr/>
            </p:nvSpPr>
            <p:spPr>
              <a:xfrm>
                <a:off x="0" y="0"/>
                <a:ext cx="812800" cy="2102949"/>
              </a:xfrm>
              <a:custGeom>
                <a:avLst/>
                <a:gdLst/>
                <a:ahLst/>
                <a:cxnLst/>
                <a:rect l="l" t="t" r="r" b="b"/>
                <a:pathLst>
                  <a:path w="812800" h="2102949">
                    <a:moveTo>
                      <a:pt x="203200" y="0"/>
                    </a:moveTo>
                    <a:lnTo>
                      <a:pt x="609600" y="0"/>
                    </a:lnTo>
                    <a:lnTo>
                      <a:pt x="812800" y="2102949"/>
                    </a:lnTo>
                    <a:lnTo>
                      <a:pt x="0" y="2102949"/>
                    </a:lnTo>
                    <a:lnTo>
                      <a:pt x="203200" y="0"/>
                    </a:lnTo>
                    <a:close/>
                  </a:path>
                </a:pathLst>
              </a:custGeom>
              <a:solidFill>
                <a:srgbClr val="FFFFFF"/>
              </a:solidFill>
            </p:spPr>
          </p:sp>
          <p:sp>
            <p:nvSpPr>
              <p:cNvPr id="15" name="TextBox 15"/>
              <p:cNvSpPr txBox="1"/>
              <p:nvPr/>
            </p:nvSpPr>
            <p:spPr>
              <a:xfrm>
                <a:off x="127000" y="-38100"/>
                <a:ext cx="558800" cy="2141049"/>
              </a:xfrm>
              <a:prstGeom prst="rect">
                <a:avLst/>
              </a:prstGeom>
            </p:spPr>
            <p:txBody>
              <a:bodyPr lIns="50178" tIns="50178" rIns="50178" bIns="50178" rtlCol="0" anchor="ctr"/>
              <a:lstStyle/>
              <a:p>
                <a:pPr algn="ctr">
                  <a:lnSpc>
                    <a:spcPts val="2660"/>
                  </a:lnSpc>
                  <a:spcBef>
                    <a:spcPct val="0"/>
                  </a:spcBef>
                </a:pPr>
                <a:endParaRPr>
                  <a:latin typeface="黑体" panose="02010609060101010101" pitchFamily="49" charset="-122"/>
                  <a:ea typeface="黑体" panose="02010609060101010101" pitchFamily="49" charset="-122"/>
                </a:endParaRPr>
              </a:p>
            </p:txBody>
          </p:sp>
        </p:grpSp>
      </p:grpSp>
      <p:sp>
        <p:nvSpPr>
          <p:cNvPr id="16" name="Freeform 16"/>
          <p:cNvSpPr/>
          <p:nvPr/>
        </p:nvSpPr>
        <p:spPr>
          <a:xfrm rot="1512651" flipH="1">
            <a:off x="-8338545" y="4614783"/>
            <a:ext cx="7235261" cy="7116651"/>
          </a:xfrm>
          <a:custGeom>
            <a:avLst/>
            <a:gdLst/>
            <a:ahLst/>
            <a:cxnLst/>
            <a:rect l="l" t="t" r="r" b="b"/>
            <a:pathLst>
              <a:path w="7235261" h="7116651">
                <a:moveTo>
                  <a:pt x="7235262" y="0"/>
                </a:moveTo>
                <a:lnTo>
                  <a:pt x="0" y="0"/>
                </a:lnTo>
                <a:lnTo>
                  <a:pt x="0" y="7116651"/>
                </a:lnTo>
                <a:lnTo>
                  <a:pt x="7235262" y="7116651"/>
                </a:lnTo>
                <a:lnTo>
                  <a:pt x="7235262" y="0"/>
                </a:lnTo>
                <a:close/>
              </a:path>
            </a:pathLst>
          </a:custGeom>
          <a:blipFill>
            <a:blip r:embed="rId2"/>
            <a:stretch>
              <a:fillRect/>
            </a:stretch>
          </a:blipFill>
        </p:spPr>
      </p:sp>
      <p:sp>
        <p:nvSpPr>
          <p:cNvPr id="17" name="TextBox 17"/>
          <p:cNvSpPr txBox="1"/>
          <p:nvPr/>
        </p:nvSpPr>
        <p:spPr>
          <a:xfrm>
            <a:off x="-2046322" y="1222033"/>
            <a:ext cx="13373009" cy="2891176"/>
          </a:xfrm>
          <a:prstGeom prst="rect">
            <a:avLst/>
          </a:prstGeom>
        </p:spPr>
        <p:txBody>
          <a:bodyPr lIns="0" tIns="0" rIns="0" bIns="0" rtlCol="0" anchor="t">
            <a:spAutoFit/>
          </a:bodyPr>
          <a:lstStyle/>
          <a:p>
            <a:pPr algn="ctr">
              <a:lnSpc>
                <a:spcPts val="25885"/>
              </a:lnSpc>
            </a:pPr>
            <a:r>
              <a:rPr lang="zh-CN" altLang="en-US" sz="18490" dirty="0">
                <a:solidFill>
                  <a:srgbClr val="000000"/>
                </a:solidFill>
                <a:latin typeface="黑体" panose="02010609060101010101" pitchFamily="49" charset="-122"/>
                <a:ea typeface="黑体" panose="02010609060101010101" pitchFamily="49" charset="-122"/>
                <a:cs typeface="可画乐淘淘-简" panose="00020600040101010101"/>
                <a:sym typeface="可画乐淘淘-简" panose="00020600040101010101"/>
              </a:rPr>
              <a:t>阅读理解</a:t>
            </a:r>
            <a:endParaRPr lang="en-US" sz="18490" dirty="0">
              <a:solidFill>
                <a:srgbClr val="000000"/>
              </a:solidFill>
              <a:latin typeface="黑体" panose="02010609060101010101" pitchFamily="49" charset="-122"/>
              <a:ea typeface="黑体" panose="02010609060101010101" pitchFamily="49" charset="-122"/>
              <a:cs typeface="可画乐淘淘-简" panose="00020600040101010101"/>
              <a:sym typeface="可画乐淘淘-简" panose="00020600040101010101"/>
            </a:endParaRPr>
          </a:p>
        </p:txBody>
      </p:sp>
      <p:sp>
        <p:nvSpPr>
          <p:cNvPr id="19" name="Freeform 19"/>
          <p:cNvSpPr/>
          <p:nvPr/>
        </p:nvSpPr>
        <p:spPr>
          <a:xfrm>
            <a:off x="2020420" y="4246479"/>
            <a:ext cx="7912742" cy="863208"/>
          </a:xfrm>
          <a:custGeom>
            <a:avLst/>
            <a:gdLst/>
            <a:ahLst/>
            <a:cxnLst/>
            <a:rect l="l" t="t" r="r" b="b"/>
            <a:pathLst>
              <a:path w="7912742" h="863208">
                <a:moveTo>
                  <a:pt x="0" y="0"/>
                </a:moveTo>
                <a:lnTo>
                  <a:pt x="7912742" y="0"/>
                </a:lnTo>
                <a:lnTo>
                  <a:pt x="7912742" y="863208"/>
                </a:lnTo>
                <a:lnTo>
                  <a:pt x="0" y="863208"/>
                </a:lnTo>
                <a:lnTo>
                  <a:pt x="0" y="0"/>
                </a:lnTo>
                <a:close/>
              </a:path>
            </a:pathLst>
          </a:custGeom>
          <a:blipFill>
            <a:blip r:embed="rId3"/>
            <a:stretch>
              <a:fillRect/>
            </a:stretch>
          </a:blipFill>
        </p:spPr>
      </p:sp>
      <p:sp>
        <p:nvSpPr>
          <p:cNvPr id="20" name="Freeform 20"/>
          <p:cNvSpPr/>
          <p:nvPr/>
        </p:nvSpPr>
        <p:spPr>
          <a:xfrm rot="-413224">
            <a:off x="6786864" y="8408844"/>
            <a:ext cx="3968720" cy="613720"/>
          </a:xfrm>
          <a:custGeom>
            <a:avLst/>
            <a:gdLst/>
            <a:ahLst/>
            <a:cxnLst/>
            <a:rect l="l" t="t" r="r" b="b"/>
            <a:pathLst>
              <a:path w="3968720" h="613720">
                <a:moveTo>
                  <a:pt x="0" y="0"/>
                </a:moveTo>
                <a:lnTo>
                  <a:pt x="3968720" y="0"/>
                </a:lnTo>
                <a:lnTo>
                  <a:pt x="3968720" y="613720"/>
                </a:lnTo>
                <a:lnTo>
                  <a:pt x="0" y="613720"/>
                </a:lnTo>
                <a:lnTo>
                  <a:pt x="0" y="0"/>
                </a:lnTo>
                <a:close/>
              </a:path>
            </a:pathLst>
          </a:custGeom>
          <a:blipFill>
            <a:blip r:embed="rId4"/>
            <a:stretch>
              <a:fillRect/>
            </a:stretch>
          </a:blipFill>
        </p:spPr>
      </p:sp>
      <p:sp>
        <p:nvSpPr>
          <p:cNvPr id="27" name="Freeform 27"/>
          <p:cNvSpPr/>
          <p:nvPr/>
        </p:nvSpPr>
        <p:spPr>
          <a:xfrm rot="105277">
            <a:off x="9280755" y="534641"/>
            <a:ext cx="5555824" cy="4059336"/>
          </a:xfrm>
          <a:custGeom>
            <a:avLst/>
            <a:gdLst/>
            <a:ahLst/>
            <a:cxnLst/>
            <a:rect l="l" t="t" r="r" b="b"/>
            <a:pathLst>
              <a:path w="5555824" h="4059336">
                <a:moveTo>
                  <a:pt x="0" y="0"/>
                </a:moveTo>
                <a:lnTo>
                  <a:pt x="5555824" y="0"/>
                </a:lnTo>
                <a:lnTo>
                  <a:pt x="5555824" y="4059336"/>
                </a:lnTo>
                <a:lnTo>
                  <a:pt x="0" y="4059336"/>
                </a:lnTo>
                <a:lnTo>
                  <a:pt x="0" y="0"/>
                </a:lnTo>
                <a:close/>
              </a:path>
            </a:pathLst>
          </a:custGeom>
          <a:blipFill>
            <a:blip r:embed="rId5"/>
            <a:stretch>
              <a:fillRect/>
            </a:stretch>
          </a:blipFill>
        </p:spPr>
      </p:sp>
      <p:sp>
        <p:nvSpPr>
          <p:cNvPr id="28" name="Freeform 28"/>
          <p:cNvSpPr/>
          <p:nvPr/>
        </p:nvSpPr>
        <p:spPr>
          <a:xfrm>
            <a:off x="11342840" y="3099236"/>
            <a:ext cx="5916460" cy="5874795"/>
          </a:xfrm>
          <a:custGeom>
            <a:avLst/>
            <a:gdLst/>
            <a:ahLst/>
            <a:cxnLst/>
            <a:rect l="l" t="t" r="r" b="b"/>
            <a:pathLst>
              <a:path w="5916460" h="5874795">
                <a:moveTo>
                  <a:pt x="0" y="0"/>
                </a:moveTo>
                <a:lnTo>
                  <a:pt x="5916460" y="0"/>
                </a:lnTo>
                <a:lnTo>
                  <a:pt x="5916460" y="5874794"/>
                </a:lnTo>
                <a:lnTo>
                  <a:pt x="0" y="5874794"/>
                </a:lnTo>
                <a:lnTo>
                  <a:pt x="0" y="0"/>
                </a:lnTo>
                <a:close/>
              </a:path>
            </a:pathLst>
          </a:custGeom>
          <a:blipFill>
            <a:blip r:embed="rId6"/>
            <a:stretch>
              <a:fillRect/>
            </a:stretch>
          </a:blipFill>
        </p:spPr>
      </p:sp>
      <p:sp>
        <p:nvSpPr>
          <p:cNvPr id="30" name="TextBox 17"/>
          <p:cNvSpPr txBox="1"/>
          <p:nvPr/>
        </p:nvSpPr>
        <p:spPr>
          <a:xfrm rot="21237263">
            <a:off x="-369590" y="5094056"/>
            <a:ext cx="13373009" cy="2891176"/>
          </a:xfrm>
          <a:prstGeom prst="rect">
            <a:avLst/>
          </a:prstGeom>
        </p:spPr>
        <p:txBody>
          <a:bodyPr lIns="0" tIns="0" rIns="0" bIns="0" rtlCol="0" anchor="t">
            <a:spAutoFit/>
          </a:bodyPr>
          <a:lstStyle/>
          <a:p>
            <a:pPr algn="ctr">
              <a:lnSpc>
                <a:spcPts val="25885"/>
              </a:lnSpc>
            </a:pPr>
            <a:r>
              <a:rPr lang="zh-CN" altLang="en-US" sz="18490" dirty="0">
                <a:solidFill>
                  <a:srgbClr val="000000"/>
                </a:solidFill>
                <a:latin typeface="黑体" panose="02010609060101010101" pitchFamily="49" charset="-122"/>
                <a:ea typeface="黑体" panose="02010609060101010101" pitchFamily="49" charset="-122"/>
                <a:cs typeface="可画乐淘淘-简" panose="00020600040101010101"/>
                <a:sym typeface="可画乐淘淘-简" panose="00020600040101010101"/>
              </a:rPr>
              <a:t>详 解</a:t>
            </a:r>
            <a:endParaRPr lang="en-US" sz="18490" dirty="0">
              <a:solidFill>
                <a:srgbClr val="000000"/>
              </a:solidFill>
              <a:latin typeface="黑体" panose="02010609060101010101" pitchFamily="49" charset="-122"/>
              <a:ea typeface="黑体" panose="02010609060101010101" pitchFamily="49" charset="-122"/>
              <a:cs typeface="可画乐淘淘-简" panose="00020600040101010101"/>
              <a:sym typeface="可画乐淘淘-简" panose="00020600040101010101"/>
            </a:endParaRPr>
          </a:p>
        </p:txBody>
      </p:sp>
      <p:pic>
        <p:nvPicPr>
          <p:cNvPr id="5124" name="图片 6" descr="logo横版 png"/>
          <p:cNvPicPr>
            <a:picLocks noChangeAspect="1"/>
          </p:cNvPicPr>
          <p:nvPr/>
        </p:nvPicPr>
        <p:blipFill>
          <a:blip r:embed="rId7"/>
          <a:stretch>
            <a:fillRect/>
          </a:stretch>
        </p:blipFill>
        <p:spPr>
          <a:xfrm>
            <a:off x="16440150" y="744855"/>
            <a:ext cx="907415" cy="96012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8"/>
          <p:cNvSpPr txBox="1"/>
          <p:nvPr/>
        </p:nvSpPr>
        <p:spPr>
          <a:xfrm>
            <a:off x="2217815" y="4960345"/>
            <a:ext cx="3837023" cy="1167307"/>
          </a:xfrm>
          <a:prstGeom prst="rect">
            <a:avLst/>
          </a:prstGeom>
        </p:spPr>
        <p:txBody>
          <a:bodyPr lIns="0" tIns="0" rIns="0" bIns="0" rtlCol="0" anchor="t">
            <a:spAutoFit/>
          </a:bodyPr>
          <a:lstStyle/>
          <a:p>
            <a:pPr marL="0" marR="0" lvl="0" indent="0" algn="l" defTabSz="914400" rtl="0" eaLnBrk="1" fontAlgn="auto" latinLnBrk="0" hangingPunct="1">
              <a:lnSpc>
                <a:spcPts val="4665"/>
              </a:lnSpc>
              <a:spcBef>
                <a:spcPct val="0"/>
              </a:spcBef>
              <a:spcAft>
                <a:spcPts val="0"/>
              </a:spcAft>
              <a:buClrTx/>
              <a:buSzTx/>
              <a:buFontTx/>
              <a:buNone/>
              <a:defRPr/>
            </a:pPr>
            <a:r>
              <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YourStride watch</a:t>
            </a:r>
            <a:endPar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endParaRPr>
          </a:p>
        </p:txBody>
      </p:sp>
      <p:sp>
        <p:nvSpPr>
          <p:cNvPr id="9" name="TextBox 9"/>
          <p:cNvSpPr txBox="1"/>
          <p:nvPr/>
        </p:nvSpPr>
        <p:spPr>
          <a:xfrm>
            <a:off x="2186361" y="2252632"/>
            <a:ext cx="2261116" cy="2141677"/>
          </a:xfrm>
          <a:prstGeom prst="rect">
            <a:avLst/>
          </a:prstGeom>
        </p:spPr>
        <p:txBody>
          <a:bodyPr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rPr>
              <a:t>A</a:t>
            </a:r>
            <a:endPar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endParaRPr>
          </a:p>
        </p:txBody>
      </p:sp>
      <p:grpSp>
        <p:nvGrpSpPr>
          <p:cNvPr id="11" name="Group 11"/>
          <p:cNvGrpSpPr/>
          <p:nvPr/>
        </p:nvGrpSpPr>
        <p:grpSpPr>
          <a:xfrm>
            <a:off x="2186361" y="4538831"/>
            <a:ext cx="3899932" cy="235269"/>
            <a:chOff x="0" y="0"/>
            <a:chExt cx="9473438" cy="571500"/>
          </a:xfrm>
        </p:grpSpPr>
        <p:sp>
          <p:nvSpPr>
            <p:cNvPr id="12" name="Freeform 12"/>
            <p:cNvSpPr/>
            <p:nvPr/>
          </p:nvSpPr>
          <p:spPr>
            <a:xfrm>
              <a:off x="0" y="255270"/>
              <a:ext cx="9473438" cy="69850"/>
            </a:xfrm>
            <a:custGeom>
              <a:avLst/>
              <a:gdLst/>
              <a:ahLst/>
              <a:cxnLst/>
              <a:rect l="l" t="t" r="r" b="b"/>
              <a:pathLst>
                <a:path w="9473438" h="69850">
                  <a:moveTo>
                    <a:pt x="9182608" y="0"/>
                  </a:moveTo>
                  <a:lnTo>
                    <a:pt x="0" y="0"/>
                  </a:lnTo>
                  <a:lnTo>
                    <a:pt x="0" y="69850"/>
                  </a:lnTo>
                  <a:lnTo>
                    <a:pt x="9473438" y="69850"/>
                  </a:lnTo>
                  <a:lnTo>
                    <a:pt x="9473438" y="0"/>
                  </a:lnTo>
                  <a:close/>
                </a:path>
              </a:pathLst>
            </a:custGeom>
            <a:solidFill>
              <a:srgbClr val="7085FF"/>
            </a:solidFill>
          </p:spPr>
        </p:sp>
      </p:grpSp>
      <p:pic>
        <p:nvPicPr>
          <p:cNvPr id="6" name="图片 5"/>
          <p:cNvPicPr>
            <a:picLocks noChangeAspect="1"/>
          </p:cNvPicPr>
          <p:nvPr/>
        </p:nvPicPr>
        <p:blipFill>
          <a:blip r:embed="rId2"/>
          <a:stretch>
            <a:fillRect/>
          </a:stretch>
        </p:blipFill>
        <p:spPr>
          <a:xfrm>
            <a:off x="8643748" y="1115609"/>
            <a:ext cx="7457891" cy="8055781"/>
          </a:xfrm>
          <a:prstGeom prst="rect">
            <a:avLst/>
          </a:prstGeom>
        </p:spPr>
      </p:pic>
      <p:pic>
        <p:nvPicPr>
          <p:cNvPr id="5124" name="图片 6" descr="logo横版 png"/>
          <p:cNvPicPr>
            <a:picLocks noChangeAspect="1"/>
          </p:cNvPicPr>
          <p:nvPr/>
        </p:nvPicPr>
        <p:blipFill>
          <a:blip r:embed="rId3"/>
          <a:stretch>
            <a:fillRect/>
          </a:stretch>
        </p:blipFill>
        <p:spPr>
          <a:xfrm>
            <a:off x="16440150" y="744855"/>
            <a:ext cx="907415" cy="96012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flipV="1">
            <a:off x="9034272" y="6895438"/>
            <a:ext cx="5733210" cy="0"/>
          </a:xfrm>
          <a:prstGeom prst="line">
            <a:avLst/>
          </a:prstGeom>
          <a:ln w="19050" cap="flat">
            <a:solidFill>
              <a:srgbClr val="545454">
                <a:alpha val="25882"/>
              </a:srgbClr>
            </a:solidFill>
            <a:prstDash val="sysDash"/>
            <a:headEnd type="none" w="sm" len="sm"/>
            <a:tailEnd type="none" w="sm" len="sm"/>
          </a:ln>
        </p:spPr>
      </p:sp>
      <p:sp>
        <p:nvSpPr>
          <p:cNvPr id="12" name="AutoShape 12"/>
          <p:cNvSpPr/>
          <p:nvPr/>
        </p:nvSpPr>
        <p:spPr>
          <a:xfrm>
            <a:off x="17760593" y="9459284"/>
            <a:ext cx="0" cy="1853173"/>
          </a:xfrm>
          <a:prstGeom prst="line">
            <a:avLst/>
          </a:prstGeom>
          <a:ln w="19050" cap="flat">
            <a:solidFill>
              <a:srgbClr val="737373"/>
            </a:solidFill>
            <a:prstDash val="solid"/>
            <a:headEnd type="none" w="sm" len="sm"/>
            <a:tailEnd type="none" w="sm" len="sm"/>
          </a:ln>
        </p:spPr>
      </p:sp>
      <p:sp>
        <p:nvSpPr>
          <p:cNvPr id="14" name="AutoShape 14"/>
          <p:cNvSpPr/>
          <p:nvPr/>
        </p:nvSpPr>
        <p:spPr>
          <a:xfrm>
            <a:off x="17885530" y="9778775"/>
            <a:ext cx="0" cy="1853173"/>
          </a:xfrm>
          <a:prstGeom prst="line">
            <a:avLst/>
          </a:prstGeom>
          <a:ln w="19050" cap="flat">
            <a:solidFill>
              <a:srgbClr val="737373"/>
            </a:solidFill>
            <a:prstDash val="solid"/>
            <a:headEnd type="none" w="sm" len="sm"/>
            <a:tailEnd type="none" w="sm" len="sm"/>
          </a:ln>
        </p:spPr>
      </p:sp>
      <p:sp>
        <p:nvSpPr>
          <p:cNvPr id="15" name="AutoShape 15"/>
          <p:cNvSpPr/>
          <p:nvPr/>
        </p:nvSpPr>
        <p:spPr>
          <a:xfrm>
            <a:off x="18010466" y="10062461"/>
            <a:ext cx="0" cy="1853173"/>
          </a:xfrm>
          <a:prstGeom prst="line">
            <a:avLst/>
          </a:prstGeom>
          <a:ln w="19050" cap="flat">
            <a:solidFill>
              <a:srgbClr val="737373"/>
            </a:solidFill>
            <a:prstDash val="solid"/>
            <a:headEnd type="none" w="sm" len="sm"/>
            <a:tailEnd type="none" w="sm" len="sm"/>
          </a:ln>
        </p:spPr>
      </p:sp>
      <p:sp>
        <p:nvSpPr>
          <p:cNvPr id="30" name="文本框 29"/>
          <p:cNvSpPr txBox="1"/>
          <p:nvPr/>
        </p:nvSpPr>
        <p:spPr>
          <a:xfrm>
            <a:off x="76199" y="-32325"/>
            <a:ext cx="11997936" cy="11223585"/>
          </a:xfrm>
          <a:prstGeom prst="rect">
            <a:avLst/>
          </a:prstGeom>
          <a:noFill/>
        </p:spPr>
        <p:txBody>
          <a:bodyPr wrap="square">
            <a:spAutoFit/>
          </a:bodyPr>
          <a:lstStyle/>
          <a:p>
            <a:pPr algn="ctr">
              <a:lnSpc>
                <a:spcPts val="2800"/>
              </a:lnSpc>
            </a:pPr>
            <a:r>
              <a:rPr lang="en-US" altLang="zh-CN" sz="2800" dirty="0">
                <a:latin typeface="Times New Roman" panose="02020603050405020304" pitchFamily="18" charset="0"/>
                <a:cs typeface="Times New Roman" panose="02020603050405020304" pitchFamily="18" charset="0"/>
              </a:rPr>
              <a:t>A      </a:t>
            </a:r>
            <a:endParaRPr lang="en-US" altLang="zh-CN" sz="2800" dirty="0">
              <a:latin typeface="Times New Roman" panose="02020603050405020304" pitchFamily="18" charset="0"/>
              <a:cs typeface="Times New Roman" panose="02020603050405020304" pitchFamily="18" charset="0"/>
            </a:endParaRPr>
          </a:p>
          <a:p>
            <a:pPr algn="just">
              <a:lnSpc>
                <a:spcPts val="2800"/>
              </a:lnSpc>
            </a:pPr>
            <a:r>
              <a:rPr lang="en-US" altLang="zh-CN" sz="2800" dirty="0">
                <a:latin typeface="Times New Roman" panose="02020603050405020304" pitchFamily="18" charset="0"/>
                <a:cs typeface="Times New Roman" panose="02020603050405020304" pitchFamily="18" charset="0"/>
              </a:rPr>
              <a:t>     In times of emergency, you are just a single button press away from being instantly linked to our professional emergency support crew.</a:t>
            </a:r>
            <a:endParaRPr lang="en-US" altLang="zh-CN" sz="2800" dirty="0">
              <a:latin typeface="Times New Roman" panose="02020603050405020304" pitchFamily="18" charset="0"/>
              <a:cs typeface="Times New Roman" panose="02020603050405020304" pitchFamily="18" charset="0"/>
            </a:endParaRPr>
          </a:p>
          <a:p>
            <a:pPr algn="just">
              <a:lnSpc>
                <a:spcPts val="2800"/>
              </a:lnSpc>
            </a:pPr>
            <a:r>
              <a:rPr lang="en-US" altLang="zh-CN" sz="2800"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Fall Detection</a:t>
            </a:r>
            <a:endParaRPr lang="en-US" altLang="zh-CN" sz="2800" b="1" dirty="0">
              <a:latin typeface="Times New Roman" panose="02020603050405020304" pitchFamily="18" charset="0"/>
              <a:cs typeface="Times New Roman" panose="02020603050405020304" pitchFamily="18" charset="0"/>
            </a:endParaRPr>
          </a:p>
          <a:p>
            <a:pPr algn="just">
              <a:lnSpc>
                <a:spcPts val="2800"/>
              </a:lnSpc>
            </a:pPr>
            <a:r>
              <a:rPr lang="en-US" altLang="zh-CN" sz="2800" dirty="0">
                <a:latin typeface="Times New Roman" panose="02020603050405020304" pitchFamily="18" charset="0"/>
                <a:cs typeface="Times New Roman" panose="02020603050405020304" pitchFamily="18" charset="0"/>
              </a:rPr>
              <a:t>     Our advanced YourStride watch </a:t>
            </a:r>
            <a:r>
              <a:rPr lang="en-US" altLang="zh-CN" sz="2800" dirty="0">
                <a:solidFill>
                  <a:srgbClr val="00B050"/>
                </a:solidFill>
                <a:latin typeface="Times New Roman" panose="02020603050405020304" pitchFamily="18" charset="0"/>
                <a:cs typeface="Times New Roman" panose="02020603050405020304" pitchFamily="18" charset="0"/>
              </a:rPr>
              <a:t>is equipped with </a:t>
            </a:r>
            <a:r>
              <a:rPr lang="en-US" altLang="zh-CN" sz="2800" dirty="0">
                <a:latin typeface="Times New Roman" panose="02020603050405020304" pitchFamily="18" charset="0"/>
                <a:cs typeface="Times New Roman" panose="02020603050405020304" pitchFamily="18" charset="0"/>
              </a:rPr>
              <a:t>an intelligent automatic fall detection system. Sensing a fall, it will immediately </a:t>
            </a:r>
            <a:r>
              <a:rPr lang="en-US" altLang="zh-CN" sz="2800" dirty="0">
                <a:solidFill>
                  <a:srgbClr val="00B050"/>
                </a:solidFill>
                <a:latin typeface="Times New Roman" panose="02020603050405020304" pitchFamily="18" charset="0"/>
                <a:cs typeface="Times New Roman" panose="02020603050405020304" pitchFamily="18" charset="0"/>
              </a:rPr>
              <a:t>get in touch with </a:t>
            </a:r>
            <a:r>
              <a:rPr lang="en-US" altLang="zh-CN" sz="2800" dirty="0">
                <a:latin typeface="Times New Roman" panose="02020603050405020304" pitchFamily="18" charset="0"/>
                <a:cs typeface="Times New Roman" panose="02020603050405020304" pitchFamily="18" charset="0"/>
              </a:rPr>
              <a:t>our </a:t>
            </a:r>
            <a:r>
              <a:rPr lang="en-US" altLang="zh-CN" sz="2800" dirty="0">
                <a:solidFill>
                  <a:srgbClr val="00B050"/>
                </a:solidFill>
                <a:latin typeface="Times New Roman" panose="02020603050405020304" pitchFamily="18" charset="0"/>
                <a:cs typeface="Times New Roman" panose="02020603050405020304" pitchFamily="18" charset="0"/>
              </a:rPr>
              <a:t>highly trained and experienced </a:t>
            </a:r>
            <a:r>
              <a:rPr lang="en-US" altLang="zh-CN" sz="2800" dirty="0">
                <a:latin typeface="Times New Roman" panose="02020603050405020304" pitchFamily="18" charset="0"/>
                <a:cs typeface="Times New Roman" panose="02020603050405020304" pitchFamily="18" charset="0"/>
              </a:rPr>
              <a:t>24/7 monitoring team. Additionally, you have the option to manually initiate a call for help by simply pressing the SOS button on the front face of the watch, ensuring you are always covered.</a:t>
            </a:r>
            <a:endParaRPr lang="en-US" altLang="zh-CN" sz="2800" dirty="0">
              <a:latin typeface="Times New Roman" panose="02020603050405020304" pitchFamily="18" charset="0"/>
              <a:cs typeface="Times New Roman" panose="02020603050405020304" pitchFamily="18" charset="0"/>
            </a:endParaRPr>
          </a:p>
          <a:p>
            <a:pPr algn="just">
              <a:lnSpc>
                <a:spcPts val="2800"/>
              </a:lnSpc>
            </a:pPr>
            <a:r>
              <a:rPr lang="en-US" altLang="zh-CN" sz="2800" dirty="0">
                <a:latin typeface="Times New Roman" panose="02020603050405020304" pitchFamily="18" charset="0"/>
                <a:cs typeface="Times New Roman" panose="02020603050405020304" pitchFamily="18" charset="0"/>
              </a:rPr>
              <a:t>As 48% of falls occur outside, </a:t>
            </a:r>
            <a:r>
              <a:rPr lang="en-US" altLang="zh-CN" sz="2800" dirty="0" err="1">
                <a:latin typeface="Times New Roman" panose="02020603050405020304" pitchFamily="18" charset="0"/>
                <a:cs typeface="Times New Roman" panose="02020603050405020304" pitchFamily="18" charset="0"/>
              </a:rPr>
              <a:t>YourStride’s</a:t>
            </a:r>
            <a:r>
              <a:rPr lang="en-US" altLang="zh-CN" sz="2800" dirty="0">
                <a:latin typeface="Times New Roman" panose="02020603050405020304" pitchFamily="18" charset="0"/>
                <a:cs typeface="Times New Roman" panose="02020603050405020304" pitchFamily="18" charset="0"/>
              </a:rPr>
              <a:t> fall alarm watch has been designed to work both indoors and outdoors.</a:t>
            </a:r>
            <a:endParaRPr lang="en-US" altLang="zh-CN" sz="2800" dirty="0">
              <a:latin typeface="Times New Roman" panose="02020603050405020304" pitchFamily="18" charset="0"/>
              <a:cs typeface="Times New Roman" panose="02020603050405020304" pitchFamily="18" charset="0"/>
            </a:endParaRPr>
          </a:p>
          <a:p>
            <a:pPr algn="just">
              <a:lnSpc>
                <a:spcPts val="2800"/>
              </a:lnSpc>
            </a:pPr>
            <a:r>
              <a:rPr lang="en-US" altLang="zh-CN" sz="2800"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How the Alarm Service Works</a:t>
            </a:r>
            <a:endParaRPr lang="en-US" altLang="zh-CN" sz="2800" b="1" dirty="0">
              <a:latin typeface="Times New Roman" panose="02020603050405020304" pitchFamily="18" charset="0"/>
              <a:cs typeface="Times New Roman" panose="02020603050405020304" pitchFamily="18" charset="0"/>
            </a:endParaRPr>
          </a:p>
          <a:p>
            <a:pPr algn="just">
              <a:lnSpc>
                <a:spcPts val="2800"/>
              </a:lnSpc>
            </a:pPr>
            <a:r>
              <a:rPr lang="en-US" altLang="zh-CN" sz="2800"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 alarm service of the YourStride watch functions in a straightforward yet effective manner:</a:t>
            </a:r>
            <a:endParaRPr lang="en-US" altLang="zh-CN" dirty="0">
              <a:latin typeface="Times New Roman" panose="02020603050405020304" pitchFamily="18" charset="0"/>
              <a:cs typeface="Times New Roman" panose="02020603050405020304" pitchFamily="18" charset="0"/>
            </a:endParaRPr>
          </a:p>
          <a:p>
            <a:pPr algn="just">
              <a:lnSpc>
                <a:spcPts val="2800"/>
              </a:lnSpc>
            </a:pPr>
            <a:r>
              <a:rPr lang="en-US" altLang="zh-CN" dirty="0">
                <a:latin typeface="Times New Roman" panose="02020603050405020304" pitchFamily="18" charset="0"/>
                <a:cs typeface="Times New Roman" panose="02020603050405020304" pitchFamily="18" charset="0"/>
              </a:rPr>
              <a:t>      ●When you press the SOS button or when the watch detects a fall, it gets an immediate response.</a:t>
            </a:r>
            <a:endParaRPr lang="en-US" altLang="zh-CN" dirty="0">
              <a:latin typeface="Times New Roman" panose="02020603050405020304" pitchFamily="18" charset="0"/>
              <a:cs typeface="Times New Roman" panose="02020603050405020304" pitchFamily="18" charset="0"/>
            </a:endParaRPr>
          </a:p>
          <a:p>
            <a:pPr algn="just">
              <a:lnSpc>
                <a:spcPts val="2800"/>
              </a:lnSpc>
            </a:pPr>
            <a:r>
              <a:rPr lang="en-US" altLang="zh-CN" dirty="0">
                <a:latin typeface="Times New Roman" panose="02020603050405020304" pitchFamily="18" charset="0"/>
                <a:cs typeface="Times New Roman" panose="02020603050405020304" pitchFamily="18" charset="0"/>
              </a:rPr>
              <a:t>      ●Our team will then communicate with you through the watch, gathering all the necessary details.</a:t>
            </a:r>
            <a:endParaRPr lang="en-US" altLang="zh-CN" dirty="0">
              <a:latin typeface="Times New Roman" panose="02020603050405020304" pitchFamily="18" charset="0"/>
              <a:cs typeface="Times New Roman" panose="02020603050405020304" pitchFamily="18" charset="0"/>
            </a:endParaRPr>
          </a:p>
          <a:p>
            <a:pPr algn="just">
              <a:lnSpc>
                <a:spcPts val="2800"/>
              </a:lnSpc>
            </a:pPr>
            <a:r>
              <a:rPr lang="en-US" altLang="zh-CN" dirty="0">
                <a:latin typeface="Times New Roman" panose="02020603050405020304" pitchFamily="18" charset="0"/>
                <a:cs typeface="Times New Roman" panose="02020603050405020304" pitchFamily="18" charset="0"/>
              </a:rPr>
              <a:t>      ●Appropriate help will be sent to your location.</a:t>
            </a:r>
            <a:endParaRPr lang="en-US" altLang="zh-CN" dirty="0">
              <a:latin typeface="Times New Roman" panose="02020603050405020304" pitchFamily="18" charset="0"/>
              <a:cs typeface="Times New Roman" panose="02020603050405020304" pitchFamily="18" charset="0"/>
            </a:endParaRPr>
          </a:p>
          <a:p>
            <a:pPr algn="just">
              <a:lnSpc>
                <a:spcPts val="2800"/>
              </a:lnSpc>
            </a:pPr>
            <a:r>
              <a:rPr lang="en-US" altLang="zh-CN" sz="2800"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Multifunctional Health Companion</a:t>
            </a:r>
            <a:endParaRPr lang="en-US" altLang="zh-CN" sz="2800" b="1" dirty="0">
              <a:latin typeface="Times New Roman" panose="02020603050405020304" pitchFamily="18" charset="0"/>
              <a:cs typeface="Times New Roman" panose="02020603050405020304" pitchFamily="18" charset="0"/>
            </a:endParaRPr>
          </a:p>
          <a:p>
            <a:pPr algn="just">
              <a:lnSpc>
                <a:spcPts val="2800"/>
              </a:lnSpc>
            </a:pPr>
            <a:r>
              <a:rPr lang="en-US" altLang="zh-CN" sz="2800" dirty="0">
                <a:latin typeface="Times New Roman" panose="02020603050405020304" pitchFamily="18" charset="0"/>
                <a:cs typeface="Times New Roman" panose="02020603050405020304" pitchFamily="18" charset="0"/>
              </a:rPr>
              <a:t>     Your Stride is a comfortable, lightweight wristwatch with a clear time and date display. Alongside the SOS button and automatic fall detection, it monitors your heart rate, blood pressure, and has a built-in step counter.</a:t>
            </a:r>
            <a:endParaRPr lang="en-US" altLang="zh-CN" sz="2800" dirty="0">
              <a:latin typeface="Times New Roman" panose="02020603050405020304" pitchFamily="18" charset="0"/>
              <a:cs typeface="Times New Roman" panose="02020603050405020304" pitchFamily="18" charset="0"/>
            </a:endParaRPr>
          </a:p>
          <a:p>
            <a:pPr algn="just">
              <a:lnSpc>
                <a:spcPts val="2800"/>
              </a:lnSpc>
            </a:pPr>
            <a:r>
              <a:rPr lang="en-US" altLang="zh-CN" dirty="0">
                <a:latin typeface="Times New Roman" panose="02020603050405020304" pitchFamily="18" charset="0"/>
                <a:cs typeface="Times New Roman" panose="02020603050405020304" pitchFamily="18" charset="0"/>
              </a:rPr>
              <a:t>       Another important feature is its complete independence from external connections. It operates autonomously, without the need for Wi-Fi or a landline. This means that no matter where you are in the UK, whether you’re in a remote countryside location or a bustling city center, you can confidently access the help you need.</a:t>
            </a:r>
            <a:endParaRPr lang="en-US" altLang="zh-CN" dirty="0">
              <a:latin typeface="Times New Roman" panose="02020603050405020304" pitchFamily="18" charset="0"/>
              <a:cs typeface="Times New Roman" panose="02020603050405020304" pitchFamily="18" charset="0"/>
            </a:endParaRPr>
          </a:p>
          <a:p>
            <a:pPr algn="just">
              <a:lnSpc>
                <a:spcPts val="2800"/>
              </a:lnSpc>
            </a:pPr>
            <a:r>
              <a:rPr lang="en-US" altLang="zh-CN" sz="2800" b="1" dirty="0">
                <a:latin typeface="Times New Roman" panose="02020603050405020304" pitchFamily="18" charset="0"/>
                <a:cs typeface="Times New Roman" panose="02020603050405020304" pitchFamily="18" charset="0"/>
              </a:rPr>
              <a:t>     Pricing</a:t>
            </a:r>
            <a:endParaRPr lang="en-US" altLang="zh-CN" sz="2800" b="1" dirty="0">
              <a:latin typeface="Times New Roman" panose="02020603050405020304" pitchFamily="18" charset="0"/>
              <a:cs typeface="Times New Roman" panose="02020603050405020304" pitchFamily="18" charset="0"/>
            </a:endParaRPr>
          </a:p>
          <a:p>
            <a:pPr algn="just">
              <a:lnSpc>
                <a:spcPts val="2800"/>
              </a:lnSpc>
            </a:pPr>
            <a:r>
              <a:rPr lang="en-US" altLang="zh-CN" sz="2800" dirty="0">
                <a:latin typeface="Times New Roman" panose="02020603050405020304" pitchFamily="18" charset="0"/>
                <a:cs typeface="Times New Roman" panose="02020603050405020304" pitchFamily="18" charset="0"/>
              </a:rPr>
              <a:t>     The YourStride watch is </a:t>
            </a:r>
            <a:r>
              <a:rPr lang="en-US" altLang="zh-CN" sz="2800" dirty="0">
                <a:solidFill>
                  <a:srgbClr val="FF0000"/>
                </a:solidFill>
                <a:latin typeface="Times New Roman" panose="02020603050405020304" pitchFamily="18" charset="0"/>
                <a:cs typeface="Times New Roman" panose="02020603050405020304" pitchFamily="18" charset="0"/>
              </a:rPr>
              <a:t>available</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50"/>
                </a:solidFill>
                <a:latin typeface="Times New Roman" panose="02020603050405020304" pitchFamily="18" charset="0"/>
                <a:cs typeface="Times New Roman" panose="02020603050405020304" pitchFamily="18" charset="0"/>
              </a:rPr>
              <a:t>at an affordable price of </a:t>
            </a:r>
            <a:r>
              <a:rPr lang="en-US" altLang="zh-CN" sz="2800" dirty="0">
                <a:latin typeface="Times New Roman" panose="02020603050405020304" pitchFamily="18" charset="0"/>
                <a:cs typeface="Times New Roman" panose="02020603050405020304" pitchFamily="18" charset="0"/>
              </a:rPr>
              <a:t>just £60. For those who require 24/7 emergency help, there is a monthly subscription fee of £15. An extra £2 per month for the additional fall detection feature.</a:t>
            </a:r>
            <a:endParaRPr lang="en-US" altLang="zh-CN" sz="2800" dirty="0">
              <a:latin typeface="Times New Roman" panose="02020603050405020304" pitchFamily="18" charset="0"/>
              <a:cs typeface="Times New Roman" panose="02020603050405020304" pitchFamily="18" charset="0"/>
            </a:endParaRPr>
          </a:p>
          <a:p>
            <a:pPr algn="just">
              <a:lnSpc>
                <a:spcPts val="2800"/>
              </a:lnSpc>
            </a:pPr>
            <a:r>
              <a:rPr lang="en-US" altLang="zh-CN" sz="2400" dirty="0">
                <a:latin typeface="Times New Roman" panose="02020603050405020304" pitchFamily="18" charset="0"/>
                <a:cs typeface="Times New Roman" panose="02020603050405020304" pitchFamily="18" charset="0"/>
              </a:rPr>
              <a:t>      </a:t>
            </a:r>
            <a:r>
              <a:rPr lang="en-US" altLang="zh-CN" sz="2400" dirty="0">
                <a:highlight>
                  <a:srgbClr val="FFFF00"/>
                </a:highlight>
                <a:latin typeface="Times New Roman" panose="02020603050405020304" pitchFamily="18" charset="0"/>
                <a:cs typeface="Times New Roman" panose="02020603050405020304" pitchFamily="18" charset="0"/>
              </a:rPr>
              <a:t>Don’t wait until it’s too late. Invest in the YourStride watch today and take a proactive step towards your safety and well-being.</a:t>
            </a:r>
            <a:endParaRPr lang="en-US" altLang="zh-CN" sz="2400" dirty="0">
              <a:highlight>
                <a:srgbClr val="FFFF00"/>
              </a:highlight>
              <a:latin typeface="Times New Roman" panose="02020603050405020304" pitchFamily="18" charset="0"/>
              <a:cs typeface="Times New Roman" panose="02020603050405020304" pitchFamily="18" charset="0"/>
            </a:endParaRPr>
          </a:p>
          <a:p>
            <a:pPr algn="just">
              <a:lnSpc>
                <a:spcPts val="2800"/>
              </a:lnSpc>
            </a:pPr>
            <a:endParaRPr lang="en-US" altLang="zh-CN" dirty="0">
              <a:latin typeface="Times New Roman" panose="02020603050405020304" pitchFamily="18" charset="0"/>
              <a:cs typeface="Times New Roman" panose="02020603050405020304" pitchFamily="18" charset="0"/>
            </a:endParaRPr>
          </a:p>
          <a:p>
            <a:pPr algn="just">
              <a:lnSpc>
                <a:spcPts val="2800"/>
              </a:lnSpc>
            </a:pPr>
            <a:endParaRPr lang="en-US" altLang="zh-CN" sz="2800" dirty="0">
              <a:latin typeface="Times New Roman" panose="02020603050405020304" pitchFamily="18" charset="0"/>
              <a:cs typeface="Times New Roman" panose="02020603050405020304" pitchFamily="18" charset="0"/>
            </a:endParaRPr>
          </a:p>
        </p:txBody>
      </p:sp>
      <p:sp>
        <p:nvSpPr>
          <p:cNvPr id="34" name="文本框 33"/>
          <p:cNvSpPr txBox="1"/>
          <p:nvPr/>
        </p:nvSpPr>
        <p:spPr>
          <a:xfrm>
            <a:off x="12192001" y="876300"/>
            <a:ext cx="5890180" cy="8556188"/>
          </a:xfrm>
          <a:prstGeom prst="rect">
            <a:avLst/>
          </a:prstGeom>
          <a:noFill/>
          <a:ln w="38100">
            <a:solidFill>
              <a:schemeClr val="tx1"/>
            </a:solidFill>
          </a:ln>
        </p:spPr>
        <p:txBody>
          <a:bodyPr wrap="square">
            <a:spAutoFit/>
          </a:bodyPr>
          <a:lstStyle/>
          <a:p>
            <a:pPr>
              <a:lnSpc>
                <a:spcPts val="3000"/>
              </a:lnSpc>
            </a:pPr>
            <a:r>
              <a:rPr lang="en-US" altLang="zh-CN" sz="2800" dirty="0">
                <a:latin typeface="Times New Roman" panose="02020603050405020304" pitchFamily="18" charset="0"/>
                <a:cs typeface="Times New Roman" panose="02020603050405020304" pitchFamily="18" charset="0"/>
              </a:rPr>
              <a:t>21</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What will the watch do when </a:t>
            </a:r>
            <a:r>
              <a:rPr lang="en-US" altLang="zh-CN" sz="2800" dirty="0">
                <a:solidFill>
                  <a:srgbClr val="FF0000"/>
                </a:solidFill>
                <a:latin typeface="Times New Roman" panose="02020603050405020304" pitchFamily="18" charset="0"/>
                <a:cs typeface="Times New Roman" panose="02020603050405020304" pitchFamily="18" charset="0"/>
              </a:rPr>
              <a:t>detecting a fall?</a:t>
            </a:r>
            <a:endParaRPr lang="en-US" altLang="zh-CN" sz="2800" dirty="0">
              <a:solidFill>
                <a:srgbClr val="FF0000"/>
              </a:solidFill>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A</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It will contact the monitoring team. B</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It will activate a loud alarm.</a:t>
            </a:r>
            <a:endParaRPr lang="en-US" altLang="zh-CN" sz="2800" dirty="0">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C</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It will call the local hospital immediately. </a:t>
            </a:r>
            <a:endParaRPr lang="en-US" altLang="zh-CN" sz="2800" dirty="0">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D</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It will initiate the SOS button automatically.</a:t>
            </a:r>
            <a:endParaRPr lang="en-US" altLang="zh-CN" sz="2800" dirty="0">
              <a:latin typeface="Times New Roman" panose="02020603050405020304" pitchFamily="18" charset="0"/>
              <a:cs typeface="Times New Roman" panose="02020603050405020304" pitchFamily="18" charset="0"/>
            </a:endParaRPr>
          </a:p>
          <a:p>
            <a:pPr>
              <a:lnSpc>
                <a:spcPts val="3000"/>
              </a:lnSpc>
            </a:pPr>
            <a:endParaRPr lang="en-US" altLang="zh-CN" sz="2800" dirty="0">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22</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Which is </a:t>
            </a:r>
            <a:r>
              <a:rPr lang="en-US" altLang="zh-CN" sz="2800" dirty="0">
                <a:solidFill>
                  <a:srgbClr val="FF0000"/>
                </a:solidFill>
                <a:latin typeface="Times New Roman" panose="02020603050405020304" pitchFamily="18" charset="0"/>
                <a:cs typeface="Times New Roman" panose="02020603050405020304" pitchFamily="18" charset="0"/>
              </a:rPr>
              <a:t>a function </a:t>
            </a:r>
            <a:r>
              <a:rPr lang="en-US" altLang="zh-CN" sz="2800" dirty="0">
                <a:latin typeface="Times New Roman" panose="02020603050405020304" pitchFamily="18" charset="0"/>
                <a:cs typeface="Times New Roman" panose="02020603050405020304" pitchFamily="18" charset="0"/>
              </a:rPr>
              <a:t>of the watch besides detecting falls?</a:t>
            </a:r>
            <a:endParaRPr lang="en-US" altLang="zh-CN" sz="2800" dirty="0">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A</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To adjust heart rate. 		</a:t>
            </a:r>
            <a:endParaRPr lang="en-US" altLang="zh-CN" sz="2800" dirty="0">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B</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To monitor sleep quality.</a:t>
            </a:r>
            <a:endParaRPr lang="en-US" altLang="zh-CN" sz="2800" dirty="0">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C</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To measure blood pressure. 	</a:t>
            </a:r>
            <a:endParaRPr lang="en-US" altLang="zh-CN" sz="2800" dirty="0">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D</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To connect to the Internet.</a:t>
            </a:r>
            <a:endParaRPr lang="en-US" altLang="zh-CN" sz="2800" dirty="0">
              <a:latin typeface="Times New Roman" panose="02020603050405020304" pitchFamily="18" charset="0"/>
              <a:cs typeface="Times New Roman" panose="02020603050405020304" pitchFamily="18" charset="0"/>
            </a:endParaRPr>
          </a:p>
          <a:p>
            <a:pPr>
              <a:lnSpc>
                <a:spcPts val="3000"/>
              </a:lnSpc>
            </a:pPr>
            <a:endParaRPr lang="en-US" altLang="zh-CN" sz="2800" dirty="0">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23</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How much should one pay for the watch </a:t>
            </a:r>
            <a:r>
              <a:rPr lang="en-US" altLang="zh-CN" sz="2800" dirty="0">
                <a:solidFill>
                  <a:srgbClr val="FF0000"/>
                </a:solidFill>
                <a:latin typeface="Times New Roman" panose="02020603050405020304" pitchFamily="18" charset="0"/>
                <a:cs typeface="Times New Roman" panose="02020603050405020304" pitchFamily="18" charset="0"/>
              </a:rPr>
              <a:t>with a year’s full service</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A</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£60.	</a:t>
            </a:r>
            <a:endParaRPr lang="en-US" altLang="zh-CN" sz="2800" dirty="0">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B</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£204.	</a:t>
            </a:r>
            <a:endParaRPr lang="en-US" altLang="zh-CN" sz="2800" dirty="0">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C</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£240.	</a:t>
            </a:r>
            <a:endParaRPr lang="en-US" altLang="zh-CN" sz="2800" dirty="0">
              <a:latin typeface="Times New Roman" panose="02020603050405020304" pitchFamily="18" charset="0"/>
              <a:cs typeface="Times New Roman" panose="02020603050405020304" pitchFamily="18" charset="0"/>
            </a:endParaRPr>
          </a:p>
          <a:p>
            <a:pPr>
              <a:lnSpc>
                <a:spcPts val="3000"/>
              </a:lnSpc>
            </a:pPr>
            <a:r>
              <a:rPr lang="en-US" altLang="zh-CN" sz="2800" dirty="0">
                <a:latin typeface="Times New Roman" panose="02020603050405020304" pitchFamily="18" charset="0"/>
                <a:cs typeface="Times New Roman" panose="02020603050405020304" pitchFamily="18" charset="0"/>
              </a:rPr>
              <a:t>D</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£264.</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bwMode="auto">
          <a:xfrm>
            <a:off x="141009" y="1333500"/>
            <a:ext cx="11933126" cy="824894"/>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pic>
        <p:nvPicPr>
          <p:cNvPr id="3" name="图片 2"/>
          <p:cNvPicPr>
            <a:picLocks noChangeAspect="1"/>
          </p:cNvPicPr>
          <p:nvPr/>
        </p:nvPicPr>
        <p:blipFill>
          <a:blip r:embed="rId1" cstate="screen"/>
          <a:stretch>
            <a:fillRect/>
          </a:stretch>
        </p:blipFill>
        <p:spPr>
          <a:xfrm>
            <a:off x="12192001" y="1674222"/>
            <a:ext cx="421278" cy="421278"/>
          </a:xfrm>
          <a:prstGeom prst="rect">
            <a:avLst/>
          </a:prstGeom>
        </p:spPr>
      </p:pic>
      <p:sp>
        <p:nvSpPr>
          <p:cNvPr id="4" name="矩形 3"/>
          <p:cNvSpPr/>
          <p:nvPr/>
        </p:nvSpPr>
        <p:spPr bwMode="auto">
          <a:xfrm>
            <a:off x="1385277" y="6396701"/>
            <a:ext cx="10688858" cy="398654"/>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5" name="矩形 4"/>
          <p:cNvSpPr/>
          <p:nvPr/>
        </p:nvSpPr>
        <p:spPr bwMode="auto">
          <a:xfrm>
            <a:off x="158277" y="6795355"/>
            <a:ext cx="8475034" cy="317858"/>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pic>
        <p:nvPicPr>
          <p:cNvPr id="6" name="图片 5"/>
          <p:cNvPicPr>
            <a:picLocks noChangeAspect="1"/>
          </p:cNvPicPr>
          <p:nvPr/>
        </p:nvPicPr>
        <p:blipFill>
          <a:blip r:embed="rId1" cstate="screen"/>
          <a:stretch>
            <a:fillRect/>
          </a:stretch>
        </p:blipFill>
        <p:spPr>
          <a:xfrm>
            <a:off x="12199072" y="5844187"/>
            <a:ext cx="421278" cy="421278"/>
          </a:xfrm>
          <a:prstGeom prst="rect">
            <a:avLst/>
          </a:prstGeom>
        </p:spPr>
      </p:pic>
      <p:sp>
        <p:nvSpPr>
          <p:cNvPr id="7" name="矩形 6"/>
          <p:cNvSpPr/>
          <p:nvPr/>
        </p:nvSpPr>
        <p:spPr bwMode="auto">
          <a:xfrm>
            <a:off x="205819" y="2158394"/>
            <a:ext cx="6951034" cy="317858"/>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9" name="矩形 8"/>
          <p:cNvSpPr/>
          <p:nvPr/>
        </p:nvSpPr>
        <p:spPr bwMode="auto">
          <a:xfrm>
            <a:off x="533399" y="8495390"/>
            <a:ext cx="10113791" cy="398653"/>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0" name="矩形 9"/>
          <p:cNvSpPr/>
          <p:nvPr/>
        </p:nvSpPr>
        <p:spPr bwMode="auto">
          <a:xfrm>
            <a:off x="6400800" y="8886831"/>
            <a:ext cx="4959862" cy="398652"/>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169163" y="9233162"/>
            <a:ext cx="8464148" cy="398652"/>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3" name="文本框 12"/>
          <p:cNvSpPr txBox="1"/>
          <p:nvPr/>
        </p:nvSpPr>
        <p:spPr>
          <a:xfrm>
            <a:off x="14530398" y="7939957"/>
            <a:ext cx="3441968" cy="584775"/>
          </a:xfrm>
          <a:prstGeom prst="rect">
            <a:avLst/>
          </a:prstGeom>
          <a:solidFill>
            <a:schemeClr val="accent6">
              <a:lumMod val="40000"/>
              <a:lumOff val="60000"/>
            </a:schemeClr>
          </a:solidFill>
        </p:spPr>
        <p:txBody>
          <a:bodyPr wrap="none" rtlCol="0">
            <a:spAutoFit/>
          </a:bodyPr>
          <a:lstStyle/>
          <a:p>
            <a:r>
              <a:rPr lang="en-US" altLang="zh-CN" sz="3200" dirty="0"/>
              <a:t>60+15x12+2x12=</a:t>
            </a:r>
            <a:r>
              <a:rPr lang="zh-CN" altLang="en-US" sz="3200" dirty="0"/>
              <a:t>？</a:t>
            </a:r>
            <a:endParaRPr lang="zh-CN" altLang="en-US" sz="3200" dirty="0"/>
          </a:p>
        </p:txBody>
      </p:sp>
      <p:pic>
        <p:nvPicPr>
          <p:cNvPr id="16" name="图片 15"/>
          <p:cNvPicPr>
            <a:picLocks noChangeAspect="1"/>
          </p:cNvPicPr>
          <p:nvPr/>
        </p:nvPicPr>
        <p:blipFill>
          <a:blip r:embed="rId1" cstate="screen"/>
          <a:stretch>
            <a:fillRect/>
          </a:stretch>
        </p:blipFill>
        <p:spPr>
          <a:xfrm>
            <a:off x="12220232" y="8919975"/>
            <a:ext cx="421278" cy="421278"/>
          </a:xfrm>
          <a:prstGeom prst="rect">
            <a:avLst/>
          </a:prstGeom>
        </p:spPr>
      </p:pic>
      <p:sp>
        <p:nvSpPr>
          <p:cNvPr id="17" name="文本框 16"/>
          <p:cNvSpPr txBox="1"/>
          <p:nvPr/>
        </p:nvSpPr>
        <p:spPr>
          <a:xfrm>
            <a:off x="12220232" y="9542036"/>
            <a:ext cx="3152017" cy="584775"/>
          </a:xfrm>
          <a:prstGeom prst="rect">
            <a:avLst/>
          </a:prstGeom>
          <a:solidFill>
            <a:srgbClr val="FFC000"/>
          </a:solidFill>
        </p:spPr>
        <p:txBody>
          <a:bodyPr wrap="none" rtlCol="0">
            <a:spAutoFit/>
          </a:bodyPr>
          <a:lstStyle/>
          <a:p>
            <a:r>
              <a:rPr lang="en-US" altLang="zh-CN" sz="3200" dirty="0"/>
              <a:t>An advertisement</a:t>
            </a:r>
            <a:endParaRPr lang="zh-CN" altLang="en-US" sz="3200" dirty="0"/>
          </a:p>
        </p:txBody>
      </p:sp>
      <p:pic>
        <p:nvPicPr>
          <p:cNvPr id="5124" name="图片 6" descr="logo横版 png"/>
          <p:cNvPicPr>
            <a:picLocks noChangeAspect="1"/>
          </p:cNvPicPr>
          <p:nvPr/>
        </p:nvPicPr>
        <p:blipFill>
          <a:blip r:embed="rId2"/>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9" grpId="0" animBg="1"/>
      <p:bldP spid="10" grpId="0" animBg="1"/>
      <p:bldP spid="11" grpId="0" animBg="1"/>
      <p:bldP spid="13"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8"/>
          <p:cNvSpPr txBox="1"/>
          <p:nvPr/>
        </p:nvSpPr>
        <p:spPr>
          <a:xfrm>
            <a:off x="2217815" y="4960345"/>
            <a:ext cx="3837023" cy="1167307"/>
          </a:xfrm>
          <a:prstGeom prst="rect">
            <a:avLst/>
          </a:prstGeom>
        </p:spPr>
        <p:txBody>
          <a:bodyPr lIns="0" tIns="0" rIns="0" bIns="0" rtlCol="0" anchor="t">
            <a:spAutoFit/>
          </a:bodyPr>
          <a:lstStyle/>
          <a:p>
            <a:pPr marL="0" marR="0" lvl="0" indent="0" algn="l" defTabSz="914400" rtl="0" eaLnBrk="1" fontAlgn="auto" latinLnBrk="0" hangingPunct="1">
              <a:lnSpc>
                <a:spcPts val="4665"/>
              </a:lnSpc>
              <a:spcBef>
                <a:spcPct val="0"/>
              </a:spcBef>
              <a:spcAft>
                <a:spcPts val="0"/>
              </a:spcAft>
              <a:buClrTx/>
              <a:buSzTx/>
              <a:buFontTx/>
              <a:buNone/>
              <a:defRPr/>
            </a:pPr>
            <a:r>
              <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An</a:t>
            </a:r>
            <a:r>
              <a:rPr kumimoji="0" lang="en-US" sz="3330" b="1" i="0" u="none" strike="noStrike" kern="1200" cap="none" spc="266" normalizeH="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 advanced</a:t>
            </a:r>
            <a:r>
              <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 watch</a:t>
            </a:r>
            <a:endPar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endParaRPr>
          </a:p>
        </p:txBody>
      </p:sp>
      <p:sp>
        <p:nvSpPr>
          <p:cNvPr id="9" name="TextBox 9"/>
          <p:cNvSpPr txBox="1"/>
          <p:nvPr/>
        </p:nvSpPr>
        <p:spPr>
          <a:xfrm>
            <a:off x="2186361" y="2252632"/>
            <a:ext cx="2261116" cy="2141677"/>
          </a:xfrm>
          <a:prstGeom prst="rect">
            <a:avLst/>
          </a:prstGeom>
        </p:spPr>
        <p:txBody>
          <a:bodyPr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rPr>
              <a:t>A</a:t>
            </a:r>
            <a:endPar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endParaRPr>
          </a:p>
        </p:txBody>
      </p:sp>
      <p:grpSp>
        <p:nvGrpSpPr>
          <p:cNvPr id="11" name="Group 11"/>
          <p:cNvGrpSpPr/>
          <p:nvPr/>
        </p:nvGrpSpPr>
        <p:grpSpPr>
          <a:xfrm>
            <a:off x="2186361" y="4538831"/>
            <a:ext cx="3899932" cy="235269"/>
            <a:chOff x="0" y="0"/>
            <a:chExt cx="9473438" cy="571500"/>
          </a:xfrm>
        </p:grpSpPr>
        <p:sp>
          <p:nvSpPr>
            <p:cNvPr id="12" name="Freeform 12"/>
            <p:cNvSpPr/>
            <p:nvPr/>
          </p:nvSpPr>
          <p:spPr>
            <a:xfrm>
              <a:off x="0" y="255270"/>
              <a:ext cx="9473438" cy="69850"/>
            </a:xfrm>
            <a:custGeom>
              <a:avLst/>
              <a:gdLst/>
              <a:ahLst/>
              <a:cxnLst/>
              <a:rect l="l" t="t" r="r" b="b"/>
              <a:pathLst>
                <a:path w="9473438" h="69850">
                  <a:moveTo>
                    <a:pt x="9182608" y="0"/>
                  </a:moveTo>
                  <a:lnTo>
                    <a:pt x="0" y="0"/>
                  </a:lnTo>
                  <a:lnTo>
                    <a:pt x="0" y="69850"/>
                  </a:lnTo>
                  <a:lnTo>
                    <a:pt x="9473438" y="69850"/>
                  </a:lnTo>
                  <a:lnTo>
                    <a:pt x="9473438" y="0"/>
                  </a:lnTo>
                  <a:close/>
                </a:path>
              </a:pathLst>
            </a:custGeom>
            <a:solidFill>
              <a:srgbClr val="7085FF"/>
            </a:solidFill>
          </p:spPr>
        </p:sp>
      </p:grpSp>
      <p:sp>
        <p:nvSpPr>
          <p:cNvPr id="6" name="文本框 5"/>
          <p:cNvSpPr txBox="1"/>
          <p:nvPr/>
        </p:nvSpPr>
        <p:spPr>
          <a:xfrm>
            <a:off x="6457487" y="1661398"/>
            <a:ext cx="4696094" cy="4801314"/>
          </a:xfrm>
          <a:prstGeom prst="rect">
            <a:avLst/>
          </a:prstGeom>
          <a:noFill/>
        </p:spPr>
        <p:txBody>
          <a:bodyPr wrap="none" rtlCol="0">
            <a:spAutoFit/>
          </a:bodyPr>
          <a:lstStyle/>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Be equipped with</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Sense a fall</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Get in touch with</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Initiate a call</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Be designed to</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An immediate response</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A built-in step counter</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At an affordable price of</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l"/>
            </a:pPr>
            <a:r>
              <a:rPr lang="en-US" altLang="zh-CN" sz="3200" dirty="0">
                <a:latin typeface="Times New Roman" panose="02020603050405020304" pitchFamily="18" charset="0"/>
                <a:cs typeface="Times New Roman" panose="02020603050405020304" pitchFamily="18" charset="0"/>
              </a:rPr>
              <a:t>Invest in</a:t>
            </a:r>
            <a:endParaRPr lang="en-US" altLang="zh-CN" sz="3200" dirty="0">
              <a:latin typeface="Times New Roman" panose="02020603050405020304" pitchFamily="18" charset="0"/>
              <a:cs typeface="Times New Roman" panose="02020603050405020304" pitchFamily="18" charset="0"/>
            </a:endParaRPr>
          </a:p>
          <a:p>
            <a:endParaRPr lang="en-US" altLang="zh-CN" dirty="0"/>
          </a:p>
        </p:txBody>
      </p:sp>
      <p:sp>
        <p:nvSpPr>
          <p:cNvPr id="7" name="文本框 6"/>
          <p:cNvSpPr txBox="1"/>
          <p:nvPr/>
        </p:nvSpPr>
        <p:spPr>
          <a:xfrm>
            <a:off x="11419641" y="1666841"/>
            <a:ext cx="3057247" cy="4524315"/>
          </a:xfrm>
          <a:prstGeom prst="rect">
            <a:avLst/>
          </a:prstGeom>
          <a:noFill/>
        </p:spPr>
        <p:txBody>
          <a:bodyPr wrap="none" rtlCol="0">
            <a:spAutoFit/>
          </a:bodyPr>
          <a:lstStyle/>
          <a:p>
            <a:r>
              <a:rPr lang="zh-CN" altLang="en-US" sz="3200" dirty="0">
                <a:latin typeface="Times New Roman" panose="02020603050405020304" pitchFamily="18" charset="0"/>
                <a:cs typeface="Times New Roman" panose="02020603050405020304" pitchFamily="18" charset="0"/>
              </a:rPr>
              <a:t>配备有</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感知跌倒</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联系</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发起通话</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设计用于</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立即响应</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内置计步器</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以可负担的价格</a:t>
            </a:r>
            <a:endParaRPr lang="zh-CN" altLang="en-US"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投资于</a:t>
            </a:r>
            <a:endParaRPr lang="en-US" altLang="zh-CN" dirty="0"/>
          </a:p>
        </p:txBody>
      </p:sp>
      <p:pic>
        <p:nvPicPr>
          <p:cNvPr id="13" name="图片 12"/>
          <p:cNvPicPr>
            <a:picLocks noChangeAspect="1"/>
          </p:cNvPicPr>
          <p:nvPr/>
        </p:nvPicPr>
        <p:blipFill>
          <a:blip r:embed="rId2"/>
          <a:stretch>
            <a:fillRect/>
          </a:stretch>
        </p:blipFill>
        <p:spPr>
          <a:xfrm>
            <a:off x="13849652" y="5965273"/>
            <a:ext cx="3243452" cy="3503476"/>
          </a:xfrm>
          <a:prstGeom prst="rect">
            <a:avLst/>
          </a:prstGeom>
        </p:spPr>
      </p:pic>
      <p:pic>
        <p:nvPicPr>
          <p:cNvPr id="1026" name="Picture 2" descr="How the watch works – YourStr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790048"/>
            <a:ext cx="7703229" cy="14775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p:cNvPicPr>
          <p:nvPr/>
        </p:nvPicPr>
        <p:blipFill>
          <a:blip r:embed="rId4"/>
          <a:stretch>
            <a:fillRect/>
          </a:stretch>
        </p:blipFill>
        <p:spPr>
          <a:xfrm>
            <a:off x="16440150" y="744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8"/>
          <p:cNvSpPr txBox="1"/>
          <p:nvPr/>
        </p:nvSpPr>
        <p:spPr>
          <a:xfrm>
            <a:off x="3845190" y="8508698"/>
            <a:ext cx="12494267" cy="564578"/>
          </a:xfrm>
          <a:prstGeom prst="rect">
            <a:avLst/>
          </a:prstGeom>
        </p:spPr>
        <p:txBody>
          <a:bodyPr wrap="square" lIns="0" tIns="0" rIns="0" bIns="0" rtlCol="0" anchor="t">
            <a:spAutoFit/>
          </a:bodyPr>
          <a:lstStyle/>
          <a:p>
            <a:pPr marL="0" marR="0" lvl="0" indent="0" algn="l" defTabSz="914400" rtl="0" eaLnBrk="1" fontAlgn="auto" latinLnBrk="0" hangingPunct="1">
              <a:lnSpc>
                <a:spcPts val="4665"/>
              </a:lnSpc>
              <a:spcBef>
                <a:spcPct val="0"/>
              </a:spcBef>
              <a:spcAft>
                <a:spcPts val="0"/>
              </a:spcAft>
              <a:buClrTx/>
              <a:buSzTx/>
              <a:buFontTx/>
              <a:buNone/>
              <a:defRPr/>
            </a:pPr>
            <a:r>
              <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a profile of Jon Batiste</a:t>
            </a:r>
            <a:endPar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endParaRPr>
          </a:p>
        </p:txBody>
      </p:sp>
      <p:sp>
        <p:nvSpPr>
          <p:cNvPr id="9" name="TextBox 9"/>
          <p:cNvSpPr txBox="1"/>
          <p:nvPr/>
        </p:nvSpPr>
        <p:spPr>
          <a:xfrm>
            <a:off x="1384042" y="7465819"/>
            <a:ext cx="2261116" cy="2141677"/>
          </a:xfrm>
          <a:prstGeom prst="rect">
            <a:avLst/>
          </a:prstGeom>
        </p:spPr>
        <p:txBody>
          <a:bodyPr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rPr>
              <a:t>B</a:t>
            </a:r>
            <a:endPar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panose="00020600040101010101"/>
              <a:sym typeface="可画乐淘淘-简" panose="00020600040101010101"/>
            </a:endParaRPr>
          </a:p>
        </p:txBody>
      </p:sp>
      <p:grpSp>
        <p:nvGrpSpPr>
          <p:cNvPr id="11" name="Group 11"/>
          <p:cNvGrpSpPr/>
          <p:nvPr/>
        </p:nvGrpSpPr>
        <p:grpSpPr>
          <a:xfrm>
            <a:off x="2186361" y="4538831"/>
            <a:ext cx="3899932" cy="235269"/>
            <a:chOff x="0" y="0"/>
            <a:chExt cx="9473438" cy="571500"/>
          </a:xfrm>
        </p:grpSpPr>
        <p:sp>
          <p:nvSpPr>
            <p:cNvPr id="12" name="Freeform 12"/>
            <p:cNvSpPr/>
            <p:nvPr/>
          </p:nvSpPr>
          <p:spPr>
            <a:xfrm>
              <a:off x="0" y="255270"/>
              <a:ext cx="9473438" cy="69850"/>
            </a:xfrm>
            <a:custGeom>
              <a:avLst/>
              <a:gdLst/>
              <a:ahLst/>
              <a:cxnLst/>
              <a:rect l="l" t="t" r="r" b="b"/>
              <a:pathLst>
                <a:path w="9473438" h="69850">
                  <a:moveTo>
                    <a:pt x="9182608" y="0"/>
                  </a:moveTo>
                  <a:lnTo>
                    <a:pt x="0" y="0"/>
                  </a:lnTo>
                  <a:lnTo>
                    <a:pt x="0" y="69850"/>
                  </a:lnTo>
                  <a:lnTo>
                    <a:pt x="9473438" y="69850"/>
                  </a:lnTo>
                  <a:lnTo>
                    <a:pt x="9473438" y="0"/>
                  </a:lnTo>
                  <a:close/>
                </a:path>
              </a:pathLst>
            </a:custGeom>
            <a:solidFill>
              <a:srgbClr val="7085FF"/>
            </a:solidFill>
          </p:spPr>
        </p:sp>
      </p:grpSp>
      <p:pic>
        <p:nvPicPr>
          <p:cNvPr id="2050" name="Picture 2" descr="Jon Batiste Talks EGOT, Activism, And Broadway In New Int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29299"/>
            <a:ext cx="12065698" cy="72292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p:cNvPicPr>
          <p:nvPr/>
        </p:nvPicPr>
        <p:blipFill>
          <a:blip r:embed="rId3"/>
          <a:stretch>
            <a:fillRect/>
          </a:stretch>
        </p:blipFill>
        <p:spPr>
          <a:xfrm>
            <a:off x="16440150" y="744855"/>
            <a:ext cx="907415" cy="96012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33400" y="419100"/>
            <a:ext cx="16840200" cy="87100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lgn="just"/>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dirty="0">
                <a:solidFill>
                  <a:prstClr val="black"/>
                </a:solidFill>
                <a:latin typeface="Times New Roman" panose="02020603050405020304" pitchFamily="18" charset="0"/>
                <a:cs typeface="Times New Roman" panose="02020603050405020304" pitchFamily="18" charset="0"/>
              </a:rPr>
              <a:t>Jon Batiste, </a:t>
            </a:r>
            <a:r>
              <a:rPr lang="en-US" altLang="zh-CN" sz="2800" dirty="0">
                <a:solidFill>
                  <a:srgbClr val="FF0000"/>
                </a:solidFill>
                <a:latin typeface="Times New Roman" panose="02020603050405020304" pitchFamily="18" charset="0"/>
                <a:cs typeface="Times New Roman" panose="02020603050405020304" pitchFamily="18" charset="0"/>
              </a:rPr>
              <a:t>a big figure in the music world</a:t>
            </a:r>
            <a:r>
              <a:rPr lang="en-US" altLang="zh-CN" sz="2800" dirty="0">
                <a:solidFill>
                  <a:prstClr val="black"/>
                </a:solidFill>
                <a:latin typeface="Times New Roman" panose="02020603050405020304" pitchFamily="18" charset="0"/>
                <a:cs typeface="Times New Roman" panose="02020603050405020304" pitchFamily="18" charset="0"/>
              </a:rPr>
              <a:t>, views revisiting classic works as a golden opportunity, as seen in his latest album </a:t>
            </a:r>
            <a:r>
              <a:rPr lang="zh-CN" altLang="en-US" sz="2800" dirty="0">
                <a:solidFill>
                  <a:prstClr val="black"/>
                </a:solidFill>
                <a:latin typeface="Times New Roman" panose="02020603050405020304" pitchFamily="18" charset="0"/>
                <a:cs typeface="Times New Roman" panose="02020603050405020304" pitchFamily="18" charset="0"/>
              </a:rPr>
              <a:t>（专辑） “</a:t>
            </a:r>
            <a:r>
              <a:rPr lang="en-US" altLang="zh-CN" sz="2800" dirty="0">
                <a:solidFill>
                  <a:prstClr val="black"/>
                </a:solidFill>
                <a:latin typeface="Times New Roman" panose="02020603050405020304" pitchFamily="18" charset="0"/>
                <a:cs typeface="Times New Roman" panose="02020603050405020304" pitchFamily="18" charset="0"/>
              </a:rPr>
              <a:t>Beethoven Blues,” where he gives new life to Beethoven’s compositions. He perceives a universal and powerful essence in Beethoven’s music, similar to that in the blues.</a:t>
            </a:r>
            <a:endParaRPr lang="en-US" altLang="zh-CN" sz="2800" dirty="0">
              <a:solidFill>
                <a:prstClr val="black"/>
              </a:solidFill>
              <a:latin typeface="Times New Roman" panose="02020603050405020304" pitchFamily="18" charset="0"/>
              <a:cs typeface="Times New Roman" panose="02020603050405020304" pitchFamily="18" charset="0"/>
            </a:endParaRPr>
          </a:p>
          <a:p>
            <a:pPr lvl="0" algn="just"/>
            <a:r>
              <a:rPr lang="en-US" altLang="zh-CN" sz="2800" dirty="0">
                <a:solidFill>
                  <a:prstClr val="black"/>
                </a:solidFill>
                <a:latin typeface="Times New Roman" panose="02020603050405020304" pitchFamily="18" charset="0"/>
                <a:cs typeface="Times New Roman" panose="02020603050405020304" pitchFamily="18" charset="0"/>
              </a:rPr>
              <a:t>     </a:t>
            </a:r>
            <a:r>
              <a:rPr lang="en-US" altLang="zh-CN" sz="2800" dirty="0">
                <a:solidFill>
                  <a:prstClr val="black"/>
                </a:solidFill>
                <a:highlight>
                  <a:srgbClr val="FFFF00"/>
                </a:highlight>
                <a:latin typeface="Times New Roman" panose="02020603050405020304" pitchFamily="18" charset="0"/>
                <a:cs typeface="Times New Roman" panose="02020603050405020304" pitchFamily="18" charset="0"/>
              </a:rPr>
              <a:t>2</a:t>
            </a:r>
            <a:r>
              <a:rPr lang="en-US" altLang="zh-CN" sz="2800" dirty="0">
                <a:solidFill>
                  <a:prstClr val="black"/>
                </a:solidFill>
                <a:latin typeface="Times New Roman" panose="02020603050405020304" pitchFamily="18" charset="0"/>
                <a:cs typeface="Times New Roman" panose="02020603050405020304" pitchFamily="18" charset="0"/>
              </a:rPr>
              <a:t>Batiste </a:t>
            </a:r>
            <a:r>
              <a:rPr lang="en-US" altLang="zh-CN" sz="2800" dirty="0">
                <a:solidFill>
                  <a:srgbClr val="FF0000"/>
                </a:solidFill>
                <a:latin typeface="Times New Roman" panose="02020603050405020304" pitchFamily="18" charset="0"/>
                <a:cs typeface="Times New Roman" panose="02020603050405020304" pitchFamily="18" charset="0"/>
              </a:rPr>
              <a:t>served as a bandleader </a:t>
            </a:r>
            <a:r>
              <a:rPr lang="en-US" altLang="zh-CN" sz="2800" dirty="0">
                <a:solidFill>
                  <a:prstClr val="black"/>
                </a:solidFill>
                <a:latin typeface="Times New Roman" panose="02020603050405020304" pitchFamily="18" charset="0"/>
                <a:cs typeface="Times New Roman" panose="02020603050405020304" pitchFamily="18" charset="0"/>
              </a:rPr>
              <a:t>for “The Late Show with Stephen Colbert” until 2022 and </a:t>
            </a:r>
            <a:r>
              <a:rPr lang="en-US" altLang="zh-CN" sz="2800" dirty="0">
                <a:solidFill>
                  <a:srgbClr val="FF0000"/>
                </a:solidFill>
                <a:latin typeface="Times New Roman" panose="02020603050405020304" pitchFamily="18" charset="0"/>
                <a:cs typeface="Times New Roman" panose="02020603050405020304" pitchFamily="18" charset="0"/>
              </a:rPr>
              <a:t>is now on the board </a:t>
            </a:r>
            <a:r>
              <a:rPr lang="en-US" altLang="zh-CN" sz="2800" dirty="0">
                <a:solidFill>
                  <a:prstClr val="black"/>
                </a:solidFill>
                <a:latin typeface="Times New Roman" panose="02020603050405020304" pitchFamily="18" charset="0"/>
                <a:cs typeface="Times New Roman" panose="02020603050405020304" pitchFamily="18" charset="0"/>
              </a:rPr>
              <a:t>at The Juilliard School. And he has received numerous Grammy nominations </a:t>
            </a:r>
            <a:r>
              <a:rPr lang="zh-CN" altLang="en-US" sz="2800" dirty="0">
                <a:solidFill>
                  <a:prstClr val="black"/>
                </a:solidFill>
                <a:latin typeface="Times New Roman" panose="02020603050405020304" pitchFamily="18" charset="0"/>
                <a:cs typeface="Times New Roman" panose="02020603050405020304" pitchFamily="18" charset="0"/>
              </a:rPr>
              <a:t>（提名） </a:t>
            </a:r>
            <a:r>
              <a:rPr lang="en-US" altLang="zh-CN" sz="2800" dirty="0">
                <a:solidFill>
                  <a:prstClr val="black"/>
                </a:solidFill>
                <a:latin typeface="Times New Roman" panose="02020603050405020304" pitchFamily="18" charset="0"/>
                <a:cs typeface="Times New Roman" panose="02020603050405020304" pitchFamily="18" charset="0"/>
              </a:rPr>
              <a:t>and </a:t>
            </a:r>
            <a:r>
              <a:rPr lang="en-US" altLang="zh-CN" sz="2800" dirty="0">
                <a:solidFill>
                  <a:srgbClr val="FF0000"/>
                </a:solidFill>
                <a:latin typeface="Times New Roman" panose="02020603050405020304" pitchFamily="18" charset="0"/>
                <a:cs typeface="Times New Roman" panose="02020603050405020304" pitchFamily="18" charset="0"/>
              </a:rPr>
              <a:t>wins across diverse musical categories</a:t>
            </a:r>
            <a:r>
              <a:rPr lang="en-US" altLang="zh-CN" sz="2800" dirty="0">
                <a:solidFill>
                  <a:prstClr val="black"/>
                </a:solidFill>
                <a:latin typeface="Times New Roman" panose="02020603050405020304" pitchFamily="18" charset="0"/>
                <a:cs typeface="Times New Roman" panose="02020603050405020304" pitchFamily="18" charset="0"/>
              </a:rPr>
              <a:t>. His documentary “American Symphony,” which details the composition and premiere of his symphony at Carnegie Hall in 2022, as well as the story of his wife </a:t>
            </a:r>
            <a:r>
              <a:rPr lang="en-US" altLang="zh-CN" sz="2800" dirty="0" err="1">
                <a:solidFill>
                  <a:prstClr val="black"/>
                </a:solidFill>
                <a:latin typeface="Times New Roman" panose="02020603050405020304" pitchFamily="18" charset="0"/>
                <a:cs typeface="Times New Roman" panose="02020603050405020304" pitchFamily="18" charset="0"/>
              </a:rPr>
              <a:t>Suleika</a:t>
            </a:r>
            <a:r>
              <a:rPr lang="en-US" altLang="zh-CN" sz="2800" dirty="0">
                <a:solidFill>
                  <a:prstClr val="black"/>
                </a:solidFill>
                <a:latin typeface="Times New Roman" panose="020206030504050203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cs typeface="Times New Roman" panose="02020603050405020304" pitchFamily="18" charset="0"/>
              </a:rPr>
              <a:t>Jaouad’s</a:t>
            </a:r>
            <a:r>
              <a:rPr lang="en-US" altLang="zh-CN" sz="2800" dirty="0">
                <a:solidFill>
                  <a:prstClr val="black"/>
                </a:solidFill>
                <a:latin typeface="Times New Roman" panose="02020603050405020304" pitchFamily="18" charset="0"/>
                <a:cs typeface="Times New Roman" panose="02020603050405020304" pitchFamily="18" charset="0"/>
              </a:rPr>
              <a:t> battle with leukemia (a type of blood illness), has </a:t>
            </a:r>
            <a:r>
              <a:rPr lang="en-US" altLang="zh-CN" sz="2800" dirty="0">
                <a:solidFill>
                  <a:srgbClr val="FF0000"/>
                </a:solidFill>
                <a:latin typeface="Times New Roman" panose="02020603050405020304" pitchFamily="18" charset="0"/>
                <a:cs typeface="Times New Roman" panose="02020603050405020304" pitchFamily="18" charset="0"/>
              </a:rPr>
              <a:t>earned him further recognition</a:t>
            </a:r>
            <a:r>
              <a:rPr lang="en-US" altLang="zh-CN" sz="2800" dirty="0">
                <a:solidFill>
                  <a:prstClr val="black"/>
                </a:solidFill>
                <a:latin typeface="Times New Roman" panose="02020603050405020304" pitchFamily="18" charset="0"/>
                <a:cs typeface="Times New Roman" panose="02020603050405020304" pitchFamily="18" charset="0"/>
              </a:rPr>
              <a:t>.</a:t>
            </a:r>
            <a:endParaRPr lang="en-US" altLang="zh-CN" sz="2800" dirty="0">
              <a:solidFill>
                <a:prstClr val="black"/>
              </a:solidFill>
              <a:latin typeface="Times New Roman" panose="02020603050405020304" pitchFamily="18" charset="0"/>
              <a:cs typeface="Times New Roman" panose="02020603050405020304" pitchFamily="18" charset="0"/>
            </a:endParaRPr>
          </a:p>
          <a:p>
            <a:pPr lvl="0" algn="just"/>
            <a:r>
              <a:rPr lang="en-US" altLang="zh-CN" sz="2800" dirty="0">
                <a:solidFill>
                  <a:prstClr val="black"/>
                </a:solidFill>
                <a:latin typeface="Times New Roman" panose="02020603050405020304" pitchFamily="18" charset="0"/>
                <a:cs typeface="Times New Roman" panose="02020603050405020304" pitchFamily="18" charset="0"/>
              </a:rPr>
              <a:t>     </a:t>
            </a:r>
            <a:r>
              <a:rPr lang="en-US" altLang="zh-CN" sz="2800" dirty="0">
                <a:solidFill>
                  <a:prstClr val="black"/>
                </a:solidFill>
                <a:highlight>
                  <a:srgbClr val="FFFF00"/>
                </a:highlight>
                <a:latin typeface="Times New Roman" panose="02020603050405020304" pitchFamily="18" charset="0"/>
                <a:cs typeface="Times New Roman" panose="02020603050405020304" pitchFamily="18" charset="0"/>
              </a:rPr>
              <a:t>3</a:t>
            </a:r>
            <a:r>
              <a:rPr lang="en-US" altLang="zh-CN" sz="2800" dirty="0">
                <a:solidFill>
                  <a:prstClr val="black"/>
                </a:solidFill>
                <a:latin typeface="Times New Roman" panose="02020603050405020304" pitchFamily="18" charset="0"/>
                <a:cs typeface="Times New Roman" panose="02020603050405020304" pitchFamily="18" charset="0"/>
              </a:rPr>
              <a:t>Batiste </a:t>
            </a:r>
            <a:r>
              <a:rPr lang="en-US" altLang="zh-CN" sz="2800" u="sng" dirty="0">
                <a:solidFill>
                  <a:prstClr val="black"/>
                </a:solidFill>
                <a:latin typeface="Times New Roman" panose="02020603050405020304" pitchFamily="18" charset="0"/>
                <a:cs typeface="Times New Roman" panose="02020603050405020304" pitchFamily="18" charset="0"/>
              </a:rPr>
              <a:t>maintains the idea that </a:t>
            </a:r>
            <a:r>
              <a:rPr lang="en-US" altLang="zh-CN" sz="2800" dirty="0">
                <a:solidFill>
                  <a:srgbClr val="FF0000"/>
                </a:solidFill>
                <a:latin typeface="Times New Roman" panose="02020603050405020304" pitchFamily="18" charset="0"/>
                <a:cs typeface="Times New Roman" panose="02020603050405020304" pitchFamily="18" charset="0"/>
              </a:rPr>
              <a:t>classical music, Beethoven’s works included, is suitable for reformation</a:t>
            </a:r>
            <a:r>
              <a:rPr lang="en-US" altLang="zh-CN" sz="2800" dirty="0">
                <a:solidFill>
                  <a:prstClr val="black"/>
                </a:solidFill>
                <a:latin typeface="Times New Roman" panose="02020603050405020304" pitchFamily="18" charset="0"/>
                <a:cs typeface="Times New Roman" panose="02020603050405020304" pitchFamily="18" charset="0"/>
              </a:rPr>
              <a:t>. There is a need to break away from the traditional perception of classical music. </a:t>
            </a:r>
            <a:r>
              <a:rPr lang="en-US" altLang="zh-CN" sz="2800" u="sng" dirty="0">
                <a:solidFill>
                  <a:prstClr val="black"/>
                </a:solidFill>
                <a:latin typeface="Times New Roman" panose="02020603050405020304" pitchFamily="18" charset="0"/>
                <a:cs typeface="Times New Roman" panose="02020603050405020304" pitchFamily="18" charset="0"/>
              </a:rPr>
              <a:t>For instance</a:t>
            </a:r>
            <a:r>
              <a:rPr lang="en-US" altLang="zh-CN" sz="2800" dirty="0">
                <a:solidFill>
                  <a:prstClr val="black"/>
                </a:solidFill>
                <a:latin typeface="Times New Roman" panose="02020603050405020304" pitchFamily="18" charset="0"/>
                <a:cs typeface="Times New Roman" panose="02020603050405020304" pitchFamily="18" charset="0"/>
              </a:rPr>
              <a:t>, in his album, he starts with “Für Elise”, a piece familiar to many, and adds his own creative touches.</a:t>
            </a:r>
            <a:endParaRPr lang="en-US" altLang="zh-CN" sz="2800" dirty="0">
              <a:solidFill>
                <a:prstClr val="black"/>
              </a:solidFill>
              <a:latin typeface="Times New Roman" panose="02020603050405020304" pitchFamily="18" charset="0"/>
              <a:cs typeface="Times New Roman" panose="02020603050405020304" pitchFamily="18" charset="0"/>
            </a:endParaRPr>
          </a:p>
          <a:p>
            <a:pPr lvl="0" algn="just"/>
            <a:r>
              <a:rPr lang="en-US" altLang="zh-CN" sz="2800" dirty="0">
                <a:solidFill>
                  <a:prstClr val="black"/>
                </a:solidFill>
                <a:latin typeface="Times New Roman" panose="02020603050405020304" pitchFamily="18" charset="0"/>
                <a:cs typeface="Times New Roman" panose="02020603050405020304" pitchFamily="18" charset="0"/>
              </a:rPr>
              <a:t>     </a:t>
            </a:r>
            <a:r>
              <a:rPr lang="en-US" altLang="zh-CN" sz="2800" dirty="0">
                <a:solidFill>
                  <a:prstClr val="black"/>
                </a:solidFill>
                <a:highlight>
                  <a:srgbClr val="FFFF00"/>
                </a:highlight>
                <a:latin typeface="Times New Roman" panose="02020603050405020304" pitchFamily="18" charset="0"/>
                <a:cs typeface="Times New Roman" panose="02020603050405020304" pitchFamily="18" charset="0"/>
              </a:rPr>
              <a:t>4However</a:t>
            </a:r>
            <a:r>
              <a:rPr lang="en-US" altLang="zh-CN" sz="2800" dirty="0">
                <a:solidFill>
                  <a:prstClr val="black"/>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Batiste’s journey at Juilliard was not without challenges</a:t>
            </a:r>
            <a:r>
              <a:rPr lang="en-US" altLang="zh-CN" sz="2800" dirty="0">
                <a:solidFill>
                  <a:prstClr val="black"/>
                </a:solidFill>
                <a:latin typeface="Times New Roman" panose="02020603050405020304" pitchFamily="18" charset="0"/>
                <a:cs typeface="Times New Roman" panose="02020603050405020304" pitchFamily="18" charset="0"/>
              </a:rPr>
              <a:t>. As an ambitious teenager from Louisiana, his unconventional pursuits outside the classroom sometimes conflicted with the school’s expectations. </a:t>
            </a:r>
            <a:r>
              <a:rPr lang="en-US" altLang="zh-CN" sz="2800" dirty="0">
                <a:solidFill>
                  <a:prstClr val="black"/>
                </a:solidFill>
                <a:highlight>
                  <a:srgbClr val="FFFF00"/>
                </a:highlight>
                <a:latin typeface="Times New Roman" panose="02020603050405020304" pitchFamily="18" charset="0"/>
                <a:cs typeface="Times New Roman" panose="02020603050405020304" pitchFamily="18" charset="0"/>
              </a:rPr>
              <a:t>However, </a:t>
            </a:r>
            <a:r>
              <a:rPr lang="en-US" altLang="zh-CN" sz="2800" dirty="0">
                <a:solidFill>
                  <a:prstClr val="black"/>
                </a:solidFill>
                <a:latin typeface="Times New Roman" panose="02020603050405020304" pitchFamily="18" charset="0"/>
                <a:cs typeface="Times New Roman" panose="02020603050405020304" pitchFamily="18" charset="0"/>
              </a:rPr>
              <a:t>he </a:t>
            </a:r>
            <a:r>
              <a:rPr lang="en-US" altLang="zh-CN" sz="2800" dirty="0">
                <a:solidFill>
                  <a:srgbClr val="FF0000"/>
                </a:solidFill>
                <a:latin typeface="Times New Roman" panose="02020603050405020304" pitchFamily="18" charset="0"/>
                <a:cs typeface="Times New Roman" panose="02020603050405020304" pitchFamily="18" charset="0"/>
              </a:rPr>
              <a:t>later returned to Juilliard to honor his family’s musical legacy and is now working to make the institution more inclusive.</a:t>
            </a:r>
            <a:endParaRPr lang="en-US" altLang="zh-CN" sz="2800" dirty="0">
              <a:solidFill>
                <a:srgbClr val="FF0000"/>
              </a:solidFill>
              <a:latin typeface="Times New Roman" panose="02020603050405020304" pitchFamily="18" charset="0"/>
              <a:cs typeface="Times New Roman" panose="02020603050405020304" pitchFamily="18" charset="0"/>
            </a:endParaRPr>
          </a:p>
          <a:p>
            <a:pPr lvl="0" algn="just"/>
            <a:r>
              <a:rPr lang="en-US" altLang="zh-CN" sz="2800" dirty="0">
                <a:solidFill>
                  <a:prstClr val="black"/>
                </a:solidFill>
                <a:latin typeface="Times New Roman" panose="02020603050405020304" pitchFamily="18" charset="0"/>
                <a:cs typeface="Times New Roman" panose="02020603050405020304" pitchFamily="18" charset="0"/>
              </a:rPr>
              <a:t>     </a:t>
            </a:r>
            <a:r>
              <a:rPr lang="en-US" altLang="zh-CN" sz="2800" dirty="0">
                <a:solidFill>
                  <a:prstClr val="black"/>
                </a:solidFill>
                <a:highlight>
                  <a:srgbClr val="FFFF00"/>
                </a:highlight>
                <a:latin typeface="Times New Roman" panose="02020603050405020304" pitchFamily="18" charset="0"/>
                <a:cs typeface="Times New Roman" panose="02020603050405020304" pitchFamily="18" charset="0"/>
              </a:rPr>
              <a:t>5</a:t>
            </a:r>
            <a:r>
              <a:rPr lang="en-US" altLang="zh-CN" sz="2800" dirty="0">
                <a:solidFill>
                  <a:prstClr val="black"/>
                </a:solidFill>
                <a:latin typeface="Times New Roman" panose="02020603050405020304" pitchFamily="18" charset="0"/>
                <a:cs typeface="Times New Roman" panose="02020603050405020304" pitchFamily="18" charset="0"/>
              </a:rPr>
              <a:t>During his wife’s illness, Batiste found that creativity served as a source of strength. His music, often associated with joy, also has roots in struggle, as exemplified by “American Symphony,” which addresses the nation’s deep-seated pain and cultural tensions. </a:t>
            </a:r>
            <a:r>
              <a:rPr lang="en-US" altLang="zh-CN" sz="2800" dirty="0">
                <a:solidFill>
                  <a:srgbClr val="FF0000"/>
                </a:solidFill>
                <a:latin typeface="Times New Roman" panose="02020603050405020304" pitchFamily="18" charset="0"/>
                <a:cs typeface="Times New Roman" panose="02020603050405020304" pitchFamily="18" charset="0"/>
              </a:rPr>
              <a:t>Through his art, Batiste aims to bridge the past and present, creating works that resonate </a:t>
            </a:r>
            <a:r>
              <a:rPr lang="zh-CN" altLang="en-US" sz="2800" dirty="0">
                <a:solidFill>
                  <a:srgbClr val="FF0000"/>
                </a:solidFill>
                <a:latin typeface="Times New Roman" panose="02020603050405020304" pitchFamily="18" charset="0"/>
                <a:cs typeface="Times New Roman" panose="02020603050405020304" pitchFamily="18" charset="0"/>
              </a:rPr>
              <a:t>（共鸣） </a:t>
            </a:r>
            <a:r>
              <a:rPr lang="en-US" altLang="zh-CN" sz="2800" dirty="0">
                <a:solidFill>
                  <a:srgbClr val="FF0000"/>
                </a:solidFill>
                <a:latin typeface="Times New Roman" panose="02020603050405020304" pitchFamily="18" charset="0"/>
                <a:cs typeface="Times New Roman" panose="02020603050405020304" pitchFamily="18" charset="0"/>
              </a:rPr>
              <a:t>with the human experience</a:t>
            </a:r>
            <a:r>
              <a:rPr lang="en-US" altLang="zh-CN" sz="2800" dirty="0">
                <a:solidFill>
                  <a:prstClr val="black"/>
                </a:solidFill>
                <a:latin typeface="Times New Roman" panose="02020603050405020304" pitchFamily="18" charset="0"/>
                <a:cs typeface="Times New Roman" panose="02020603050405020304" pitchFamily="18" charset="0"/>
              </a:rPr>
              <a:t>.</a:t>
            </a:r>
            <a:endParaRPr lang="en-US" altLang="zh-CN" sz="2800" dirty="0">
              <a:solidFill>
                <a:prstClr val="black"/>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2670971" y="1129725"/>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Introduction </a:t>
            </a:r>
            <a:endParaRPr lang="zh-CN" altLang="en-US" sz="32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2649200" y="3009900"/>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Achievements</a:t>
            </a:r>
            <a:endParaRPr lang="zh-CN" altLang="en-US" sz="3200" b="1"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12649200" y="4801352"/>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Innovation </a:t>
            </a:r>
            <a:endParaRPr lang="zh-CN" altLang="en-US" sz="32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2649200" y="6399938"/>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Challenges </a:t>
            </a:r>
            <a:endParaRPr lang="zh-CN" altLang="en-US" sz="3200" b="1"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12670971" y="7776947"/>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Impact  </a:t>
            </a:r>
            <a:endParaRPr lang="zh-CN" altLang="en-US" sz="3200" b="1" dirty="0">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6440150" y="744855"/>
            <a:ext cx="907415" cy="960120"/>
          </a:xfrm>
          <a:prstGeom prst="rect">
            <a:avLst/>
          </a:prstGeom>
          <a:noFill/>
          <a:ln w="9525">
            <a:noFill/>
          </a:ln>
        </p:spPr>
      </p:pic>
      <p:pic>
        <p:nvPicPr>
          <p:cNvPr id="3" name="图片 6" descr="logo横版 png"/>
          <p:cNvPicPr>
            <a:picLocks noChangeAspect="1"/>
          </p:cNvPicPr>
          <p:nvPr/>
        </p:nvPicPr>
        <p:blipFill>
          <a:blip r:embed="rId1"/>
          <a:stretch>
            <a:fillRect/>
          </a:stretch>
        </p:blipFill>
        <p:spPr>
          <a:xfrm>
            <a:off x="16567150" y="871855"/>
            <a:ext cx="907415" cy="9601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4"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33401</Words>
  <Application>WPS 演示</Application>
  <PresentationFormat>自定义</PresentationFormat>
  <Paragraphs>619</Paragraphs>
  <Slides>32</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32</vt:i4>
      </vt:variant>
    </vt:vector>
  </HeadingPairs>
  <TitlesOfParts>
    <vt:vector size="53" baseType="lpstr">
      <vt:lpstr>Arial</vt:lpstr>
      <vt:lpstr>宋体</vt:lpstr>
      <vt:lpstr>Wingdings</vt:lpstr>
      <vt:lpstr>黑体</vt:lpstr>
      <vt:lpstr>可画乐淘淘-简</vt:lpstr>
      <vt:lpstr>思源黑体 1 Bold</vt:lpstr>
      <vt:lpstr>思源黑体 1</vt:lpstr>
      <vt:lpstr>Times New Roman</vt:lpstr>
      <vt:lpstr>Calibri</vt:lpstr>
      <vt:lpstr>Arial Black</vt:lpstr>
      <vt:lpstr>思源黑体 2 Bold</vt:lpstr>
      <vt:lpstr>华文楷体</vt:lpstr>
      <vt:lpstr>微软雅黑</vt:lpstr>
      <vt:lpstr>Arial Unicode MS</vt:lpstr>
      <vt:lpstr>等线</vt:lpstr>
      <vt:lpstr>Gilroy</vt:lpstr>
      <vt:lpstr>Calibri</vt:lpstr>
      <vt:lpstr>HelveticaNeue</vt:lpstr>
      <vt:lpstr>华文新魏</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蓝白色趣味可爱旅游攻略演示文稿</dc:title>
  <dc:creator/>
  <cp:lastModifiedBy>Administrator</cp:lastModifiedBy>
  <cp:revision>19</cp:revision>
  <dcterms:created xsi:type="dcterms:W3CDTF">2006-08-16T00:00:00Z</dcterms:created>
  <dcterms:modified xsi:type="dcterms:W3CDTF">2025-03-07T06:31:18Z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