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58" r:id="rId3"/>
    <p:sldId id="256" r:id="rId4"/>
    <p:sldId id="257" r:id="rId5"/>
    <p:sldId id="293" r:id="rId6"/>
    <p:sldId id="327" r:id="rId7"/>
    <p:sldId id="296" r:id="rId8"/>
    <p:sldId id="297" r:id="rId9"/>
    <p:sldId id="295" r:id="rId10"/>
    <p:sldId id="272" r:id="rId11"/>
    <p:sldId id="273" r:id="rId12"/>
    <p:sldId id="274" r:id="rId13"/>
    <p:sldId id="275" r:id="rId14"/>
    <p:sldId id="277" r:id="rId15"/>
    <p:sldId id="278" r:id="rId16"/>
    <p:sldId id="302" r:id="rId17"/>
    <p:sldId id="299" r:id="rId18"/>
    <p:sldId id="300" r:id="rId19"/>
    <p:sldId id="301" r:id="rId20"/>
    <p:sldId id="270" r:id="rId21"/>
    <p:sldId id="303" r:id="rId22"/>
    <p:sldId id="304" r:id="rId23"/>
    <p:sldId id="305" r:id="rId24"/>
    <p:sldId id="306" r:id="rId25"/>
    <p:sldId id="307" r:id="rId26"/>
    <p:sldId id="308" r:id="rId27"/>
    <p:sldId id="311" r:id="rId28"/>
    <p:sldId id="312" r:id="rId29"/>
    <p:sldId id="321" r:id="rId30"/>
    <p:sldId id="314" r:id="rId31"/>
    <p:sldId id="319" r:id="rId32"/>
    <p:sldId id="320" r:id="rId33"/>
    <p:sldId id="325" r:id="rId34"/>
    <p:sldId id="323" r:id="rId35"/>
    <p:sldId id="324" r:id="rId36"/>
    <p:sldId id="322"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5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0835" y="1696720"/>
            <a:ext cx="11454765" cy="4523105"/>
          </a:xfrm>
          <a:prstGeom prst="rect">
            <a:avLst/>
          </a:prstGeom>
          <a:noFill/>
          <a:ln>
            <a:solidFill>
              <a:schemeClr val="tx1"/>
            </a:solidFill>
          </a:ln>
        </p:spPr>
        <p:txBody>
          <a:bodyPr wrap="square" rtlCol="0">
            <a:spAutoFit/>
          </a:bodyPr>
          <a:lstStyle/>
          <a:p>
            <a:pPr indent="457200" algn="just" fontAlgn="auto"/>
            <a:r>
              <a:rPr lang="en-US" altLang="zh-CN" sz="3200" b="1">
                <a:solidFill>
                  <a:schemeClr val="tx1"/>
                </a:solidFill>
                <a:sym typeface="+mn-ea"/>
              </a:rPr>
              <a:t>P1</a:t>
            </a:r>
            <a:r>
              <a:rPr lang="en-US" altLang="zh-CN" sz="3200">
                <a:solidFill>
                  <a:schemeClr val="tx1"/>
                </a:solidFill>
                <a:sym typeface="+mn-ea"/>
              </a:rPr>
              <a:t> My day </a:t>
            </a:r>
            <a:r>
              <a:rPr lang="en-US" altLang="zh-CN" sz="3200">
                <a:solidFill>
                  <a:schemeClr val="tx1"/>
                </a:solidFill>
                <a:highlight>
                  <a:srgbClr val="FFFF00"/>
                </a:highlight>
                <a:sym typeface="+mn-ea"/>
              </a:rPr>
              <a:t>started</a:t>
            </a:r>
            <a:r>
              <a:rPr lang="en-US" altLang="zh-CN" sz="3200">
                <a:solidFill>
                  <a:schemeClr val="tx1"/>
                </a:solidFill>
                <a:sym typeface="+mn-ea"/>
              </a:rPr>
              <a:t> just like all the other days for the past 15 years where I </a:t>
            </a:r>
            <a:r>
              <a:rPr lang="en-US" altLang="zh-CN" sz="3200">
                <a:solidFill>
                  <a:schemeClr val="tx1"/>
                </a:solidFill>
                <a:highlight>
                  <a:srgbClr val="FFFF00"/>
                </a:highlight>
                <a:sym typeface="+mn-ea"/>
              </a:rPr>
              <a:t>get up</a:t>
            </a:r>
            <a:r>
              <a:rPr lang="en-US" altLang="zh-CN" sz="3200">
                <a:solidFill>
                  <a:schemeClr val="tx1"/>
                </a:solidFill>
                <a:sym typeface="+mn-ea"/>
              </a:rPr>
              <a:t>, </a:t>
            </a:r>
            <a:r>
              <a:rPr lang="en-US" altLang="zh-CN" sz="3200">
                <a:solidFill>
                  <a:schemeClr val="tx1"/>
                </a:solidFill>
                <a:highlight>
                  <a:srgbClr val="FFFF00"/>
                </a:highlight>
                <a:sym typeface="+mn-ea"/>
              </a:rPr>
              <a:t>make some coffee</a:t>
            </a:r>
            <a:r>
              <a:rPr lang="en-US" altLang="zh-CN" sz="3200">
                <a:solidFill>
                  <a:schemeClr val="tx1"/>
                </a:solidFill>
                <a:sym typeface="+mn-ea"/>
              </a:rPr>
              <a:t>, </a:t>
            </a:r>
            <a:r>
              <a:rPr lang="en-US" altLang="zh-CN" sz="3200">
                <a:solidFill>
                  <a:schemeClr val="tx1"/>
                </a:solidFill>
                <a:highlight>
                  <a:srgbClr val="FFFF00"/>
                </a:highlight>
                <a:sym typeface="+mn-ea"/>
              </a:rPr>
              <a:t>shower</a:t>
            </a:r>
            <a:r>
              <a:rPr lang="en-US" altLang="zh-CN" sz="3200">
                <a:solidFill>
                  <a:schemeClr val="tx1"/>
                </a:solidFill>
                <a:sym typeface="+mn-ea"/>
              </a:rPr>
              <a:t>, </a:t>
            </a:r>
            <a:r>
              <a:rPr lang="en-US" altLang="zh-CN" sz="3200">
                <a:solidFill>
                  <a:schemeClr val="tx1"/>
                </a:solidFill>
                <a:highlight>
                  <a:srgbClr val="FFFF00"/>
                </a:highlight>
                <a:sym typeface="+mn-ea"/>
              </a:rPr>
              <a:t>get dressed</a:t>
            </a:r>
            <a:r>
              <a:rPr lang="en-US" altLang="zh-CN" sz="3200">
                <a:solidFill>
                  <a:schemeClr val="tx1"/>
                </a:solidFill>
                <a:sym typeface="+mn-ea"/>
              </a:rPr>
              <a:t>, and </a:t>
            </a:r>
            <a:r>
              <a:rPr lang="en-US" altLang="zh-CN" sz="3200">
                <a:solidFill>
                  <a:schemeClr val="tx1"/>
                </a:solidFill>
                <a:highlight>
                  <a:srgbClr val="FFFF00"/>
                </a:highlight>
                <a:sym typeface="+mn-ea"/>
              </a:rPr>
              <a:t>leave for </a:t>
            </a:r>
            <a:r>
              <a:rPr lang="en-US" altLang="zh-CN" sz="3200">
                <a:solidFill>
                  <a:schemeClr val="tx1"/>
                </a:solidFill>
                <a:sym typeface="+mn-ea"/>
              </a:rPr>
              <a:t>the train station at precisely 7:35 A.M. to arrive at work by 8:30. While on the train, I </a:t>
            </a:r>
            <a:r>
              <a:rPr lang="en-US" altLang="zh-CN" sz="3200">
                <a:solidFill>
                  <a:schemeClr val="tx1"/>
                </a:solidFill>
                <a:highlight>
                  <a:srgbClr val="FFFF00"/>
                </a:highlight>
                <a:sym typeface="+mn-ea"/>
              </a:rPr>
              <a:t>would always choose a seat away from the crowd</a:t>
            </a:r>
            <a:r>
              <a:rPr lang="en-US" altLang="zh-CN" sz="3200">
                <a:solidFill>
                  <a:schemeClr val="tx1"/>
                </a:solidFill>
                <a:sym typeface="+mn-ea"/>
              </a:rPr>
              <a:t> so I could </a:t>
            </a:r>
            <a:r>
              <a:rPr lang="en-US" altLang="zh-CN" sz="3200">
                <a:solidFill>
                  <a:schemeClr val="tx1"/>
                </a:solidFill>
                <a:highlight>
                  <a:srgbClr val="FFFF00"/>
                </a:highlight>
                <a:sym typeface="+mn-ea"/>
              </a:rPr>
              <a:t>read the newspaper in peace and quiet</a:t>
            </a:r>
            <a:r>
              <a:rPr lang="en-US" altLang="zh-CN" sz="3200">
                <a:solidFill>
                  <a:schemeClr val="tx1"/>
                </a:solidFill>
                <a:sym typeface="+mn-ea"/>
              </a:rPr>
              <a:t>.</a:t>
            </a:r>
            <a:endParaRPr lang="en-US" altLang="zh-CN" sz="3200">
              <a:solidFill>
                <a:schemeClr val="tx1"/>
              </a:solidFill>
            </a:endParaRPr>
          </a:p>
          <a:p>
            <a:pPr indent="457200" algn="just" fontAlgn="auto"/>
            <a:r>
              <a:rPr lang="en-US" altLang="zh-CN" sz="3200" b="1">
                <a:solidFill>
                  <a:schemeClr val="tx1"/>
                </a:solidFill>
                <a:sym typeface="+mn-ea"/>
              </a:rPr>
              <a:t>P2</a:t>
            </a:r>
            <a:r>
              <a:rPr lang="en-US" altLang="zh-CN" sz="3200">
                <a:solidFill>
                  <a:schemeClr val="tx1"/>
                </a:solidFill>
                <a:sym typeface="+mn-ea"/>
              </a:rPr>
              <a:t>At work, I am always burdened with questions from co-workers, suppliers, telephone calls, and then those dreaded meetings, so the last thing I need is some stranger to sit beside me and start small talk.</a:t>
            </a:r>
            <a:endParaRPr lang="en-US" altLang="zh-CN" sz="3200">
              <a:solidFill>
                <a:schemeClr val="tx1"/>
              </a:solidFill>
              <a:sym typeface="+mn-ea"/>
            </a:endParaRPr>
          </a:p>
        </p:txBody>
      </p:sp>
      <p:pic>
        <p:nvPicPr>
          <p:cNvPr id="9" name="图片 8"/>
          <p:cNvPicPr>
            <a:picLocks noChangeAspect="1"/>
          </p:cNvPicPr>
          <p:nvPr/>
        </p:nvPicPr>
        <p:blipFill>
          <a:blip r:embed="rId1"/>
          <a:stretch>
            <a:fillRect/>
          </a:stretch>
        </p:blipFill>
        <p:spPr>
          <a:xfrm>
            <a:off x="148590" y="120015"/>
            <a:ext cx="1416050" cy="1375410"/>
          </a:xfrm>
          <a:prstGeom prst="rect">
            <a:avLst/>
          </a:prstGeom>
        </p:spPr>
      </p:pic>
      <p:sp>
        <p:nvSpPr>
          <p:cNvPr id="5" name="文本框 4"/>
          <p:cNvSpPr txBox="1"/>
          <p:nvPr/>
        </p:nvSpPr>
        <p:spPr>
          <a:xfrm>
            <a:off x="1715135" y="120015"/>
            <a:ext cx="10055860" cy="1198880"/>
          </a:xfrm>
          <a:prstGeom prst="rect">
            <a:avLst/>
          </a:prstGeom>
          <a:noFill/>
        </p:spPr>
        <p:txBody>
          <a:bodyPr wrap="square" rtlCol="0">
            <a:spAutoFit/>
          </a:bodyPr>
          <a:lstStyle/>
          <a:p>
            <a:r>
              <a:rPr lang="en-US" altLang="zh-CN" sz="3600" i="1"/>
              <a:t>Mark the </a:t>
            </a:r>
            <a:r>
              <a:rPr lang="en-US" altLang="zh-CN" sz="3600" i="1">
                <a:solidFill>
                  <a:schemeClr val="tx1"/>
                </a:solidFill>
                <a:highlight>
                  <a:srgbClr val="FFFF00"/>
                </a:highlight>
              </a:rPr>
              <a:t>actions</a:t>
            </a:r>
            <a:r>
              <a:rPr lang="en-US" altLang="zh-CN" sz="3600" i="1"/>
              <a:t>  in this part and analyze what </a:t>
            </a:r>
            <a:r>
              <a:rPr lang="en-US" altLang="zh-CN" sz="3600" i="1">
                <a:solidFill>
                  <a:schemeClr val="tx1"/>
                </a:solidFill>
                <a:highlight>
                  <a:srgbClr val="00FFFF"/>
                </a:highlight>
              </a:rPr>
              <a:t>emotions</a:t>
            </a:r>
            <a:r>
              <a:rPr lang="en-US" altLang="zh-CN" sz="3600" i="1"/>
              <a:t> conveyed . </a:t>
            </a:r>
            <a:endParaRPr lang="en-US" altLang="zh-CN" sz="3600" i="1"/>
          </a:p>
        </p:txBody>
      </p:sp>
      <p:sp>
        <p:nvSpPr>
          <p:cNvPr id="8" name="圆角矩形标注 7"/>
          <p:cNvSpPr/>
          <p:nvPr/>
        </p:nvSpPr>
        <p:spPr>
          <a:xfrm>
            <a:off x="1704340" y="196215"/>
            <a:ext cx="10081895" cy="1071880"/>
          </a:xfrm>
          <a:prstGeom prst="wedgeRoundRectCallout">
            <a:avLst>
              <a:gd name="adj1" fmla="val -51064"/>
              <a:gd name="adj2" fmla="val -1540"/>
              <a:gd name="adj3" fmla="val 16667"/>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0835" y="1696720"/>
            <a:ext cx="11440160" cy="4523105"/>
          </a:xfrm>
          <a:prstGeom prst="rect">
            <a:avLst/>
          </a:prstGeom>
          <a:noFill/>
          <a:ln>
            <a:solidFill>
              <a:schemeClr val="tx1"/>
            </a:solidFill>
          </a:ln>
        </p:spPr>
        <p:txBody>
          <a:bodyPr wrap="square" rtlCol="0">
            <a:spAutoFit/>
          </a:bodyPr>
          <a:lstStyle/>
          <a:p>
            <a:pPr indent="457200" algn="just" fontAlgn="auto"/>
            <a:r>
              <a:rPr lang="en-US" altLang="zh-CN" sz="3200" b="1">
                <a:solidFill>
                  <a:schemeClr val="tx1"/>
                </a:solidFill>
                <a:sym typeface="+mn-ea"/>
              </a:rPr>
              <a:t>P1</a:t>
            </a:r>
            <a:r>
              <a:rPr lang="en-US" altLang="zh-CN" sz="3200">
                <a:solidFill>
                  <a:schemeClr val="tx1"/>
                </a:solidFill>
                <a:sym typeface="+mn-ea"/>
              </a:rPr>
              <a:t> </a:t>
            </a:r>
            <a:r>
              <a:rPr lang="en-US" altLang="zh-CN" sz="3200">
                <a:solidFill>
                  <a:schemeClr val="bg2"/>
                </a:solidFill>
                <a:sym typeface="+mn-ea"/>
              </a:rPr>
              <a:t>My day </a:t>
            </a:r>
            <a:r>
              <a:rPr lang="en-US" altLang="zh-CN" sz="3200">
                <a:solidFill>
                  <a:schemeClr val="bg2"/>
                </a:solidFill>
                <a:highlight>
                  <a:srgbClr val="FFFF00"/>
                </a:highlight>
                <a:sym typeface="+mn-ea"/>
              </a:rPr>
              <a:t>started</a:t>
            </a:r>
            <a:r>
              <a:rPr lang="en-US" altLang="zh-CN" sz="3200">
                <a:solidFill>
                  <a:schemeClr val="bg2"/>
                </a:solidFill>
                <a:sym typeface="+mn-ea"/>
              </a:rPr>
              <a:t> just like all the other days for the past 15 years where I </a:t>
            </a:r>
            <a:r>
              <a:rPr lang="en-US" altLang="zh-CN" sz="3200">
                <a:solidFill>
                  <a:schemeClr val="bg2"/>
                </a:solidFill>
                <a:highlight>
                  <a:srgbClr val="FFFF00"/>
                </a:highlight>
                <a:sym typeface="+mn-ea"/>
              </a:rPr>
              <a:t>get up</a:t>
            </a:r>
            <a:r>
              <a:rPr lang="en-US" altLang="zh-CN" sz="3200">
                <a:solidFill>
                  <a:schemeClr val="bg2"/>
                </a:solidFill>
                <a:sym typeface="+mn-ea"/>
              </a:rPr>
              <a:t>, </a:t>
            </a:r>
            <a:r>
              <a:rPr lang="en-US" altLang="zh-CN" sz="3200">
                <a:solidFill>
                  <a:schemeClr val="bg2"/>
                </a:solidFill>
                <a:highlight>
                  <a:srgbClr val="FFFF00"/>
                </a:highlight>
                <a:sym typeface="+mn-ea"/>
              </a:rPr>
              <a:t>make some coffee</a:t>
            </a:r>
            <a:r>
              <a:rPr lang="en-US" altLang="zh-CN" sz="3200">
                <a:solidFill>
                  <a:schemeClr val="bg2"/>
                </a:solidFill>
                <a:sym typeface="+mn-ea"/>
              </a:rPr>
              <a:t>, </a:t>
            </a:r>
            <a:r>
              <a:rPr lang="en-US" altLang="zh-CN" sz="3200">
                <a:solidFill>
                  <a:schemeClr val="bg2"/>
                </a:solidFill>
                <a:highlight>
                  <a:srgbClr val="FFFF00"/>
                </a:highlight>
                <a:sym typeface="+mn-ea"/>
              </a:rPr>
              <a:t>shower</a:t>
            </a:r>
            <a:r>
              <a:rPr lang="en-US" altLang="zh-CN" sz="3200">
                <a:solidFill>
                  <a:schemeClr val="bg2"/>
                </a:solidFill>
                <a:sym typeface="+mn-ea"/>
              </a:rPr>
              <a:t>, </a:t>
            </a:r>
            <a:r>
              <a:rPr lang="en-US" altLang="zh-CN" sz="3200">
                <a:solidFill>
                  <a:schemeClr val="bg2"/>
                </a:solidFill>
                <a:highlight>
                  <a:srgbClr val="FFFF00"/>
                </a:highlight>
                <a:sym typeface="+mn-ea"/>
              </a:rPr>
              <a:t>get dressed</a:t>
            </a:r>
            <a:r>
              <a:rPr lang="en-US" altLang="zh-CN" sz="3200">
                <a:solidFill>
                  <a:schemeClr val="bg2"/>
                </a:solidFill>
                <a:sym typeface="+mn-ea"/>
              </a:rPr>
              <a:t>, and </a:t>
            </a:r>
            <a:r>
              <a:rPr lang="en-US" altLang="zh-CN" sz="3200">
                <a:solidFill>
                  <a:schemeClr val="bg2"/>
                </a:solidFill>
                <a:highlight>
                  <a:srgbClr val="FFFF00"/>
                </a:highlight>
                <a:sym typeface="+mn-ea"/>
              </a:rPr>
              <a:t>leave for </a:t>
            </a:r>
            <a:r>
              <a:rPr lang="en-US" altLang="zh-CN" sz="3200">
                <a:solidFill>
                  <a:schemeClr val="bg2"/>
                </a:solidFill>
                <a:sym typeface="+mn-ea"/>
              </a:rPr>
              <a:t>the train station at precisely 7:35 A.M. to arrive at work by 8:30.</a:t>
            </a:r>
            <a:r>
              <a:rPr lang="en-US" altLang="zh-CN" sz="3200">
                <a:solidFill>
                  <a:schemeClr val="tx1"/>
                </a:solidFill>
                <a:sym typeface="+mn-ea"/>
              </a:rPr>
              <a:t> While on the train, I </a:t>
            </a:r>
            <a:r>
              <a:rPr lang="en-US" altLang="zh-CN" sz="3200">
                <a:solidFill>
                  <a:schemeClr val="tx1"/>
                </a:solidFill>
                <a:highlight>
                  <a:srgbClr val="FFFF00"/>
                </a:highlight>
                <a:sym typeface="+mn-ea"/>
              </a:rPr>
              <a:t>would always choose a seat away from the crowd</a:t>
            </a:r>
            <a:r>
              <a:rPr lang="en-US" altLang="zh-CN" sz="3200">
                <a:solidFill>
                  <a:schemeClr val="tx1"/>
                </a:solidFill>
                <a:sym typeface="+mn-ea"/>
              </a:rPr>
              <a:t> so I could </a:t>
            </a:r>
            <a:r>
              <a:rPr lang="en-US" altLang="zh-CN" sz="3200">
                <a:solidFill>
                  <a:schemeClr val="tx1"/>
                </a:solidFill>
                <a:highlight>
                  <a:srgbClr val="FFFF00"/>
                </a:highlight>
                <a:sym typeface="+mn-ea"/>
              </a:rPr>
              <a:t>read the newspaper in peace and quiet</a:t>
            </a:r>
            <a:r>
              <a:rPr lang="en-US" altLang="zh-CN" sz="3200">
                <a:solidFill>
                  <a:schemeClr val="tx1"/>
                </a:solidFill>
                <a:sym typeface="+mn-ea"/>
              </a:rPr>
              <a:t>.</a:t>
            </a:r>
            <a:endParaRPr lang="en-US" altLang="zh-CN" sz="3200">
              <a:solidFill>
                <a:schemeClr val="tx1"/>
              </a:solidFill>
            </a:endParaRPr>
          </a:p>
          <a:p>
            <a:pPr indent="457200" algn="just" fontAlgn="auto"/>
            <a:r>
              <a:rPr lang="en-US" altLang="zh-CN" sz="3200" b="1">
                <a:solidFill>
                  <a:schemeClr val="tx1"/>
                </a:solidFill>
                <a:sym typeface="+mn-ea"/>
              </a:rPr>
              <a:t>P2</a:t>
            </a:r>
            <a:r>
              <a:rPr lang="en-US" altLang="zh-CN" sz="3200">
                <a:solidFill>
                  <a:schemeClr val="tx1"/>
                </a:solidFill>
                <a:sym typeface="+mn-ea"/>
              </a:rPr>
              <a:t>At work, I am always burdened with questions from co-workers, suppliers, telephone calls, and then those dreaded meetings, so the last thing I need is some stranger to sit beside me and start small talk.</a:t>
            </a:r>
            <a:endParaRPr lang="en-US" altLang="zh-CN" sz="3200">
              <a:solidFill>
                <a:schemeClr val="tx1"/>
              </a:solidFill>
              <a:sym typeface="+mn-ea"/>
            </a:endParaRPr>
          </a:p>
        </p:txBody>
      </p:sp>
      <p:pic>
        <p:nvPicPr>
          <p:cNvPr id="9" name="图片 8"/>
          <p:cNvPicPr>
            <a:picLocks noChangeAspect="1"/>
          </p:cNvPicPr>
          <p:nvPr/>
        </p:nvPicPr>
        <p:blipFill>
          <a:blip r:embed="rId1"/>
          <a:stretch>
            <a:fillRect/>
          </a:stretch>
        </p:blipFill>
        <p:spPr>
          <a:xfrm>
            <a:off x="148590" y="120015"/>
            <a:ext cx="1416050" cy="1375410"/>
          </a:xfrm>
          <a:prstGeom prst="rect">
            <a:avLst/>
          </a:prstGeom>
        </p:spPr>
      </p:pic>
      <p:sp>
        <p:nvSpPr>
          <p:cNvPr id="5" name="文本框 4"/>
          <p:cNvSpPr txBox="1"/>
          <p:nvPr/>
        </p:nvSpPr>
        <p:spPr>
          <a:xfrm>
            <a:off x="1715135" y="120015"/>
            <a:ext cx="10055860" cy="1198880"/>
          </a:xfrm>
          <a:prstGeom prst="rect">
            <a:avLst/>
          </a:prstGeom>
          <a:noFill/>
        </p:spPr>
        <p:txBody>
          <a:bodyPr wrap="square" rtlCol="0">
            <a:spAutoFit/>
          </a:bodyPr>
          <a:lstStyle/>
          <a:p>
            <a:r>
              <a:rPr lang="en-US" altLang="zh-CN" sz="3600" i="1"/>
              <a:t>Mark the </a:t>
            </a:r>
            <a:r>
              <a:rPr lang="en-US" altLang="zh-CN" sz="3600" i="1">
                <a:solidFill>
                  <a:schemeClr val="tx1"/>
                </a:solidFill>
                <a:highlight>
                  <a:srgbClr val="FFFF00"/>
                </a:highlight>
              </a:rPr>
              <a:t>actions</a:t>
            </a:r>
            <a:r>
              <a:rPr lang="en-US" altLang="zh-CN" sz="3600" i="1"/>
              <a:t>  in this part and analyze what </a:t>
            </a:r>
            <a:r>
              <a:rPr lang="en-US" altLang="zh-CN" sz="3600" i="1">
                <a:solidFill>
                  <a:schemeClr val="tx1"/>
                </a:solidFill>
                <a:highlight>
                  <a:srgbClr val="00FFFF"/>
                </a:highlight>
              </a:rPr>
              <a:t>emotions</a:t>
            </a:r>
            <a:r>
              <a:rPr lang="en-US" altLang="zh-CN" sz="3600" i="1"/>
              <a:t> conveyed . </a:t>
            </a:r>
            <a:endParaRPr lang="en-US" altLang="zh-CN" sz="3600" i="1"/>
          </a:p>
        </p:txBody>
      </p:sp>
      <p:sp>
        <p:nvSpPr>
          <p:cNvPr id="8" name="圆角矩形标注 7"/>
          <p:cNvSpPr/>
          <p:nvPr/>
        </p:nvSpPr>
        <p:spPr>
          <a:xfrm>
            <a:off x="1704340" y="196215"/>
            <a:ext cx="10081895" cy="1071880"/>
          </a:xfrm>
          <a:prstGeom prst="wedgeRoundRectCallout">
            <a:avLst>
              <a:gd name="adj1" fmla="val -51064"/>
              <a:gd name="adj2" fmla="val -1540"/>
              <a:gd name="adj3" fmla="val 16667"/>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 name="文本框 1"/>
          <p:cNvSpPr txBox="1"/>
          <p:nvPr/>
        </p:nvSpPr>
        <p:spPr>
          <a:xfrm>
            <a:off x="3870960" y="2080260"/>
            <a:ext cx="3215005" cy="706755"/>
          </a:xfrm>
          <a:prstGeom prst="rect">
            <a:avLst/>
          </a:prstGeom>
          <a:solidFill>
            <a:schemeClr val="accent2">
              <a:lumMod val="20000"/>
              <a:lumOff val="80000"/>
            </a:schemeClr>
          </a:solidFill>
        </p:spPr>
        <p:txBody>
          <a:bodyPr wrap="square" rtlCol="0">
            <a:spAutoFit/>
          </a:bodyPr>
          <a:lstStyle/>
          <a:p>
            <a:r>
              <a:rPr lang="en-US" altLang="zh-CN" sz="4000" b="1"/>
              <a:t>daily routines</a:t>
            </a:r>
            <a:endParaRPr lang="en-US" altLang="zh-CN" sz="4000" b="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0835" y="1696720"/>
            <a:ext cx="11456035" cy="4523105"/>
          </a:xfrm>
          <a:prstGeom prst="rect">
            <a:avLst/>
          </a:prstGeom>
          <a:noFill/>
          <a:ln>
            <a:solidFill>
              <a:schemeClr val="tx1"/>
            </a:solidFill>
          </a:ln>
        </p:spPr>
        <p:txBody>
          <a:bodyPr wrap="square" rtlCol="0">
            <a:spAutoFit/>
          </a:bodyPr>
          <a:lstStyle/>
          <a:p>
            <a:pPr indent="457200" algn="just" fontAlgn="auto"/>
            <a:r>
              <a:rPr lang="en-US" altLang="zh-CN" sz="3200" b="1">
                <a:solidFill>
                  <a:schemeClr val="tx1"/>
                </a:solidFill>
                <a:sym typeface="+mn-ea"/>
              </a:rPr>
              <a:t>P1</a:t>
            </a:r>
            <a:r>
              <a:rPr lang="en-US" altLang="zh-CN" sz="3200">
                <a:solidFill>
                  <a:schemeClr val="tx1"/>
                </a:solidFill>
                <a:sym typeface="+mn-ea"/>
              </a:rPr>
              <a:t> </a:t>
            </a:r>
            <a:r>
              <a:rPr lang="en-US" altLang="zh-CN" sz="3200">
                <a:solidFill>
                  <a:schemeClr val="bg2"/>
                </a:solidFill>
                <a:sym typeface="+mn-ea"/>
              </a:rPr>
              <a:t>My day </a:t>
            </a:r>
            <a:r>
              <a:rPr lang="en-US" altLang="zh-CN" sz="3200">
                <a:solidFill>
                  <a:schemeClr val="bg2"/>
                </a:solidFill>
                <a:highlight>
                  <a:srgbClr val="FFFF00"/>
                </a:highlight>
                <a:sym typeface="+mn-ea"/>
              </a:rPr>
              <a:t>started</a:t>
            </a:r>
            <a:r>
              <a:rPr lang="en-US" altLang="zh-CN" sz="3200">
                <a:solidFill>
                  <a:schemeClr val="bg2"/>
                </a:solidFill>
                <a:sym typeface="+mn-ea"/>
              </a:rPr>
              <a:t> just like all the other days for the past 15 years where I </a:t>
            </a:r>
            <a:r>
              <a:rPr lang="en-US" altLang="zh-CN" sz="3200">
                <a:solidFill>
                  <a:schemeClr val="bg2"/>
                </a:solidFill>
                <a:highlight>
                  <a:srgbClr val="FFFF00"/>
                </a:highlight>
                <a:sym typeface="+mn-ea"/>
              </a:rPr>
              <a:t>get up</a:t>
            </a:r>
            <a:r>
              <a:rPr lang="en-US" altLang="zh-CN" sz="3200">
                <a:solidFill>
                  <a:schemeClr val="bg2"/>
                </a:solidFill>
                <a:sym typeface="+mn-ea"/>
              </a:rPr>
              <a:t>, </a:t>
            </a:r>
            <a:r>
              <a:rPr lang="en-US" altLang="zh-CN" sz="3200">
                <a:solidFill>
                  <a:schemeClr val="bg2"/>
                </a:solidFill>
                <a:highlight>
                  <a:srgbClr val="FFFF00"/>
                </a:highlight>
                <a:sym typeface="+mn-ea"/>
              </a:rPr>
              <a:t>make some coffee</a:t>
            </a:r>
            <a:r>
              <a:rPr lang="en-US" altLang="zh-CN" sz="3200">
                <a:solidFill>
                  <a:schemeClr val="bg2"/>
                </a:solidFill>
                <a:sym typeface="+mn-ea"/>
              </a:rPr>
              <a:t>, </a:t>
            </a:r>
            <a:r>
              <a:rPr lang="en-US" altLang="zh-CN" sz="3200">
                <a:solidFill>
                  <a:schemeClr val="bg2"/>
                </a:solidFill>
                <a:highlight>
                  <a:srgbClr val="FFFF00"/>
                </a:highlight>
                <a:sym typeface="+mn-ea"/>
              </a:rPr>
              <a:t>shower</a:t>
            </a:r>
            <a:r>
              <a:rPr lang="en-US" altLang="zh-CN" sz="3200">
                <a:solidFill>
                  <a:schemeClr val="bg2"/>
                </a:solidFill>
                <a:sym typeface="+mn-ea"/>
              </a:rPr>
              <a:t>, </a:t>
            </a:r>
            <a:r>
              <a:rPr lang="en-US" altLang="zh-CN" sz="3200">
                <a:solidFill>
                  <a:schemeClr val="bg2"/>
                </a:solidFill>
                <a:highlight>
                  <a:srgbClr val="FFFF00"/>
                </a:highlight>
                <a:sym typeface="+mn-ea"/>
              </a:rPr>
              <a:t>get dressed</a:t>
            </a:r>
            <a:r>
              <a:rPr lang="en-US" altLang="zh-CN" sz="3200">
                <a:solidFill>
                  <a:schemeClr val="bg2"/>
                </a:solidFill>
                <a:sym typeface="+mn-ea"/>
              </a:rPr>
              <a:t>, and </a:t>
            </a:r>
            <a:r>
              <a:rPr lang="en-US" altLang="zh-CN" sz="3200">
                <a:solidFill>
                  <a:schemeClr val="bg2"/>
                </a:solidFill>
                <a:highlight>
                  <a:srgbClr val="FFFF00"/>
                </a:highlight>
                <a:sym typeface="+mn-ea"/>
              </a:rPr>
              <a:t>leave for </a:t>
            </a:r>
            <a:r>
              <a:rPr lang="en-US" altLang="zh-CN" sz="3200">
                <a:solidFill>
                  <a:schemeClr val="bg2"/>
                </a:solidFill>
                <a:sym typeface="+mn-ea"/>
              </a:rPr>
              <a:t>the train station at precisely 7:35 A.M. to arrive at work by 8:30. While on the train, I </a:t>
            </a:r>
            <a:r>
              <a:rPr lang="en-US" altLang="zh-CN" sz="3200">
                <a:solidFill>
                  <a:schemeClr val="bg2"/>
                </a:solidFill>
                <a:highlight>
                  <a:srgbClr val="FFFF00"/>
                </a:highlight>
                <a:sym typeface="+mn-ea"/>
              </a:rPr>
              <a:t>would always choose a seat away from the crowd</a:t>
            </a:r>
            <a:r>
              <a:rPr lang="en-US" altLang="zh-CN" sz="3200">
                <a:solidFill>
                  <a:schemeClr val="bg2"/>
                </a:solidFill>
                <a:sym typeface="+mn-ea"/>
              </a:rPr>
              <a:t> so I could </a:t>
            </a:r>
            <a:r>
              <a:rPr lang="en-US" altLang="zh-CN" sz="3200">
                <a:solidFill>
                  <a:schemeClr val="bg2"/>
                </a:solidFill>
                <a:highlight>
                  <a:srgbClr val="FFFF00"/>
                </a:highlight>
                <a:sym typeface="+mn-ea"/>
              </a:rPr>
              <a:t>read the newspaper in peace and quiet</a:t>
            </a:r>
            <a:r>
              <a:rPr lang="en-US" altLang="zh-CN" sz="3200">
                <a:solidFill>
                  <a:schemeClr val="bg2"/>
                </a:solidFill>
                <a:sym typeface="+mn-ea"/>
              </a:rPr>
              <a:t>.</a:t>
            </a:r>
            <a:endParaRPr lang="en-US" altLang="zh-CN" sz="3200">
              <a:solidFill>
                <a:schemeClr val="tx1"/>
              </a:solidFill>
            </a:endParaRPr>
          </a:p>
          <a:p>
            <a:pPr indent="457200" algn="just" fontAlgn="auto"/>
            <a:r>
              <a:rPr lang="en-US" altLang="zh-CN" sz="3200" b="1">
                <a:solidFill>
                  <a:schemeClr val="tx1"/>
                </a:solidFill>
                <a:sym typeface="+mn-ea"/>
              </a:rPr>
              <a:t>P2</a:t>
            </a:r>
            <a:r>
              <a:rPr lang="en-US" altLang="zh-CN" sz="3200">
                <a:solidFill>
                  <a:schemeClr val="tx1"/>
                </a:solidFill>
                <a:sym typeface="+mn-ea"/>
              </a:rPr>
              <a:t>At work, I am always burdened with questions from co-workers, suppliers, telephone calls, and then those dreaded meetings, so the last thing I need is some stranger to sit beside me and start small talk.</a:t>
            </a:r>
            <a:endParaRPr lang="en-US" altLang="zh-CN" sz="3200">
              <a:solidFill>
                <a:schemeClr val="tx1"/>
              </a:solidFill>
              <a:sym typeface="+mn-ea"/>
            </a:endParaRPr>
          </a:p>
        </p:txBody>
      </p:sp>
      <p:pic>
        <p:nvPicPr>
          <p:cNvPr id="9" name="图片 8"/>
          <p:cNvPicPr>
            <a:picLocks noChangeAspect="1"/>
          </p:cNvPicPr>
          <p:nvPr/>
        </p:nvPicPr>
        <p:blipFill>
          <a:blip r:embed="rId1"/>
          <a:stretch>
            <a:fillRect/>
          </a:stretch>
        </p:blipFill>
        <p:spPr>
          <a:xfrm>
            <a:off x="148590" y="120015"/>
            <a:ext cx="1416050" cy="1375410"/>
          </a:xfrm>
          <a:prstGeom prst="rect">
            <a:avLst/>
          </a:prstGeom>
        </p:spPr>
      </p:pic>
      <p:sp>
        <p:nvSpPr>
          <p:cNvPr id="5" name="文本框 4"/>
          <p:cNvSpPr txBox="1"/>
          <p:nvPr/>
        </p:nvSpPr>
        <p:spPr>
          <a:xfrm>
            <a:off x="1715135" y="120015"/>
            <a:ext cx="10055860" cy="1198880"/>
          </a:xfrm>
          <a:prstGeom prst="rect">
            <a:avLst/>
          </a:prstGeom>
          <a:noFill/>
        </p:spPr>
        <p:txBody>
          <a:bodyPr wrap="square" rtlCol="0">
            <a:spAutoFit/>
          </a:bodyPr>
          <a:lstStyle/>
          <a:p>
            <a:r>
              <a:rPr lang="en-US" altLang="zh-CN" sz="3600" i="1"/>
              <a:t>Mark the </a:t>
            </a:r>
            <a:r>
              <a:rPr lang="en-US" altLang="zh-CN" sz="3600" i="1">
                <a:solidFill>
                  <a:schemeClr val="tx1"/>
                </a:solidFill>
                <a:highlight>
                  <a:srgbClr val="FFFF00"/>
                </a:highlight>
              </a:rPr>
              <a:t>actions</a:t>
            </a:r>
            <a:r>
              <a:rPr lang="en-US" altLang="zh-CN" sz="3600" i="1"/>
              <a:t>  in this part and analyze what </a:t>
            </a:r>
            <a:r>
              <a:rPr lang="en-US" altLang="zh-CN" sz="3600" i="1">
                <a:solidFill>
                  <a:schemeClr val="tx1"/>
                </a:solidFill>
                <a:highlight>
                  <a:srgbClr val="00FFFF"/>
                </a:highlight>
              </a:rPr>
              <a:t>emotions</a:t>
            </a:r>
            <a:r>
              <a:rPr lang="en-US" altLang="zh-CN" sz="3600" i="1"/>
              <a:t> conveyed . </a:t>
            </a:r>
            <a:endParaRPr lang="en-US" altLang="zh-CN" sz="3600" i="1"/>
          </a:p>
        </p:txBody>
      </p:sp>
      <p:sp>
        <p:nvSpPr>
          <p:cNvPr id="8" name="圆角矩形标注 7"/>
          <p:cNvSpPr/>
          <p:nvPr/>
        </p:nvSpPr>
        <p:spPr>
          <a:xfrm>
            <a:off x="1704340" y="196215"/>
            <a:ext cx="10081895" cy="1071880"/>
          </a:xfrm>
          <a:prstGeom prst="wedgeRoundRectCallout">
            <a:avLst>
              <a:gd name="adj1" fmla="val -51064"/>
              <a:gd name="adj2" fmla="val -1540"/>
              <a:gd name="adj3" fmla="val 16667"/>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 name="文本框 1"/>
          <p:cNvSpPr txBox="1"/>
          <p:nvPr/>
        </p:nvSpPr>
        <p:spPr>
          <a:xfrm>
            <a:off x="3870960" y="2080260"/>
            <a:ext cx="3215005" cy="706755"/>
          </a:xfrm>
          <a:prstGeom prst="rect">
            <a:avLst/>
          </a:prstGeom>
          <a:solidFill>
            <a:schemeClr val="accent2">
              <a:lumMod val="20000"/>
              <a:lumOff val="80000"/>
            </a:schemeClr>
          </a:solidFill>
        </p:spPr>
        <p:txBody>
          <a:bodyPr wrap="square" rtlCol="0">
            <a:spAutoFit/>
          </a:bodyPr>
          <a:lstStyle/>
          <a:p>
            <a:r>
              <a:rPr lang="en-US" altLang="zh-CN" sz="4000" b="1"/>
              <a:t>daily routines</a:t>
            </a:r>
            <a:endParaRPr lang="en-US" altLang="zh-CN" sz="4000" b="1"/>
          </a:p>
        </p:txBody>
      </p:sp>
      <p:sp>
        <p:nvSpPr>
          <p:cNvPr id="3" name="文本框 2"/>
          <p:cNvSpPr txBox="1"/>
          <p:nvPr/>
        </p:nvSpPr>
        <p:spPr>
          <a:xfrm>
            <a:off x="330835" y="3106420"/>
            <a:ext cx="11440160" cy="645160"/>
          </a:xfrm>
          <a:prstGeom prst="rect">
            <a:avLst/>
          </a:prstGeom>
          <a:solidFill>
            <a:schemeClr val="accent2">
              <a:lumMod val="20000"/>
              <a:lumOff val="80000"/>
            </a:schemeClr>
          </a:solidFill>
        </p:spPr>
        <p:txBody>
          <a:bodyPr wrap="square" rtlCol="0">
            <a:spAutoFit/>
          </a:bodyPr>
          <a:lstStyle/>
          <a:p>
            <a:r>
              <a:rPr lang="en-US" altLang="zh-CN" sz="3600" b="1"/>
              <a:t>reluctant to converse/pursue solitude/indifferent to others</a:t>
            </a:r>
            <a:endParaRPr lang="en-US" altLang="zh-CN" sz="3600" b="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0835" y="1696720"/>
            <a:ext cx="11456035" cy="4523105"/>
          </a:xfrm>
          <a:prstGeom prst="rect">
            <a:avLst/>
          </a:prstGeom>
          <a:noFill/>
          <a:ln>
            <a:solidFill>
              <a:schemeClr val="tx1"/>
            </a:solidFill>
          </a:ln>
        </p:spPr>
        <p:txBody>
          <a:bodyPr wrap="square" rtlCol="0">
            <a:spAutoFit/>
          </a:bodyPr>
          <a:lstStyle/>
          <a:p>
            <a:pPr indent="457200" algn="just" fontAlgn="auto"/>
            <a:r>
              <a:rPr lang="en-US" altLang="zh-CN" sz="3200" b="1">
                <a:solidFill>
                  <a:schemeClr val="tx1"/>
                </a:solidFill>
                <a:sym typeface="+mn-ea"/>
              </a:rPr>
              <a:t>P1</a:t>
            </a:r>
            <a:r>
              <a:rPr lang="en-US" altLang="zh-CN" sz="3200">
                <a:solidFill>
                  <a:schemeClr val="tx1"/>
                </a:solidFill>
                <a:sym typeface="+mn-ea"/>
              </a:rPr>
              <a:t> </a:t>
            </a:r>
            <a:r>
              <a:rPr lang="en-US" altLang="zh-CN" sz="3200">
                <a:solidFill>
                  <a:schemeClr val="bg2"/>
                </a:solidFill>
                <a:sym typeface="+mn-ea"/>
              </a:rPr>
              <a:t>My day </a:t>
            </a:r>
            <a:r>
              <a:rPr lang="en-US" altLang="zh-CN" sz="3200">
                <a:solidFill>
                  <a:schemeClr val="bg2"/>
                </a:solidFill>
                <a:highlight>
                  <a:srgbClr val="FFFF00"/>
                </a:highlight>
                <a:sym typeface="+mn-ea"/>
              </a:rPr>
              <a:t>started</a:t>
            </a:r>
            <a:r>
              <a:rPr lang="en-US" altLang="zh-CN" sz="3200">
                <a:solidFill>
                  <a:schemeClr val="bg2"/>
                </a:solidFill>
                <a:sym typeface="+mn-ea"/>
              </a:rPr>
              <a:t> just like all the other days for the past 15 years where I </a:t>
            </a:r>
            <a:r>
              <a:rPr lang="en-US" altLang="zh-CN" sz="3200">
                <a:solidFill>
                  <a:schemeClr val="bg2"/>
                </a:solidFill>
                <a:highlight>
                  <a:srgbClr val="FFFF00"/>
                </a:highlight>
                <a:sym typeface="+mn-ea"/>
              </a:rPr>
              <a:t>get up</a:t>
            </a:r>
            <a:r>
              <a:rPr lang="en-US" altLang="zh-CN" sz="3200">
                <a:solidFill>
                  <a:schemeClr val="bg2"/>
                </a:solidFill>
                <a:sym typeface="+mn-ea"/>
              </a:rPr>
              <a:t>, </a:t>
            </a:r>
            <a:r>
              <a:rPr lang="en-US" altLang="zh-CN" sz="3200">
                <a:solidFill>
                  <a:schemeClr val="bg2"/>
                </a:solidFill>
                <a:highlight>
                  <a:srgbClr val="FFFF00"/>
                </a:highlight>
                <a:sym typeface="+mn-ea"/>
              </a:rPr>
              <a:t>make some coffee</a:t>
            </a:r>
            <a:r>
              <a:rPr lang="en-US" altLang="zh-CN" sz="3200">
                <a:solidFill>
                  <a:schemeClr val="bg2"/>
                </a:solidFill>
                <a:sym typeface="+mn-ea"/>
              </a:rPr>
              <a:t>, </a:t>
            </a:r>
            <a:r>
              <a:rPr lang="en-US" altLang="zh-CN" sz="3200">
                <a:solidFill>
                  <a:schemeClr val="bg2"/>
                </a:solidFill>
                <a:highlight>
                  <a:srgbClr val="FFFF00"/>
                </a:highlight>
                <a:sym typeface="+mn-ea"/>
              </a:rPr>
              <a:t>shower</a:t>
            </a:r>
            <a:r>
              <a:rPr lang="en-US" altLang="zh-CN" sz="3200">
                <a:solidFill>
                  <a:schemeClr val="bg2"/>
                </a:solidFill>
                <a:sym typeface="+mn-ea"/>
              </a:rPr>
              <a:t>, </a:t>
            </a:r>
            <a:r>
              <a:rPr lang="en-US" altLang="zh-CN" sz="3200">
                <a:solidFill>
                  <a:schemeClr val="bg2"/>
                </a:solidFill>
                <a:highlight>
                  <a:srgbClr val="FFFF00"/>
                </a:highlight>
                <a:sym typeface="+mn-ea"/>
              </a:rPr>
              <a:t>get dressed</a:t>
            </a:r>
            <a:r>
              <a:rPr lang="en-US" altLang="zh-CN" sz="3200">
                <a:solidFill>
                  <a:schemeClr val="bg2"/>
                </a:solidFill>
                <a:sym typeface="+mn-ea"/>
              </a:rPr>
              <a:t>, and </a:t>
            </a:r>
            <a:r>
              <a:rPr lang="en-US" altLang="zh-CN" sz="3200">
                <a:solidFill>
                  <a:schemeClr val="bg2"/>
                </a:solidFill>
                <a:highlight>
                  <a:srgbClr val="FFFF00"/>
                </a:highlight>
                <a:sym typeface="+mn-ea"/>
              </a:rPr>
              <a:t>leave for </a:t>
            </a:r>
            <a:r>
              <a:rPr lang="en-US" altLang="zh-CN" sz="3200">
                <a:solidFill>
                  <a:schemeClr val="bg2"/>
                </a:solidFill>
                <a:sym typeface="+mn-ea"/>
              </a:rPr>
              <a:t>the train station at precisely 7:35 A.M. to arrive at work by 8:30. While on the train, I </a:t>
            </a:r>
            <a:r>
              <a:rPr lang="en-US" altLang="zh-CN" sz="3200">
                <a:solidFill>
                  <a:schemeClr val="bg2"/>
                </a:solidFill>
                <a:highlight>
                  <a:srgbClr val="FFFF00"/>
                </a:highlight>
                <a:sym typeface="+mn-ea"/>
              </a:rPr>
              <a:t>would always choose a seat away from the crowd</a:t>
            </a:r>
            <a:r>
              <a:rPr lang="en-US" altLang="zh-CN" sz="3200">
                <a:solidFill>
                  <a:schemeClr val="bg2"/>
                </a:solidFill>
                <a:sym typeface="+mn-ea"/>
              </a:rPr>
              <a:t> so I could </a:t>
            </a:r>
            <a:r>
              <a:rPr lang="en-US" altLang="zh-CN" sz="3200">
                <a:solidFill>
                  <a:schemeClr val="bg2"/>
                </a:solidFill>
                <a:highlight>
                  <a:srgbClr val="FFFF00"/>
                </a:highlight>
                <a:sym typeface="+mn-ea"/>
              </a:rPr>
              <a:t>read the newspaper in peace and quiet</a:t>
            </a:r>
            <a:r>
              <a:rPr lang="en-US" altLang="zh-CN" sz="3200">
                <a:solidFill>
                  <a:schemeClr val="bg2"/>
                </a:solidFill>
                <a:sym typeface="+mn-ea"/>
              </a:rPr>
              <a:t>.</a:t>
            </a:r>
            <a:endParaRPr lang="en-US" altLang="zh-CN" sz="3200">
              <a:solidFill>
                <a:schemeClr val="tx1"/>
              </a:solidFill>
            </a:endParaRPr>
          </a:p>
          <a:p>
            <a:pPr indent="457200" algn="just" fontAlgn="auto"/>
            <a:r>
              <a:rPr lang="en-US" altLang="zh-CN" sz="3200" b="1">
                <a:solidFill>
                  <a:schemeClr val="tx1"/>
                </a:solidFill>
                <a:sym typeface="+mn-ea"/>
              </a:rPr>
              <a:t>P2</a:t>
            </a:r>
            <a:r>
              <a:rPr lang="en-US" altLang="zh-CN" sz="3200">
                <a:solidFill>
                  <a:schemeClr val="tx1"/>
                </a:solidFill>
                <a:sym typeface="+mn-ea"/>
              </a:rPr>
              <a:t>At work, I am always </a:t>
            </a:r>
            <a:r>
              <a:rPr lang="en-US" altLang="zh-CN" sz="3200">
                <a:solidFill>
                  <a:schemeClr val="tx1"/>
                </a:solidFill>
                <a:highlight>
                  <a:srgbClr val="00FFFF"/>
                </a:highlight>
                <a:sym typeface="+mn-ea"/>
              </a:rPr>
              <a:t>burdened with</a:t>
            </a:r>
            <a:r>
              <a:rPr lang="en-US" altLang="zh-CN" sz="3200">
                <a:solidFill>
                  <a:schemeClr val="tx1"/>
                </a:solidFill>
                <a:sym typeface="+mn-ea"/>
              </a:rPr>
              <a:t> questions from co-workers, suppliers, telephone calls, and then those dreaded meetings, so</a:t>
            </a:r>
            <a:r>
              <a:rPr lang="en-US" altLang="zh-CN" sz="3200">
                <a:solidFill>
                  <a:schemeClr val="tx1"/>
                </a:solidFill>
                <a:highlight>
                  <a:srgbClr val="00FFFF"/>
                </a:highlight>
                <a:sym typeface="+mn-ea"/>
              </a:rPr>
              <a:t> the last thing I need</a:t>
            </a:r>
            <a:r>
              <a:rPr lang="en-US" altLang="zh-CN" sz="3200">
                <a:solidFill>
                  <a:schemeClr val="tx1"/>
                </a:solidFill>
                <a:sym typeface="+mn-ea"/>
              </a:rPr>
              <a:t> is some stranger to sit beside me and start small talk.</a:t>
            </a:r>
            <a:endParaRPr lang="en-US" altLang="zh-CN" sz="3200">
              <a:solidFill>
                <a:schemeClr val="tx1"/>
              </a:solidFill>
              <a:sym typeface="+mn-ea"/>
            </a:endParaRPr>
          </a:p>
        </p:txBody>
      </p:sp>
      <p:pic>
        <p:nvPicPr>
          <p:cNvPr id="9" name="图片 8"/>
          <p:cNvPicPr>
            <a:picLocks noChangeAspect="1"/>
          </p:cNvPicPr>
          <p:nvPr/>
        </p:nvPicPr>
        <p:blipFill>
          <a:blip r:embed="rId1"/>
          <a:stretch>
            <a:fillRect/>
          </a:stretch>
        </p:blipFill>
        <p:spPr>
          <a:xfrm>
            <a:off x="148590" y="120015"/>
            <a:ext cx="1416050" cy="1375410"/>
          </a:xfrm>
          <a:prstGeom prst="rect">
            <a:avLst/>
          </a:prstGeom>
        </p:spPr>
      </p:pic>
      <p:sp>
        <p:nvSpPr>
          <p:cNvPr id="5" name="文本框 4"/>
          <p:cNvSpPr txBox="1"/>
          <p:nvPr/>
        </p:nvSpPr>
        <p:spPr>
          <a:xfrm>
            <a:off x="1715135" y="120015"/>
            <a:ext cx="10055860" cy="1198880"/>
          </a:xfrm>
          <a:prstGeom prst="rect">
            <a:avLst/>
          </a:prstGeom>
          <a:noFill/>
        </p:spPr>
        <p:txBody>
          <a:bodyPr wrap="square" rtlCol="0">
            <a:spAutoFit/>
          </a:bodyPr>
          <a:lstStyle/>
          <a:p>
            <a:r>
              <a:rPr lang="en-US" altLang="zh-CN" sz="3600" i="1"/>
              <a:t>Mark the </a:t>
            </a:r>
            <a:r>
              <a:rPr lang="en-US" altLang="zh-CN" sz="3600" i="1">
                <a:solidFill>
                  <a:schemeClr val="tx1"/>
                </a:solidFill>
                <a:highlight>
                  <a:srgbClr val="FFFF00"/>
                </a:highlight>
              </a:rPr>
              <a:t>actions</a:t>
            </a:r>
            <a:r>
              <a:rPr lang="en-US" altLang="zh-CN" sz="3600" i="1"/>
              <a:t>  in this part and analyze what </a:t>
            </a:r>
            <a:r>
              <a:rPr lang="en-US" altLang="zh-CN" sz="3600" i="1">
                <a:solidFill>
                  <a:schemeClr val="tx1"/>
                </a:solidFill>
                <a:highlight>
                  <a:srgbClr val="00FFFF"/>
                </a:highlight>
              </a:rPr>
              <a:t>emotions</a:t>
            </a:r>
            <a:r>
              <a:rPr lang="en-US" altLang="zh-CN" sz="3600" i="1"/>
              <a:t> conveyed . </a:t>
            </a:r>
            <a:endParaRPr lang="en-US" altLang="zh-CN" sz="3600" i="1"/>
          </a:p>
        </p:txBody>
      </p:sp>
      <p:sp>
        <p:nvSpPr>
          <p:cNvPr id="8" name="圆角矩形标注 7"/>
          <p:cNvSpPr/>
          <p:nvPr/>
        </p:nvSpPr>
        <p:spPr>
          <a:xfrm>
            <a:off x="1704340" y="196215"/>
            <a:ext cx="10081895" cy="1071880"/>
          </a:xfrm>
          <a:prstGeom prst="wedgeRoundRectCallout">
            <a:avLst>
              <a:gd name="adj1" fmla="val -51064"/>
              <a:gd name="adj2" fmla="val -1540"/>
              <a:gd name="adj3" fmla="val 16667"/>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 name="文本框 1"/>
          <p:cNvSpPr txBox="1"/>
          <p:nvPr/>
        </p:nvSpPr>
        <p:spPr>
          <a:xfrm>
            <a:off x="3870960" y="2080260"/>
            <a:ext cx="3215005" cy="706755"/>
          </a:xfrm>
          <a:prstGeom prst="rect">
            <a:avLst/>
          </a:prstGeom>
          <a:solidFill>
            <a:schemeClr val="accent2">
              <a:lumMod val="20000"/>
              <a:lumOff val="80000"/>
            </a:schemeClr>
          </a:solidFill>
        </p:spPr>
        <p:txBody>
          <a:bodyPr wrap="square" rtlCol="0">
            <a:spAutoFit/>
          </a:bodyPr>
          <a:lstStyle/>
          <a:p>
            <a:r>
              <a:rPr lang="en-US" altLang="zh-CN" sz="4000" b="1"/>
              <a:t>daily routines</a:t>
            </a:r>
            <a:endParaRPr lang="en-US" altLang="zh-CN" sz="4000" b="1"/>
          </a:p>
        </p:txBody>
      </p:sp>
      <p:sp>
        <p:nvSpPr>
          <p:cNvPr id="3" name="文本框 2"/>
          <p:cNvSpPr txBox="1"/>
          <p:nvPr/>
        </p:nvSpPr>
        <p:spPr>
          <a:xfrm>
            <a:off x="330835" y="3106420"/>
            <a:ext cx="11440160" cy="645160"/>
          </a:xfrm>
          <a:prstGeom prst="rect">
            <a:avLst/>
          </a:prstGeom>
          <a:solidFill>
            <a:schemeClr val="accent2">
              <a:lumMod val="20000"/>
              <a:lumOff val="80000"/>
            </a:schemeClr>
          </a:solidFill>
        </p:spPr>
        <p:txBody>
          <a:bodyPr wrap="square" rtlCol="0">
            <a:spAutoFit/>
          </a:bodyPr>
          <a:lstStyle/>
          <a:p>
            <a:r>
              <a:rPr lang="en-US" altLang="zh-CN" sz="3600" b="1"/>
              <a:t>reluctant to converse/pursue solitude/indifferent to others</a:t>
            </a:r>
            <a:endParaRPr lang="en-US" altLang="zh-CN" sz="3600" b="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0835" y="1696720"/>
            <a:ext cx="11456035" cy="4523105"/>
          </a:xfrm>
          <a:prstGeom prst="rect">
            <a:avLst/>
          </a:prstGeom>
          <a:noFill/>
          <a:ln>
            <a:solidFill>
              <a:schemeClr val="tx1"/>
            </a:solidFill>
          </a:ln>
        </p:spPr>
        <p:txBody>
          <a:bodyPr wrap="square" rtlCol="0">
            <a:spAutoFit/>
          </a:bodyPr>
          <a:lstStyle/>
          <a:p>
            <a:pPr indent="457200" algn="just" fontAlgn="auto"/>
            <a:r>
              <a:rPr lang="en-US" altLang="zh-CN" sz="3200" b="1">
                <a:solidFill>
                  <a:schemeClr val="tx1"/>
                </a:solidFill>
                <a:sym typeface="+mn-ea"/>
              </a:rPr>
              <a:t>P1</a:t>
            </a:r>
            <a:r>
              <a:rPr lang="en-US" altLang="zh-CN" sz="3200">
                <a:solidFill>
                  <a:schemeClr val="tx1"/>
                </a:solidFill>
                <a:sym typeface="+mn-ea"/>
              </a:rPr>
              <a:t> </a:t>
            </a:r>
            <a:r>
              <a:rPr lang="en-US" altLang="zh-CN" sz="3200">
                <a:solidFill>
                  <a:schemeClr val="bg2"/>
                </a:solidFill>
                <a:sym typeface="+mn-ea"/>
              </a:rPr>
              <a:t>My day </a:t>
            </a:r>
            <a:r>
              <a:rPr lang="en-US" altLang="zh-CN" sz="3200">
                <a:solidFill>
                  <a:schemeClr val="bg2"/>
                </a:solidFill>
                <a:highlight>
                  <a:srgbClr val="FFFF00"/>
                </a:highlight>
                <a:sym typeface="+mn-ea"/>
              </a:rPr>
              <a:t>started</a:t>
            </a:r>
            <a:r>
              <a:rPr lang="en-US" altLang="zh-CN" sz="3200">
                <a:solidFill>
                  <a:schemeClr val="bg2"/>
                </a:solidFill>
                <a:sym typeface="+mn-ea"/>
              </a:rPr>
              <a:t> just like all the other days for the past 15 years where I </a:t>
            </a:r>
            <a:r>
              <a:rPr lang="en-US" altLang="zh-CN" sz="3200">
                <a:solidFill>
                  <a:schemeClr val="bg2"/>
                </a:solidFill>
                <a:highlight>
                  <a:srgbClr val="FFFF00"/>
                </a:highlight>
                <a:sym typeface="+mn-ea"/>
              </a:rPr>
              <a:t>get up</a:t>
            </a:r>
            <a:r>
              <a:rPr lang="en-US" altLang="zh-CN" sz="3200">
                <a:solidFill>
                  <a:schemeClr val="bg2"/>
                </a:solidFill>
                <a:sym typeface="+mn-ea"/>
              </a:rPr>
              <a:t>, </a:t>
            </a:r>
            <a:r>
              <a:rPr lang="en-US" altLang="zh-CN" sz="3200">
                <a:solidFill>
                  <a:schemeClr val="bg2"/>
                </a:solidFill>
                <a:highlight>
                  <a:srgbClr val="FFFF00"/>
                </a:highlight>
                <a:sym typeface="+mn-ea"/>
              </a:rPr>
              <a:t>make some coffee</a:t>
            </a:r>
            <a:r>
              <a:rPr lang="en-US" altLang="zh-CN" sz="3200">
                <a:solidFill>
                  <a:schemeClr val="bg2"/>
                </a:solidFill>
                <a:sym typeface="+mn-ea"/>
              </a:rPr>
              <a:t>, </a:t>
            </a:r>
            <a:r>
              <a:rPr lang="en-US" altLang="zh-CN" sz="3200">
                <a:solidFill>
                  <a:schemeClr val="bg2"/>
                </a:solidFill>
                <a:highlight>
                  <a:srgbClr val="FFFF00"/>
                </a:highlight>
                <a:sym typeface="+mn-ea"/>
              </a:rPr>
              <a:t>shower</a:t>
            </a:r>
            <a:r>
              <a:rPr lang="en-US" altLang="zh-CN" sz="3200">
                <a:solidFill>
                  <a:schemeClr val="bg2"/>
                </a:solidFill>
                <a:sym typeface="+mn-ea"/>
              </a:rPr>
              <a:t>, </a:t>
            </a:r>
            <a:r>
              <a:rPr lang="en-US" altLang="zh-CN" sz="3200">
                <a:solidFill>
                  <a:schemeClr val="bg2"/>
                </a:solidFill>
                <a:highlight>
                  <a:srgbClr val="FFFF00"/>
                </a:highlight>
                <a:sym typeface="+mn-ea"/>
              </a:rPr>
              <a:t>get dressed</a:t>
            </a:r>
            <a:r>
              <a:rPr lang="en-US" altLang="zh-CN" sz="3200">
                <a:solidFill>
                  <a:schemeClr val="bg2"/>
                </a:solidFill>
                <a:sym typeface="+mn-ea"/>
              </a:rPr>
              <a:t>, and </a:t>
            </a:r>
            <a:r>
              <a:rPr lang="en-US" altLang="zh-CN" sz="3200">
                <a:solidFill>
                  <a:schemeClr val="bg2"/>
                </a:solidFill>
                <a:highlight>
                  <a:srgbClr val="FFFF00"/>
                </a:highlight>
                <a:sym typeface="+mn-ea"/>
              </a:rPr>
              <a:t>leave for </a:t>
            </a:r>
            <a:r>
              <a:rPr lang="en-US" altLang="zh-CN" sz="3200">
                <a:solidFill>
                  <a:schemeClr val="bg2"/>
                </a:solidFill>
                <a:sym typeface="+mn-ea"/>
              </a:rPr>
              <a:t>the train station at precisely 7:35 A.M. to arrive at work by 8:30. While on the train, I </a:t>
            </a:r>
            <a:r>
              <a:rPr lang="en-US" altLang="zh-CN" sz="3200">
                <a:solidFill>
                  <a:schemeClr val="bg2"/>
                </a:solidFill>
                <a:highlight>
                  <a:srgbClr val="FFFF00"/>
                </a:highlight>
                <a:sym typeface="+mn-ea"/>
              </a:rPr>
              <a:t>would always choose a seat away from the crowd</a:t>
            </a:r>
            <a:r>
              <a:rPr lang="en-US" altLang="zh-CN" sz="3200">
                <a:solidFill>
                  <a:schemeClr val="bg2"/>
                </a:solidFill>
                <a:sym typeface="+mn-ea"/>
              </a:rPr>
              <a:t> so I could </a:t>
            </a:r>
            <a:r>
              <a:rPr lang="en-US" altLang="zh-CN" sz="3200">
                <a:solidFill>
                  <a:schemeClr val="bg2"/>
                </a:solidFill>
                <a:highlight>
                  <a:srgbClr val="FFFF00"/>
                </a:highlight>
                <a:sym typeface="+mn-ea"/>
              </a:rPr>
              <a:t>read the newspaper in peace and quiet</a:t>
            </a:r>
            <a:r>
              <a:rPr lang="en-US" altLang="zh-CN" sz="3200">
                <a:solidFill>
                  <a:schemeClr val="bg2"/>
                </a:solidFill>
                <a:sym typeface="+mn-ea"/>
              </a:rPr>
              <a:t>.</a:t>
            </a:r>
            <a:endParaRPr lang="en-US" altLang="zh-CN" sz="3200">
              <a:solidFill>
                <a:schemeClr val="tx1"/>
              </a:solidFill>
            </a:endParaRPr>
          </a:p>
          <a:p>
            <a:pPr indent="457200" algn="just" fontAlgn="auto"/>
            <a:r>
              <a:rPr lang="en-US" altLang="zh-CN" sz="3200" b="1">
                <a:solidFill>
                  <a:schemeClr val="tx1"/>
                </a:solidFill>
                <a:sym typeface="+mn-ea"/>
              </a:rPr>
              <a:t>P2</a:t>
            </a:r>
            <a:r>
              <a:rPr lang="en-US" altLang="zh-CN" sz="3200">
                <a:solidFill>
                  <a:schemeClr val="bg2"/>
                </a:solidFill>
                <a:sym typeface="+mn-ea"/>
              </a:rPr>
              <a:t>At work, I am always </a:t>
            </a:r>
            <a:r>
              <a:rPr lang="en-US" altLang="zh-CN" sz="3200">
                <a:solidFill>
                  <a:schemeClr val="bg2"/>
                </a:solidFill>
                <a:highlight>
                  <a:srgbClr val="00FFFF"/>
                </a:highlight>
                <a:sym typeface="+mn-ea"/>
              </a:rPr>
              <a:t>burdened with</a:t>
            </a:r>
            <a:r>
              <a:rPr lang="en-US" altLang="zh-CN" sz="3200">
                <a:solidFill>
                  <a:schemeClr val="bg2"/>
                </a:solidFill>
                <a:sym typeface="+mn-ea"/>
              </a:rPr>
              <a:t> questions from co-workers, suppliers, telephone calls, and then those dreaded meetings, </a:t>
            </a:r>
            <a:r>
              <a:rPr lang="en-US" altLang="zh-CN" sz="3200" b="1">
                <a:solidFill>
                  <a:srgbClr val="FF0000"/>
                </a:solidFill>
                <a:sym typeface="+mn-ea"/>
              </a:rPr>
              <a:t>so</a:t>
            </a:r>
            <a:r>
              <a:rPr lang="en-US" altLang="zh-CN" sz="3200">
                <a:solidFill>
                  <a:schemeClr val="bg2"/>
                </a:solidFill>
                <a:highlight>
                  <a:srgbClr val="00FFFF"/>
                </a:highlight>
                <a:sym typeface="+mn-ea"/>
              </a:rPr>
              <a:t> the last thing I need</a:t>
            </a:r>
            <a:r>
              <a:rPr lang="en-US" altLang="zh-CN" sz="3200">
                <a:solidFill>
                  <a:schemeClr val="bg2"/>
                </a:solidFill>
                <a:sym typeface="+mn-ea"/>
              </a:rPr>
              <a:t> is some stranger to sit beside me and start small talk.</a:t>
            </a:r>
            <a:endParaRPr lang="en-US" altLang="zh-CN" sz="3200">
              <a:solidFill>
                <a:schemeClr val="bg2"/>
              </a:solidFill>
              <a:sym typeface="+mn-ea"/>
            </a:endParaRPr>
          </a:p>
        </p:txBody>
      </p:sp>
      <p:pic>
        <p:nvPicPr>
          <p:cNvPr id="9" name="图片 8"/>
          <p:cNvPicPr>
            <a:picLocks noChangeAspect="1"/>
          </p:cNvPicPr>
          <p:nvPr/>
        </p:nvPicPr>
        <p:blipFill>
          <a:blip r:embed="rId1"/>
          <a:stretch>
            <a:fillRect/>
          </a:stretch>
        </p:blipFill>
        <p:spPr>
          <a:xfrm>
            <a:off x="148590" y="120015"/>
            <a:ext cx="1416050" cy="1375410"/>
          </a:xfrm>
          <a:prstGeom prst="rect">
            <a:avLst/>
          </a:prstGeom>
        </p:spPr>
      </p:pic>
      <p:sp>
        <p:nvSpPr>
          <p:cNvPr id="5" name="文本框 4"/>
          <p:cNvSpPr txBox="1"/>
          <p:nvPr/>
        </p:nvSpPr>
        <p:spPr>
          <a:xfrm>
            <a:off x="1715135" y="120015"/>
            <a:ext cx="10055860" cy="1198880"/>
          </a:xfrm>
          <a:prstGeom prst="rect">
            <a:avLst/>
          </a:prstGeom>
          <a:noFill/>
        </p:spPr>
        <p:txBody>
          <a:bodyPr wrap="square" rtlCol="0">
            <a:spAutoFit/>
          </a:bodyPr>
          <a:lstStyle/>
          <a:p>
            <a:r>
              <a:rPr lang="en-US" altLang="zh-CN" sz="3600" i="1"/>
              <a:t>Mark the </a:t>
            </a:r>
            <a:r>
              <a:rPr lang="en-US" altLang="zh-CN" sz="3600" i="1">
                <a:solidFill>
                  <a:schemeClr val="tx1"/>
                </a:solidFill>
                <a:highlight>
                  <a:srgbClr val="FFFF00"/>
                </a:highlight>
              </a:rPr>
              <a:t>actions</a:t>
            </a:r>
            <a:r>
              <a:rPr lang="en-US" altLang="zh-CN" sz="3600" i="1"/>
              <a:t>  in this part and analyze what </a:t>
            </a:r>
            <a:r>
              <a:rPr lang="en-US" altLang="zh-CN" sz="3600" i="1">
                <a:solidFill>
                  <a:schemeClr val="tx1"/>
                </a:solidFill>
                <a:highlight>
                  <a:srgbClr val="00FFFF"/>
                </a:highlight>
              </a:rPr>
              <a:t>emotions</a:t>
            </a:r>
            <a:r>
              <a:rPr lang="en-US" altLang="zh-CN" sz="3600" i="1"/>
              <a:t> conveyed . </a:t>
            </a:r>
            <a:endParaRPr lang="en-US" altLang="zh-CN" sz="3600" i="1"/>
          </a:p>
        </p:txBody>
      </p:sp>
      <p:sp>
        <p:nvSpPr>
          <p:cNvPr id="8" name="圆角矩形标注 7"/>
          <p:cNvSpPr/>
          <p:nvPr/>
        </p:nvSpPr>
        <p:spPr>
          <a:xfrm>
            <a:off x="1704340" y="196215"/>
            <a:ext cx="10081895" cy="1071880"/>
          </a:xfrm>
          <a:prstGeom prst="wedgeRoundRectCallout">
            <a:avLst>
              <a:gd name="adj1" fmla="val -51064"/>
              <a:gd name="adj2" fmla="val -1540"/>
              <a:gd name="adj3" fmla="val 16667"/>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 name="文本框 1"/>
          <p:cNvSpPr txBox="1"/>
          <p:nvPr/>
        </p:nvSpPr>
        <p:spPr>
          <a:xfrm>
            <a:off x="3870960" y="2080260"/>
            <a:ext cx="3215005" cy="706755"/>
          </a:xfrm>
          <a:prstGeom prst="rect">
            <a:avLst/>
          </a:prstGeom>
          <a:solidFill>
            <a:schemeClr val="accent2">
              <a:lumMod val="20000"/>
              <a:lumOff val="80000"/>
            </a:schemeClr>
          </a:solidFill>
        </p:spPr>
        <p:txBody>
          <a:bodyPr wrap="square" rtlCol="0">
            <a:spAutoFit/>
          </a:bodyPr>
          <a:lstStyle/>
          <a:p>
            <a:r>
              <a:rPr lang="en-US" altLang="zh-CN" sz="4000" b="1"/>
              <a:t>daily routines</a:t>
            </a:r>
            <a:endParaRPr lang="en-US" altLang="zh-CN" sz="4000" b="1"/>
          </a:p>
        </p:txBody>
      </p:sp>
      <p:sp>
        <p:nvSpPr>
          <p:cNvPr id="3" name="文本框 2"/>
          <p:cNvSpPr txBox="1"/>
          <p:nvPr/>
        </p:nvSpPr>
        <p:spPr>
          <a:xfrm>
            <a:off x="330835" y="3106420"/>
            <a:ext cx="11440160" cy="645160"/>
          </a:xfrm>
          <a:prstGeom prst="rect">
            <a:avLst/>
          </a:prstGeom>
          <a:solidFill>
            <a:schemeClr val="accent2">
              <a:lumMod val="20000"/>
              <a:lumOff val="80000"/>
            </a:schemeClr>
          </a:solidFill>
        </p:spPr>
        <p:txBody>
          <a:bodyPr wrap="square" rtlCol="0">
            <a:spAutoFit/>
          </a:bodyPr>
          <a:lstStyle/>
          <a:p>
            <a:r>
              <a:rPr lang="en-US" altLang="zh-CN" sz="3600" b="1"/>
              <a:t>reluctant to converse/pursue solitude/indifferent to others</a:t>
            </a:r>
            <a:endParaRPr lang="en-US" altLang="zh-CN" sz="3600" b="1"/>
          </a:p>
        </p:txBody>
      </p:sp>
      <p:sp>
        <p:nvSpPr>
          <p:cNvPr id="6" name="文本框 5"/>
          <p:cNvSpPr txBox="1"/>
          <p:nvPr/>
        </p:nvSpPr>
        <p:spPr>
          <a:xfrm>
            <a:off x="3870960" y="4070985"/>
            <a:ext cx="3364865" cy="706755"/>
          </a:xfrm>
          <a:prstGeom prst="rect">
            <a:avLst/>
          </a:prstGeom>
          <a:solidFill>
            <a:schemeClr val="accent2">
              <a:lumMod val="20000"/>
              <a:lumOff val="80000"/>
            </a:schemeClr>
          </a:solidFill>
        </p:spPr>
        <p:txBody>
          <a:bodyPr wrap="square" rtlCol="0">
            <a:spAutoFit/>
          </a:bodyPr>
          <a:lstStyle/>
          <a:p>
            <a:r>
              <a:rPr lang="en-US" altLang="zh-CN" sz="4000" b="1"/>
              <a:t>burdened</a:t>
            </a:r>
            <a:endParaRPr lang="en-US" altLang="zh-CN" sz="4000" b="1"/>
          </a:p>
        </p:txBody>
      </p:sp>
      <p:sp>
        <p:nvSpPr>
          <p:cNvPr id="10" name="下弧形箭头 9"/>
          <p:cNvSpPr/>
          <p:nvPr/>
        </p:nvSpPr>
        <p:spPr>
          <a:xfrm rot="16200000">
            <a:off x="6920865" y="3989070"/>
            <a:ext cx="1190625" cy="587375"/>
          </a:xfrm>
          <a:prstGeom prst="curvedUp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12" name="文本框 11"/>
          <p:cNvSpPr txBox="1"/>
          <p:nvPr/>
        </p:nvSpPr>
        <p:spPr>
          <a:xfrm>
            <a:off x="7946390" y="3980815"/>
            <a:ext cx="1607820" cy="645160"/>
          </a:xfrm>
          <a:prstGeom prst="rect">
            <a:avLst/>
          </a:prstGeom>
          <a:noFill/>
        </p:spPr>
        <p:txBody>
          <a:bodyPr wrap="square" rtlCol="0">
            <a:spAutoFit/>
          </a:bodyPr>
          <a:lstStyle/>
          <a:p>
            <a:r>
              <a:rPr lang="en-US" altLang="zh-CN" sz="3600" b="1" i="1">
                <a:solidFill>
                  <a:srgbClr val="FF0000"/>
                </a:solidFill>
              </a:rPr>
              <a:t>explain</a:t>
            </a:r>
            <a:endParaRPr lang="en-US" altLang="zh-CN" sz="3600" b="1" i="1">
              <a:solidFill>
                <a:srgbClr val="FF0000"/>
              </a:solidFill>
            </a:endParaRPr>
          </a:p>
        </p:txBody>
      </p:sp>
      <p:sp>
        <p:nvSpPr>
          <p:cNvPr id="13" name="文本框 12"/>
          <p:cNvSpPr txBox="1"/>
          <p:nvPr/>
        </p:nvSpPr>
        <p:spPr>
          <a:xfrm>
            <a:off x="972185" y="6208395"/>
            <a:ext cx="10113645" cy="645160"/>
          </a:xfrm>
          <a:prstGeom prst="rect">
            <a:avLst/>
          </a:prstGeom>
          <a:noFill/>
        </p:spPr>
        <p:txBody>
          <a:bodyPr wrap="square" rtlCol="0">
            <a:spAutoFit/>
          </a:bodyPr>
          <a:lstStyle/>
          <a:p>
            <a:r>
              <a:rPr lang="en-US" altLang="zh-CN" sz="3600"/>
              <a:t>Tip1. Pay attention to the cause-effect when reading.</a:t>
            </a:r>
            <a:endParaRPr lang="en-US" altLang="zh-CN" sz="3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2" grpId="0"/>
      <p:bldP spid="12" grpId="1"/>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e87badc-f7b1-4f25-834c-7e793841827c"/>
          <p:cNvPicPr>
            <a:picLocks noChangeAspect="1"/>
          </p:cNvPicPr>
          <p:nvPr/>
        </p:nvPicPr>
        <p:blipFill>
          <a:blip r:embed="rId1">
            <a:alphaModFix amt="20000"/>
          </a:blip>
          <a:stretch>
            <a:fillRect/>
          </a:stretch>
        </p:blipFill>
        <p:spPr>
          <a:xfrm>
            <a:off x="-33020" y="0"/>
            <a:ext cx="12161520" cy="6858000"/>
          </a:xfrm>
          <a:prstGeom prst="rect">
            <a:avLst/>
          </a:prstGeom>
        </p:spPr>
      </p:pic>
      <p:cxnSp>
        <p:nvCxnSpPr>
          <p:cNvPr id="5" name="直接连接符 4"/>
          <p:cNvCxnSpPr/>
          <p:nvPr/>
        </p:nvCxnSpPr>
        <p:spPr>
          <a:xfrm flipV="1">
            <a:off x="-33020" y="2842260"/>
            <a:ext cx="12225020" cy="16510"/>
          </a:xfrm>
          <a:prstGeom prst="line">
            <a:avLst/>
          </a:prstGeom>
        </p:spPr>
        <p:style>
          <a:lnRef idx="2">
            <a:schemeClr val="accent1"/>
          </a:lnRef>
          <a:fillRef idx="0">
            <a:srgbClr val="FFFFFF"/>
          </a:fillRef>
          <a:effectRef idx="0">
            <a:srgbClr val="FFFFFF"/>
          </a:effectRef>
          <a:fontRef idx="minor">
            <a:schemeClr val="tx1"/>
          </a:fontRef>
        </p:style>
      </p:cxnSp>
      <p:pic>
        <p:nvPicPr>
          <p:cNvPr id="9" name="图片 8"/>
          <p:cNvPicPr>
            <a:picLocks noChangeAspect="1"/>
          </p:cNvPicPr>
          <p:nvPr/>
        </p:nvPicPr>
        <p:blipFill>
          <a:blip r:embed="rId2"/>
          <a:stretch>
            <a:fillRect/>
          </a:stretch>
        </p:blipFill>
        <p:spPr>
          <a:xfrm>
            <a:off x="-3175" y="5318125"/>
            <a:ext cx="1467485" cy="1425575"/>
          </a:xfrm>
          <a:prstGeom prst="rect">
            <a:avLst/>
          </a:prstGeom>
        </p:spPr>
      </p:pic>
      <p:pic>
        <p:nvPicPr>
          <p:cNvPr id="10" name="图片 9"/>
          <p:cNvPicPr>
            <a:picLocks noChangeAspect="1"/>
          </p:cNvPicPr>
          <p:nvPr/>
        </p:nvPicPr>
        <p:blipFill>
          <a:blip r:embed="rId3"/>
          <a:stretch>
            <a:fillRect/>
          </a:stretch>
        </p:blipFill>
        <p:spPr>
          <a:xfrm>
            <a:off x="1850390" y="706120"/>
            <a:ext cx="2066290" cy="1644015"/>
          </a:xfrm>
          <a:prstGeom prst="rect">
            <a:avLst/>
          </a:prstGeom>
        </p:spPr>
      </p:pic>
      <p:sp>
        <p:nvSpPr>
          <p:cNvPr id="6" name="圆角矩形 5"/>
          <p:cNvSpPr/>
          <p:nvPr/>
        </p:nvSpPr>
        <p:spPr>
          <a:xfrm>
            <a:off x="1038225" y="2547620"/>
            <a:ext cx="2021205" cy="60642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圆角矩形 7"/>
          <p:cNvSpPr/>
          <p:nvPr/>
        </p:nvSpPr>
        <p:spPr>
          <a:xfrm>
            <a:off x="4357370" y="2353310"/>
            <a:ext cx="1944370" cy="109410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圆角矩形 10"/>
          <p:cNvSpPr/>
          <p:nvPr/>
        </p:nvSpPr>
        <p:spPr>
          <a:xfrm>
            <a:off x="7395845" y="2506980"/>
            <a:ext cx="1741170" cy="61976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圆角矩形 11"/>
          <p:cNvSpPr/>
          <p:nvPr/>
        </p:nvSpPr>
        <p:spPr>
          <a:xfrm>
            <a:off x="10148570" y="2506980"/>
            <a:ext cx="1741170" cy="61976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p:cNvSpPr txBox="1"/>
          <p:nvPr/>
        </p:nvSpPr>
        <p:spPr>
          <a:xfrm>
            <a:off x="1038225" y="2529205"/>
            <a:ext cx="2225040" cy="521970"/>
          </a:xfrm>
          <a:prstGeom prst="rect">
            <a:avLst/>
          </a:prstGeom>
          <a:noFill/>
        </p:spPr>
        <p:txBody>
          <a:bodyPr wrap="square" rtlCol="0">
            <a:spAutoFit/>
          </a:bodyPr>
          <a:lstStyle/>
          <a:p>
            <a:r>
              <a:rPr lang="en-US" altLang="zh-CN" sz="2800" b="1">
                <a:solidFill>
                  <a:schemeClr val="bg1"/>
                </a:solidFill>
              </a:rPr>
              <a:t>P1 &amp;2Daily </a:t>
            </a:r>
            <a:endParaRPr lang="en-US" altLang="zh-CN" sz="2800" b="1">
              <a:solidFill>
                <a:schemeClr val="bg1"/>
              </a:solidFill>
            </a:endParaRPr>
          </a:p>
        </p:txBody>
      </p:sp>
      <p:sp>
        <p:nvSpPr>
          <p:cNvPr id="15" name="文本框 14"/>
          <p:cNvSpPr txBox="1"/>
          <p:nvPr/>
        </p:nvSpPr>
        <p:spPr>
          <a:xfrm>
            <a:off x="4464050" y="2353310"/>
            <a:ext cx="1864995" cy="953135"/>
          </a:xfrm>
          <a:prstGeom prst="rect">
            <a:avLst/>
          </a:prstGeom>
          <a:noFill/>
        </p:spPr>
        <p:txBody>
          <a:bodyPr wrap="square" rtlCol="0">
            <a:spAutoFit/>
          </a:bodyPr>
          <a:lstStyle/>
          <a:p>
            <a:r>
              <a:rPr lang="en-US" altLang="zh-CN" sz="2800" b="1">
                <a:solidFill>
                  <a:schemeClr val="bg1"/>
                </a:solidFill>
              </a:rPr>
              <a:t>P3 Toady’s</a:t>
            </a:r>
            <a:endParaRPr lang="en-US" altLang="zh-CN" sz="2800" b="1">
              <a:solidFill>
                <a:schemeClr val="bg1"/>
              </a:solidFill>
            </a:endParaRPr>
          </a:p>
          <a:p>
            <a:r>
              <a:rPr lang="en-US" altLang="zh-CN" sz="2800" b="1">
                <a:solidFill>
                  <a:schemeClr val="bg1"/>
                </a:solidFill>
              </a:rPr>
              <a:t>train</a:t>
            </a:r>
            <a:endParaRPr lang="en-US" altLang="zh-CN" sz="2800" b="1">
              <a:solidFill>
                <a:schemeClr val="bg1"/>
              </a:solidFill>
            </a:endParaRPr>
          </a:p>
        </p:txBody>
      </p:sp>
      <p:sp>
        <p:nvSpPr>
          <p:cNvPr id="16" name="文本框 15"/>
          <p:cNvSpPr txBox="1"/>
          <p:nvPr/>
        </p:nvSpPr>
        <p:spPr>
          <a:xfrm>
            <a:off x="7395845" y="2506980"/>
            <a:ext cx="2392680" cy="953135"/>
          </a:xfrm>
          <a:prstGeom prst="rect">
            <a:avLst/>
          </a:prstGeom>
          <a:noFill/>
        </p:spPr>
        <p:txBody>
          <a:bodyPr wrap="square" rtlCol="0">
            <a:spAutoFit/>
          </a:bodyPr>
          <a:lstStyle/>
          <a:p>
            <a:r>
              <a:rPr lang="en-US" altLang="zh-CN" sz="2800" b="1">
                <a:solidFill>
                  <a:schemeClr val="bg1"/>
                </a:solidFill>
              </a:rPr>
              <a:t>P4 30’ later</a:t>
            </a:r>
            <a:endParaRPr lang="en-US" altLang="zh-CN" sz="2800" b="1">
              <a:solidFill>
                <a:schemeClr val="bg1"/>
              </a:solidFill>
            </a:endParaRPr>
          </a:p>
          <a:p>
            <a:endParaRPr lang="en-US" altLang="zh-CN" sz="2800" b="1">
              <a:solidFill>
                <a:schemeClr val="bg1"/>
              </a:solidFill>
            </a:endParaRPr>
          </a:p>
        </p:txBody>
      </p:sp>
      <p:sp>
        <p:nvSpPr>
          <p:cNvPr id="17" name="文本框 16"/>
          <p:cNvSpPr txBox="1"/>
          <p:nvPr/>
        </p:nvSpPr>
        <p:spPr>
          <a:xfrm>
            <a:off x="10056495" y="2506980"/>
            <a:ext cx="2392680" cy="829945"/>
          </a:xfrm>
          <a:prstGeom prst="rect">
            <a:avLst/>
          </a:prstGeom>
          <a:noFill/>
        </p:spPr>
        <p:txBody>
          <a:bodyPr wrap="square" rtlCol="0">
            <a:spAutoFit/>
          </a:bodyPr>
          <a:lstStyle/>
          <a:p>
            <a:r>
              <a:rPr lang="en-US" altLang="zh-CN" sz="2400" b="1">
                <a:solidFill>
                  <a:schemeClr val="bg1"/>
                </a:solidFill>
              </a:rPr>
              <a:t>P5 eventually</a:t>
            </a:r>
            <a:endParaRPr lang="en-US" altLang="zh-CN" sz="2400" b="1">
              <a:solidFill>
                <a:schemeClr val="bg1"/>
              </a:solidFill>
            </a:endParaRPr>
          </a:p>
          <a:p>
            <a:endParaRPr lang="en-US" altLang="zh-CN" sz="2400" b="1">
              <a:solidFill>
                <a:schemeClr val="bg1"/>
              </a:solidFill>
            </a:endParaRPr>
          </a:p>
        </p:txBody>
      </p:sp>
      <p:sp>
        <p:nvSpPr>
          <p:cNvPr id="18" name="文本框 17"/>
          <p:cNvSpPr txBox="1"/>
          <p:nvPr/>
        </p:nvSpPr>
        <p:spPr>
          <a:xfrm>
            <a:off x="0" y="1870075"/>
            <a:ext cx="1283335" cy="368300"/>
          </a:xfrm>
          <a:prstGeom prst="rect">
            <a:avLst/>
          </a:prstGeom>
          <a:noFill/>
        </p:spPr>
        <p:txBody>
          <a:bodyPr wrap="square" rtlCol="0">
            <a:spAutoFit/>
          </a:bodyPr>
          <a:lstStyle/>
          <a:p>
            <a:r>
              <a:rPr lang="en-US" altLang="zh-CN" b="1">
                <a:solidFill>
                  <a:srgbClr val="FF0000"/>
                </a:solidFill>
              </a:rPr>
              <a:t>Action</a:t>
            </a:r>
            <a:endParaRPr lang="en-US" altLang="zh-CN" b="1">
              <a:solidFill>
                <a:srgbClr val="FF0000"/>
              </a:solidFill>
            </a:endParaRPr>
          </a:p>
        </p:txBody>
      </p:sp>
      <p:sp>
        <p:nvSpPr>
          <p:cNvPr id="19" name="文本框 18"/>
          <p:cNvSpPr txBox="1"/>
          <p:nvPr/>
        </p:nvSpPr>
        <p:spPr>
          <a:xfrm>
            <a:off x="-33020" y="825500"/>
            <a:ext cx="1283335" cy="368300"/>
          </a:xfrm>
          <a:prstGeom prst="rect">
            <a:avLst/>
          </a:prstGeom>
          <a:noFill/>
        </p:spPr>
        <p:txBody>
          <a:bodyPr wrap="square" rtlCol="0">
            <a:spAutoFit/>
          </a:bodyPr>
          <a:lstStyle/>
          <a:p>
            <a:r>
              <a:rPr lang="en-US" altLang="zh-CN" b="1">
                <a:solidFill>
                  <a:srgbClr val="FF0000"/>
                </a:solidFill>
              </a:rPr>
              <a:t>Emotion</a:t>
            </a:r>
            <a:endParaRPr lang="en-US" altLang="zh-CN" b="1">
              <a:solidFill>
                <a:srgbClr val="FF0000"/>
              </a:solidFill>
            </a:endParaRPr>
          </a:p>
        </p:txBody>
      </p:sp>
      <p:sp>
        <p:nvSpPr>
          <p:cNvPr id="20" name="文本框 19"/>
          <p:cNvSpPr txBox="1"/>
          <p:nvPr/>
        </p:nvSpPr>
        <p:spPr>
          <a:xfrm>
            <a:off x="-33020" y="3503295"/>
            <a:ext cx="1283335" cy="368300"/>
          </a:xfrm>
          <a:prstGeom prst="rect">
            <a:avLst/>
          </a:prstGeom>
          <a:noFill/>
        </p:spPr>
        <p:txBody>
          <a:bodyPr wrap="square" rtlCol="0">
            <a:spAutoFit/>
          </a:bodyPr>
          <a:lstStyle/>
          <a:p>
            <a:r>
              <a:rPr lang="en-US" altLang="zh-CN" b="1">
                <a:solidFill>
                  <a:schemeClr val="accent1"/>
                </a:solidFill>
              </a:rPr>
              <a:t>Action</a:t>
            </a:r>
            <a:endParaRPr lang="en-US" altLang="zh-CN" b="1">
              <a:solidFill>
                <a:schemeClr val="accent1"/>
              </a:solidFill>
            </a:endParaRPr>
          </a:p>
        </p:txBody>
      </p:sp>
      <p:sp>
        <p:nvSpPr>
          <p:cNvPr id="21" name="文本框 20"/>
          <p:cNvSpPr txBox="1"/>
          <p:nvPr/>
        </p:nvSpPr>
        <p:spPr>
          <a:xfrm>
            <a:off x="0" y="4065270"/>
            <a:ext cx="1283335" cy="368300"/>
          </a:xfrm>
          <a:prstGeom prst="rect">
            <a:avLst/>
          </a:prstGeom>
          <a:noFill/>
        </p:spPr>
        <p:txBody>
          <a:bodyPr wrap="square" rtlCol="0">
            <a:spAutoFit/>
          </a:bodyPr>
          <a:lstStyle/>
          <a:p>
            <a:r>
              <a:rPr lang="en-US" altLang="zh-CN" b="1">
                <a:solidFill>
                  <a:schemeClr val="accent1"/>
                </a:solidFill>
              </a:rPr>
              <a:t>Emotion</a:t>
            </a:r>
            <a:endParaRPr lang="en-US" altLang="zh-CN" b="1">
              <a:solidFill>
                <a:schemeClr val="accent1"/>
              </a:solidFill>
            </a:endParaRPr>
          </a:p>
        </p:txBody>
      </p:sp>
      <p:sp>
        <p:nvSpPr>
          <p:cNvPr id="22" name="文本框 21"/>
          <p:cNvSpPr txBox="1"/>
          <p:nvPr/>
        </p:nvSpPr>
        <p:spPr>
          <a:xfrm>
            <a:off x="-33020" y="4718685"/>
            <a:ext cx="1497330" cy="645160"/>
          </a:xfrm>
          <a:prstGeom prst="rect">
            <a:avLst/>
          </a:prstGeom>
          <a:noFill/>
        </p:spPr>
        <p:txBody>
          <a:bodyPr wrap="square" rtlCol="0">
            <a:spAutoFit/>
          </a:bodyPr>
          <a:lstStyle/>
          <a:p>
            <a:r>
              <a:rPr lang="en-US" altLang="zh-CN" b="1" i="1">
                <a:solidFill>
                  <a:schemeClr val="accent6"/>
                </a:solidFill>
              </a:rPr>
              <a:t>narrative skills</a:t>
            </a:r>
            <a:endParaRPr lang="en-US" altLang="zh-CN" b="1" i="1">
              <a:solidFill>
                <a:schemeClr val="accent6"/>
              </a:solidFill>
            </a:endParaRPr>
          </a:p>
        </p:txBody>
      </p:sp>
      <p:sp>
        <p:nvSpPr>
          <p:cNvPr id="24" name="文本框 23"/>
          <p:cNvSpPr txBox="1"/>
          <p:nvPr/>
        </p:nvSpPr>
        <p:spPr>
          <a:xfrm>
            <a:off x="1038225" y="4058285"/>
            <a:ext cx="2834005" cy="645160"/>
          </a:xfrm>
          <a:prstGeom prst="rect">
            <a:avLst/>
          </a:prstGeom>
          <a:noFill/>
        </p:spPr>
        <p:txBody>
          <a:bodyPr wrap="square" rtlCol="0">
            <a:spAutoFit/>
          </a:bodyPr>
          <a:lstStyle/>
          <a:p>
            <a:r>
              <a:rPr lang="en-US" altLang="zh-CN" b="1" u="sng"/>
              <a:t>reluctant to converse </a:t>
            </a:r>
            <a:endParaRPr lang="en-US" altLang="zh-CN" b="1" u="sng"/>
          </a:p>
          <a:p>
            <a:r>
              <a:rPr lang="en-US" altLang="zh-CN" b="1" u="sng"/>
              <a:t>indifferent to others</a:t>
            </a:r>
            <a:endParaRPr lang="en-US" altLang="zh-CN" b="1" u="sng"/>
          </a:p>
        </p:txBody>
      </p:sp>
      <p:sp>
        <p:nvSpPr>
          <p:cNvPr id="25" name="文本框 24"/>
          <p:cNvSpPr txBox="1"/>
          <p:nvPr/>
        </p:nvSpPr>
        <p:spPr>
          <a:xfrm>
            <a:off x="1053465" y="4864100"/>
            <a:ext cx="3012440" cy="645160"/>
          </a:xfrm>
          <a:prstGeom prst="rect">
            <a:avLst/>
          </a:prstGeom>
          <a:noFill/>
        </p:spPr>
        <p:txBody>
          <a:bodyPr wrap="square" rtlCol="0">
            <a:spAutoFit/>
          </a:bodyPr>
          <a:lstStyle/>
          <a:p>
            <a:r>
              <a:rPr lang="en-US" altLang="zh-CN" b="1" i="1" u="sng"/>
              <a:t>Detailed description of actions&amp; emotions</a:t>
            </a:r>
            <a:endParaRPr lang="en-US" altLang="zh-CN" b="1" i="1" u="sng"/>
          </a:p>
        </p:txBody>
      </p:sp>
      <p:sp>
        <p:nvSpPr>
          <p:cNvPr id="27" name="文本框 26"/>
          <p:cNvSpPr txBox="1"/>
          <p:nvPr/>
        </p:nvSpPr>
        <p:spPr>
          <a:xfrm>
            <a:off x="4375785" y="3568700"/>
            <a:ext cx="2834005" cy="368300"/>
          </a:xfrm>
          <a:prstGeom prst="rect">
            <a:avLst/>
          </a:prstGeom>
          <a:noFill/>
        </p:spPr>
        <p:txBody>
          <a:bodyPr wrap="square" rtlCol="0">
            <a:spAutoFit/>
          </a:bodyPr>
          <a:lstStyle/>
          <a:p>
            <a:r>
              <a:rPr lang="en-US" altLang="zh-CN" b="1" u="sng"/>
              <a:t>sat beside a man</a:t>
            </a:r>
            <a:endParaRPr lang="en-US" altLang="zh-CN" b="1" u="sng"/>
          </a:p>
        </p:txBody>
      </p:sp>
      <p:sp>
        <p:nvSpPr>
          <p:cNvPr id="28" name="文本框 27"/>
          <p:cNvSpPr txBox="1"/>
          <p:nvPr/>
        </p:nvSpPr>
        <p:spPr>
          <a:xfrm>
            <a:off x="1038225" y="3462655"/>
            <a:ext cx="2834005" cy="368300"/>
          </a:xfrm>
          <a:prstGeom prst="rect">
            <a:avLst/>
          </a:prstGeom>
          <a:noFill/>
        </p:spPr>
        <p:txBody>
          <a:bodyPr wrap="square" rtlCol="0">
            <a:spAutoFit/>
          </a:bodyPr>
          <a:lstStyle/>
          <a:p>
            <a:r>
              <a:rPr lang="en-US" altLang="zh-CN" b="1" u="sng"/>
              <a:t>Daily routines/thoughts</a:t>
            </a:r>
            <a:endParaRPr lang="en-US" altLang="zh-CN" b="1" u="sng"/>
          </a:p>
        </p:txBody>
      </p:sp>
      <p:sp>
        <p:nvSpPr>
          <p:cNvPr id="29" name="文本框 28"/>
          <p:cNvSpPr txBox="1"/>
          <p:nvPr/>
        </p:nvSpPr>
        <p:spPr>
          <a:xfrm>
            <a:off x="4452620" y="4325620"/>
            <a:ext cx="2834005" cy="368300"/>
          </a:xfrm>
          <a:prstGeom prst="rect">
            <a:avLst/>
          </a:prstGeom>
          <a:noFill/>
        </p:spPr>
        <p:txBody>
          <a:bodyPr wrap="square" rtlCol="0">
            <a:spAutoFit/>
          </a:bodyPr>
          <a:lstStyle/>
          <a:p>
            <a:r>
              <a:rPr lang="en-US" altLang="zh-CN" b="1" u="sng"/>
              <a:t>glad</a:t>
            </a:r>
            <a:endParaRPr lang="en-US" altLang="zh-CN" b="1" u="sng">
              <a:solidFill>
                <a:srgbClr val="FF0000"/>
              </a:solidFill>
            </a:endParaRPr>
          </a:p>
        </p:txBody>
      </p:sp>
      <p:sp>
        <p:nvSpPr>
          <p:cNvPr id="30" name="文本框 29"/>
          <p:cNvSpPr txBox="1"/>
          <p:nvPr/>
        </p:nvSpPr>
        <p:spPr>
          <a:xfrm>
            <a:off x="4357370" y="1864360"/>
            <a:ext cx="2834005" cy="368300"/>
          </a:xfrm>
          <a:prstGeom prst="rect">
            <a:avLst/>
          </a:prstGeom>
          <a:noFill/>
        </p:spPr>
        <p:txBody>
          <a:bodyPr wrap="square" rtlCol="0">
            <a:spAutoFit/>
          </a:bodyPr>
          <a:lstStyle/>
          <a:p>
            <a:r>
              <a:rPr lang="en-US" altLang="zh-CN" b="1" u="sng"/>
              <a:t>head down/lost in thought</a:t>
            </a:r>
            <a:endParaRPr lang="en-US" altLang="zh-CN" b="1" u="sng"/>
          </a:p>
        </p:txBody>
      </p:sp>
      <p:sp>
        <p:nvSpPr>
          <p:cNvPr id="32" name="文本框 31"/>
          <p:cNvSpPr txBox="1"/>
          <p:nvPr/>
        </p:nvSpPr>
        <p:spPr>
          <a:xfrm>
            <a:off x="4383405" y="807720"/>
            <a:ext cx="2834005" cy="368300"/>
          </a:xfrm>
          <a:prstGeom prst="rect">
            <a:avLst/>
          </a:prstGeom>
          <a:noFill/>
        </p:spPr>
        <p:txBody>
          <a:bodyPr wrap="square" rtlCol="0">
            <a:spAutoFit/>
          </a:bodyPr>
          <a:lstStyle/>
          <a:p>
            <a:r>
              <a:rPr lang="en-US" altLang="zh-CN" b="1" u="sng"/>
              <a:t>in low spirit</a:t>
            </a:r>
            <a:endParaRPr lang="en-US" altLang="zh-CN" b="1" u="sng"/>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randombar(horizont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7" grpId="0"/>
      <p:bldP spid="28" grpId="0"/>
      <p:bldP spid="29"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4820" y="1887855"/>
            <a:ext cx="11512550" cy="3415030"/>
          </a:xfrm>
          <a:prstGeom prst="rect">
            <a:avLst/>
          </a:prstGeom>
          <a:noFill/>
          <a:ln>
            <a:solidFill>
              <a:schemeClr val="tx1"/>
            </a:solidFill>
          </a:ln>
        </p:spPr>
        <p:txBody>
          <a:bodyPr wrap="square" rtlCol="0">
            <a:spAutoFit/>
          </a:bodyPr>
          <a:lstStyle/>
          <a:p>
            <a:pPr algn="just"/>
            <a:r>
              <a:rPr lang="en-US" altLang="zh-CN" sz="3600" b="1">
                <a:solidFill>
                  <a:srgbClr val="FF0000"/>
                </a:solidFill>
                <a:sym typeface="+mn-ea"/>
              </a:rPr>
              <a:t>P3 I don’t know why</a:t>
            </a:r>
            <a:r>
              <a:rPr lang="en-US" altLang="zh-CN" sz="3600" b="1">
                <a:solidFill>
                  <a:schemeClr val="tx1"/>
                </a:solidFill>
                <a:sym typeface="+mn-ea"/>
              </a:rPr>
              <a:t>, but for </a:t>
            </a:r>
            <a:r>
              <a:rPr lang="en-US" altLang="zh-CN" sz="3600" b="1">
                <a:solidFill>
                  <a:srgbClr val="FF0000"/>
                </a:solidFill>
                <a:sym typeface="+mn-ea"/>
              </a:rPr>
              <a:t>some reason</a:t>
            </a:r>
            <a:r>
              <a:rPr lang="en-US" altLang="zh-CN" sz="3600" b="1">
                <a:solidFill>
                  <a:schemeClr val="tx1"/>
                </a:solidFill>
                <a:sym typeface="+mn-ea"/>
              </a:rPr>
              <a:t>, when I got on the train today, it was </a:t>
            </a:r>
            <a:r>
              <a:rPr lang="en-US" altLang="zh-CN" sz="3600" b="1">
                <a:solidFill>
                  <a:srgbClr val="FF0000"/>
                </a:solidFill>
                <a:sym typeface="+mn-ea"/>
              </a:rPr>
              <a:t>unusually full</a:t>
            </a:r>
            <a:r>
              <a:rPr lang="en-US" altLang="zh-CN" sz="3600" b="1">
                <a:solidFill>
                  <a:schemeClr val="tx1"/>
                </a:solidFill>
                <a:sym typeface="+mn-ea"/>
              </a:rPr>
              <a:t>. </a:t>
            </a:r>
            <a:r>
              <a:rPr lang="en-US" altLang="zh-CN" sz="3600">
                <a:sym typeface="+mn-ea"/>
              </a:rPr>
              <a:t>With hesitation, I sat down in</a:t>
            </a:r>
            <a:r>
              <a:rPr lang="en-US" altLang="zh-CN" sz="3600" b="1">
                <a:solidFill>
                  <a:srgbClr val="FF0000"/>
                </a:solidFill>
                <a:sym typeface="+mn-ea"/>
              </a:rPr>
              <a:t> the only </a:t>
            </a:r>
            <a:r>
              <a:rPr lang="en-US" altLang="zh-CN" sz="3600">
                <a:sym typeface="+mn-ea"/>
              </a:rPr>
              <a:t>seat available beside a middle-aged man who had his</a:t>
            </a:r>
            <a:r>
              <a:rPr lang="en-US" altLang="zh-CN" sz="3600">
                <a:solidFill>
                  <a:srgbClr val="FF0000"/>
                </a:solidFill>
                <a:sym typeface="+mn-ea"/>
              </a:rPr>
              <a:t> head down</a:t>
            </a:r>
            <a:r>
              <a:rPr lang="en-US" altLang="zh-CN" sz="3600">
                <a:sym typeface="+mn-ea"/>
              </a:rPr>
              <a:t> and </a:t>
            </a:r>
            <a:r>
              <a:rPr lang="en-US" altLang="zh-CN" sz="3600">
                <a:solidFill>
                  <a:srgbClr val="FF0000"/>
                </a:solidFill>
                <a:sym typeface="+mn-ea"/>
              </a:rPr>
              <a:t>seemed to be lost in his thoughts</a:t>
            </a:r>
            <a:r>
              <a:rPr lang="en-US" altLang="zh-CN" sz="3600">
                <a:sym typeface="+mn-ea"/>
              </a:rPr>
              <a:t>. </a:t>
            </a:r>
            <a:r>
              <a:rPr lang="en-US" altLang="zh-CN" sz="3600">
                <a:solidFill>
                  <a:schemeClr val="accent1"/>
                </a:solidFill>
                <a:sym typeface="+mn-ea"/>
              </a:rPr>
              <a:t>I was glad that he didn’t notice when I sat next to him as he just continued to look down towards the floor.</a:t>
            </a:r>
            <a:endParaRPr lang="en-US" altLang="zh-CN" sz="3600">
              <a:solidFill>
                <a:schemeClr val="accent1"/>
              </a:solidFill>
              <a:sym typeface="+mn-ea"/>
            </a:endParaRPr>
          </a:p>
        </p:txBody>
      </p:sp>
      <p:pic>
        <p:nvPicPr>
          <p:cNvPr id="9" name="图片 8"/>
          <p:cNvPicPr>
            <a:picLocks noChangeAspect="1"/>
          </p:cNvPicPr>
          <p:nvPr/>
        </p:nvPicPr>
        <p:blipFill>
          <a:blip r:embed="rId1"/>
          <a:stretch>
            <a:fillRect/>
          </a:stretch>
        </p:blipFill>
        <p:spPr>
          <a:xfrm>
            <a:off x="338455" y="225425"/>
            <a:ext cx="1416050" cy="1375410"/>
          </a:xfrm>
          <a:prstGeom prst="rect">
            <a:avLst/>
          </a:prstGeom>
        </p:spPr>
      </p:pic>
      <p:sp>
        <p:nvSpPr>
          <p:cNvPr id="5" name="文本框 4"/>
          <p:cNvSpPr txBox="1"/>
          <p:nvPr/>
        </p:nvSpPr>
        <p:spPr>
          <a:xfrm>
            <a:off x="2066925" y="225425"/>
            <a:ext cx="8502650" cy="1322070"/>
          </a:xfrm>
          <a:prstGeom prst="rect">
            <a:avLst/>
          </a:prstGeom>
          <a:noFill/>
        </p:spPr>
        <p:txBody>
          <a:bodyPr wrap="square" rtlCol="0">
            <a:spAutoFit/>
          </a:bodyPr>
          <a:lstStyle/>
          <a:p>
            <a:r>
              <a:rPr lang="en-US" altLang="zh-CN" sz="4000" i="1"/>
              <a:t>What does the author want to convey by the marked words?</a:t>
            </a:r>
            <a:endParaRPr lang="en-US" altLang="zh-CN" sz="4000" i="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4820" y="1887855"/>
            <a:ext cx="11512550" cy="3415030"/>
          </a:xfrm>
          <a:prstGeom prst="rect">
            <a:avLst/>
          </a:prstGeom>
          <a:noFill/>
          <a:ln>
            <a:solidFill>
              <a:schemeClr val="tx1"/>
            </a:solidFill>
          </a:ln>
        </p:spPr>
        <p:txBody>
          <a:bodyPr wrap="square" rtlCol="0">
            <a:spAutoFit/>
          </a:bodyPr>
          <a:lstStyle/>
          <a:p>
            <a:pPr algn="just"/>
            <a:r>
              <a:rPr lang="en-US" altLang="zh-CN" sz="3600" b="1">
                <a:solidFill>
                  <a:schemeClr val="bg2"/>
                </a:solidFill>
                <a:sym typeface="+mn-ea"/>
              </a:rPr>
              <a:t>I don’t know why, but for some reason, when I got on the train today, it was unusually full. </a:t>
            </a:r>
            <a:r>
              <a:rPr lang="en-US" altLang="zh-CN" sz="3600">
                <a:solidFill>
                  <a:schemeClr val="bg2"/>
                </a:solidFill>
                <a:sym typeface="+mn-ea"/>
              </a:rPr>
              <a:t>With hesitation, I sat down in the only seat available beside a middle-aged man who had his head down and seemed to be lost in his thoughts.</a:t>
            </a:r>
            <a:r>
              <a:rPr lang="en-US" altLang="zh-CN" sz="3600">
                <a:sym typeface="+mn-ea"/>
              </a:rPr>
              <a:t> </a:t>
            </a:r>
            <a:r>
              <a:rPr lang="en-US" altLang="zh-CN" sz="3600">
                <a:solidFill>
                  <a:schemeClr val="accent1"/>
                </a:solidFill>
                <a:sym typeface="+mn-ea"/>
              </a:rPr>
              <a:t>I was glad that he didn’t notice when I sat next to him as he just continued to look down towards the floor.</a:t>
            </a:r>
            <a:endParaRPr lang="en-US" altLang="zh-CN" sz="3600">
              <a:solidFill>
                <a:schemeClr val="accent1"/>
              </a:solidFill>
              <a:sym typeface="+mn-ea"/>
            </a:endParaRPr>
          </a:p>
        </p:txBody>
      </p:sp>
      <p:pic>
        <p:nvPicPr>
          <p:cNvPr id="9" name="图片 8"/>
          <p:cNvPicPr>
            <a:picLocks noChangeAspect="1"/>
          </p:cNvPicPr>
          <p:nvPr/>
        </p:nvPicPr>
        <p:blipFill>
          <a:blip r:embed="rId1"/>
          <a:stretch>
            <a:fillRect/>
          </a:stretch>
        </p:blipFill>
        <p:spPr>
          <a:xfrm>
            <a:off x="338455" y="225425"/>
            <a:ext cx="1416050" cy="1375410"/>
          </a:xfrm>
          <a:prstGeom prst="rect">
            <a:avLst/>
          </a:prstGeom>
        </p:spPr>
      </p:pic>
      <p:sp>
        <p:nvSpPr>
          <p:cNvPr id="5" name="文本框 4"/>
          <p:cNvSpPr txBox="1"/>
          <p:nvPr/>
        </p:nvSpPr>
        <p:spPr>
          <a:xfrm>
            <a:off x="2066925" y="225425"/>
            <a:ext cx="8502650" cy="1322070"/>
          </a:xfrm>
          <a:prstGeom prst="rect">
            <a:avLst/>
          </a:prstGeom>
          <a:noFill/>
        </p:spPr>
        <p:txBody>
          <a:bodyPr wrap="square" rtlCol="0">
            <a:spAutoFit/>
          </a:bodyPr>
          <a:lstStyle/>
          <a:p>
            <a:r>
              <a:rPr lang="en-US" altLang="zh-CN" sz="4000" i="1"/>
              <a:t>What does the author want to convey by the marked words?</a:t>
            </a:r>
            <a:endParaRPr lang="en-US" altLang="zh-CN" sz="4000" i="1"/>
          </a:p>
        </p:txBody>
      </p:sp>
      <p:sp>
        <p:nvSpPr>
          <p:cNvPr id="2" name="文本框 1"/>
          <p:cNvSpPr txBox="1"/>
          <p:nvPr/>
        </p:nvSpPr>
        <p:spPr>
          <a:xfrm>
            <a:off x="2066290" y="2242185"/>
            <a:ext cx="7978140" cy="1322070"/>
          </a:xfrm>
          <a:prstGeom prst="rect">
            <a:avLst/>
          </a:prstGeom>
          <a:solidFill>
            <a:schemeClr val="accent4"/>
          </a:solidFill>
        </p:spPr>
        <p:txBody>
          <a:bodyPr wrap="square" rtlCol="0">
            <a:spAutoFit/>
          </a:bodyPr>
          <a:lstStyle/>
          <a:p>
            <a:r>
              <a:rPr lang="en-US" altLang="zh-CN" sz="4000" b="1"/>
              <a:t>sustain curiosity and tension with creating  a </a:t>
            </a:r>
            <a:r>
              <a:rPr lang="en-US" altLang="zh-CN" sz="4000" b="1">
                <a:solidFill>
                  <a:srgbClr val="FF0000"/>
                </a:solidFill>
              </a:rPr>
              <a:t>suspense</a:t>
            </a:r>
            <a:endParaRPr lang="en-US" altLang="zh-CN" sz="40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4820" y="1887855"/>
            <a:ext cx="11512550" cy="3415030"/>
          </a:xfrm>
          <a:prstGeom prst="rect">
            <a:avLst/>
          </a:prstGeom>
          <a:noFill/>
          <a:ln>
            <a:solidFill>
              <a:schemeClr val="tx1"/>
            </a:solidFill>
          </a:ln>
        </p:spPr>
        <p:txBody>
          <a:bodyPr wrap="square" rtlCol="0">
            <a:spAutoFit/>
          </a:bodyPr>
          <a:lstStyle/>
          <a:p>
            <a:pPr algn="just"/>
            <a:r>
              <a:rPr lang="en-US" altLang="zh-CN" sz="3600" b="1">
                <a:solidFill>
                  <a:schemeClr val="bg2"/>
                </a:solidFill>
                <a:sym typeface="+mn-ea"/>
              </a:rPr>
              <a:t>I don’t know why, but for some reason, when I got on the train today, it was unusually full. </a:t>
            </a:r>
            <a:r>
              <a:rPr lang="en-US" altLang="zh-CN" sz="3600">
                <a:solidFill>
                  <a:schemeClr val="bg2"/>
                </a:solidFill>
                <a:sym typeface="+mn-ea"/>
              </a:rPr>
              <a:t>With hesitation, I sat down in the only seat available beside a middle-aged man who had his head down and seemed to be lost in his thoughts. I was glad that he didn’t notice when I sat next to him as he just continued to look down towards the floor.</a:t>
            </a:r>
            <a:endParaRPr lang="en-US" altLang="zh-CN" sz="3600">
              <a:solidFill>
                <a:schemeClr val="bg2"/>
              </a:solidFill>
              <a:sym typeface="+mn-ea"/>
            </a:endParaRPr>
          </a:p>
        </p:txBody>
      </p:sp>
      <p:pic>
        <p:nvPicPr>
          <p:cNvPr id="9" name="图片 8"/>
          <p:cNvPicPr>
            <a:picLocks noChangeAspect="1"/>
          </p:cNvPicPr>
          <p:nvPr/>
        </p:nvPicPr>
        <p:blipFill>
          <a:blip r:embed="rId1"/>
          <a:stretch>
            <a:fillRect/>
          </a:stretch>
        </p:blipFill>
        <p:spPr>
          <a:xfrm>
            <a:off x="338455" y="225425"/>
            <a:ext cx="1416050" cy="1375410"/>
          </a:xfrm>
          <a:prstGeom prst="rect">
            <a:avLst/>
          </a:prstGeom>
        </p:spPr>
      </p:pic>
      <p:sp>
        <p:nvSpPr>
          <p:cNvPr id="5" name="文本框 4"/>
          <p:cNvSpPr txBox="1"/>
          <p:nvPr/>
        </p:nvSpPr>
        <p:spPr>
          <a:xfrm>
            <a:off x="2066925" y="225425"/>
            <a:ext cx="8502650" cy="1322070"/>
          </a:xfrm>
          <a:prstGeom prst="rect">
            <a:avLst/>
          </a:prstGeom>
          <a:noFill/>
        </p:spPr>
        <p:txBody>
          <a:bodyPr wrap="square" rtlCol="0">
            <a:spAutoFit/>
          </a:bodyPr>
          <a:lstStyle/>
          <a:p>
            <a:r>
              <a:rPr lang="en-US" altLang="zh-CN" sz="4000" i="1"/>
              <a:t>What does the author want to convey by the marked words?</a:t>
            </a:r>
            <a:endParaRPr lang="en-US" altLang="zh-CN" sz="4000" i="1"/>
          </a:p>
        </p:txBody>
      </p:sp>
      <p:sp>
        <p:nvSpPr>
          <p:cNvPr id="2" name="文本框 1"/>
          <p:cNvSpPr txBox="1"/>
          <p:nvPr/>
        </p:nvSpPr>
        <p:spPr>
          <a:xfrm>
            <a:off x="2066290" y="2242185"/>
            <a:ext cx="7978140" cy="1322070"/>
          </a:xfrm>
          <a:prstGeom prst="rect">
            <a:avLst/>
          </a:prstGeom>
          <a:solidFill>
            <a:schemeClr val="accent4"/>
          </a:solidFill>
        </p:spPr>
        <p:txBody>
          <a:bodyPr wrap="square" rtlCol="0">
            <a:spAutoFit/>
          </a:bodyPr>
          <a:lstStyle/>
          <a:p>
            <a:r>
              <a:rPr lang="en-US" altLang="zh-CN" sz="4000" b="1"/>
              <a:t>sustain curiosity and tension with creating  a </a:t>
            </a:r>
            <a:r>
              <a:rPr lang="en-US" altLang="zh-CN" sz="4000" b="1">
                <a:solidFill>
                  <a:srgbClr val="FF0000"/>
                </a:solidFill>
              </a:rPr>
              <a:t>suspense</a:t>
            </a:r>
            <a:endParaRPr lang="en-US" altLang="zh-CN" sz="4000" b="1">
              <a:solidFill>
                <a:srgbClr val="FF0000"/>
              </a:solidFill>
            </a:endParaRPr>
          </a:p>
        </p:txBody>
      </p:sp>
      <p:sp>
        <p:nvSpPr>
          <p:cNvPr id="3" name="文本框 2"/>
          <p:cNvSpPr txBox="1"/>
          <p:nvPr/>
        </p:nvSpPr>
        <p:spPr>
          <a:xfrm>
            <a:off x="2066925" y="3691255"/>
            <a:ext cx="7978140" cy="1322070"/>
          </a:xfrm>
          <a:prstGeom prst="rect">
            <a:avLst/>
          </a:prstGeom>
          <a:solidFill>
            <a:schemeClr val="accent6">
              <a:lumMod val="40000"/>
              <a:lumOff val="60000"/>
            </a:schemeClr>
          </a:solidFill>
        </p:spPr>
        <p:txBody>
          <a:bodyPr wrap="square" rtlCol="0">
            <a:spAutoFit/>
          </a:bodyPr>
          <a:lstStyle/>
          <a:p>
            <a:r>
              <a:rPr lang="en-US" altLang="zh-CN" sz="4000" b="1">
                <a:solidFill>
                  <a:schemeClr val="tx1"/>
                </a:solidFill>
              </a:rPr>
              <a:t>Strengthen the character’s personality with</a:t>
            </a:r>
            <a:r>
              <a:rPr lang="en-US" altLang="zh-CN" sz="4000" b="1">
                <a:solidFill>
                  <a:srgbClr val="FF0000"/>
                </a:solidFill>
              </a:rPr>
              <a:t> internal monologue</a:t>
            </a:r>
            <a:endParaRPr lang="en-US" altLang="zh-CN" sz="4000" b="1">
              <a:solidFill>
                <a:srgbClr val="FF0000"/>
              </a:solidFill>
            </a:endParaRPr>
          </a:p>
        </p:txBody>
      </p:sp>
      <p:sp>
        <p:nvSpPr>
          <p:cNvPr id="13" name="文本框 12"/>
          <p:cNvSpPr txBox="1"/>
          <p:nvPr/>
        </p:nvSpPr>
        <p:spPr>
          <a:xfrm>
            <a:off x="812165" y="5482590"/>
            <a:ext cx="10790555" cy="1198880"/>
          </a:xfrm>
          <a:prstGeom prst="rect">
            <a:avLst/>
          </a:prstGeom>
          <a:noFill/>
        </p:spPr>
        <p:txBody>
          <a:bodyPr wrap="square" rtlCol="0">
            <a:spAutoFit/>
          </a:bodyPr>
          <a:lstStyle/>
          <a:p>
            <a:r>
              <a:rPr lang="en-US" altLang="zh-CN" sz="3600"/>
              <a:t>Tip2. Suspense and internal monologue are two crucial narrative skills.</a:t>
            </a:r>
            <a:endParaRPr lang="en-US" altLang="zh-CN" sz="3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e87badc-f7b1-4f25-834c-7e793841827c"/>
          <p:cNvPicPr>
            <a:picLocks noChangeAspect="1"/>
          </p:cNvPicPr>
          <p:nvPr/>
        </p:nvPicPr>
        <p:blipFill>
          <a:blip r:embed="rId1">
            <a:alphaModFix amt="20000"/>
          </a:blip>
          <a:stretch>
            <a:fillRect/>
          </a:stretch>
        </p:blipFill>
        <p:spPr>
          <a:xfrm>
            <a:off x="-33020" y="0"/>
            <a:ext cx="12161520" cy="6858000"/>
          </a:xfrm>
          <a:prstGeom prst="rect">
            <a:avLst/>
          </a:prstGeom>
        </p:spPr>
      </p:pic>
      <p:cxnSp>
        <p:nvCxnSpPr>
          <p:cNvPr id="5" name="直接连接符 4"/>
          <p:cNvCxnSpPr/>
          <p:nvPr/>
        </p:nvCxnSpPr>
        <p:spPr>
          <a:xfrm flipV="1">
            <a:off x="-33020" y="2842260"/>
            <a:ext cx="12225020" cy="16510"/>
          </a:xfrm>
          <a:prstGeom prst="line">
            <a:avLst/>
          </a:prstGeom>
        </p:spPr>
        <p:style>
          <a:lnRef idx="2">
            <a:schemeClr val="accent1"/>
          </a:lnRef>
          <a:fillRef idx="0">
            <a:srgbClr val="FFFFFF"/>
          </a:fillRef>
          <a:effectRef idx="0">
            <a:srgbClr val="FFFFFF"/>
          </a:effectRef>
          <a:fontRef idx="minor">
            <a:schemeClr val="tx1"/>
          </a:fontRef>
        </p:style>
      </p:cxnSp>
      <p:pic>
        <p:nvPicPr>
          <p:cNvPr id="9" name="图片 8"/>
          <p:cNvPicPr>
            <a:picLocks noChangeAspect="1"/>
          </p:cNvPicPr>
          <p:nvPr/>
        </p:nvPicPr>
        <p:blipFill>
          <a:blip r:embed="rId2"/>
          <a:stretch>
            <a:fillRect/>
          </a:stretch>
        </p:blipFill>
        <p:spPr>
          <a:xfrm>
            <a:off x="-3175" y="5318125"/>
            <a:ext cx="1467485" cy="1425575"/>
          </a:xfrm>
          <a:prstGeom prst="rect">
            <a:avLst/>
          </a:prstGeom>
        </p:spPr>
      </p:pic>
      <p:pic>
        <p:nvPicPr>
          <p:cNvPr id="10" name="图片 9"/>
          <p:cNvPicPr>
            <a:picLocks noChangeAspect="1"/>
          </p:cNvPicPr>
          <p:nvPr/>
        </p:nvPicPr>
        <p:blipFill>
          <a:blip r:embed="rId3"/>
          <a:stretch>
            <a:fillRect/>
          </a:stretch>
        </p:blipFill>
        <p:spPr>
          <a:xfrm>
            <a:off x="1850390" y="706120"/>
            <a:ext cx="2066290" cy="1644015"/>
          </a:xfrm>
          <a:prstGeom prst="rect">
            <a:avLst/>
          </a:prstGeom>
        </p:spPr>
      </p:pic>
      <p:sp>
        <p:nvSpPr>
          <p:cNvPr id="6" name="圆角矩形 5"/>
          <p:cNvSpPr/>
          <p:nvPr/>
        </p:nvSpPr>
        <p:spPr>
          <a:xfrm>
            <a:off x="1038225" y="2547620"/>
            <a:ext cx="2021205" cy="60642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圆角矩形 7"/>
          <p:cNvSpPr/>
          <p:nvPr/>
        </p:nvSpPr>
        <p:spPr>
          <a:xfrm>
            <a:off x="4357370" y="2353310"/>
            <a:ext cx="1944370" cy="109410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圆角矩形 10"/>
          <p:cNvSpPr/>
          <p:nvPr/>
        </p:nvSpPr>
        <p:spPr>
          <a:xfrm>
            <a:off x="7395845" y="2506980"/>
            <a:ext cx="1741170" cy="61976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圆角矩形 11"/>
          <p:cNvSpPr/>
          <p:nvPr/>
        </p:nvSpPr>
        <p:spPr>
          <a:xfrm>
            <a:off x="10148570" y="2506980"/>
            <a:ext cx="1741170" cy="61976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p:cNvSpPr txBox="1"/>
          <p:nvPr/>
        </p:nvSpPr>
        <p:spPr>
          <a:xfrm>
            <a:off x="1038225" y="2529205"/>
            <a:ext cx="2225040" cy="521970"/>
          </a:xfrm>
          <a:prstGeom prst="rect">
            <a:avLst/>
          </a:prstGeom>
          <a:noFill/>
        </p:spPr>
        <p:txBody>
          <a:bodyPr wrap="square" rtlCol="0">
            <a:spAutoFit/>
          </a:bodyPr>
          <a:lstStyle/>
          <a:p>
            <a:r>
              <a:rPr lang="en-US" altLang="zh-CN" sz="2800" b="1">
                <a:solidFill>
                  <a:schemeClr val="bg1"/>
                </a:solidFill>
              </a:rPr>
              <a:t>P1 &amp;2Daily </a:t>
            </a:r>
            <a:endParaRPr lang="en-US" altLang="zh-CN" sz="2800" b="1">
              <a:solidFill>
                <a:schemeClr val="bg1"/>
              </a:solidFill>
            </a:endParaRPr>
          </a:p>
        </p:txBody>
      </p:sp>
      <p:sp>
        <p:nvSpPr>
          <p:cNvPr id="15" name="文本框 14"/>
          <p:cNvSpPr txBox="1"/>
          <p:nvPr/>
        </p:nvSpPr>
        <p:spPr>
          <a:xfrm>
            <a:off x="4464050" y="2353310"/>
            <a:ext cx="1864995" cy="953135"/>
          </a:xfrm>
          <a:prstGeom prst="rect">
            <a:avLst/>
          </a:prstGeom>
          <a:noFill/>
        </p:spPr>
        <p:txBody>
          <a:bodyPr wrap="square" rtlCol="0">
            <a:spAutoFit/>
          </a:bodyPr>
          <a:lstStyle/>
          <a:p>
            <a:r>
              <a:rPr lang="en-US" altLang="zh-CN" sz="2800" b="1">
                <a:solidFill>
                  <a:schemeClr val="bg1"/>
                </a:solidFill>
              </a:rPr>
              <a:t>P3 Toady’s</a:t>
            </a:r>
            <a:endParaRPr lang="en-US" altLang="zh-CN" sz="2800" b="1">
              <a:solidFill>
                <a:schemeClr val="bg1"/>
              </a:solidFill>
            </a:endParaRPr>
          </a:p>
          <a:p>
            <a:r>
              <a:rPr lang="en-US" altLang="zh-CN" sz="2800" b="1">
                <a:solidFill>
                  <a:schemeClr val="bg1"/>
                </a:solidFill>
              </a:rPr>
              <a:t>train</a:t>
            </a:r>
            <a:endParaRPr lang="en-US" altLang="zh-CN" sz="2800" b="1">
              <a:solidFill>
                <a:schemeClr val="bg1"/>
              </a:solidFill>
            </a:endParaRPr>
          </a:p>
        </p:txBody>
      </p:sp>
      <p:sp>
        <p:nvSpPr>
          <p:cNvPr id="16" name="文本框 15"/>
          <p:cNvSpPr txBox="1"/>
          <p:nvPr/>
        </p:nvSpPr>
        <p:spPr>
          <a:xfrm>
            <a:off x="7395845" y="2506980"/>
            <a:ext cx="2392680" cy="953135"/>
          </a:xfrm>
          <a:prstGeom prst="rect">
            <a:avLst/>
          </a:prstGeom>
          <a:noFill/>
        </p:spPr>
        <p:txBody>
          <a:bodyPr wrap="square" rtlCol="0">
            <a:spAutoFit/>
          </a:bodyPr>
          <a:lstStyle/>
          <a:p>
            <a:r>
              <a:rPr lang="en-US" altLang="zh-CN" sz="2800" b="1">
                <a:solidFill>
                  <a:schemeClr val="bg1"/>
                </a:solidFill>
              </a:rPr>
              <a:t>P4 30’ later</a:t>
            </a:r>
            <a:endParaRPr lang="en-US" altLang="zh-CN" sz="2800" b="1">
              <a:solidFill>
                <a:schemeClr val="bg1"/>
              </a:solidFill>
            </a:endParaRPr>
          </a:p>
          <a:p>
            <a:endParaRPr lang="en-US" altLang="zh-CN" sz="2800" b="1">
              <a:solidFill>
                <a:schemeClr val="bg1"/>
              </a:solidFill>
            </a:endParaRPr>
          </a:p>
        </p:txBody>
      </p:sp>
      <p:sp>
        <p:nvSpPr>
          <p:cNvPr id="17" name="文本框 16"/>
          <p:cNvSpPr txBox="1"/>
          <p:nvPr/>
        </p:nvSpPr>
        <p:spPr>
          <a:xfrm>
            <a:off x="10056495" y="2506980"/>
            <a:ext cx="2392680" cy="829945"/>
          </a:xfrm>
          <a:prstGeom prst="rect">
            <a:avLst/>
          </a:prstGeom>
          <a:noFill/>
        </p:spPr>
        <p:txBody>
          <a:bodyPr wrap="square" rtlCol="0">
            <a:spAutoFit/>
          </a:bodyPr>
          <a:lstStyle/>
          <a:p>
            <a:r>
              <a:rPr lang="en-US" altLang="zh-CN" sz="2400" b="1">
                <a:solidFill>
                  <a:schemeClr val="bg1"/>
                </a:solidFill>
              </a:rPr>
              <a:t>P5 eventually</a:t>
            </a:r>
            <a:endParaRPr lang="en-US" altLang="zh-CN" sz="2400" b="1">
              <a:solidFill>
                <a:schemeClr val="bg1"/>
              </a:solidFill>
            </a:endParaRPr>
          </a:p>
          <a:p>
            <a:endParaRPr lang="en-US" altLang="zh-CN" sz="2400" b="1">
              <a:solidFill>
                <a:schemeClr val="bg1"/>
              </a:solidFill>
            </a:endParaRPr>
          </a:p>
        </p:txBody>
      </p:sp>
      <p:sp>
        <p:nvSpPr>
          <p:cNvPr id="18" name="文本框 17"/>
          <p:cNvSpPr txBox="1"/>
          <p:nvPr/>
        </p:nvSpPr>
        <p:spPr>
          <a:xfrm>
            <a:off x="0" y="1870075"/>
            <a:ext cx="1283335" cy="368300"/>
          </a:xfrm>
          <a:prstGeom prst="rect">
            <a:avLst/>
          </a:prstGeom>
          <a:noFill/>
        </p:spPr>
        <p:txBody>
          <a:bodyPr wrap="square" rtlCol="0">
            <a:spAutoFit/>
          </a:bodyPr>
          <a:lstStyle/>
          <a:p>
            <a:r>
              <a:rPr lang="en-US" altLang="zh-CN" b="1">
                <a:solidFill>
                  <a:srgbClr val="FF0000"/>
                </a:solidFill>
              </a:rPr>
              <a:t>Action</a:t>
            </a:r>
            <a:endParaRPr lang="en-US" altLang="zh-CN" b="1">
              <a:solidFill>
                <a:srgbClr val="FF0000"/>
              </a:solidFill>
            </a:endParaRPr>
          </a:p>
        </p:txBody>
      </p:sp>
      <p:sp>
        <p:nvSpPr>
          <p:cNvPr id="19" name="文本框 18"/>
          <p:cNvSpPr txBox="1"/>
          <p:nvPr/>
        </p:nvSpPr>
        <p:spPr>
          <a:xfrm>
            <a:off x="-33020" y="825500"/>
            <a:ext cx="1283335" cy="368300"/>
          </a:xfrm>
          <a:prstGeom prst="rect">
            <a:avLst/>
          </a:prstGeom>
          <a:noFill/>
        </p:spPr>
        <p:txBody>
          <a:bodyPr wrap="square" rtlCol="0">
            <a:spAutoFit/>
          </a:bodyPr>
          <a:lstStyle/>
          <a:p>
            <a:r>
              <a:rPr lang="en-US" altLang="zh-CN" b="1">
                <a:solidFill>
                  <a:srgbClr val="FF0000"/>
                </a:solidFill>
              </a:rPr>
              <a:t>Emotion</a:t>
            </a:r>
            <a:endParaRPr lang="en-US" altLang="zh-CN" b="1">
              <a:solidFill>
                <a:srgbClr val="FF0000"/>
              </a:solidFill>
            </a:endParaRPr>
          </a:p>
        </p:txBody>
      </p:sp>
      <p:sp>
        <p:nvSpPr>
          <p:cNvPr id="20" name="文本框 19"/>
          <p:cNvSpPr txBox="1"/>
          <p:nvPr/>
        </p:nvSpPr>
        <p:spPr>
          <a:xfrm>
            <a:off x="-33020" y="3503295"/>
            <a:ext cx="1283335" cy="368300"/>
          </a:xfrm>
          <a:prstGeom prst="rect">
            <a:avLst/>
          </a:prstGeom>
          <a:noFill/>
        </p:spPr>
        <p:txBody>
          <a:bodyPr wrap="square" rtlCol="0">
            <a:spAutoFit/>
          </a:bodyPr>
          <a:lstStyle/>
          <a:p>
            <a:r>
              <a:rPr lang="en-US" altLang="zh-CN" b="1">
                <a:solidFill>
                  <a:schemeClr val="accent1"/>
                </a:solidFill>
              </a:rPr>
              <a:t>Action</a:t>
            </a:r>
            <a:endParaRPr lang="en-US" altLang="zh-CN" b="1">
              <a:solidFill>
                <a:schemeClr val="accent1"/>
              </a:solidFill>
            </a:endParaRPr>
          </a:p>
        </p:txBody>
      </p:sp>
      <p:sp>
        <p:nvSpPr>
          <p:cNvPr id="21" name="文本框 20"/>
          <p:cNvSpPr txBox="1"/>
          <p:nvPr/>
        </p:nvSpPr>
        <p:spPr>
          <a:xfrm>
            <a:off x="0" y="4065270"/>
            <a:ext cx="1283335" cy="368300"/>
          </a:xfrm>
          <a:prstGeom prst="rect">
            <a:avLst/>
          </a:prstGeom>
          <a:noFill/>
        </p:spPr>
        <p:txBody>
          <a:bodyPr wrap="square" rtlCol="0">
            <a:spAutoFit/>
          </a:bodyPr>
          <a:lstStyle/>
          <a:p>
            <a:r>
              <a:rPr lang="en-US" altLang="zh-CN" b="1">
                <a:solidFill>
                  <a:schemeClr val="accent1"/>
                </a:solidFill>
              </a:rPr>
              <a:t>Emotion</a:t>
            </a:r>
            <a:endParaRPr lang="en-US" altLang="zh-CN" b="1">
              <a:solidFill>
                <a:schemeClr val="accent1"/>
              </a:solidFill>
            </a:endParaRPr>
          </a:p>
        </p:txBody>
      </p:sp>
      <p:sp>
        <p:nvSpPr>
          <p:cNvPr id="22" name="文本框 21"/>
          <p:cNvSpPr txBox="1"/>
          <p:nvPr/>
        </p:nvSpPr>
        <p:spPr>
          <a:xfrm>
            <a:off x="-33020" y="4718685"/>
            <a:ext cx="1497330" cy="645160"/>
          </a:xfrm>
          <a:prstGeom prst="rect">
            <a:avLst/>
          </a:prstGeom>
          <a:noFill/>
        </p:spPr>
        <p:txBody>
          <a:bodyPr wrap="square" rtlCol="0">
            <a:spAutoFit/>
          </a:bodyPr>
          <a:lstStyle/>
          <a:p>
            <a:r>
              <a:rPr lang="en-US" altLang="zh-CN" b="1" i="1">
                <a:solidFill>
                  <a:schemeClr val="accent6"/>
                </a:solidFill>
              </a:rPr>
              <a:t>narrative skills</a:t>
            </a:r>
            <a:endParaRPr lang="en-US" altLang="zh-CN" b="1" i="1">
              <a:solidFill>
                <a:schemeClr val="accent6"/>
              </a:solidFill>
            </a:endParaRPr>
          </a:p>
        </p:txBody>
      </p:sp>
      <p:sp>
        <p:nvSpPr>
          <p:cNvPr id="24" name="文本框 23"/>
          <p:cNvSpPr txBox="1"/>
          <p:nvPr/>
        </p:nvSpPr>
        <p:spPr>
          <a:xfrm>
            <a:off x="1038225" y="4058285"/>
            <a:ext cx="2834005" cy="645160"/>
          </a:xfrm>
          <a:prstGeom prst="rect">
            <a:avLst/>
          </a:prstGeom>
          <a:noFill/>
        </p:spPr>
        <p:txBody>
          <a:bodyPr wrap="square" rtlCol="0">
            <a:spAutoFit/>
          </a:bodyPr>
          <a:lstStyle/>
          <a:p>
            <a:r>
              <a:rPr lang="en-US" altLang="zh-CN" b="1" u="sng"/>
              <a:t>reluctant to converse </a:t>
            </a:r>
            <a:endParaRPr lang="en-US" altLang="zh-CN" b="1" u="sng"/>
          </a:p>
          <a:p>
            <a:r>
              <a:rPr lang="en-US" altLang="zh-CN" b="1" u="sng"/>
              <a:t>indifferent to others</a:t>
            </a:r>
            <a:endParaRPr lang="en-US" altLang="zh-CN" b="1" u="sng"/>
          </a:p>
        </p:txBody>
      </p:sp>
      <p:sp>
        <p:nvSpPr>
          <p:cNvPr id="25" name="文本框 24"/>
          <p:cNvSpPr txBox="1"/>
          <p:nvPr/>
        </p:nvSpPr>
        <p:spPr>
          <a:xfrm>
            <a:off x="1053465" y="4864100"/>
            <a:ext cx="3012440" cy="645160"/>
          </a:xfrm>
          <a:prstGeom prst="rect">
            <a:avLst/>
          </a:prstGeom>
          <a:noFill/>
        </p:spPr>
        <p:txBody>
          <a:bodyPr wrap="square" rtlCol="0">
            <a:spAutoFit/>
          </a:bodyPr>
          <a:lstStyle/>
          <a:p>
            <a:r>
              <a:rPr lang="en-US" altLang="zh-CN" b="1" i="1" u="sng"/>
              <a:t>Detailed description of actions&amp; emotions</a:t>
            </a:r>
            <a:endParaRPr lang="en-US" altLang="zh-CN" b="1" i="1" u="sng"/>
          </a:p>
        </p:txBody>
      </p:sp>
      <p:sp>
        <p:nvSpPr>
          <p:cNvPr id="27" name="文本框 26"/>
          <p:cNvSpPr txBox="1"/>
          <p:nvPr/>
        </p:nvSpPr>
        <p:spPr>
          <a:xfrm>
            <a:off x="4375785" y="3568700"/>
            <a:ext cx="2834005" cy="368300"/>
          </a:xfrm>
          <a:prstGeom prst="rect">
            <a:avLst/>
          </a:prstGeom>
          <a:noFill/>
        </p:spPr>
        <p:txBody>
          <a:bodyPr wrap="square" rtlCol="0">
            <a:spAutoFit/>
          </a:bodyPr>
          <a:lstStyle/>
          <a:p>
            <a:r>
              <a:rPr lang="en-US" altLang="zh-CN" b="1" u="sng"/>
              <a:t>sat beside a man</a:t>
            </a:r>
            <a:endParaRPr lang="en-US" altLang="zh-CN" b="1" u="sng"/>
          </a:p>
        </p:txBody>
      </p:sp>
      <p:sp>
        <p:nvSpPr>
          <p:cNvPr id="28" name="文本框 27"/>
          <p:cNvSpPr txBox="1"/>
          <p:nvPr/>
        </p:nvSpPr>
        <p:spPr>
          <a:xfrm>
            <a:off x="1038225" y="3462655"/>
            <a:ext cx="2834005" cy="368300"/>
          </a:xfrm>
          <a:prstGeom prst="rect">
            <a:avLst/>
          </a:prstGeom>
          <a:noFill/>
        </p:spPr>
        <p:txBody>
          <a:bodyPr wrap="square" rtlCol="0">
            <a:spAutoFit/>
          </a:bodyPr>
          <a:lstStyle/>
          <a:p>
            <a:r>
              <a:rPr lang="en-US" altLang="zh-CN" b="1" u="sng"/>
              <a:t>Daily routines/thoughts</a:t>
            </a:r>
            <a:endParaRPr lang="en-US" altLang="zh-CN" b="1" u="sng"/>
          </a:p>
        </p:txBody>
      </p:sp>
      <p:sp>
        <p:nvSpPr>
          <p:cNvPr id="29" name="文本框 28"/>
          <p:cNvSpPr txBox="1"/>
          <p:nvPr/>
        </p:nvSpPr>
        <p:spPr>
          <a:xfrm>
            <a:off x="4452620" y="4325620"/>
            <a:ext cx="2834005" cy="368300"/>
          </a:xfrm>
          <a:prstGeom prst="rect">
            <a:avLst/>
          </a:prstGeom>
          <a:noFill/>
        </p:spPr>
        <p:txBody>
          <a:bodyPr wrap="square" rtlCol="0">
            <a:spAutoFit/>
          </a:bodyPr>
          <a:lstStyle/>
          <a:p>
            <a:r>
              <a:rPr lang="en-US" altLang="zh-CN" b="1" u="sng"/>
              <a:t>glad</a:t>
            </a:r>
            <a:endParaRPr lang="en-US" altLang="zh-CN" b="1" u="sng">
              <a:solidFill>
                <a:srgbClr val="FF0000"/>
              </a:solidFill>
            </a:endParaRPr>
          </a:p>
        </p:txBody>
      </p:sp>
      <p:sp>
        <p:nvSpPr>
          <p:cNvPr id="30" name="文本框 29"/>
          <p:cNvSpPr txBox="1"/>
          <p:nvPr/>
        </p:nvSpPr>
        <p:spPr>
          <a:xfrm>
            <a:off x="4357370" y="1864360"/>
            <a:ext cx="2834005" cy="368300"/>
          </a:xfrm>
          <a:prstGeom prst="rect">
            <a:avLst/>
          </a:prstGeom>
          <a:noFill/>
        </p:spPr>
        <p:txBody>
          <a:bodyPr wrap="square" rtlCol="0">
            <a:spAutoFit/>
          </a:bodyPr>
          <a:lstStyle/>
          <a:p>
            <a:r>
              <a:rPr lang="en-US" altLang="zh-CN" b="1" u="sng"/>
              <a:t>head down/lost in thought</a:t>
            </a:r>
            <a:endParaRPr lang="en-US" altLang="zh-CN" b="1" u="sng"/>
          </a:p>
        </p:txBody>
      </p:sp>
      <p:sp>
        <p:nvSpPr>
          <p:cNvPr id="32" name="文本框 31"/>
          <p:cNvSpPr txBox="1"/>
          <p:nvPr/>
        </p:nvSpPr>
        <p:spPr>
          <a:xfrm>
            <a:off x="4383405" y="807720"/>
            <a:ext cx="2834005" cy="368300"/>
          </a:xfrm>
          <a:prstGeom prst="rect">
            <a:avLst/>
          </a:prstGeom>
          <a:noFill/>
        </p:spPr>
        <p:txBody>
          <a:bodyPr wrap="square" rtlCol="0">
            <a:spAutoFit/>
          </a:bodyPr>
          <a:lstStyle/>
          <a:p>
            <a:r>
              <a:rPr lang="en-US" altLang="zh-CN" b="1" u="sng"/>
              <a:t>in low spirit</a:t>
            </a:r>
            <a:endParaRPr lang="en-US" altLang="zh-CN" b="1" u="sng"/>
          </a:p>
        </p:txBody>
      </p:sp>
      <p:sp>
        <p:nvSpPr>
          <p:cNvPr id="33" name="文本框 32"/>
          <p:cNvSpPr txBox="1"/>
          <p:nvPr/>
        </p:nvSpPr>
        <p:spPr>
          <a:xfrm>
            <a:off x="4375785" y="4864100"/>
            <a:ext cx="3012440" cy="645160"/>
          </a:xfrm>
          <a:prstGeom prst="rect">
            <a:avLst/>
          </a:prstGeom>
          <a:noFill/>
        </p:spPr>
        <p:txBody>
          <a:bodyPr wrap="square" rtlCol="0">
            <a:spAutoFit/>
          </a:bodyPr>
          <a:lstStyle/>
          <a:p>
            <a:r>
              <a:rPr lang="en-US" altLang="zh-CN" b="1" i="1" u="sng"/>
              <a:t>suspense </a:t>
            </a:r>
            <a:endParaRPr lang="en-US" altLang="zh-CN" b="1" i="1" u="sng"/>
          </a:p>
          <a:p>
            <a:r>
              <a:rPr lang="en-US" altLang="zh-CN" b="1" i="1" u="sng"/>
              <a:t>internal monologue</a:t>
            </a:r>
            <a:endParaRPr lang="en-US" altLang="zh-CN" b="1" i="1" u="sng"/>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85103"/>
            <a:ext cx="9144000" cy="2387600"/>
          </a:xfrm>
        </p:spPr>
        <p:txBody>
          <a:bodyPr/>
          <a:lstStyle/>
          <a:p>
            <a:r>
              <a:rPr lang="en-US" altLang="zh-CN" sz="8000" b="1">
                <a:solidFill>
                  <a:schemeClr val="bg1"/>
                </a:solidFill>
              </a:rPr>
              <a:t>“Angel” on the train</a:t>
            </a:r>
            <a:endParaRPr lang="en-US" altLang="zh-CN" sz="8000" b="1">
              <a:solidFill>
                <a:schemeClr val="bg1"/>
              </a:solidFill>
            </a:endParaRPr>
          </a:p>
        </p:txBody>
      </p:sp>
      <p:sp>
        <p:nvSpPr>
          <p:cNvPr id="3" name="副标题 2"/>
          <p:cNvSpPr>
            <a:spLocks noGrp="1"/>
          </p:cNvSpPr>
          <p:nvPr>
            <p:ph type="subTitle" idx="1"/>
          </p:nvPr>
        </p:nvSpPr>
        <p:spPr>
          <a:xfrm>
            <a:off x="1416685" y="2465388"/>
            <a:ext cx="9144000" cy="1655762"/>
          </a:xfrm>
        </p:spPr>
        <p:txBody>
          <a:bodyPr/>
          <a:lstStyle/>
          <a:p>
            <a:r>
              <a:rPr lang="en-US" altLang="zh-CN" i="1">
                <a:solidFill>
                  <a:schemeClr val="bg1"/>
                </a:solidFill>
              </a:rPr>
              <a:t>—2025.2</a:t>
            </a:r>
            <a:r>
              <a:rPr lang="zh-CN" altLang="en-US" i="1">
                <a:solidFill>
                  <a:schemeClr val="bg1"/>
                </a:solidFill>
              </a:rPr>
              <a:t>高三新阵地联盟续写分析</a:t>
            </a:r>
            <a:endParaRPr lang="zh-CN" altLang="en-US" i="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8455" y="1763395"/>
            <a:ext cx="11512550" cy="4523105"/>
          </a:xfrm>
          <a:prstGeom prst="rect">
            <a:avLst/>
          </a:prstGeom>
          <a:noFill/>
          <a:ln>
            <a:solidFill>
              <a:schemeClr val="tx1"/>
            </a:solidFill>
          </a:ln>
        </p:spPr>
        <p:txBody>
          <a:bodyPr wrap="square" rtlCol="0">
            <a:spAutoFit/>
          </a:bodyPr>
          <a:lstStyle/>
          <a:p>
            <a:pPr algn="just"/>
            <a:r>
              <a:rPr lang="en-US" altLang="zh-CN" sz="3600">
                <a:solidFill>
                  <a:schemeClr val="tx1"/>
                </a:solidFill>
                <a:sym typeface="+mn-ea"/>
              </a:rPr>
              <a:t>Shortly after the train left for my 30-minute ride downtown, </a:t>
            </a:r>
            <a:r>
              <a:rPr lang="en-US" altLang="zh-CN" sz="3600">
                <a:solidFill>
                  <a:schemeClr val="bg2"/>
                </a:solidFill>
                <a:sym typeface="+mn-ea"/>
              </a:rPr>
              <a:t>I </a:t>
            </a:r>
            <a:r>
              <a:rPr lang="en-US" altLang="zh-CN" sz="3600">
                <a:solidFill>
                  <a:schemeClr val="tx1"/>
                </a:solidFill>
                <a:sym typeface="+mn-ea"/>
              </a:rPr>
              <a:t>found myself wondering what this man was thinking about. What could be so important that he didn’t even see me sitting next to him? I tried to forget about it and started to read my paper. However, for some strange reason, this “inner voice” kept prompting me to talk to this man. I tried to ignore the “voice” as there was no way I was starting a conversation with a complete stranger.</a:t>
            </a:r>
            <a:endParaRPr lang="en-US" altLang="zh-CN" sz="3600">
              <a:solidFill>
                <a:schemeClr val="tx1"/>
              </a:solidFill>
              <a:sym typeface="+mn-ea"/>
            </a:endParaRPr>
          </a:p>
        </p:txBody>
      </p:sp>
      <p:pic>
        <p:nvPicPr>
          <p:cNvPr id="9" name="图片 8"/>
          <p:cNvPicPr>
            <a:picLocks noChangeAspect="1"/>
          </p:cNvPicPr>
          <p:nvPr/>
        </p:nvPicPr>
        <p:blipFill>
          <a:blip r:embed="rId1"/>
          <a:stretch>
            <a:fillRect/>
          </a:stretch>
        </p:blipFill>
        <p:spPr>
          <a:xfrm>
            <a:off x="338455" y="225425"/>
            <a:ext cx="1416050" cy="1375410"/>
          </a:xfrm>
          <a:prstGeom prst="rect">
            <a:avLst/>
          </a:prstGeom>
        </p:spPr>
      </p:pic>
      <p:sp>
        <p:nvSpPr>
          <p:cNvPr id="5" name="文本框 4"/>
          <p:cNvSpPr txBox="1"/>
          <p:nvPr/>
        </p:nvSpPr>
        <p:spPr>
          <a:xfrm>
            <a:off x="2120265" y="225425"/>
            <a:ext cx="9357995" cy="1322070"/>
          </a:xfrm>
          <a:prstGeom prst="rect">
            <a:avLst/>
          </a:prstGeom>
          <a:noFill/>
        </p:spPr>
        <p:txBody>
          <a:bodyPr wrap="square" rtlCol="0">
            <a:spAutoFit/>
          </a:bodyPr>
          <a:lstStyle/>
          <a:p>
            <a:r>
              <a:rPr lang="en-US" altLang="zh-CN" sz="4000" i="1"/>
              <a:t>What emotions are conveyed here?</a:t>
            </a:r>
            <a:endParaRPr lang="en-US" altLang="zh-CN" sz="4000" i="1"/>
          </a:p>
          <a:p>
            <a:r>
              <a:rPr lang="en-US" altLang="zh-CN" sz="4000" i="1"/>
              <a:t>What the inner voice might be?</a:t>
            </a:r>
            <a:endParaRPr lang="en-US" altLang="zh-CN" sz="4000" i="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8455" y="1763395"/>
            <a:ext cx="11512550" cy="4523105"/>
          </a:xfrm>
          <a:prstGeom prst="rect">
            <a:avLst/>
          </a:prstGeom>
          <a:noFill/>
          <a:ln>
            <a:solidFill>
              <a:schemeClr val="tx1"/>
            </a:solidFill>
          </a:ln>
        </p:spPr>
        <p:txBody>
          <a:bodyPr wrap="square" rtlCol="0">
            <a:spAutoFit/>
          </a:bodyPr>
          <a:lstStyle/>
          <a:p>
            <a:pPr algn="just"/>
            <a:r>
              <a:rPr lang="en-US" altLang="zh-CN" sz="3600">
                <a:solidFill>
                  <a:schemeClr val="tx1"/>
                </a:solidFill>
                <a:sym typeface="+mn-ea"/>
              </a:rPr>
              <a:t>Shortly after the train left for my 30-minute ride downtown, </a:t>
            </a:r>
            <a:r>
              <a:rPr lang="en-US" altLang="zh-CN" sz="3600">
                <a:solidFill>
                  <a:schemeClr val="bg2"/>
                </a:solidFill>
                <a:sym typeface="+mn-ea"/>
              </a:rPr>
              <a:t>I </a:t>
            </a:r>
            <a:r>
              <a:rPr lang="en-US" altLang="zh-CN" sz="3600">
                <a:solidFill>
                  <a:srgbClr val="FF0000"/>
                </a:solidFill>
                <a:sym typeface="+mn-ea"/>
              </a:rPr>
              <a:t>found myself wondering</a:t>
            </a:r>
            <a:r>
              <a:rPr lang="en-US" altLang="zh-CN" sz="3600">
                <a:solidFill>
                  <a:schemeClr val="tx1"/>
                </a:solidFill>
                <a:sym typeface="+mn-ea"/>
              </a:rPr>
              <a:t> </a:t>
            </a:r>
            <a:r>
              <a:rPr lang="en-US" altLang="zh-CN" sz="3600" u="sng">
                <a:solidFill>
                  <a:srgbClr val="FF0000"/>
                </a:solidFill>
                <a:sym typeface="+mn-ea"/>
              </a:rPr>
              <a:t>what</a:t>
            </a:r>
            <a:r>
              <a:rPr lang="en-US" altLang="zh-CN" sz="3600">
                <a:solidFill>
                  <a:schemeClr val="tx1"/>
                </a:solidFill>
                <a:sym typeface="+mn-ea"/>
              </a:rPr>
              <a:t> this man was thinking about. </a:t>
            </a:r>
            <a:r>
              <a:rPr lang="en-US" altLang="zh-CN" sz="3600" u="sng">
                <a:solidFill>
                  <a:srgbClr val="FF0000"/>
                </a:solidFill>
                <a:sym typeface="+mn-ea"/>
              </a:rPr>
              <a:t>What</a:t>
            </a:r>
            <a:r>
              <a:rPr lang="en-US" altLang="zh-CN" sz="3600">
                <a:solidFill>
                  <a:schemeClr val="tx1"/>
                </a:solidFill>
                <a:sym typeface="+mn-ea"/>
              </a:rPr>
              <a:t> could be so important that he didn’t even see me sitting next to him?</a:t>
            </a:r>
            <a:r>
              <a:rPr lang="en-US" altLang="zh-CN" sz="3600">
                <a:solidFill>
                  <a:srgbClr val="FF0000"/>
                </a:solidFill>
                <a:sym typeface="+mn-ea"/>
              </a:rPr>
              <a:t> I tried to forget</a:t>
            </a:r>
            <a:r>
              <a:rPr lang="en-US" altLang="zh-CN" sz="3600">
                <a:solidFill>
                  <a:schemeClr val="tx1"/>
                </a:solidFill>
                <a:sym typeface="+mn-ea"/>
              </a:rPr>
              <a:t> about it and started to read my paper. </a:t>
            </a:r>
            <a:r>
              <a:rPr lang="en-US" altLang="zh-CN" sz="3600" b="1">
                <a:solidFill>
                  <a:schemeClr val="accent1"/>
                </a:solidFill>
                <a:sym typeface="+mn-ea"/>
              </a:rPr>
              <a:t>However</a:t>
            </a:r>
            <a:r>
              <a:rPr lang="en-US" altLang="zh-CN" sz="3600">
                <a:solidFill>
                  <a:schemeClr val="tx1"/>
                </a:solidFill>
                <a:sym typeface="+mn-ea"/>
              </a:rPr>
              <a:t>, for some strange reason, this </a:t>
            </a:r>
            <a:r>
              <a:rPr lang="en-US" altLang="zh-CN" sz="3600">
                <a:solidFill>
                  <a:schemeClr val="accent1"/>
                </a:solidFill>
                <a:sym typeface="+mn-ea"/>
              </a:rPr>
              <a:t>“inner voice” kept prompting me to talk to this man</a:t>
            </a:r>
            <a:r>
              <a:rPr lang="en-US" altLang="zh-CN" sz="3600">
                <a:solidFill>
                  <a:schemeClr val="tx1"/>
                </a:solidFill>
                <a:sym typeface="+mn-ea"/>
              </a:rPr>
              <a:t>. </a:t>
            </a:r>
            <a:r>
              <a:rPr lang="en-US" altLang="zh-CN" sz="3600">
                <a:solidFill>
                  <a:schemeClr val="accent1"/>
                </a:solidFill>
                <a:sym typeface="+mn-ea"/>
              </a:rPr>
              <a:t>I tried to ignore</a:t>
            </a:r>
            <a:r>
              <a:rPr lang="en-US" altLang="zh-CN" sz="3600">
                <a:solidFill>
                  <a:schemeClr val="tx1"/>
                </a:solidFill>
                <a:sym typeface="+mn-ea"/>
              </a:rPr>
              <a:t> the “voice” as there was</a:t>
            </a:r>
            <a:r>
              <a:rPr lang="en-US" altLang="zh-CN" sz="3600">
                <a:solidFill>
                  <a:schemeClr val="accent1"/>
                </a:solidFill>
                <a:sym typeface="+mn-ea"/>
              </a:rPr>
              <a:t> no way </a:t>
            </a:r>
            <a:r>
              <a:rPr lang="en-US" altLang="zh-CN" sz="3600">
                <a:solidFill>
                  <a:schemeClr val="tx1"/>
                </a:solidFill>
                <a:sym typeface="+mn-ea"/>
              </a:rPr>
              <a:t>I was starting a conversation with a complete stranger.</a:t>
            </a:r>
            <a:endParaRPr lang="en-US" altLang="zh-CN" sz="3600">
              <a:solidFill>
                <a:schemeClr val="tx1"/>
              </a:solidFill>
              <a:sym typeface="+mn-ea"/>
            </a:endParaRPr>
          </a:p>
        </p:txBody>
      </p:sp>
      <p:pic>
        <p:nvPicPr>
          <p:cNvPr id="9" name="图片 8"/>
          <p:cNvPicPr>
            <a:picLocks noChangeAspect="1"/>
          </p:cNvPicPr>
          <p:nvPr/>
        </p:nvPicPr>
        <p:blipFill>
          <a:blip r:embed="rId1"/>
          <a:stretch>
            <a:fillRect/>
          </a:stretch>
        </p:blipFill>
        <p:spPr>
          <a:xfrm>
            <a:off x="338455" y="225425"/>
            <a:ext cx="1416050" cy="1375410"/>
          </a:xfrm>
          <a:prstGeom prst="rect">
            <a:avLst/>
          </a:prstGeom>
        </p:spPr>
      </p:pic>
      <p:sp>
        <p:nvSpPr>
          <p:cNvPr id="5" name="文本框 4"/>
          <p:cNvSpPr txBox="1"/>
          <p:nvPr/>
        </p:nvSpPr>
        <p:spPr>
          <a:xfrm>
            <a:off x="2120265" y="225425"/>
            <a:ext cx="9357995" cy="1322070"/>
          </a:xfrm>
          <a:prstGeom prst="rect">
            <a:avLst/>
          </a:prstGeom>
          <a:noFill/>
        </p:spPr>
        <p:txBody>
          <a:bodyPr wrap="square" rtlCol="0">
            <a:spAutoFit/>
          </a:bodyPr>
          <a:lstStyle/>
          <a:p>
            <a:r>
              <a:rPr lang="en-US" altLang="zh-CN" sz="4000" i="1"/>
              <a:t>What emotions are conveyed here?</a:t>
            </a:r>
            <a:endParaRPr lang="en-US" altLang="zh-CN" sz="4000" i="1"/>
          </a:p>
          <a:p>
            <a:r>
              <a:rPr lang="en-US" altLang="zh-CN" sz="4000" i="1"/>
              <a:t>What the inner voice might be?</a:t>
            </a:r>
            <a:endParaRPr lang="en-US" altLang="zh-CN" sz="4000" i="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8455" y="1763395"/>
            <a:ext cx="11512550" cy="4523105"/>
          </a:xfrm>
          <a:prstGeom prst="rect">
            <a:avLst/>
          </a:prstGeom>
          <a:noFill/>
          <a:ln>
            <a:solidFill>
              <a:schemeClr val="tx1"/>
            </a:solidFill>
          </a:ln>
        </p:spPr>
        <p:txBody>
          <a:bodyPr wrap="square" rtlCol="0">
            <a:spAutoFit/>
          </a:bodyPr>
          <a:lstStyle/>
          <a:p>
            <a:pPr algn="just"/>
            <a:r>
              <a:rPr lang="en-US" altLang="zh-CN" sz="3600">
                <a:solidFill>
                  <a:schemeClr val="bg2"/>
                </a:solidFill>
                <a:sym typeface="+mn-ea"/>
              </a:rPr>
              <a:t>Shortly after the train left for my 30-minute ride downtown, I found myself wondering </a:t>
            </a:r>
            <a:r>
              <a:rPr lang="en-US" altLang="zh-CN" sz="3600" u="sng">
                <a:solidFill>
                  <a:schemeClr val="bg2"/>
                </a:solidFill>
                <a:sym typeface="+mn-ea"/>
              </a:rPr>
              <a:t>what</a:t>
            </a:r>
            <a:r>
              <a:rPr lang="en-US" altLang="zh-CN" sz="3600">
                <a:solidFill>
                  <a:schemeClr val="bg2"/>
                </a:solidFill>
                <a:sym typeface="+mn-ea"/>
              </a:rPr>
              <a:t> this man was thinking about. </a:t>
            </a:r>
            <a:r>
              <a:rPr lang="en-US" altLang="zh-CN" sz="3600" u="sng">
                <a:solidFill>
                  <a:schemeClr val="bg2"/>
                </a:solidFill>
                <a:sym typeface="+mn-ea"/>
              </a:rPr>
              <a:t>What</a:t>
            </a:r>
            <a:r>
              <a:rPr lang="en-US" altLang="zh-CN" sz="3600">
                <a:solidFill>
                  <a:schemeClr val="bg2"/>
                </a:solidFill>
                <a:sym typeface="+mn-ea"/>
              </a:rPr>
              <a:t> could be so important that he didn’t even see me sitting next to him? I tried to forget about it and started to read my paper. </a:t>
            </a:r>
            <a:r>
              <a:rPr lang="en-US" altLang="zh-CN" sz="3600" b="1">
                <a:solidFill>
                  <a:schemeClr val="accent1"/>
                </a:solidFill>
                <a:sym typeface="+mn-ea"/>
              </a:rPr>
              <a:t>However</a:t>
            </a:r>
            <a:r>
              <a:rPr lang="en-US" altLang="zh-CN" sz="3600">
                <a:solidFill>
                  <a:schemeClr val="tx1"/>
                </a:solidFill>
                <a:sym typeface="+mn-ea"/>
              </a:rPr>
              <a:t>, </a:t>
            </a:r>
            <a:r>
              <a:rPr lang="en-US" altLang="zh-CN" sz="3600">
                <a:solidFill>
                  <a:schemeClr val="bg2"/>
                </a:solidFill>
                <a:sym typeface="+mn-ea"/>
              </a:rPr>
              <a:t>for some strange reason, this “inner voice” kept prompting me to talk to this man. I tried to ignore the </a:t>
            </a:r>
            <a:r>
              <a:rPr lang="en-US" altLang="zh-CN" sz="3600">
                <a:solidFill>
                  <a:schemeClr val="tx1"/>
                </a:solidFill>
                <a:highlight>
                  <a:srgbClr val="FF0000"/>
                </a:highlight>
                <a:sym typeface="+mn-ea"/>
              </a:rPr>
              <a:t>“voice”</a:t>
            </a:r>
            <a:r>
              <a:rPr lang="en-US" altLang="zh-CN" sz="3600">
                <a:solidFill>
                  <a:schemeClr val="bg2"/>
                </a:solidFill>
                <a:highlight>
                  <a:srgbClr val="FF0000"/>
                </a:highlight>
                <a:sym typeface="+mn-ea"/>
              </a:rPr>
              <a:t> </a:t>
            </a:r>
            <a:r>
              <a:rPr lang="en-US" altLang="zh-CN" sz="3600">
                <a:solidFill>
                  <a:schemeClr val="bg2"/>
                </a:solidFill>
                <a:sym typeface="+mn-ea"/>
              </a:rPr>
              <a:t>as there was no way I was starting a conversation with a complete stranger.</a:t>
            </a:r>
            <a:endParaRPr lang="en-US" altLang="zh-CN" sz="3600">
              <a:solidFill>
                <a:schemeClr val="bg2"/>
              </a:solidFill>
              <a:sym typeface="+mn-ea"/>
            </a:endParaRPr>
          </a:p>
        </p:txBody>
      </p:sp>
      <p:pic>
        <p:nvPicPr>
          <p:cNvPr id="9" name="图片 8"/>
          <p:cNvPicPr>
            <a:picLocks noChangeAspect="1"/>
          </p:cNvPicPr>
          <p:nvPr/>
        </p:nvPicPr>
        <p:blipFill>
          <a:blip r:embed="rId1"/>
          <a:stretch>
            <a:fillRect/>
          </a:stretch>
        </p:blipFill>
        <p:spPr>
          <a:xfrm>
            <a:off x="338455" y="225425"/>
            <a:ext cx="1416050" cy="1375410"/>
          </a:xfrm>
          <a:prstGeom prst="rect">
            <a:avLst/>
          </a:prstGeom>
        </p:spPr>
      </p:pic>
      <p:sp>
        <p:nvSpPr>
          <p:cNvPr id="5" name="文本框 4"/>
          <p:cNvSpPr txBox="1"/>
          <p:nvPr/>
        </p:nvSpPr>
        <p:spPr>
          <a:xfrm>
            <a:off x="2120265" y="225425"/>
            <a:ext cx="9357995" cy="1322070"/>
          </a:xfrm>
          <a:prstGeom prst="rect">
            <a:avLst/>
          </a:prstGeom>
          <a:noFill/>
        </p:spPr>
        <p:txBody>
          <a:bodyPr wrap="square" rtlCol="0">
            <a:spAutoFit/>
          </a:bodyPr>
          <a:lstStyle/>
          <a:p>
            <a:r>
              <a:rPr lang="en-US" altLang="zh-CN" sz="4000" i="1"/>
              <a:t>What emotions are conveyed here?</a:t>
            </a:r>
            <a:endParaRPr lang="en-US" altLang="zh-CN" sz="4000" i="1"/>
          </a:p>
          <a:p>
            <a:r>
              <a:rPr lang="en-US" altLang="zh-CN" sz="4000" i="1"/>
              <a:t>What the “inner voice” might be?</a:t>
            </a:r>
            <a:endParaRPr lang="en-US" altLang="zh-CN" sz="4000" i="1"/>
          </a:p>
        </p:txBody>
      </p:sp>
      <p:sp>
        <p:nvSpPr>
          <p:cNvPr id="3" name="文本框 2"/>
          <p:cNvSpPr txBox="1"/>
          <p:nvPr/>
        </p:nvSpPr>
        <p:spPr>
          <a:xfrm>
            <a:off x="5928995" y="2981325"/>
            <a:ext cx="4698365" cy="706755"/>
          </a:xfrm>
          <a:prstGeom prst="rect">
            <a:avLst/>
          </a:prstGeom>
          <a:solidFill>
            <a:schemeClr val="accent4"/>
          </a:solidFill>
        </p:spPr>
        <p:txBody>
          <a:bodyPr wrap="square" rtlCol="0">
            <a:spAutoFit/>
          </a:bodyPr>
          <a:lstStyle/>
          <a:p>
            <a:r>
              <a:rPr lang="en-US" altLang="zh-CN" sz="4000" b="1"/>
              <a:t>conflicting/struggling</a:t>
            </a:r>
            <a:endParaRPr lang="en-US" altLang="zh-CN" sz="4000" b="1">
              <a:solidFill>
                <a:srgbClr val="FF0000"/>
              </a:solidFill>
            </a:endParaRPr>
          </a:p>
        </p:txBody>
      </p:sp>
      <p:sp>
        <p:nvSpPr>
          <p:cNvPr id="2" name="上下箭头 1"/>
          <p:cNvSpPr/>
          <p:nvPr/>
        </p:nvSpPr>
        <p:spPr>
          <a:xfrm rot="19320000">
            <a:off x="5340350" y="2588260"/>
            <a:ext cx="433705" cy="2543175"/>
          </a:xfrm>
          <a:prstGeom prst="up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nvSpPr>
        <p:spPr>
          <a:xfrm>
            <a:off x="5079365" y="4964430"/>
            <a:ext cx="6771640" cy="1322070"/>
          </a:xfrm>
          <a:prstGeom prst="rect">
            <a:avLst/>
          </a:prstGeom>
          <a:solidFill>
            <a:schemeClr val="accent4"/>
          </a:solidFill>
        </p:spPr>
        <p:txBody>
          <a:bodyPr wrap="square" rtlCol="0">
            <a:spAutoFit/>
          </a:bodyPr>
          <a:lstStyle/>
          <a:p>
            <a:r>
              <a:rPr lang="en-US" altLang="zh-CN" sz="4000" b="1">
                <a:solidFill>
                  <a:srgbClr val="FF0000"/>
                </a:solidFill>
              </a:rPr>
              <a:t>symbolize  author’s empathy and kindness</a:t>
            </a:r>
            <a:endParaRPr lang="en-US" altLang="zh-CN" sz="4000" b="1">
              <a:solidFill>
                <a:srgbClr val="FF0000"/>
              </a:solidFill>
            </a:endParaRPr>
          </a:p>
        </p:txBody>
      </p:sp>
      <p:sp>
        <p:nvSpPr>
          <p:cNvPr id="7" name="文本框 6"/>
          <p:cNvSpPr txBox="1"/>
          <p:nvPr/>
        </p:nvSpPr>
        <p:spPr>
          <a:xfrm>
            <a:off x="4314190" y="6504940"/>
            <a:ext cx="4064000" cy="368300"/>
          </a:xfrm>
          <a:prstGeom prst="rect">
            <a:avLst/>
          </a:prstGeom>
          <a:noFill/>
        </p:spPr>
        <p:txBody>
          <a:bodyPr wrap="square" rtlCol="0">
            <a:sp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2" grpId="0" bldLvl="0" animBg="1"/>
      <p:bldP spid="2" grpId="1" animBg="1"/>
      <p:bldP spid="6" grpId="0" bldLvl="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V="1">
            <a:off x="-33020" y="2842260"/>
            <a:ext cx="12225020" cy="16510"/>
          </a:xfrm>
          <a:prstGeom prst="line">
            <a:avLst/>
          </a:prstGeom>
        </p:spPr>
        <p:style>
          <a:lnRef idx="2">
            <a:schemeClr val="accent1"/>
          </a:lnRef>
          <a:fillRef idx="0">
            <a:srgbClr val="FFFFFF"/>
          </a:fillRef>
          <a:effectRef idx="0">
            <a:srgbClr val="FFFFFF"/>
          </a:effectRef>
          <a:fontRef idx="minor">
            <a:schemeClr val="tx1"/>
          </a:fontRef>
        </p:style>
      </p:cxnSp>
      <p:pic>
        <p:nvPicPr>
          <p:cNvPr id="9" name="图片 8"/>
          <p:cNvPicPr>
            <a:picLocks noChangeAspect="1"/>
          </p:cNvPicPr>
          <p:nvPr/>
        </p:nvPicPr>
        <p:blipFill>
          <a:blip r:embed="rId1"/>
          <a:stretch>
            <a:fillRect/>
          </a:stretch>
        </p:blipFill>
        <p:spPr>
          <a:xfrm>
            <a:off x="-3175" y="5318125"/>
            <a:ext cx="1467485" cy="1425575"/>
          </a:xfrm>
          <a:prstGeom prst="rect">
            <a:avLst/>
          </a:prstGeom>
        </p:spPr>
      </p:pic>
      <p:pic>
        <p:nvPicPr>
          <p:cNvPr id="10" name="图片 9"/>
          <p:cNvPicPr>
            <a:picLocks noChangeAspect="1"/>
          </p:cNvPicPr>
          <p:nvPr/>
        </p:nvPicPr>
        <p:blipFill>
          <a:blip r:embed="rId2"/>
          <a:stretch>
            <a:fillRect/>
          </a:stretch>
        </p:blipFill>
        <p:spPr>
          <a:xfrm>
            <a:off x="1850390" y="706120"/>
            <a:ext cx="2066290" cy="1644015"/>
          </a:xfrm>
          <a:prstGeom prst="rect">
            <a:avLst/>
          </a:prstGeom>
        </p:spPr>
      </p:pic>
      <p:sp>
        <p:nvSpPr>
          <p:cNvPr id="6" name="圆角矩形 5"/>
          <p:cNvSpPr/>
          <p:nvPr/>
        </p:nvSpPr>
        <p:spPr>
          <a:xfrm>
            <a:off x="1038225" y="2547620"/>
            <a:ext cx="2021205" cy="60642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圆角矩形 7"/>
          <p:cNvSpPr/>
          <p:nvPr/>
        </p:nvSpPr>
        <p:spPr>
          <a:xfrm>
            <a:off x="4357370" y="2353310"/>
            <a:ext cx="1944370" cy="109410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圆角矩形 10"/>
          <p:cNvSpPr/>
          <p:nvPr/>
        </p:nvSpPr>
        <p:spPr>
          <a:xfrm>
            <a:off x="7395845" y="2506980"/>
            <a:ext cx="1741170" cy="61976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圆角矩形 11"/>
          <p:cNvSpPr/>
          <p:nvPr/>
        </p:nvSpPr>
        <p:spPr>
          <a:xfrm>
            <a:off x="10148570" y="2506980"/>
            <a:ext cx="1741170" cy="61976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p:cNvSpPr txBox="1"/>
          <p:nvPr/>
        </p:nvSpPr>
        <p:spPr>
          <a:xfrm>
            <a:off x="1038225" y="2529205"/>
            <a:ext cx="2225040" cy="521970"/>
          </a:xfrm>
          <a:prstGeom prst="rect">
            <a:avLst/>
          </a:prstGeom>
          <a:noFill/>
        </p:spPr>
        <p:txBody>
          <a:bodyPr wrap="square" rtlCol="0">
            <a:spAutoFit/>
          </a:bodyPr>
          <a:lstStyle/>
          <a:p>
            <a:r>
              <a:rPr lang="en-US" altLang="zh-CN" sz="2800" b="1">
                <a:solidFill>
                  <a:schemeClr val="bg1"/>
                </a:solidFill>
              </a:rPr>
              <a:t>P1 &amp;2Daily </a:t>
            </a:r>
            <a:endParaRPr lang="en-US" altLang="zh-CN" sz="2800" b="1">
              <a:solidFill>
                <a:schemeClr val="bg1"/>
              </a:solidFill>
            </a:endParaRPr>
          </a:p>
        </p:txBody>
      </p:sp>
      <p:sp>
        <p:nvSpPr>
          <p:cNvPr id="15" name="文本框 14"/>
          <p:cNvSpPr txBox="1"/>
          <p:nvPr/>
        </p:nvSpPr>
        <p:spPr>
          <a:xfrm>
            <a:off x="4464050" y="2353310"/>
            <a:ext cx="1864995" cy="953135"/>
          </a:xfrm>
          <a:prstGeom prst="rect">
            <a:avLst/>
          </a:prstGeom>
          <a:noFill/>
        </p:spPr>
        <p:txBody>
          <a:bodyPr wrap="square" rtlCol="0">
            <a:spAutoFit/>
          </a:bodyPr>
          <a:lstStyle/>
          <a:p>
            <a:r>
              <a:rPr lang="en-US" altLang="zh-CN" sz="2800" b="1">
                <a:solidFill>
                  <a:schemeClr val="bg1"/>
                </a:solidFill>
              </a:rPr>
              <a:t>P3 Toady’s</a:t>
            </a:r>
            <a:endParaRPr lang="en-US" altLang="zh-CN" sz="2800" b="1">
              <a:solidFill>
                <a:schemeClr val="bg1"/>
              </a:solidFill>
            </a:endParaRPr>
          </a:p>
          <a:p>
            <a:r>
              <a:rPr lang="en-US" altLang="zh-CN" sz="2800" b="1">
                <a:solidFill>
                  <a:schemeClr val="bg1"/>
                </a:solidFill>
              </a:rPr>
              <a:t>train</a:t>
            </a:r>
            <a:endParaRPr lang="en-US" altLang="zh-CN" sz="2800" b="1">
              <a:solidFill>
                <a:schemeClr val="bg1"/>
              </a:solidFill>
            </a:endParaRPr>
          </a:p>
        </p:txBody>
      </p:sp>
      <p:sp>
        <p:nvSpPr>
          <p:cNvPr id="16" name="文本框 15"/>
          <p:cNvSpPr txBox="1"/>
          <p:nvPr/>
        </p:nvSpPr>
        <p:spPr>
          <a:xfrm>
            <a:off x="7395845" y="2506980"/>
            <a:ext cx="2392680" cy="953135"/>
          </a:xfrm>
          <a:prstGeom prst="rect">
            <a:avLst/>
          </a:prstGeom>
          <a:noFill/>
        </p:spPr>
        <p:txBody>
          <a:bodyPr wrap="square" rtlCol="0">
            <a:spAutoFit/>
          </a:bodyPr>
          <a:lstStyle/>
          <a:p>
            <a:r>
              <a:rPr lang="en-US" altLang="zh-CN" sz="2800" b="1">
                <a:solidFill>
                  <a:schemeClr val="bg1"/>
                </a:solidFill>
              </a:rPr>
              <a:t>P4 30’ later</a:t>
            </a:r>
            <a:endParaRPr lang="en-US" altLang="zh-CN" sz="2800" b="1">
              <a:solidFill>
                <a:schemeClr val="bg1"/>
              </a:solidFill>
            </a:endParaRPr>
          </a:p>
          <a:p>
            <a:endParaRPr lang="en-US" altLang="zh-CN" sz="2800" b="1">
              <a:solidFill>
                <a:schemeClr val="bg1"/>
              </a:solidFill>
            </a:endParaRPr>
          </a:p>
        </p:txBody>
      </p:sp>
      <p:sp>
        <p:nvSpPr>
          <p:cNvPr id="17" name="文本框 16"/>
          <p:cNvSpPr txBox="1"/>
          <p:nvPr/>
        </p:nvSpPr>
        <p:spPr>
          <a:xfrm>
            <a:off x="10056495" y="2506980"/>
            <a:ext cx="2392680" cy="829945"/>
          </a:xfrm>
          <a:prstGeom prst="rect">
            <a:avLst/>
          </a:prstGeom>
          <a:noFill/>
        </p:spPr>
        <p:txBody>
          <a:bodyPr wrap="square" rtlCol="0">
            <a:spAutoFit/>
          </a:bodyPr>
          <a:lstStyle/>
          <a:p>
            <a:r>
              <a:rPr lang="en-US" altLang="zh-CN" sz="2400" b="1">
                <a:solidFill>
                  <a:schemeClr val="bg1"/>
                </a:solidFill>
              </a:rPr>
              <a:t>P5 eventually</a:t>
            </a:r>
            <a:endParaRPr lang="en-US" altLang="zh-CN" sz="2400" b="1">
              <a:solidFill>
                <a:schemeClr val="bg1"/>
              </a:solidFill>
            </a:endParaRPr>
          </a:p>
          <a:p>
            <a:endParaRPr lang="en-US" altLang="zh-CN" sz="2400" b="1">
              <a:solidFill>
                <a:schemeClr val="bg1"/>
              </a:solidFill>
            </a:endParaRPr>
          </a:p>
        </p:txBody>
      </p:sp>
      <p:sp>
        <p:nvSpPr>
          <p:cNvPr id="18" name="文本框 17"/>
          <p:cNvSpPr txBox="1"/>
          <p:nvPr/>
        </p:nvSpPr>
        <p:spPr>
          <a:xfrm>
            <a:off x="0" y="1870075"/>
            <a:ext cx="1283335" cy="368300"/>
          </a:xfrm>
          <a:prstGeom prst="rect">
            <a:avLst/>
          </a:prstGeom>
          <a:noFill/>
        </p:spPr>
        <p:txBody>
          <a:bodyPr wrap="square" rtlCol="0">
            <a:spAutoFit/>
          </a:bodyPr>
          <a:lstStyle/>
          <a:p>
            <a:r>
              <a:rPr lang="en-US" altLang="zh-CN" b="1">
                <a:solidFill>
                  <a:srgbClr val="FF0000"/>
                </a:solidFill>
              </a:rPr>
              <a:t>Action</a:t>
            </a:r>
            <a:endParaRPr lang="en-US" altLang="zh-CN" b="1">
              <a:solidFill>
                <a:srgbClr val="FF0000"/>
              </a:solidFill>
            </a:endParaRPr>
          </a:p>
        </p:txBody>
      </p:sp>
      <p:sp>
        <p:nvSpPr>
          <p:cNvPr id="19" name="文本框 18"/>
          <p:cNvSpPr txBox="1"/>
          <p:nvPr/>
        </p:nvSpPr>
        <p:spPr>
          <a:xfrm>
            <a:off x="-33020" y="825500"/>
            <a:ext cx="1283335" cy="368300"/>
          </a:xfrm>
          <a:prstGeom prst="rect">
            <a:avLst/>
          </a:prstGeom>
          <a:noFill/>
        </p:spPr>
        <p:txBody>
          <a:bodyPr wrap="square" rtlCol="0">
            <a:spAutoFit/>
          </a:bodyPr>
          <a:lstStyle/>
          <a:p>
            <a:r>
              <a:rPr lang="en-US" altLang="zh-CN" b="1">
                <a:solidFill>
                  <a:srgbClr val="FF0000"/>
                </a:solidFill>
              </a:rPr>
              <a:t>Emotion</a:t>
            </a:r>
            <a:endParaRPr lang="en-US" altLang="zh-CN" b="1">
              <a:solidFill>
                <a:srgbClr val="FF0000"/>
              </a:solidFill>
            </a:endParaRPr>
          </a:p>
        </p:txBody>
      </p:sp>
      <p:sp>
        <p:nvSpPr>
          <p:cNvPr id="20" name="文本框 19"/>
          <p:cNvSpPr txBox="1"/>
          <p:nvPr/>
        </p:nvSpPr>
        <p:spPr>
          <a:xfrm>
            <a:off x="-33020" y="3503295"/>
            <a:ext cx="1283335" cy="368300"/>
          </a:xfrm>
          <a:prstGeom prst="rect">
            <a:avLst/>
          </a:prstGeom>
          <a:noFill/>
        </p:spPr>
        <p:txBody>
          <a:bodyPr wrap="square" rtlCol="0">
            <a:spAutoFit/>
          </a:bodyPr>
          <a:lstStyle/>
          <a:p>
            <a:r>
              <a:rPr lang="en-US" altLang="zh-CN" b="1">
                <a:solidFill>
                  <a:schemeClr val="accent1"/>
                </a:solidFill>
              </a:rPr>
              <a:t>Action</a:t>
            </a:r>
            <a:endParaRPr lang="en-US" altLang="zh-CN" b="1">
              <a:solidFill>
                <a:schemeClr val="accent1"/>
              </a:solidFill>
            </a:endParaRPr>
          </a:p>
        </p:txBody>
      </p:sp>
      <p:sp>
        <p:nvSpPr>
          <p:cNvPr id="21" name="文本框 20"/>
          <p:cNvSpPr txBox="1"/>
          <p:nvPr/>
        </p:nvSpPr>
        <p:spPr>
          <a:xfrm>
            <a:off x="0" y="4065270"/>
            <a:ext cx="1283335" cy="368300"/>
          </a:xfrm>
          <a:prstGeom prst="rect">
            <a:avLst/>
          </a:prstGeom>
          <a:noFill/>
        </p:spPr>
        <p:txBody>
          <a:bodyPr wrap="square" rtlCol="0">
            <a:spAutoFit/>
          </a:bodyPr>
          <a:lstStyle/>
          <a:p>
            <a:r>
              <a:rPr lang="en-US" altLang="zh-CN" b="1">
                <a:solidFill>
                  <a:schemeClr val="accent1"/>
                </a:solidFill>
              </a:rPr>
              <a:t>Emotion</a:t>
            </a:r>
            <a:endParaRPr lang="en-US" altLang="zh-CN" b="1">
              <a:solidFill>
                <a:schemeClr val="accent1"/>
              </a:solidFill>
            </a:endParaRPr>
          </a:p>
        </p:txBody>
      </p:sp>
      <p:sp>
        <p:nvSpPr>
          <p:cNvPr id="22" name="文本框 21"/>
          <p:cNvSpPr txBox="1"/>
          <p:nvPr/>
        </p:nvSpPr>
        <p:spPr>
          <a:xfrm>
            <a:off x="-33020" y="4718685"/>
            <a:ext cx="1497330" cy="645160"/>
          </a:xfrm>
          <a:prstGeom prst="rect">
            <a:avLst/>
          </a:prstGeom>
          <a:noFill/>
        </p:spPr>
        <p:txBody>
          <a:bodyPr wrap="square" rtlCol="0">
            <a:spAutoFit/>
          </a:bodyPr>
          <a:lstStyle/>
          <a:p>
            <a:r>
              <a:rPr lang="en-US" altLang="zh-CN" b="1" i="1">
                <a:solidFill>
                  <a:schemeClr val="accent6"/>
                </a:solidFill>
              </a:rPr>
              <a:t>narrative skills</a:t>
            </a:r>
            <a:endParaRPr lang="en-US" altLang="zh-CN" b="1" i="1">
              <a:solidFill>
                <a:schemeClr val="accent6"/>
              </a:solidFill>
            </a:endParaRPr>
          </a:p>
        </p:txBody>
      </p:sp>
      <p:sp>
        <p:nvSpPr>
          <p:cNvPr id="24" name="文本框 23"/>
          <p:cNvSpPr txBox="1"/>
          <p:nvPr/>
        </p:nvSpPr>
        <p:spPr>
          <a:xfrm>
            <a:off x="1038225" y="4058285"/>
            <a:ext cx="2834005" cy="645160"/>
          </a:xfrm>
          <a:prstGeom prst="rect">
            <a:avLst/>
          </a:prstGeom>
          <a:noFill/>
        </p:spPr>
        <p:txBody>
          <a:bodyPr wrap="square" rtlCol="0">
            <a:spAutoFit/>
          </a:bodyPr>
          <a:lstStyle/>
          <a:p>
            <a:r>
              <a:rPr lang="en-US" altLang="zh-CN" b="1" u="sng"/>
              <a:t>reluctant to converse </a:t>
            </a:r>
            <a:endParaRPr lang="en-US" altLang="zh-CN" b="1" u="sng"/>
          </a:p>
          <a:p>
            <a:r>
              <a:rPr lang="en-US" altLang="zh-CN" b="1" u="sng"/>
              <a:t>indifferent to others</a:t>
            </a:r>
            <a:endParaRPr lang="en-US" altLang="zh-CN" b="1" u="sng"/>
          </a:p>
        </p:txBody>
      </p:sp>
      <p:sp>
        <p:nvSpPr>
          <p:cNvPr id="25" name="文本框 24"/>
          <p:cNvSpPr txBox="1"/>
          <p:nvPr/>
        </p:nvSpPr>
        <p:spPr>
          <a:xfrm>
            <a:off x="1053465" y="4864100"/>
            <a:ext cx="3012440" cy="645160"/>
          </a:xfrm>
          <a:prstGeom prst="rect">
            <a:avLst/>
          </a:prstGeom>
          <a:noFill/>
        </p:spPr>
        <p:txBody>
          <a:bodyPr wrap="square" rtlCol="0">
            <a:spAutoFit/>
          </a:bodyPr>
          <a:lstStyle/>
          <a:p>
            <a:r>
              <a:rPr lang="en-US" altLang="zh-CN" b="1" i="1" u="sng"/>
              <a:t>Detailed description of actions&amp; emotions</a:t>
            </a:r>
            <a:endParaRPr lang="en-US" altLang="zh-CN" b="1" i="1" u="sng"/>
          </a:p>
        </p:txBody>
      </p:sp>
      <p:sp>
        <p:nvSpPr>
          <p:cNvPr id="27" name="文本框 26"/>
          <p:cNvSpPr txBox="1"/>
          <p:nvPr/>
        </p:nvSpPr>
        <p:spPr>
          <a:xfrm>
            <a:off x="4375785" y="3568700"/>
            <a:ext cx="2834005" cy="368300"/>
          </a:xfrm>
          <a:prstGeom prst="rect">
            <a:avLst/>
          </a:prstGeom>
          <a:noFill/>
        </p:spPr>
        <p:txBody>
          <a:bodyPr wrap="square" rtlCol="0">
            <a:spAutoFit/>
          </a:bodyPr>
          <a:lstStyle/>
          <a:p>
            <a:r>
              <a:rPr lang="en-US" altLang="zh-CN" b="1" u="sng"/>
              <a:t>sat beside a man</a:t>
            </a:r>
            <a:endParaRPr lang="en-US" altLang="zh-CN" b="1" u="sng"/>
          </a:p>
        </p:txBody>
      </p:sp>
      <p:sp>
        <p:nvSpPr>
          <p:cNvPr id="28" name="文本框 27"/>
          <p:cNvSpPr txBox="1"/>
          <p:nvPr/>
        </p:nvSpPr>
        <p:spPr>
          <a:xfrm>
            <a:off x="1038225" y="3462655"/>
            <a:ext cx="2834005" cy="368300"/>
          </a:xfrm>
          <a:prstGeom prst="rect">
            <a:avLst/>
          </a:prstGeom>
          <a:noFill/>
        </p:spPr>
        <p:txBody>
          <a:bodyPr wrap="square" rtlCol="0">
            <a:spAutoFit/>
          </a:bodyPr>
          <a:lstStyle/>
          <a:p>
            <a:r>
              <a:rPr lang="en-US" altLang="zh-CN" b="1" u="sng"/>
              <a:t>Daily routines/thoughts</a:t>
            </a:r>
            <a:endParaRPr lang="en-US" altLang="zh-CN" b="1" u="sng"/>
          </a:p>
        </p:txBody>
      </p:sp>
      <p:sp>
        <p:nvSpPr>
          <p:cNvPr id="29" name="文本框 28"/>
          <p:cNvSpPr txBox="1"/>
          <p:nvPr/>
        </p:nvSpPr>
        <p:spPr>
          <a:xfrm>
            <a:off x="4452620" y="4325620"/>
            <a:ext cx="2834005" cy="368300"/>
          </a:xfrm>
          <a:prstGeom prst="rect">
            <a:avLst/>
          </a:prstGeom>
          <a:noFill/>
        </p:spPr>
        <p:txBody>
          <a:bodyPr wrap="square" rtlCol="0">
            <a:spAutoFit/>
          </a:bodyPr>
          <a:lstStyle/>
          <a:p>
            <a:r>
              <a:rPr lang="en-US" altLang="zh-CN" b="1" u="sng"/>
              <a:t>glad</a:t>
            </a:r>
            <a:endParaRPr lang="en-US" altLang="zh-CN" b="1" u="sng">
              <a:solidFill>
                <a:srgbClr val="FF0000"/>
              </a:solidFill>
            </a:endParaRPr>
          </a:p>
        </p:txBody>
      </p:sp>
      <p:sp>
        <p:nvSpPr>
          <p:cNvPr id="30" name="文本框 29"/>
          <p:cNvSpPr txBox="1"/>
          <p:nvPr/>
        </p:nvSpPr>
        <p:spPr>
          <a:xfrm>
            <a:off x="4357370" y="1864360"/>
            <a:ext cx="2834005" cy="368300"/>
          </a:xfrm>
          <a:prstGeom prst="rect">
            <a:avLst/>
          </a:prstGeom>
          <a:noFill/>
        </p:spPr>
        <p:txBody>
          <a:bodyPr wrap="square" rtlCol="0">
            <a:spAutoFit/>
          </a:bodyPr>
          <a:lstStyle/>
          <a:p>
            <a:r>
              <a:rPr lang="en-US" altLang="zh-CN" b="1" u="sng"/>
              <a:t>head down/lost in thought</a:t>
            </a:r>
            <a:endParaRPr lang="en-US" altLang="zh-CN" b="1" u="sng"/>
          </a:p>
        </p:txBody>
      </p:sp>
      <p:sp>
        <p:nvSpPr>
          <p:cNvPr id="32" name="文本框 31"/>
          <p:cNvSpPr txBox="1"/>
          <p:nvPr/>
        </p:nvSpPr>
        <p:spPr>
          <a:xfrm>
            <a:off x="4383405" y="807720"/>
            <a:ext cx="2834005" cy="368300"/>
          </a:xfrm>
          <a:prstGeom prst="rect">
            <a:avLst/>
          </a:prstGeom>
          <a:noFill/>
        </p:spPr>
        <p:txBody>
          <a:bodyPr wrap="square" rtlCol="0">
            <a:spAutoFit/>
          </a:bodyPr>
          <a:lstStyle/>
          <a:p>
            <a:r>
              <a:rPr lang="en-US" altLang="zh-CN" b="1" u="sng"/>
              <a:t>in low spirit</a:t>
            </a:r>
            <a:endParaRPr lang="en-US" altLang="zh-CN" b="1" u="sng"/>
          </a:p>
        </p:txBody>
      </p:sp>
      <p:sp>
        <p:nvSpPr>
          <p:cNvPr id="33" name="文本框 32"/>
          <p:cNvSpPr txBox="1"/>
          <p:nvPr/>
        </p:nvSpPr>
        <p:spPr>
          <a:xfrm>
            <a:off x="4375785" y="4864100"/>
            <a:ext cx="3012440" cy="645160"/>
          </a:xfrm>
          <a:prstGeom prst="rect">
            <a:avLst/>
          </a:prstGeom>
          <a:noFill/>
        </p:spPr>
        <p:txBody>
          <a:bodyPr wrap="square" rtlCol="0">
            <a:spAutoFit/>
          </a:bodyPr>
          <a:lstStyle/>
          <a:p>
            <a:r>
              <a:rPr lang="en-US" altLang="zh-CN" b="1" i="1" u="sng"/>
              <a:t>suspense </a:t>
            </a:r>
            <a:endParaRPr lang="en-US" altLang="zh-CN" b="1" i="1" u="sng"/>
          </a:p>
          <a:p>
            <a:r>
              <a:rPr lang="en-US" altLang="zh-CN" b="1" i="1" u="sng"/>
              <a:t>internal monologue</a:t>
            </a:r>
            <a:endParaRPr lang="en-US" altLang="zh-CN" b="1" i="1" u="sng"/>
          </a:p>
        </p:txBody>
      </p:sp>
      <p:sp>
        <p:nvSpPr>
          <p:cNvPr id="34" name="文本框 33"/>
          <p:cNvSpPr txBox="1"/>
          <p:nvPr/>
        </p:nvSpPr>
        <p:spPr>
          <a:xfrm>
            <a:off x="7395845" y="3506470"/>
            <a:ext cx="2834005" cy="368300"/>
          </a:xfrm>
          <a:prstGeom prst="rect">
            <a:avLst/>
          </a:prstGeom>
          <a:noFill/>
        </p:spPr>
        <p:txBody>
          <a:bodyPr wrap="square" rtlCol="0">
            <a:spAutoFit/>
          </a:bodyPr>
          <a:lstStyle/>
          <a:p>
            <a:r>
              <a:rPr lang="en-US" altLang="zh-CN" b="1" u="sng"/>
              <a:t>kept wondering</a:t>
            </a:r>
            <a:endParaRPr lang="en-US" altLang="zh-CN" b="1" u="sng"/>
          </a:p>
        </p:txBody>
      </p:sp>
      <p:sp>
        <p:nvSpPr>
          <p:cNvPr id="35" name="文本框 34"/>
          <p:cNvSpPr txBox="1"/>
          <p:nvPr/>
        </p:nvSpPr>
        <p:spPr>
          <a:xfrm>
            <a:off x="7395845" y="4058285"/>
            <a:ext cx="2834005" cy="922020"/>
          </a:xfrm>
          <a:prstGeom prst="rect">
            <a:avLst/>
          </a:prstGeom>
          <a:noFill/>
        </p:spPr>
        <p:txBody>
          <a:bodyPr wrap="square" rtlCol="0">
            <a:spAutoFit/>
          </a:bodyPr>
          <a:lstStyle/>
          <a:p>
            <a:r>
              <a:rPr lang="en-US" altLang="zh-CN" b="1" u="sng"/>
              <a:t>curious</a:t>
            </a:r>
            <a:endParaRPr lang="en-US" altLang="zh-CN" b="1" u="sng"/>
          </a:p>
          <a:p>
            <a:r>
              <a:rPr lang="en-US" altLang="zh-CN" b="1" u="sng"/>
              <a:t>hesitant</a:t>
            </a:r>
            <a:endParaRPr lang="en-US" altLang="zh-CN" b="1" u="sng"/>
          </a:p>
          <a:p>
            <a:r>
              <a:rPr lang="en-US" altLang="zh-CN" b="1" u="sng"/>
              <a:t>self-controlled</a:t>
            </a:r>
            <a:endParaRPr lang="en-US" altLang="zh-CN" b="1" u="sng"/>
          </a:p>
        </p:txBody>
      </p:sp>
      <p:sp>
        <p:nvSpPr>
          <p:cNvPr id="36" name="文本框 35"/>
          <p:cNvSpPr txBox="1"/>
          <p:nvPr/>
        </p:nvSpPr>
        <p:spPr>
          <a:xfrm>
            <a:off x="7395845" y="4980305"/>
            <a:ext cx="4064000" cy="922020"/>
          </a:xfrm>
          <a:prstGeom prst="rect">
            <a:avLst/>
          </a:prstGeom>
          <a:noFill/>
        </p:spPr>
        <p:txBody>
          <a:bodyPr wrap="square" rtlCol="0">
            <a:spAutoFit/>
          </a:bodyPr>
          <a:lstStyle/>
          <a:p>
            <a:r>
              <a:rPr lang="en-US" altLang="zh-CN" b="1" i="1" u="sng">
                <a:sym typeface="+mn-ea"/>
              </a:rPr>
              <a:t>internal monologue</a:t>
            </a:r>
            <a:endParaRPr lang="en-US" altLang="zh-CN" b="1" i="1" u="sng">
              <a:sym typeface="+mn-ea"/>
            </a:endParaRPr>
          </a:p>
          <a:p>
            <a:r>
              <a:rPr lang="en-US" altLang="zh-CN" b="1" i="1" u="sng">
                <a:sym typeface="+mn-ea"/>
              </a:rPr>
              <a:t>symbolism</a:t>
            </a:r>
            <a:endParaRPr lang="en-US" altLang="zh-CN" b="1" i="1" u="sng"/>
          </a:p>
          <a:p>
            <a:endParaRPr lang="zh-CN" altLang="en-US" b="1" i="1" u="sng"/>
          </a:p>
        </p:txBody>
      </p:sp>
      <p:sp>
        <p:nvSpPr>
          <p:cNvPr id="37" name="文本框 36"/>
          <p:cNvSpPr txBox="1"/>
          <p:nvPr/>
        </p:nvSpPr>
        <p:spPr>
          <a:xfrm>
            <a:off x="10056495" y="3504565"/>
            <a:ext cx="2042795" cy="386715"/>
          </a:xfrm>
          <a:prstGeom prst="rect">
            <a:avLst/>
          </a:prstGeom>
          <a:noFill/>
        </p:spPr>
        <p:txBody>
          <a:bodyPr wrap="square" rtlCol="0">
            <a:noAutofit/>
          </a:bodyPr>
          <a:lstStyle/>
          <a:p>
            <a:r>
              <a:rPr lang="en-US" altLang="zh-CN" b="1"/>
              <a:t>start a conversion</a:t>
            </a:r>
            <a:endParaRPr lang="en-US" altLang="zh-CN" b="1"/>
          </a:p>
        </p:txBody>
      </p:sp>
      <p:sp>
        <p:nvSpPr>
          <p:cNvPr id="38" name="文本框 37"/>
          <p:cNvSpPr txBox="1"/>
          <p:nvPr/>
        </p:nvSpPr>
        <p:spPr>
          <a:xfrm>
            <a:off x="9640570" y="1202690"/>
            <a:ext cx="2551430" cy="529590"/>
          </a:xfrm>
          <a:prstGeom prst="rect">
            <a:avLst/>
          </a:prstGeom>
          <a:noFill/>
        </p:spPr>
        <p:txBody>
          <a:bodyPr wrap="square" rtlCol="0">
            <a:noAutofit/>
          </a:bodyPr>
          <a:lstStyle/>
          <a:p>
            <a:r>
              <a:rPr lang="en-US" altLang="zh-CN" b="1"/>
              <a:t>raised his head;turn red eyes to me;tears rolling down;attempt to wipe away</a:t>
            </a:r>
            <a:endParaRPr lang="en-US" altLang="zh-CN" b="1"/>
          </a:p>
        </p:txBody>
      </p:sp>
      <p:sp>
        <p:nvSpPr>
          <p:cNvPr id="39" name="文本框 38"/>
          <p:cNvSpPr txBox="1"/>
          <p:nvPr/>
        </p:nvSpPr>
        <p:spPr>
          <a:xfrm>
            <a:off x="9788525" y="655320"/>
            <a:ext cx="3552190" cy="368300"/>
          </a:xfrm>
          <a:prstGeom prst="rect">
            <a:avLst/>
          </a:prstGeom>
          <a:noFill/>
        </p:spPr>
        <p:txBody>
          <a:bodyPr wrap="square" rtlCol="0">
            <a:spAutoFit/>
          </a:bodyPr>
          <a:lstStyle/>
          <a:p>
            <a:r>
              <a:rPr lang="en-US" altLang="zh-CN" b="1"/>
              <a:t>really upset/painful</a:t>
            </a:r>
            <a:endParaRPr lang="en-US" altLang="zh-CN" b="1"/>
          </a:p>
        </p:txBody>
      </p:sp>
      <p:sp>
        <p:nvSpPr>
          <p:cNvPr id="41" name="文本框 40"/>
          <p:cNvSpPr txBox="1"/>
          <p:nvPr/>
        </p:nvSpPr>
        <p:spPr>
          <a:xfrm>
            <a:off x="10056495" y="4058285"/>
            <a:ext cx="1729105" cy="922020"/>
          </a:xfrm>
          <a:prstGeom prst="rect">
            <a:avLst/>
          </a:prstGeom>
          <a:noFill/>
        </p:spPr>
        <p:txBody>
          <a:bodyPr wrap="square" rtlCol="0">
            <a:spAutoFit/>
          </a:bodyPr>
          <a:lstStyle/>
          <a:p>
            <a:r>
              <a:rPr lang="en-US" altLang="zh-CN"/>
              <a:t>feel the sadness beyond description</a:t>
            </a:r>
            <a:endParaRPr lang="en-US" altLang="zh-CN"/>
          </a:p>
        </p:txBody>
      </p:sp>
      <p:sp>
        <p:nvSpPr>
          <p:cNvPr id="42" name="文本框 41"/>
          <p:cNvSpPr txBox="1"/>
          <p:nvPr/>
        </p:nvSpPr>
        <p:spPr>
          <a:xfrm>
            <a:off x="9640570" y="4979035"/>
            <a:ext cx="3012440" cy="922020"/>
          </a:xfrm>
          <a:prstGeom prst="rect">
            <a:avLst/>
          </a:prstGeom>
          <a:noFill/>
        </p:spPr>
        <p:txBody>
          <a:bodyPr wrap="square" rtlCol="0">
            <a:spAutoFit/>
          </a:bodyPr>
          <a:lstStyle/>
          <a:p>
            <a:r>
              <a:rPr lang="en-US" altLang="zh-CN"/>
              <a:t>Detailed description of actions&amp; facial expressions amd thoughts</a:t>
            </a:r>
            <a:endParaRPr lang="en-US" altLang="zh-CN"/>
          </a:p>
        </p:txBody>
      </p:sp>
      <p:pic>
        <p:nvPicPr>
          <p:cNvPr id="2" name="图片 1" descr="be87badc-f7b1-4f25-834c-7e793841827c"/>
          <p:cNvPicPr>
            <a:picLocks noChangeAspect="1"/>
          </p:cNvPicPr>
          <p:nvPr/>
        </p:nvPicPr>
        <p:blipFill>
          <a:blip r:embed="rId3">
            <a:alphaModFix amt="20000"/>
          </a:blip>
          <a:stretch>
            <a:fillRect/>
          </a:stretch>
        </p:blipFill>
        <p:spPr>
          <a:xfrm>
            <a:off x="-33020" y="0"/>
            <a:ext cx="1216152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randombar(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randombar(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randombar(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randombar(horizont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randombar(horizont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randombar(horizont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randombar(horizontal)">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V="1">
            <a:off x="-33020" y="2842260"/>
            <a:ext cx="12225020" cy="16510"/>
          </a:xfrm>
          <a:prstGeom prst="line">
            <a:avLst/>
          </a:prstGeom>
        </p:spPr>
        <p:style>
          <a:lnRef idx="2">
            <a:schemeClr val="accent1"/>
          </a:lnRef>
          <a:fillRef idx="0">
            <a:srgbClr val="FFFFFF"/>
          </a:fillRef>
          <a:effectRef idx="0">
            <a:srgbClr val="FFFFFF"/>
          </a:effectRef>
          <a:fontRef idx="minor">
            <a:schemeClr val="tx1"/>
          </a:fontRef>
        </p:style>
      </p:cxnSp>
      <p:pic>
        <p:nvPicPr>
          <p:cNvPr id="9" name="图片 8"/>
          <p:cNvPicPr>
            <a:picLocks noChangeAspect="1"/>
          </p:cNvPicPr>
          <p:nvPr/>
        </p:nvPicPr>
        <p:blipFill>
          <a:blip r:embed="rId1"/>
          <a:stretch>
            <a:fillRect/>
          </a:stretch>
        </p:blipFill>
        <p:spPr>
          <a:xfrm>
            <a:off x="0" y="5482590"/>
            <a:ext cx="1416050" cy="1375410"/>
          </a:xfrm>
          <a:prstGeom prst="rect">
            <a:avLst/>
          </a:prstGeom>
        </p:spPr>
      </p:pic>
      <p:pic>
        <p:nvPicPr>
          <p:cNvPr id="10" name="图片 9"/>
          <p:cNvPicPr>
            <a:picLocks noChangeAspect="1"/>
          </p:cNvPicPr>
          <p:nvPr/>
        </p:nvPicPr>
        <p:blipFill>
          <a:blip r:embed="rId2"/>
          <a:stretch>
            <a:fillRect/>
          </a:stretch>
        </p:blipFill>
        <p:spPr>
          <a:xfrm>
            <a:off x="10447655" y="0"/>
            <a:ext cx="1744345" cy="1387475"/>
          </a:xfrm>
          <a:prstGeom prst="rect">
            <a:avLst/>
          </a:prstGeom>
        </p:spPr>
      </p:pic>
      <p:sp>
        <p:nvSpPr>
          <p:cNvPr id="6" name="圆角矩形 5"/>
          <p:cNvSpPr/>
          <p:nvPr/>
        </p:nvSpPr>
        <p:spPr>
          <a:xfrm>
            <a:off x="1260475" y="2232660"/>
            <a:ext cx="1972945" cy="13843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圆角矩形 7"/>
          <p:cNvSpPr/>
          <p:nvPr/>
        </p:nvSpPr>
        <p:spPr>
          <a:xfrm>
            <a:off x="8961755" y="2238375"/>
            <a:ext cx="1944370" cy="109410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p:cNvSpPr txBox="1"/>
          <p:nvPr/>
        </p:nvSpPr>
        <p:spPr>
          <a:xfrm>
            <a:off x="1260475" y="2506980"/>
            <a:ext cx="2173605" cy="953135"/>
          </a:xfrm>
          <a:prstGeom prst="rect">
            <a:avLst/>
          </a:prstGeom>
          <a:noFill/>
        </p:spPr>
        <p:txBody>
          <a:bodyPr wrap="square" rtlCol="0">
            <a:spAutoFit/>
          </a:bodyPr>
          <a:lstStyle/>
          <a:p>
            <a:r>
              <a:rPr lang="en-US" altLang="zh-CN" sz="2800" b="1">
                <a:solidFill>
                  <a:schemeClr val="bg1"/>
                </a:solidFill>
              </a:rPr>
              <a:t>P6 After 20’ talking</a:t>
            </a:r>
            <a:endParaRPr lang="en-US" altLang="zh-CN" sz="2800" b="1">
              <a:solidFill>
                <a:schemeClr val="bg1"/>
              </a:solidFill>
            </a:endParaRPr>
          </a:p>
        </p:txBody>
      </p:sp>
      <p:sp>
        <p:nvSpPr>
          <p:cNvPr id="18" name="文本框 17"/>
          <p:cNvSpPr txBox="1"/>
          <p:nvPr/>
        </p:nvSpPr>
        <p:spPr>
          <a:xfrm>
            <a:off x="0" y="1870075"/>
            <a:ext cx="1283335" cy="368300"/>
          </a:xfrm>
          <a:prstGeom prst="rect">
            <a:avLst/>
          </a:prstGeom>
          <a:noFill/>
        </p:spPr>
        <p:txBody>
          <a:bodyPr wrap="square" rtlCol="0">
            <a:spAutoFit/>
          </a:bodyPr>
          <a:lstStyle/>
          <a:p>
            <a:r>
              <a:rPr lang="en-US" altLang="zh-CN" b="1">
                <a:solidFill>
                  <a:srgbClr val="FF0000"/>
                </a:solidFill>
              </a:rPr>
              <a:t>Action</a:t>
            </a:r>
            <a:endParaRPr lang="en-US" altLang="zh-CN" b="1">
              <a:solidFill>
                <a:srgbClr val="FF0000"/>
              </a:solidFill>
            </a:endParaRPr>
          </a:p>
        </p:txBody>
      </p:sp>
      <p:sp>
        <p:nvSpPr>
          <p:cNvPr id="19" name="文本框 18"/>
          <p:cNvSpPr txBox="1"/>
          <p:nvPr/>
        </p:nvSpPr>
        <p:spPr>
          <a:xfrm>
            <a:off x="-33020" y="825500"/>
            <a:ext cx="1283335" cy="368300"/>
          </a:xfrm>
          <a:prstGeom prst="rect">
            <a:avLst/>
          </a:prstGeom>
          <a:noFill/>
        </p:spPr>
        <p:txBody>
          <a:bodyPr wrap="square" rtlCol="0">
            <a:spAutoFit/>
          </a:bodyPr>
          <a:lstStyle/>
          <a:p>
            <a:r>
              <a:rPr lang="en-US" altLang="zh-CN" b="1">
                <a:solidFill>
                  <a:srgbClr val="FF0000"/>
                </a:solidFill>
              </a:rPr>
              <a:t>Emotion</a:t>
            </a:r>
            <a:endParaRPr lang="en-US" altLang="zh-CN" b="1">
              <a:solidFill>
                <a:srgbClr val="FF0000"/>
              </a:solidFill>
            </a:endParaRPr>
          </a:p>
        </p:txBody>
      </p:sp>
      <p:sp>
        <p:nvSpPr>
          <p:cNvPr id="20" name="文本框 19"/>
          <p:cNvSpPr txBox="1"/>
          <p:nvPr/>
        </p:nvSpPr>
        <p:spPr>
          <a:xfrm>
            <a:off x="-33020" y="3503295"/>
            <a:ext cx="1283335" cy="368300"/>
          </a:xfrm>
          <a:prstGeom prst="rect">
            <a:avLst/>
          </a:prstGeom>
          <a:noFill/>
        </p:spPr>
        <p:txBody>
          <a:bodyPr wrap="square" rtlCol="0">
            <a:spAutoFit/>
          </a:bodyPr>
          <a:lstStyle/>
          <a:p>
            <a:r>
              <a:rPr lang="en-US" altLang="zh-CN" b="1">
                <a:solidFill>
                  <a:schemeClr val="accent1"/>
                </a:solidFill>
              </a:rPr>
              <a:t>Action</a:t>
            </a:r>
            <a:endParaRPr lang="en-US" altLang="zh-CN" b="1">
              <a:solidFill>
                <a:schemeClr val="accent1"/>
              </a:solidFill>
            </a:endParaRPr>
          </a:p>
        </p:txBody>
      </p:sp>
      <p:sp>
        <p:nvSpPr>
          <p:cNvPr id="21" name="文本框 20"/>
          <p:cNvSpPr txBox="1"/>
          <p:nvPr/>
        </p:nvSpPr>
        <p:spPr>
          <a:xfrm>
            <a:off x="-33020" y="4110990"/>
            <a:ext cx="1283335" cy="368300"/>
          </a:xfrm>
          <a:prstGeom prst="rect">
            <a:avLst/>
          </a:prstGeom>
          <a:noFill/>
        </p:spPr>
        <p:txBody>
          <a:bodyPr wrap="square" rtlCol="0">
            <a:spAutoFit/>
          </a:bodyPr>
          <a:lstStyle/>
          <a:p>
            <a:r>
              <a:rPr lang="en-US" altLang="zh-CN" b="1">
                <a:solidFill>
                  <a:schemeClr val="accent1"/>
                </a:solidFill>
              </a:rPr>
              <a:t>Emotion</a:t>
            </a:r>
            <a:endParaRPr lang="en-US" altLang="zh-CN" b="1">
              <a:solidFill>
                <a:schemeClr val="accent1"/>
              </a:solidFill>
            </a:endParaRPr>
          </a:p>
        </p:txBody>
      </p:sp>
      <p:sp>
        <p:nvSpPr>
          <p:cNvPr id="22" name="文本框 21"/>
          <p:cNvSpPr txBox="1"/>
          <p:nvPr/>
        </p:nvSpPr>
        <p:spPr>
          <a:xfrm>
            <a:off x="-33020" y="4718685"/>
            <a:ext cx="1497330" cy="645160"/>
          </a:xfrm>
          <a:prstGeom prst="rect">
            <a:avLst/>
          </a:prstGeom>
          <a:noFill/>
        </p:spPr>
        <p:txBody>
          <a:bodyPr wrap="square" rtlCol="0">
            <a:spAutoFit/>
          </a:bodyPr>
          <a:lstStyle/>
          <a:p>
            <a:r>
              <a:rPr lang="en-US" altLang="zh-CN" b="1" i="1">
                <a:solidFill>
                  <a:schemeClr val="accent6"/>
                </a:solidFill>
              </a:rPr>
              <a:t>narrative skills</a:t>
            </a:r>
            <a:endParaRPr lang="en-US" altLang="zh-CN" b="1" i="1">
              <a:solidFill>
                <a:schemeClr val="accent6"/>
              </a:solidFill>
            </a:endParaRPr>
          </a:p>
        </p:txBody>
      </p:sp>
      <p:sp>
        <p:nvSpPr>
          <p:cNvPr id="28" name="文本框 27"/>
          <p:cNvSpPr txBox="1"/>
          <p:nvPr/>
        </p:nvSpPr>
        <p:spPr>
          <a:xfrm>
            <a:off x="1250315" y="1833880"/>
            <a:ext cx="2834005" cy="368300"/>
          </a:xfrm>
          <a:prstGeom prst="rect">
            <a:avLst/>
          </a:prstGeom>
          <a:noFill/>
        </p:spPr>
        <p:txBody>
          <a:bodyPr wrap="square" rtlCol="0">
            <a:spAutoFit/>
          </a:bodyPr>
          <a:lstStyle/>
          <a:p>
            <a:r>
              <a:rPr lang="en-US" altLang="zh-CN" b="1"/>
              <a:t>thanked me heartily</a:t>
            </a:r>
            <a:endParaRPr lang="en-US" altLang="zh-CN" b="1"/>
          </a:p>
        </p:txBody>
      </p:sp>
      <p:sp>
        <p:nvSpPr>
          <p:cNvPr id="2" name="文本框 1"/>
          <p:cNvSpPr txBox="1"/>
          <p:nvPr/>
        </p:nvSpPr>
        <p:spPr>
          <a:xfrm>
            <a:off x="1250315" y="621030"/>
            <a:ext cx="2834005" cy="645160"/>
          </a:xfrm>
          <a:prstGeom prst="rect">
            <a:avLst/>
          </a:prstGeom>
          <a:noFill/>
        </p:spPr>
        <p:txBody>
          <a:bodyPr wrap="square" rtlCol="0">
            <a:spAutoFit/>
          </a:bodyPr>
          <a:lstStyle/>
          <a:p>
            <a:r>
              <a:rPr lang="en-US" altLang="zh-CN" b="1"/>
              <a:t>better mood</a:t>
            </a:r>
            <a:endParaRPr lang="en-US" altLang="zh-CN" b="1"/>
          </a:p>
          <a:p>
            <a:r>
              <a:rPr lang="en-US" altLang="zh-CN" b="1"/>
              <a:t>grateful</a:t>
            </a:r>
            <a:endParaRPr lang="en-US" altLang="zh-CN" b="1"/>
          </a:p>
        </p:txBody>
      </p:sp>
      <p:sp>
        <p:nvSpPr>
          <p:cNvPr id="3" name="文本框 2"/>
          <p:cNvSpPr txBox="1"/>
          <p:nvPr/>
        </p:nvSpPr>
        <p:spPr>
          <a:xfrm>
            <a:off x="1250315" y="4110990"/>
            <a:ext cx="2834005" cy="368300"/>
          </a:xfrm>
          <a:prstGeom prst="rect">
            <a:avLst/>
          </a:prstGeom>
          <a:noFill/>
        </p:spPr>
        <p:txBody>
          <a:bodyPr wrap="square" rtlCol="0">
            <a:spAutoFit/>
          </a:bodyPr>
          <a:lstStyle/>
          <a:p>
            <a:r>
              <a:rPr lang="en-US" altLang="zh-CN" b="1">
                <a:solidFill>
                  <a:srgbClr val="FF0000"/>
                </a:solidFill>
              </a:rPr>
              <a:t>glad</a:t>
            </a:r>
            <a:r>
              <a:rPr lang="en-US" altLang="zh-CN" b="1"/>
              <a:t>/content/feel lucky</a:t>
            </a:r>
            <a:endParaRPr lang="en-US" altLang="zh-CN" b="1"/>
          </a:p>
        </p:txBody>
      </p:sp>
      <p:sp>
        <p:nvSpPr>
          <p:cNvPr id="4" name="文本框 3"/>
          <p:cNvSpPr txBox="1"/>
          <p:nvPr/>
        </p:nvSpPr>
        <p:spPr>
          <a:xfrm>
            <a:off x="1250315" y="3604895"/>
            <a:ext cx="2834005" cy="368300"/>
          </a:xfrm>
          <a:prstGeom prst="rect">
            <a:avLst/>
          </a:prstGeom>
          <a:noFill/>
        </p:spPr>
        <p:txBody>
          <a:bodyPr wrap="square" rtlCol="0">
            <a:spAutoFit/>
          </a:bodyPr>
          <a:lstStyle/>
          <a:p>
            <a:r>
              <a:rPr lang="en-US" altLang="zh-CN" b="1"/>
              <a:t>leave the train</a:t>
            </a:r>
            <a:endParaRPr lang="en-US" altLang="zh-CN" b="1"/>
          </a:p>
        </p:txBody>
      </p:sp>
      <p:sp>
        <p:nvSpPr>
          <p:cNvPr id="23" name="文本框 22"/>
          <p:cNvSpPr txBox="1"/>
          <p:nvPr/>
        </p:nvSpPr>
        <p:spPr>
          <a:xfrm>
            <a:off x="1283335" y="4796790"/>
            <a:ext cx="2834005" cy="368300"/>
          </a:xfrm>
          <a:prstGeom prst="rect">
            <a:avLst/>
          </a:prstGeom>
          <a:noFill/>
        </p:spPr>
        <p:txBody>
          <a:bodyPr wrap="square" rtlCol="0">
            <a:spAutoFit/>
          </a:bodyPr>
          <a:lstStyle/>
          <a:p>
            <a:r>
              <a:rPr lang="en-US" altLang="zh-CN" b="1"/>
              <a:t>symbolism</a:t>
            </a:r>
            <a:endParaRPr lang="en-US" altLang="zh-CN" b="1"/>
          </a:p>
        </p:txBody>
      </p:sp>
      <p:sp>
        <p:nvSpPr>
          <p:cNvPr id="11" name="圆角矩形 10"/>
          <p:cNvSpPr/>
          <p:nvPr/>
        </p:nvSpPr>
        <p:spPr>
          <a:xfrm>
            <a:off x="5036185" y="2245360"/>
            <a:ext cx="2323465" cy="12579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文本框 11"/>
          <p:cNvSpPr txBox="1"/>
          <p:nvPr/>
        </p:nvSpPr>
        <p:spPr>
          <a:xfrm>
            <a:off x="4970145" y="2373630"/>
            <a:ext cx="2456180" cy="829945"/>
          </a:xfrm>
          <a:prstGeom prst="rect">
            <a:avLst/>
          </a:prstGeom>
          <a:noFill/>
        </p:spPr>
        <p:txBody>
          <a:bodyPr wrap="square" rtlCol="0">
            <a:spAutoFit/>
          </a:bodyPr>
          <a:lstStyle/>
          <a:p>
            <a:pPr lvl="0" algn="l">
              <a:buClrTx/>
              <a:buSzTx/>
              <a:buFontTx/>
            </a:pPr>
            <a:r>
              <a:rPr lang="en-US" altLang="zh-CN" sz="2400" b="1">
                <a:solidFill>
                  <a:schemeClr val="bg1"/>
                </a:solidFill>
                <a:sym typeface="+mn-ea"/>
              </a:rPr>
              <a:t>P7  Several weeks later</a:t>
            </a:r>
            <a:endParaRPr lang="en-US" altLang="zh-CN" sz="2400" b="1">
              <a:solidFill>
                <a:schemeClr val="bg1"/>
              </a:solidFill>
              <a:sym typeface="+mn-ea"/>
            </a:endParaRPr>
          </a:p>
        </p:txBody>
      </p:sp>
      <p:sp>
        <p:nvSpPr>
          <p:cNvPr id="17" name="文本框 16"/>
          <p:cNvSpPr txBox="1"/>
          <p:nvPr/>
        </p:nvSpPr>
        <p:spPr>
          <a:xfrm>
            <a:off x="8962390" y="2317750"/>
            <a:ext cx="2026920" cy="1014730"/>
          </a:xfrm>
          <a:prstGeom prst="rect">
            <a:avLst/>
          </a:prstGeom>
          <a:noFill/>
        </p:spPr>
        <p:txBody>
          <a:bodyPr wrap="square" rtlCol="0">
            <a:spAutoFit/>
          </a:bodyPr>
          <a:lstStyle/>
          <a:p>
            <a:r>
              <a:rPr lang="en-US" altLang="zh-CN" sz="2000" b="1">
                <a:solidFill>
                  <a:schemeClr val="bg1"/>
                </a:solidFill>
              </a:rPr>
              <a:t>P8 After reading the letter/before the desk </a:t>
            </a:r>
            <a:endParaRPr lang="en-US" altLang="zh-CN" sz="2000" b="1">
              <a:solidFill>
                <a:schemeClr val="bg1"/>
              </a:solidFill>
            </a:endParaRPr>
          </a:p>
        </p:txBody>
      </p:sp>
      <p:pic>
        <p:nvPicPr>
          <p:cNvPr id="7" name="图片 6" descr="be87badc-f7b1-4f25-834c-7e793841827c"/>
          <p:cNvPicPr>
            <a:picLocks noChangeAspect="1"/>
          </p:cNvPicPr>
          <p:nvPr/>
        </p:nvPicPr>
        <p:blipFill>
          <a:blip r:embed="rId3">
            <a:alphaModFix amt="20000"/>
          </a:blip>
          <a:stretch>
            <a:fillRect/>
          </a:stretch>
        </p:blipFill>
        <p:spPr>
          <a:xfrm>
            <a:off x="-33020" y="0"/>
            <a:ext cx="1216152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P spid="3" grpId="0"/>
      <p:bldP spid="4"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5580" y="3046730"/>
            <a:ext cx="11512550" cy="2861310"/>
          </a:xfrm>
          <a:prstGeom prst="rect">
            <a:avLst/>
          </a:prstGeom>
          <a:noFill/>
          <a:ln>
            <a:solidFill>
              <a:schemeClr val="tx1"/>
            </a:solidFill>
          </a:ln>
        </p:spPr>
        <p:txBody>
          <a:bodyPr wrap="square" rtlCol="0">
            <a:spAutoFit/>
          </a:bodyPr>
          <a:lstStyle/>
          <a:p>
            <a:pPr algn="just"/>
            <a:r>
              <a:rPr lang="en-US" altLang="zh-CN" sz="3600">
                <a:solidFill>
                  <a:schemeClr val="tx1"/>
                </a:solidFill>
                <a:sym typeface="+mn-ea"/>
              </a:rPr>
              <a:t>We talked for about 20 minutes, and in the end, he seemed to be doing better. As we were leaving the train, he thanked me heartily for being an</a:t>
            </a:r>
            <a:r>
              <a:rPr lang="en-US" altLang="zh-CN" sz="3600">
                <a:solidFill>
                  <a:schemeClr val="tx1"/>
                </a:solidFill>
                <a:highlight>
                  <a:srgbClr val="FFFF00"/>
                </a:highlight>
                <a:sym typeface="+mn-ea"/>
              </a:rPr>
              <a:t> “</a:t>
            </a:r>
            <a:r>
              <a:rPr lang="en-US" altLang="zh-CN" sz="3600">
                <a:solidFill>
                  <a:srgbClr val="FF0000"/>
                </a:solidFill>
                <a:highlight>
                  <a:srgbClr val="FFFF00"/>
                </a:highlight>
                <a:sym typeface="+mn-ea"/>
              </a:rPr>
              <a:t>angel</a:t>
            </a:r>
            <a:r>
              <a:rPr lang="en-US" altLang="zh-CN" sz="3600">
                <a:solidFill>
                  <a:schemeClr val="tx1"/>
                </a:solidFill>
                <a:highlight>
                  <a:srgbClr val="FFFF00"/>
                </a:highlight>
                <a:sym typeface="+mn-ea"/>
              </a:rPr>
              <a:t>”</a:t>
            </a:r>
            <a:r>
              <a:rPr lang="en-US" altLang="zh-CN" sz="3600">
                <a:solidFill>
                  <a:schemeClr val="tx1"/>
                </a:solidFill>
                <a:sym typeface="+mn-ea"/>
              </a:rPr>
              <a:t> by taking the time to talk. I never did find out what was making his heart so heavy with pain, but I was</a:t>
            </a:r>
            <a:r>
              <a:rPr lang="en-US" altLang="zh-CN" sz="3600">
                <a:solidFill>
                  <a:srgbClr val="FF0000"/>
                </a:solidFill>
                <a:sym typeface="+mn-ea"/>
              </a:rPr>
              <a:t> </a:t>
            </a:r>
            <a:r>
              <a:rPr lang="en-US" altLang="zh-CN" sz="3600">
                <a:solidFill>
                  <a:schemeClr val="tx1"/>
                </a:solidFill>
                <a:sym typeface="+mn-ea"/>
              </a:rPr>
              <a:t>glad I listened to the “voice” that day.</a:t>
            </a:r>
            <a:endParaRPr lang="en-US" altLang="zh-CN" sz="3600">
              <a:solidFill>
                <a:schemeClr val="tx1"/>
              </a:solidFill>
              <a:sym typeface="+mn-ea"/>
            </a:endParaRPr>
          </a:p>
        </p:txBody>
      </p:sp>
      <p:pic>
        <p:nvPicPr>
          <p:cNvPr id="9" name="图片 8"/>
          <p:cNvPicPr>
            <a:picLocks noChangeAspect="1"/>
          </p:cNvPicPr>
          <p:nvPr/>
        </p:nvPicPr>
        <p:blipFill>
          <a:blip r:embed="rId1"/>
          <a:stretch>
            <a:fillRect/>
          </a:stretch>
        </p:blipFill>
        <p:spPr>
          <a:xfrm>
            <a:off x="195580" y="225425"/>
            <a:ext cx="1416050" cy="1375410"/>
          </a:xfrm>
          <a:prstGeom prst="rect">
            <a:avLst/>
          </a:prstGeom>
        </p:spPr>
      </p:pic>
      <p:sp>
        <p:nvSpPr>
          <p:cNvPr id="5" name="文本框 4"/>
          <p:cNvSpPr txBox="1"/>
          <p:nvPr/>
        </p:nvSpPr>
        <p:spPr>
          <a:xfrm>
            <a:off x="1841500" y="117475"/>
            <a:ext cx="9357995" cy="1938020"/>
          </a:xfrm>
          <a:prstGeom prst="rect">
            <a:avLst/>
          </a:prstGeom>
          <a:noFill/>
        </p:spPr>
        <p:txBody>
          <a:bodyPr wrap="square" rtlCol="0">
            <a:spAutoFit/>
          </a:bodyPr>
          <a:lstStyle/>
          <a:p>
            <a:r>
              <a:rPr lang="en-US" altLang="zh-CN" sz="4000" i="1"/>
              <a:t>What does “angel” symbolize?</a:t>
            </a:r>
            <a:endParaRPr lang="en-US" altLang="zh-CN" sz="4000" i="1"/>
          </a:p>
          <a:p>
            <a:endParaRPr lang="en-US" altLang="zh-CN" sz="4000" i="1"/>
          </a:p>
          <a:p>
            <a:endParaRPr lang="en-US" altLang="zh-CN" sz="4000" i="1"/>
          </a:p>
        </p:txBody>
      </p:sp>
      <p:sp>
        <p:nvSpPr>
          <p:cNvPr id="3" name="文本框 2"/>
          <p:cNvSpPr txBox="1"/>
          <p:nvPr/>
        </p:nvSpPr>
        <p:spPr>
          <a:xfrm>
            <a:off x="1841500" y="996950"/>
            <a:ext cx="9866630" cy="1322070"/>
          </a:xfrm>
          <a:prstGeom prst="rect">
            <a:avLst/>
          </a:prstGeom>
          <a:solidFill>
            <a:schemeClr val="accent6">
              <a:lumMod val="40000"/>
              <a:lumOff val="60000"/>
            </a:schemeClr>
          </a:solidFill>
        </p:spPr>
        <p:txBody>
          <a:bodyPr wrap="square" rtlCol="0">
            <a:spAutoFit/>
          </a:bodyPr>
          <a:lstStyle/>
          <a:p>
            <a:r>
              <a:rPr lang="en-US" altLang="zh-CN" sz="4000" b="1">
                <a:solidFill>
                  <a:schemeClr val="tx1"/>
                </a:solidFill>
              </a:rPr>
              <a:t>small kindness/timely helper/temporary companion</a:t>
            </a:r>
            <a:endParaRPr lang="en-US" altLang="zh-CN" sz="4000" b="1">
              <a:solidFill>
                <a:srgbClr val="FF0000"/>
              </a:solidFill>
            </a:endParaRPr>
          </a:p>
        </p:txBody>
      </p:sp>
      <p:sp>
        <p:nvSpPr>
          <p:cNvPr id="2" name="文本框 1"/>
          <p:cNvSpPr txBox="1"/>
          <p:nvPr/>
        </p:nvSpPr>
        <p:spPr>
          <a:xfrm>
            <a:off x="1754505" y="2339975"/>
            <a:ext cx="10188575" cy="706755"/>
          </a:xfrm>
          <a:prstGeom prst="rect">
            <a:avLst/>
          </a:prstGeom>
          <a:noFill/>
        </p:spPr>
        <p:txBody>
          <a:bodyPr wrap="square" rtlCol="0">
            <a:spAutoFit/>
          </a:bodyPr>
          <a:lstStyle/>
          <a:p>
            <a:r>
              <a:rPr lang="en-US" altLang="zh-CN" sz="4000" i="1">
                <a:sym typeface="+mn-ea"/>
              </a:rPr>
              <a:t>What makes the author feel glad again?</a:t>
            </a:r>
            <a:endParaRPr lang="en-US" altLang="zh-CN" sz="4000" i="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4480" y="1640840"/>
            <a:ext cx="11746865" cy="4057015"/>
          </a:xfrm>
          <a:prstGeom prst="rect">
            <a:avLst/>
          </a:prstGeom>
          <a:noFill/>
          <a:ln>
            <a:solidFill>
              <a:schemeClr val="tx1"/>
            </a:solidFill>
          </a:ln>
        </p:spPr>
        <p:txBody>
          <a:bodyPr wrap="square" rtlCol="0">
            <a:noAutofit/>
          </a:bodyPr>
          <a:lstStyle/>
          <a:p>
            <a:pPr algn="just"/>
            <a:r>
              <a:rPr lang="en-US" altLang="zh-CN" sz="3600">
                <a:solidFill>
                  <a:schemeClr val="bg2"/>
                </a:solidFill>
                <a:sym typeface="+mn-ea"/>
              </a:rPr>
              <a:t>We talked for about 20 minutes, and in the end, he seemed to be doing better. As we were leaving the train, he thanked me heartily for being an “angel” by taking the time to talk. I never did find out what was making his heart so heavy with pain, but I was glad I listened to the “voice” that day.</a:t>
            </a:r>
            <a:endParaRPr lang="en-US" altLang="zh-CN" sz="3600">
              <a:solidFill>
                <a:schemeClr val="bg2"/>
              </a:solidFill>
              <a:sym typeface="+mn-ea"/>
            </a:endParaRPr>
          </a:p>
        </p:txBody>
      </p:sp>
      <p:pic>
        <p:nvPicPr>
          <p:cNvPr id="9" name="图片 8"/>
          <p:cNvPicPr>
            <a:picLocks noChangeAspect="1"/>
          </p:cNvPicPr>
          <p:nvPr/>
        </p:nvPicPr>
        <p:blipFill>
          <a:blip r:embed="rId1"/>
          <a:stretch>
            <a:fillRect/>
          </a:stretch>
        </p:blipFill>
        <p:spPr>
          <a:xfrm>
            <a:off x="10526395" y="0"/>
            <a:ext cx="1416050" cy="1375410"/>
          </a:xfrm>
          <a:prstGeom prst="rect">
            <a:avLst/>
          </a:prstGeom>
        </p:spPr>
      </p:pic>
      <p:sp>
        <p:nvSpPr>
          <p:cNvPr id="5" name="文本框 4"/>
          <p:cNvSpPr txBox="1"/>
          <p:nvPr/>
        </p:nvSpPr>
        <p:spPr>
          <a:xfrm>
            <a:off x="196215" y="155575"/>
            <a:ext cx="9357995" cy="1938020"/>
          </a:xfrm>
          <a:prstGeom prst="rect">
            <a:avLst/>
          </a:prstGeom>
          <a:noFill/>
        </p:spPr>
        <p:txBody>
          <a:bodyPr wrap="square" rtlCol="0">
            <a:spAutoFit/>
          </a:bodyPr>
          <a:lstStyle/>
          <a:p>
            <a:r>
              <a:rPr lang="en-US" altLang="zh-CN" sz="4000" i="1"/>
              <a:t>What does “angel” </a:t>
            </a:r>
            <a:r>
              <a:rPr lang="en-US" altLang="zh-CN" sz="4000" i="1">
                <a:solidFill>
                  <a:srgbClr val="FF0000"/>
                </a:solidFill>
              </a:rPr>
              <a:t>symbolize</a:t>
            </a:r>
            <a:r>
              <a:rPr lang="en-US" altLang="zh-CN" sz="4000" i="1"/>
              <a:t>?</a:t>
            </a:r>
            <a:endParaRPr lang="en-US" altLang="zh-CN" sz="4000" i="1"/>
          </a:p>
          <a:p>
            <a:endParaRPr lang="en-US" altLang="zh-CN" sz="4000" i="1"/>
          </a:p>
          <a:p>
            <a:endParaRPr lang="en-US" altLang="zh-CN" sz="4000" i="1"/>
          </a:p>
        </p:txBody>
      </p:sp>
      <p:sp>
        <p:nvSpPr>
          <p:cNvPr id="3" name="文本框 2"/>
          <p:cNvSpPr txBox="1"/>
          <p:nvPr/>
        </p:nvSpPr>
        <p:spPr>
          <a:xfrm>
            <a:off x="6610350" y="250190"/>
            <a:ext cx="3303270" cy="645160"/>
          </a:xfrm>
          <a:prstGeom prst="rect">
            <a:avLst/>
          </a:prstGeom>
          <a:solidFill>
            <a:schemeClr val="accent6">
              <a:lumMod val="40000"/>
              <a:lumOff val="60000"/>
            </a:schemeClr>
          </a:solidFill>
        </p:spPr>
        <p:txBody>
          <a:bodyPr wrap="square" rtlCol="0">
            <a:spAutoFit/>
          </a:bodyPr>
          <a:lstStyle/>
          <a:p>
            <a:r>
              <a:rPr lang="en-US" altLang="zh-CN" sz="3600" b="1">
                <a:solidFill>
                  <a:schemeClr val="tx1"/>
                </a:solidFill>
              </a:rPr>
              <a:t>small </a:t>
            </a:r>
            <a:r>
              <a:rPr lang="en-US" altLang="zh-CN" sz="3600" b="1">
                <a:solidFill>
                  <a:schemeClr val="tx1"/>
                </a:solidFill>
                <a:highlight>
                  <a:srgbClr val="FFFF00"/>
                </a:highlight>
              </a:rPr>
              <a:t>kindness</a:t>
            </a:r>
            <a:endParaRPr lang="en-US" altLang="zh-CN" sz="3600" b="1">
              <a:solidFill>
                <a:schemeClr val="tx1"/>
              </a:solidFill>
            </a:endParaRPr>
          </a:p>
        </p:txBody>
      </p:sp>
      <p:sp>
        <p:nvSpPr>
          <p:cNvPr id="2" name="文本框 1"/>
          <p:cNvSpPr txBox="1"/>
          <p:nvPr/>
        </p:nvSpPr>
        <p:spPr>
          <a:xfrm>
            <a:off x="284480" y="895350"/>
            <a:ext cx="10188575" cy="706755"/>
          </a:xfrm>
          <a:prstGeom prst="rect">
            <a:avLst/>
          </a:prstGeom>
          <a:noFill/>
        </p:spPr>
        <p:txBody>
          <a:bodyPr wrap="square" rtlCol="0">
            <a:spAutoFit/>
          </a:bodyPr>
          <a:lstStyle/>
          <a:p>
            <a:r>
              <a:rPr lang="en-US" altLang="zh-CN" sz="4000" i="1">
                <a:sym typeface="+mn-ea"/>
              </a:rPr>
              <a:t>What makes the author feel </a:t>
            </a:r>
            <a:r>
              <a:rPr lang="en-US" altLang="zh-CN" sz="4000" i="1">
                <a:solidFill>
                  <a:srgbClr val="FF0000"/>
                </a:solidFill>
                <a:sym typeface="+mn-ea"/>
              </a:rPr>
              <a:t>glad</a:t>
            </a:r>
            <a:r>
              <a:rPr lang="en-US" altLang="zh-CN" sz="4000" i="1">
                <a:sym typeface="+mn-ea"/>
              </a:rPr>
              <a:t> </a:t>
            </a:r>
            <a:r>
              <a:rPr lang="en-US" altLang="zh-CN" sz="4000" i="1">
                <a:solidFill>
                  <a:schemeClr val="accent1"/>
                </a:solidFill>
                <a:sym typeface="+mn-ea"/>
              </a:rPr>
              <a:t>again</a:t>
            </a:r>
            <a:r>
              <a:rPr lang="en-US" altLang="zh-CN" sz="4000" i="1">
                <a:sym typeface="+mn-ea"/>
              </a:rPr>
              <a:t>?</a:t>
            </a:r>
            <a:endParaRPr lang="en-US" altLang="zh-CN" sz="4000" i="1"/>
          </a:p>
        </p:txBody>
      </p:sp>
      <p:sp>
        <p:nvSpPr>
          <p:cNvPr id="6" name="文本框 5"/>
          <p:cNvSpPr txBox="1"/>
          <p:nvPr/>
        </p:nvSpPr>
        <p:spPr>
          <a:xfrm>
            <a:off x="1052195" y="3606800"/>
            <a:ext cx="10265410" cy="1076325"/>
          </a:xfrm>
          <a:prstGeom prst="rect">
            <a:avLst/>
          </a:prstGeom>
          <a:noFill/>
        </p:spPr>
        <p:txBody>
          <a:bodyPr wrap="square" rtlCol="0">
            <a:spAutoFit/>
          </a:bodyPr>
          <a:lstStyle/>
          <a:p>
            <a:endParaRPr lang="en-US" altLang="zh-CN" sz="3200"/>
          </a:p>
          <a:p>
            <a:endParaRPr lang="en-US" altLang="zh-CN" sz="3200"/>
          </a:p>
        </p:txBody>
      </p:sp>
      <p:sp>
        <p:nvSpPr>
          <p:cNvPr id="7" name="文本框 6"/>
          <p:cNvSpPr txBox="1"/>
          <p:nvPr/>
        </p:nvSpPr>
        <p:spPr>
          <a:xfrm>
            <a:off x="284480" y="1602105"/>
            <a:ext cx="5062220" cy="645160"/>
          </a:xfrm>
          <a:prstGeom prst="rect">
            <a:avLst/>
          </a:prstGeom>
          <a:noFill/>
        </p:spPr>
        <p:txBody>
          <a:bodyPr wrap="square" rtlCol="0">
            <a:spAutoFit/>
          </a:bodyPr>
          <a:lstStyle/>
          <a:p>
            <a:r>
              <a:rPr lang="en-US" altLang="zh-CN" sz="3600">
                <a:solidFill>
                  <a:srgbClr val="FF0000"/>
                </a:solidFill>
              </a:rPr>
              <a:t>For others</a:t>
            </a:r>
            <a:endParaRPr lang="en-US" altLang="zh-CN" sz="3600">
              <a:solidFill>
                <a:srgbClr val="FF0000"/>
              </a:solidFill>
            </a:endParaRPr>
          </a:p>
        </p:txBody>
      </p:sp>
      <p:sp>
        <p:nvSpPr>
          <p:cNvPr id="8" name="文本框 7"/>
          <p:cNvSpPr txBox="1"/>
          <p:nvPr/>
        </p:nvSpPr>
        <p:spPr>
          <a:xfrm>
            <a:off x="284480" y="2345055"/>
            <a:ext cx="5062220" cy="706755"/>
          </a:xfrm>
          <a:prstGeom prst="rect">
            <a:avLst/>
          </a:prstGeom>
          <a:noFill/>
        </p:spPr>
        <p:txBody>
          <a:bodyPr wrap="square" rtlCol="0">
            <a:spAutoFit/>
          </a:bodyPr>
          <a:lstStyle/>
          <a:p>
            <a:pPr lvl="0" algn="l">
              <a:buClrTx/>
              <a:buSzTx/>
              <a:buFontTx/>
            </a:pPr>
            <a:r>
              <a:rPr lang="en-US" altLang="zh-CN" sz="3600">
                <a:solidFill>
                  <a:srgbClr val="FF0000"/>
                </a:solidFill>
                <a:sym typeface="+mn-ea"/>
              </a:rPr>
              <a:t>For himself</a:t>
            </a:r>
            <a:endParaRPr lang="en-US" altLang="zh-CN" sz="3600">
              <a:solidFill>
                <a:srgbClr val="FF0000"/>
              </a:solidFill>
              <a:sym typeface="+mn-ea"/>
            </a:endParaRPr>
          </a:p>
        </p:txBody>
      </p:sp>
      <p:sp>
        <p:nvSpPr>
          <p:cNvPr id="10" name="文本框 9"/>
          <p:cNvSpPr txBox="1"/>
          <p:nvPr/>
        </p:nvSpPr>
        <p:spPr>
          <a:xfrm>
            <a:off x="3077845" y="1602105"/>
            <a:ext cx="8864600" cy="521970"/>
          </a:xfrm>
          <a:prstGeom prst="rect">
            <a:avLst/>
          </a:prstGeom>
          <a:noFill/>
        </p:spPr>
        <p:txBody>
          <a:bodyPr wrap="square" rtlCol="0">
            <a:spAutoFit/>
          </a:bodyPr>
          <a:lstStyle/>
          <a:p>
            <a:pPr indent="0">
              <a:buFont typeface="Wingdings" panose="05000000000000000000" charset="0"/>
              <a:buNone/>
            </a:pPr>
            <a:r>
              <a:rPr lang="en-US" altLang="zh-CN" sz="2800"/>
              <a:t>Alleviated the man's Pain        Received heartfelt gratitude</a:t>
            </a:r>
            <a:endParaRPr lang="en-US" altLang="zh-CN" sz="2800"/>
          </a:p>
        </p:txBody>
      </p:sp>
      <p:sp>
        <p:nvSpPr>
          <p:cNvPr id="11" name="文本框 10"/>
          <p:cNvSpPr txBox="1"/>
          <p:nvPr/>
        </p:nvSpPr>
        <p:spPr>
          <a:xfrm>
            <a:off x="3077845" y="2350770"/>
            <a:ext cx="8586470" cy="1383665"/>
          </a:xfrm>
          <a:prstGeom prst="rect">
            <a:avLst/>
          </a:prstGeom>
          <a:noFill/>
        </p:spPr>
        <p:txBody>
          <a:bodyPr wrap="square" rtlCol="0">
            <a:spAutoFit/>
          </a:bodyPr>
          <a:lstStyle/>
          <a:p>
            <a:pPr indent="0">
              <a:buFont typeface="Wingdings" panose="05000000000000000000" charset="0"/>
              <a:buNone/>
            </a:pPr>
            <a:r>
              <a:rPr lang="en-US" altLang="zh-CN" sz="2800" dirty="0"/>
              <a:t>Followed</a:t>
            </a:r>
            <a:r>
              <a:rPr lang="en-US" altLang="zh-CN" sz="2800" dirty="0">
                <a:highlight>
                  <a:srgbClr val="FFFF00"/>
                </a:highlight>
              </a:rPr>
              <a:t> </a:t>
            </a:r>
            <a:r>
              <a:rPr lang="en-US" altLang="zh-CN" sz="2800" dirty="0">
                <a:solidFill>
                  <a:srgbClr val="FF0000"/>
                </a:solidFill>
                <a:highlight>
                  <a:srgbClr val="FFFF00"/>
                </a:highlight>
              </a:rPr>
              <a:t>inner voice</a:t>
            </a:r>
            <a:r>
              <a:rPr lang="en-US" altLang="zh-CN" sz="2800" dirty="0"/>
              <a:t>, stepping out of the comfort zone, Experienced </a:t>
            </a:r>
            <a:r>
              <a:rPr lang="en-US" altLang="zh-CN" sz="2800" dirty="0">
                <a:solidFill>
                  <a:schemeClr val="accent1"/>
                </a:solidFill>
              </a:rPr>
              <a:t>personal growth</a:t>
            </a:r>
            <a:endParaRPr lang="en-US" altLang="zh-CN" sz="2800" dirty="0"/>
          </a:p>
          <a:p>
            <a:pPr indent="0">
              <a:buFont typeface="Wingdings" panose="05000000000000000000" charset="0"/>
              <a:buNone/>
            </a:pPr>
            <a:r>
              <a:rPr lang="en-US" altLang="zh-CN" sz="2800" dirty="0"/>
              <a:t>Felt a sense of </a:t>
            </a:r>
            <a:r>
              <a:rPr lang="en-US" altLang="zh-CN" sz="2800" dirty="0">
                <a:solidFill>
                  <a:srgbClr val="FF0000"/>
                </a:solidFill>
                <a:highlight>
                  <a:srgbClr val="FFFF00"/>
                </a:highlight>
              </a:rPr>
              <a:t>bond </a:t>
            </a:r>
            <a:r>
              <a:rPr lang="en-US" altLang="zh-CN" sz="2800" dirty="0"/>
              <a:t>and self-worth</a:t>
            </a:r>
            <a:endParaRPr lang="en-US" altLang="zh-CN" sz="2800" dirty="0"/>
          </a:p>
        </p:txBody>
      </p:sp>
      <p:sp>
        <p:nvSpPr>
          <p:cNvPr id="13" name="文本框 12"/>
          <p:cNvSpPr txBox="1"/>
          <p:nvPr/>
        </p:nvSpPr>
        <p:spPr>
          <a:xfrm>
            <a:off x="402590" y="5736590"/>
            <a:ext cx="11789410" cy="1076325"/>
          </a:xfrm>
          <a:prstGeom prst="rect">
            <a:avLst/>
          </a:prstGeom>
          <a:noFill/>
        </p:spPr>
        <p:txBody>
          <a:bodyPr wrap="square" rtlCol="0">
            <a:spAutoFit/>
          </a:bodyPr>
          <a:lstStyle/>
          <a:p>
            <a:pPr lvl="0" algn="l">
              <a:buClrTx/>
              <a:buSzTx/>
              <a:buFontTx/>
            </a:pPr>
            <a:r>
              <a:rPr lang="zh-CN" altLang="en-US" sz="3200">
                <a:sym typeface="+mn-ea"/>
              </a:rPr>
              <a:t>Tip3. </a:t>
            </a:r>
            <a:r>
              <a:rPr lang="en-US" altLang="zh-CN" sz="3200">
                <a:sym typeface="+mn-ea"/>
              </a:rPr>
              <a:t>The theme can be derived by analyzing symbolism, personal growth, and character’s emotions.</a:t>
            </a:r>
            <a:endParaRPr lang="en-US" altLang="zh-CN" sz="3200">
              <a:sym typeface="+mn-ea"/>
            </a:endParaRPr>
          </a:p>
        </p:txBody>
      </p:sp>
      <p:sp>
        <p:nvSpPr>
          <p:cNvPr id="14" name="文本框 13"/>
          <p:cNvSpPr txBox="1"/>
          <p:nvPr/>
        </p:nvSpPr>
        <p:spPr>
          <a:xfrm>
            <a:off x="1809750" y="3837940"/>
            <a:ext cx="10221595" cy="2061210"/>
          </a:xfrm>
          <a:prstGeom prst="rect">
            <a:avLst/>
          </a:prstGeom>
          <a:noFill/>
        </p:spPr>
        <p:txBody>
          <a:bodyPr wrap="square" rtlCol="0">
            <a:spAutoFit/>
          </a:bodyPr>
          <a:lstStyle/>
          <a:p>
            <a:pPr algn="just"/>
            <a:r>
              <a:rPr lang="en-US" altLang="zh-CN" sz="3200">
                <a:highlight>
                  <a:srgbClr val="00FFFF"/>
                </a:highlight>
                <a:sym typeface="+mn-ea"/>
              </a:rPr>
              <a:t>With following our inner voice, </a:t>
            </a:r>
            <a:r>
              <a:rPr lang="en-US" altLang="zh-CN" sz="3200">
                <a:highlight>
                  <a:srgbClr val="00FFFF"/>
                </a:highlight>
              </a:rPr>
              <a:t>a random act of kindness not only brought comfort to the other person but also allowed me to experience a sense of meaning and warmth.</a:t>
            </a:r>
            <a:endParaRPr lang="en-US" altLang="zh-CN" sz="3200">
              <a:highlight>
                <a:srgbClr val="00FFFF"/>
              </a:highlight>
            </a:endParaRPr>
          </a:p>
          <a:p>
            <a:pPr algn="just"/>
            <a:endParaRPr lang="en-US" altLang="zh-CN" sz="3200" b="1">
              <a:highlight>
                <a:srgbClr val="00FFFF"/>
              </a:highlight>
            </a:endParaRPr>
          </a:p>
        </p:txBody>
      </p:sp>
      <p:sp>
        <p:nvSpPr>
          <p:cNvPr id="16" name="文本框 15"/>
          <p:cNvSpPr txBox="1"/>
          <p:nvPr/>
        </p:nvSpPr>
        <p:spPr>
          <a:xfrm>
            <a:off x="284480" y="3837305"/>
            <a:ext cx="1668145" cy="645160"/>
          </a:xfrm>
          <a:prstGeom prst="rect">
            <a:avLst/>
          </a:prstGeom>
          <a:noFill/>
        </p:spPr>
        <p:txBody>
          <a:bodyPr wrap="square" rtlCol="0">
            <a:spAutoFit/>
          </a:bodyPr>
          <a:lstStyle/>
          <a:p>
            <a:pPr algn="ctr"/>
            <a:r>
              <a:rPr lang="en-US" altLang="zh-CN" sz="3600" b="1">
                <a:highlight>
                  <a:srgbClr val="00FFFF"/>
                </a:highlight>
                <a:sym typeface="+mn-ea"/>
              </a:rPr>
              <a:t>Theme</a:t>
            </a:r>
            <a:endParaRPr lang="en-US" altLang="zh-CN" sz="3600" b="1">
              <a:highlight>
                <a:srgbClr val="00FFFF"/>
              </a:highligh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13" grpId="1"/>
      <p:bldP spid="13" grpId="2"/>
      <p:bldP spid="14" grpId="0"/>
      <p:bldP spid="14" grpId="1"/>
      <p:bldP spid="16" grpId="0"/>
      <p:bldP spid="1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V="1">
            <a:off x="-33020" y="2842260"/>
            <a:ext cx="12225020" cy="16510"/>
          </a:xfrm>
          <a:prstGeom prst="line">
            <a:avLst/>
          </a:prstGeom>
        </p:spPr>
        <p:style>
          <a:lnRef idx="2">
            <a:schemeClr val="accent1"/>
          </a:lnRef>
          <a:fillRef idx="0">
            <a:srgbClr val="FFFFFF"/>
          </a:fillRef>
          <a:effectRef idx="0">
            <a:srgbClr val="FFFFFF"/>
          </a:effectRef>
          <a:fontRef idx="minor">
            <a:schemeClr val="tx1"/>
          </a:fontRef>
        </p:style>
      </p:cxnSp>
      <p:pic>
        <p:nvPicPr>
          <p:cNvPr id="9" name="图片 8"/>
          <p:cNvPicPr>
            <a:picLocks noChangeAspect="1"/>
          </p:cNvPicPr>
          <p:nvPr/>
        </p:nvPicPr>
        <p:blipFill>
          <a:blip r:embed="rId1"/>
          <a:stretch>
            <a:fillRect/>
          </a:stretch>
        </p:blipFill>
        <p:spPr>
          <a:xfrm>
            <a:off x="0" y="5482590"/>
            <a:ext cx="1416050" cy="1375410"/>
          </a:xfrm>
          <a:prstGeom prst="rect">
            <a:avLst/>
          </a:prstGeom>
        </p:spPr>
      </p:pic>
      <p:pic>
        <p:nvPicPr>
          <p:cNvPr id="10" name="图片 9"/>
          <p:cNvPicPr>
            <a:picLocks noChangeAspect="1"/>
          </p:cNvPicPr>
          <p:nvPr/>
        </p:nvPicPr>
        <p:blipFill>
          <a:blip r:embed="rId2"/>
          <a:stretch>
            <a:fillRect/>
          </a:stretch>
        </p:blipFill>
        <p:spPr>
          <a:xfrm>
            <a:off x="10447655" y="0"/>
            <a:ext cx="1744345" cy="1387475"/>
          </a:xfrm>
          <a:prstGeom prst="rect">
            <a:avLst/>
          </a:prstGeom>
        </p:spPr>
      </p:pic>
      <p:sp>
        <p:nvSpPr>
          <p:cNvPr id="6" name="圆角矩形 5"/>
          <p:cNvSpPr/>
          <p:nvPr/>
        </p:nvSpPr>
        <p:spPr>
          <a:xfrm>
            <a:off x="1260475" y="2232660"/>
            <a:ext cx="1972945" cy="13843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圆角矩形 7"/>
          <p:cNvSpPr/>
          <p:nvPr/>
        </p:nvSpPr>
        <p:spPr>
          <a:xfrm>
            <a:off x="8961755" y="2238375"/>
            <a:ext cx="1944370" cy="109410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p:cNvSpPr txBox="1"/>
          <p:nvPr/>
        </p:nvSpPr>
        <p:spPr>
          <a:xfrm>
            <a:off x="1260475" y="2506980"/>
            <a:ext cx="2173605" cy="953135"/>
          </a:xfrm>
          <a:prstGeom prst="rect">
            <a:avLst/>
          </a:prstGeom>
          <a:noFill/>
        </p:spPr>
        <p:txBody>
          <a:bodyPr wrap="square" rtlCol="0">
            <a:spAutoFit/>
          </a:bodyPr>
          <a:lstStyle/>
          <a:p>
            <a:r>
              <a:rPr lang="en-US" altLang="zh-CN" sz="2800" b="1">
                <a:solidFill>
                  <a:schemeClr val="bg1"/>
                </a:solidFill>
              </a:rPr>
              <a:t>P6 After 20’ talking</a:t>
            </a:r>
            <a:endParaRPr lang="en-US" altLang="zh-CN" sz="2800" b="1">
              <a:solidFill>
                <a:schemeClr val="bg1"/>
              </a:solidFill>
            </a:endParaRPr>
          </a:p>
        </p:txBody>
      </p:sp>
      <p:sp>
        <p:nvSpPr>
          <p:cNvPr id="18" name="文本框 17"/>
          <p:cNvSpPr txBox="1"/>
          <p:nvPr/>
        </p:nvSpPr>
        <p:spPr>
          <a:xfrm>
            <a:off x="0" y="1870075"/>
            <a:ext cx="1283335" cy="368300"/>
          </a:xfrm>
          <a:prstGeom prst="rect">
            <a:avLst/>
          </a:prstGeom>
          <a:noFill/>
        </p:spPr>
        <p:txBody>
          <a:bodyPr wrap="square" rtlCol="0">
            <a:spAutoFit/>
          </a:bodyPr>
          <a:lstStyle/>
          <a:p>
            <a:r>
              <a:rPr lang="en-US" altLang="zh-CN" b="1">
                <a:solidFill>
                  <a:srgbClr val="FF0000"/>
                </a:solidFill>
              </a:rPr>
              <a:t>Action</a:t>
            </a:r>
            <a:endParaRPr lang="en-US" altLang="zh-CN" b="1">
              <a:solidFill>
                <a:srgbClr val="FF0000"/>
              </a:solidFill>
            </a:endParaRPr>
          </a:p>
        </p:txBody>
      </p:sp>
      <p:sp>
        <p:nvSpPr>
          <p:cNvPr id="19" name="文本框 18"/>
          <p:cNvSpPr txBox="1"/>
          <p:nvPr/>
        </p:nvSpPr>
        <p:spPr>
          <a:xfrm>
            <a:off x="-33020" y="825500"/>
            <a:ext cx="1283335" cy="368300"/>
          </a:xfrm>
          <a:prstGeom prst="rect">
            <a:avLst/>
          </a:prstGeom>
          <a:noFill/>
        </p:spPr>
        <p:txBody>
          <a:bodyPr wrap="square" rtlCol="0">
            <a:spAutoFit/>
          </a:bodyPr>
          <a:lstStyle/>
          <a:p>
            <a:r>
              <a:rPr lang="en-US" altLang="zh-CN" b="1">
                <a:solidFill>
                  <a:srgbClr val="FF0000"/>
                </a:solidFill>
              </a:rPr>
              <a:t>Emotion</a:t>
            </a:r>
            <a:endParaRPr lang="en-US" altLang="zh-CN" b="1">
              <a:solidFill>
                <a:srgbClr val="FF0000"/>
              </a:solidFill>
            </a:endParaRPr>
          </a:p>
        </p:txBody>
      </p:sp>
      <p:sp>
        <p:nvSpPr>
          <p:cNvPr id="20" name="文本框 19"/>
          <p:cNvSpPr txBox="1"/>
          <p:nvPr/>
        </p:nvSpPr>
        <p:spPr>
          <a:xfrm>
            <a:off x="-33020" y="3503295"/>
            <a:ext cx="1283335" cy="368300"/>
          </a:xfrm>
          <a:prstGeom prst="rect">
            <a:avLst/>
          </a:prstGeom>
          <a:noFill/>
        </p:spPr>
        <p:txBody>
          <a:bodyPr wrap="square" rtlCol="0">
            <a:spAutoFit/>
          </a:bodyPr>
          <a:lstStyle/>
          <a:p>
            <a:r>
              <a:rPr lang="en-US" altLang="zh-CN" b="1">
                <a:solidFill>
                  <a:schemeClr val="accent1"/>
                </a:solidFill>
              </a:rPr>
              <a:t>Action</a:t>
            </a:r>
            <a:endParaRPr lang="en-US" altLang="zh-CN" b="1">
              <a:solidFill>
                <a:schemeClr val="accent1"/>
              </a:solidFill>
            </a:endParaRPr>
          </a:p>
        </p:txBody>
      </p:sp>
      <p:sp>
        <p:nvSpPr>
          <p:cNvPr id="21" name="文本框 20"/>
          <p:cNvSpPr txBox="1"/>
          <p:nvPr/>
        </p:nvSpPr>
        <p:spPr>
          <a:xfrm>
            <a:off x="-33020" y="4110990"/>
            <a:ext cx="1283335" cy="368300"/>
          </a:xfrm>
          <a:prstGeom prst="rect">
            <a:avLst/>
          </a:prstGeom>
          <a:noFill/>
        </p:spPr>
        <p:txBody>
          <a:bodyPr wrap="square" rtlCol="0">
            <a:spAutoFit/>
          </a:bodyPr>
          <a:lstStyle/>
          <a:p>
            <a:r>
              <a:rPr lang="en-US" altLang="zh-CN" b="1">
                <a:solidFill>
                  <a:schemeClr val="accent1"/>
                </a:solidFill>
              </a:rPr>
              <a:t>Emotion</a:t>
            </a:r>
            <a:endParaRPr lang="en-US" altLang="zh-CN" b="1">
              <a:solidFill>
                <a:schemeClr val="accent1"/>
              </a:solidFill>
            </a:endParaRPr>
          </a:p>
        </p:txBody>
      </p:sp>
      <p:sp>
        <p:nvSpPr>
          <p:cNvPr id="22" name="文本框 21"/>
          <p:cNvSpPr txBox="1"/>
          <p:nvPr/>
        </p:nvSpPr>
        <p:spPr>
          <a:xfrm>
            <a:off x="-33020" y="4718685"/>
            <a:ext cx="1497330" cy="645160"/>
          </a:xfrm>
          <a:prstGeom prst="rect">
            <a:avLst/>
          </a:prstGeom>
          <a:noFill/>
        </p:spPr>
        <p:txBody>
          <a:bodyPr wrap="square" rtlCol="0">
            <a:spAutoFit/>
          </a:bodyPr>
          <a:lstStyle/>
          <a:p>
            <a:r>
              <a:rPr lang="en-US" altLang="zh-CN" b="1" i="1">
                <a:solidFill>
                  <a:schemeClr val="accent6"/>
                </a:solidFill>
              </a:rPr>
              <a:t>narrative skills</a:t>
            </a:r>
            <a:endParaRPr lang="en-US" altLang="zh-CN" b="1" i="1">
              <a:solidFill>
                <a:schemeClr val="accent6"/>
              </a:solidFill>
            </a:endParaRPr>
          </a:p>
        </p:txBody>
      </p:sp>
      <p:sp>
        <p:nvSpPr>
          <p:cNvPr id="28" name="文本框 27"/>
          <p:cNvSpPr txBox="1"/>
          <p:nvPr/>
        </p:nvSpPr>
        <p:spPr>
          <a:xfrm>
            <a:off x="1250315" y="1833880"/>
            <a:ext cx="2834005" cy="368300"/>
          </a:xfrm>
          <a:prstGeom prst="rect">
            <a:avLst/>
          </a:prstGeom>
          <a:noFill/>
        </p:spPr>
        <p:txBody>
          <a:bodyPr wrap="square" rtlCol="0">
            <a:spAutoFit/>
          </a:bodyPr>
          <a:lstStyle/>
          <a:p>
            <a:r>
              <a:rPr lang="en-US" altLang="zh-CN" b="1"/>
              <a:t>thanked me heartily</a:t>
            </a:r>
            <a:endParaRPr lang="en-US" altLang="zh-CN" b="1"/>
          </a:p>
        </p:txBody>
      </p:sp>
      <p:sp>
        <p:nvSpPr>
          <p:cNvPr id="2" name="文本框 1"/>
          <p:cNvSpPr txBox="1"/>
          <p:nvPr/>
        </p:nvSpPr>
        <p:spPr>
          <a:xfrm>
            <a:off x="1250315" y="621030"/>
            <a:ext cx="2834005" cy="645160"/>
          </a:xfrm>
          <a:prstGeom prst="rect">
            <a:avLst/>
          </a:prstGeom>
          <a:noFill/>
        </p:spPr>
        <p:txBody>
          <a:bodyPr wrap="square" rtlCol="0">
            <a:spAutoFit/>
          </a:bodyPr>
          <a:lstStyle/>
          <a:p>
            <a:r>
              <a:rPr lang="en-US" altLang="zh-CN" b="1"/>
              <a:t>better mood</a:t>
            </a:r>
            <a:endParaRPr lang="en-US" altLang="zh-CN" b="1"/>
          </a:p>
          <a:p>
            <a:r>
              <a:rPr lang="en-US" altLang="zh-CN" b="1"/>
              <a:t>grateful</a:t>
            </a:r>
            <a:endParaRPr lang="en-US" altLang="zh-CN" b="1"/>
          </a:p>
        </p:txBody>
      </p:sp>
      <p:sp>
        <p:nvSpPr>
          <p:cNvPr id="3" name="文本框 2"/>
          <p:cNvSpPr txBox="1"/>
          <p:nvPr/>
        </p:nvSpPr>
        <p:spPr>
          <a:xfrm>
            <a:off x="1250315" y="4110990"/>
            <a:ext cx="2834005" cy="368300"/>
          </a:xfrm>
          <a:prstGeom prst="rect">
            <a:avLst/>
          </a:prstGeom>
          <a:noFill/>
        </p:spPr>
        <p:txBody>
          <a:bodyPr wrap="square" rtlCol="0">
            <a:spAutoFit/>
          </a:bodyPr>
          <a:lstStyle/>
          <a:p>
            <a:r>
              <a:rPr lang="en-US" altLang="zh-CN" b="1">
                <a:solidFill>
                  <a:srgbClr val="FF0000"/>
                </a:solidFill>
              </a:rPr>
              <a:t>glad</a:t>
            </a:r>
            <a:r>
              <a:rPr lang="en-US" altLang="zh-CN" b="1"/>
              <a:t>/content/feel lucky</a:t>
            </a:r>
            <a:endParaRPr lang="en-US" altLang="zh-CN" b="1"/>
          </a:p>
        </p:txBody>
      </p:sp>
      <p:sp>
        <p:nvSpPr>
          <p:cNvPr id="4" name="文本框 3"/>
          <p:cNvSpPr txBox="1"/>
          <p:nvPr/>
        </p:nvSpPr>
        <p:spPr>
          <a:xfrm>
            <a:off x="1250315" y="3604895"/>
            <a:ext cx="2834005" cy="368300"/>
          </a:xfrm>
          <a:prstGeom prst="rect">
            <a:avLst/>
          </a:prstGeom>
          <a:noFill/>
        </p:spPr>
        <p:txBody>
          <a:bodyPr wrap="square" rtlCol="0">
            <a:spAutoFit/>
          </a:bodyPr>
          <a:lstStyle/>
          <a:p>
            <a:r>
              <a:rPr lang="en-US" altLang="zh-CN" b="1"/>
              <a:t>leave the train</a:t>
            </a:r>
            <a:endParaRPr lang="en-US" altLang="zh-CN" b="1"/>
          </a:p>
        </p:txBody>
      </p:sp>
      <p:sp>
        <p:nvSpPr>
          <p:cNvPr id="23" name="文本框 22"/>
          <p:cNvSpPr txBox="1"/>
          <p:nvPr/>
        </p:nvSpPr>
        <p:spPr>
          <a:xfrm>
            <a:off x="1283335" y="4796790"/>
            <a:ext cx="2834005" cy="368300"/>
          </a:xfrm>
          <a:prstGeom prst="rect">
            <a:avLst/>
          </a:prstGeom>
          <a:noFill/>
        </p:spPr>
        <p:txBody>
          <a:bodyPr wrap="square" rtlCol="0">
            <a:spAutoFit/>
          </a:bodyPr>
          <a:lstStyle/>
          <a:p>
            <a:r>
              <a:rPr lang="en-US" altLang="zh-CN" b="1"/>
              <a:t>symbolism</a:t>
            </a:r>
            <a:endParaRPr lang="en-US" altLang="zh-CN" b="1"/>
          </a:p>
        </p:txBody>
      </p:sp>
      <p:sp>
        <p:nvSpPr>
          <p:cNvPr id="11" name="圆角矩形 10"/>
          <p:cNvSpPr/>
          <p:nvPr/>
        </p:nvSpPr>
        <p:spPr>
          <a:xfrm>
            <a:off x="5036185" y="2245360"/>
            <a:ext cx="2323465" cy="12579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文本框 11"/>
          <p:cNvSpPr txBox="1"/>
          <p:nvPr/>
        </p:nvSpPr>
        <p:spPr>
          <a:xfrm>
            <a:off x="4970145" y="2373630"/>
            <a:ext cx="2456180" cy="829945"/>
          </a:xfrm>
          <a:prstGeom prst="rect">
            <a:avLst/>
          </a:prstGeom>
          <a:noFill/>
        </p:spPr>
        <p:txBody>
          <a:bodyPr wrap="square" rtlCol="0">
            <a:spAutoFit/>
          </a:bodyPr>
          <a:lstStyle/>
          <a:p>
            <a:pPr lvl="0" algn="l">
              <a:buClrTx/>
              <a:buSzTx/>
              <a:buFontTx/>
            </a:pPr>
            <a:r>
              <a:rPr lang="en-US" altLang="zh-CN" sz="2400" b="1">
                <a:solidFill>
                  <a:schemeClr val="bg1"/>
                </a:solidFill>
                <a:sym typeface="+mn-ea"/>
              </a:rPr>
              <a:t>P7  Several weeks later</a:t>
            </a:r>
            <a:endParaRPr lang="en-US" altLang="zh-CN" sz="2400" b="1">
              <a:solidFill>
                <a:schemeClr val="bg1"/>
              </a:solidFill>
              <a:sym typeface="+mn-ea"/>
            </a:endParaRPr>
          </a:p>
        </p:txBody>
      </p:sp>
      <p:sp>
        <p:nvSpPr>
          <p:cNvPr id="16" name="文本框 15"/>
          <p:cNvSpPr txBox="1"/>
          <p:nvPr/>
        </p:nvSpPr>
        <p:spPr>
          <a:xfrm>
            <a:off x="4970145" y="3550285"/>
            <a:ext cx="2978785" cy="645160"/>
          </a:xfrm>
          <a:prstGeom prst="rect">
            <a:avLst/>
          </a:prstGeom>
          <a:noFill/>
        </p:spPr>
        <p:txBody>
          <a:bodyPr wrap="square" rtlCol="0">
            <a:spAutoFit/>
          </a:bodyPr>
          <a:lstStyle/>
          <a:p>
            <a:r>
              <a:rPr lang="en-US" altLang="zh-CN">
                <a:sym typeface="+mn-ea"/>
              </a:rPr>
              <a:t>found an envelope with the word “Angel” written on it</a:t>
            </a:r>
            <a:endParaRPr lang="zh-CN" altLang="en-US"/>
          </a:p>
        </p:txBody>
      </p:sp>
      <p:sp>
        <p:nvSpPr>
          <p:cNvPr id="17" name="文本框 16"/>
          <p:cNvSpPr txBox="1"/>
          <p:nvPr/>
        </p:nvSpPr>
        <p:spPr>
          <a:xfrm>
            <a:off x="8962390" y="2317750"/>
            <a:ext cx="2026920" cy="1014730"/>
          </a:xfrm>
          <a:prstGeom prst="rect">
            <a:avLst/>
          </a:prstGeom>
          <a:noFill/>
        </p:spPr>
        <p:txBody>
          <a:bodyPr wrap="square" rtlCol="0">
            <a:spAutoFit/>
          </a:bodyPr>
          <a:lstStyle/>
          <a:p>
            <a:r>
              <a:rPr lang="en-US" altLang="zh-CN" sz="2000" b="1">
                <a:solidFill>
                  <a:schemeClr val="bg1"/>
                </a:solidFill>
              </a:rPr>
              <a:t>P8 After reading the letter/before the desk </a:t>
            </a:r>
            <a:endParaRPr lang="en-US" altLang="zh-CN" sz="2000" b="1">
              <a:solidFill>
                <a:schemeClr val="bg1"/>
              </a:solidFill>
            </a:endParaRPr>
          </a:p>
        </p:txBody>
      </p:sp>
      <p:sp>
        <p:nvSpPr>
          <p:cNvPr id="24" name="文本框 23"/>
          <p:cNvSpPr txBox="1"/>
          <p:nvPr/>
        </p:nvSpPr>
        <p:spPr>
          <a:xfrm>
            <a:off x="8455025" y="3536315"/>
            <a:ext cx="2288540" cy="321945"/>
          </a:xfrm>
          <a:prstGeom prst="rect">
            <a:avLst/>
          </a:prstGeom>
          <a:noFill/>
        </p:spPr>
        <p:txBody>
          <a:bodyPr wrap="square" rtlCol="0" anchor="t">
            <a:noAutofit/>
          </a:bodyPr>
          <a:lstStyle/>
          <a:p>
            <a:r>
              <a:rPr lang="en-US" altLang="zh-CN" sz="1400">
                <a:sym typeface="+mn-ea"/>
              </a:rPr>
              <a:t> I sat there holding the letter</a:t>
            </a:r>
            <a:endParaRPr lang="en-US" altLang="zh-CN" sz="1400">
              <a:sym typeface="+mn-ea"/>
            </a:endParaRPr>
          </a:p>
        </p:txBody>
      </p:sp>
      <p:sp>
        <p:nvSpPr>
          <p:cNvPr id="25" name="文本框 24"/>
          <p:cNvSpPr txBox="1"/>
          <p:nvPr/>
        </p:nvSpPr>
        <p:spPr>
          <a:xfrm>
            <a:off x="8455025" y="4313555"/>
            <a:ext cx="2840355" cy="920750"/>
          </a:xfrm>
          <a:prstGeom prst="rect">
            <a:avLst/>
          </a:prstGeom>
          <a:noFill/>
        </p:spPr>
        <p:txBody>
          <a:bodyPr wrap="square" rtlCol="0" anchor="t">
            <a:noAutofit/>
          </a:bodyPr>
          <a:lstStyle/>
          <a:p>
            <a:r>
              <a:rPr lang="en-US" altLang="zh-CN" sz="1400">
                <a:sym typeface="+mn-ea"/>
              </a:rPr>
              <a:t>Deeply </a:t>
            </a:r>
            <a:r>
              <a:rPr lang="en-US" altLang="zh-CN" sz="1400">
                <a:solidFill>
                  <a:schemeClr val="accent6"/>
                </a:solidFill>
                <a:sym typeface="+mn-ea"/>
              </a:rPr>
              <a:t>touched</a:t>
            </a:r>
            <a:r>
              <a:rPr lang="en-US" altLang="zh-CN" sz="1400">
                <a:sym typeface="+mn-ea"/>
              </a:rPr>
              <a:t> yet still </a:t>
            </a:r>
            <a:r>
              <a:rPr lang="en-US" altLang="zh-CN" sz="1400">
                <a:solidFill>
                  <a:schemeClr val="accent6"/>
                </a:solidFill>
                <a:sym typeface="+mn-ea"/>
              </a:rPr>
              <a:t>shaken</a:t>
            </a:r>
            <a:endParaRPr lang="en-US" altLang="zh-CN" sz="1400">
              <a:solidFill>
                <a:schemeClr val="accent6"/>
              </a:solidFill>
              <a:sym typeface="+mn-ea"/>
            </a:endParaRPr>
          </a:p>
          <a:p>
            <a:r>
              <a:rPr lang="en-US" altLang="zh-CN" sz="1400">
                <a:sym typeface="+mn-ea"/>
              </a:rPr>
              <a:t>felt </a:t>
            </a:r>
            <a:r>
              <a:rPr lang="en-US" altLang="zh-CN" sz="1400">
                <a:solidFill>
                  <a:schemeClr val="accent6"/>
                </a:solidFill>
                <a:sym typeface="+mn-ea"/>
              </a:rPr>
              <a:t>lucky</a:t>
            </a:r>
            <a:r>
              <a:rPr lang="en-US" altLang="zh-CN" sz="1400">
                <a:sym typeface="+mn-ea"/>
              </a:rPr>
              <a:t> that I followed my inner voice.</a:t>
            </a:r>
            <a:endParaRPr lang="en-US" altLang="zh-CN" sz="1400">
              <a:sym typeface="+mn-ea"/>
            </a:endParaRPr>
          </a:p>
          <a:p>
            <a:endParaRPr lang="en-US" altLang="zh-CN" sz="1400">
              <a:sym typeface="+mn-ea"/>
            </a:endParaRPr>
          </a:p>
        </p:txBody>
      </p:sp>
      <p:pic>
        <p:nvPicPr>
          <p:cNvPr id="7" name="图片 6" descr="be87badc-f7b1-4f25-834c-7e793841827c"/>
          <p:cNvPicPr>
            <a:picLocks noChangeAspect="1"/>
          </p:cNvPicPr>
          <p:nvPr/>
        </p:nvPicPr>
        <p:blipFill>
          <a:blip r:embed="rId3">
            <a:alphaModFix amt="20000"/>
          </a:blip>
          <a:stretch>
            <a:fillRect/>
          </a:stretch>
        </p:blipFill>
        <p:spPr>
          <a:xfrm>
            <a:off x="-33020" y="0"/>
            <a:ext cx="1216152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43bbc502-becd-496a-adb4-9bfbd60a011a"/>
          <p:cNvPicPr>
            <a:picLocks noChangeAspect="1"/>
          </p:cNvPicPr>
          <p:nvPr/>
        </p:nvPicPr>
        <p:blipFill>
          <a:blip r:embed="rId1"/>
          <a:stretch>
            <a:fillRect/>
          </a:stretch>
        </p:blipFill>
        <p:spPr>
          <a:xfrm>
            <a:off x="-144145" y="0"/>
            <a:ext cx="12336145" cy="6858000"/>
          </a:xfrm>
          <a:prstGeom prst="rect">
            <a:avLst/>
          </a:prstGeom>
        </p:spPr>
      </p:pic>
      <p:sp>
        <p:nvSpPr>
          <p:cNvPr id="5" name="文本框 4"/>
          <p:cNvSpPr txBox="1"/>
          <p:nvPr/>
        </p:nvSpPr>
        <p:spPr>
          <a:xfrm>
            <a:off x="2940050" y="1278890"/>
            <a:ext cx="6939280" cy="922020"/>
          </a:xfrm>
          <a:prstGeom prst="rect">
            <a:avLst/>
          </a:prstGeom>
          <a:noFill/>
        </p:spPr>
        <p:txBody>
          <a:bodyPr wrap="square" rtlCol="0">
            <a:spAutoFit/>
          </a:bodyPr>
          <a:lstStyle/>
          <a:p>
            <a:r>
              <a:rPr lang="en-US" altLang="zh-CN" sz="5400" b="1"/>
              <a:t>Predict the plot</a:t>
            </a:r>
            <a:endParaRPr lang="en-US" altLang="zh-CN" sz="5400" b="1"/>
          </a:p>
        </p:txBody>
      </p:sp>
      <p:sp>
        <p:nvSpPr>
          <p:cNvPr id="2" name="文本框 1"/>
          <p:cNvSpPr txBox="1"/>
          <p:nvPr/>
        </p:nvSpPr>
        <p:spPr>
          <a:xfrm>
            <a:off x="1758315" y="2411730"/>
            <a:ext cx="9037955" cy="2553335"/>
          </a:xfrm>
          <a:prstGeom prst="rect">
            <a:avLst/>
          </a:prstGeom>
          <a:noFill/>
        </p:spPr>
        <p:txBody>
          <a:bodyPr wrap="square" rtlCol="0">
            <a:spAutoFit/>
          </a:bodyPr>
          <a:lstStyle/>
          <a:p>
            <a:r>
              <a:rPr lang="en-US" altLang="zh-CN" sz="4000">
                <a:latin typeface="MV Boli" panose="02000500030200090000" charset="0"/>
                <a:cs typeface="MV Boli" panose="02000500030200090000" charset="0"/>
              </a:rPr>
              <a:t>Task 3.</a:t>
            </a:r>
            <a:endParaRPr lang="en-US" altLang="zh-CN" sz="4000">
              <a:latin typeface="MV Boli" panose="02000500030200090000" charset="0"/>
              <a:cs typeface="MV Boli" panose="02000500030200090000" charset="0"/>
            </a:endParaRPr>
          </a:p>
          <a:p>
            <a:r>
              <a:rPr lang="en-US" altLang="zh-CN" sz="4000">
                <a:latin typeface="MV Boli" panose="02000500030200090000" charset="0"/>
                <a:cs typeface="MV Boli" panose="02000500030200090000" charset="0"/>
              </a:rPr>
              <a:t>Come up with logical questions as many as possible, according to the following tips.</a:t>
            </a:r>
            <a:endParaRPr lang="en-US" altLang="zh-CN" sz="4000">
              <a:latin typeface="MV Boli" panose="02000500030200090000" charset="0"/>
              <a:cs typeface="MV Boli" panose="02000500030200090000"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afc3a7d-abd0-4988-9514-683fbaeed76c"/>
          <p:cNvPicPr>
            <a:picLocks noChangeAspect="1"/>
          </p:cNvPicPr>
          <p:nvPr/>
        </p:nvPicPr>
        <p:blipFill>
          <a:blip r:embed="rId1">
            <a:lum bright="-6000"/>
          </a:blip>
          <a:stretch>
            <a:fillRect/>
          </a:stretch>
        </p:blipFill>
        <p:spPr>
          <a:xfrm>
            <a:off x="-852805" y="-336550"/>
            <a:ext cx="14719300" cy="7519035"/>
          </a:xfrm>
          <a:prstGeom prst="rect">
            <a:avLst/>
          </a:prstGeom>
        </p:spPr>
      </p:pic>
      <p:sp>
        <p:nvSpPr>
          <p:cNvPr id="2" name="文本框 1"/>
          <p:cNvSpPr txBox="1"/>
          <p:nvPr/>
        </p:nvSpPr>
        <p:spPr>
          <a:xfrm>
            <a:off x="2840355" y="244475"/>
            <a:ext cx="6511290" cy="1337310"/>
          </a:xfrm>
          <a:prstGeom prst="rect">
            <a:avLst/>
          </a:prstGeom>
          <a:noFill/>
        </p:spPr>
        <p:txBody>
          <a:bodyPr wrap="square" rtlCol="0">
            <a:noAutofit/>
          </a:bodyPr>
          <a:lstStyle/>
          <a:p>
            <a:pPr algn="ctr"/>
            <a:r>
              <a:rPr lang="en-US" altLang="zh-CN" sz="3600" b="1">
                <a:solidFill>
                  <a:schemeClr val="accent6"/>
                </a:solidFill>
                <a:latin typeface="MV Boli" panose="02000500030200090000" charset="0"/>
                <a:cs typeface="MV Boli" panose="02000500030200090000" charset="0"/>
              </a:rPr>
              <a:t>Five </a:t>
            </a:r>
            <a:r>
              <a:rPr lang="en-US" altLang="zh-CN" sz="3600" b="1">
                <a:latin typeface="MV Boli" panose="02000500030200090000" charset="0"/>
                <a:cs typeface="MV Boli" panose="02000500030200090000" charset="0"/>
              </a:rPr>
              <a:t>tips of </a:t>
            </a:r>
            <a:r>
              <a:rPr lang="en-US" altLang="zh-CN" sz="3600" b="1">
                <a:solidFill>
                  <a:schemeClr val="bg1"/>
                </a:solidFill>
              </a:rPr>
              <a:t>p</a:t>
            </a:r>
            <a:r>
              <a:rPr lang="en-US" altLang="zh-CN" sz="3600" b="1">
                <a:solidFill>
                  <a:schemeClr val="bg1"/>
                </a:solidFill>
                <a:sym typeface="+mn-ea"/>
              </a:rPr>
              <a:t>redicting the plot</a:t>
            </a:r>
            <a:endParaRPr lang="en-US" altLang="zh-CN" sz="3600" b="1">
              <a:solidFill>
                <a:schemeClr val="bg1"/>
              </a:solidFill>
              <a:latin typeface="MV Boli" panose="02000500030200090000" charset="0"/>
              <a:cs typeface="MV Boli" panose="02000500030200090000" charset="0"/>
              <a:sym typeface="+mn-ea"/>
            </a:endParaRPr>
          </a:p>
        </p:txBody>
      </p:sp>
      <p:sp>
        <p:nvSpPr>
          <p:cNvPr id="3" name="文本框 2"/>
          <p:cNvSpPr txBox="1"/>
          <p:nvPr/>
        </p:nvSpPr>
        <p:spPr>
          <a:xfrm>
            <a:off x="127635" y="797560"/>
            <a:ext cx="11937365" cy="6185535"/>
          </a:xfrm>
          <a:prstGeom prst="rect">
            <a:avLst/>
          </a:prstGeom>
          <a:noFill/>
        </p:spPr>
        <p:txBody>
          <a:bodyPr wrap="square" rtlCol="0">
            <a:spAutoFit/>
          </a:bodyPr>
          <a:lstStyle/>
          <a:p>
            <a:pPr marL="742950" indent="-742950">
              <a:buFont typeface="+mj-ea"/>
              <a:buAutoNum type="circleNumDbPlain"/>
            </a:pPr>
            <a:r>
              <a:rPr lang="en-US" altLang="zh-CN" sz="3600">
                <a:solidFill>
                  <a:schemeClr val="bg1"/>
                </a:solidFill>
              </a:rPr>
              <a:t>Focus on the</a:t>
            </a:r>
            <a:r>
              <a:rPr lang="en-US" altLang="zh-CN" sz="3600"/>
              <a:t> </a:t>
            </a:r>
            <a:r>
              <a:rPr lang="en-US" altLang="zh-CN" sz="3600" u="sng">
                <a:solidFill>
                  <a:schemeClr val="accent6"/>
                </a:solidFill>
              </a:rPr>
              <a:t>main character</a:t>
            </a:r>
            <a:r>
              <a:rPr lang="en-US" altLang="zh-CN" sz="3600"/>
              <a:t>, </a:t>
            </a:r>
            <a:r>
              <a:rPr lang="en-US" altLang="zh-CN" sz="3600">
                <a:solidFill>
                  <a:schemeClr val="bg1"/>
                </a:solidFill>
              </a:rPr>
              <a:t>and use the minor character if we need.</a:t>
            </a:r>
            <a:endParaRPr lang="en-US" altLang="zh-CN" sz="3600">
              <a:solidFill>
                <a:schemeClr val="bg1"/>
              </a:solidFill>
            </a:endParaRPr>
          </a:p>
          <a:p>
            <a:pPr marL="742950" indent="-742950">
              <a:buFont typeface="+mj-ea"/>
              <a:buAutoNum type="circleNumDbPlain"/>
            </a:pPr>
            <a:r>
              <a:rPr lang="en-US" altLang="zh-CN" sz="3600">
                <a:solidFill>
                  <a:schemeClr val="bg1"/>
                </a:solidFill>
              </a:rPr>
              <a:t>To make the story</a:t>
            </a:r>
            <a:r>
              <a:rPr lang="en-US" altLang="zh-CN" sz="3600"/>
              <a:t> </a:t>
            </a:r>
            <a:r>
              <a:rPr lang="en-US" altLang="zh-CN" sz="3600" u="sng">
                <a:solidFill>
                  <a:schemeClr val="accent1"/>
                </a:solidFill>
              </a:rPr>
              <a:t>logical and vivid</a:t>
            </a:r>
            <a:r>
              <a:rPr lang="en-US" altLang="zh-CN" sz="3600"/>
              <a:t>, </a:t>
            </a:r>
            <a:r>
              <a:rPr lang="en-US" altLang="zh-CN" sz="3600">
                <a:solidFill>
                  <a:schemeClr val="bg1"/>
                </a:solidFill>
              </a:rPr>
              <a:t>we’d better write the </a:t>
            </a:r>
            <a:r>
              <a:rPr lang="en-US" altLang="zh-CN" sz="3600" u="sng">
                <a:solidFill>
                  <a:schemeClr val="accent6"/>
                </a:solidFill>
              </a:rPr>
              <a:t>actions,emotions,thoughts and speech</a:t>
            </a:r>
            <a:r>
              <a:rPr lang="en-US" altLang="zh-CN" sz="3600"/>
              <a:t> </a:t>
            </a:r>
            <a:r>
              <a:rPr lang="en-US" altLang="zh-CN" sz="3600">
                <a:solidFill>
                  <a:schemeClr val="bg1"/>
                </a:solidFill>
              </a:rPr>
              <a:t>of the characters by emloying the</a:t>
            </a:r>
            <a:r>
              <a:rPr lang="en-US" altLang="zh-CN" sz="3600" u="sng">
                <a:solidFill>
                  <a:schemeClr val="accent1"/>
                </a:solidFill>
              </a:rPr>
              <a:t> ARE principle, especally the three </a:t>
            </a:r>
            <a:r>
              <a:rPr lang="en-US" altLang="zh-CN" sz="3600" u="sng">
                <a:solidFill>
                  <a:srgbClr val="FF0000"/>
                </a:solidFill>
              </a:rPr>
              <a:t>linking</a:t>
            </a:r>
            <a:r>
              <a:rPr lang="en-US" altLang="zh-CN" sz="3600" u="sng">
                <a:solidFill>
                  <a:schemeClr val="accent1"/>
                </a:solidFill>
              </a:rPr>
              <a:t> sentences.</a:t>
            </a:r>
            <a:endParaRPr lang="en-US" altLang="zh-CN" sz="3600"/>
          </a:p>
          <a:p>
            <a:pPr marL="742950" indent="-742950">
              <a:buFont typeface="+mj-ea"/>
              <a:buAutoNum type="circleNumDbPlain"/>
            </a:pPr>
            <a:r>
              <a:rPr lang="en-US" altLang="zh-CN" sz="3600">
                <a:solidFill>
                  <a:schemeClr val="bg1"/>
                </a:solidFill>
              </a:rPr>
              <a:t>Consider the</a:t>
            </a:r>
            <a:r>
              <a:rPr lang="en-US" altLang="zh-CN" sz="3600"/>
              <a:t> </a:t>
            </a:r>
            <a:r>
              <a:rPr lang="en-US" altLang="zh-CN" sz="3600" u="sng">
                <a:solidFill>
                  <a:schemeClr val="accent6"/>
                </a:solidFill>
                <a:sym typeface="+mn-ea"/>
              </a:rPr>
              <a:t>theme</a:t>
            </a:r>
            <a:r>
              <a:rPr lang="en-US" altLang="zh-CN" sz="3600">
                <a:solidFill>
                  <a:schemeClr val="accent6"/>
                </a:solidFill>
                <a:sym typeface="+mn-ea"/>
              </a:rPr>
              <a:t> </a:t>
            </a:r>
            <a:r>
              <a:rPr lang="en-US" altLang="zh-CN" sz="3600">
                <a:solidFill>
                  <a:schemeClr val="bg1"/>
                </a:solidFill>
                <a:sym typeface="+mn-ea"/>
              </a:rPr>
              <a:t>and</a:t>
            </a:r>
            <a:r>
              <a:rPr lang="en-US" altLang="zh-CN" sz="3600">
                <a:sym typeface="+mn-ea"/>
              </a:rPr>
              <a:t> </a:t>
            </a:r>
            <a:r>
              <a:rPr lang="en-US" altLang="zh-CN" sz="3600" u="sng">
                <a:solidFill>
                  <a:schemeClr val="accent6"/>
                </a:solidFill>
                <a:sym typeface="+mn-ea"/>
              </a:rPr>
              <a:t>narrative skills</a:t>
            </a:r>
            <a:r>
              <a:rPr lang="en-US" altLang="zh-CN" sz="3600">
                <a:solidFill>
                  <a:schemeClr val="bg1"/>
                </a:solidFill>
              </a:rPr>
              <a:t>, especially the </a:t>
            </a:r>
            <a:r>
              <a:rPr lang="en-US" altLang="zh-CN" sz="3600">
                <a:solidFill>
                  <a:srgbClr val="FF0000"/>
                </a:solidFill>
              </a:rPr>
              <a:t>symbolism</a:t>
            </a:r>
            <a:r>
              <a:rPr lang="en-US" altLang="zh-CN" sz="3600">
                <a:solidFill>
                  <a:schemeClr val="bg1"/>
                </a:solidFill>
              </a:rPr>
              <a:t>,and</a:t>
            </a:r>
            <a:r>
              <a:rPr lang="en-US" altLang="zh-CN" sz="3600"/>
              <a:t> </a:t>
            </a:r>
            <a:r>
              <a:rPr lang="en-US" altLang="zh-CN" sz="3600">
                <a:solidFill>
                  <a:srgbClr val="FF0000"/>
                </a:solidFill>
              </a:rPr>
              <a:t>foreshadowing</a:t>
            </a:r>
            <a:r>
              <a:rPr lang="en-US" altLang="zh-CN" sz="3600"/>
              <a:t>.</a:t>
            </a:r>
            <a:endParaRPr lang="en-US" altLang="zh-CN" sz="3600"/>
          </a:p>
          <a:p>
            <a:pPr marL="742950" indent="-742950">
              <a:buFont typeface="+mj-ea"/>
              <a:buAutoNum type="circleNumDbPlain"/>
            </a:pPr>
            <a:r>
              <a:rPr lang="en-US" altLang="zh-CN" sz="3600">
                <a:solidFill>
                  <a:schemeClr val="bg1"/>
                </a:solidFill>
              </a:rPr>
              <a:t>The plot of the story is often from</a:t>
            </a:r>
            <a:r>
              <a:rPr lang="en-US" altLang="zh-CN" sz="3600"/>
              <a:t> </a:t>
            </a:r>
            <a:r>
              <a:rPr lang="en-US" altLang="zh-CN" sz="3600" u="sng">
                <a:solidFill>
                  <a:srgbClr val="FF0000"/>
                </a:solidFill>
              </a:rPr>
              <a:t>negative</a:t>
            </a:r>
            <a:r>
              <a:rPr lang="en-US" altLang="zh-CN" sz="3600"/>
              <a:t> </a:t>
            </a:r>
            <a:r>
              <a:rPr lang="en-US" altLang="zh-CN" sz="3600">
                <a:solidFill>
                  <a:schemeClr val="bg1"/>
                </a:solidFill>
              </a:rPr>
              <a:t>to</a:t>
            </a:r>
            <a:r>
              <a:rPr lang="en-US" altLang="zh-CN" sz="3600"/>
              <a:t> </a:t>
            </a:r>
            <a:r>
              <a:rPr lang="en-US" altLang="zh-CN" sz="3600" u="sng">
                <a:solidFill>
                  <a:srgbClr val="FF0000"/>
                </a:solidFill>
              </a:rPr>
              <a:t>positive</a:t>
            </a:r>
            <a:r>
              <a:rPr lang="en-US" altLang="zh-CN" sz="3600"/>
              <a:t>.</a:t>
            </a:r>
            <a:endParaRPr lang="en-US" altLang="zh-CN" sz="3600"/>
          </a:p>
          <a:p>
            <a:pPr marL="742950" indent="-742950">
              <a:buFont typeface="+mj-ea"/>
              <a:buAutoNum type="circleNumDbPlain"/>
            </a:pPr>
            <a:r>
              <a:rPr lang="en-US" altLang="zh-CN" sz="3600" b="1" u="sng">
                <a:solidFill>
                  <a:srgbClr val="FF0000"/>
                </a:solidFill>
              </a:rPr>
              <a:t>Repetition</a:t>
            </a:r>
            <a:r>
              <a:rPr lang="en-US" altLang="zh-CN" sz="3600">
                <a:solidFill>
                  <a:schemeClr val="bg1"/>
                </a:solidFill>
              </a:rPr>
              <a:t> is an effective way to make the writing coherent.</a:t>
            </a:r>
            <a:r>
              <a:rPr lang="en-US" altLang="zh-CN" sz="3600"/>
              <a:t> </a:t>
            </a:r>
            <a:endParaRPr lang="en-US" altLang="zh-CN" sz="3600"/>
          </a:p>
          <a:p>
            <a:pPr indent="0">
              <a:buFont typeface="+mj-ea"/>
              <a:buNone/>
            </a:pPr>
            <a:endParaRPr lang="en-US" altLang="zh-CN" sz="3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slobodan-kletnikov-xh7aoBStGto-unsplash"/>
          <p:cNvPicPr>
            <a:picLocks noChangeAspect="1"/>
          </p:cNvPicPr>
          <p:nvPr>
            <p:custDataLst>
              <p:tags r:id="rId1"/>
            </p:custDataLst>
          </p:nvPr>
        </p:nvPicPr>
        <p:blipFill>
          <a:blip r:embed="rId2" cstate="email"/>
          <a:srcRect l="-13" t="874" r="-13" b="874"/>
          <a:stretch>
            <a:fillRect/>
          </a:stretch>
        </p:blipFill>
        <p:spPr>
          <a:xfrm>
            <a:off x="5992495" y="1379869"/>
            <a:ext cx="6114096" cy="5331846"/>
          </a:xfrm>
          <a:custGeom>
            <a:avLst/>
            <a:gdLst/>
            <a:ahLst/>
            <a:cxnLst>
              <a:cxn ang="3">
                <a:pos x="hc" y="t"/>
              </a:cxn>
              <a:cxn ang="cd2">
                <a:pos x="l" y="vc"/>
              </a:cxn>
              <a:cxn ang="cd4">
                <a:pos x="hc" y="b"/>
              </a:cxn>
              <a:cxn ang="0">
                <a:pos x="r" y="vc"/>
              </a:cxn>
            </a:cxnLst>
            <a:rect l="l" t="t" r="r" b="b"/>
            <a:pathLst>
              <a:path w="8018" h="6993">
                <a:moveTo>
                  <a:pt x="1283" y="6692"/>
                </a:moveTo>
                <a:cubicBezTo>
                  <a:pt x="1350" y="6692"/>
                  <a:pt x="1416" y="6736"/>
                  <a:pt x="1427" y="6802"/>
                </a:cubicBezTo>
                <a:cubicBezTo>
                  <a:pt x="1450" y="6880"/>
                  <a:pt x="1405" y="6968"/>
                  <a:pt x="1327" y="6990"/>
                </a:cubicBezTo>
                <a:cubicBezTo>
                  <a:pt x="1227" y="7012"/>
                  <a:pt x="1116" y="6913"/>
                  <a:pt x="1138" y="6813"/>
                </a:cubicBezTo>
                <a:cubicBezTo>
                  <a:pt x="1161" y="6747"/>
                  <a:pt x="1216" y="6703"/>
                  <a:pt x="1283" y="6692"/>
                </a:cubicBezTo>
                <a:close/>
                <a:moveTo>
                  <a:pt x="5933" y="6016"/>
                </a:moveTo>
                <a:cubicBezTo>
                  <a:pt x="5939" y="6016"/>
                  <a:pt x="5945" y="6016"/>
                  <a:pt x="5951" y="6016"/>
                </a:cubicBezTo>
                <a:cubicBezTo>
                  <a:pt x="6001" y="6017"/>
                  <a:pt x="6050" y="6028"/>
                  <a:pt x="6094" y="6051"/>
                </a:cubicBezTo>
                <a:cubicBezTo>
                  <a:pt x="6182" y="6095"/>
                  <a:pt x="6237" y="6195"/>
                  <a:pt x="6226" y="6295"/>
                </a:cubicBezTo>
                <a:cubicBezTo>
                  <a:pt x="6215" y="6373"/>
                  <a:pt x="6149" y="6440"/>
                  <a:pt x="6072" y="6484"/>
                </a:cubicBezTo>
                <a:cubicBezTo>
                  <a:pt x="6006" y="6518"/>
                  <a:pt x="5918" y="6529"/>
                  <a:pt x="5841" y="6540"/>
                </a:cubicBezTo>
                <a:cubicBezTo>
                  <a:pt x="5742" y="6562"/>
                  <a:pt x="5610" y="6562"/>
                  <a:pt x="5555" y="6473"/>
                </a:cubicBezTo>
                <a:cubicBezTo>
                  <a:pt x="5533" y="6429"/>
                  <a:pt x="5533" y="6373"/>
                  <a:pt x="5544" y="6329"/>
                </a:cubicBezTo>
                <a:cubicBezTo>
                  <a:pt x="5566" y="6195"/>
                  <a:pt x="5676" y="6084"/>
                  <a:pt x="5808" y="6039"/>
                </a:cubicBezTo>
                <a:cubicBezTo>
                  <a:pt x="5847" y="6025"/>
                  <a:pt x="5889" y="6017"/>
                  <a:pt x="5933" y="6016"/>
                </a:cubicBezTo>
                <a:close/>
                <a:moveTo>
                  <a:pt x="920" y="5615"/>
                </a:moveTo>
                <a:cubicBezTo>
                  <a:pt x="935" y="5615"/>
                  <a:pt x="949" y="5616"/>
                  <a:pt x="963" y="5617"/>
                </a:cubicBezTo>
                <a:cubicBezTo>
                  <a:pt x="1000" y="5621"/>
                  <a:pt x="1038" y="5630"/>
                  <a:pt x="1074" y="5644"/>
                </a:cubicBezTo>
                <a:cubicBezTo>
                  <a:pt x="1207" y="5699"/>
                  <a:pt x="1306" y="5821"/>
                  <a:pt x="1340" y="5964"/>
                </a:cubicBezTo>
                <a:cubicBezTo>
                  <a:pt x="1362" y="6141"/>
                  <a:pt x="1273" y="6318"/>
                  <a:pt x="1118" y="6406"/>
                </a:cubicBezTo>
                <a:cubicBezTo>
                  <a:pt x="974" y="6484"/>
                  <a:pt x="775" y="6461"/>
                  <a:pt x="642" y="6351"/>
                </a:cubicBezTo>
                <a:cubicBezTo>
                  <a:pt x="453" y="6196"/>
                  <a:pt x="464" y="5865"/>
                  <a:pt x="653" y="5710"/>
                </a:cubicBezTo>
                <a:cubicBezTo>
                  <a:pt x="715" y="5655"/>
                  <a:pt x="795" y="5623"/>
                  <a:pt x="878" y="5616"/>
                </a:cubicBezTo>
                <a:cubicBezTo>
                  <a:pt x="892" y="5615"/>
                  <a:pt x="906" y="5614"/>
                  <a:pt x="920" y="5615"/>
                </a:cubicBezTo>
                <a:close/>
                <a:moveTo>
                  <a:pt x="309" y="3092"/>
                </a:moveTo>
                <a:cubicBezTo>
                  <a:pt x="314" y="3092"/>
                  <a:pt x="318" y="3092"/>
                  <a:pt x="323" y="3092"/>
                </a:cubicBezTo>
                <a:cubicBezTo>
                  <a:pt x="476" y="3114"/>
                  <a:pt x="597" y="3258"/>
                  <a:pt x="597" y="3402"/>
                </a:cubicBezTo>
                <a:cubicBezTo>
                  <a:pt x="597" y="3557"/>
                  <a:pt x="465" y="3690"/>
                  <a:pt x="323" y="3701"/>
                </a:cubicBezTo>
                <a:cubicBezTo>
                  <a:pt x="136" y="3712"/>
                  <a:pt x="-29" y="3524"/>
                  <a:pt x="4" y="3347"/>
                </a:cubicBezTo>
                <a:cubicBezTo>
                  <a:pt x="25" y="3197"/>
                  <a:pt x="170" y="3088"/>
                  <a:pt x="309" y="3092"/>
                </a:cubicBezTo>
                <a:close/>
                <a:moveTo>
                  <a:pt x="7842" y="2029"/>
                </a:moveTo>
                <a:cubicBezTo>
                  <a:pt x="7846" y="2029"/>
                  <a:pt x="7850" y="2029"/>
                  <a:pt x="7855" y="2030"/>
                </a:cubicBezTo>
                <a:cubicBezTo>
                  <a:pt x="7889" y="2031"/>
                  <a:pt x="7922" y="2042"/>
                  <a:pt x="7949" y="2064"/>
                </a:cubicBezTo>
                <a:cubicBezTo>
                  <a:pt x="8004" y="2097"/>
                  <a:pt x="8026" y="2175"/>
                  <a:pt x="8015" y="2241"/>
                </a:cubicBezTo>
                <a:cubicBezTo>
                  <a:pt x="7993" y="2352"/>
                  <a:pt x="7839" y="2418"/>
                  <a:pt x="7740" y="2352"/>
                </a:cubicBezTo>
                <a:cubicBezTo>
                  <a:pt x="7642" y="2286"/>
                  <a:pt x="7653" y="2108"/>
                  <a:pt x="7751" y="2053"/>
                </a:cubicBezTo>
                <a:cubicBezTo>
                  <a:pt x="7780" y="2039"/>
                  <a:pt x="7811" y="2030"/>
                  <a:pt x="7842" y="2029"/>
                </a:cubicBezTo>
                <a:close/>
                <a:moveTo>
                  <a:pt x="7360" y="1097"/>
                </a:moveTo>
                <a:cubicBezTo>
                  <a:pt x="7439" y="1098"/>
                  <a:pt x="7513" y="1134"/>
                  <a:pt x="7563" y="1216"/>
                </a:cubicBezTo>
                <a:cubicBezTo>
                  <a:pt x="7640" y="1348"/>
                  <a:pt x="7651" y="1524"/>
                  <a:pt x="7574" y="1646"/>
                </a:cubicBezTo>
                <a:cubicBezTo>
                  <a:pt x="7497" y="1778"/>
                  <a:pt x="7298" y="1844"/>
                  <a:pt x="7177" y="1756"/>
                </a:cubicBezTo>
                <a:cubicBezTo>
                  <a:pt x="6990" y="1635"/>
                  <a:pt x="6979" y="1326"/>
                  <a:pt x="7133" y="1183"/>
                </a:cubicBezTo>
                <a:cubicBezTo>
                  <a:pt x="7199" y="1128"/>
                  <a:pt x="7282" y="1095"/>
                  <a:pt x="7360" y="1097"/>
                </a:cubicBezTo>
                <a:close/>
                <a:moveTo>
                  <a:pt x="1350" y="275"/>
                </a:moveTo>
                <a:cubicBezTo>
                  <a:pt x="1385" y="275"/>
                  <a:pt x="1420" y="287"/>
                  <a:pt x="1447" y="309"/>
                </a:cubicBezTo>
                <a:cubicBezTo>
                  <a:pt x="1491" y="342"/>
                  <a:pt x="1524" y="408"/>
                  <a:pt x="1513" y="474"/>
                </a:cubicBezTo>
                <a:cubicBezTo>
                  <a:pt x="1502" y="596"/>
                  <a:pt x="1314" y="662"/>
                  <a:pt x="1226" y="574"/>
                </a:cubicBezTo>
                <a:cubicBezTo>
                  <a:pt x="1160" y="518"/>
                  <a:pt x="1148" y="408"/>
                  <a:pt x="1204" y="342"/>
                </a:cubicBezTo>
                <a:cubicBezTo>
                  <a:pt x="1237" y="303"/>
                  <a:pt x="1281" y="281"/>
                  <a:pt x="1325" y="276"/>
                </a:cubicBezTo>
                <a:cubicBezTo>
                  <a:pt x="1333" y="275"/>
                  <a:pt x="1342" y="274"/>
                  <a:pt x="1350" y="275"/>
                </a:cubicBezTo>
                <a:close/>
                <a:moveTo>
                  <a:pt x="6509" y="94"/>
                </a:moveTo>
                <a:cubicBezTo>
                  <a:pt x="6519" y="94"/>
                  <a:pt x="6528" y="94"/>
                  <a:pt x="6538" y="95"/>
                </a:cubicBezTo>
                <a:cubicBezTo>
                  <a:pt x="6775" y="112"/>
                  <a:pt x="6990" y="342"/>
                  <a:pt x="6932" y="640"/>
                </a:cubicBezTo>
                <a:cubicBezTo>
                  <a:pt x="6888" y="916"/>
                  <a:pt x="6612" y="950"/>
                  <a:pt x="6524" y="1170"/>
                </a:cubicBezTo>
                <a:cubicBezTo>
                  <a:pt x="6436" y="1402"/>
                  <a:pt x="6491" y="1712"/>
                  <a:pt x="6668" y="1888"/>
                </a:cubicBezTo>
                <a:cubicBezTo>
                  <a:pt x="6921" y="2154"/>
                  <a:pt x="7219" y="2043"/>
                  <a:pt x="7340" y="2065"/>
                </a:cubicBezTo>
                <a:cubicBezTo>
                  <a:pt x="7572" y="2087"/>
                  <a:pt x="7572" y="2341"/>
                  <a:pt x="7340" y="2408"/>
                </a:cubicBezTo>
                <a:cubicBezTo>
                  <a:pt x="7241" y="2441"/>
                  <a:pt x="7131" y="2430"/>
                  <a:pt x="7032" y="2474"/>
                </a:cubicBezTo>
                <a:cubicBezTo>
                  <a:pt x="6480" y="2728"/>
                  <a:pt x="7351" y="3302"/>
                  <a:pt x="7351" y="3821"/>
                </a:cubicBezTo>
                <a:cubicBezTo>
                  <a:pt x="7340" y="4175"/>
                  <a:pt x="7010" y="4407"/>
                  <a:pt x="6866" y="4705"/>
                </a:cubicBezTo>
                <a:cubicBezTo>
                  <a:pt x="6701" y="5047"/>
                  <a:pt x="6888" y="5191"/>
                  <a:pt x="7098" y="5423"/>
                </a:cubicBezTo>
                <a:cubicBezTo>
                  <a:pt x="7572" y="5920"/>
                  <a:pt x="7153" y="6406"/>
                  <a:pt x="6601" y="6053"/>
                </a:cubicBezTo>
                <a:cubicBezTo>
                  <a:pt x="6226" y="5810"/>
                  <a:pt x="5918" y="5379"/>
                  <a:pt x="5245" y="6152"/>
                </a:cubicBezTo>
                <a:cubicBezTo>
                  <a:pt x="5046" y="6373"/>
                  <a:pt x="4826" y="6627"/>
                  <a:pt x="4528" y="6638"/>
                </a:cubicBezTo>
                <a:cubicBezTo>
                  <a:pt x="4175" y="6649"/>
                  <a:pt x="3888" y="6307"/>
                  <a:pt x="3535" y="6296"/>
                </a:cubicBezTo>
                <a:cubicBezTo>
                  <a:pt x="3259" y="6285"/>
                  <a:pt x="3017" y="6494"/>
                  <a:pt x="2763" y="6638"/>
                </a:cubicBezTo>
                <a:cubicBezTo>
                  <a:pt x="2520" y="6782"/>
                  <a:pt x="2167" y="6859"/>
                  <a:pt x="1980" y="6649"/>
                </a:cubicBezTo>
                <a:cubicBezTo>
                  <a:pt x="1649" y="6285"/>
                  <a:pt x="2167" y="5754"/>
                  <a:pt x="1958" y="5357"/>
                </a:cubicBezTo>
                <a:cubicBezTo>
                  <a:pt x="1770" y="5014"/>
                  <a:pt x="1175" y="5235"/>
                  <a:pt x="1020" y="4882"/>
                </a:cubicBezTo>
                <a:cubicBezTo>
                  <a:pt x="954" y="4738"/>
                  <a:pt x="1042" y="4595"/>
                  <a:pt x="1108" y="4451"/>
                </a:cubicBezTo>
                <a:cubicBezTo>
                  <a:pt x="1351" y="3998"/>
                  <a:pt x="634" y="3556"/>
                  <a:pt x="998" y="3148"/>
                </a:cubicBezTo>
                <a:cubicBezTo>
                  <a:pt x="1119" y="3004"/>
                  <a:pt x="1263" y="2960"/>
                  <a:pt x="1450" y="2783"/>
                </a:cubicBezTo>
                <a:cubicBezTo>
                  <a:pt x="1594" y="2640"/>
                  <a:pt x="1726" y="2463"/>
                  <a:pt x="1770" y="2286"/>
                </a:cubicBezTo>
                <a:cubicBezTo>
                  <a:pt x="1836" y="1977"/>
                  <a:pt x="1627" y="1645"/>
                  <a:pt x="1792" y="1358"/>
                </a:cubicBezTo>
                <a:cubicBezTo>
                  <a:pt x="1869" y="1204"/>
                  <a:pt x="2046" y="1137"/>
                  <a:pt x="2200" y="1082"/>
                </a:cubicBezTo>
                <a:cubicBezTo>
                  <a:pt x="2454" y="1005"/>
                  <a:pt x="2686" y="927"/>
                  <a:pt x="2741" y="640"/>
                </a:cubicBezTo>
                <a:cubicBezTo>
                  <a:pt x="2752" y="519"/>
                  <a:pt x="2697" y="386"/>
                  <a:pt x="2774" y="298"/>
                </a:cubicBezTo>
                <a:cubicBezTo>
                  <a:pt x="2818" y="232"/>
                  <a:pt x="2928" y="221"/>
                  <a:pt x="3006" y="265"/>
                </a:cubicBezTo>
                <a:cubicBezTo>
                  <a:pt x="3138" y="331"/>
                  <a:pt x="3171" y="497"/>
                  <a:pt x="3292" y="574"/>
                </a:cubicBezTo>
                <a:cubicBezTo>
                  <a:pt x="3370" y="629"/>
                  <a:pt x="3480" y="640"/>
                  <a:pt x="3579" y="640"/>
                </a:cubicBezTo>
                <a:cubicBezTo>
                  <a:pt x="3888" y="662"/>
                  <a:pt x="4109" y="464"/>
                  <a:pt x="4395" y="386"/>
                </a:cubicBezTo>
                <a:cubicBezTo>
                  <a:pt x="4980" y="243"/>
                  <a:pt x="4969" y="740"/>
                  <a:pt x="5344" y="762"/>
                </a:cubicBezTo>
                <a:cubicBezTo>
                  <a:pt x="5565" y="773"/>
                  <a:pt x="5906" y="629"/>
                  <a:pt x="6039" y="464"/>
                </a:cubicBezTo>
                <a:cubicBezTo>
                  <a:pt x="6116" y="353"/>
                  <a:pt x="6182" y="221"/>
                  <a:pt x="6304" y="154"/>
                </a:cubicBezTo>
                <a:cubicBezTo>
                  <a:pt x="6369" y="113"/>
                  <a:pt x="6439" y="94"/>
                  <a:pt x="6509" y="94"/>
                </a:cubicBezTo>
                <a:close/>
                <a:moveTo>
                  <a:pt x="2170" y="0"/>
                </a:moveTo>
                <a:cubicBezTo>
                  <a:pt x="2176" y="0"/>
                  <a:pt x="2181" y="0"/>
                  <a:pt x="2187" y="1"/>
                </a:cubicBezTo>
                <a:cubicBezTo>
                  <a:pt x="2407" y="12"/>
                  <a:pt x="2594" y="266"/>
                  <a:pt x="2528" y="486"/>
                </a:cubicBezTo>
                <a:cubicBezTo>
                  <a:pt x="2462" y="696"/>
                  <a:pt x="2187" y="829"/>
                  <a:pt x="1989" y="718"/>
                </a:cubicBezTo>
                <a:cubicBezTo>
                  <a:pt x="1834" y="641"/>
                  <a:pt x="1746" y="442"/>
                  <a:pt x="1790" y="277"/>
                </a:cubicBezTo>
                <a:cubicBezTo>
                  <a:pt x="1833" y="116"/>
                  <a:pt x="2000" y="-3"/>
                  <a:pt x="2170" y="0"/>
                </a:cubicBezTo>
                <a:close/>
              </a:path>
            </a:pathLst>
          </a:custGeom>
        </p:spPr>
      </p:pic>
      <p:sp>
        <p:nvSpPr>
          <p:cNvPr id="5" name="文本框 4"/>
          <p:cNvSpPr txBox="1"/>
          <p:nvPr/>
        </p:nvSpPr>
        <p:spPr>
          <a:xfrm>
            <a:off x="142875" y="539750"/>
            <a:ext cx="11760835" cy="3538220"/>
          </a:xfrm>
          <a:prstGeom prst="rect">
            <a:avLst/>
          </a:prstGeom>
          <a:noFill/>
        </p:spPr>
        <p:txBody>
          <a:bodyPr wrap="square" rtlCol="0">
            <a:spAutoFit/>
          </a:bodyPr>
          <a:lstStyle/>
          <a:p>
            <a:pPr marL="457200" indent="-457200">
              <a:buFont typeface="Wingdings" panose="05000000000000000000" charset="0"/>
              <a:buChar char="Ø"/>
            </a:pPr>
            <a:r>
              <a:rPr lang="en-US" altLang="zh-CN" sz="3200" b="1" i="1" dirty="0"/>
              <a:t>Imagine you are </a:t>
            </a:r>
            <a:r>
              <a:rPr lang="en-US" altLang="zh-CN" sz="3200" b="1" i="1" dirty="0">
                <a:solidFill>
                  <a:srgbClr val="FF0000"/>
                </a:solidFill>
              </a:rPr>
              <a:t>on</a:t>
            </a:r>
            <a:r>
              <a:rPr lang="en-US" altLang="zh-CN" sz="3200" b="1" i="1" dirty="0"/>
              <a:t> the train near a man who seems to be in low spirits.</a:t>
            </a:r>
            <a:endParaRPr lang="en-US" altLang="zh-CN" sz="3200" b="1" i="1" dirty="0"/>
          </a:p>
          <a:p>
            <a:pPr marL="457200" indent="-457200">
              <a:buFont typeface="Wingdings" panose="05000000000000000000" charset="0"/>
              <a:buChar char="Ø"/>
            </a:pPr>
            <a:endParaRPr lang="en-US" altLang="zh-CN" sz="3200" b="1" i="1" dirty="0"/>
          </a:p>
          <a:p>
            <a:pPr marL="457200" indent="-457200">
              <a:buFont typeface="Wingdings" panose="05000000000000000000" charset="0"/>
              <a:buChar char="Ø"/>
            </a:pPr>
            <a:endParaRPr lang="en-US" altLang="zh-CN" sz="3200" b="1" i="1" dirty="0"/>
          </a:p>
          <a:p>
            <a:pPr marL="457200" indent="-457200">
              <a:buFont typeface="Wingdings" panose="05000000000000000000" charset="0"/>
              <a:buChar char="Ø"/>
            </a:pPr>
            <a:endParaRPr lang="en-US" altLang="zh-CN" sz="3200" b="1" i="1" dirty="0"/>
          </a:p>
          <a:p>
            <a:pPr marL="457200" indent="-457200">
              <a:buFont typeface="Wingdings" panose="05000000000000000000" charset="0"/>
              <a:buChar char="Ø"/>
            </a:pPr>
            <a:endParaRPr lang="en-US" altLang="zh-CN" sz="3200" b="1" i="1" dirty="0"/>
          </a:p>
          <a:p>
            <a:pPr marL="457200" indent="-457200">
              <a:buFont typeface="Wingdings" panose="05000000000000000000" charset="0"/>
              <a:buChar char="p"/>
            </a:pPr>
            <a:endParaRPr lang="en-US" altLang="zh-CN" sz="3200" dirty="0"/>
          </a:p>
        </p:txBody>
      </p:sp>
      <p:sp>
        <p:nvSpPr>
          <p:cNvPr id="2" name="文本框 1"/>
          <p:cNvSpPr txBox="1"/>
          <p:nvPr/>
        </p:nvSpPr>
        <p:spPr>
          <a:xfrm>
            <a:off x="229235" y="0"/>
            <a:ext cx="2683510" cy="706755"/>
          </a:xfrm>
          <a:prstGeom prst="rect">
            <a:avLst/>
          </a:prstGeom>
          <a:noFill/>
        </p:spPr>
        <p:txBody>
          <a:bodyPr wrap="square" rtlCol="0">
            <a:spAutoFit/>
          </a:bodyPr>
          <a:lstStyle/>
          <a:p>
            <a:r>
              <a:rPr lang="en-US" altLang="zh-CN" sz="4000" b="1" i="1"/>
              <a:t>Free Talk</a:t>
            </a:r>
            <a:endParaRPr lang="en-US" altLang="zh-CN" sz="4000" b="1" i="1"/>
          </a:p>
        </p:txBody>
      </p:sp>
      <p:sp>
        <p:nvSpPr>
          <p:cNvPr id="3" name="文本框 2"/>
          <p:cNvSpPr txBox="1"/>
          <p:nvPr/>
        </p:nvSpPr>
        <p:spPr>
          <a:xfrm>
            <a:off x="497840" y="1531620"/>
            <a:ext cx="6096000" cy="1076325"/>
          </a:xfrm>
          <a:prstGeom prst="rect">
            <a:avLst/>
          </a:prstGeom>
          <a:noFill/>
        </p:spPr>
        <p:txBody>
          <a:bodyPr wrap="square" rtlCol="0" anchor="t">
            <a:spAutoFit/>
          </a:bodyPr>
          <a:lstStyle/>
          <a:p>
            <a:pPr marL="457200" indent="-457200">
              <a:buFont typeface="Wingdings" panose="05000000000000000000" charset="0"/>
              <a:buChar char="p"/>
            </a:pPr>
            <a:r>
              <a:rPr lang="en-US" altLang="zh-CN" sz="3200" b="1">
                <a:solidFill>
                  <a:srgbClr val="FF0000"/>
                </a:solidFill>
                <a:sym typeface="+mn-ea"/>
              </a:rPr>
              <a:t>Explanation</a:t>
            </a:r>
            <a:endParaRPr lang="en-US" altLang="zh-CN" sz="3200">
              <a:sym typeface="+mn-ea"/>
            </a:endParaRPr>
          </a:p>
          <a:p>
            <a:pPr indent="0">
              <a:buFont typeface="Wingdings" panose="05000000000000000000" charset="0"/>
              <a:buNone/>
            </a:pPr>
            <a:r>
              <a:rPr lang="en-US" altLang="zh-CN" sz="3200" b="1" i="1">
                <a:solidFill>
                  <a:srgbClr val="FF0000"/>
                </a:solidFill>
                <a:sym typeface="+mn-ea"/>
              </a:rPr>
              <a:t>What</a:t>
            </a:r>
            <a:r>
              <a:rPr lang="en-US" altLang="zh-CN" sz="3200" i="1">
                <a:sym typeface="+mn-ea"/>
              </a:rPr>
              <a:t> will you do</a:t>
            </a:r>
            <a:r>
              <a:rPr lang="zh-CN" altLang="en-US" sz="3200" i="1">
                <a:sym typeface="+mn-ea"/>
              </a:rPr>
              <a:t>？</a:t>
            </a:r>
            <a:endParaRPr lang="zh-CN" altLang="en-US" sz="3200" i="1">
              <a:sym typeface="+mn-ea"/>
            </a:endParaRPr>
          </a:p>
        </p:txBody>
      </p:sp>
      <p:sp>
        <p:nvSpPr>
          <p:cNvPr id="6" name="文本框 5"/>
          <p:cNvSpPr txBox="1"/>
          <p:nvPr/>
        </p:nvSpPr>
        <p:spPr>
          <a:xfrm>
            <a:off x="497840" y="3684270"/>
            <a:ext cx="7091680" cy="1568450"/>
          </a:xfrm>
          <a:prstGeom prst="rect">
            <a:avLst/>
          </a:prstGeom>
          <a:noFill/>
        </p:spPr>
        <p:txBody>
          <a:bodyPr wrap="square" rtlCol="0" anchor="t">
            <a:spAutoFit/>
          </a:bodyPr>
          <a:lstStyle/>
          <a:p>
            <a:pPr marL="457200" indent="-457200">
              <a:buFont typeface="Wingdings" panose="05000000000000000000" charset="0"/>
              <a:buChar char="p"/>
            </a:pPr>
            <a:r>
              <a:rPr lang="en-US" altLang="zh-CN" sz="3200" b="1">
                <a:solidFill>
                  <a:srgbClr val="FF0000"/>
                </a:solidFill>
                <a:sym typeface="+mn-ea"/>
              </a:rPr>
              <a:t>Response</a:t>
            </a:r>
            <a:r>
              <a:rPr lang="en-US" altLang="zh-CN" sz="3200">
                <a:sym typeface="+mn-ea"/>
              </a:rPr>
              <a:t>: </a:t>
            </a:r>
            <a:endParaRPr lang="en-US" altLang="zh-CN" sz="3200">
              <a:sym typeface="+mn-ea"/>
            </a:endParaRPr>
          </a:p>
          <a:p>
            <a:pPr indent="0">
              <a:buFont typeface="Wingdings" panose="05000000000000000000" charset="0"/>
              <a:buNone/>
            </a:pPr>
            <a:r>
              <a:rPr lang="en-US" altLang="zh-CN" sz="3200" i="1">
                <a:sym typeface="+mn-ea"/>
              </a:rPr>
              <a:t>If so, </a:t>
            </a:r>
            <a:r>
              <a:rPr lang="en-US" altLang="zh-CN" sz="3200" b="1" i="1">
                <a:solidFill>
                  <a:srgbClr val="FF0000"/>
                </a:solidFill>
                <a:sym typeface="+mn-ea"/>
              </a:rPr>
              <a:t>how</a:t>
            </a:r>
            <a:r>
              <a:rPr lang="en-US" altLang="zh-CN" sz="3200" i="1">
                <a:solidFill>
                  <a:srgbClr val="FF0000"/>
                </a:solidFill>
                <a:sym typeface="+mn-ea"/>
              </a:rPr>
              <a:t> </a:t>
            </a:r>
            <a:r>
              <a:rPr lang="en-US" altLang="zh-CN" sz="3200" i="1">
                <a:sym typeface="+mn-ea"/>
              </a:rPr>
              <a:t>will the man respond(</a:t>
            </a:r>
            <a:r>
              <a:rPr lang="en-US" altLang="zh-CN" sz="3200" i="1">
                <a:solidFill>
                  <a:srgbClr val="FF0000"/>
                </a:solidFill>
                <a:sym typeface="+mn-ea"/>
              </a:rPr>
              <a:t>action,emotion,speech</a:t>
            </a:r>
            <a:r>
              <a:rPr lang="en-US" altLang="zh-CN" sz="3200" i="1">
                <a:sym typeface="+mn-ea"/>
              </a:rPr>
              <a:t>)?</a:t>
            </a:r>
            <a:endParaRPr lang="en-US" altLang="zh-CN" sz="3200" i="1">
              <a:sym typeface="+mn-ea"/>
            </a:endParaRPr>
          </a:p>
        </p:txBody>
      </p:sp>
      <p:sp>
        <p:nvSpPr>
          <p:cNvPr id="7" name="文本框 6"/>
          <p:cNvSpPr txBox="1"/>
          <p:nvPr/>
        </p:nvSpPr>
        <p:spPr>
          <a:xfrm>
            <a:off x="497840" y="2607945"/>
            <a:ext cx="4769485" cy="1076325"/>
          </a:xfrm>
          <a:prstGeom prst="rect">
            <a:avLst/>
          </a:prstGeom>
          <a:noFill/>
        </p:spPr>
        <p:txBody>
          <a:bodyPr wrap="square" rtlCol="0" anchor="t">
            <a:spAutoFit/>
          </a:bodyPr>
          <a:lstStyle/>
          <a:p>
            <a:pPr marL="457200" indent="-457200">
              <a:buFont typeface="Wingdings" panose="05000000000000000000" charset="0"/>
              <a:buChar char="p"/>
            </a:pPr>
            <a:r>
              <a:rPr lang="en-US" altLang="zh-CN" sz="3200" b="1">
                <a:solidFill>
                  <a:srgbClr val="FF0000"/>
                </a:solidFill>
                <a:sym typeface="+mn-ea"/>
              </a:rPr>
              <a:t>Cause-effect</a:t>
            </a:r>
            <a:r>
              <a:rPr lang="zh-CN" altLang="en-US" sz="3200">
                <a:sym typeface="+mn-ea"/>
              </a:rPr>
              <a:t>：</a:t>
            </a:r>
            <a:endParaRPr lang="zh-CN" altLang="en-US" sz="3200">
              <a:sym typeface="+mn-ea"/>
            </a:endParaRPr>
          </a:p>
          <a:p>
            <a:pPr indent="0">
              <a:buFont typeface="Wingdings" panose="05000000000000000000" charset="0"/>
              <a:buNone/>
            </a:pPr>
            <a:r>
              <a:rPr lang="en-US" altLang="zh-CN" sz="3200" b="1" i="1">
                <a:solidFill>
                  <a:srgbClr val="FF0000"/>
                </a:solidFill>
                <a:sym typeface="+mn-ea"/>
              </a:rPr>
              <a:t>Why </a:t>
            </a:r>
            <a:r>
              <a:rPr lang="en-US" altLang="zh-CN" sz="3200" i="1">
                <a:sym typeface="+mn-ea"/>
              </a:rPr>
              <a:t>will you do that?</a:t>
            </a:r>
            <a:endParaRPr lang="en-US" altLang="zh-CN" sz="3200" i="1">
              <a:sym typeface="+mn-ea"/>
            </a:endParaRPr>
          </a:p>
        </p:txBody>
      </p:sp>
      <p:sp>
        <p:nvSpPr>
          <p:cNvPr id="8" name="文本框 7"/>
          <p:cNvSpPr txBox="1"/>
          <p:nvPr/>
        </p:nvSpPr>
        <p:spPr>
          <a:xfrm>
            <a:off x="497840" y="5252720"/>
            <a:ext cx="8153400" cy="1076325"/>
          </a:xfrm>
          <a:prstGeom prst="rect">
            <a:avLst/>
          </a:prstGeom>
          <a:noFill/>
        </p:spPr>
        <p:txBody>
          <a:bodyPr wrap="square" rtlCol="0" anchor="t">
            <a:spAutoFit/>
          </a:bodyPr>
          <a:lstStyle/>
          <a:p>
            <a:pPr marL="457200" indent="-457200">
              <a:buFont typeface="Wingdings" panose="05000000000000000000" charset="0"/>
              <a:buChar char="p"/>
            </a:pPr>
            <a:r>
              <a:rPr lang="en-US" altLang="zh-CN" sz="3200" b="1">
                <a:solidFill>
                  <a:srgbClr val="FF0000"/>
                </a:solidFill>
                <a:sym typeface="+mn-ea"/>
              </a:rPr>
              <a:t>Process</a:t>
            </a:r>
            <a:r>
              <a:rPr lang="zh-CN" altLang="en-US" sz="3200">
                <a:sym typeface="+mn-ea"/>
              </a:rPr>
              <a:t>：</a:t>
            </a:r>
            <a:endParaRPr lang="zh-CN" altLang="en-US" sz="3200">
              <a:sym typeface="+mn-ea"/>
            </a:endParaRPr>
          </a:p>
          <a:p>
            <a:pPr indent="0">
              <a:buFont typeface="Wingdings" panose="05000000000000000000" charset="0"/>
              <a:buNone/>
            </a:pPr>
            <a:r>
              <a:rPr lang="en-US" altLang="zh-CN" sz="3200" b="1">
                <a:solidFill>
                  <a:srgbClr val="FF0000"/>
                </a:solidFill>
                <a:sym typeface="+mn-ea"/>
              </a:rPr>
              <a:t>Then, </a:t>
            </a:r>
            <a:r>
              <a:rPr lang="en-US" altLang="zh-CN" sz="3200">
                <a:sym typeface="+mn-ea"/>
              </a:rPr>
              <a:t>what will you do next?</a:t>
            </a:r>
            <a:endParaRPr lang="en-US" altLang="zh-CN" sz="32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3525" y="233680"/>
            <a:ext cx="11637645" cy="1076325"/>
          </a:xfrm>
          <a:prstGeom prst="rect">
            <a:avLst/>
          </a:prstGeom>
          <a:noFill/>
        </p:spPr>
        <p:txBody>
          <a:bodyPr wrap="square" rtlCol="0" anchor="t">
            <a:spAutoFit/>
          </a:bodyPr>
          <a:lstStyle/>
          <a:p>
            <a:pPr indent="0" fontAlgn="auto"/>
            <a:r>
              <a:rPr lang="en-US" altLang="zh-CN" sz="3200" i="1">
                <a:sym typeface="+mn-ea"/>
              </a:rPr>
              <a:t>Paragraph1 :Several weeks later, I </a:t>
            </a:r>
            <a:r>
              <a:rPr lang="en-US" altLang="zh-CN" sz="3200" i="1">
                <a:solidFill>
                  <a:srgbClr val="FF0000"/>
                </a:solidFill>
                <a:sym typeface="+mn-ea"/>
              </a:rPr>
              <a:t>found </a:t>
            </a:r>
            <a:r>
              <a:rPr lang="en-US" altLang="zh-CN" sz="3200" i="1">
                <a:sym typeface="+mn-ea"/>
              </a:rPr>
              <a:t>an </a:t>
            </a:r>
            <a:r>
              <a:rPr lang="en-US" altLang="zh-CN" sz="3200" i="1">
                <a:solidFill>
                  <a:srgbClr val="FF0000"/>
                </a:solidFill>
                <a:sym typeface="+mn-ea"/>
              </a:rPr>
              <a:t>envelope </a:t>
            </a:r>
            <a:r>
              <a:rPr lang="en-US" altLang="zh-CN" sz="3200" i="1">
                <a:sym typeface="+mn-ea"/>
              </a:rPr>
              <a:t>on my desk with the word “</a:t>
            </a:r>
            <a:r>
              <a:rPr lang="en-US" altLang="zh-CN" sz="3200" i="1">
                <a:solidFill>
                  <a:srgbClr val="FF0000"/>
                </a:solidFill>
                <a:sym typeface="+mn-ea"/>
              </a:rPr>
              <a:t>Angel</a:t>
            </a:r>
            <a:r>
              <a:rPr lang="en-US" altLang="zh-CN" sz="3200" i="1">
                <a:sym typeface="+mn-ea"/>
              </a:rPr>
              <a:t>” written on it.</a:t>
            </a:r>
            <a:endParaRPr lang="en-US" altLang="zh-CN" sz="3200" i="1">
              <a:sym typeface="+mn-ea"/>
            </a:endParaRPr>
          </a:p>
        </p:txBody>
      </p:sp>
      <p:sp>
        <p:nvSpPr>
          <p:cNvPr id="4" name="文本框 3"/>
          <p:cNvSpPr txBox="1"/>
          <p:nvPr/>
        </p:nvSpPr>
        <p:spPr>
          <a:xfrm>
            <a:off x="331470" y="4848225"/>
            <a:ext cx="11759565" cy="1076325"/>
          </a:xfrm>
          <a:prstGeom prst="rect">
            <a:avLst/>
          </a:prstGeom>
          <a:noFill/>
        </p:spPr>
        <p:txBody>
          <a:bodyPr wrap="square" rtlCol="0" anchor="t">
            <a:spAutoFit/>
          </a:bodyPr>
          <a:lstStyle/>
          <a:p>
            <a:pPr indent="0" fontAlgn="auto"/>
            <a:r>
              <a:rPr lang="en-US" altLang="zh-CN" sz="3200" i="1">
                <a:sym typeface="+mn-ea"/>
              </a:rPr>
              <a:t>Paragraph2:</a:t>
            </a:r>
            <a:r>
              <a:rPr lang="en-US" altLang="zh-CN" sz="3200" i="1">
                <a:solidFill>
                  <a:srgbClr val="FF0000"/>
                </a:solidFill>
                <a:sym typeface="+mn-ea"/>
              </a:rPr>
              <a:t>Deeply touched yet still shaken</a:t>
            </a:r>
            <a:r>
              <a:rPr lang="en-US" altLang="zh-CN" sz="3200" i="1">
                <a:sym typeface="+mn-ea"/>
              </a:rPr>
              <a:t>, I sat there holding the letter, </a:t>
            </a:r>
            <a:r>
              <a:rPr lang="en-US" altLang="zh-CN" sz="3200" i="1">
                <a:solidFill>
                  <a:srgbClr val="FF0000"/>
                </a:solidFill>
                <a:sym typeface="+mn-ea"/>
              </a:rPr>
              <a:t>feeling lucky</a:t>
            </a:r>
            <a:r>
              <a:rPr lang="en-US" altLang="zh-CN" sz="3200" i="1">
                <a:sym typeface="+mn-ea"/>
              </a:rPr>
              <a:t> that I followed my inner voice.</a:t>
            </a:r>
            <a:endParaRPr lang="en-US" altLang="zh-CN" sz="3200" i="1">
              <a:sym typeface="+mn-ea"/>
            </a:endParaRPr>
          </a:p>
        </p:txBody>
      </p:sp>
      <p:sp>
        <p:nvSpPr>
          <p:cNvPr id="7" name="文本框 6"/>
          <p:cNvSpPr txBox="1"/>
          <p:nvPr/>
        </p:nvSpPr>
        <p:spPr>
          <a:xfrm>
            <a:off x="0" y="1447800"/>
            <a:ext cx="9826625" cy="583565"/>
          </a:xfrm>
          <a:prstGeom prst="rect">
            <a:avLst/>
          </a:prstGeom>
          <a:noFill/>
        </p:spPr>
        <p:txBody>
          <a:bodyPr wrap="square" rtlCol="0" anchor="t">
            <a:spAutoFit/>
          </a:bodyPr>
          <a:lstStyle/>
          <a:p>
            <a:r>
              <a:rPr lang="en-US" altLang="zh-CN" sz="3200">
                <a:sym typeface="+mn-ea"/>
              </a:rPr>
              <a:t>Linking1:What would I</a:t>
            </a:r>
            <a:r>
              <a:rPr lang="en-US" altLang="zh-CN" sz="3200">
                <a:solidFill>
                  <a:srgbClr val="FF0000"/>
                </a:solidFill>
                <a:sym typeface="+mn-ea"/>
              </a:rPr>
              <a:t> do next</a:t>
            </a:r>
            <a:r>
              <a:rPr lang="en-US" altLang="zh-CN" sz="3200">
                <a:sym typeface="+mn-ea"/>
              </a:rPr>
              <a:t>?</a:t>
            </a:r>
            <a:endParaRPr lang="en-US" altLang="zh-CN" sz="3200">
              <a:sym typeface="+mn-ea"/>
            </a:endParaRPr>
          </a:p>
        </p:txBody>
      </p:sp>
      <p:sp>
        <p:nvSpPr>
          <p:cNvPr id="11" name="文本框 10"/>
          <p:cNvSpPr txBox="1"/>
          <p:nvPr/>
        </p:nvSpPr>
        <p:spPr>
          <a:xfrm>
            <a:off x="1731645" y="5659120"/>
            <a:ext cx="553720" cy="1198880"/>
          </a:xfrm>
          <a:prstGeom prst="rect">
            <a:avLst/>
          </a:prstGeom>
          <a:noFill/>
        </p:spPr>
        <p:txBody>
          <a:bodyPr wrap="square" rtlCol="0" anchor="t">
            <a:spAutoFit/>
          </a:bodyPr>
          <a:lstStyle/>
          <a:p>
            <a:r>
              <a:rPr lang="en-US" altLang="zh-CN" sz="7200" b="1">
                <a:solidFill>
                  <a:srgbClr val="FF0000"/>
                </a:solidFill>
                <a:latin typeface="微软雅黑" panose="020B0503020204020204" charset="-122"/>
                <a:ea typeface="微软雅黑" panose="020B0503020204020204" charset="-122"/>
                <a:sym typeface="+mn-ea"/>
              </a:rPr>
              <a:t>？</a:t>
            </a:r>
            <a:endParaRPr lang="en-US" altLang="zh-CN" sz="7200" b="1">
              <a:solidFill>
                <a:srgbClr val="FF0000"/>
              </a:solidFill>
              <a:latin typeface="微软雅黑" panose="020B0503020204020204" charset="-122"/>
              <a:ea typeface="微软雅黑" panose="020B0503020204020204" charset="-122"/>
              <a:sym typeface="+mn-ea"/>
            </a:endParaRPr>
          </a:p>
        </p:txBody>
      </p:sp>
      <p:sp>
        <p:nvSpPr>
          <p:cNvPr id="12" name="矩形 11"/>
          <p:cNvSpPr/>
          <p:nvPr/>
        </p:nvSpPr>
        <p:spPr>
          <a:xfrm>
            <a:off x="3576955" y="4902835"/>
            <a:ext cx="1504950" cy="445135"/>
          </a:xfrm>
          <a:prstGeom prst="rect">
            <a:avLst/>
          </a:prstGeom>
          <a:solidFill>
            <a:schemeClr val="accent6">
              <a:lumMod val="40000"/>
              <a:lumOff val="60000"/>
              <a:alpha val="4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a:noFill/>
              </a:ln>
            </a:endParaRPr>
          </a:p>
        </p:txBody>
      </p:sp>
      <p:sp>
        <p:nvSpPr>
          <p:cNvPr id="14" name="矩形 13"/>
          <p:cNvSpPr/>
          <p:nvPr/>
        </p:nvSpPr>
        <p:spPr>
          <a:xfrm>
            <a:off x="5655310" y="4902835"/>
            <a:ext cx="1935480" cy="445135"/>
          </a:xfrm>
          <a:prstGeom prst="rect">
            <a:avLst/>
          </a:prstGeom>
          <a:solidFill>
            <a:schemeClr val="accent5">
              <a:lumMod val="60000"/>
              <a:lumOff val="40000"/>
              <a:alpha val="4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a:noFill/>
              </a:ln>
            </a:endParaRPr>
          </a:p>
        </p:txBody>
      </p:sp>
      <p:sp>
        <p:nvSpPr>
          <p:cNvPr id="15" name="矩形 14"/>
          <p:cNvSpPr/>
          <p:nvPr/>
        </p:nvSpPr>
        <p:spPr>
          <a:xfrm>
            <a:off x="2685415" y="5385435"/>
            <a:ext cx="5912485" cy="445135"/>
          </a:xfrm>
          <a:prstGeom prst="rect">
            <a:avLst/>
          </a:prstGeom>
          <a:solidFill>
            <a:schemeClr val="accent5">
              <a:lumMod val="60000"/>
              <a:lumOff val="40000"/>
              <a:alpha val="4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a:noFill/>
              </a:ln>
            </a:endParaRPr>
          </a:p>
        </p:txBody>
      </p:sp>
      <p:sp>
        <p:nvSpPr>
          <p:cNvPr id="16" name="文本框 15"/>
          <p:cNvSpPr txBox="1"/>
          <p:nvPr/>
        </p:nvSpPr>
        <p:spPr>
          <a:xfrm>
            <a:off x="2470150" y="5747385"/>
            <a:ext cx="9405620" cy="1076325"/>
          </a:xfrm>
          <a:prstGeom prst="rect">
            <a:avLst/>
          </a:prstGeom>
          <a:noFill/>
        </p:spPr>
        <p:txBody>
          <a:bodyPr wrap="square" rtlCol="0">
            <a:spAutoFit/>
          </a:bodyPr>
          <a:lstStyle/>
          <a:p>
            <a:r>
              <a:rPr lang="en-US" altLang="zh-CN" sz="3200" b="1"/>
              <a:t>someting terrible might have happened to that man if I didn’t follow my inner voice to help him</a:t>
            </a:r>
            <a:endParaRPr lang="en-US" altLang="zh-CN" sz="3200" b="1"/>
          </a:p>
        </p:txBody>
      </p:sp>
      <p:sp>
        <p:nvSpPr>
          <p:cNvPr id="17" name="文本框 16"/>
          <p:cNvSpPr txBox="1"/>
          <p:nvPr/>
        </p:nvSpPr>
        <p:spPr>
          <a:xfrm>
            <a:off x="5558155" y="1447800"/>
            <a:ext cx="4698365" cy="583565"/>
          </a:xfrm>
          <a:prstGeom prst="rect">
            <a:avLst/>
          </a:prstGeom>
          <a:solidFill>
            <a:schemeClr val="accent3">
              <a:lumMod val="20000"/>
              <a:lumOff val="80000"/>
            </a:schemeClr>
          </a:solidFill>
        </p:spPr>
        <p:txBody>
          <a:bodyPr wrap="square" rtlCol="0">
            <a:spAutoFit/>
          </a:bodyPr>
          <a:lstStyle/>
          <a:p>
            <a:r>
              <a:rPr lang="en-US" altLang="zh-CN" sz="3200"/>
              <a:t>Open it.(action,emotion)</a:t>
            </a:r>
            <a:endParaRPr lang="en-US" altLang="zh-CN" sz="3200"/>
          </a:p>
        </p:txBody>
      </p:sp>
      <p:sp>
        <p:nvSpPr>
          <p:cNvPr id="18" name="文本框 17"/>
          <p:cNvSpPr txBox="1"/>
          <p:nvPr/>
        </p:nvSpPr>
        <p:spPr>
          <a:xfrm>
            <a:off x="0" y="2115820"/>
            <a:ext cx="12193270" cy="2702560"/>
          </a:xfrm>
          <a:prstGeom prst="rect">
            <a:avLst/>
          </a:prstGeom>
          <a:solidFill>
            <a:schemeClr val="accent3">
              <a:lumMod val="20000"/>
              <a:lumOff val="80000"/>
            </a:schemeClr>
          </a:solidFill>
        </p:spPr>
        <p:txBody>
          <a:bodyPr wrap="square" rtlCol="0">
            <a:noAutofit/>
          </a:bodyPr>
          <a:lstStyle/>
          <a:p>
            <a:pPr indent="0">
              <a:lnSpc>
                <a:spcPct val="110000"/>
              </a:lnSpc>
              <a:buFont typeface="Arial" panose="020B0604020202020204" pitchFamily="34" charset="0"/>
              <a:buNone/>
            </a:pPr>
            <a:r>
              <a:rPr lang="en-US" altLang="zh-CN" sz="3200">
                <a:sym typeface="+mn-ea"/>
              </a:rPr>
              <a:t>Linking2:What was written in the letter ?</a:t>
            </a:r>
            <a:endParaRPr lang="en-US" altLang="zh-CN" sz="3200"/>
          </a:p>
          <a:p>
            <a:pPr marL="571500" indent="-571500">
              <a:lnSpc>
                <a:spcPct val="110000"/>
              </a:lnSpc>
              <a:buFont typeface="Arial" panose="020B0604020202020204" pitchFamily="34" charset="0"/>
              <a:buChar char="•"/>
            </a:pPr>
            <a:r>
              <a:rPr lang="en-US" altLang="zh-CN" sz="3200"/>
              <a:t>elabortated on his pain</a:t>
            </a:r>
            <a:endParaRPr lang="en-US" altLang="zh-CN" sz="3200"/>
          </a:p>
          <a:p>
            <a:pPr marL="571500" indent="-571500">
              <a:lnSpc>
                <a:spcPct val="110000"/>
              </a:lnSpc>
              <a:buFont typeface="Arial" panose="020B0604020202020204" pitchFamily="34" charset="0"/>
              <a:buChar char="•"/>
            </a:pPr>
            <a:r>
              <a:rPr lang="en-US" altLang="zh-CN" sz="3200"/>
              <a:t>tell me what he terrible things would happen if he hadn’t met me</a:t>
            </a:r>
            <a:endParaRPr lang="en-US" altLang="zh-CN" sz="3200"/>
          </a:p>
          <a:p>
            <a:pPr marL="571500" indent="-571500">
              <a:lnSpc>
                <a:spcPct val="110000"/>
              </a:lnSpc>
              <a:buFont typeface="Arial" panose="020B0604020202020204" pitchFamily="34" charset="0"/>
              <a:buChar char="•"/>
            </a:pPr>
            <a:r>
              <a:rPr lang="en-US" altLang="zh-CN" sz="3200"/>
              <a:t>tell me the significant impact I had on him</a:t>
            </a:r>
            <a:endParaRPr lang="en-US" altLang="zh-CN" sz="3200"/>
          </a:p>
          <a:p>
            <a:pPr marL="571500" indent="-571500">
              <a:lnSpc>
                <a:spcPct val="110000"/>
              </a:lnSpc>
              <a:buFont typeface="Arial" panose="020B0604020202020204" pitchFamily="34" charset="0"/>
              <a:buChar char="•"/>
            </a:pPr>
            <a:r>
              <a:rPr lang="en-US" altLang="zh-CN" sz="3200">
                <a:sym typeface="+mn-ea"/>
              </a:rPr>
              <a:t>expressd his heartfelt gratitude to me—call me “Angel”again</a:t>
            </a:r>
            <a:endParaRPr lang="en-US" altLang="zh-CN" sz="3200">
              <a:sym typeface="+mn-ea"/>
            </a:endParaRPr>
          </a:p>
        </p:txBody>
      </p:sp>
      <p:sp>
        <p:nvSpPr>
          <p:cNvPr id="19" name="文本框 18"/>
          <p:cNvSpPr txBox="1"/>
          <p:nvPr/>
        </p:nvSpPr>
        <p:spPr>
          <a:xfrm>
            <a:off x="6346825" y="910590"/>
            <a:ext cx="5845810" cy="521970"/>
          </a:xfrm>
          <a:prstGeom prst="rect">
            <a:avLst/>
          </a:prstGeom>
          <a:solidFill>
            <a:schemeClr val="accent3">
              <a:lumMod val="20000"/>
              <a:lumOff val="80000"/>
            </a:schemeClr>
          </a:solidFill>
        </p:spPr>
        <p:txBody>
          <a:bodyPr wrap="square" rtlCol="0">
            <a:spAutoFit/>
          </a:bodyPr>
          <a:lstStyle/>
          <a:p>
            <a:r>
              <a:rPr lang="zh-CN" altLang="en-US" sz="2800"/>
              <a:t>第一段主角</a:t>
            </a:r>
            <a:r>
              <a:rPr lang="en-US" altLang="zh-CN" sz="2800"/>
              <a:t>:</a:t>
            </a:r>
            <a:r>
              <a:rPr lang="en-US" altLang="zh-CN" sz="2800">
                <a:solidFill>
                  <a:srgbClr val="FF0000"/>
                </a:solidFill>
              </a:rPr>
              <a:t>the man</a:t>
            </a:r>
            <a:r>
              <a:rPr lang="en-US" altLang="zh-CN" sz="2800"/>
              <a:t>’s letter</a:t>
            </a:r>
            <a:endParaRPr lang="zh-CN" altLang="en-US" sz="2800"/>
          </a:p>
        </p:txBody>
      </p:sp>
      <p:sp>
        <p:nvSpPr>
          <p:cNvPr id="9" name="文本框 8"/>
          <p:cNvSpPr txBox="1"/>
          <p:nvPr/>
        </p:nvSpPr>
        <p:spPr>
          <a:xfrm>
            <a:off x="3861435" y="3941445"/>
            <a:ext cx="553720" cy="1106805"/>
          </a:xfrm>
          <a:prstGeom prst="rect">
            <a:avLst/>
          </a:prstGeom>
          <a:noFill/>
        </p:spPr>
        <p:txBody>
          <a:bodyPr wrap="square" rtlCol="0" anchor="t">
            <a:spAutoFit/>
          </a:bodyPr>
          <a:lstStyle/>
          <a:p>
            <a:r>
              <a:rPr lang="en-US" altLang="zh-CN" sz="6600" b="1">
                <a:solidFill>
                  <a:srgbClr val="FF0000"/>
                </a:solidFill>
                <a:latin typeface="微软雅黑" panose="020B0503020204020204" charset="-122"/>
                <a:ea typeface="微软雅黑" panose="020B0503020204020204" charset="-122"/>
                <a:sym typeface="+mn-ea"/>
              </a:rPr>
              <a:t>？</a:t>
            </a:r>
            <a:endParaRPr lang="en-US" altLang="zh-CN" sz="6600" b="1">
              <a:solidFill>
                <a:srgbClr val="FF0000"/>
              </a:solidFill>
              <a:latin typeface="微软雅黑" panose="020B0503020204020204" charset="-122"/>
              <a:ea typeface="微软雅黑" panose="020B0503020204020204" charset="-122"/>
              <a:sym typeface="+mn-ea"/>
            </a:endParaRPr>
          </a:p>
        </p:txBody>
      </p:sp>
      <p:sp>
        <p:nvSpPr>
          <p:cNvPr id="20" name="文本框 19"/>
          <p:cNvSpPr txBox="1"/>
          <p:nvPr/>
        </p:nvSpPr>
        <p:spPr>
          <a:xfrm>
            <a:off x="7891780" y="2787015"/>
            <a:ext cx="2134235" cy="583565"/>
          </a:xfrm>
          <a:prstGeom prst="rect">
            <a:avLst/>
          </a:prstGeom>
          <a:noFill/>
        </p:spPr>
        <p:txBody>
          <a:bodyPr wrap="square" rtlCol="0">
            <a:spAutoFit/>
          </a:bodyPr>
          <a:lstStyle/>
          <a:p>
            <a:r>
              <a:rPr lang="en-US" altLang="zh-CN" sz="3200">
                <a:solidFill>
                  <a:srgbClr val="FF0000"/>
                </a:solidFill>
              </a:rPr>
              <a:t>shocked</a:t>
            </a:r>
            <a:endParaRPr lang="en-US" altLang="zh-CN" sz="3200">
              <a:solidFill>
                <a:srgbClr val="FF0000"/>
              </a:solidFill>
            </a:endParaRPr>
          </a:p>
        </p:txBody>
      </p:sp>
      <p:sp>
        <p:nvSpPr>
          <p:cNvPr id="21" name="文本框 20"/>
          <p:cNvSpPr txBox="1"/>
          <p:nvPr/>
        </p:nvSpPr>
        <p:spPr>
          <a:xfrm>
            <a:off x="7692390" y="3817620"/>
            <a:ext cx="3976370" cy="583565"/>
          </a:xfrm>
          <a:prstGeom prst="rect">
            <a:avLst/>
          </a:prstGeom>
          <a:noFill/>
        </p:spPr>
        <p:txBody>
          <a:bodyPr wrap="square" rtlCol="0">
            <a:spAutoFit/>
          </a:bodyPr>
          <a:lstStyle/>
          <a:p>
            <a:r>
              <a:rPr lang="en-US" altLang="zh-CN" sz="3200">
                <a:solidFill>
                  <a:srgbClr val="FF0000"/>
                </a:solidFill>
              </a:rPr>
              <a:t>touched/impressed</a:t>
            </a:r>
            <a:endParaRPr lang="en-US" altLang="zh-CN" sz="3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42" dur="500"/>
                                        <p:tgtEl>
                                          <p:spTgt spid="18">
                                            <p:txEl>
                                              <p:pRg st="4" end="4"/>
                                            </p:txEl>
                                          </p:spTgt>
                                        </p:tgtEl>
                                      </p:cBhvr>
                                    </p:animEffect>
                                  </p:childTnLst>
                                </p:cTn>
                              </p:par>
                              <p:par>
                                <p:cTn id="43" presetID="3" presetClass="exit" presetSubtype="10" fill="hold" grpId="1" nodeType="withEffect">
                                  <p:stCondLst>
                                    <p:cond delay="0"/>
                                  </p:stCondLst>
                                  <p:childTnLst>
                                    <p:animEffect transition="out" filter="blinds(horizontal)">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50" dur="500"/>
                                        <p:tgtEl>
                                          <p:spTgt spid="18">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randombar(horizontal)">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randombar(horizontal)">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80" dur="500"/>
                                        <p:tgtEl>
                                          <p:spTgt spid="18">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linds(horizontal)">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nodeType="clickEffect">
                                  <p:stCondLst>
                                    <p:cond delay="0"/>
                                  </p:stCondLst>
                                  <p:childTnLst>
                                    <p:set>
                                      <p:cBhvr>
                                        <p:cTn id="89"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9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P spid="12" grpId="0" animBg="1"/>
      <p:bldP spid="14" grpId="0" bldLvl="0" animBg="1"/>
      <p:bldP spid="15" grpId="0" animBg="1"/>
      <p:bldP spid="16" grpId="0"/>
      <p:bldP spid="17" grpId="0" bldLvl="0" animBg="1"/>
      <p:bldP spid="19" grpId="0" animBg="1"/>
      <p:bldP spid="9" grpId="0"/>
      <p:bldP spid="9" grpId="1"/>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6535" y="226060"/>
            <a:ext cx="11759565" cy="1076325"/>
          </a:xfrm>
          <a:prstGeom prst="rect">
            <a:avLst/>
          </a:prstGeom>
          <a:noFill/>
        </p:spPr>
        <p:txBody>
          <a:bodyPr wrap="square" rtlCol="0" anchor="t">
            <a:spAutoFit/>
          </a:bodyPr>
          <a:lstStyle/>
          <a:p>
            <a:pPr indent="0" fontAlgn="auto"/>
            <a:r>
              <a:rPr lang="en-US" altLang="zh-CN" sz="3200" i="1">
                <a:sym typeface="+mn-ea"/>
              </a:rPr>
              <a:t>Paragraph2:</a:t>
            </a:r>
            <a:r>
              <a:rPr lang="en-US" altLang="zh-CN" sz="3200" i="1">
                <a:solidFill>
                  <a:schemeClr val="tx1"/>
                </a:solidFill>
                <a:sym typeface="+mn-ea"/>
              </a:rPr>
              <a:t>Deeply touched yet still shaken, I sat there holding the letter, feeling lucky that I followed my</a:t>
            </a:r>
            <a:r>
              <a:rPr lang="en-US" altLang="zh-CN" sz="3200" i="1">
                <a:solidFill>
                  <a:srgbClr val="FF0000"/>
                </a:solidFill>
                <a:sym typeface="+mn-ea"/>
              </a:rPr>
              <a:t> inner voice</a:t>
            </a:r>
            <a:r>
              <a:rPr lang="en-US" altLang="zh-CN" sz="3200" i="1">
                <a:solidFill>
                  <a:schemeClr val="tx1"/>
                </a:solidFill>
                <a:sym typeface="+mn-ea"/>
              </a:rPr>
              <a:t>.</a:t>
            </a:r>
            <a:endParaRPr lang="en-US" altLang="zh-CN" sz="3200" i="1">
              <a:solidFill>
                <a:schemeClr val="tx1"/>
              </a:solidFill>
              <a:sym typeface="+mn-ea"/>
            </a:endParaRPr>
          </a:p>
        </p:txBody>
      </p:sp>
      <p:sp>
        <p:nvSpPr>
          <p:cNvPr id="5" name="文本框 4"/>
          <p:cNvSpPr txBox="1"/>
          <p:nvPr/>
        </p:nvSpPr>
        <p:spPr>
          <a:xfrm>
            <a:off x="121920" y="1518920"/>
            <a:ext cx="11747500" cy="4061460"/>
          </a:xfrm>
          <a:prstGeom prst="rect">
            <a:avLst/>
          </a:prstGeom>
          <a:solidFill>
            <a:schemeClr val="accent3">
              <a:lumMod val="20000"/>
              <a:lumOff val="80000"/>
            </a:schemeClr>
          </a:solidFill>
        </p:spPr>
        <p:txBody>
          <a:bodyPr wrap="square" rtlCol="0">
            <a:noAutofit/>
          </a:bodyPr>
          <a:lstStyle/>
          <a:p>
            <a:pPr lvl="0" algn="l">
              <a:lnSpc>
                <a:spcPct val="150000"/>
              </a:lnSpc>
              <a:buClrTx/>
              <a:buSzTx/>
              <a:buFont typeface="Arial" panose="020B0604020202020204" pitchFamily="34" charset="0"/>
            </a:pPr>
            <a:r>
              <a:rPr lang="en-US" altLang="zh-CN" sz="3200">
                <a:sym typeface="+mn-ea"/>
              </a:rPr>
              <a:t>Link3:What did I think of the inner voice？</a:t>
            </a:r>
            <a:endParaRPr lang="en-US" altLang="zh-CN" sz="3200">
              <a:sym typeface="+mn-ea"/>
            </a:endParaRPr>
          </a:p>
          <a:p>
            <a:pPr lvl="0" algn="l">
              <a:lnSpc>
                <a:spcPct val="150000"/>
              </a:lnSpc>
              <a:buClrTx/>
              <a:buSzTx/>
              <a:buFont typeface="Arial" panose="020B0604020202020204" pitchFamily="34" charset="0"/>
            </a:pPr>
            <a:r>
              <a:rPr lang="en-US" altLang="zh-CN" sz="3200">
                <a:sym typeface="+mn-ea"/>
              </a:rPr>
              <a:t>What would I do/say/think after reading this letter?</a:t>
            </a:r>
            <a:endParaRPr lang="en-US" altLang="zh-CN" sz="3200">
              <a:sym typeface="+mn-ea"/>
            </a:endParaRPr>
          </a:p>
          <a:p>
            <a:pPr lvl="0" algn="l">
              <a:lnSpc>
                <a:spcPct val="150000"/>
              </a:lnSpc>
              <a:buClrTx/>
              <a:buSzTx/>
              <a:buFont typeface="Arial" panose="020B0604020202020204" pitchFamily="34" charset="0"/>
            </a:pPr>
            <a:r>
              <a:rPr lang="en-US" altLang="zh-CN" sz="3200">
                <a:sym typeface="+mn-ea"/>
              </a:rPr>
              <a:t>What’s my action in the long run?</a:t>
            </a:r>
            <a:endParaRPr lang="en-US" altLang="zh-CN" sz="3200">
              <a:sym typeface="+mn-ea"/>
            </a:endParaRPr>
          </a:p>
        </p:txBody>
      </p:sp>
      <p:sp>
        <p:nvSpPr>
          <p:cNvPr id="19" name="文本框 18"/>
          <p:cNvSpPr txBox="1"/>
          <p:nvPr/>
        </p:nvSpPr>
        <p:spPr>
          <a:xfrm>
            <a:off x="8527415" y="688340"/>
            <a:ext cx="2683510" cy="521970"/>
          </a:xfrm>
          <a:prstGeom prst="rect">
            <a:avLst/>
          </a:prstGeom>
          <a:solidFill>
            <a:schemeClr val="accent3">
              <a:lumMod val="20000"/>
              <a:lumOff val="80000"/>
            </a:schemeClr>
          </a:solidFill>
        </p:spPr>
        <p:txBody>
          <a:bodyPr wrap="square" rtlCol="0">
            <a:spAutoFit/>
          </a:bodyPr>
          <a:lstStyle/>
          <a:p>
            <a:r>
              <a:rPr lang="zh-CN" altLang="en-US" sz="2800"/>
              <a:t>第二段主角</a:t>
            </a:r>
            <a:r>
              <a:rPr lang="en-US" altLang="zh-CN" sz="2800"/>
              <a:t>: </a:t>
            </a:r>
            <a:r>
              <a:rPr lang="en-US" altLang="zh-CN" sz="2800">
                <a:solidFill>
                  <a:srgbClr val="FF0000"/>
                </a:solidFill>
              </a:rPr>
              <a:t>“I</a:t>
            </a:r>
            <a:r>
              <a:rPr lang="en-US" altLang="zh-CN" sz="2800">
                <a:solidFill>
                  <a:srgbClr val="FF0000"/>
                </a:solidFill>
                <a:sym typeface="+mn-ea"/>
              </a:rPr>
              <a:t>”</a:t>
            </a:r>
            <a:endParaRPr lang="en-US" altLang="zh-CN" sz="2800">
              <a:solidFill>
                <a:srgbClr val="FF0000"/>
              </a:solidFill>
              <a:sym typeface="+mn-ea"/>
            </a:endParaRPr>
          </a:p>
        </p:txBody>
      </p:sp>
      <p:sp>
        <p:nvSpPr>
          <p:cNvPr id="6" name="文本框 5"/>
          <p:cNvSpPr txBox="1"/>
          <p:nvPr/>
        </p:nvSpPr>
        <p:spPr>
          <a:xfrm>
            <a:off x="121920" y="4197350"/>
            <a:ext cx="3254375" cy="645160"/>
          </a:xfrm>
          <a:prstGeom prst="rect">
            <a:avLst/>
          </a:prstGeom>
          <a:noFill/>
        </p:spPr>
        <p:txBody>
          <a:bodyPr wrap="square" rtlCol="0">
            <a:spAutoFit/>
          </a:bodyPr>
          <a:lstStyle/>
          <a:p>
            <a:r>
              <a:rPr lang="en-US" altLang="zh-CN" sz="3600"/>
              <a:t>Ending/theme</a:t>
            </a:r>
            <a:endParaRPr lang="en-US" altLang="zh-CN" sz="3600"/>
          </a:p>
        </p:txBody>
      </p:sp>
      <p:sp>
        <p:nvSpPr>
          <p:cNvPr id="7" name="文本框 6"/>
          <p:cNvSpPr txBox="1"/>
          <p:nvPr/>
        </p:nvSpPr>
        <p:spPr>
          <a:xfrm>
            <a:off x="1048385" y="2020570"/>
            <a:ext cx="10162540" cy="645160"/>
          </a:xfrm>
          <a:prstGeom prst="rect">
            <a:avLst/>
          </a:prstGeom>
          <a:noFill/>
        </p:spPr>
        <p:txBody>
          <a:bodyPr wrap="square" rtlCol="0">
            <a:spAutoFit/>
          </a:bodyPr>
          <a:lstStyle/>
          <a:p>
            <a:r>
              <a:rPr lang="en-US" altLang="zh-CN" sz="3600" i="1">
                <a:solidFill>
                  <a:srgbClr val="FF0000"/>
                </a:solidFill>
              </a:rPr>
              <a:t>its true meaing(</a:t>
            </a:r>
            <a:r>
              <a:rPr lang="en-US" altLang="zh-CN" sz="3600" i="1">
                <a:solidFill>
                  <a:srgbClr val="FF0000"/>
                </a:solidFill>
                <a:latin typeface="微软雅黑" panose="020B0503020204020204" charset="-122"/>
                <a:ea typeface="微软雅黑" panose="020B0503020204020204" charset="-122"/>
              </a:rPr>
              <a:t>★</a:t>
            </a:r>
            <a:r>
              <a:rPr lang="en-US" altLang="zh-CN" sz="3600" i="1">
                <a:solidFill>
                  <a:srgbClr val="FF0000"/>
                </a:solidFill>
              </a:rPr>
              <a:t>echo the symbolism of inner voice )</a:t>
            </a:r>
            <a:endParaRPr lang="en-US" altLang="zh-CN" sz="3600" i="1">
              <a:solidFill>
                <a:srgbClr val="FF0000"/>
              </a:solidFill>
            </a:endParaRPr>
          </a:p>
        </p:txBody>
      </p:sp>
      <p:sp>
        <p:nvSpPr>
          <p:cNvPr id="2" name="文本框 1"/>
          <p:cNvSpPr txBox="1"/>
          <p:nvPr/>
        </p:nvSpPr>
        <p:spPr>
          <a:xfrm>
            <a:off x="995045" y="2783840"/>
            <a:ext cx="7225030" cy="645160"/>
          </a:xfrm>
          <a:prstGeom prst="rect">
            <a:avLst/>
          </a:prstGeom>
          <a:noFill/>
        </p:spPr>
        <p:txBody>
          <a:bodyPr wrap="square" rtlCol="0">
            <a:spAutoFit/>
          </a:bodyPr>
          <a:lstStyle/>
          <a:p>
            <a:r>
              <a:rPr lang="en-US" altLang="zh-CN" sz="3600" i="1">
                <a:solidFill>
                  <a:srgbClr val="FF0000"/>
                </a:solidFill>
                <a:sym typeface="+mn-ea"/>
              </a:rPr>
              <a:t>action;inner thoughts</a:t>
            </a:r>
            <a:endParaRPr lang="en-US" altLang="zh-CN" sz="3600" i="1">
              <a:solidFill>
                <a:srgbClr val="FF0000"/>
              </a:solidFill>
              <a:sym typeface="+mn-ea"/>
            </a:endParaRPr>
          </a:p>
        </p:txBody>
      </p:sp>
      <p:sp>
        <p:nvSpPr>
          <p:cNvPr id="11" name="文本框 10"/>
          <p:cNvSpPr txBox="1"/>
          <p:nvPr/>
        </p:nvSpPr>
        <p:spPr>
          <a:xfrm>
            <a:off x="995045" y="3655060"/>
            <a:ext cx="6096000" cy="645160"/>
          </a:xfrm>
          <a:prstGeom prst="rect">
            <a:avLst/>
          </a:prstGeom>
          <a:noFill/>
        </p:spPr>
        <p:txBody>
          <a:bodyPr wrap="square" rtlCol="0" anchor="t">
            <a:spAutoFit/>
          </a:bodyPr>
          <a:lstStyle/>
          <a:p>
            <a:pPr lvl="0" algn="l">
              <a:buClrTx/>
              <a:buSzTx/>
              <a:buFontTx/>
            </a:pPr>
            <a:r>
              <a:rPr lang="en-US" altLang="zh-CN" sz="3600" i="1">
                <a:solidFill>
                  <a:srgbClr val="FF0000"/>
                </a:solidFill>
                <a:sym typeface="+mn-ea"/>
              </a:rPr>
              <a:t>reach out to others</a:t>
            </a:r>
            <a:endParaRPr lang="en-US" altLang="zh-CN" sz="3600" i="1">
              <a:solidFill>
                <a:srgbClr val="FF0000"/>
              </a:solidFill>
              <a:sym typeface="+mn-ea"/>
            </a:endParaRPr>
          </a:p>
        </p:txBody>
      </p:sp>
      <p:sp>
        <p:nvSpPr>
          <p:cNvPr id="12" name="文本框 11"/>
          <p:cNvSpPr txBox="1"/>
          <p:nvPr/>
        </p:nvSpPr>
        <p:spPr>
          <a:xfrm>
            <a:off x="811530" y="4718685"/>
            <a:ext cx="10134600" cy="645160"/>
          </a:xfrm>
          <a:prstGeom prst="rect">
            <a:avLst/>
          </a:prstGeom>
          <a:noFill/>
        </p:spPr>
        <p:txBody>
          <a:bodyPr wrap="square" rtlCol="0" anchor="t">
            <a:spAutoFit/>
          </a:bodyPr>
          <a:lstStyle/>
          <a:p>
            <a:r>
              <a:rPr lang="en-US" altLang="zh-CN" sz="3600">
                <a:solidFill>
                  <a:srgbClr val="FF0000"/>
                </a:solidFill>
                <a:sym typeface="+mn-ea"/>
              </a:rPr>
              <a:t>kindness(</a:t>
            </a:r>
            <a:r>
              <a:rPr lang="en-US" altLang="zh-CN" sz="3600" i="1">
                <a:solidFill>
                  <a:srgbClr val="FF0000"/>
                </a:solidFill>
                <a:latin typeface="微软雅黑" panose="020B0503020204020204" charset="-122"/>
                <a:ea typeface="微软雅黑" panose="020B0503020204020204" charset="-122"/>
                <a:sym typeface="+mn-ea"/>
              </a:rPr>
              <a:t>★</a:t>
            </a:r>
            <a:r>
              <a:rPr lang="en-US" altLang="zh-CN" sz="3600">
                <a:solidFill>
                  <a:srgbClr val="FF0000"/>
                </a:solidFill>
                <a:sym typeface="+mn-ea"/>
              </a:rPr>
              <a:t>echo </a:t>
            </a:r>
            <a:r>
              <a:rPr lang="en-US" altLang="zh-CN" sz="3600" i="1">
                <a:solidFill>
                  <a:srgbClr val="FF0000"/>
                </a:solidFill>
                <a:sym typeface="+mn-ea"/>
              </a:rPr>
              <a:t>the symbolism of </a:t>
            </a:r>
            <a:r>
              <a:rPr lang="en-US" altLang="zh-CN" sz="3600">
                <a:solidFill>
                  <a:srgbClr val="FF0000"/>
                </a:solidFill>
                <a:sym typeface="+mn-ea"/>
              </a:rPr>
              <a:t>Angel)</a:t>
            </a:r>
            <a:endParaRPr lang="en-US" altLang="zh-CN" sz="3600">
              <a:solidFill>
                <a:srgbClr val="FF0000"/>
              </a:solidFill>
              <a:sym typeface="+mn-ea"/>
            </a:endParaRPr>
          </a:p>
        </p:txBody>
      </p:sp>
      <p:sp>
        <p:nvSpPr>
          <p:cNvPr id="13" name="文本框 12"/>
          <p:cNvSpPr txBox="1"/>
          <p:nvPr/>
        </p:nvSpPr>
        <p:spPr>
          <a:xfrm>
            <a:off x="3181985" y="6653530"/>
            <a:ext cx="4036695" cy="382270"/>
          </a:xfrm>
          <a:prstGeom prst="rect">
            <a:avLst/>
          </a:prstGeom>
          <a:noFill/>
        </p:spPr>
        <p:txBody>
          <a:bodyPr wrap="square" rtlCol="0">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linds(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linds(horizont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bldLvl="0" animBg="1"/>
      <p:bldP spid="6" grpId="0"/>
      <p:bldP spid="7" grpId="0"/>
      <p:bldP spid="2"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021f2b-e3d7-49b7-8e86-dd9caf2fdaec"/>
          <p:cNvPicPr>
            <a:picLocks noChangeAspect="1"/>
          </p:cNvPicPr>
          <p:nvPr/>
        </p:nvPicPr>
        <p:blipFill>
          <a:blip r:embed="rId1"/>
          <a:stretch>
            <a:fillRect/>
          </a:stretch>
        </p:blipFill>
        <p:spPr>
          <a:xfrm>
            <a:off x="383540" y="0"/>
            <a:ext cx="11424920" cy="6858000"/>
          </a:xfrm>
          <a:prstGeom prst="rect">
            <a:avLst/>
          </a:prstGeom>
        </p:spPr>
      </p:pic>
      <p:sp>
        <p:nvSpPr>
          <p:cNvPr id="4" name="文本框 3"/>
          <p:cNvSpPr txBox="1"/>
          <p:nvPr/>
        </p:nvSpPr>
        <p:spPr>
          <a:xfrm>
            <a:off x="3705225" y="2202815"/>
            <a:ext cx="4495165" cy="1753235"/>
          </a:xfrm>
          <a:prstGeom prst="rect">
            <a:avLst/>
          </a:prstGeom>
          <a:noFill/>
        </p:spPr>
        <p:txBody>
          <a:bodyPr wrap="square" rtlCol="0" anchor="t">
            <a:spAutoFit/>
          </a:bodyPr>
          <a:lstStyle/>
          <a:p>
            <a:pPr lvl="0" algn="l">
              <a:buClrTx/>
              <a:buSzTx/>
              <a:buFontTx/>
            </a:pPr>
            <a:r>
              <a:rPr lang="en-US" altLang="zh-CN" sz="5400" b="1">
                <a:sym typeface="+mn-ea"/>
              </a:rPr>
              <a:t>Appreciate the </a:t>
            </a:r>
            <a:endParaRPr lang="en-US" altLang="zh-CN" sz="5400" b="1">
              <a:sym typeface="+mn-ea"/>
            </a:endParaRPr>
          </a:p>
          <a:p>
            <a:pPr lvl="0" algn="l">
              <a:buClrTx/>
              <a:buSzTx/>
              <a:buFontTx/>
            </a:pPr>
            <a:r>
              <a:rPr lang="en-US" altLang="zh-CN" sz="5400" b="1">
                <a:sym typeface="+mn-ea"/>
              </a:rPr>
              <a:t>sample writing</a:t>
            </a:r>
            <a:endParaRPr lang="en-US" altLang="zh-CN" sz="5400" b="1">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80970" y="0"/>
            <a:ext cx="7279005" cy="768350"/>
          </a:xfrm>
          <a:prstGeom prst="rect">
            <a:avLst/>
          </a:prstGeom>
          <a:noFill/>
        </p:spPr>
        <p:txBody>
          <a:bodyPr wrap="square" rtlCol="0">
            <a:spAutoFit/>
          </a:bodyPr>
          <a:lstStyle/>
          <a:p>
            <a:r>
              <a:rPr lang="en-US" altLang="zh-CN" sz="4400" b="1"/>
              <a:t>Appreciate the sample writing</a:t>
            </a:r>
            <a:endParaRPr lang="en-US" altLang="zh-CN" sz="4400" b="1"/>
          </a:p>
        </p:txBody>
      </p:sp>
      <p:sp>
        <p:nvSpPr>
          <p:cNvPr id="3" name="文本框 2"/>
          <p:cNvSpPr txBox="1"/>
          <p:nvPr/>
        </p:nvSpPr>
        <p:spPr>
          <a:xfrm>
            <a:off x="240665" y="768350"/>
            <a:ext cx="6080125" cy="5977255"/>
          </a:xfrm>
          <a:prstGeom prst="rect">
            <a:avLst/>
          </a:prstGeom>
          <a:solidFill>
            <a:schemeClr val="accent5">
              <a:lumMod val="20000"/>
              <a:lumOff val="80000"/>
            </a:schemeClr>
          </a:solidFill>
        </p:spPr>
        <p:txBody>
          <a:bodyPr wrap="square" rtlCol="0">
            <a:noAutofit/>
          </a:bodyPr>
          <a:lstStyle/>
          <a:p>
            <a:pPr indent="457200" algn="just" fontAlgn="auto"/>
            <a:r>
              <a:rPr lang="en-US" altLang="zh-CN" sz="2400" i="1" dirty="0"/>
              <a:t>Several weeks later, I found an envelope on my desk with only the word “Angel” written on it.</a:t>
            </a:r>
            <a:r>
              <a:rPr lang="en-US" altLang="zh-CN" sz="2400" dirty="0"/>
              <a:t> ‌</a:t>
            </a:r>
            <a:r>
              <a:rPr lang="en-US" altLang="zh-CN" sz="2400" dirty="0">
                <a:solidFill>
                  <a:srgbClr val="FF0000"/>
                </a:solidFill>
              </a:rPr>
              <a:t>Curious and slightly puzzled</a:t>
            </a:r>
            <a:r>
              <a:rPr lang="en-US" altLang="zh-CN" sz="2400" dirty="0"/>
              <a:t>, I </a:t>
            </a:r>
            <a:r>
              <a:rPr lang="en-US" altLang="zh-CN" sz="2400" dirty="0">
                <a:solidFill>
                  <a:srgbClr val="FF0000"/>
                </a:solidFill>
              </a:rPr>
              <a:t>opened it</a:t>
            </a:r>
            <a:r>
              <a:rPr lang="en-US" altLang="zh-CN" sz="2400" dirty="0"/>
              <a:t> and </a:t>
            </a:r>
            <a:r>
              <a:rPr lang="en-US" altLang="zh-CN" sz="2400" dirty="0">
                <a:solidFill>
                  <a:srgbClr val="FF0000"/>
                </a:solidFill>
              </a:rPr>
              <a:t>found </a:t>
            </a:r>
            <a:r>
              <a:rPr lang="en-US" altLang="zh-CN" sz="2400" dirty="0"/>
              <a:t>a heartfelt letter from the man I had met on the train that day. ‌In his letter, </a:t>
            </a:r>
            <a:r>
              <a:rPr lang="en-US" altLang="zh-CN" sz="2400" dirty="0">
                <a:solidFill>
                  <a:schemeClr val="accent1"/>
                </a:solidFill>
              </a:rPr>
              <a:t>he thanked me for taking the time to talk to him when he was at his lowest</a:t>
            </a:r>
            <a:r>
              <a:rPr lang="en-US" altLang="zh-CN" sz="2400" dirty="0"/>
              <a:t>. ‌</a:t>
            </a:r>
            <a:r>
              <a:rPr lang="en-US" altLang="zh-CN" sz="2400" dirty="0">
                <a:solidFill>
                  <a:schemeClr val="accent6"/>
                </a:solidFill>
              </a:rPr>
              <a:t>He shared that</a:t>
            </a:r>
            <a:r>
              <a:rPr lang="en-US" altLang="zh-CN" sz="2400" dirty="0"/>
              <a:t> he had been </a:t>
            </a:r>
            <a:r>
              <a:rPr lang="en-US" altLang="zh-CN" sz="2400" dirty="0">
                <a:solidFill>
                  <a:schemeClr val="accent6"/>
                </a:solidFill>
              </a:rPr>
              <a:t>facing overwhelming personal struggles and had even considered ending his life that very day</a:t>
            </a:r>
            <a:r>
              <a:rPr lang="en-US" altLang="zh-CN" sz="2400" dirty="0"/>
              <a:t>. ‌</a:t>
            </a:r>
            <a:r>
              <a:rPr lang="en-US" altLang="zh-CN" sz="2400" dirty="0">
                <a:solidFill>
                  <a:schemeClr val="accent1">
                    <a:lumMod val="75000"/>
                  </a:schemeClr>
                </a:solidFill>
              </a:rPr>
              <a:t>My simple act of reaching out, he wrote, had reminded him that there were still people who cared, and it gave him the strength to keep going. </a:t>
            </a:r>
            <a:r>
              <a:rPr lang="en-US" altLang="zh-CN" sz="2400" dirty="0"/>
              <a:t>‌The letter closed with words that touched me deeply: “You were the angel I needed. God heard my prayer and sent you at just the right time.” </a:t>
            </a:r>
            <a:endParaRPr lang="en-US" altLang="zh-CN" sz="2400" dirty="0"/>
          </a:p>
        </p:txBody>
      </p:sp>
      <p:sp>
        <p:nvSpPr>
          <p:cNvPr id="6" name="文本框 5"/>
          <p:cNvSpPr txBox="1"/>
          <p:nvPr/>
        </p:nvSpPr>
        <p:spPr>
          <a:xfrm>
            <a:off x="6320790" y="1450340"/>
            <a:ext cx="6096000" cy="583565"/>
          </a:xfrm>
          <a:prstGeom prst="rect">
            <a:avLst/>
          </a:prstGeom>
          <a:noFill/>
        </p:spPr>
        <p:txBody>
          <a:bodyPr wrap="square" rtlCol="0">
            <a:spAutoFit/>
          </a:bodyPr>
          <a:lstStyle/>
          <a:p>
            <a:r>
              <a:rPr lang="zh-CN" altLang="en-US" sz="3200" b="1">
                <a:solidFill>
                  <a:schemeClr val="accent6"/>
                </a:solidFill>
                <a:sym typeface="+mn-ea"/>
              </a:rPr>
              <a:t>细节描写</a:t>
            </a:r>
            <a:r>
              <a:rPr lang="en-US" altLang="zh-CN" sz="3200">
                <a:solidFill>
                  <a:srgbClr val="FF0000"/>
                </a:solidFill>
                <a:sym typeface="+mn-ea"/>
              </a:rPr>
              <a:t>‌</a:t>
            </a:r>
            <a:r>
              <a:rPr lang="zh-CN" altLang="en-US" sz="3200">
                <a:solidFill>
                  <a:srgbClr val="FF0000"/>
                </a:solidFill>
                <a:sym typeface="+mn-ea"/>
              </a:rPr>
              <a:t>（</a:t>
            </a:r>
            <a:r>
              <a:rPr lang="en-US" altLang="zh-CN" sz="3200">
                <a:solidFill>
                  <a:srgbClr val="FF0000"/>
                </a:solidFill>
                <a:sym typeface="+mn-ea"/>
              </a:rPr>
              <a:t>action;emotion</a:t>
            </a:r>
            <a:r>
              <a:rPr lang="zh-CN" altLang="en-US" sz="3200">
                <a:solidFill>
                  <a:srgbClr val="FF0000"/>
                </a:solidFill>
                <a:sym typeface="+mn-ea"/>
              </a:rPr>
              <a:t>）</a:t>
            </a:r>
            <a:endParaRPr lang="zh-CN" altLang="en-US" sz="3200">
              <a:solidFill>
                <a:srgbClr val="FF0000"/>
              </a:solidFill>
              <a:sym typeface="+mn-ea"/>
            </a:endParaRPr>
          </a:p>
        </p:txBody>
      </p:sp>
      <p:sp>
        <p:nvSpPr>
          <p:cNvPr id="8" name="文本框 7"/>
          <p:cNvSpPr txBox="1"/>
          <p:nvPr/>
        </p:nvSpPr>
        <p:spPr>
          <a:xfrm>
            <a:off x="6320790" y="2715895"/>
            <a:ext cx="5739130" cy="1076325"/>
          </a:xfrm>
          <a:prstGeom prst="rect">
            <a:avLst/>
          </a:prstGeom>
          <a:noFill/>
        </p:spPr>
        <p:txBody>
          <a:bodyPr wrap="square" rtlCol="0">
            <a:spAutoFit/>
          </a:bodyPr>
          <a:lstStyle/>
          <a:p>
            <a:pPr lvl="0" algn="l">
              <a:buClrTx/>
              <a:buSzTx/>
              <a:buFontTx/>
            </a:pPr>
            <a:r>
              <a:rPr lang="zh-CN" altLang="en-US" sz="3200" b="1">
                <a:solidFill>
                  <a:schemeClr val="accent6"/>
                </a:solidFill>
                <a:sym typeface="+mn-ea"/>
              </a:rPr>
              <a:t>‌信的内容关于</a:t>
            </a:r>
            <a:r>
              <a:rPr lang="zh-CN" altLang="en-US" sz="3200">
                <a:solidFill>
                  <a:srgbClr val="FF0000"/>
                </a:solidFill>
                <a:sym typeface="+mn-ea"/>
              </a:rPr>
              <a:t>（</a:t>
            </a:r>
            <a:r>
              <a:rPr lang="en-US" altLang="zh-CN" sz="3200">
                <a:solidFill>
                  <a:srgbClr val="FF0000"/>
                </a:solidFill>
                <a:sym typeface="+mn-ea"/>
              </a:rPr>
              <a:t>gratitude;pain</a:t>
            </a:r>
            <a:r>
              <a:rPr lang="zh-CN" altLang="en-US" sz="3200">
                <a:solidFill>
                  <a:srgbClr val="FF0000"/>
                </a:solidFill>
                <a:sym typeface="+mn-ea"/>
              </a:rPr>
              <a:t>）</a:t>
            </a:r>
            <a:endParaRPr lang="zh-CN" altLang="en-US" sz="3200">
              <a:solidFill>
                <a:srgbClr val="FF0000"/>
              </a:solidFill>
              <a:sym typeface="+mn-ea"/>
            </a:endParaRPr>
          </a:p>
          <a:p>
            <a:pPr lvl="0" algn="l">
              <a:buClrTx/>
              <a:buSzTx/>
              <a:buFontTx/>
            </a:pPr>
            <a:endParaRPr lang="zh-CN" altLang="en-US" sz="3200" b="1">
              <a:solidFill>
                <a:schemeClr val="accent6"/>
              </a:solidFill>
              <a:sym typeface="+mn-ea"/>
            </a:endParaRPr>
          </a:p>
        </p:txBody>
      </p:sp>
      <p:sp>
        <p:nvSpPr>
          <p:cNvPr id="9" name="文本框 8"/>
          <p:cNvSpPr txBox="1"/>
          <p:nvPr/>
        </p:nvSpPr>
        <p:spPr>
          <a:xfrm>
            <a:off x="6320790" y="4178300"/>
            <a:ext cx="6096000" cy="583565"/>
          </a:xfrm>
          <a:prstGeom prst="rect">
            <a:avLst/>
          </a:prstGeom>
          <a:noFill/>
        </p:spPr>
        <p:txBody>
          <a:bodyPr wrap="square" rtlCol="0">
            <a:spAutoFit/>
          </a:bodyPr>
          <a:lstStyle/>
          <a:p>
            <a:pPr lvl="0" algn="l">
              <a:buClrTx/>
              <a:buSzTx/>
              <a:buFontTx/>
            </a:pPr>
            <a:r>
              <a:rPr lang="zh-CN" altLang="en-US" sz="3200" b="1">
                <a:solidFill>
                  <a:schemeClr val="accent6"/>
                </a:solidFill>
                <a:sym typeface="+mn-ea"/>
              </a:rPr>
              <a:t>我对他的影响</a:t>
            </a:r>
            <a:r>
              <a:rPr lang="zh-CN" altLang="en-US" sz="3200">
                <a:solidFill>
                  <a:srgbClr val="FF0000"/>
                </a:solidFill>
                <a:sym typeface="+mn-ea"/>
              </a:rPr>
              <a:t>（</a:t>
            </a:r>
            <a:r>
              <a:rPr lang="en-US" altLang="zh-CN" sz="3200">
                <a:solidFill>
                  <a:srgbClr val="FF0000"/>
                </a:solidFill>
                <a:sym typeface="+mn-ea"/>
              </a:rPr>
              <a:t>impact</a:t>
            </a:r>
            <a:r>
              <a:rPr lang="zh-CN" altLang="en-US" sz="3200">
                <a:solidFill>
                  <a:srgbClr val="FF0000"/>
                </a:solidFill>
                <a:sym typeface="+mn-ea"/>
              </a:rPr>
              <a:t>）</a:t>
            </a:r>
            <a:endParaRPr lang="zh-CN" altLang="en-US" sz="3200" b="1">
              <a:solidFill>
                <a:schemeClr val="accent6"/>
              </a:solidFill>
              <a:sym typeface="+mn-ea"/>
            </a:endParaRPr>
          </a:p>
        </p:txBody>
      </p:sp>
      <p:sp>
        <p:nvSpPr>
          <p:cNvPr id="10" name="文本框 9"/>
          <p:cNvSpPr txBox="1"/>
          <p:nvPr/>
        </p:nvSpPr>
        <p:spPr>
          <a:xfrm>
            <a:off x="6320790" y="5352415"/>
            <a:ext cx="6096000" cy="583565"/>
          </a:xfrm>
          <a:prstGeom prst="rect">
            <a:avLst/>
          </a:prstGeom>
          <a:noFill/>
        </p:spPr>
        <p:txBody>
          <a:bodyPr wrap="square" rtlCol="0">
            <a:spAutoFit/>
          </a:bodyPr>
          <a:lstStyle/>
          <a:p>
            <a:pPr lvl="0" algn="l">
              <a:buClrTx/>
              <a:buSzTx/>
              <a:buFontTx/>
            </a:pPr>
            <a:r>
              <a:rPr lang="zh-CN" altLang="en-US" sz="3200" b="1">
                <a:solidFill>
                  <a:schemeClr val="accent6"/>
                </a:solidFill>
                <a:sym typeface="+mn-ea"/>
              </a:rPr>
              <a:t>信的结尾文字</a:t>
            </a:r>
            <a:r>
              <a:rPr lang="zh-CN" altLang="en-US" sz="3200">
                <a:solidFill>
                  <a:srgbClr val="FF0000"/>
                </a:solidFill>
                <a:sym typeface="+mn-ea"/>
              </a:rPr>
              <a:t>（</a:t>
            </a:r>
            <a:r>
              <a:rPr lang="en-US" altLang="zh-CN" sz="3200">
                <a:solidFill>
                  <a:srgbClr val="FF0000"/>
                </a:solidFill>
                <a:sym typeface="+mn-ea"/>
              </a:rPr>
              <a:t>echo the  theme</a:t>
            </a:r>
            <a:r>
              <a:rPr lang="zh-CN" altLang="en-US" sz="3200">
                <a:solidFill>
                  <a:srgbClr val="FF0000"/>
                </a:solidFill>
                <a:sym typeface="+mn-ea"/>
              </a:rPr>
              <a:t>）</a:t>
            </a:r>
            <a:endParaRPr lang="zh-CN" altLang="en-US" sz="3200" b="1">
              <a:solidFill>
                <a:schemeClr val="accent6"/>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80970" y="0"/>
            <a:ext cx="7279005" cy="768350"/>
          </a:xfrm>
          <a:prstGeom prst="rect">
            <a:avLst/>
          </a:prstGeom>
          <a:noFill/>
        </p:spPr>
        <p:txBody>
          <a:bodyPr wrap="square" rtlCol="0">
            <a:spAutoFit/>
          </a:bodyPr>
          <a:lstStyle/>
          <a:p>
            <a:r>
              <a:rPr lang="en-US" altLang="zh-CN" sz="4400" b="1"/>
              <a:t>Appreciate the sample writing</a:t>
            </a:r>
            <a:endParaRPr lang="en-US" altLang="zh-CN" sz="4400" b="1"/>
          </a:p>
        </p:txBody>
      </p:sp>
      <p:sp>
        <p:nvSpPr>
          <p:cNvPr id="3" name="文本框 2"/>
          <p:cNvSpPr txBox="1"/>
          <p:nvPr/>
        </p:nvSpPr>
        <p:spPr>
          <a:xfrm>
            <a:off x="146050" y="768350"/>
            <a:ext cx="5822950" cy="5977255"/>
          </a:xfrm>
          <a:prstGeom prst="rect">
            <a:avLst/>
          </a:prstGeom>
          <a:solidFill>
            <a:schemeClr val="accent5">
              <a:lumMod val="20000"/>
              <a:lumOff val="80000"/>
            </a:schemeClr>
          </a:solidFill>
        </p:spPr>
        <p:txBody>
          <a:bodyPr wrap="square" rtlCol="0">
            <a:noAutofit/>
          </a:bodyPr>
          <a:lstStyle/>
          <a:p>
            <a:pPr indent="457200" algn="just" fontAlgn="auto"/>
            <a:r>
              <a:rPr lang="en-US" altLang="zh-CN" sz="2400" i="1" dirty="0"/>
              <a:t>Deeply touched yet still shaken, I sat there holding the letter, feeling lucky that I followed my inner voice. </a:t>
            </a:r>
            <a:r>
              <a:rPr lang="en-US" altLang="zh-CN" sz="2400" dirty="0">
                <a:solidFill>
                  <a:srgbClr val="FF0000"/>
                </a:solidFill>
              </a:rPr>
              <a:t>I had almost ignored that “inner voice” urging me to speak to him, but now I understood why I </a:t>
            </a:r>
            <a:r>
              <a:rPr lang="en-US" altLang="zh-CN" sz="2400" dirty="0" err="1">
                <a:solidFill>
                  <a:srgbClr val="FF0000"/>
                </a:solidFill>
              </a:rPr>
              <a:t>hadn’t.</a:t>
            </a:r>
            <a:r>
              <a:rPr lang="en-US" altLang="zh-CN" sz="2400" dirty="0" err="1">
                <a:solidFill>
                  <a:srgbClr val="00B050"/>
                </a:solidFill>
              </a:rPr>
              <a:t>It</a:t>
            </a:r>
            <a:r>
              <a:rPr lang="en-US" altLang="zh-CN" sz="2400" dirty="0">
                <a:solidFill>
                  <a:srgbClr val="00B050"/>
                </a:solidFill>
              </a:rPr>
              <a:t> was a small act, but it was indeed a calling of my inner kindness, which had made a significant difference in his life.</a:t>
            </a:r>
            <a:r>
              <a:rPr lang="en-US" altLang="zh-CN" sz="2400" dirty="0"/>
              <a:t> </a:t>
            </a:r>
            <a:r>
              <a:rPr lang="en-US" altLang="zh-CN" sz="2400" dirty="0">
                <a:solidFill>
                  <a:schemeClr val="accent1"/>
                </a:solidFill>
              </a:rPr>
              <a:t>From that day on, I promised myself to always listen to that quiet voice within, especially when it nudged me to show kindness or reach out to someone in need even there was no apparent reason.</a:t>
            </a:r>
            <a:r>
              <a:rPr lang="en-US" altLang="zh-CN" sz="2400" dirty="0"/>
              <a:t> Sometimes, a few minutes of our time can mean the world to someone else, and perhaps, in our own small way, we can all be someone’s “angel.” </a:t>
            </a:r>
            <a:endParaRPr lang="en-US" altLang="zh-CN" sz="2400" dirty="0"/>
          </a:p>
        </p:txBody>
      </p:sp>
      <p:sp>
        <p:nvSpPr>
          <p:cNvPr id="6" name="文本框 5"/>
          <p:cNvSpPr txBox="1"/>
          <p:nvPr/>
        </p:nvSpPr>
        <p:spPr>
          <a:xfrm>
            <a:off x="5969000" y="1369060"/>
            <a:ext cx="6096000" cy="1076325"/>
          </a:xfrm>
          <a:prstGeom prst="rect">
            <a:avLst/>
          </a:prstGeom>
          <a:noFill/>
        </p:spPr>
        <p:txBody>
          <a:bodyPr wrap="square" rtlCol="0">
            <a:spAutoFit/>
          </a:bodyPr>
          <a:lstStyle/>
          <a:p>
            <a:r>
              <a:rPr lang="zh-CN" altLang="en-US" sz="3200" b="1">
                <a:solidFill>
                  <a:schemeClr val="accent6"/>
                </a:solidFill>
                <a:sym typeface="+mn-ea"/>
              </a:rPr>
              <a:t>回应伏笔‌</a:t>
            </a:r>
            <a:r>
              <a:rPr lang="zh-CN" altLang="en-US" sz="3200">
                <a:solidFill>
                  <a:srgbClr val="FF0000"/>
                </a:solidFill>
                <a:sym typeface="+mn-ea"/>
              </a:rPr>
              <a:t>（呼应前文</a:t>
            </a:r>
            <a:r>
              <a:rPr lang="en-US" altLang="zh-CN" sz="3200">
                <a:solidFill>
                  <a:srgbClr val="FF0000"/>
                </a:solidFill>
                <a:sym typeface="+mn-ea"/>
              </a:rPr>
              <a:t>“</a:t>
            </a:r>
            <a:r>
              <a:rPr lang="zh-CN" altLang="en-US" sz="3200">
                <a:solidFill>
                  <a:srgbClr val="FF0000"/>
                </a:solidFill>
                <a:sym typeface="+mn-ea"/>
              </a:rPr>
              <a:t>内在声音</a:t>
            </a:r>
            <a:r>
              <a:rPr lang="en-US" altLang="zh-CN" sz="3200">
                <a:solidFill>
                  <a:srgbClr val="FF0000"/>
                </a:solidFill>
                <a:sym typeface="+mn-ea"/>
              </a:rPr>
              <a:t>”</a:t>
            </a:r>
            <a:r>
              <a:rPr lang="zh-CN" altLang="en-US" sz="3200">
                <a:solidFill>
                  <a:srgbClr val="FF0000"/>
                </a:solidFill>
                <a:sym typeface="+mn-ea"/>
              </a:rPr>
              <a:t>的挣扎）</a:t>
            </a:r>
            <a:endParaRPr lang="zh-CN" altLang="en-US" sz="3200">
              <a:solidFill>
                <a:srgbClr val="FF0000"/>
              </a:solidFill>
              <a:sym typeface="+mn-ea"/>
            </a:endParaRPr>
          </a:p>
        </p:txBody>
      </p:sp>
      <p:sp>
        <p:nvSpPr>
          <p:cNvPr id="8" name="文本框 7"/>
          <p:cNvSpPr txBox="1"/>
          <p:nvPr/>
        </p:nvSpPr>
        <p:spPr>
          <a:xfrm>
            <a:off x="5969000" y="2715895"/>
            <a:ext cx="5739130" cy="1076325"/>
          </a:xfrm>
          <a:prstGeom prst="rect">
            <a:avLst/>
          </a:prstGeom>
          <a:noFill/>
        </p:spPr>
        <p:txBody>
          <a:bodyPr wrap="square" rtlCol="0">
            <a:spAutoFit/>
          </a:bodyPr>
          <a:lstStyle/>
          <a:p>
            <a:pPr lvl="0" algn="l">
              <a:buClrTx/>
              <a:buSzTx/>
              <a:buFontTx/>
            </a:pPr>
            <a:r>
              <a:rPr lang="zh-CN" altLang="en-US" sz="3200" b="1">
                <a:solidFill>
                  <a:schemeClr val="accent6"/>
                </a:solidFill>
                <a:sym typeface="+mn-ea"/>
              </a:rPr>
              <a:t>反思</a:t>
            </a:r>
            <a:r>
              <a:rPr lang="zh-CN" altLang="en-US" sz="3200">
                <a:solidFill>
                  <a:srgbClr val="FF0000"/>
                </a:solidFill>
                <a:sym typeface="+mn-ea"/>
              </a:rPr>
              <a:t>（微小善举改变人生）</a:t>
            </a:r>
            <a:endParaRPr lang="zh-CN" altLang="en-US" sz="3200">
              <a:solidFill>
                <a:srgbClr val="FF0000"/>
              </a:solidFill>
              <a:sym typeface="+mn-ea"/>
            </a:endParaRPr>
          </a:p>
          <a:p>
            <a:pPr lvl="0" algn="l">
              <a:buClrTx/>
              <a:buSzTx/>
              <a:buFontTx/>
            </a:pPr>
            <a:endParaRPr lang="zh-CN" altLang="en-US" sz="3200" b="1">
              <a:solidFill>
                <a:schemeClr val="accent6"/>
              </a:solidFill>
              <a:sym typeface="+mn-ea"/>
            </a:endParaRPr>
          </a:p>
        </p:txBody>
      </p:sp>
      <p:sp>
        <p:nvSpPr>
          <p:cNvPr id="9" name="文本框 8"/>
          <p:cNvSpPr txBox="1"/>
          <p:nvPr/>
        </p:nvSpPr>
        <p:spPr>
          <a:xfrm>
            <a:off x="5917565" y="3886200"/>
            <a:ext cx="6274435" cy="1076325"/>
          </a:xfrm>
          <a:prstGeom prst="rect">
            <a:avLst/>
          </a:prstGeom>
          <a:noFill/>
        </p:spPr>
        <p:txBody>
          <a:bodyPr wrap="square" rtlCol="0">
            <a:spAutoFit/>
          </a:bodyPr>
          <a:lstStyle/>
          <a:p>
            <a:pPr lvl="0" algn="l">
              <a:buClrTx/>
              <a:buSzTx/>
              <a:buFontTx/>
            </a:pPr>
            <a:r>
              <a:rPr lang="zh-CN" altLang="en-US" sz="3200" b="1">
                <a:solidFill>
                  <a:schemeClr val="accent6"/>
                </a:solidFill>
                <a:sym typeface="+mn-ea"/>
              </a:rPr>
              <a:t>结尾个人成长</a:t>
            </a:r>
            <a:r>
              <a:rPr lang="zh-CN" altLang="en-US" sz="3200">
                <a:solidFill>
                  <a:srgbClr val="FF0000"/>
                </a:solidFill>
                <a:sym typeface="+mn-ea"/>
              </a:rPr>
              <a:t>（呼应内在声音和主题）</a:t>
            </a:r>
            <a:endParaRPr lang="zh-CN" altLang="en-US" sz="3200" b="1">
              <a:solidFill>
                <a:schemeClr val="accent6"/>
              </a:solidFill>
              <a:sym typeface="+mn-ea"/>
            </a:endParaRPr>
          </a:p>
        </p:txBody>
      </p:sp>
      <p:sp>
        <p:nvSpPr>
          <p:cNvPr id="10" name="文本框 9"/>
          <p:cNvSpPr txBox="1"/>
          <p:nvPr/>
        </p:nvSpPr>
        <p:spPr>
          <a:xfrm>
            <a:off x="5969000" y="5409565"/>
            <a:ext cx="6311900" cy="583565"/>
          </a:xfrm>
          <a:prstGeom prst="rect">
            <a:avLst/>
          </a:prstGeom>
          <a:noFill/>
        </p:spPr>
        <p:txBody>
          <a:bodyPr wrap="square" rtlCol="0">
            <a:spAutoFit/>
          </a:bodyPr>
          <a:lstStyle/>
          <a:p>
            <a:pPr lvl="0" algn="l">
              <a:buClrTx/>
              <a:buSzTx/>
              <a:buFontTx/>
            </a:pPr>
            <a:r>
              <a:rPr lang="zh-CN" altLang="en-US" sz="3200" b="1">
                <a:solidFill>
                  <a:schemeClr val="accent6"/>
                </a:solidFill>
                <a:sym typeface="+mn-ea"/>
              </a:rPr>
              <a:t>象征与主题升华</a:t>
            </a:r>
            <a:r>
              <a:rPr lang="zh-CN" altLang="en-US" sz="3200">
                <a:solidFill>
                  <a:srgbClr val="FF0000"/>
                </a:solidFill>
                <a:sym typeface="+mn-ea"/>
              </a:rPr>
              <a:t>（</a:t>
            </a:r>
            <a:r>
              <a:rPr lang="en-US" altLang="zh-CN" sz="3200">
                <a:solidFill>
                  <a:srgbClr val="FF0000"/>
                </a:solidFill>
                <a:sym typeface="+mn-ea"/>
              </a:rPr>
              <a:t>echo the  theme</a:t>
            </a:r>
            <a:r>
              <a:rPr lang="zh-CN" altLang="en-US" sz="3200">
                <a:solidFill>
                  <a:srgbClr val="FF0000"/>
                </a:solidFill>
                <a:sym typeface="+mn-ea"/>
              </a:rPr>
              <a:t>）</a:t>
            </a:r>
            <a:endParaRPr lang="zh-CN" altLang="en-US" sz="3200" b="1">
              <a:solidFill>
                <a:schemeClr val="accent6"/>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68b4d11-6f5e-446f-b23e-7421ac19933a"/>
          <p:cNvPicPr>
            <a:picLocks noChangeAspect="1"/>
          </p:cNvPicPr>
          <p:nvPr/>
        </p:nvPicPr>
        <p:blipFill>
          <a:blip r:embed="rId1"/>
          <a:stretch>
            <a:fillRect/>
          </a:stretch>
        </p:blipFill>
        <p:spPr>
          <a:xfrm>
            <a:off x="4686935" y="175895"/>
            <a:ext cx="8051165" cy="6858000"/>
          </a:xfrm>
          <a:prstGeom prst="rect">
            <a:avLst/>
          </a:prstGeom>
        </p:spPr>
      </p:pic>
      <p:sp>
        <p:nvSpPr>
          <p:cNvPr id="5" name="文本框 4"/>
          <p:cNvSpPr txBox="1"/>
          <p:nvPr/>
        </p:nvSpPr>
        <p:spPr>
          <a:xfrm>
            <a:off x="432435" y="2230120"/>
            <a:ext cx="5041900" cy="1198880"/>
          </a:xfrm>
          <a:prstGeom prst="rect">
            <a:avLst/>
          </a:prstGeom>
          <a:noFill/>
        </p:spPr>
        <p:txBody>
          <a:bodyPr wrap="square" rtlCol="0">
            <a:spAutoFit/>
          </a:bodyPr>
          <a:lstStyle/>
          <a:p>
            <a:r>
              <a:rPr lang="en-US" altLang="zh-CN" sz="7200" i="1">
                <a:latin typeface="MV Boli" panose="02000500030200090000" charset="0"/>
                <a:cs typeface="MV Boli" panose="02000500030200090000" charset="0"/>
              </a:rPr>
              <a:t>Thank you!</a:t>
            </a:r>
            <a:endParaRPr lang="en-US" altLang="zh-CN" sz="7200" i="1">
              <a:latin typeface="MV Boli" panose="02000500030200090000" charset="0"/>
              <a:cs typeface="MV Boli" panose="02000500030200090000"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615caf4-c265-48cb-875c-615c51a9bb1a"/>
          <p:cNvPicPr>
            <a:picLocks noChangeAspect="1"/>
          </p:cNvPicPr>
          <p:nvPr/>
        </p:nvPicPr>
        <p:blipFill>
          <a:blip r:embed="rId1"/>
          <a:stretch>
            <a:fillRect/>
          </a:stretch>
        </p:blipFill>
        <p:spPr>
          <a:xfrm>
            <a:off x="-635" y="0"/>
            <a:ext cx="12193270" cy="6858000"/>
          </a:xfrm>
          <a:prstGeom prst="rect">
            <a:avLst/>
          </a:prstGeom>
        </p:spPr>
      </p:pic>
      <p:sp>
        <p:nvSpPr>
          <p:cNvPr id="4" name="文本框 3"/>
          <p:cNvSpPr txBox="1"/>
          <p:nvPr/>
        </p:nvSpPr>
        <p:spPr>
          <a:xfrm>
            <a:off x="918210" y="1736725"/>
            <a:ext cx="10754995" cy="2553335"/>
          </a:xfrm>
          <a:prstGeom prst="rect">
            <a:avLst/>
          </a:prstGeom>
          <a:noFill/>
        </p:spPr>
        <p:txBody>
          <a:bodyPr wrap="square" rtlCol="0">
            <a:spAutoFit/>
          </a:bodyPr>
          <a:lstStyle/>
          <a:p>
            <a:r>
              <a:rPr lang="en-US" altLang="zh-CN" sz="4000" dirty="0">
                <a:latin typeface="MV Boli" panose="02000500030200090000" charset="0"/>
                <a:cs typeface="MV Boli" panose="02000500030200090000" charset="0"/>
              </a:rPr>
              <a:t>Task 1.</a:t>
            </a:r>
            <a:endParaRPr lang="en-US" altLang="zh-CN" sz="4000" dirty="0">
              <a:latin typeface="MV Boli" panose="02000500030200090000" charset="0"/>
              <a:cs typeface="MV Boli" panose="02000500030200090000" charset="0"/>
            </a:endParaRPr>
          </a:p>
          <a:p>
            <a:r>
              <a:rPr lang="en-US" altLang="zh-CN" sz="4000" dirty="0">
                <a:latin typeface="MV Boli" panose="02000500030200090000" charset="0"/>
                <a:cs typeface="MV Boli" panose="02000500030200090000" charset="0"/>
              </a:rPr>
              <a:t>Go through the whole passage and circle the </a:t>
            </a:r>
            <a:r>
              <a:rPr lang="en-US" altLang="zh-CN" sz="4000" dirty="0">
                <a:solidFill>
                  <a:schemeClr val="accent6"/>
                </a:solidFill>
                <a:latin typeface="MV Boli" panose="02000500030200090000" charset="0"/>
                <a:cs typeface="MV Boli" panose="02000500030200090000" charset="0"/>
              </a:rPr>
              <a:t>main </a:t>
            </a:r>
            <a:r>
              <a:rPr lang="en-US" altLang="zh-CN" sz="4000" dirty="0" err="1">
                <a:solidFill>
                  <a:schemeClr val="accent6"/>
                </a:solidFill>
                <a:latin typeface="MV Boli" panose="02000500030200090000" charset="0"/>
                <a:cs typeface="MV Boli" panose="02000500030200090000" charset="0"/>
              </a:rPr>
              <a:t>character</a:t>
            </a:r>
            <a:r>
              <a:rPr lang="en-US" altLang="zh-CN" sz="4000" dirty="0" err="1">
                <a:latin typeface="MV Boli" panose="02000500030200090000" charset="0"/>
                <a:cs typeface="MV Boli" panose="02000500030200090000" charset="0"/>
              </a:rPr>
              <a:t>,</a:t>
            </a:r>
            <a:r>
              <a:rPr lang="en-US" altLang="zh-CN" sz="4000" dirty="0" err="1">
                <a:solidFill>
                  <a:schemeClr val="accent6"/>
                </a:solidFill>
                <a:latin typeface="MV Boli" panose="02000500030200090000" charset="0"/>
                <a:cs typeface="MV Boli" panose="02000500030200090000" charset="0"/>
              </a:rPr>
              <a:t>minor</a:t>
            </a:r>
            <a:r>
              <a:rPr lang="en-US" altLang="zh-CN" sz="4000" dirty="0">
                <a:solidFill>
                  <a:schemeClr val="accent6"/>
                </a:solidFill>
                <a:latin typeface="MV Boli" panose="02000500030200090000" charset="0"/>
                <a:cs typeface="MV Boli" panose="02000500030200090000" charset="0"/>
              </a:rPr>
              <a:t> character</a:t>
            </a:r>
            <a:r>
              <a:rPr lang="en-US" altLang="zh-CN" sz="4000" dirty="0">
                <a:latin typeface="MV Boli" panose="02000500030200090000" charset="0"/>
                <a:cs typeface="MV Boli" panose="02000500030200090000" charset="0"/>
              </a:rPr>
              <a:t>, and the </a:t>
            </a:r>
            <a:r>
              <a:rPr lang="en-US" altLang="zh-CN" sz="4000" dirty="0">
                <a:solidFill>
                  <a:schemeClr val="accent6"/>
                </a:solidFill>
                <a:latin typeface="MV Boli" panose="02000500030200090000" charset="0"/>
                <a:cs typeface="MV Boli" panose="02000500030200090000" charset="0"/>
              </a:rPr>
              <a:t>time</a:t>
            </a:r>
            <a:r>
              <a:rPr lang="en-US" altLang="zh-CN" sz="4000" dirty="0">
                <a:latin typeface="MV Boli" panose="02000500030200090000" charset="0"/>
                <a:cs typeface="MV Boli" panose="02000500030200090000" charset="0"/>
              </a:rPr>
              <a:t>.</a:t>
            </a:r>
            <a:endParaRPr lang="en-US" altLang="zh-CN" sz="4000" dirty="0">
              <a:latin typeface="MV Boli" panose="02000500030200090000" charset="0"/>
              <a:cs typeface="MV Boli" panose="02000500030200090000" charset="0"/>
            </a:endParaRPr>
          </a:p>
        </p:txBody>
      </p:sp>
      <p:sp>
        <p:nvSpPr>
          <p:cNvPr id="5" name="文本框 4"/>
          <p:cNvSpPr txBox="1"/>
          <p:nvPr/>
        </p:nvSpPr>
        <p:spPr>
          <a:xfrm>
            <a:off x="2792095" y="679450"/>
            <a:ext cx="8018780" cy="922020"/>
          </a:xfrm>
          <a:prstGeom prst="rect">
            <a:avLst/>
          </a:prstGeom>
          <a:noFill/>
        </p:spPr>
        <p:txBody>
          <a:bodyPr wrap="square" rtlCol="0">
            <a:spAutoFit/>
          </a:bodyPr>
          <a:lstStyle/>
          <a:p>
            <a:r>
              <a:rPr lang="en-US" altLang="zh-CN" sz="5400" b="1"/>
              <a:t>Reading Comprehension</a:t>
            </a:r>
            <a:endParaRPr lang="en-US" altLang="zh-CN" sz="5400" b="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5415" y="151765"/>
            <a:ext cx="11901805" cy="6554470"/>
          </a:xfrm>
          <a:prstGeom prst="rect">
            <a:avLst/>
          </a:prstGeom>
          <a:noFill/>
          <a:ln>
            <a:solidFill>
              <a:schemeClr val="tx1"/>
            </a:solidFill>
          </a:ln>
        </p:spPr>
        <p:txBody>
          <a:bodyPr wrap="square" rtlCol="0">
            <a:spAutoFit/>
          </a:bodyPr>
          <a:lstStyle/>
          <a:p>
            <a:pPr indent="457200" algn="just" fontAlgn="auto">
              <a:lnSpc>
                <a:spcPct val="90000"/>
              </a:lnSpc>
            </a:pPr>
            <a:r>
              <a:rPr lang="en-US" altLang="zh-CN" sz="2000" dirty="0">
                <a:solidFill>
                  <a:schemeClr val="tx1"/>
                </a:solidFill>
                <a:latin typeface="Times New Roman" panose="02020603050405020304" charset="0"/>
                <a:cs typeface="Times New Roman" panose="02020603050405020304" charset="0"/>
              </a:rPr>
              <a:t>My day started just like all the other days for the past 15 years where I get up, make some coffee, shower, get dressed, and leave for the train station at precisely 7:35 A.M. to arrive at work by 8:30. While on the train, I would always choose a seat away from the crowd so I could read the newspaper in peace and quiet.</a:t>
            </a:r>
            <a:endParaRPr lang="en-US" altLang="zh-CN" sz="2000" dirty="0">
              <a:solidFill>
                <a:schemeClr val="tx1"/>
              </a:solidFill>
              <a:latin typeface="Times New Roman" panose="02020603050405020304" charset="0"/>
              <a:cs typeface="Times New Roman" panose="02020603050405020304" charset="0"/>
            </a:endParaRPr>
          </a:p>
          <a:p>
            <a:pPr indent="457200" algn="just" fontAlgn="auto">
              <a:lnSpc>
                <a:spcPct val="90000"/>
              </a:lnSpc>
            </a:pPr>
            <a:r>
              <a:rPr lang="en-US" altLang="zh-CN" sz="2000" dirty="0">
                <a:solidFill>
                  <a:schemeClr val="tx1"/>
                </a:solidFill>
                <a:latin typeface="Times New Roman" panose="02020603050405020304" charset="0"/>
                <a:cs typeface="Times New Roman" panose="02020603050405020304" charset="0"/>
              </a:rPr>
              <a:t>At work, I am always burdened with questions from co-workers, suppliers, telephone calls, and then those dreaded meetings, so the last thing I need is some stranger to sit beside me and start small talk.</a:t>
            </a:r>
            <a:endParaRPr lang="en-US" altLang="zh-CN" sz="2000" dirty="0">
              <a:solidFill>
                <a:schemeClr val="tx1"/>
              </a:solidFill>
              <a:latin typeface="Times New Roman" panose="02020603050405020304" charset="0"/>
              <a:cs typeface="Times New Roman" panose="02020603050405020304" charset="0"/>
            </a:endParaRPr>
          </a:p>
          <a:p>
            <a:pPr indent="457200" algn="just" fontAlgn="auto">
              <a:lnSpc>
                <a:spcPct val="90000"/>
              </a:lnSpc>
            </a:pPr>
            <a:r>
              <a:rPr lang="en-US" altLang="zh-CN" sz="2000" dirty="0">
                <a:solidFill>
                  <a:schemeClr val="tx1"/>
                </a:solidFill>
                <a:latin typeface="Times New Roman" panose="02020603050405020304" charset="0"/>
                <a:cs typeface="Times New Roman" panose="02020603050405020304" charset="0"/>
              </a:rPr>
              <a:t>I don’t know why, but for some reason, when I got on the train today, it was unusually full. With hesitation, I sat down in the only seat available beside a middle-aged man who had his head down and seemed to be lost in his thoughts. I was glad that he didn’t notice when I sat next to</a:t>
            </a:r>
            <a:r>
              <a:rPr lang="en-US" altLang="zh-CN" sz="2000" dirty="0">
                <a:latin typeface="Times New Roman" panose="02020603050405020304" charset="0"/>
                <a:cs typeface="Times New Roman" panose="02020603050405020304" charset="0"/>
              </a:rPr>
              <a:t> him as he just continued to look down towards the floor.</a:t>
            </a:r>
            <a:endParaRPr lang="en-US" altLang="zh-CN" sz="2000" dirty="0">
              <a:latin typeface="Times New Roman" panose="02020603050405020304" charset="0"/>
              <a:cs typeface="Times New Roman" panose="02020603050405020304" charset="0"/>
            </a:endParaRPr>
          </a:p>
          <a:p>
            <a:pPr indent="457200" algn="just" fontAlgn="auto">
              <a:lnSpc>
                <a:spcPct val="90000"/>
              </a:lnSpc>
            </a:pPr>
            <a:r>
              <a:rPr lang="en-US" altLang="zh-CN" sz="2000" dirty="0">
                <a:latin typeface="Times New Roman" panose="02020603050405020304" charset="0"/>
                <a:cs typeface="Times New Roman" panose="02020603050405020304" charset="0"/>
              </a:rPr>
              <a:t>Shortly after the train left for my 30-minute ride downtown, I found myself wondering what this man was thinking about. What could be so important that he didn’t even see me sitting next to him? I tried to forget about it and started to read my paper. However, for some strange reason, this “inner voice” kept prompting me to talk to this man. I tried to ignore the “voice” as there was no way I was starting a conversation with a complete stranger.</a:t>
            </a:r>
            <a:endParaRPr lang="en-US" altLang="zh-CN" sz="2000" dirty="0">
              <a:latin typeface="Times New Roman" panose="02020603050405020304" charset="0"/>
              <a:cs typeface="Times New Roman" panose="02020603050405020304" charset="0"/>
            </a:endParaRPr>
          </a:p>
          <a:p>
            <a:pPr indent="457200" algn="just" fontAlgn="auto">
              <a:lnSpc>
                <a:spcPct val="90000"/>
              </a:lnSpc>
            </a:pPr>
            <a:r>
              <a:rPr lang="en-US" altLang="zh-CN" sz="2000" dirty="0">
                <a:latin typeface="Times New Roman" panose="02020603050405020304" charset="0"/>
                <a:cs typeface="Times New Roman" panose="02020603050405020304" charset="0"/>
              </a:rPr>
              <a:t>As you probably guessed, I eventually broke down and came up with an excuse to ask him a question. When he raised his head and turned his eyes toward me, I could see that he must have been really upset as he had red eyes and still had some tears rolling down the side of his face, despite his feeble attempt to wipe them away. I can’t describe the sadness I felt seeing someone in so much pain.</a:t>
            </a:r>
            <a:endParaRPr lang="en-US" altLang="zh-CN" sz="2000" dirty="0">
              <a:latin typeface="Times New Roman" panose="02020603050405020304" charset="0"/>
              <a:cs typeface="Times New Roman" panose="02020603050405020304" charset="0"/>
            </a:endParaRPr>
          </a:p>
          <a:p>
            <a:pPr indent="457200" algn="just" fontAlgn="auto">
              <a:lnSpc>
                <a:spcPct val="90000"/>
              </a:lnSpc>
            </a:pPr>
            <a:r>
              <a:rPr lang="en-US" altLang="zh-CN" sz="2000" dirty="0">
                <a:latin typeface="Times New Roman" panose="02020603050405020304" charset="0"/>
                <a:cs typeface="Times New Roman" panose="02020603050405020304" charset="0"/>
              </a:rPr>
              <a:t>We talked for about 20 minutes, and in the end, he seemed to be doing better. As we were leaving the train, he thanked me heartily for being an “angel” by taking the time to talk. I never did find out what was making his heart so heavy with pain, but I was glad I listened to the “voice” that day.</a:t>
            </a:r>
            <a:endParaRPr lang="en-US" altLang="zh-CN" sz="2000" dirty="0">
              <a:latin typeface="Times New Roman" panose="02020603050405020304" charset="0"/>
              <a:cs typeface="Times New Roman" panose="02020603050405020304" charset="0"/>
            </a:endParaRPr>
          </a:p>
          <a:p>
            <a:pPr indent="457200" algn="just" fontAlgn="auto"/>
            <a:r>
              <a:rPr lang="en-US" altLang="zh-CN" sz="2000" dirty="0">
                <a:highlight>
                  <a:srgbClr val="FFFF00"/>
                </a:highlight>
                <a:latin typeface="Times New Roman" panose="02020603050405020304" charset="0"/>
                <a:cs typeface="Times New Roman" panose="02020603050405020304" charset="0"/>
              </a:rPr>
              <a:t>Paragraph1 :Several weeks later, I found an envelope on my desk with the word “Angel” written on it.</a:t>
            </a:r>
            <a:endParaRPr lang="en-US" altLang="zh-CN" sz="2000" dirty="0">
              <a:highlight>
                <a:srgbClr val="FFFF00"/>
              </a:highlight>
              <a:latin typeface="Times New Roman" panose="02020603050405020304" charset="0"/>
              <a:cs typeface="Times New Roman" panose="02020603050405020304" charset="0"/>
            </a:endParaRPr>
          </a:p>
          <a:p>
            <a:pPr indent="457200" algn="just" fontAlgn="auto"/>
            <a:r>
              <a:rPr lang="en-US" altLang="zh-CN" sz="2000" dirty="0">
                <a:highlight>
                  <a:srgbClr val="FFFF00"/>
                </a:highlight>
                <a:latin typeface="Times New Roman" panose="02020603050405020304" charset="0"/>
                <a:cs typeface="Times New Roman" panose="02020603050405020304" charset="0"/>
              </a:rPr>
              <a:t>Paragraph2:Deeply touched yet still shaken, I sat there holding the letter, feeling lucky that I followed my inner voice.</a:t>
            </a:r>
            <a:endParaRPr lang="en-US" altLang="zh-CN" sz="2000" dirty="0">
              <a:highlight>
                <a:srgbClr val="FFFF00"/>
              </a:highligh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e87badc-f7b1-4f25-834c-7e793841827c"/>
          <p:cNvPicPr>
            <a:picLocks noChangeAspect="1"/>
          </p:cNvPicPr>
          <p:nvPr/>
        </p:nvPicPr>
        <p:blipFill>
          <a:blip r:embed="rId1"/>
          <a:stretch>
            <a:fillRect/>
          </a:stretch>
        </p:blipFill>
        <p:spPr>
          <a:xfrm>
            <a:off x="0" y="0"/>
            <a:ext cx="12161520" cy="6858000"/>
          </a:xfrm>
          <a:prstGeom prst="rect">
            <a:avLst/>
          </a:prstGeom>
        </p:spPr>
      </p:pic>
      <p:cxnSp>
        <p:nvCxnSpPr>
          <p:cNvPr id="5" name="直接连接符 4"/>
          <p:cNvCxnSpPr/>
          <p:nvPr/>
        </p:nvCxnSpPr>
        <p:spPr>
          <a:xfrm flipV="1">
            <a:off x="-33020" y="2842260"/>
            <a:ext cx="12225020" cy="16510"/>
          </a:xfrm>
          <a:prstGeom prst="line">
            <a:avLst/>
          </a:prstGeom>
        </p:spPr>
        <p:style>
          <a:lnRef idx="2">
            <a:schemeClr val="accent1"/>
          </a:lnRef>
          <a:fillRef idx="0">
            <a:srgbClr val="FFFFFF"/>
          </a:fillRef>
          <a:effectRef idx="0">
            <a:srgbClr val="FFFFFF"/>
          </a:effectRef>
          <a:fontRef idx="minor">
            <a:schemeClr val="tx1"/>
          </a:fontRef>
        </p:style>
      </p:cxnSp>
      <p:pic>
        <p:nvPicPr>
          <p:cNvPr id="9" name="图片 8"/>
          <p:cNvPicPr>
            <a:picLocks noChangeAspect="1"/>
          </p:cNvPicPr>
          <p:nvPr/>
        </p:nvPicPr>
        <p:blipFill>
          <a:blip r:embed="rId2"/>
          <a:stretch>
            <a:fillRect/>
          </a:stretch>
        </p:blipFill>
        <p:spPr>
          <a:xfrm>
            <a:off x="132080" y="4864100"/>
            <a:ext cx="1736725" cy="1687195"/>
          </a:xfrm>
          <a:prstGeom prst="rect">
            <a:avLst/>
          </a:prstGeom>
        </p:spPr>
      </p:pic>
      <p:pic>
        <p:nvPicPr>
          <p:cNvPr id="10" name="图片 9"/>
          <p:cNvPicPr>
            <a:picLocks noChangeAspect="1"/>
          </p:cNvPicPr>
          <p:nvPr/>
        </p:nvPicPr>
        <p:blipFill>
          <a:blip r:embed="rId3"/>
          <a:stretch>
            <a:fillRect/>
          </a:stretch>
        </p:blipFill>
        <p:spPr>
          <a:xfrm>
            <a:off x="1850390" y="706120"/>
            <a:ext cx="2066290" cy="1644015"/>
          </a:xfrm>
          <a:prstGeom prst="rect">
            <a:avLst/>
          </a:prstGeom>
        </p:spPr>
      </p:pic>
      <p:sp>
        <p:nvSpPr>
          <p:cNvPr id="6" name="圆角矩形 5"/>
          <p:cNvSpPr/>
          <p:nvPr/>
        </p:nvSpPr>
        <p:spPr>
          <a:xfrm>
            <a:off x="1038225" y="2547620"/>
            <a:ext cx="2021205" cy="60642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圆角矩形 7"/>
          <p:cNvSpPr/>
          <p:nvPr/>
        </p:nvSpPr>
        <p:spPr>
          <a:xfrm>
            <a:off x="4357370" y="2353310"/>
            <a:ext cx="1944370" cy="109410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圆角矩形 10"/>
          <p:cNvSpPr/>
          <p:nvPr/>
        </p:nvSpPr>
        <p:spPr>
          <a:xfrm>
            <a:off x="7395845" y="2506980"/>
            <a:ext cx="1741170" cy="61976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圆角矩形 11"/>
          <p:cNvSpPr/>
          <p:nvPr/>
        </p:nvSpPr>
        <p:spPr>
          <a:xfrm>
            <a:off x="10148570" y="2506980"/>
            <a:ext cx="1741170" cy="61976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p:cNvSpPr txBox="1"/>
          <p:nvPr/>
        </p:nvSpPr>
        <p:spPr>
          <a:xfrm>
            <a:off x="1038225" y="2529205"/>
            <a:ext cx="2225040" cy="521970"/>
          </a:xfrm>
          <a:prstGeom prst="rect">
            <a:avLst/>
          </a:prstGeom>
          <a:noFill/>
        </p:spPr>
        <p:txBody>
          <a:bodyPr wrap="square" rtlCol="0">
            <a:spAutoFit/>
          </a:bodyPr>
          <a:lstStyle/>
          <a:p>
            <a:r>
              <a:rPr lang="en-US" altLang="zh-CN" sz="2800" b="1">
                <a:solidFill>
                  <a:schemeClr val="bg1"/>
                </a:solidFill>
              </a:rPr>
              <a:t>P1 &amp;2Daily </a:t>
            </a:r>
            <a:endParaRPr lang="en-US" altLang="zh-CN" sz="2800" b="1">
              <a:solidFill>
                <a:schemeClr val="bg1"/>
              </a:solidFill>
            </a:endParaRPr>
          </a:p>
        </p:txBody>
      </p:sp>
      <p:sp>
        <p:nvSpPr>
          <p:cNvPr id="15" name="文本框 14"/>
          <p:cNvSpPr txBox="1"/>
          <p:nvPr/>
        </p:nvSpPr>
        <p:spPr>
          <a:xfrm>
            <a:off x="4464050" y="2353310"/>
            <a:ext cx="1864995" cy="953135"/>
          </a:xfrm>
          <a:prstGeom prst="rect">
            <a:avLst/>
          </a:prstGeom>
          <a:noFill/>
        </p:spPr>
        <p:txBody>
          <a:bodyPr wrap="square" rtlCol="0">
            <a:spAutoFit/>
          </a:bodyPr>
          <a:lstStyle/>
          <a:p>
            <a:r>
              <a:rPr lang="en-US" altLang="zh-CN" sz="2800" b="1">
                <a:solidFill>
                  <a:schemeClr val="bg1"/>
                </a:solidFill>
              </a:rPr>
              <a:t>P3 Toady’s</a:t>
            </a:r>
            <a:endParaRPr lang="en-US" altLang="zh-CN" sz="2800" b="1">
              <a:solidFill>
                <a:schemeClr val="bg1"/>
              </a:solidFill>
            </a:endParaRPr>
          </a:p>
          <a:p>
            <a:r>
              <a:rPr lang="en-US" altLang="zh-CN" sz="2800" b="1">
                <a:solidFill>
                  <a:schemeClr val="bg1"/>
                </a:solidFill>
              </a:rPr>
              <a:t>train</a:t>
            </a:r>
            <a:endParaRPr lang="en-US" altLang="zh-CN" sz="2800" b="1">
              <a:solidFill>
                <a:schemeClr val="bg1"/>
              </a:solidFill>
            </a:endParaRPr>
          </a:p>
        </p:txBody>
      </p:sp>
      <p:sp>
        <p:nvSpPr>
          <p:cNvPr id="16" name="文本框 15"/>
          <p:cNvSpPr txBox="1"/>
          <p:nvPr/>
        </p:nvSpPr>
        <p:spPr>
          <a:xfrm>
            <a:off x="7303770" y="2494280"/>
            <a:ext cx="2392680" cy="953135"/>
          </a:xfrm>
          <a:prstGeom prst="rect">
            <a:avLst/>
          </a:prstGeom>
          <a:noFill/>
        </p:spPr>
        <p:txBody>
          <a:bodyPr wrap="square" rtlCol="0">
            <a:spAutoFit/>
          </a:bodyPr>
          <a:lstStyle/>
          <a:p>
            <a:r>
              <a:rPr lang="en-US" altLang="zh-CN" sz="2800" b="1">
                <a:solidFill>
                  <a:schemeClr val="bg1"/>
                </a:solidFill>
              </a:rPr>
              <a:t>P4 30’ later</a:t>
            </a:r>
            <a:endParaRPr lang="en-US" altLang="zh-CN" sz="2800" b="1">
              <a:solidFill>
                <a:schemeClr val="bg1"/>
              </a:solidFill>
            </a:endParaRPr>
          </a:p>
          <a:p>
            <a:endParaRPr lang="en-US" altLang="zh-CN" sz="2800" b="1">
              <a:solidFill>
                <a:schemeClr val="bg1"/>
              </a:solidFill>
            </a:endParaRPr>
          </a:p>
        </p:txBody>
      </p:sp>
      <p:sp>
        <p:nvSpPr>
          <p:cNvPr id="17" name="文本框 16"/>
          <p:cNvSpPr txBox="1"/>
          <p:nvPr/>
        </p:nvSpPr>
        <p:spPr>
          <a:xfrm>
            <a:off x="10056495" y="2506980"/>
            <a:ext cx="2392680" cy="829945"/>
          </a:xfrm>
          <a:prstGeom prst="rect">
            <a:avLst/>
          </a:prstGeom>
          <a:noFill/>
        </p:spPr>
        <p:txBody>
          <a:bodyPr wrap="square" rtlCol="0">
            <a:spAutoFit/>
          </a:bodyPr>
          <a:lstStyle/>
          <a:p>
            <a:r>
              <a:rPr lang="en-US" altLang="zh-CN" sz="2400" b="1">
                <a:solidFill>
                  <a:schemeClr val="bg1"/>
                </a:solidFill>
              </a:rPr>
              <a:t>P5 eventually</a:t>
            </a:r>
            <a:endParaRPr lang="en-US" altLang="zh-CN" sz="2400" b="1">
              <a:solidFill>
                <a:schemeClr val="bg1"/>
              </a:solidFill>
            </a:endParaRPr>
          </a:p>
          <a:p>
            <a:endParaRPr lang="en-US" altLang="zh-CN" sz="24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e87badc-f7b1-4f25-834c-7e793841827c"/>
          <p:cNvPicPr>
            <a:picLocks noChangeAspect="1"/>
          </p:cNvPicPr>
          <p:nvPr/>
        </p:nvPicPr>
        <p:blipFill>
          <a:blip r:embed="rId1"/>
          <a:stretch>
            <a:fillRect/>
          </a:stretch>
        </p:blipFill>
        <p:spPr>
          <a:xfrm>
            <a:off x="-33020" y="0"/>
            <a:ext cx="12161520" cy="6858000"/>
          </a:xfrm>
          <a:prstGeom prst="rect">
            <a:avLst/>
          </a:prstGeom>
        </p:spPr>
      </p:pic>
      <p:cxnSp>
        <p:nvCxnSpPr>
          <p:cNvPr id="5" name="直接连接符 4"/>
          <p:cNvCxnSpPr/>
          <p:nvPr/>
        </p:nvCxnSpPr>
        <p:spPr>
          <a:xfrm flipV="1">
            <a:off x="-33020" y="2842260"/>
            <a:ext cx="12225020" cy="16510"/>
          </a:xfrm>
          <a:prstGeom prst="line">
            <a:avLst/>
          </a:prstGeom>
        </p:spPr>
        <p:style>
          <a:lnRef idx="2">
            <a:schemeClr val="accent1"/>
          </a:lnRef>
          <a:fillRef idx="0">
            <a:srgbClr val="FFFFFF"/>
          </a:fillRef>
          <a:effectRef idx="0">
            <a:srgbClr val="FFFFFF"/>
          </a:effectRef>
          <a:fontRef idx="minor">
            <a:schemeClr val="tx1"/>
          </a:fontRef>
        </p:style>
      </p:cxnSp>
      <p:pic>
        <p:nvPicPr>
          <p:cNvPr id="9" name="图片 8"/>
          <p:cNvPicPr>
            <a:picLocks noChangeAspect="1"/>
          </p:cNvPicPr>
          <p:nvPr/>
        </p:nvPicPr>
        <p:blipFill>
          <a:blip r:embed="rId2"/>
          <a:stretch>
            <a:fillRect/>
          </a:stretch>
        </p:blipFill>
        <p:spPr>
          <a:xfrm>
            <a:off x="245745" y="4653280"/>
            <a:ext cx="1746885" cy="1697355"/>
          </a:xfrm>
          <a:prstGeom prst="rect">
            <a:avLst/>
          </a:prstGeom>
        </p:spPr>
      </p:pic>
      <p:pic>
        <p:nvPicPr>
          <p:cNvPr id="10" name="图片 9"/>
          <p:cNvPicPr>
            <a:picLocks noChangeAspect="1"/>
          </p:cNvPicPr>
          <p:nvPr/>
        </p:nvPicPr>
        <p:blipFill>
          <a:blip r:embed="rId3"/>
          <a:stretch>
            <a:fillRect/>
          </a:stretch>
        </p:blipFill>
        <p:spPr>
          <a:xfrm>
            <a:off x="528320" y="122555"/>
            <a:ext cx="2149475" cy="1710055"/>
          </a:xfrm>
          <a:prstGeom prst="rect">
            <a:avLst/>
          </a:prstGeom>
        </p:spPr>
      </p:pic>
      <p:sp>
        <p:nvSpPr>
          <p:cNvPr id="6" name="圆角矩形 5"/>
          <p:cNvSpPr/>
          <p:nvPr/>
        </p:nvSpPr>
        <p:spPr>
          <a:xfrm>
            <a:off x="1260475" y="2232660"/>
            <a:ext cx="1972945" cy="13843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p:nvSpPr>
        <p:spPr>
          <a:xfrm>
            <a:off x="5042535" y="2202180"/>
            <a:ext cx="2323465" cy="12579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圆角矩形 7"/>
          <p:cNvSpPr/>
          <p:nvPr/>
        </p:nvSpPr>
        <p:spPr>
          <a:xfrm>
            <a:off x="8455025" y="2238375"/>
            <a:ext cx="2451100" cy="109410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p:cNvSpPr txBox="1"/>
          <p:nvPr/>
        </p:nvSpPr>
        <p:spPr>
          <a:xfrm>
            <a:off x="1260475" y="2506980"/>
            <a:ext cx="2173605" cy="953135"/>
          </a:xfrm>
          <a:prstGeom prst="rect">
            <a:avLst/>
          </a:prstGeom>
          <a:noFill/>
        </p:spPr>
        <p:txBody>
          <a:bodyPr wrap="square" rtlCol="0">
            <a:spAutoFit/>
          </a:bodyPr>
          <a:lstStyle/>
          <a:p>
            <a:r>
              <a:rPr lang="en-US" altLang="zh-CN" sz="2800" b="1">
                <a:solidFill>
                  <a:schemeClr val="bg1"/>
                </a:solidFill>
              </a:rPr>
              <a:t>P6 After 20’ talking</a:t>
            </a:r>
            <a:endParaRPr lang="en-US" altLang="zh-CN" sz="2800" b="1">
              <a:solidFill>
                <a:schemeClr val="bg1"/>
              </a:solidFill>
            </a:endParaRPr>
          </a:p>
        </p:txBody>
      </p:sp>
      <p:sp>
        <p:nvSpPr>
          <p:cNvPr id="14" name="文本框 13"/>
          <p:cNvSpPr txBox="1"/>
          <p:nvPr/>
        </p:nvSpPr>
        <p:spPr>
          <a:xfrm>
            <a:off x="4970145" y="2373630"/>
            <a:ext cx="2456180" cy="829945"/>
          </a:xfrm>
          <a:prstGeom prst="rect">
            <a:avLst/>
          </a:prstGeom>
          <a:noFill/>
        </p:spPr>
        <p:txBody>
          <a:bodyPr wrap="square" rtlCol="0">
            <a:spAutoFit/>
          </a:bodyPr>
          <a:lstStyle/>
          <a:p>
            <a:pPr lvl="0" algn="l">
              <a:buClrTx/>
              <a:buSzTx/>
              <a:buFontTx/>
            </a:pPr>
            <a:r>
              <a:rPr lang="en-US" altLang="zh-CN" sz="2400" b="1">
                <a:solidFill>
                  <a:schemeClr val="bg1"/>
                </a:solidFill>
                <a:sym typeface="+mn-ea"/>
              </a:rPr>
              <a:t>P7  Several weeks later</a:t>
            </a:r>
            <a:endParaRPr lang="en-US" altLang="zh-CN" sz="2400" b="1">
              <a:solidFill>
                <a:schemeClr val="bg1"/>
              </a:solidFill>
              <a:sym typeface="+mn-ea"/>
            </a:endParaRPr>
          </a:p>
        </p:txBody>
      </p:sp>
      <p:sp>
        <p:nvSpPr>
          <p:cNvPr id="15" name="文本框 14"/>
          <p:cNvSpPr txBox="1"/>
          <p:nvPr/>
        </p:nvSpPr>
        <p:spPr>
          <a:xfrm>
            <a:off x="8455025" y="2317750"/>
            <a:ext cx="2333625" cy="1014730"/>
          </a:xfrm>
          <a:prstGeom prst="rect">
            <a:avLst/>
          </a:prstGeom>
          <a:noFill/>
        </p:spPr>
        <p:txBody>
          <a:bodyPr wrap="square" rtlCol="0">
            <a:spAutoFit/>
          </a:bodyPr>
          <a:lstStyle/>
          <a:p>
            <a:r>
              <a:rPr lang="en-US" altLang="zh-CN" sz="2000" b="1">
                <a:solidFill>
                  <a:schemeClr val="bg1"/>
                </a:solidFill>
              </a:rPr>
              <a:t>P8 After reading the letter/before the desk </a:t>
            </a:r>
            <a:endParaRPr lang="en-US" altLang="zh-CN" sz="20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615caf4-c265-48cb-875c-615c51a9bb1a"/>
          <p:cNvPicPr>
            <a:picLocks noChangeAspect="1"/>
          </p:cNvPicPr>
          <p:nvPr/>
        </p:nvPicPr>
        <p:blipFill>
          <a:blip r:embed="rId1"/>
          <a:stretch>
            <a:fillRect/>
          </a:stretch>
        </p:blipFill>
        <p:spPr>
          <a:xfrm>
            <a:off x="0" y="0"/>
            <a:ext cx="12192000" cy="6858000"/>
          </a:xfrm>
          <a:prstGeom prst="rect">
            <a:avLst/>
          </a:prstGeom>
        </p:spPr>
      </p:pic>
      <p:sp>
        <p:nvSpPr>
          <p:cNvPr id="5" name="文本框 4"/>
          <p:cNvSpPr txBox="1"/>
          <p:nvPr/>
        </p:nvSpPr>
        <p:spPr>
          <a:xfrm>
            <a:off x="2940050" y="356870"/>
            <a:ext cx="6939280" cy="922020"/>
          </a:xfrm>
          <a:prstGeom prst="rect">
            <a:avLst/>
          </a:prstGeom>
          <a:noFill/>
        </p:spPr>
        <p:txBody>
          <a:bodyPr wrap="square" rtlCol="0">
            <a:spAutoFit/>
          </a:bodyPr>
          <a:lstStyle/>
          <a:p>
            <a:r>
              <a:rPr lang="en-US" altLang="zh-CN" sz="5400" b="1"/>
              <a:t>Read Comprehension</a:t>
            </a:r>
            <a:endParaRPr lang="en-US" altLang="zh-CN" sz="5400" b="1"/>
          </a:p>
        </p:txBody>
      </p:sp>
      <p:sp>
        <p:nvSpPr>
          <p:cNvPr id="2" name="文本框 1"/>
          <p:cNvSpPr txBox="1"/>
          <p:nvPr/>
        </p:nvSpPr>
        <p:spPr>
          <a:xfrm>
            <a:off x="1210310" y="1433830"/>
            <a:ext cx="10492105" cy="2553335"/>
          </a:xfrm>
          <a:prstGeom prst="rect">
            <a:avLst/>
          </a:prstGeom>
          <a:noFill/>
        </p:spPr>
        <p:txBody>
          <a:bodyPr wrap="square" rtlCol="0">
            <a:spAutoFit/>
          </a:bodyPr>
          <a:lstStyle/>
          <a:p>
            <a:r>
              <a:rPr lang="en-US" altLang="zh-CN" sz="4000">
                <a:latin typeface="MV Boli" panose="02000500030200090000" charset="0"/>
                <a:cs typeface="MV Boli" panose="02000500030200090000" charset="0"/>
              </a:rPr>
              <a:t>Task 2.</a:t>
            </a:r>
            <a:endParaRPr lang="en-US" altLang="zh-CN" sz="4000">
              <a:latin typeface="MV Boli" panose="02000500030200090000" charset="0"/>
              <a:cs typeface="MV Boli" panose="02000500030200090000" charset="0"/>
            </a:endParaRPr>
          </a:p>
          <a:p>
            <a:r>
              <a:rPr lang="en-US" altLang="zh-CN" sz="4000">
                <a:latin typeface="MV Boli" panose="02000500030200090000" charset="0"/>
                <a:cs typeface="MV Boli" panose="02000500030200090000" charset="0"/>
              </a:rPr>
              <a:t>Skim the whole passage to find the </a:t>
            </a:r>
            <a:r>
              <a:rPr lang="en-US" altLang="zh-CN" sz="4000">
                <a:solidFill>
                  <a:schemeClr val="accent6"/>
                </a:solidFill>
                <a:latin typeface="MV Boli" panose="02000500030200090000" charset="0"/>
                <a:cs typeface="MV Boli" panose="02000500030200090000" charset="0"/>
              </a:rPr>
              <a:t>actions</a:t>
            </a:r>
            <a:r>
              <a:rPr lang="en-US" altLang="zh-CN" sz="4000">
                <a:latin typeface="MV Boli" panose="02000500030200090000" charset="0"/>
                <a:cs typeface="MV Boli" panose="02000500030200090000" charset="0"/>
              </a:rPr>
              <a:t> and </a:t>
            </a:r>
            <a:r>
              <a:rPr lang="en-US" altLang="zh-CN" sz="4000">
                <a:solidFill>
                  <a:schemeClr val="accent6"/>
                </a:solidFill>
                <a:latin typeface="MV Boli" panose="02000500030200090000" charset="0"/>
                <a:cs typeface="MV Boli" panose="02000500030200090000" charset="0"/>
              </a:rPr>
              <a:t>emotions</a:t>
            </a:r>
            <a:r>
              <a:rPr lang="en-US" altLang="zh-CN" sz="4000">
                <a:latin typeface="MV Boli" panose="02000500030200090000" charset="0"/>
                <a:cs typeface="MV Boli" panose="02000500030200090000" charset="0"/>
              </a:rPr>
              <a:t> of the two characters.</a:t>
            </a:r>
            <a:endParaRPr lang="en-US" altLang="zh-CN" sz="4000">
              <a:latin typeface="MV Boli" panose="02000500030200090000" charset="0"/>
              <a:cs typeface="MV Boli" panose="02000500030200090000"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0835" y="1696720"/>
            <a:ext cx="11454765" cy="4523105"/>
          </a:xfrm>
          <a:prstGeom prst="rect">
            <a:avLst/>
          </a:prstGeom>
          <a:noFill/>
          <a:ln>
            <a:solidFill>
              <a:schemeClr val="tx1"/>
            </a:solidFill>
          </a:ln>
        </p:spPr>
        <p:txBody>
          <a:bodyPr wrap="square" rtlCol="0">
            <a:spAutoFit/>
          </a:bodyPr>
          <a:lstStyle/>
          <a:p>
            <a:pPr indent="457200" algn="just" fontAlgn="auto"/>
            <a:r>
              <a:rPr lang="en-US" altLang="zh-CN" sz="3200" b="1" dirty="0">
                <a:solidFill>
                  <a:schemeClr val="tx1"/>
                </a:solidFill>
                <a:sym typeface="+mn-ea"/>
              </a:rPr>
              <a:t>P1</a:t>
            </a:r>
            <a:r>
              <a:rPr lang="en-US" altLang="zh-CN" sz="3200" dirty="0">
                <a:solidFill>
                  <a:schemeClr val="tx1"/>
                </a:solidFill>
                <a:sym typeface="+mn-ea"/>
              </a:rPr>
              <a:t> My day started just like all the other days for the past 15 years where I get up, make some coffee, shower, get dressed, and leave for the train station at precisely 7:35 A.M. to arrive at work by 8:30. While on the train, I would always choose a seat away from the crowd so I could read the newspaper in peace and quiet.</a:t>
            </a:r>
            <a:endParaRPr lang="en-US" altLang="zh-CN" sz="3200" dirty="0">
              <a:solidFill>
                <a:schemeClr val="tx1"/>
              </a:solidFill>
            </a:endParaRPr>
          </a:p>
          <a:p>
            <a:pPr indent="457200" algn="just" fontAlgn="auto"/>
            <a:r>
              <a:rPr lang="en-US" altLang="zh-CN" sz="3200" b="1" dirty="0">
                <a:solidFill>
                  <a:schemeClr val="tx1"/>
                </a:solidFill>
                <a:sym typeface="+mn-ea"/>
              </a:rPr>
              <a:t>P2</a:t>
            </a:r>
            <a:r>
              <a:rPr lang="en-US" altLang="zh-CN" sz="3200" dirty="0">
                <a:solidFill>
                  <a:schemeClr val="tx1"/>
                </a:solidFill>
                <a:sym typeface="+mn-ea"/>
              </a:rPr>
              <a:t>At work, I am always burdened with questions from co-workers, suppliers, telephone calls, and then those dreaded meetings, so the last thing I need is some stranger to sit beside me and start small talk.</a:t>
            </a:r>
            <a:endParaRPr lang="en-US" altLang="zh-CN" sz="3200" dirty="0">
              <a:solidFill>
                <a:schemeClr val="tx1"/>
              </a:solidFill>
              <a:sym typeface="+mn-ea"/>
            </a:endParaRPr>
          </a:p>
        </p:txBody>
      </p:sp>
      <p:pic>
        <p:nvPicPr>
          <p:cNvPr id="9" name="图片 8"/>
          <p:cNvPicPr>
            <a:picLocks noChangeAspect="1"/>
          </p:cNvPicPr>
          <p:nvPr/>
        </p:nvPicPr>
        <p:blipFill>
          <a:blip r:embed="rId1"/>
          <a:stretch>
            <a:fillRect/>
          </a:stretch>
        </p:blipFill>
        <p:spPr>
          <a:xfrm>
            <a:off x="148590" y="120015"/>
            <a:ext cx="1416050" cy="1375410"/>
          </a:xfrm>
          <a:prstGeom prst="rect">
            <a:avLst/>
          </a:prstGeom>
        </p:spPr>
      </p:pic>
      <p:sp>
        <p:nvSpPr>
          <p:cNvPr id="5" name="文本框 4"/>
          <p:cNvSpPr txBox="1"/>
          <p:nvPr/>
        </p:nvSpPr>
        <p:spPr>
          <a:xfrm>
            <a:off x="1715135" y="120015"/>
            <a:ext cx="10055860" cy="1198880"/>
          </a:xfrm>
          <a:prstGeom prst="rect">
            <a:avLst/>
          </a:prstGeom>
          <a:noFill/>
        </p:spPr>
        <p:txBody>
          <a:bodyPr wrap="square" rtlCol="0">
            <a:spAutoFit/>
          </a:bodyPr>
          <a:lstStyle/>
          <a:p>
            <a:r>
              <a:rPr lang="en-US" altLang="zh-CN" sz="3600" i="1"/>
              <a:t>Mar</a:t>
            </a:r>
            <a:r>
              <a:rPr lang="en-US" altLang="zh-CN" sz="3600" i="1">
                <a:solidFill>
                  <a:schemeClr val="tx1"/>
                </a:solidFill>
              </a:rPr>
              <a:t>k the </a:t>
            </a:r>
            <a:r>
              <a:rPr lang="en-US" altLang="zh-CN" sz="3600" i="1">
                <a:solidFill>
                  <a:schemeClr val="tx1"/>
                </a:solidFill>
                <a:highlight>
                  <a:srgbClr val="FFFF00"/>
                </a:highlight>
              </a:rPr>
              <a:t>actions</a:t>
            </a:r>
            <a:r>
              <a:rPr lang="en-US" altLang="zh-CN" sz="3600" i="1">
                <a:solidFill>
                  <a:schemeClr val="tx1"/>
                </a:solidFill>
              </a:rPr>
              <a:t> in this part and analyze what </a:t>
            </a:r>
            <a:r>
              <a:rPr lang="en-US" altLang="zh-CN" sz="3600" i="1">
                <a:solidFill>
                  <a:schemeClr val="tx1"/>
                </a:solidFill>
                <a:highlight>
                  <a:srgbClr val="00FFFF"/>
                </a:highlight>
              </a:rPr>
              <a:t>emotions</a:t>
            </a:r>
            <a:r>
              <a:rPr lang="en-US" altLang="zh-CN" sz="3600" i="1">
                <a:solidFill>
                  <a:schemeClr val="tx1"/>
                </a:solidFill>
              </a:rPr>
              <a:t> </a:t>
            </a:r>
            <a:r>
              <a:rPr lang="en-US" altLang="zh-CN" sz="3600" i="1"/>
              <a:t>conveyed . </a:t>
            </a:r>
            <a:endParaRPr lang="en-US" altLang="zh-CN" sz="3600" i="1"/>
          </a:p>
        </p:txBody>
      </p:sp>
      <p:sp>
        <p:nvSpPr>
          <p:cNvPr id="8" name="圆角矩形标注 7"/>
          <p:cNvSpPr/>
          <p:nvPr/>
        </p:nvSpPr>
        <p:spPr>
          <a:xfrm>
            <a:off x="1704340" y="196215"/>
            <a:ext cx="10081895" cy="1071880"/>
          </a:xfrm>
          <a:prstGeom prst="wedgeRoundRectCallout">
            <a:avLst>
              <a:gd name="adj1" fmla="val -51064"/>
              <a:gd name="adj2" fmla="val -1540"/>
              <a:gd name="adj3" fmla="val 16667"/>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BEAUTIFY_FLAG" val="#wm#"/>
  <p:tag name="KSO_WM_UNIT_VALUE" val="2264*2596"/>
  <p:tag name="KSO_WM_UNIT_HIGHLIGHT" val="0"/>
  <p:tag name="KSO_WM_UNIT_COMPATIBLE" val="0"/>
  <p:tag name="KSO_WM_UNIT_DIAGRAM_ISNUMVISUAL" val="0"/>
  <p:tag name="KSO_WM_UNIT_DIAGRAM_ISREFERUNIT" val="0"/>
  <p:tag name="KSO_WM_UNIT_TYPE" val="d"/>
  <p:tag name="KSO_WM_UNIT_INDEX" val="1"/>
  <p:tag name="KSO_WM_UNIT_ID" val="custom40479666_1*d*1"/>
  <p:tag name="KSO_WM_TEMPLATE_CATEGORY" val="custom"/>
  <p:tag name="KSO_WM_TEMPLATE_INDEX" val="40479666"/>
  <p:tag name="KSO_WM_UNIT_LAYERLEVEL" val="1"/>
  <p:tag name="KSO_WM_TAG_VERSION" val="3.0"/>
  <p:tag name="KSO_WM_UNIT_PIC_EFFECT"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16086</Words>
  <Application>WPS 演示</Application>
  <PresentationFormat>宽屏</PresentationFormat>
  <Paragraphs>480</Paragraphs>
  <Slides>35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35</vt:i4>
      </vt:variant>
    </vt:vector>
  </HeadingPairs>
  <TitlesOfParts>
    <vt:vector size="48" baseType="lpstr">
      <vt:lpstr>Arial</vt:lpstr>
      <vt:lpstr>宋体</vt:lpstr>
      <vt:lpstr>Wingdings</vt:lpstr>
      <vt:lpstr>Wingdings</vt:lpstr>
      <vt:lpstr>MV Boli</vt:lpstr>
      <vt:lpstr>Times New Roman</vt:lpstr>
      <vt:lpstr>Calibri</vt:lpstr>
      <vt:lpstr>微软雅黑</vt:lpstr>
      <vt:lpstr>Arial Unicode MS</vt:lpstr>
      <vt:lpstr>HelveticaNeue</vt:lpstr>
      <vt:lpstr>华文新魏</vt:lpstr>
      <vt:lpstr>Segoe Print</vt:lpstr>
      <vt:lpstr>WPS</vt:lpstr>
      <vt:lpstr>PowerPoint 演示文稿</vt:lpstr>
      <vt:lpstr>“Angel” on the train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35</cp:revision>
  <dcterms:created xsi:type="dcterms:W3CDTF">2023-08-09T12:44:00Z</dcterms:created>
  <dcterms:modified xsi:type="dcterms:W3CDTF">2025-03-13T02:21:27Z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3BD6970A578042A6ABF6C0121861FFF8_12</vt:lpwstr>
  </property>
  <property fmtid="{D5CDD505-2E9C-101B-9397-08002B2CF9AE}" pid="3" name="KSOProductBuildVer">
    <vt:lpwstr>2052-11.8.2.7978</vt:lpwstr>
  </property>
</Properties>
</file>