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62" r:id="rId3"/>
    <p:sldId id="256" r:id="rId4"/>
    <p:sldId id="1079" r:id="rId5"/>
    <p:sldId id="1143" r:id="rId7"/>
    <p:sldId id="1080" r:id="rId8"/>
    <p:sldId id="283" r:id="rId9"/>
    <p:sldId id="1083" r:id="rId10"/>
    <p:sldId id="1117" r:id="rId11"/>
    <p:sldId id="1134" r:id="rId12"/>
    <p:sldId id="1140" r:id="rId13"/>
    <p:sldId id="519" r:id="rId14"/>
    <p:sldId id="1093" r:id="rId15"/>
    <p:sldId id="1137" r:id="rId16"/>
    <p:sldId id="1125" r:id="rId17"/>
    <p:sldId id="1121" r:id="rId18"/>
    <p:sldId id="1122" r:id="rId19"/>
    <p:sldId id="1133" r:id="rId20"/>
    <p:sldId id="1141" r:id="rId21"/>
    <p:sldId id="1144" r:id="rId22"/>
    <p:sldId id="1124" r:id="rId23"/>
    <p:sldId id="1145" r:id="rId24"/>
    <p:sldId id="113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F0065"/>
    <a:srgbClr val="CC00CC"/>
    <a:srgbClr val="9900FF"/>
    <a:srgbClr val="005E00"/>
    <a:srgbClr val="EF0000"/>
    <a:srgbClr val="003400"/>
    <a:srgbClr val="FF3300"/>
    <a:srgbClr val="00AA4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p:cViewPr varScale="1">
        <p:scale>
          <a:sx n="62" d="100"/>
          <a:sy n="62" d="100"/>
        </p:scale>
        <p:origin x="8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5" Type="http://schemas.openxmlformats.org/officeDocument/2006/relationships/slideLayout" Target="../slideLayouts/slideLayout2.xml"/><Relationship Id="rId54" Type="http://schemas.openxmlformats.org/officeDocument/2006/relationships/image" Target="../media/image3.jpeg"/><Relationship Id="rId53" Type="http://schemas.openxmlformats.org/officeDocument/2006/relationships/tags" Target="../tags/tag61.xml"/><Relationship Id="rId52" Type="http://schemas.openxmlformats.org/officeDocument/2006/relationships/tags" Target="../tags/tag60.xml"/><Relationship Id="rId51" Type="http://schemas.openxmlformats.org/officeDocument/2006/relationships/tags" Target="../tags/tag59.xml"/><Relationship Id="rId50" Type="http://schemas.openxmlformats.org/officeDocument/2006/relationships/tags" Target="../tags/tag58.xml"/><Relationship Id="rId5" Type="http://schemas.openxmlformats.org/officeDocument/2006/relationships/tags" Target="../tags/tag13.xml"/><Relationship Id="rId49" Type="http://schemas.openxmlformats.org/officeDocument/2006/relationships/tags" Target="../tags/tag57.xml"/><Relationship Id="rId48" Type="http://schemas.openxmlformats.org/officeDocument/2006/relationships/tags" Target="../tags/tag56.xml"/><Relationship Id="rId47" Type="http://schemas.openxmlformats.org/officeDocument/2006/relationships/tags" Target="../tags/tag55.xml"/><Relationship Id="rId46" Type="http://schemas.openxmlformats.org/officeDocument/2006/relationships/tags" Target="../tags/tag54.xml"/><Relationship Id="rId45" Type="http://schemas.openxmlformats.org/officeDocument/2006/relationships/tags" Target="../tags/tag53.xml"/><Relationship Id="rId44" Type="http://schemas.openxmlformats.org/officeDocument/2006/relationships/tags" Target="../tags/tag52.xml"/><Relationship Id="rId43" Type="http://schemas.openxmlformats.org/officeDocument/2006/relationships/tags" Target="../tags/tag51.xml"/><Relationship Id="rId42" Type="http://schemas.openxmlformats.org/officeDocument/2006/relationships/tags" Target="../tags/tag50.xml"/><Relationship Id="rId41" Type="http://schemas.openxmlformats.org/officeDocument/2006/relationships/tags" Target="../tags/tag49.xml"/><Relationship Id="rId40" Type="http://schemas.openxmlformats.org/officeDocument/2006/relationships/tags" Target="../tags/tag48.xml"/><Relationship Id="rId4" Type="http://schemas.openxmlformats.org/officeDocument/2006/relationships/tags" Target="../tags/tag12.xml"/><Relationship Id="rId39" Type="http://schemas.openxmlformats.org/officeDocument/2006/relationships/tags" Target="../tags/tag47.xml"/><Relationship Id="rId38" Type="http://schemas.openxmlformats.org/officeDocument/2006/relationships/tags" Target="../tags/tag46.xml"/><Relationship Id="rId37" Type="http://schemas.openxmlformats.org/officeDocument/2006/relationships/tags" Target="../tags/tag45.xml"/><Relationship Id="rId36" Type="http://schemas.openxmlformats.org/officeDocument/2006/relationships/tags" Target="../tags/tag44.xml"/><Relationship Id="rId35" Type="http://schemas.openxmlformats.org/officeDocument/2006/relationships/tags" Target="../tags/tag43.xml"/><Relationship Id="rId34" Type="http://schemas.openxmlformats.org/officeDocument/2006/relationships/tags" Target="../tags/tag42.xml"/><Relationship Id="rId33" Type="http://schemas.openxmlformats.org/officeDocument/2006/relationships/tags" Target="../tags/tag41.xml"/><Relationship Id="rId32" Type="http://schemas.openxmlformats.org/officeDocument/2006/relationships/tags" Target="../tags/tag40.xml"/><Relationship Id="rId31" Type="http://schemas.openxmlformats.org/officeDocument/2006/relationships/tags" Target="../tags/tag39.xml"/><Relationship Id="rId30" Type="http://schemas.openxmlformats.org/officeDocument/2006/relationships/tags" Target="../tags/tag38.xml"/><Relationship Id="rId3" Type="http://schemas.openxmlformats.org/officeDocument/2006/relationships/tags" Target="../tags/tag11.xml"/><Relationship Id="rId29" Type="http://schemas.openxmlformats.org/officeDocument/2006/relationships/tags" Target="../tags/tag37.xml"/><Relationship Id="rId28" Type="http://schemas.openxmlformats.org/officeDocument/2006/relationships/tags" Target="../tags/tag36.xml"/><Relationship Id="rId27" Type="http://schemas.openxmlformats.org/officeDocument/2006/relationships/tags" Target="../tags/tag35.xml"/><Relationship Id="rId26" Type="http://schemas.openxmlformats.org/officeDocument/2006/relationships/tags" Target="../tags/tag34.xml"/><Relationship Id="rId25" Type="http://schemas.openxmlformats.org/officeDocument/2006/relationships/tags" Target="../tags/tag33.xml"/><Relationship Id="rId24" Type="http://schemas.openxmlformats.org/officeDocument/2006/relationships/tags" Target="../tags/tag32.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jpe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2.png"/><Relationship Id="rId4" Type="http://schemas.openxmlformats.org/officeDocument/2006/relationships/tags" Target="../tags/tag63.xml"/><Relationship Id="rId3" Type="http://schemas.openxmlformats.org/officeDocument/2006/relationships/image" Target="../media/image11.png"/><Relationship Id="rId2" Type="http://schemas.openxmlformats.org/officeDocument/2006/relationships/tags" Target="../tags/tag6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3.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That evening, as I closed the library, I couldn't shake the feeling that the letter was a sign.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 had always been cautious, preferring the safety of routine to the uncertainty of change. </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CC00CC"/>
                          </a:solidFill>
                        </a:rPr>
                        <a:t> </a:t>
                      </a:r>
                      <a:r>
                        <a:rPr lang="en-US" altLang="zh-CN" sz="2800" b="1" dirty="0">
                          <a:solidFill>
                            <a:srgbClr val="CC00CC"/>
                          </a:solidFill>
                        </a:rPr>
                        <a:t>5. Watching these heart-touching interactions, I realized that I had taken that first step towards change, just like the letter had urged.</a:t>
                      </a:r>
                      <a:endParaRPr lang="en-US" altLang="zh-CN" sz="2800" b="1" dirty="0">
                        <a:solidFill>
                          <a:srgbClr val="CC00CC"/>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CC00CC"/>
                          </a:solidFill>
                        </a:rPr>
                        <a:t>或者</a:t>
                      </a:r>
                      <a:endParaRPr lang="en-US" altLang="zh-CN" sz="2800" b="1" dirty="0">
                        <a:solidFill>
                          <a:srgbClr val="CC00CC"/>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dirty="0">
                          <a:solidFill>
                            <a:srgbClr val="CC00CC"/>
                          </a:solidFill>
                        </a:rPr>
                        <a:t>I was thrilled yet a little nervous with my first step out of my comfort zone, but the words from the letter echoed in my ears, giving me the courage and confidence to push forward. </a:t>
                      </a:r>
                      <a:endParaRPr lang="en-US" altLang="zh-CN" sz="2800" b="1" dirty="0">
                        <a:solidFill>
                          <a:srgbClr val="CC00CC"/>
                        </a:solidFill>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800" b="0"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矩形: 圆角 32"/>
          <p:cNvSpPr/>
          <p:nvPr>
            <p:custDataLst>
              <p:tags r:id="rId1"/>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2"/>
            </p:custDataLst>
          </p:nvPr>
        </p:nvGrpSpPr>
        <p:grpSpPr>
          <a:xfrm>
            <a:off x="25254" y="2639395"/>
            <a:ext cx="12182921" cy="2450197"/>
            <a:chOff x="25254" y="2523283"/>
            <a:chExt cx="12182921" cy="2450197"/>
          </a:xfrm>
        </p:grpSpPr>
        <p:sp>
          <p:nvSpPr>
            <p:cNvPr id="19" name="任意多边形: 形状 18"/>
            <p:cNvSpPr/>
            <p:nvPr>
              <p:custDataLst>
                <p:tags r:id="rId3"/>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4"/>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5"/>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6"/>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7"/>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8"/>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9"/>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0"/>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1"/>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2"/>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3"/>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4"/>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5"/>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6"/>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7"/>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8"/>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19"/>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0"/>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1"/>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2"/>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3"/>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4"/>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5"/>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6"/>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7"/>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8"/>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29"/>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0"/>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1"/>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2"/>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3"/>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4"/>
            </p:custDataLst>
          </p:nvPr>
        </p:nvGrpSpPr>
        <p:grpSpPr>
          <a:xfrm>
            <a:off x="618679" y="598374"/>
            <a:ext cx="10963520" cy="1200136"/>
            <a:chOff x="618679" y="598374"/>
            <a:chExt cx="10963520" cy="1200136"/>
          </a:xfrm>
        </p:grpSpPr>
        <p:grpSp>
          <p:nvGrpSpPr>
            <p:cNvPr id="2" name="组合 1"/>
            <p:cNvGrpSpPr/>
            <p:nvPr>
              <p:custDataLst>
                <p:tags r:id="rId35"/>
              </p:custDataLst>
            </p:nvPr>
          </p:nvGrpSpPr>
          <p:grpSpPr>
            <a:xfrm>
              <a:off x="618679" y="611651"/>
              <a:ext cx="1788629" cy="793993"/>
              <a:chOff x="50467" y="2004605"/>
              <a:chExt cx="2050481" cy="793993"/>
            </a:xfrm>
          </p:grpSpPr>
          <p:sp>
            <p:nvSpPr>
              <p:cNvPr id="16" name="矩形: 圆角 15"/>
              <p:cNvSpPr/>
              <p:nvPr>
                <p:custDataLst>
                  <p:tags r:id="rId36"/>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7"/>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8"/>
              </p:custDataLst>
            </p:nvPr>
          </p:nvGrpSpPr>
          <p:grpSpPr>
            <a:xfrm>
              <a:off x="2454229" y="611651"/>
              <a:ext cx="1788629" cy="793993"/>
              <a:chOff x="2189651" y="2004605"/>
              <a:chExt cx="2050481" cy="793993"/>
            </a:xfrm>
          </p:grpSpPr>
          <p:sp>
            <p:nvSpPr>
              <p:cNvPr id="14" name="矩形: 圆角 13"/>
              <p:cNvSpPr/>
              <p:nvPr>
                <p:custDataLst>
                  <p:tags r:id="rId39"/>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0"/>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1"/>
              </p:custDataLst>
            </p:nvPr>
          </p:nvGrpSpPr>
          <p:grpSpPr>
            <a:xfrm>
              <a:off x="4289779" y="630508"/>
              <a:ext cx="1788629" cy="793993"/>
              <a:chOff x="4328834" y="2004605"/>
              <a:chExt cx="2050481" cy="793993"/>
            </a:xfrm>
          </p:grpSpPr>
          <p:sp>
            <p:nvSpPr>
              <p:cNvPr id="12" name="矩形: 圆角 11"/>
              <p:cNvSpPr/>
              <p:nvPr>
                <p:custDataLst>
                  <p:tags r:id="rId42"/>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3"/>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9900FF"/>
                    </a:solidFill>
                    <a:latin typeface="微软雅黑" panose="020B0503020204020204" pitchFamily="34" charset="-122"/>
                    <a:ea typeface="微软雅黑" panose="020B0503020204020204" pitchFamily="34" charset="-122"/>
                  </a:rPr>
                  <a:t>动作描写</a:t>
                </a:r>
                <a:endParaRPr lang="zh-CN" altLang="en-US" sz="2400" b="1" kern="1200" dirty="0">
                  <a:solidFill>
                    <a:srgbClr val="9900FF"/>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4"/>
              </p:custDataLst>
            </p:nvPr>
          </p:nvGrpSpPr>
          <p:grpSpPr>
            <a:xfrm>
              <a:off x="6125329" y="611651"/>
              <a:ext cx="1788629" cy="793993"/>
              <a:chOff x="6468017" y="2004605"/>
              <a:chExt cx="2050481" cy="793993"/>
            </a:xfrm>
          </p:grpSpPr>
          <p:sp>
            <p:nvSpPr>
              <p:cNvPr id="10" name="矩形: 圆角 9"/>
              <p:cNvSpPr/>
              <p:nvPr>
                <p:custDataLst>
                  <p:tags r:id="rId45"/>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6"/>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7"/>
              </p:custDataLst>
            </p:nvPr>
          </p:nvGrpSpPr>
          <p:grpSpPr>
            <a:xfrm>
              <a:off x="7960879" y="607253"/>
              <a:ext cx="1788629" cy="793993"/>
              <a:chOff x="8607200" y="2004605"/>
              <a:chExt cx="2050481" cy="793993"/>
            </a:xfrm>
          </p:grpSpPr>
          <p:sp>
            <p:nvSpPr>
              <p:cNvPr id="8" name="矩形: 圆角 7"/>
              <p:cNvSpPr/>
              <p:nvPr>
                <p:custDataLst>
                  <p:tags r:id="rId48"/>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49"/>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0"/>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1"/>
              </p:custDataLst>
            </p:nvPr>
          </p:nvGrpSpPr>
          <p:grpSpPr>
            <a:xfrm>
              <a:off x="9793570" y="598374"/>
              <a:ext cx="1788629" cy="793993"/>
              <a:chOff x="8607200" y="2004605"/>
              <a:chExt cx="2050481" cy="793993"/>
            </a:xfrm>
          </p:grpSpPr>
          <p:sp>
            <p:nvSpPr>
              <p:cNvPr id="24" name="矩形: 圆角 23"/>
              <p:cNvSpPr/>
              <p:nvPr>
                <p:custDataLst>
                  <p:tags r:id="rId52"/>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3"/>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4"/>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5509200"/>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The next morning, I walked into the library director's office, saying with resolution, "I have an idea."</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Para2:Weeks later, the moveable library program started, bringing libraries to different communities.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0734" y="1669874"/>
            <a:ext cx="12216552" cy="1516569"/>
          </a:xfrm>
          <a:prstGeom prst="rect">
            <a:avLst/>
          </a:prstGeom>
          <a:solidFill>
            <a:schemeClr val="bg1"/>
          </a:solidFill>
        </p:spPr>
        <p:txBody>
          <a:bodyPr wrap="square" rtlCol="0">
            <a:spAutoFit/>
          </a:bodyPr>
          <a:lstStyle/>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Link1: </a:t>
            </a:r>
            <a:r>
              <a:rPr lang="en-US" altLang="zh-CN" sz="2800" b="1" dirty="0">
                <a:solidFill>
                  <a:srgbClr val="00AA48"/>
                </a:solidFill>
                <a:latin typeface="Times New Roman" panose="02020603050405020304" pitchFamily="18" charset="0"/>
                <a:cs typeface="Times New Roman" panose="02020603050405020304" pitchFamily="18" charset="0"/>
              </a:rPr>
              <a:t>What was the idea?  What did the director think of it?</a:t>
            </a:r>
            <a:endParaRPr lang="en-US" altLang="zh-CN" sz="2800" b="1" dirty="0">
              <a:solidFill>
                <a:srgbClr val="00AA48"/>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Body: </a:t>
            </a:r>
            <a:r>
              <a:rPr lang="en-US" altLang="zh-CN" sz="2800" b="1" dirty="0">
                <a:solidFill>
                  <a:srgbClr val="00AA48"/>
                </a:solidFill>
                <a:latin typeface="Times New Roman" panose="02020603050405020304" pitchFamily="18" charset="0"/>
                <a:cs typeface="Times New Roman" panose="02020603050405020304" pitchFamily="18" charset="0"/>
              </a:rPr>
              <a:t>How to build a moveable library? </a:t>
            </a:r>
            <a:endParaRPr lang="en-US" altLang="zh-CN" sz="2800" b="1" dirty="0">
              <a:solidFill>
                <a:srgbClr val="00AA48"/>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Link2: </a:t>
            </a:r>
            <a:r>
              <a:rPr lang="en-US" altLang="zh-CN" sz="2800" b="1" dirty="0">
                <a:solidFill>
                  <a:srgbClr val="00AA48"/>
                </a:solidFill>
                <a:latin typeface="Times New Roman" panose="02020603050405020304" pitchFamily="18" charset="0"/>
                <a:cs typeface="Times New Roman" panose="02020603050405020304" pitchFamily="18" charset="0"/>
              </a:rPr>
              <a:t>What problem might emerge? How did I convince the director? </a:t>
            </a:r>
            <a:endParaRPr lang="en-US" altLang="zh-CN" sz="2800" b="1" dirty="0">
              <a:solidFill>
                <a:srgbClr val="00AA48"/>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50734" y="4278523"/>
            <a:ext cx="12241850" cy="2246769"/>
          </a:xfrm>
          <a:prstGeom prst="rect">
            <a:avLst/>
          </a:prstGeom>
          <a:solidFill>
            <a:schemeClr val="bg1"/>
          </a:solidFill>
        </p:spPr>
        <p:txBody>
          <a:bodyPr wrap="square" rtlCol="0">
            <a:spAutoFit/>
          </a:bodyPr>
          <a:lstStyle/>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Link3: </a:t>
            </a:r>
            <a:r>
              <a:rPr lang="en-US" altLang="zh-CN" sz="2800" b="1" dirty="0">
                <a:solidFill>
                  <a:srgbClr val="00AA48"/>
                </a:solidFill>
                <a:latin typeface="Times New Roman" panose="02020603050405020304" pitchFamily="18" charset="0"/>
                <a:cs typeface="Times New Roman" panose="02020603050405020304" pitchFamily="18" charset="0"/>
                <a:sym typeface="+mn-ea"/>
              </a:rPr>
              <a:t>What did people in different communities do when seeing the moveable library? How did they feel?</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Body:  </a:t>
            </a:r>
            <a:r>
              <a:rPr lang="en-US" altLang="zh-CN" sz="2800" b="1" dirty="0">
                <a:solidFill>
                  <a:srgbClr val="00AA48"/>
                </a:solidFill>
                <a:latin typeface="Times New Roman" panose="02020603050405020304" pitchFamily="18" charset="0"/>
                <a:cs typeface="Times New Roman" panose="02020603050405020304" pitchFamily="18" charset="0"/>
                <a:sym typeface="+mn-ea"/>
              </a:rPr>
              <a:t>How did I feel about the moveable library program?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Ending:  </a:t>
            </a:r>
            <a:r>
              <a:rPr lang="en-US" altLang="zh-CN" sz="2800" b="1" dirty="0">
                <a:solidFill>
                  <a:srgbClr val="00AA48"/>
                </a:solidFill>
                <a:latin typeface="Times New Roman" panose="02020603050405020304" pitchFamily="18" charset="0"/>
                <a:cs typeface="Times New Roman" panose="02020603050405020304" pitchFamily="18" charset="0"/>
                <a:sym typeface="+mn-ea"/>
              </a:rPr>
              <a:t>① How did I reflect on this </a:t>
            </a:r>
            <a:r>
              <a:rPr lang="en-US" altLang="zh-CN" sz="2800" b="1" dirty="0" err="1">
                <a:solidFill>
                  <a:srgbClr val="00AA48"/>
                </a:solidFill>
                <a:latin typeface="Times New Roman" panose="02020603050405020304" pitchFamily="18" charset="0"/>
                <a:cs typeface="Times New Roman" panose="02020603050405020304" pitchFamily="18" charset="0"/>
                <a:sym typeface="+mn-ea"/>
              </a:rPr>
              <a:t>programme</a:t>
            </a:r>
            <a:r>
              <a:rPr lang="en-US" altLang="zh-CN" sz="2800" b="1" dirty="0">
                <a:solidFill>
                  <a:srgbClr val="00AA48"/>
                </a:solidFill>
                <a:latin typeface="Times New Roman" panose="02020603050405020304" pitchFamily="18" charset="0"/>
                <a:cs typeface="Times New Roman" panose="02020603050405020304" pitchFamily="18" charset="0"/>
                <a:sym typeface="+mn-ea"/>
              </a:rPr>
              <a:t>?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                ② What lesson did I learn from the experience?</a:t>
            </a:r>
            <a:endParaRPr lang="en-US" altLang="zh-CN" sz="2800" b="1" dirty="0">
              <a:latin typeface="Times New Roman" panose="02020603050405020304" pitchFamily="18" charset="0"/>
              <a:cs typeface="Times New Roman" panose="02020603050405020304" pitchFamily="18" charset="0"/>
              <a:sym typeface="+mn-ea"/>
            </a:endParaRPr>
          </a:p>
        </p:txBody>
      </p:sp>
      <p:sp>
        <p:nvSpPr>
          <p:cNvPr id="6" name="圆角矩形 13"/>
          <p:cNvSpPr/>
          <p:nvPr/>
        </p:nvSpPr>
        <p:spPr>
          <a:xfrm>
            <a:off x="2091064" y="3677383"/>
            <a:ext cx="3919318"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4248636" y="1222267"/>
            <a:ext cx="2881629" cy="4164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48746">
                                            <p:txEl>
                                              <p:pRg st="0" end="0"/>
                                            </p:txEl>
                                          </p:spTgt>
                                        </p:tgtEl>
                                        <p:attrNameLst>
                                          <p:attrName>style.visibility</p:attrName>
                                        </p:attrNameLst>
                                      </p:cBhvr>
                                      <p:to>
                                        <p:strVal val="visible"/>
                                      </p:to>
                                    </p:set>
                                    <p:animEffect transition="in" filter="fade">
                                      <p:cBhvr>
                                        <p:cTn id="31" dur="500"/>
                                        <p:tgtEl>
                                          <p:spTgt spid="104874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48746">
                                            <p:txEl>
                                              <p:pRg st="1" end="1"/>
                                            </p:txEl>
                                          </p:spTgt>
                                        </p:tgtEl>
                                        <p:attrNameLst>
                                          <p:attrName>style.visibility</p:attrName>
                                        </p:attrNameLst>
                                      </p:cBhvr>
                                      <p:to>
                                        <p:strVal val="visible"/>
                                      </p:to>
                                    </p:set>
                                    <p:animEffect transition="in" filter="fade">
                                      <p:cBhvr>
                                        <p:cTn id="36" dur="500"/>
                                        <p:tgtEl>
                                          <p:spTgt spid="104874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48746">
                                            <p:txEl>
                                              <p:pRg st="2" end="2"/>
                                            </p:txEl>
                                          </p:spTgt>
                                        </p:tgtEl>
                                        <p:attrNameLst>
                                          <p:attrName>style.visibility</p:attrName>
                                        </p:attrNameLst>
                                      </p:cBhvr>
                                      <p:to>
                                        <p:strVal val="visible"/>
                                      </p:to>
                                    </p:set>
                                    <p:animEffect transition="in" filter="fade">
                                      <p:cBhvr>
                                        <p:cTn id="41" dur="500"/>
                                        <p:tgtEl>
                                          <p:spTgt spid="104874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48746">
                                            <p:txEl>
                                              <p:pRg st="3" end="3"/>
                                            </p:txEl>
                                          </p:spTgt>
                                        </p:tgtEl>
                                        <p:attrNameLst>
                                          <p:attrName>style.visibility</p:attrName>
                                        </p:attrNameLst>
                                      </p:cBhvr>
                                      <p:to>
                                        <p:strVal val="visible"/>
                                      </p:to>
                                    </p:set>
                                    <p:animEffect transition="in" filter="fade">
                                      <p:cBhvr>
                                        <p:cTn id="46" dur="500"/>
                                        <p:tgtEl>
                                          <p:spTgt spid="1048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437"/>
            <a:ext cx="12192000" cy="6942873"/>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7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9675" y="469630"/>
            <a:ext cx="11925297" cy="1077218"/>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The next morning, I walked into the library director's office, saying with resolution, "I have an idea."</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10661" y="1677238"/>
            <a:ext cx="12173648" cy="2528897"/>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回扣首句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I have an idea</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第二段首句</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moveable library</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阐述</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idea)  </a:t>
            </a:r>
            <a:r>
              <a:rPr lang="en-US" altLang="zh-CN" sz="3200" kern="100" dirty="0">
                <a:latin typeface="等线" panose="02010600030101010101" pitchFamily="2" charset="-122"/>
                <a:cs typeface="Times New Roman" panose="02020603050405020304" pitchFamily="18" charset="0"/>
              </a:rPr>
              <a:t>Eagerly looking at him, </a:t>
            </a:r>
            <a:r>
              <a:rPr lang="en-US" altLang="zh-CN" sz="3200" b="1" kern="100" dirty="0">
                <a:solidFill>
                  <a:srgbClr val="C00000"/>
                </a:solidFill>
                <a:latin typeface="等线" panose="02010600030101010101" pitchFamily="2" charset="-122"/>
                <a:cs typeface="Times New Roman" panose="02020603050405020304" pitchFamily="18" charset="0"/>
              </a:rPr>
              <a:t>I proposed starting a moveable library program. </a:t>
            </a:r>
            <a:r>
              <a:rPr lang="en-US" altLang="zh-CN" sz="3200" kern="100" dirty="0">
                <a:latin typeface="等线" panose="02010600030101010101" pitchFamily="2" charset="-122"/>
                <a:cs typeface="Times New Roman" panose="02020603050405020304" pitchFamily="18" charset="0"/>
              </a:rPr>
              <a:t>We could </a:t>
            </a:r>
            <a:r>
              <a:rPr lang="en-US" altLang="zh-CN" sz="3200" b="1" kern="100" dirty="0">
                <a:latin typeface="等线" panose="02010600030101010101" pitchFamily="2" charset="-122"/>
                <a:cs typeface="Times New Roman" panose="02020603050405020304" pitchFamily="18" charset="0"/>
              </a:rPr>
              <a:t>use an old van to transform into a traveling / mobile/ moveable library </a:t>
            </a:r>
            <a:r>
              <a:rPr lang="en-US" altLang="zh-CN" sz="3200" kern="100" dirty="0">
                <a:latin typeface="等线" panose="02010600030101010101" pitchFamily="2" charset="-122"/>
                <a:cs typeface="Times New Roman" panose="02020603050405020304" pitchFamily="18" charset="0"/>
              </a:rPr>
              <a:t>and bring books to communities </a:t>
            </a:r>
            <a:r>
              <a:rPr lang="en-US" altLang="zh-CN" sz="3200" i="1" kern="100" dirty="0">
                <a:solidFill>
                  <a:srgbClr val="0000FF"/>
                </a:solidFill>
                <a:latin typeface="等线" panose="02010600030101010101" pitchFamily="2" charset="-122"/>
                <a:cs typeface="Times New Roman" panose="02020603050405020304" pitchFamily="18" charset="0"/>
              </a:rPr>
              <a:t>that lacked easy access to reading resources. </a:t>
            </a:r>
            <a:endParaRPr lang="en-US" altLang="zh-CN" sz="3200" b="1" i="1" dirty="0">
              <a:solidFill>
                <a:srgbClr val="0000FF"/>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8078" y="4647282"/>
            <a:ext cx="12058436" cy="1066959"/>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Link1B:   </a:t>
            </a:r>
            <a:r>
              <a:rPr lang="en-US" altLang="zh-CN" sz="3200" kern="100" dirty="0">
                <a:latin typeface="等线" panose="02010600030101010101" pitchFamily="2" charset="-122"/>
                <a:cs typeface="Times New Roman" panose="02020603050405020304" pitchFamily="18" charset="0"/>
              </a:rPr>
              <a:t>:  (</a:t>
            </a:r>
            <a:r>
              <a:rPr lang="zh-CN" altLang="en-US" sz="3200" kern="100" dirty="0">
                <a:latin typeface="等线" panose="02010600030101010101" pitchFamily="2" charset="-122"/>
                <a:cs typeface="Times New Roman" panose="02020603050405020304" pitchFamily="18" charset="0"/>
              </a:rPr>
              <a:t>以首句</a:t>
            </a:r>
            <a:r>
              <a:rPr lang="en-US" altLang="zh-CN" sz="3200" kern="100" dirty="0">
                <a:latin typeface="等线" panose="02010600030101010101" pitchFamily="2" charset="-122"/>
                <a:cs typeface="Times New Roman" panose="02020603050405020304" pitchFamily="18" charset="0"/>
              </a:rPr>
              <a:t>director </a:t>
            </a:r>
            <a:r>
              <a:rPr lang="zh-CN" altLang="en-US" sz="3200" kern="100" dirty="0">
                <a:latin typeface="等线" panose="02010600030101010101" pitchFamily="2" charset="-122"/>
                <a:cs typeface="Times New Roman" panose="02020603050405020304" pitchFamily="18" charset="0"/>
              </a:rPr>
              <a:t>为叙事对象） </a:t>
            </a:r>
            <a:r>
              <a:rPr lang="en-US" altLang="zh-CN" sz="3200" b="1" kern="100" dirty="0">
                <a:solidFill>
                  <a:srgbClr val="FF0000"/>
                </a:solidFill>
                <a:latin typeface="等线" panose="02010600030101010101" pitchFamily="2" charset="-122"/>
                <a:cs typeface="Times New Roman" panose="02020603050405020304" pitchFamily="18" charset="0"/>
              </a:rPr>
              <a:t>The director </a:t>
            </a:r>
            <a:r>
              <a:rPr lang="en-US" altLang="zh-CN" sz="3200" kern="100" dirty="0">
                <a:solidFill>
                  <a:srgbClr val="3F0065"/>
                </a:solidFill>
                <a:latin typeface="等线" panose="02010600030101010101" pitchFamily="2" charset="-122"/>
                <a:cs typeface="Times New Roman" panose="02020603050405020304" pitchFamily="18" charset="0"/>
              </a:rPr>
              <a:t>cast me a surprised look </a:t>
            </a:r>
            <a:r>
              <a:rPr lang="en-US" altLang="zh-CN" sz="3200" kern="100" dirty="0">
                <a:solidFill>
                  <a:srgbClr val="0000FF"/>
                </a:solidFill>
                <a:latin typeface="等线" panose="02010600030101010101" pitchFamily="2" charset="-122"/>
                <a:cs typeface="Times New Roman" panose="02020603050405020304" pitchFamily="18" charset="0"/>
              </a:rPr>
              <a:t>as if I were daydreaming of something ridiculous. </a:t>
            </a:r>
            <a:endParaRPr lang="en-US" altLang="zh-CN" sz="3200" b="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762" y="272341"/>
            <a:ext cx="12261411" cy="698652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The next morning, I walked into the library director's office, saying with resolution, "I have an idea.“</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Para2:Weeks later, the moveable library program started, bringing libraries to different communities.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48621" y="1489753"/>
            <a:ext cx="12216553" cy="1554272"/>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pitchFamily="18" charset="0"/>
                <a:cs typeface="Times New Roman" panose="02020603050405020304" pitchFamily="18" charset="0"/>
              </a:rPr>
              <a:t>Link2 A:  (</a:t>
            </a:r>
            <a:r>
              <a:rPr lang="zh-CN" altLang="en-US" sz="3200" b="1" dirty="0">
                <a:latin typeface="Times New Roman" panose="02020603050405020304" pitchFamily="18" charset="0"/>
                <a:cs typeface="Times New Roman" panose="02020603050405020304" pitchFamily="18" charset="0"/>
              </a:rPr>
              <a:t>最终馆长同意筹建移动图书馆</a:t>
            </a:r>
            <a:r>
              <a:rPr lang="en-US" altLang="zh-CN"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9900FF"/>
                </a:solidFill>
              </a:rPr>
              <a:t>After a heated discussion, </a:t>
            </a:r>
            <a:r>
              <a:rPr lang="en-US" altLang="zh-CN" sz="3200" b="1" dirty="0">
                <a:solidFill>
                  <a:srgbClr val="C00000"/>
                </a:solidFill>
              </a:rPr>
              <a:t>he finally nodded in agreement,</a:t>
            </a:r>
            <a:r>
              <a:rPr lang="en-US" altLang="zh-CN" sz="3200" b="1" dirty="0">
                <a:solidFill>
                  <a:srgbClr val="9900FF"/>
                </a:solidFill>
              </a:rPr>
              <a:t> giving me the green - light to start preparing. </a:t>
            </a:r>
            <a:endParaRPr lang="en-US" altLang="zh-CN" sz="3200" b="1" i="1" dirty="0">
              <a:solidFill>
                <a:srgbClr val="FF0000"/>
              </a:solidFill>
            </a:endParaRPr>
          </a:p>
        </p:txBody>
      </p:sp>
      <p:sp>
        <p:nvSpPr>
          <p:cNvPr id="4" name="文本框 9"/>
          <p:cNvSpPr txBox="1"/>
          <p:nvPr/>
        </p:nvSpPr>
        <p:spPr>
          <a:xfrm>
            <a:off x="-44857" y="3203092"/>
            <a:ext cx="11997421"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Link2B:   ( </a:t>
            </a:r>
            <a:r>
              <a:rPr lang="zh-CN" altLang="en-US" sz="3200" b="1" dirty="0">
                <a:latin typeface="Times New Roman" panose="02020603050405020304" pitchFamily="18" charset="0"/>
                <a:cs typeface="Times New Roman" panose="02020603050405020304" pitchFamily="18" charset="0"/>
              </a:rPr>
              <a:t>馆长同意了，但是筹建工作也是困难重重的）</a:t>
            </a:r>
            <a:r>
              <a:rPr lang="en-US" altLang="zh-CN" sz="3200" b="1" dirty="0">
                <a:solidFill>
                  <a:srgbClr val="C00000"/>
                </a:solidFill>
                <a:latin typeface="Times New Roman" panose="02020603050405020304" pitchFamily="18" charset="0"/>
                <a:cs typeface="Times New Roman" panose="02020603050405020304" pitchFamily="18" charset="0"/>
              </a:rPr>
              <a:t>I was thrilled yet a little nervous with my first step out of my comfort zone, </a:t>
            </a:r>
            <a:r>
              <a:rPr lang="en-US" altLang="zh-CN" sz="3200" b="1" dirty="0">
                <a:solidFill>
                  <a:schemeClr val="tx1">
                    <a:lumMod val="95000"/>
                    <a:lumOff val="5000"/>
                  </a:schemeClr>
                </a:solidFill>
                <a:latin typeface="Times New Roman" panose="02020603050405020304" pitchFamily="18" charset="0"/>
                <a:cs typeface="Times New Roman" panose="02020603050405020304" pitchFamily="18" charset="0"/>
              </a:rPr>
              <a:t>but</a:t>
            </a:r>
            <a:r>
              <a:rPr lang="en-US" altLang="zh-CN" sz="3200" b="1" dirty="0">
                <a:solidFill>
                  <a:srgbClr val="003400"/>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the words from the letter echoed in my ears, </a:t>
            </a:r>
            <a:r>
              <a:rPr lang="en-US" altLang="zh-CN" sz="3200" b="1" dirty="0">
                <a:solidFill>
                  <a:srgbClr val="7030A0"/>
                </a:solidFill>
                <a:latin typeface="Times New Roman" panose="02020603050405020304" pitchFamily="18" charset="0"/>
                <a:cs typeface="Times New Roman" panose="02020603050405020304" pitchFamily="18" charset="0"/>
              </a:rPr>
              <a:t>giving me the courage and confidence to push forward. </a:t>
            </a:r>
            <a:endParaRPr lang="en-US" altLang="zh-CN" sz="3200" b="1" dirty="0">
              <a:solidFill>
                <a:srgbClr val="7030A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1569660"/>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Para2:Weeks later, the moveable library program started, bringing libraries to different communities.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1358" y="3429000"/>
            <a:ext cx="12165301" cy="2554545"/>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 </a:t>
            </a:r>
            <a:r>
              <a:rPr lang="zh-CN" altLang="en-US" sz="3200" b="1" dirty="0">
                <a:latin typeface="Times New Roman" panose="02020603050405020304" pitchFamily="18" charset="0"/>
                <a:cs typeface="Times New Roman" panose="02020603050405020304" pitchFamily="18" charset="0"/>
              </a:rPr>
              <a:t>读者的反响</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Never had I expected </a:t>
            </a:r>
            <a:r>
              <a:rPr lang="en-US" altLang="zh-CN" sz="3200" b="1" dirty="0">
                <a:solidFill>
                  <a:srgbClr val="9900FF"/>
                </a:solidFill>
                <a:latin typeface="Times New Roman" panose="02020603050405020304" pitchFamily="18" charset="0"/>
                <a:cs typeface="Times New Roman" panose="02020603050405020304" pitchFamily="18" charset="0"/>
              </a:rPr>
              <a:t>that </a:t>
            </a:r>
            <a:r>
              <a:rPr lang="en-US" altLang="zh-CN" sz="3200" b="1" dirty="0">
                <a:solidFill>
                  <a:srgbClr val="FF0000"/>
                </a:solidFill>
                <a:latin typeface="Times New Roman" panose="02020603050405020304" pitchFamily="18" charset="0"/>
                <a:cs typeface="Times New Roman" panose="02020603050405020304" pitchFamily="18" charset="0"/>
              </a:rPr>
              <a:t>the response was overwhelming.</a:t>
            </a:r>
            <a:r>
              <a:rPr lang="en-US" altLang="zh-CN" sz="3200" b="1" dirty="0">
                <a:solidFill>
                  <a:srgbClr val="9900FF"/>
                </a:solidFill>
                <a:latin typeface="Times New Roman" panose="02020603050405020304" pitchFamily="18" charset="0"/>
                <a:cs typeface="Times New Roman" panose="02020603050405020304" pitchFamily="18" charset="0"/>
              </a:rPr>
              <a:t> Eyes sparkling with excitement, </a:t>
            </a:r>
            <a:r>
              <a:rPr lang="en-US" altLang="zh-CN" sz="3200" b="1" dirty="0">
                <a:solidFill>
                  <a:srgbClr val="FF0000"/>
                </a:solidFill>
                <a:latin typeface="Times New Roman" panose="02020603050405020304" pitchFamily="18" charset="0"/>
                <a:cs typeface="Times New Roman" panose="02020603050405020304" pitchFamily="18" charset="0"/>
              </a:rPr>
              <a:t>children explored the colorful picture books</a:t>
            </a:r>
            <a:r>
              <a:rPr lang="zh-CN" altLang="en-US" sz="3200" b="1" dirty="0">
                <a:solidFill>
                  <a:srgbClr val="FF0000"/>
                </a:solidFill>
                <a:latin typeface="Times New Roman" panose="02020603050405020304" pitchFamily="18" charset="0"/>
                <a:cs typeface="Times New Roman" panose="02020603050405020304" pitchFamily="18" charset="0"/>
              </a:rPr>
              <a:t>，</a:t>
            </a:r>
            <a:r>
              <a:rPr lang="en-US" altLang="zh-CN" sz="3200" b="1" dirty="0">
                <a:solidFill>
                  <a:srgbClr val="7030A0"/>
                </a:solidFill>
                <a:latin typeface="Times New Roman" panose="02020603050405020304" pitchFamily="18" charset="0"/>
                <a:cs typeface="Times New Roman" panose="02020603050405020304" pitchFamily="18" charset="0"/>
              </a:rPr>
              <a:t>flipping pages eagerly. </a:t>
            </a:r>
            <a:r>
              <a:rPr lang="en-US" altLang="zh-CN" sz="3200" b="1" dirty="0">
                <a:solidFill>
                  <a:srgbClr val="9900FF"/>
                </a:solidFill>
                <a:latin typeface="Times New Roman" panose="02020603050405020304" pitchFamily="18" charset="0"/>
                <a:cs typeface="Times New Roman" panose="02020603050405020304" pitchFamily="18" charset="0"/>
              </a:rPr>
              <a:t>Hands holding books tightly, </a:t>
            </a:r>
            <a:r>
              <a:rPr lang="en-US" altLang="zh-CN" sz="3200" b="1" dirty="0">
                <a:solidFill>
                  <a:srgbClr val="FF0000"/>
                </a:solidFill>
                <a:latin typeface="Times New Roman" panose="02020603050405020304" pitchFamily="18" charset="0"/>
                <a:cs typeface="Times New Roman" panose="02020603050405020304" pitchFamily="18" charset="0"/>
              </a:rPr>
              <a:t>elderly people reread stories</a:t>
            </a:r>
            <a:r>
              <a:rPr lang="en-US" altLang="zh-CN" sz="3200" b="1" dirty="0">
                <a:solidFill>
                  <a:srgbClr val="9900FF"/>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that they had read a long time before. </a:t>
            </a:r>
            <a:endParaRPr lang="en-US" altLang="zh-CN" sz="3200" b="1" dirty="0">
              <a:solidFill>
                <a:srgbClr val="0000FF"/>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0" y="1859340"/>
            <a:ext cx="12162586"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 </a:t>
            </a:r>
            <a:r>
              <a:rPr lang="zh-CN" altLang="en-US" sz="3200" b="1" dirty="0">
                <a:latin typeface="Times New Roman" panose="02020603050405020304" pitchFamily="18" charset="0"/>
                <a:cs typeface="Times New Roman" panose="02020603050405020304" pitchFamily="18" charset="0"/>
              </a:rPr>
              <a:t>移动图书馆进入社区的景象）</a:t>
            </a:r>
            <a:r>
              <a:rPr lang="zh-CN" altLang="en-US" sz="32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9900FF"/>
                </a:solidFill>
                <a:latin typeface="Times New Roman" panose="02020603050405020304" pitchFamily="18" charset="0"/>
                <a:cs typeface="Times New Roman" panose="02020603050405020304" pitchFamily="18" charset="0"/>
              </a:rPr>
              <a:t>As the van rolled into a small, rural neighborhood, </a:t>
            </a:r>
            <a:r>
              <a:rPr lang="en-US" altLang="zh-CN" sz="3200" b="1" dirty="0">
                <a:solidFill>
                  <a:srgbClr val="FF0000"/>
                </a:solidFill>
                <a:latin typeface="Times New Roman" panose="02020603050405020304" pitchFamily="18" charset="0"/>
                <a:cs typeface="Times New Roman" panose="02020603050405020304" pitchFamily="18" charset="0"/>
              </a:rPr>
              <a:t>children and adults alike rushed out with excitement.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96628"/>
            <a:ext cx="12216554" cy="1569660"/>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Para2:Weeks later, the moveable library program started, bringing libraries to different communities.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9493" y="1724028"/>
            <a:ext cx="12153014"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latin typeface="Times New Roman" panose="02020603050405020304" pitchFamily="18" charset="0"/>
                <a:cs typeface="Times New Roman" panose="02020603050405020304" pitchFamily="18" charset="0"/>
                <a:sym typeface="+mn-ea"/>
              </a:rPr>
              <a:t>回扣信里面的具有哲理意义的语言结尾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7030A0"/>
                </a:solidFill>
                <a:latin typeface="Times New Roman" panose="02020603050405020304" pitchFamily="18" charset="0"/>
                <a:cs typeface="Times New Roman" panose="02020603050405020304" pitchFamily="18" charset="0"/>
                <a:sym typeface="+mn-ea"/>
              </a:rPr>
              <a:t>The letter indeed guided me to rewrite my story, reinvent my life and </a:t>
            </a:r>
            <a:r>
              <a:rPr lang="en-US" altLang="zh-CN" sz="3200" b="1" dirty="0">
                <a:solidFill>
                  <a:srgbClr val="FF0000"/>
                </a:solidFill>
                <a:latin typeface="Times New Roman" panose="02020603050405020304" pitchFamily="18" charset="0"/>
                <a:cs typeface="Times New Roman" panose="02020603050405020304" pitchFamily="18" charset="0"/>
                <a:sym typeface="+mn-ea"/>
              </a:rPr>
              <a:t>change the world around me, one small act at a time. </a:t>
            </a:r>
            <a:endParaRPr lang="en-US" altLang="zh-CN" sz="32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19493" y="3806883"/>
            <a:ext cx="12089473" cy="1569660"/>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a:latin typeface="Times New Roman" panose="02020603050405020304" pitchFamily="18" charset="0"/>
                <a:cs typeface="Times New Roman" panose="02020603050405020304" pitchFamily="18" charset="0"/>
                <a:sym typeface="+mn-ea"/>
              </a:rPr>
              <a:t>感悟式结尾</a:t>
            </a:r>
            <a:r>
              <a:rPr lang="en-US" altLang="zh-CN" sz="3200" b="1" dirty="0">
                <a:latin typeface="Times New Roman" panose="02020603050405020304" pitchFamily="18" charset="0"/>
                <a:cs typeface="Times New Roman" panose="02020603050405020304" pitchFamily="18" charset="0"/>
                <a:sym typeface="+mn-ea"/>
              </a:rPr>
              <a:t>)</a:t>
            </a:r>
            <a:r>
              <a:rPr lang="en-US" altLang="zh-CN" sz="3200" b="1" dirty="0">
                <a:solidFill>
                  <a:srgbClr val="C00000"/>
                </a:solidFill>
                <a:latin typeface="Times New Roman" panose="02020603050405020304" pitchFamily="18" charset="0"/>
                <a:cs typeface="Times New Roman" panose="02020603050405020304" pitchFamily="18" charset="0"/>
                <a:sym typeface="+mn-ea"/>
              </a:rPr>
              <a:t> I was no longer confined to the four walls of the old library, </a:t>
            </a:r>
            <a:r>
              <a:rPr lang="en-US" altLang="zh-CN" sz="3200" b="1" dirty="0">
                <a:solidFill>
                  <a:srgbClr val="7030A0"/>
                </a:solidFill>
                <a:latin typeface="Times New Roman" panose="02020603050405020304" pitchFamily="18" charset="0"/>
                <a:cs typeface="Times New Roman" panose="02020603050405020304" pitchFamily="18" charset="0"/>
                <a:sym typeface="+mn-ea"/>
              </a:rPr>
              <a:t>knowing that this was just the beginning of a much greater journey. </a:t>
            </a:r>
            <a:endParaRPr lang="en-US" altLang="zh-CN" sz="3200" b="1" dirty="0">
              <a:solidFill>
                <a:srgbClr val="7030A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432530"/>
          </a:xfrm>
          <a:prstGeom prst="rect">
            <a:avLst/>
          </a:prstGeom>
          <a:solidFill>
            <a:schemeClr val="bg1"/>
          </a:solidFill>
        </p:spPr>
        <p:txBody>
          <a:bodyPr wrap="square">
            <a:spAutoFit/>
          </a:bodyPr>
          <a:lstStyle/>
          <a:p>
            <a:pPr algn="just"/>
            <a:r>
              <a:rPr lang="en-US" altLang="zh-CN" sz="3200" b="1" i="1" dirty="0">
                <a:solidFill>
                  <a:srgbClr val="0000FF"/>
                </a:solidFill>
              </a:rPr>
              <a:t>Para1: The next morning, I walked into the library director's office, saying with resolution, "I have an idea." Staring at the director with great passion, I proposed establishing a moveable library program. By doing so, we could take books to different communities, especially those lacking easy access to reading materials. Hearing my bold plan, the director was stunned, wearing a blank look on his face. Then I went on to explain how this could breathe new life into our library and reach people who might never set foot in our building. Time ticking away, he eventually agreed to let me pilot the project.  I was thrilled yet a little nervous with my first step out of my comfort zone, but the words from the letter echoed in my ears, giving me the courage and confidence to push forward. (120)</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919843"/>
          </a:xfrm>
          <a:prstGeom prst="rect">
            <a:avLst/>
          </a:prstGeom>
          <a:solidFill>
            <a:schemeClr val="bg1"/>
          </a:solidFill>
        </p:spPr>
        <p:txBody>
          <a:bodyPr wrap="square">
            <a:spAutoFit/>
          </a:bodyPr>
          <a:lstStyle/>
          <a:p>
            <a:pPr algn="just"/>
            <a:r>
              <a:rPr lang="en-US" altLang="zh-CN" sz="3200" b="1" i="1" dirty="0">
                <a:solidFill>
                  <a:srgbClr val="0000FF"/>
                </a:solidFill>
              </a:rPr>
              <a:t>Para2: That's when I noticed the Pumpkin Patch Closed sign.</a:t>
            </a:r>
            <a:endParaRPr lang="en-US" altLang="zh-CN" sz="3200" b="1" i="1" dirty="0">
              <a:solidFill>
                <a:srgbClr val="0000FF"/>
              </a:solidFill>
            </a:endParaRPr>
          </a:p>
          <a:p>
            <a:pPr algn="just">
              <a:lnSpc>
                <a:spcPts val="3840"/>
              </a:lnSpc>
            </a:pPr>
            <a:r>
              <a:rPr lang="en-US" altLang="zh-CN"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 Weeks later, the moveable library program started, bringing libraries to different communities. Never had I expected that the response was overwhelming. Eyes sparkling with excitement, children explored the colorful picture books and flipped pages eagerly. Hands holding books tightly, elderly people reread stories that they had read a long time before. People from the communities applauded us for our considerate </a:t>
            </a:r>
            <a:r>
              <a:rPr lang="en-US" altLang="zh-CN" sz="3200" b="1" kern="100" dirty="0" err="1">
                <a:solidFill>
                  <a:srgbClr val="0000FF"/>
                </a:solidFill>
                <a:latin typeface="Times New Roman" panose="02020603050405020304" pitchFamily="18" charset="0"/>
                <a:ea typeface="等线" panose="02010600030101010101" pitchFamily="2" charset="-122"/>
                <a:cs typeface="Times New Roman" panose="02020603050405020304" pitchFamily="18" charset="0"/>
              </a:rPr>
              <a:t>programme</a:t>
            </a:r>
            <a:r>
              <a:rPr lang="en-US" altLang="zh-CN"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 Scanning over our new readers, I saw how our simple act was changing lives, bringing joy and spreading knowledge. The library was no longer a static place; instead, it was a vibrant part of the community. Only at that moment did I realize the meaning of being a librarian. The letter indeed guided me to rewrite my story, reinvent my life and change the world around me, one small act at a time. (122)</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438364" y="5684723"/>
            <a:ext cx="5077853" cy="646331"/>
          </a:xfrm>
          <a:prstGeom prst="rect">
            <a:avLst/>
          </a:prstGeom>
          <a:solidFill>
            <a:srgbClr val="92D050"/>
          </a:solidFill>
        </p:spPr>
        <p:txBody>
          <a:bodyPr wrap="square" rtlCol="0">
            <a:spAutoFit/>
          </a:bodyPr>
          <a:lstStyle/>
          <a:p>
            <a:r>
              <a:rPr lang="en-US" altLang="zh-CN" sz="3600" dirty="0">
                <a:solidFill>
                  <a:srgbClr val="CC00CC"/>
                </a:solidFill>
              </a:rPr>
              <a:t> </a:t>
            </a:r>
            <a:r>
              <a:rPr lang="zh-CN" altLang="en-US" sz="3600" dirty="0">
                <a:solidFill>
                  <a:srgbClr val="CC00CC"/>
                </a:solidFill>
              </a:rPr>
              <a:t>人与社会</a:t>
            </a:r>
            <a:r>
              <a:rPr lang="en-US" altLang="zh-CN" sz="3600" dirty="0">
                <a:solidFill>
                  <a:srgbClr val="CC00CC"/>
                </a:solidFill>
              </a:rPr>
              <a:t>+</a:t>
            </a:r>
            <a:r>
              <a:rPr lang="zh-CN" altLang="en-US" sz="3600" dirty="0">
                <a:solidFill>
                  <a:srgbClr val="CC00CC"/>
                </a:solidFill>
              </a:rPr>
              <a:t>自我篇 </a:t>
            </a:r>
            <a:endParaRPr lang="zh-CN" altLang="en-US" sz="3600" dirty="0">
              <a:solidFill>
                <a:srgbClr val="CC00CC"/>
              </a:solidFill>
            </a:endParaRPr>
          </a:p>
        </p:txBody>
      </p:sp>
      <p:sp>
        <p:nvSpPr>
          <p:cNvPr id="5" name="文本框 4"/>
          <p:cNvSpPr txBox="1"/>
          <p:nvPr/>
        </p:nvSpPr>
        <p:spPr>
          <a:xfrm>
            <a:off x="10125791" y="6007889"/>
            <a:ext cx="1627845" cy="646331"/>
          </a:xfrm>
          <a:prstGeom prst="rect">
            <a:avLst/>
          </a:prstGeom>
          <a:solidFill>
            <a:schemeClr val="bg1"/>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0" y="482127"/>
            <a:ext cx="12279368" cy="1107996"/>
          </a:xfrm>
          <a:prstGeom prst="rect">
            <a:avLst/>
          </a:prstGeom>
          <a:solidFill>
            <a:schemeClr val="bg1">
              <a:lumMod val="95000"/>
            </a:schemeClr>
          </a:solidFill>
        </p:spPr>
        <p:txBody>
          <a:bodyPr wrap="square" lIns="91440" tIns="45720" rIns="91440" bIns="45720">
            <a:spAutoFit/>
          </a:bodyPr>
          <a:lstStyle/>
          <a:p>
            <a:pPr algn="ctr"/>
            <a:r>
              <a:rPr lang="zh-CN" altLang="en-US" sz="6600" b="1" dirty="0">
                <a:solidFill>
                  <a:srgbClr val="FF0000"/>
                </a:solidFill>
                <a:effectLst/>
                <a:latin typeface="等线" panose="02010600030101010101" pitchFamily="2" charset="-122"/>
                <a:cs typeface="Times New Roman" panose="02020603050405020304" pitchFamily="18" charset="0"/>
              </a:rPr>
              <a:t>一封信，让图书馆“动”起来</a:t>
            </a:r>
            <a:endParaRPr lang="zh-CN" altLang="en-US" sz="6600" b="1" dirty="0">
              <a:ln w="22225">
                <a:solidFill>
                  <a:schemeClr val="accent2"/>
                </a:solidFill>
                <a:prstDash val="solid"/>
              </a:ln>
              <a:solidFill>
                <a:srgbClr val="FF0000"/>
              </a:solidFill>
            </a:endParaRPr>
          </a:p>
        </p:txBody>
      </p:sp>
      <p:sp>
        <p:nvSpPr>
          <p:cNvPr id="3" name="文本框 2"/>
          <p:cNvSpPr txBox="1"/>
          <p:nvPr/>
        </p:nvSpPr>
        <p:spPr>
          <a:xfrm>
            <a:off x="6292646" y="2867518"/>
            <a:ext cx="5028024" cy="523220"/>
          </a:xfrm>
          <a:prstGeom prst="rect">
            <a:avLst/>
          </a:prstGeom>
          <a:solidFill>
            <a:srgbClr val="92D050"/>
          </a:solidFill>
        </p:spPr>
        <p:txBody>
          <a:bodyPr wrap="square" rtlCol="0">
            <a:spAutoFit/>
          </a:bodyPr>
          <a:lstStyle/>
          <a:p>
            <a:r>
              <a:rPr lang="en-US" altLang="zh-CN" sz="2800" b="1" dirty="0">
                <a:solidFill>
                  <a:srgbClr val="C00000"/>
                </a:solidFill>
              </a:rPr>
              <a:t>---2025</a:t>
            </a:r>
            <a:r>
              <a:rPr lang="zh-CN" altLang="en-US" sz="2800" b="1" dirty="0">
                <a:solidFill>
                  <a:srgbClr val="C00000"/>
                </a:solidFill>
              </a:rPr>
              <a:t>届</a:t>
            </a:r>
            <a:r>
              <a:rPr lang="en-US" altLang="zh-CN" sz="2800" b="1" dirty="0">
                <a:solidFill>
                  <a:srgbClr val="C00000"/>
                </a:solidFill>
              </a:rPr>
              <a:t>-3  </a:t>
            </a:r>
            <a:r>
              <a:rPr lang="zh-CN" altLang="en-US" sz="2800" b="1" dirty="0">
                <a:solidFill>
                  <a:srgbClr val="C00000"/>
                </a:solidFill>
              </a:rPr>
              <a:t>宁波十校联盟</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112"/>
            <a:ext cx="12000216" cy="6924973"/>
          </a:xfrm>
          <a:prstGeom prst="rect">
            <a:avLst/>
          </a:prstGeom>
          <a:solidFill>
            <a:schemeClr val="bg1"/>
          </a:solidFill>
        </p:spPr>
        <p:txBody>
          <a:bodyPr wrap="square">
            <a:spAutoFit/>
          </a:bodyPr>
          <a:lstStyle/>
          <a:p>
            <a:pPr algn="just"/>
            <a:r>
              <a:rPr lang="en-US" altLang="zh-CN" sz="3200" b="1" i="1" dirty="0">
                <a:solidFill>
                  <a:srgbClr val="0000FF"/>
                </a:solidFill>
              </a:rPr>
              <a:t>Para1: The next morning, I walked into the library director's office, saying with resolution, "I have an idea." Eagerly looking at him, I proposed starting a moveable library program. We could use an old van to transform into a traveling / mobile/ moveable library and bring books to communities that lacked easy access to reading resources. At first, the director was hesitant and doubtful, citing concerns about cost and logistics. However, with a resolved attitude, I passionately shared with him how this could not only serve the community better but also breathe new life into our traditional library services. To convince him of my idea, I showed him detailed plans I'd drafted overnight, which was really beyond his expectation. After a heated discussion, he finally nodded in agreement, giving me the green - light to start preparing. (119) </a:t>
            </a:r>
            <a:r>
              <a:rPr lang="en-US" altLang="zh-CN" sz="3200" dirty="0">
                <a:solidFill>
                  <a:srgbClr val="0000FF"/>
                </a:solidFill>
              </a:rPr>
              <a:t> </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112"/>
            <a:ext cx="12000216" cy="6494085"/>
          </a:xfrm>
          <a:prstGeom prst="rect">
            <a:avLst/>
          </a:prstGeom>
          <a:solidFill>
            <a:schemeClr val="bg1"/>
          </a:solidFill>
        </p:spPr>
        <p:txBody>
          <a:bodyPr wrap="square">
            <a:spAutoFit/>
          </a:bodyPr>
          <a:lstStyle/>
          <a:p>
            <a:pPr algn="just"/>
            <a:r>
              <a:rPr lang="en-US" altLang="zh-CN" sz="3200" b="1" i="1" dirty="0">
                <a:solidFill>
                  <a:srgbClr val="0000FF"/>
                </a:solidFill>
              </a:rPr>
              <a:t>Para2: Weeks later, the moveable library program started, bringing libraries to different communities. As the van rolled into a small, rural neighborhood, children and adults alike rushed out with excitement. I saw the joy in their eyes as they browsed through the shelves, selecting books they'd never had the chance to read before. One little girl, with a shy smile, picked up a fairy - tale book and couldn't put it down. Watching these heart-touching interactions, I realized that I had taken that first step towards change, just like the letter had urged. This new venture not only brought knowledge to others but also rekindled my own passion for life and work. I was no longer confined to the four walls of the old library, knowing that this was just the beginning of a much greater journey. (124)</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图书馆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1266"/>
            <a:ext cx="12191999" cy="6980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2" y="0"/>
            <a:ext cx="12171177" cy="7412094"/>
          </a:xfrm>
          <a:prstGeom prst="rect">
            <a:avLst/>
          </a:prstGeom>
          <a:solidFill>
            <a:schemeClr val="bg1"/>
          </a:solidFill>
        </p:spPr>
        <p:txBody>
          <a:bodyPr wrap="square">
            <a:spAutoFit/>
          </a:bodyPr>
          <a:lstStyle/>
          <a:p>
            <a:pPr indent="266700" algn="just">
              <a:buNone/>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I never imagined that a single piece of paper could change my entire perspective on life. </a:t>
            </a: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I was a librarian, a job that had defined my existence for over two decades. My days were spent among the quiet rows of books. </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I knew every corner of the library, every title on the shelves, and yet, I felt as if my own life was missing a chapter.</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buNone/>
            </a:pP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It was a typical Tuesday morning. I was sorting through a box of old donations, preparing to catalog some rare books, when I found a small, yellowed envelope between the pages of an ancient journal. It had no address, no stamp, and no indication of its origin. Curious, I carefully opened it.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buNone/>
            </a:pP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The handwriting was elegant but faded, the ink barely visible against the paper. The letter read,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None/>
            </a:pPr>
            <a:r>
              <a:rPr lang="en-US" altLang="zh-CN" sz="2400" i="1" kern="100" dirty="0">
                <a:effectLst/>
                <a:latin typeface="等线" panose="02010600030101010101" pitchFamily="2" charset="-122"/>
                <a:ea typeface="等线" panose="02010600030101010101" pitchFamily="2" charset="-122"/>
                <a:cs typeface="Times New Roman" panose="02020603050405020304" pitchFamily="18" charset="0"/>
              </a:rPr>
              <a:t>"Dear Stranger;</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buNone/>
            </a:pPr>
            <a:r>
              <a:rPr lang="en-US" altLang="zh-CN" sz="2400" i="1" kern="100" dirty="0">
                <a:effectLst/>
                <a:latin typeface="等线" panose="02010600030101010101" pitchFamily="2" charset="-122"/>
                <a:ea typeface="等线" panose="02010600030101010101" pitchFamily="2" charset="-122"/>
                <a:cs typeface="Times New Roman" panose="02020603050405020304" pitchFamily="18" charset="0"/>
              </a:rPr>
              <a:t>If you are reading this, know that you are not alone. Life has a way of making us feel isolated, as if our stories are insignificant. But every life matters. Every story is important. I hope the letter finds someone who needs to hear these words.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buNone/>
            </a:pPr>
            <a:r>
              <a:rPr lang="en-US" altLang="zh-CN" sz="2400" i="1" kern="100" dirty="0">
                <a:effectLst/>
                <a:latin typeface="等线" panose="02010600030101010101" pitchFamily="2" charset="-122"/>
                <a:ea typeface="等线" panose="02010600030101010101" pitchFamily="2" charset="-122"/>
                <a:cs typeface="Times New Roman" panose="02020603050405020304" pitchFamily="18" charset="0"/>
              </a:rPr>
              <a:t>You are stronger than you think. </a:t>
            </a:r>
            <a:r>
              <a:rPr lang="en-US" altLang="zh-CN" sz="2400" b="1" i="1" kern="100" dirty="0">
                <a:effectLst/>
                <a:latin typeface="等线" panose="02010600030101010101" pitchFamily="2" charset="-122"/>
                <a:ea typeface="等线" panose="02010600030101010101" pitchFamily="2" charset="-122"/>
                <a:cs typeface="Times New Roman" panose="02020603050405020304" pitchFamily="18" charset="0"/>
              </a:rPr>
              <a:t>You have the power to change your world, one small act at a time. </a:t>
            </a:r>
            <a:r>
              <a:rPr lang="en-US" altLang="zh-CN" sz="2400" i="1" kern="100" dirty="0">
                <a:effectLst/>
                <a:latin typeface="等线" panose="02010600030101010101" pitchFamily="2" charset="-122"/>
                <a:ea typeface="等线" panose="02010600030101010101" pitchFamily="2" charset="-122"/>
                <a:cs typeface="Times New Roman" panose="02020603050405020304" pitchFamily="18" charset="0"/>
              </a:rPr>
              <a:t>Don't be afraid to take risks, to follow your dreams, and to embrace the unknown. The greatest journeys begin with a single step.</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4267200" algn="just">
              <a:buNone/>
            </a:pPr>
            <a:r>
              <a:rPr lang="en-US" altLang="zh-CN" sz="2400" i="1" kern="100" dirty="0">
                <a:effectLst/>
                <a:latin typeface="等线" panose="02010600030101010101" pitchFamily="2" charset="-122"/>
                <a:ea typeface="等线" panose="02010600030101010101" pitchFamily="2" charset="-122"/>
                <a:cs typeface="Times New Roman" panose="02020603050405020304" pitchFamily="18" charset="0"/>
              </a:rPr>
              <a:t>                                                            With hope,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4267200" algn="just">
              <a:buNone/>
            </a:pPr>
            <a:r>
              <a:rPr lang="en-US" altLang="zh-CN" sz="2400" i="1" kern="100" dirty="0">
                <a:effectLst/>
                <a:latin typeface="等线" panose="02010600030101010101" pitchFamily="2" charset="-122"/>
                <a:ea typeface="等线" panose="02010600030101010101" pitchFamily="2" charset="-122"/>
                <a:cs typeface="Times New Roman" panose="02020603050405020304" pitchFamily="18" charset="0"/>
              </a:rPr>
              <a:t>                                                               A Friend"</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300"/>
              </a:lnSpc>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3" y="0"/>
            <a:ext cx="12127634" cy="6986528"/>
          </a:xfrm>
          <a:prstGeom prst="rect">
            <a:avLst/>
          </a:prstGeom>
          <a:solidFill>
            <a:schemeClr val="bg1"/>
          </a:solidFill>
        </p:spPr>
        <p:txBody>
          <a:bodyPr wrap="square">
            <a:spAutoFit/>
          </a:bodyPr>
          <a:lstStyle/>
          <a:p>
            <a:pPr indent="266700" algn="just">
              <a:buNone/>
            </a:pP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I read the letter over and over, feeling a strange mix of emotions. </a:t>
            </a:r>
            <a:r>
              <a:rPr lang="en-US" altLang="zh-CN" sz="2800" b="1" kern="100" dirty="0">
                <a:effectLst/>
                <a:latin typeface="等线" panose="02010600030101010101" pitchFamily="2" charset="-122"/>
                <a:ea typeface="等线" panose="02010600030101010101" pitchFamily="2" charset="-122"/>
                <a:cs typeface="Times New Roman" panose="02020603050405020304" pitchFamily="18" charset="0"/>
              </a:rPr>
              <a:t>The words resonated deeply within me, as if they were written specifically for me. I had always been content with my life, but lately, I felt a growing sense of restlessness.</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The library was my sanctuary(</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庇护所</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2800" b="1" kern="100" dirty="0">
                <a:effectLst/>
                <a:latin typeface="等线" panose="02010600030101010101" pitchFamily="2" charset="-122"/>
                <a:ea typeface="等线" panose="02010600030101010101" pitchFamily="2" charset="-122"/>
                <a:cs typeface="Times New Roman" panose="02020603050405020304" pitchFamily="18" charset="0"/>
              </a:rPr>
              <a:t>but it had also become my prison.</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b="1" kern="100" dirty="0">
                <a:effectLst/>
                <a:latin typeface="等线" panose="02010600030101010101" pitchFamily="2" charset="-122"/>
                <a:ea typeface="等线" panose="02010600030101010101" pitchFamily="2" charset="-122"/>
                <a:cs typeface="Times New Roman" panose="02020603050405020304" pitchFamily="18" charset="0"/>
              </a:rPr>
              <a:t>I had lost sight of my own dreams, my own story.</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That evening, as I closed the library, I couldn't shake the feeling that the letter was a sign. I had always been cautious, preferring the safety of routine to the uncertainty of change. </a:t>
            </a:r>
            <a:r>
              <a:rPr lang="en-US" altLang="zh-CN" sz="2800" b="1" kern="100" dirty="0">
                <a:effectLst/>
                <a:latin typeface="等线" panose="02010600030101010101" pitchFamily="2" charset="-122"/>
                <a:ea typeface="等线" panose="02010600030101010101" pitchFamily="2" charset="-122"/>
                <a:cs typeface="Times New Roman" panose="02020603050405020304" pitchFamily="18" charset="0"/>
              </a:rPr>
              <a:t>But the letter reminded me that life was meant to be lived, not just observed.</a:t>
            </a:r>
            <a:endParaRPr lang="en-US"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Paragraph 1:</a:t>
            </a:r>
            <a:endParaRPr lang="en-US" altLang="zh-CN" sz="28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The next morning, I walked into the library director's office, saying with resolution, "I have an idea."</a:t>
            </a:r>
            <a:endParaRPr lang="en-US" altLang="zh-CN" sz="28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Paragraph 2:</a:t>
            </a:r>
            <a:endParaRPr lang="en-US" altLang="zh-CN" sz="28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latin typeface="等线" panose="02010600030101010101" pitchFamily="2" charset="-122"/>
                <a:ea typeface="等线" panose="02010600030101010101" pitchFamily="2" charset="-122"/>
                <a:cs typeface="Times New Roman" panose="02020603050405020304" pitchFamily="18" charset="0"/>
              </a:rPr>
              <a:t>Weeks later, the moveable library program started, bringing libraries to different communities.</a:t>
            </a:r>
            <a:endParaRPr lang="en-US" altLang="zh-CN" sz="28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图书馆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48854"/>
            <a:ext cx="12102957" cy="6316334"/>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0" y="1272895"/>
            <a:ext cx="12102957" cy="5204105"/>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pitchFamily="18" charset="0"/>
                <a:cs typeface="Times New Roman" panose="02020603050405020304" pitchFamily="18" charset="0"/>
              </a:rPr>
              <a:t>characters</a:t>
            </a:r>
            <a:r>
              <a:rPr lang="zh-CN" altLang="en-US" sz="3600" b="1" dirty="0">
                <a:latin typeface="Times New Roman" panose="02020603050405020304" pitchFamily="18" charset="0"/>
                <a:cs typeface="Times New Roman" panose="02020603050405020304" pitchFamily="18" charset="0"/>
              </a:rPr>
              <a:t>：</a:t>
            </a:r>
            <a:r>
              <a:rPr lang="en-US" altLang="zh-CN" sz="3600" b="1" dirty="0">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  I      </a:t>
            </a:r>
            <a:r>
              <a:rPr lang="en-US" altLang="zh-CN" sz="3600" b="1" dirty="0">
                <a:solidFill>
                  <a:srgbClr val="0000FF"/>
                </a:solidFill>
                <a:latin typeface="Times New Roman" panose="02020603050405020304" pitchFamily="18" charset="0"/>
                <a:cs typeface="Times New Roman" panose="02020603050405020304" pitchFamily="18" charset="0"/>
              </a:rPr>
              <a:t>(</a:t>
            </a:r>
            <a:r>
              <a:rPr lang="zh-CN" altLang="en-US" sz="3600" b="1"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leading )</a:t>
            </a:r>
            <a:endParaRPr lang="en-US" altLang="zh-CN" sz="3600" b="1" dirty="0">
              <a:solidFill>
                <a:srgbClr val="0000FF"/>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                         the library director; readers</a:t>
            </a:r>
            <a:r>
              <a:rPr lang="en-US" altLang="zh-CN" sz="3600" b="1" dirty="0">
                <a:solidFill>
                  <a:srgbClr val="00AA48"/>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00AA48"/>
                </a:solidFill>
                <a:latin typeface="Times New Roman" panose="02020603050405020304" pitchFamily="18" charset="0"/>
                <a:cs typeface="Times New Roman" panose="02020603050405020304" pitchFamily="18" charset="0"/>
              </a:rPr>
              <a:t>( supporting)  </a:t>
            </a:r>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dirty="0">
                <a:solidFill>
                  <a:srgbClr val="0000FF"/>
                </a:solidFill>
                <a:latin typeface="Times New Roman" panose="02020603050405020304" pitchFamily="18" charset="0"/>
                <a:cs typeface="Times New Roman" panose="02020603050405020304" pitchFamily="18" charset="0"/>
              </a:rPr>
              <a:t> </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b="1" dirty="0">
                <a:solidFill>
                  <a:srgbClr val="C00000"/>
                </a:solidFill>
                <a:latin typeface="Times New Roman" panose="02020603050405020304" pitchFamily="18" charset="0"/>
                <a:cs typeface="Times New Roman" panose="02020603050405020304" pitchFamily="18" charset="0"/>
              </a:rPr>
              <a:t>first -person     </a:t>
            </a:r>
            <a:endParaRPr lang="en-US" altLang="zh-CN" sz="3600" b="1" dirty="0">
              <a:solidFill>
                <a:srgbClr val="C00000"/>
              </a:solidFill>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3.   time</a:t>
            </a:r>
            <a:r>
              <a:rPr lang="zh-CN" altLang="en-US" sz="3600" b="1" dirty="0">
                <a:latin typeface="Times New Roman" panose="02020603050405020304" pitchFamily="18" charset="0"/>
                <a:cs typeface="Times New Roman" panose="02020603050405020304" pitchFamily="18" charset="0"/>
              </a:rPr>
              <a:t>：</a:t>
            </a:r>
            <a:r>
              <a:rPr lang="en-US" altLang="zh-CN" sz="3600" b="1" dirty="0">
                <a:solidFill>
                  <a:srgbClr val="FF0000"/>
                </a:solidFill>
                <a:latin typeface="Times New Roman" panose="02020603050405020304" pitchFamily="18" charset="0"/>
                <a:cs typeface="Times New Roman" panose="02020603050405020304" pitchFamily="18" charset="0"/>
              </a:rPr>
              <a:t> unknown</a:t>
            </a:r>
            <a:endParaRPr lang="en-US" altLang="zh-CN" sz="3600" dirty="0">
              <a:solidFill>
                <a:srgbClr val="FF000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600" b="1" dirty="0">
                <a:latin typeface="Times New Roman" panose="02020603050405020304" pitchFamily="18" charset="0"/>
                <a:cs typeface="Times New Roman" panose="02020603050405020304" pitchFamily="18" charset="0"/>
              </a:rPr>
              <a:t>place</a:t>
            </a:r>
            <a:r>
              <a:rPr lang="zh-CN" altLang="en-US" sz="3600" b="1" dirty="0">
                <a:latin typeface="Times New Roman" panose="02020603050405020304" pitchFamily="18" charset="0"/>
                <a:cs typeface="Times New Roman" panose="02020603050405020304" pitchFamily="18" charset="0"/>
              </a:rPr>
              <a:t>：</a:t>
            </a:r>
            <a:r>
              <a:rPr lang="en-US" altLang="zh-CN" sz="3600" dirty="0"/>
              <a:t>  </a:t>
            </a:r>
            <a:r>
              <a:rPr lang="en-US" altLang="zh-CN" sz="3600" dirty="0">
                <a:solidFill>
                  <a:srgbClr val="FF3300"/>
                </a:solidFill>
              </a:rPr>
              <a:t>the library director’s office; moveable library; possible destinations of the moveable library </a:t>
            </a:r>
            <a:endParaRPr lang="en-US" altLang="zh-CN" sz="3600" dirty="0">
              <a:solidFill>
                <a:srgbClr val="FF3300"/>
              </a:solidFill>
            </a:endParaRPr>
          </a:p>
          <a:p>
            <a:pPr marL="742950" indent="-742950">
              <a:buAutoNum type="arabicPeriod" startAt="4"/>
            </a:pPr>
            <a:r>
              <a:rPr lang="en-US" altLang="zh-CN" sz="3600" b="1" dirty="0"/>
              <a:t> Event :  </a:t>
            </a:r>
            <a:r>
              <a:rPr lang="en-US" altLang="zh-CN" sz="3600" b="1" dirty="0">
                <a:solidFill>
                  <a:srgbClr val="C00000"/>
                </a:solidFill>
              </a:rPr>
              <a:t> A letter I came across when sorting through the books in the library redesigned my life and urged to pilot a moveable library </a:t>
            </a:r>
            <a:r>
              <a:rPr lang="en-US" altLang="zh-CN" sz="3600" b="1" dirty="0" err="1">
                <a:solidFill>
                  <a:srgbClr val="C00000"/>
                </a:solidFill>
              </a:rPr>
              <a:t>programme</a:t>
            </a:r>
            <a:r>
              <a:rPr lang="en-US" altLang="zh-CN" sz="3600" b="1" dirty="0">
                <a:solidFill>
                  <a:srgbClr val="C00000"/>
                </a:solidFill>
              </a:rPr>
              <a:t>. </a:t>
            </a:r>
            <a:endParaRPr lang="en-US" altLang="zh-CN" sz="3600" b="1" dirty="0">
              <a:solidFill>
                <a:srgbClr val="C00000"/>
              </a:solidFill>
            </a:endParaRPr>
          </a:p>
          <a:p>
            <a:pPr marL="742950" indent="-742950">
              <a:buAutoNum type="arabicPeriod" startAt="4"/>
            </a:pPr>
            <a:endParaRPr lang="en-US" altLang="zh-CN" sz="3600" b="1" dirty="0">
              <a:solidFill>
                <a:srgbClr val="C00000"/>
              </a:solidFill>
            </a:endParaRPr>
          </a:p>
          <a:p>
            <a:pPr marL="742950" indent="-742950">
              <a:buAutoNum type="arabicPeriod" startAt="4"/>
            </a:pPr>
            <a:endParaRPr lang="zh-CN" altLang="en-US" sz="3600" b="1" dirty="0">
              <a:solidFill>
                <a:srgbClr val="C0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1"/>
          <p:cNvSpPr txBox="1"/>
          <p:nvPr/>
        </p:nvSpPr>
        <p:spPr>
          <a:xfrm>
            <a:off x="0" y="4600298"/>
            <a:ext cx="6255656" cy="1569660"/>
          </a:xfrm>
          <a:prstGeom prst="rect">
            <a:avLst/>
          </a:prstGeom>
          <a:solidFill>
            <a:schemeClr val="bg1"/>
          </a:solidFill>
        </p:spPr>
        <p:txBody>
          <a:bodyPr wrap="square" rtlCol="0">
            <a:spAutoFit/>
          </a:bodyPr>
          <a:lstStyle/>
          <a:p>
            <a:r>
              <a:rPr lang="en-US" altLang="zh-CN" sz="2400" dirty="0">
                <a:solidFill>
                  <a:srgbClr val="0000FF"/>
                </a:solidFill>
              </a:rPr>
              <a:t> I was sorting through a box of old donations, preparing to catalog some rare books, when I found a small, yellowed envelope between the pages of an ancient journal.</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2530" y="6558"/>
            <a:ext cx="1060351" cy="1417747"/>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 </a:t>
            </a:r>
            <a:endParaRPr lang="en-US" altLang="zh-CN" sz="2800" b="1" dirty="0">
              <a:solidFill>
                <a:srgbClr val="FF0000"/>
              </a:solidFill>
            </a:endParaRPr>
          </a:p>
          <a:p>
            <a:r>
              <a:rPr lang="en-US" altLang="zh-CN" sz="2800" b="1" dirty="0">
                <a:solidFill>
                  <a:srgbClr val="FF0000"/>
                </a:solidFill>
              </a:rPr>
              <a:t>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2709252" y="6072000"/>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7" name="文本框 6"/>
          <p:cNvSpPr txBox="1"/>
          <p:nvPr/>
        </p:nvSpPr>
        <p:spPr>
          <a:xfrm>
            <a:off x="7328535" y="1063625"/>
            <a:ext cx="4886960" cy="1815882"/>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Times New Roman Regular"/>
                <a:ea typeface="宋体" panose="02010600030101010101" pitchFamily="2" charset="-122"/>
                <a:cs typeface="Times New Roman" panose="02020603050405020304" pitchFamily="18" charset="0"/>
              </a:rPr>
              <a:t>Para1: </a:t>
            </a:r>
            <a:r>
              <a:rPr lang="en-US" altLang="zh-CN" sz="2800" kern="100" dirty="0">
                <a:solidFill>
                  <a:srgbClr val="CC00CC"/>
                </a:solidFill>
                <a:latin typeface="Times New Roman Regular"/>
                <a:ea typeface="宋体" panose="02010600030101010101" pitchFamily="2" charset="-122"/>
                <a:cs typeface="Times New Roman" panose="02020603050405020304" pitchFamily="18" charset="0"/>
              </a:rPr>
              <a:t>The next morning, I walked into the library director's office, saying with resolution, "I have an idea."</a:t>
            </a:r>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815882"/>
          </a:xfrm>
          <a:prstGeom prst="rect">
            <a:avLst/>
          </a:prstGeom>
          <a:solidFill>
            <a:schemeClr val="bg1"/>
          </a:solidFill>
        </p:spPr>
        <p:txBody>
          <a:bodyPr wrap="square" rtlCol="0" anchor="t">
            <a:spAutoFit/>
          </a:bodyPr>
          <a:lstStyle/>
          <a:p>
            <a:r>
              <a:rPr lang="en-US" altLang="zh-CN" sz="2800" dirty="0">
                <a:solidFill>
                  <a:srgbClr val="0000FF"/>
                </a:solidFill>
                <a:latin typeface="Times New Roman" panose="02020603050405020304" pitchFamily="18" charset="0"/>
                <a:cs typeface="Times New Roman" panose="02020603050405020304" pitchFamily="18" charset="0"/>
                <a:sym typeface="+mn-ea"/>
              </a:rPr>
              <a:t>Para2:</a:t>
            </a:r>
            <a:r>
              <a:rPr lang="en-US" altLang="zh-CN" sz="2800" dirty="0">
                <a:solidFill>
                  <a:srgbClr val="CC00CC"/>
                </a:solidFill>
                <a:latin typeface="Times New Roman" panose="02020603050405020304" pitchFamily="18" charset="0"/>
                <a:cs typeface="Times New Roman" panose="02020603050405020304" pitchFamily="18" charset="0"/>
                <a:sym typeface="+mn-ea"/>
              </a:rPr>
              <a:t>Weeks later, the moveable library program started, bringing libraries to different communities.</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a:p>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272135" y="1983183"/>
            <a:ext cx="6255656" cy="2249770"/>
          </a:xfrm>
          <a:prstGeom prst="rect">
            <a:avLst/>
          </a:prstGeom>
          <a:solidFill>
            <a:schemeClr val="bg1"/>
          </a:solidFill>
        </p:spPr>
        <p:txBody>
          <a:bodyPr wrap="square" rtlCol="0" anchor="t">
            <a:noAutofit/>
          </a:bodyPr>
          <a:lstStyle/>
          <a:p>
            <a:r>
              <a:rPr lang="en-US" altLang="zh-CN" sz="2400" i="1" dirty="0"/>
              <a:t>You are stronger than you think. </a:t>
            </a:r>
            <a:r>
              <a:rPr lang="en-US" altLang="zh-CN" sz="2400" b="1" i="1" dirty="0"/>
              <a:t>You have the power to change your world, one small act at a time. </a:t>
            </a:r>
            <a:r>
              <a:rPr lang="en-US" altLang="zh-CN" sz="2400" i="1" dirty="0"/>
              <a:t>Don't be afraid to take risks, to follow your dreams, and to embrace the unknown. The greatest journeys begin with a single step.</a:t>
            </a:r>
            <a:endParaRPr lang="zh-CN" altLang="zh-CN" sz="2400" dirty="0"/>
          </a:p>
        </p:txBody>
      </p:sp>
      <p:sp>
        <p:nvSpPr>
          <p:cNvPr id="11" name="文本框 10"/>
          <p:cNvSpPr txBox="1"/>
          <p:nvPr/>
        </p:nvSpPr>
        <p:spPr>
          <a:xfrm>
            <a:off x="1124585" y="463460"/>
            <a:ext cx="5840648" cy="123875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I was inspired by the letter and decided to change my routine , my life and even the world around me.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8" grpId="0" animBg="1"/>
      <p:bldP spid="11"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se Are The 10 Biggest (And Best) Pumpkin Patches In The Countr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6051478"/>
                <a:gridCol w="614052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800" kern="1200" dirty="0">
                          <a:solidFill>
                            <a:schemeClr val="dk1"/>
                          </a:solidFill>
                          <a:effectLst/>
                          <a:latin typeface="+mn-lt"/>
                          <a:ea typeface="+mn-ea"/>
                          <a:cs typeface="+mn-cs"/>
                        </a:rPr>
                        <a:t> I never imagined that a single piece of paper could change my entire perspective on life</a:t>
                      </a:r>
                      <a:r>
                        <a:rPr lang="en-US" altLang="zh-CN" sz="2800" b="1" kern="1200" dirty="0">
                          <a:solidFill>
                            <a:srgbClr val="FF0000"/>
                          </a:solidFill>
                          <a:effectLst/>
                          <a:latin typeface="+mn-lt"/>
                          <a:ea typeface="+mn-ea"/>
                          <a:cs typeface="+mn-cs"/>
                        </a:rPr>
                        <a:t>. I was a librarian, a job that had defined my existence for over two decades. </a:t>
                      </a:r>
                      <a:r>
                        <a:rPr lang="en-US" altLang="zh-CN" sz="2800" kern="1200" dirty="0">
                          <a:solidFill>
                            <a:schemeClr val="dk1"/>
                          </a:solidFill>
                          <a:effectLst/>
                          <a:latin typeface="+mn-lt"/>
                          <a:ea typeface="+mn-ea"/>
                          <a:cs typeface="+mn-cs"/>
                        </a:rPr>
                        <a:t>My days were spent among the quiet rows of books. I knew every corner of the library, every title on the shelves, and yet, I felt as if my own life was missing a chapter.</a:t>
                      </a:r>
                      <a:endParaRPr lang="en-US" altLang="zh-CN" sz="2800" kern="1200" dirty="0">
                        <a:solidFill>
                          <a:schemeClr val="dk1"/>
                        </a:solidFill>
                        <a:effectLst/>
                        <a:latin typeface="+mn-lt"/>
                        <a:ea typeface="+mn-ea"/>
                        <a:cs typeface="+mn-cs"/>
                      </a:endParaRPr>
                    </a:p>
                  </a:txBody>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1" dirty="0">
                          <a:solidFill>
                            <a:srgbClr val="CC00CC"/>
                          </a:solidFill>
                        </a:rPr>
                        <a:t> Only at that moment did I realize the meaning of being a librarian---bringing joy of reading and spreading knowledge. </a:t>
                      </a:r>
                      <a:endParaRPr lang="en-US" altLang="zh-CN" sz="2800" b="1"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51371" y="974036"/>
          <a:ext cx="12243372" cy="5695122"/>
        </p:xfrm>
        <a:graphic>
          <a:graphicData uri="http://schemas.openxmlformats.org/drawingml/2006/table">
            <a:tbl>
              <a:tblPr firstRow="1" bandRow="1">
                <a:tableStyleId>{5C22544A-7EE6-4342-B048-85BDC9FD1C3A}</a:tableStyleId>
              </a:tblPr>
              <a:tblGrid>
                <a:gridCol w="5732980"/>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You are stronger than you think. You have the power to change your world, one small act at a time. Don't be afraid to take risks, to follow your dreams, and to embrace the unknown. The greatest journeys begin with a single step.</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2.  I was thrilled yet a little nervous with my first step out of my comfort zone, but the words from the letter echoed in my ears, giving me the courage and confidence to push forward. </a:t>
                      </a:r>
                      <a:endParaRPr lang="en-US" altLang="zh-CN" sz="2800" b="1" dirty="0">
                        <a:solidFill>
                          <a:srgbClr val="CC00CC"/>
                        </a:solidFill>
                      </a:endParaRPr>
                    </a:p>
                    <a:p>
                      <a:r>
                        <a:rPr lang="en-US" altLang="zh-CN" sz="2800" b="1" dirty="0">
                          <a:solidFill>
                            <a:srgbClr val="CC00CC"/>
                          </a:solidFill>
                        </a:rPr>
                        <a:t>3. The letter indeed guided me to rewrite my story, reinvent my life and change the world around me, one small act at a time.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 read the letter over and over, feeling a strange mix of emotions. The words resonated deeply within me, as if they were written specifically for me. I had always been content with my life, but lately, I felt a growing sense of restlessness.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The library was my sanctuary(</a:t>
                      </a:r>
                      <a:r>
                        <a:rPr kumimoji="0" lang="zh-CN" altLang="en-US"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庇护所</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),but it had also become my prison.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 had lost sight of my own dreams, my own story.</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4. I was no longer confined to the four walls of the old library, knowing that this was just the beginning of a much greater journey.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62.xml><?xml version="1.0" encoding="utf-8"?>
<p:tagLst xmlns:p="http://schemas.openxmlformats.org/presentationml/2006/main">
  <p:tag name="AS_UNIQUEID" val="487"/>
</p:tagLst>
</file>

<file path=ppt/tags/tag63.xml><?xml version="1.0" encoding="utf-8"?>
<p:tagLst xmlns:p="http://schemas.openxmlformats.org/presentationml/2006/main">
  <p:tag name="AS_UNIQUEID" val="412"/>
  <p:tag name="PA" val="v5.2.2"/>
</p:tagLst>
</file>

<file path=ppt/tags/tag64.xml><?xml version="1.0" encoding="utf-8"?>
<p:tagLst xmlns:p="http://schemas.openxmlformats.org/presentationml/2006/main">
  <p:tag name="AS_UNIQUEID" val="411"/>
</p:tagLst>
</file>

<file path=ppt/tags/tag65.xml><?xml version="1.0" encoding="utf-8"?>
<p:tagLst xmlns:p="http://schemas.openxmlformats.org/presentationml/2006/main">
  <p:tag name="AS_UNIQUEID" val="486"/>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12120</Words>
  <Application>WPS 演示</Application>
  <PresentationFormat>宽屏</PresentationFormat>
  <Paragraphs>229</Paragraphs>
  <Slides>22</Slides>
  <Notes>7</Notes>
  <HiddenSlides>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思源黑体</vt:lpstr>
      <vt:lpstr>等线</vt:lpstr>
      <vt:lpstr>Times New Roman</vt:lpstr>
      <vt:lpstr>Calibri</vt:lpstr>
      <vt:lpstr>Times New Roman Regular</vt:lpstr>
      <vt:lpstr>Tahoma</vt:lpstr>
      <vt:lpstr>微软雅黑</vt:lpstr>
      <vt:lpstr>Arial Unicode MS</vt:lpstr>
      <vt:lpstr>等线 Light</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582</cp:revision>
  <dcterms:created xsi:type="dcterms:W3CDTF">2024-05-24T10:01:00Z</dcterms:created>
  <dcterms:modified xsi:type="dcterms:W3CDTF">2025-03-17T02:29:20Z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