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541" r:id="rId3"/>
    <p:sldId id="256" r:id="rId4"/>
    <p:sldId id="475" r:id="rId5"/>
    <p:sldId id="258" r:id="rId6"/>
    <p:sldId id="269" r:id="rId7"/>
    <p:sldId id="515" r:id="rId8"/>
    <p:sldId id="516" r:id="rId9"/>
    <p:sldId id="486" r:id="rId10"/>
    <p:sldId id="514" r:id="rId11"/>
    <p:sldId id="517" r:id="rId12"/>
    <p:sldId id="518" r:id="rId13"/>
    <p:sldId id="519" r:id="rId14"/>
    <p:sldId id="495" r:id="rId15"/>
    <p:sldId id="520" r:id="rId16"/>
    <p:sldId id="522" r:id="rId17"/>
    <p:sldId id="523" r:id="rId18"/>
    <p:sldId id="524" r:id="rId19"/>
    <p:sldId id="502" r:id="rId20"/>
    <p:sldId id="525" r:id="rId21"/>
    <p:sldId id="526" r:id="rId22"/>
    <p:sldId id="531" r:id="rId23"/>
    <p:sldId id="530" r:id="rId24"/>
    <p:sldId id="506" r:id="rId25"/>
    <p:sldId id="527" r:id="rId26"/>
    <p:sldId id="291" r:id="rId27"/>
    <p:sldId id="528" r:id="rId28"/>
    <p:sldId id="532" r:id="rId29"/>
    <p:sldId id="296" r:id="rId30"/>
    <p:sldId id="529" r:id="rId31"/>
    <p:sldId id="297" r:id="rId32"/>
  </p:sldIdLst>
  <p:sldSz cx="18288000" cy="10287000"/>
  <p:notesSz cx="6858000" cy="9144000"/>
  <p:embeddedFontLst>
    <p:embeddedFont>
      <p:font typeface="黑体" panose="02010609060101010101" pitchFamily="49" charset="-122"/>
      <p:regular r:id="rId37"/>
    </p:embeddedFont>
    <p:embeddedFont>
      <p:font typeface="可画乐淘淘-简" panose="00020600040101010101"/>
      <p:regular r:id="rId38"/>
    </p:embeddedFont>
    <p:embeddedFont>
      <p:font typeface="Calibri" panose="020F0502020204030204"/>
      <p:regular r:id="rId39"/>
      <p:bold r:id="rId40"/>
      <p:italic r:id="rId41"/>
      <p:boldItalic r:id="rId42"/>
    </p:embeddedFont>
    <p:embeddedFont>
      <p:font typeface="Arial Black" panose="020B0A04020102020204" pitchFamily="34" charset="0"/>
      <p:bold r:id="rId43"/>
    </p:embeddedFont>
    <p:embeddedFont>
      <p:font typeface="等线" panose="02010600030101010101" charset="-122"/>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F3F"/>
    <a:srgbClr val="C0D1E7"/>
    <a:srgbClr val="FEF3DC"/>
    <a:srgbClr val="E789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460" y="80"/>
      </p:cViewPr>
      <p:guideLst>
        <p:guide orient="horz" pos="2179"/>
        <p:guide pos="286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font" Target="fonts/font8.fntdata"/><Relationship Id="rId43" Type="http://schemas.openxmlformats.org/officeDocument/2006/relationships/font" Target="fonts/font7.fntdata"/><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 Target="slides/slide2.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notesMaster" Target="notesMasters/notesMaster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0DAF1-C56B-4404-A8C5-6E5DE32482B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B52C1-60EE-4BB9-B987-37C38BF6DDF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19.png"/><Relationship Id="rId1" Type="http://schemas.openxmlformats.org/officeDocument/2006/relationships/image" Target="../media/image4.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hyperlink" Target="https://music.apple.com/cn/album/white-throated-sparrow-is-happy-on-the-glacier/1792871690?i=1792871691" TargetMode="External"/><Relationship Id="rId1" Type="http://schemas.openxmlformats.org/officeDocument/2006/relationships/image" Target="../media/image4.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jpe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24.png"/><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16.png"/><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4.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26.png"/><Relationship Id="rId1" Type="http://schemas.openxmlformats.org/officeDocument/2006/relationships/image" Target="../media/image4.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jpeg"/><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8.xml.rels><?xml version="1.0" encoding="UTF-8" standalone="yes"?>
<Relationships xmlns="http://schemas.openxmlformats.org/package/2006/relationships"><Relationship Id="rId9" Type="http://schemas.openxmlformats.org/officeDocument/2006/relationships/image" Target="../media/image3.jpeg"/><Relationship Id="rId8" Type="http://schemas.openxmlformats.org/officeDocument/2006/relationships/image" Target="../media/image32.png"/><Relationship Id="rId7" Type="http://schemas.openxmlformats.org/officeDocument/2006/relationships/image" Target="../media/image31.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0" Type="http://schemas.openxmlformats.org/officeDocument/2006/relationships/slideLayout" Target="../slideLayouts/slideLayout7.xml"/><Relationship Id="rId1" Type="http://schemas.openxmlformats.org/officeDocument/2006/relationships/image" Target="../media/image4.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15.png"/><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17.png"/><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a:spLocks noChangeArrowheads="1"/>
          </p:cNvSpPr>
          <p:nvPr/>
        </p:nvSpPr>
        <p:spPr bwMode="auto">
          <a:xfrm>
            <a:off x="814388" y="804622"/>
            <a:ext cx="10715625" cy="895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a:defRPr>
                <a:solidFill>
                  <a:schemeClr val="tx1"/>
                </a:solidFill>
                <a:latin typeface="Arial" panose="020B0604020202020204" pitchFamily="34" charset="0"/>
                <a:ea typeface="黑体" panose="02010609060101010101" pitchFamily="49" charset="-122"/>
              </a:defRPr>
            </a:lvl2pPr>
            <a:lvl3pPr>
              <a:defRPr>
                <a:solidFill>
                  <a:schemeClr val="tx1"/>
                </a:solidFill>
                <a:latin typeface="Arial" panose="020B0604020202020204" pitchFamily="34" charset="0"/>
                <a:ea typeface="黑体" panose="02010609060101010101" pitchFamily="49" charset="-122"/>
              </a:defRPr>
            </a:lvl3pPr>
            <a:lvl4pPr>
              <a:defRPr>
                <a:solidFill>
                  <a:schemeClr val="tx1"/>
                </a:solidFill>
                <a:latin typeface="Arial" panose="020B0604020202020204" pitchFamily="34" charset="0"/>
                <a:ea typeface="黑体" panose="02010609060101010101" pitchFamily="49" charset="-122"/>
              </a:defRPr>
            </a:lvl4pPr>
            <a:lvl5pPr>
              <a:defRPr>
                <a:solidFill>
                  <a:schemeClr val="tx1"/>
                </a:solidFill>
                <a:latin typeface="Arial" panose="020B0604020202020204" pitchFamily="34" charset="0"/>
                <a:ea typeface="黑体" panose="02010609060101010101" pitchFamily="49"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pitchFamily="49"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pitchFamily="49"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pitchFamily="49"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pitchFamily="49" charset="-122"/>
              </a:defRPr>
            </a:lvl9pPr>
          </a:lstStyle>
          <a:p>
            <a:r>
              <a:rPr lang="zh-CN" altLang="en-US" sz="7200" b="1" dirty="0">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7200" b="1" dirty="0">
              <a:solidFill>
                <a:srgbClr val="FF0000"/>
              </a:solidFill>
              <a:latin typeface="HelveticaNeue" pitchFamily="2" charset="0"/>
              <a:ea typeface="宋体" panose="02010600030101010101" pitchFamily="2" charset="-122"/>
            </a:endParaRPr>
          </a:p>
          <a:p>
            <a:endParaRPr lang="en-US" altLang="zh-CN" sz="7200" b="1" dirty="0">
              <a:solidFill>
                <a:srgbClr val="FF0000"/>
              </a:solidFill>
              <a:latin typeface="HelveticaNeue" pitchFamily="2" charset="0"/>
              <a:ea typeface="宋体" panose="02010600030101010101" pitchFamily="2" charset="-122"/>
            </a:endParaRPr>
          </a:p>
          <a:p>
            <a:r>
              <a:rPr lang="zh-CN" altLang="en-US" sz="7200" b="1" dirty="0">
                <a:solidFill>
                  <a:srgbClr val="FF0000"/>
                </a:solidFill>
                <a:latin typeface="HelveticaNeue" pitchFamily="2" charset="0"/>
                <a:ea typeface="宋体" panose="02010600030101010101" pitchFamily="2" charset="-122"/>
              </a:rPr>
              <a:t>更多教学资源请关注</a:t>
            </a:r>
            <a:endParaRPr lang="en-US" altLang="zh-CN" sz="7200" b="1" dirty="0">
              <a:solidFill>
                <a:srgbClr val="FF0000"/>
              </a:solidFill>
              <a:latin typeface="HelveticaNeue" pitchFamily="2" charset="0"/>
              <a:ea typeface="宋体" panose="02010600030101010101" pitchFamily="2" charset="-122"/>
            </a:endParaRPr>
          </a:p>
          <a:p>
            <a:r>
              <a:rPr lang="zh-CN" altLang="en-US" sz="7200" b="1" dirty="0">
                <a:solidFill>
                  <a:srgbClr val="FF0000"/>
                </a:solidFill>
                <a:latin typeface="HelveticaNeue" pitchFamily="2" charset="0"/>
                <a:ea typeface="宋体" panose="02010600030101010101" pitchFamily="2" charset="-122"/>
              </a:rPr>
              <a:t>公众号：溯恩英语</a:t>
            </a:r>
            <a:endParaRPr lang="zh-CN" altLang="en-US" sz="7200" b="1" dirty="0">
              <a:solidFill>
                <a:srgbClr val="FF0000"/>
              </a:solidFill>
              <a:latin typeface="HelveticaNeue" pitchFamily="2" charset="0"/>
              <a:ea typeface="宋体" panose="02010600030101010101" pitchFamily="2" charset="-122"/>
            </a:endParaRPr>
          </a:p>
        </p:txBody>
      </p:sp>
      <p:sp>
        <p:nvSpPr>
          <p:cNvPr id="3" name="矩形 3"/>
          <p:cNvSpPr>
            <a:spLocks noChangeArrowheads="1"/>
          </p:cNvSpPr>
          <p:nvPr/>
        </p:nvSpPr>
        <p:spPr bwMode="auto">
          <a:xfrm>
            <a:off x="12115800" y="3913171"/>
            <a:ext cx="48228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a:defRPr>
                <a:solidFill>
                  <a:schemeClr val="tx1"/>
                </a:solidFill>
                <a:latin typeface="Arial" panose="020B0604020202020204" pitchFamily="34" charset="0"/>
                <a:ea typeface="黑体" panose="02010609060101010101" pitchFamily="49" charset="-122"/>
              </a:defRPr>
            </a:lvl2pPr>
            <a:lvl3pPr>
              <a:defRPr>
                <a:solidFill>
                  <a:schemeClr val="tx1"/>
                </a:solidFill>
                <a:latin typeface="Arial" panose="020B0604020202020204" pitchFamily="34" charset="0"/>
                <a:ea typeface="黑体" panose="02010609060101010101" pitchFamily="49" charset="-122"/>
              </a:defRPr>
            </a:lvl3pPr>
            <a:lvl4pPr>
              <a:defRPr>
                <a:solidFill>
                  <a:schemeClr val="tx1"/>
                </a:solidFill>
                <a:latin typeface="Arial" panose="020B0604020202020204" pitchFamily="34" charset="0"/>
                <a:ea typeface="黑体" panose="02010609060101010101" pitchFamily="49" charset="-122"/>
              </a:defRPr>
            </a:lvl4pPr>
            <a:lvl5pPr>
              <a:defRPr>
                <a:solidFill>
                  <a:schemeClr val="tx1"/>
                </a:solidFill>
                <a:latin typeface="Arial" panose="020B0604020202020204" pitchFamily="34" charset="0"/>
                <a:ea typeface="黑体" panose="02010609060101010101" pitchFamily="49"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pitchFamily="49"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pitchFamily="49"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pitchFamily="49"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pitchFamily="49" charset="-122"/>
              </a:defRPr>
            </a:lvl9pPr>
          </a:lstStyle>
          <a:p>
            <a:r>
              <a:rPr lang="zh-CN" altLang="en-US" sz="6000" b="1" dirty="0">
                <a:latin typeface="华文新魏" pitchFamily="2" charset="-122"/>
                <a:ea typeface="宋体" panose="02010600030101010101" pitchFamily="2" charset="-122"/>
              </a:rPr>
              <a:t>知识产权声明</a:t>
            </a:r>
            <a:endParaRPr lang="zh-CN" altLang="en-US" sz="6000" b="1" dirty="0">
              <a:latin typeface="华文新魏" pitchFamily="2" charset="-122"/>
              <a:ea typeface="宋体" panose="02010600030101010101" pitchFamily="2" charset="-122"/>
            </a:endParaRPr>
          </a:p>
        </p:txBody>
      </p:sp>
      <p:pic>
        <p:nvPicPr>
          <p:cNvPr id="4" name="图片 11" descr="水印"/>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652952" y="682625"/>
            <a:ext cx="8196478"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descr="qrcode_for_gh_3a435f224ccf_128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45275" y="4762500"/>
            <a:ext cx="4993350" cy="49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descr="logo横版 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2400" y="59585"/>
            <a:ext cx="17907000" cy="6426759"/>
          </a:xfrm>
          <a:prstGeom prst="rect">
            <a:avLst/>
          </a:prstGeom>
          <a:noFill/>
        </p:spPr>
        <p:txBody>
          <a:bodyPr wrap="square">
            <a:spAutoFit/>
          </a:bodyPr>
          <a:lstStyle/>
          <a:p>
            <a:pPr marL="0" marR="0" lvl="0" indent="266700" algn="just" defTabSz="914400" rtl="0" eaLnBrk="1" fontAlgn="auto" latinLnBrk="0" hangingPunct="1">
              <a:lnSpc>
                <a:spcPct val="98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1</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The rich aroma of freshly roasted coffee filled the air inside a quaint stone cabin in the eastern Chinese village that houses </a:t>
            </a:r>
            <a:r>
              <a:rPr kumimoji="0" lang="en-US" altLang="zh-CN" sz="28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Frank Sterzer’s café: Bamboo Coffee Roasters</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endParaRPr kumimoji="0" lang="zh-CN" altLang="zh-CN" sz="2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lnSpc>
                <a:spcPct val="98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2</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After more than 20 years as an engineer and executive with leading automobile companies in Germany and China, Frank has found a new calling and fulfillment in the </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village of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mn-cs"/>
              </a:rPr>
              <a:t>Maoli</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near Ningbo in Zhejiang province. Inspired by his lifelong love of coffee, a passion for roasting beans prompted Frank to turn what had been a hobby into a thriving business. “Zhejiang’s countryside has excellent infrastructure and beautiful landscapes, and I find it the ideal place to start my business,” Frank says.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mn-cs"/>
              </a:rPr>
              <a:t>Maoli</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is located less than a 30-minute drive from the Ningbo city center, striking a pleasing balance between urban convenience and rural tranquility.</a:t>
            </a:r>
            <a:endParaRPr kumimoji="0" lang="zh-CN" altLang="zh-CN" sz="2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lnSpc>
                <a:spcPct val="98000"/>
              </a:lnSpc>
              <a:spcBef>
                <a:spcPts val="0"/>
              </a:spcBef>
              <a:spcAft>
                <a:spcPts val="0"/>
              </a:spcAft>
              <a:buClrTx/>
              <a:buSzTx/>
              <a:buFontTx/>
              <a:buNone/>
              <a:defRPr/>
            </a:pP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mn-cs"/>
              </a:rPr>
              <a:t>3</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For Frank, the experience of sipping a cup of coffee while enjoying a slice of handmade cake and gazing at the countryside, captures the type of serene lifestyle he hopes to share with visitors. “Bamboo Coffee Roasters is a place to share the charm of this mountain village with visitors from all over the world,” he explains.</a:t>
            </a:r>
            <a:endParaRPr kumimoji="0" lang="zh-CN" altLang="zh-CN" sz="2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lnSpc>
                <a:spcPct val="98000"/>
              </a:lnSpc>
              <a:spcBef>
                <a:spcPts val="0"/>
              </a:spcBef>
              <a:spcAft>
                <a:spcPts val="0"/>
              </a:spcAft>
              <a:buClrTx/>
              <a:buSzTx/>
              <a:buFontTx/>
              <a:buNone/>
              <a:defRPr/>
            </a:pP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mn-cs"/>
              </a:rPr>
              <a:t>4</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The café is named after the abundance of bamboo around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mn-cs"/>
              </a:rPr>
              <a:t>Maoli</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while its logo was inspired by a photograph Frank took of a nearby bamboo forest. He has </a:t>
            </a:r>
            <a:r>
              <a:rPr kumimoji="0" lang="en-US" altLang="zh-CN" sz="2800" b="0" i="0" u="none" strike="noStrike" kern="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mn-cs"/>
              </a:rPr>
              <a:t>also</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created a small coffee factory behind the shop front, where excellent beans from around the world are neatly stacked next to gently humming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roasting machines. He roasts 10 metric tons a year.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All these have become key components of the café’s success.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533400" y="6486344"/>
            <a:ext cx="17221200" cy="3683060"/>
          </a:xfrm>
          <a:prstGeom prst="rect">
            <a:avLst/>
          </a:prstGeom>
          <a:noFill/>
          <a:ln w="28575">
            <a:solidFill>
              <a:schemeClr val="tx1"/>
            </a:solidFill>
          </a:ln>
        </p:spPr>
        <p:txBody>
          <a:bodyPr wrap="square">
            <a:spAutoFit/>
          </a:bodyPr>
          <a:lstStyle/>
          <a:p>
            <a:pPr marL="0" marR="0" lvl="0" indent="0" algn="l" defTabSz="914400" rtl="0" eaLnBrk="1" fontAlgn="auto" latinLnBrk="0" hangingPunct="1">
              <a:lnSpc>
                <a:spcPts val="35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24. What made Frank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set up the café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in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Maoli</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5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The village’s outstanding facilities and picturesque sceneries. </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5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 China’s expanded visa-free policies for international travelers.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5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Frank’s newly found enthusiasm for coffee and roasting beans.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5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 The combination of urban convenience with rural booming industry.</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5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25.What is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Paragraph 4</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mainly about?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5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operation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of Frank’s business. 		B.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hardships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of running the business.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5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Origins</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of Bamboo Coffee Roasters. 	D.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vast profit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earned from the business.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p:cNvSpPr/>
          <p:nvPr/>
        </p:nvSpPr>
        <p:spPr bwMode="auto">
          <a:xfrm>
            <a:off x="254000" y="2171700"/>
            <a:ext cx="17653000" cy="4572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0" name="矩形 9"/>
          <p:cNvSpPr/>
          <p:nvPr/>
        </p:nvSpPr>
        <p:spPr bwMode="auto">
          <a:xfrm>
            <a:off x="228600" y="2628900"/>
            <a:ext cx="3276600" cy="4572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pic>
        <p:nvPicPr>
          <p:cNvPr id="16" name="图片 15"/>
          <p:cNvPicPr>
            <a:picLocks noChangeAspect="1"/>
          </p:cNvPicPr>
          <p:nvPr/>
        </p:nvPicPr>
        <p:blipFill>
          <a:blip r:embed="rId1" cstate="screen"/>
          <a:stretch>
            <a:fillRect/>
          </a:stretch>
        </p:blipFill>
        <p:spPr>
          <a:xfrm>
            <a:off x="533400" y="7008222"/>
            <a:ext cx="421278" cy="421278"/>
          </a:xfrm>
          <a:prstGeom prst="rect">
            <a:avLst/>
          </a:prstGeom>
        </p:spPr>
      </p:pic>
      <p:sp>
        <p:nvSpPr>
          <p:cNvPr id="17" name="文本框 16"/>
          <p:cNvSpPr txBox="1"/>
          <p:nvPr/>
        </p:nvSpPr>
        <p:spPr>
          <a:xfrm>
            <a:off x="12801600" y="6782577"/>
            <a:ext cx="4648200" cy="1815882"/>
          </a:xfrm>
          <a:prstGeom prst="rect">
            <a:avLst/>
          </a:prstGeom>
          <a:solidFill>
            <a:schemeClr val="accent3">
              <a:lumMod val="40000"/>
              <a:lumOff val="60000"/>
            </a:schemeClr>
          </a:solidFill>
          <a:ln>
            <a:solidFill>
              <a:schemeClr val="tx1"/>
            </a:solidFill>
            <a:prstDash val="lgDash"/>
          </a:ln>
        </p:spPr>
        <p:txBody>
          <a:bodyPr wrap="square">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outstanding facilities</a:t>
            </a:r>
            <a:endParaRPr lang="en-US" altLang="zh-CN" sz="2800" dirty="0">
              <a:solidFill>
                <a:srgbClr val="FF0000"/>
              </a:solidFill>
              <a:latin typeface="Times New Roman" panose="02020603050405020304" pitchFamily="18" charset="0"/>
              <a:cs typeface="Times New Roman" panose="02020603050405020304" pitchFamily="18" charset="0"/>
            </a:endParaRPr>
          </a:p>
          <a:p>
            <a:r>
              <a:rPr lang="en-US" altLang="zh-CN" sz="2800" i="1" u="sng" dirty="0">
                <a:latin typeface="Times New Roman" panose="02020603050405020304" pitchFamily="18" charset="0"/>
                <a:cs typeface="Times New Roman" panose="02020603050405020304" pitchFamily="18" charset="0"/>
              </a:rPr>
              <a:t>---excellent infrastructure </a:t>
            </a:r>
            <a:endParaRPr lang="en-US" altLang="zh-CN" sz="2800" i="1" u="sng" dirty="0">
              <a:latin typeface="Times New Roman" panose="02020603050405020304" pitchFamily="18" charset="0"/>
              <a:cs typeface="Times New Roman" panose="02020603050405020304" pitchFamily="18" charset="0"/>
            </a:endParaRPr>
          </a:p>
          <a:p>
            <a:r>
              <a:rPr lang="en-US" altLang="zh-CN" sz="2800" dirty="0">
                <a:solidFill>
                  <a:srgbClr val="FF0000"/>
                </a:solidFill>
                <a:latin typeface="Times New Roman" panose="02020603050405020304" pitchFamily="18" charset="0"/>
                <a:cs typeface="Times New Roman" panose="02020603050405020304" pitchFamily="18" charset="0"/>
              </a:rPr>
              <a:t>picturesque sceneries</a:t>
            </a:r>
            <a:endParaRPr lang="en-US" altLang="zh-CN" sz="2800" dirty="0">
              <a:solidFill>
                <a:srgbClr val="FF0000"/>
              </a:solidFill>
              <a:latin typeface="Times New Roman" panose="02020603050405020304" pitchFamily="18" charset="0"/>
              <a:cs typeface="Times New Roman" panose="02020603050405020304" pitchFamily="18" charset="0"/>
            </a:endParaRPr>
          </a:p>
          <a:p>
            <a:r>
              <a:rPr lang="en-US" altLang="zh-CN" sz="2800" i="1" u="sng" dirty="0">
                <a:latin typeface="Times New Roman" panose="02020603050405020304" pitchFamily="18" charset="0"/>
                <a:cs typeface="Times New Roman" panose="02020603050405020304" pitchFamily="18" charset="0"/>
              </a:rPr>
              <a:t>---beautiful landscapes </a:t>
            </a:r>
            <a:endParaRPr lang="zh-CN" altLang="en-US" i="1" u="sng" dirty="0"/>
          </a:p>
        </p:txBody>
      </p:sp>
      <p:sp>
        <p:nvSpPr>
          <p:cNvPr id="18" name="矩形 17"/>
          <p:cNvSpPr/>
          <p:nvPr/>
        </p:nvSpPr>
        <p:spPr bwMode="auto">
          <a:xfrm>
            <a:off x="976449" y="4720117"/>
            <a:ext cx="3276600" cy="4572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9" name="矩形 18"/>
          <p:cNvSpPr/>
          <p:nvPr/>
        </p:nvSpPr>
        <p:spPr bwMode="auto">
          <a:xfrm>
            <a:off x="10668000" y="4720117"/>
            <a:ext cx="2133600" cy="42338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0" name="矩形 19"/>
          <p:cNvSpPr/>
          <p:nvPr/>
        </p:nvSpPr>
        <p:spPr bwMode="auto">
          <a:xfrm>
            <a:off x="6858000" y="5129122"/>
            <a:ext cx="4572000" cy="42338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1" name="矩形 20"/>
          <p:cNvSpPr/>
          <p:nvPr/>
        </p:nvSpPr>
        <p:spPr bwMode="auto">
          <a:xfrm>
            <a:off x="14706600" y="5129122"/>
            <a:ext cx="3276600" cy="4572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2" name="矩形 21"/>
          <p:cNvSpPr/>
          <p:nvPr/>
        </p:nvSpPr>
        <p:spPr bwMode="auto">
          <a:xfrm>
            <a:off x="304800" y="5609368"/>
            <a:ext cx="17678400" cy="753332"/>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pic>
        <p:nvPicPr>
          <p:cNvPr id="23" name="图片 22"/>
          <p:cNvPicPr>
            <a:picLocks noChangeAspect="1"/>
          </p:cNvPicPr>
          <p:nvPr/>
        </p:nvPicPr>
        <p:blipFill>
          <a:blip r:embed="rId1" cstate="screen"/>
          <a:stretch>
            <a:fillRect/>
          </a:stretch>
        </p:blipFill>
        <p:spPr>
          <a:xfrm>
            <a:off x="541021" y="9218022"/>
            <a:ext cx="421278" cy="421278"/>
          </a:xfrm>
          <a:prstGeom prst="rect">
            <a:avLst/>
          </a:prstGeom>
        </p:spPr>
      </p:pic>
      <p:pic>
        <p:nvPicPr>
          <p:cNvPr id="2" name="图片 1" descr="logo横版 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animBg="1"/>
      <p:bldP spid="18" grpId="0" animBg="1"/>
      <p:bldP spid="19"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457200" y="647700"/>
            <a:ext cx="17373600" cy="4435573"/>
          </a:xfrm>
          <a:prstGeom prst="rect">
            <a:avLst/>
          </a:prstGeom>
          <a:noFill/>
        </p:spPr>
        <p:txBody>
          <a:bodyPr wrap="square">
            <a:spAutoFit/>
          </a:bodyPr>
          <a:lstStyle/>
          <a:p>
            <a:pPr marL="0" marR="0" lvl="0" indent="266700" algn="just" defTabSz="914400" rtl="0" eaLnBrk="1" fontAlgn="auto" latinLnBrk="0" hangingPunct="1">
              <a:lnSpc>
                <a:spcPct val="98000"/>
              </a:lnSpc>
              <a:spcBef>
                <a:spcPts val="0"/>
              </a:spcBef>
              <a:spcAft>
                <a:spcPts val="0"/>
              </a:spcAft>
              <a:buClrTx/>
              <a:buSzTx/>
              <a:buFontTx/>
              <a:buNone/>
              <a:defRPr/>
            </a:pPr>
            <a:r>
              <a:rPr kumimoji="0" lang="en-US" altLang="zh-CN" sz="36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6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5</a:t>
            </a:r>
            <a:r>
              <a:rPr kumimoji="0" lang="en-US" altLang="zh-CN" sz="36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Since opening in June 2024, Bamboo Coffee Roasters has quickly become a popular destination, attracting visitors from near and far including international travelers taking advantage of China’s expanded visa-free policies. Frank’s own family took advantage of this policy, with his mother and siblings visiting last year.</a:t>
            </a:r>
            <a:endParaRPr kumimoji="0" lang="zh-CN" altLang="zh-CN" sz="3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lnSpc>
                <a:spcPct val="98000"/>
              </a:lnSpc>
              <a:spcBef>
                <a:spcPts val="0"/>
              </a:spcBef>
              <a:spcAft>
                <a:spcPts val="0"/>
              </a:spcAft>
              <a:buClrTx/>
              <a:buSzTx/>
              <a:buFontTx/>
              <a:buNone/>
              <a:defRPr/>
            </a:pPr>
            <a:r>
              <a:rPr kumimoji="0" lang="en-US" altLang="zh-CN" sz="36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6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6</a:t>
            </a:r>
            <a:r>
              <a:rPr kumimoji="0" lang="en-US" altLang="zh-CN" sz="36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Before the Spring Festival, the café was welcoming guests from allover, including nearby cities like Hangzhou and Shanghai. “</a:t>
            </a:r>
            <a:r>
              <a:rPr kumimoji="0" lang="en-US" altLang="zh-CN" sz="3600" b="0" i="0" u="none" strike="noStrike" kern="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mn-cs"/>
              </a:rPr>
              <a:t>We came to Ningbo for local delicacies and business, purchasing local produce. Products such as honey oranges, bamboo shoots and tea have </a:t>
            </a:r>
            <a:r>
              <a:rPr kumimoji="0" lang="en-US" altLang="zh-CN" sz="3600" b="0" i="0" u="none" strike="noStrike" kern="0" cap="none" spc="0" normalizeH="0" baseline="0" noProof="0" dirty="0">
                <a:ln>
                  <a:noFill/>
                </a:ln>
                <a:solidFill>
                  <a:srgbClr val="0070C0"/>
                </a:solidFill>
                <a:effectLst/>
                <a:highlight>
                  <a:srgbClr val="FFFF00"/>
                </a:highlight>
                <a:uLnTx/>
                <a:uFillTx/>
                <a:latin typeface="Times New Roman" panose="02020603050405020304" pitchFamily="18" charset="0"/>
                <a:ea typeface="宋体" panose="02010600030101010101" pitchFamily="2" charset="-122"/>
                <a:cs typeface="+mn-cs"/>
              </a:rPr>
              <a:t>also</a:t>
            </a:r>
            <a:r>
              <a:rPr kumimoji="0" lang="en-US" altLang="zh-CN" sz="3600" b="0" i="0" u="none" strike="noStrike" kern="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mn-cs"/>
              </a:rPr>
              <a:t> </a:t>
            </a:r>
            <a:r>
              <a:rPr kumimoji="0" lang="en-US" altLang="zh-CN" sz="3600" b="0" i="0" u="none" strike="noStrike" kern="0" cap="none" spc="0" normalizeH="0" baseline="0" noProof="0" dirty="0">
                <a:ln>
                  <a:noFill/>
                </a:ln>
                <a:solidFill>
                  <a:srgbClr val="0070C0"/>
                </a:solidFill>
                <a:effectLst/>
                <a:highlight>
                  <a:srgbClr val="00FFFF"/>
                </a:highlight>
                <a:uLnTx/>
                <a:uFillTx/>
                <a:latin typeface="Times New Roman" panose="02020603050405020304" pitchFamily="18" charset="0"/>
                <a:ea typeface="宋体" panose="02010600030101010101" pitchFamily="2" charset="-122"/>
                <a:cs typeface="+mn-cs"/>
              </a:rPr>
              <a:t>found wider markets</a:t>
            </a:r>
            <a:r>
              <a:rPr kumimoji="0" lang="en-US" altLang="zh-CN" sz="3600" b="0" i="0" u="none" strike="noStrike" kern="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mn-cs"/>
              </a:rPr>
              <a:t>, </a:t>
            </a:r>
            <a:r>
              <a:rPr kumimoji="0" lang="en-US" altLang="zh-CN" sz="3600" b="0" i="0" u="none" strike="noStrike" kern="0" cap="none" spc="0" normalizeH="0" baseline="0" noProof="0" dirty="0">
                <a:ln>
                  <a:noFill/>
                </a:ln>
                <a:solidFill>
                  <a:srgbClr val="0070C0"/>
                </a:solidFill>
                <a:effectLst/>
                <a:highlight>
                  <a:srgbClr val="00FFFF"/>
                </a:highlight>
                <a:uLnTx/>
                <a:uFillTx/>
                <a:latin typeface="Times New Roman" panose="02020603050405020304" pitchFamily="18" charset="0"/>
                <a:ea typeface="宋体" panose="02010600030101010101" pitchFamily="2" charset="-122"/>
                <a:cs typeface="+mn-cs"/>
              </a:rPr>
              <a:t>thanks to the café’s popularity</a:t>
            </a:r>
            <a:r>
              <a:rPr kumimoji="0" lang="en-US" altLang="zh-CN" sz="36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one tourist said.</a:t>
            </a:r>
            <a:endParaRPr kumimoji="0" lang="zh-CN" altLang="zh-CN" sz="3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16" name="文本框 15"/>
          <p:cNvSpPr txBox="1"/>
          <p:nvPr/>
        </p:nvSpPr>
        <p:spPr>
          <a:xfrm>
            <a:off x="533400" y="5143500"/>
            <a:ext cx="17221200" cy="5016758"/>
          </a:xfrm>
          <a:prstGeom prst="rect">
            <a:avLst/>
          </a:prstGeom>
          <a:noFill/>
          <a:ln w="28575">
            <a:solidFill>
              <a:schemeClr val="tx1"/>
            </a:solidFill>
          </a:ln>
        </p:spPr>
        <p:txBody>
          <a:bodyPr wrap="square">
            <a:spAutoFit/>
          </a:bodyPr>
          <a:lstStyle/>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26. Why is the tourist remark mentioned in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last paragraph</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To prove guests from allover promoted Frank’s business.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 To tell us the popularity of Frank’s business enhanced local economy.</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To share with readers the intense interest of tourists in exploring Ningbo.</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 To advertise for the local businesses to promote the sale of local produce. </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27. Which of the following is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best title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for the text?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An overnight celebrity: from engineer to business founder  </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 Relaxing Coffee culture: a new trend of lifestyle in Zhejiang villages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A Perfect integration: the fragrance of coffee and the peace of rural life</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 Bamboo Coffee Roasters: a miracle of international investment in China</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7" name="图片 16"/>
          <p:cNvPicPr>
            <a:picLocks noChangeAspect="1"/>
          </p:cNvPicPr>
          <p:nvPr/>
        </p:nvPicPr>
        <p:blipFill>
          <a:blip r:embed="rId1" cstate="screen"/>
          <a:stretch>
            <a:fillRect/>
          </a:stretch>
        </p:blipFill>
        <p:spPr>
          <a:xfrm>
            <a:off x="533400" y="6246222"/>
            <a:ext cx="421278" cy="421278"/>
          </a:xfrm>
          <a:prstGeom prst="rect">
            <a:avLst/>
          </a:prstGeom>
        </p:spPr>
      </p:pic>
      <p:sp>
        <p:nvSpPr>
          <p:cNvPr id="19" name="文本框 18"/>
          <p:cNvSpPr txBox="1"/>
          <p:nvPr/>
        </p:nvSpPr>
        <p:spPr>
          <a:xfrm>
            <a:off x="13335000" y="6388282"/>
            <a:ext cx="4767943" cy="2677656"/>
          </a:xfrm>
          <a:prstGeom prst="rect">
            <a:avLst/>
          </a:prstGeom>
          <a:solidFill>
            <a:schemeClr val="accent6">
              <a:lumMod val="20000"/>
              <a:lumOff val="80000"/>
            </a:schemeClr>
          </a:solidFill>
        </p:spPr>
        <p:txBody>
          <a:bodyPr wrap="square">
            <a:spAutoFit/>
          </a:bodyPr>
          <a:lstStyle/>
          <a:p>
            <a:pPr algn="just"/>
            <a:r>
              <a:rPr lang="en-US" altLang="zh-CN" sz="2800" dirty="0"/>
              <a:t>The text focuses on how Frank Sterzer’s café, Bamboo Coffee Roasters, combines the art of coffee roasting with the tranquility and beauty of rural life in Zhejiang.</a:t>
            </a:r>
            <a:endParaRPr lang="zh-CN" altLang="en-US" sz="2800" dirty="0"/>
          </a:p>
        </p:txBody>
      </p:sp>
      <p:pic>
        <p:nvPicPr>
          <p:cNvPr id="20" name="图片 19"/>
          <p:cNvPicPr>
            <a:picLocks noChangeAspect="1"/>
          </p:cNvPicPr>
          <p:nvPr/>
        </p:nvPicPr>
        <p:blipFill>
          <a:blip r:embed="rId1" cstate="screen"/>
          <a:stretch>
            <a:fillRect/>
          </a:stretch>
        </p:blipFill>
        <p:spPr>
          <a:xfrm>
            <a:off x="533400" y="9079357"/>
            <a:ext cx="421278" cy="421278"/>
          </a:xfrm>
          <a:prstGeom prst="rect">
            <a:avLst/>
          </a:prstGeom>
        </p:spPr>
      </p:pic>
      <p:pic>
        <p:nvPicPr>
          <p:cNvPr id="9" name="图片 8" descr="logo横版 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67944" y="598892"/>
            <a:ext cx="15974408" cy="9343242"/>
            <a:chOff x="0" y="-38100"/>
            <a:chExt cx="4207252" cy="2460771"/>
          </a:xfrm>
        </p:grpSpPr>
        <p:sp>
          <p:nvSpPr>
            <p:cNvPr id="4" name="Freeform 4"/>
            <p:cNvSpPr/>
            <p:nvPr/>
          </p:nvSpPr>
          <p:spPr>
            <a:xfrm>
              <a:off x="0" y="0"/>
              <a:ext cx="4207252" cy="2422671"/>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9"/>
          <p:cNvSpPr txBox="1"/>
          <p:nvPr/>
        </p:nvSpPr>
        <p:spPr>
          <a:xfrm>
            <a:off x="-42098" y="7659904"/>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rPr>
              <a:t>B</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endParaRPr>
          </a:p>
        </p:txBody>
      </p:sp>
      <p:grpSp>
        <p:nvGrpSpPr>
          <p:cNvPr id="11" name="Group 11"/>
          <p:cNvGrpSpPr/>
          <p:nvPr/>
        </p:nvGrpSpPr>
        <p:grpSpPr>
          <a:xfrm>
            <a:off x="2136077" y="4190594"/>
            <a:ext cx="3899932" cy="235269"/>
            <a:chOff x="0" y="0"/>
            <a:chExt cx="9473438" cy="571500"/>
          </a:xfrm>
        </p:grpSpPr>
        <p:sp>
          <p:nvSpPr>
            <p:cNvPr id="12" name="Freeform 12"/>
            <p:cNvSpPr/>
            <p:nvPr/>
          </p:nvSpPr>
          <p:spPr>
            <a:xfrm>
              <a:off x="0" y="255270"/>
              <a:ext cx="9473438" cy="69850"/>
            </a:xfrm>
            <a:custGeom>
              <a:avLst/>
              <a:gdLst/>
              <a:ahLst/>
              <a:cxnLst/>
              <a:rect l="l" t="t" r="r" b="b"/>
              <a:pathLst>
                <a:path w="9473438" h="69850">
                  <a:moveTo>
                    <a:pt x="9182608" y="0"/>
                  </a:moveTo>
                  <a:lnTo>
                    <a:pt x="0" y="0"/>
                  </a:lnTo>
                  <a:lnTo>
                    <a:pt x="0" y="69850"/>
                  </a:lnTo>
                  <a:lnTo>
                    <a:pt x="9473438" y="69850"/>
                  </a:lnTo>
                  <a:lnTo>
                    <a:pt x="9473438" y="0"/>
                  </a:lnTo>
                  <a:close/>
                </a:path>
              </a:pathLst>
            </a:custGeom>
            <a:solidFill>
              <a:srgbClr val="7085FF"/>
            </a:solidFill>
          </p:spPr>
        </p:sp>
      </p:grpSp>
      <p:sp>
        <p:nvSpPr>
          <p:cNvPr id="6" name="文本框 5"/>
          <p:cNvSpPr txBox="1"/>
          <p:nvPr/>
        </p:nvSpPr>
        <p:spPr>
          <a:xfrm>
            <a:off x="1514921" y="4310242"/>
            <a:ext cx="6245428" cy="6771084"/>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Be</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inspired by </a:t>
            </a:r>
            <a:endPar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z="3200" baseline="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passion/enthusiasm for</a:t>
            </a:r>
            <a:endParaRPr lang="en-US" altLang="zh-CN" sz="3200" baseline="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thriving business</a:t>
            </a:r>
            <a:endPar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z="3200" baseline="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Strike a balance between…</a:t>
            </a:r>
            <a:endParaRPr lang="en-US" altLang="zh-CN" sz="3200" baseline="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Be named after</a:t>
            </a:r>
            <a:endPar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z="3200" baseline="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Take advantage of</a:t>
            </a:r>
            <a:endParaRPr lang="en-US" altLang="zh-CN" sz="3200" baseline="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China’s expanded visa-free policy</a:t>
            </a:r>
            <a:endPar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z="3200" baseline="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Honey</a:t>
            </a:r>
            <a:r>
              <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oranges</a:t>
            </a:r>
            <a:endPar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Bamboo shoots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Rural booming industry</a:t>
            </a:r>
            <a:endPar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 overnight celebrity</a:t>
            </a:r>
            <a:endPar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3" name="文本框 12"/>
          <p:cNvSpPr txBox="1"/>
          <p:nvPr/>
        </p:nvSpPr>
        <p:spPr>
          <a:xfrm>
            <a:off x="6705600" y="974474"/>
            <a:ext cx="6705600" cy="584775"/>
          </a:xfrm>
          <a:prstGeom prst="rect">
            <a:avLst/>
          </a:prstGeom>
          <a:solidFill>
            <a:srgbClr val="FFFF00"/>
          </a:solidFill>
        </p:spPr>
        <p:txBody>
          <a:bodyPr wrap="square" rtlCol="0">
            <a:spAutoFit/>
          </a:bodyPr>
          <a:lstStyle/>
          <a:p>
            <a:pPr marL="457200" lvl="0" indent="-457200">
              <a:buFont typeface="Wingdings" panose="05000000000000000000" pitchFamily="2" charset="2"/>
              <a:buChar char="u"/>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house: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vt.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zh-CN" altLang="en-US" sz="3200" dirty="0">
                <a:solidFill>
                  <a:prstClr val="black"/>
                </a:solidFill>
                <a:latin typeface="Times New Roman" panose="02020603050405020304" pitchFamily="18" charset="0"/>
                <a:cs typeface="Times New Roman" panose="02020603050405020304" pitchFamily="18" charset="0"/>
              </a:rPr>
              <a:t>提供住所；容纳；存放</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6773333" y="1562100"/>
            <a:ext cx="10219267" cy="1569660"/>
          </a:xfrm>
          <a:prstGeom prst="rect">
            <a:avLst/>
          </a:prstGeom>
          <a:noFill/>
          <a:ln w="28575">
            <a:solidFill>
              <a:schemeClr val="tx1"/>
            </a:solidFill>
          </a:ln>
        </p:spPr>
        <p:txBody>
          <a:bodyPr wrap="square">
            <a:spAutoFit/>
          </a:bodyPr>
          <a:lstStyle/>
          <a:p>
            <a:pPr marL="457200" lvl="0" indent="-457200">
              <a:buFont typeface="Arial" panose="020B0604020202020204" pitchFamily="34" charset="0"/>
              <a:buChar char="•"/>
            </a:pPr>
            <a:r>
              <a:rPr lang="en-US" altLang="zh-CN" sz="3200" dirty="0">
                <a:solidFill>
                  <a:prstClr val="black"/>
                </a:solidFill>
                <a:latin typeface="Times New Roman" panose="02020603050405020304" pitchFamily="18" charset="0"/>
                <a:cs typeface="Times New Roman" panose="02020603050405020304" pitchFamily="18" charset="0"/>
              </a:rPr>
              <a:t>house + </a:t>
            </a:r>
            <a:r>
              <a:rPr lang="zh-CN" altLang="en-US" sz="3200" dirty="0">
                <a:solidFill>
                  <a:prstClr val="black"/>
                </a:solidFill>
                <a:latin typeface="Times New Roman" panose="02020603050405020304" pitchFamily="18" charset="0"/>
                <a:cs typeface="Times New Roman" panose="02020603050405020304" pitchFamily="18" charset="0"/>
              </a:rPr>
              <a:t>人</a:t>
            </a:r>
            <a:r>
              <a:rPr lang="en-US" altLang="zh-CN" sz="3200" dirty="0">
                <a:solidFill>
                  <a:prstClr val="black"/>
                </a:solidFill>
                <a:latin typeface="Times New Roman" panose="02020603050405020304" pitchFamily="18" charset="0"/>
                <a:cs typeface="Times New Roman" panose="02020603050405020304" pitchFamily="18" charset="0"/>
              </a:rPr>
              <a:t>/</a:t>
            </a:r>
            <a:r>
              <a:rPr lang="zh-CN" altLang="en-US" sz="3200" dirty="0">
                <a:solidFill>
                  <a:prstClr val="black"/>
                </a:solidFill>
                <a:latin typeface="Times New Roman" panose="02020603050405020304" pitchFamily="18" charset="0"/>
                <a:cs typeface="Times New Roman" panose="02020603050405020304" pitchFamily="18" charset="0"/>
              </a:rPr>
              <a:t>物：“为</a:t>
            </a:r>
            <a:r>
              <a:rPr lang="en-US" altLang="zh-CN" sz="3200" dirty="0">
                <a:solidFill>
                  <a:prstClr val="black"/>
                </a:solidFill>
                <a:latin typeface="Times New Roman" panose="02020603050405020304" pitchFamily="18" charset="0"/>
                <a:cs typeface="Times New Roman" panose="02020603050405020304" pitchFamily="18" charset="0"/>
              </a:rPr>
              <a:t>……</a:t>
            </a:r>
            <a:r>
              <a:rPr lang="zh-CN" altLang="en-US" sz="3200" dirty="0">
                <a:solidFill>
                  <a:prstClr val="black"/>
                </a:solidFill>
                <a:latin typeface="Times New Roman" panose="02020603050405020304" pitchFamily="18" charset="0"/>
                <a:cs typeface="Times New Roman" panose="02020603050405020304" pitchFamily="18" charset="0"/>
              </a:rPr>
              <a:t>提供住所”或“容纳</a:t>
            </a:r>
            <a:r>
              <a:rPr lang="en-US" altLang="zh-CN" sz="3200" dirty="0">
                <a:solidFill>
                  <a:prstClr val="black"/>
                </a:solidFill>
                <a:latin typeface="Times New Roman" panose="02020603050405020304" pitchFamily="18" charset="0"/>
                <a:cs typeface="Times New Roman" panose="02020603050405020304" pitchFamily="18" charset="0"/>
              </a:rPr>
              <a:t>……”</a:t>
            </a:r>
            <a:r>
              <a:rPr lang="zh-CN" altLang="en-US" sz="3200" dirty="0">
                <a:solidFill>
                  <a:prstClr val="black"/>
                </a:solidFill>
                <a:latin typeface="Times New Roman" panose="02020603050405020304" pitchFamily="18" charset="0"/>
                <a:cs typeface="Times New Roman" panose="02020603050405020304" pitchFamily="18" charset="0"/>
              </a:rPr>
              <a:t>。</a:t>
            </a:r>
            <a:endParaRPr lang="zh-CN" altLang="en-US" sz="3200" dirty="0">
              <a:solidFill>
                <a:prstClr val="black"/>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altLang="zh-CN" sz="3200" dirty="0">
                <a:solidFill>
                  <a:prstClr val="black"/>
                </a:solidFill>
                <a:latin typeface="Times New Roman" panose="02020603050405020304" pitchFamily="18" charset="0"/>
                <a:cs typeface="Times New Roman" panose="02020603050405020304" pitchFamily="18" charset="0"/>
              </a:rPr>
              <a:t>be housed in + </a:t>
            </a:r>
            <a:r>
              <a:rPr lang="zh-CN" altLang="en-US" sz="3200" dirty="0">
                <a:solidFill>
                  <a:prstClr val="black"/>
                </a:solidFill>
                <a:latin typeface="Times New Roman" panose="02020603050405020304" pitchFamily="18" charset="0"/>
                <a:cs typeface="Times New Roman" panose="02020603050405020304" pitchFamily="18" charset="0"/>
              </a:rPr>
              <a:t>地点</a:t>
            </a:r>
            <a:r>
              <a:rPr lang="en-US" altLang="zh-CN" sz="3200" dirty="0">
                <a:solidFill>
                  <a:prstClr val="black"/>
                </a:solidFill>
                <a:latin typeface="Times New Roman" panose="02020603050405020304" pitchFamily="18" charset="0"/>
                <a:cs typeface="Times New Roman" panose="02020603050405020304" pitchFamily="18" charset="0"/>
              </a:rPr>
              <a:t>:</a:t>
            </a:r>
            <a:r>
              <a:rPr lang="zh-CN" altLang="en-US" sz="3200" dirty="0">
                <a:solidFill>
                  <a:prstClr val="black"/>
                </a:solidFill>
                <a:latin typeface="Times New Roman" panose="02020603050405020304" pitchFamily="18" charset="0"/>
                <a:cs typeface="Times New Roman" panose="02020603050405020304" pitchFamily="18" charset="0"/>
              </a:rPr>
              <a:t>“被安置在</a:t>
            </a:r>
            <a:r>
              <a:rPr lang="en-US" altLang="zh-CN" sz="3200" dirty="0">
                <a:solidFill>
                  <a:prstClr val="black"/>
                </a:solidFill>
                <a:latin typeface="Times New Roman" panose="02020603050405020304" pitchFamily="18" charset="0"/>
                <a:cs typeface="Times New Roman" panose="02020603050405020304" pitchFamily="18" charset="0"/>
              </a:rPr>
              <a:t>……”</a:t>
            </a:r>
            <a:r>
              <a:rPr lang="zh-CN" altLang="en-US" sz="3200" dirty="0">
                <a:solidFill>
                  <a:prstClr val="black"/>
                </a:solidFill>
                <a:latin typeface="Times New Roman" panose="02020603050405020304" pitchFamily="18" charset="0"/>
                <a:cs typeface="Times New Roman" panose="02020603050405020304" pitchFamily="18" charset="0"/>
              </a:rPr>
              <a:t>。</a:t>
            </a:r>
            <a:endParaRPr lang="en-US" altLang="zh-CN" sz="3200" dirty="0">
              <a:solidFill>
                <a:prstClr val="black"/>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altLang="zh-CN" sz="3200" dirty="0">
                <a:solidFill>
                  <a:prstClr val="black"/>
                </a:solidFill>
                <a:latin typeface="Times New Roman" panose="02020603050405020304" pitchFamily="18" charset="0"/>
                <a:cs typeface="Times New Roman" panose="02020603050405020304" pitchFamily="18" charset="0"/>
              </a:rPr>
              <a:t>The collection is housed in the National Gallery. </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文本框 14"/>
          <p:cNvSpPr txBox="1"/>
          <p:nvPr/>
        </p:nvSpPr>
        <p:spPr>
          <a:xfrm>
            <a:off x="6723104" y="3178566"/>
            <a:ext cx="6172200" cy="584775"/>
          </a:xfrm>
          <a:prstGeom prst="rect">
            <a:avLst/>
          </a:prstGeom>
          <a:solidFill>
            <a:srgbClr val="FFFF00"/>
          </a:solidFill>
        </p:spPr>
        <p:txBody>
          <a:bodyPr wrap="square" rtlCol="0">
            <a:spAutoFit/>
          </a:bodyPr>
          <a:lstStyle/>
          <a:p>
            <a:pPr marL="457200" lvl="0" indent="-457200">
              <a:buFont typeface="Wingdings" panose="05000000000000000000" pitchFamily="2" charset="2"/>
              <a:buChar char="u"/>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produce: n.</a:t>
            </a:r>
            <a:r>
              <a:rPr lang="zh-CN" altLang="en-US" sz="3200" dirty="0">
                <a:solidFill>
                  <a:prstClr val="black"/>
                </a:solidFill>
                <a:latin typeface="Times New Roman" panose="02020603050405020304" pitchFamily="18" charset="0"/>
                <a:cs typeface="Times New Roman" panose="02020603050405020304" pitchFamily="18" charset="0"/>
              </a:rPr>
              <a:t>农产品，产物</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5"/>
          <p:cNvSpPr txBox="1"/>
          <p:nvPr/>
        </p:nvSpPr>
        <p:spPr>
          <a:xfrm>
            <a:off x="6773333" y="3833292"/>
            <a:ext cx="10219267" cy="2062103"/>
          </a:xfrm>
          <a:prstGeom prst="rect">
            <a:avLst/>
          </a:prstGeom>
          <a:noFill/>
          <a:ln w="28575">
            <a:solidFill>
              <a:schemeClr val="tx1"/>
            </a:solidFill>
          </a:ln>
        </p:spPr>
        <p:txBody>
          <a:bodyPr wrap="square">
            <a:spAutoFit/>
          </a:bodyPr>
          <a:lstStyle/>
          <a:p>
            <a:pPr marL="457200" lvl="0" indent="-457200">
              <a:buFont typeface="Arial" panose="020B0604020202020204" pitchFamily="34" charset="0"/>
              <a:buChar char="•"/>
            </a:pPr>
            <a:r>
              <a:rPr lang="en-US" altLang="zh-CN" sz="3200" dirty="0">
                <a:solidFill>
                  <a:prstClr val="black"/>
                </a:solidFill>
                <a:latin typeface="Times New Roman" panose="02020603050405020304" pitchFamily="18" charset="0"/>
                <a:cs typeface="Times New Roman" panose="02020603050405020304" pitchFamily="18" charset="0"/>
              </a:rPr>
              <a:t>fresh produce</a:t>
            </a:r>
            <a:r>
              <a:rPr lang="zh-CN" altLang="en-US" sz="3200" dirty="0">
                <a:solidFill>
                  <a:prstClr val="black"/>
                </a:solidFill>
                <a:latin typeface="Times New Roman" panose="02020603050405020304" pitchFamily="18" charset="0"/>
                <a:cs typeface="Times New Roman" panose="02020603050405020304" pitchFamily="18" charset="0"/>
              </a:rPr>
              <a:t>：新鲜农产品</a:t>
            </a:r>
            <a:endParaRPr lang="zh-CN" altLang="en-US" sz="3200" dirty="0">
              <a:solidFill>
                <a:prstClr val="black"/>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altLang="zh-CN" sz="3200" dirty="0">
                <a:solidFill>
                  <a:prstClr val="black"/>
                </a:solidFill>
                <a:latin typeface="Times New Roman" panose="02020603050405020304" pitchFamily="18" charset="0"/>
                <a:cs typeface="Times New Roman" panose="02020603050405020304" pitchFamily="18" charset="0"/>
              </a:rPr>
              <a:t>local produce</a:t>
            </a:r>
            <a:r>
              <a:rPr lang="zh-CN" altLang="en-US" sz="3200" dirty="0">
                <a:solidFill>
                  <a:prstClr val="black"/>
                </a:solidFill>
                <a:latin typeface="Times New Roman" panose="02020603050405020304" pitchFamily="18" charset="0"/>
                <a:cs typeface="Times New Roman" panose="02020603050405020304" pitchFamily="18" charset="0"/>
              </a:rPr>
              <a:t>：本地农产品</a:t>
            </a:r>
            <a:endParaRPr lang="zh-CN" altLang="en-US" sz="3200" dirty="0">
              <a:solidFill>
                <a:prstClr val="black"/>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altLang="zh-CN" sz="3200" dirty="0">
                <a:solidFill>
                  <a:prstClr val="black"/>
                </a:solidFill>
                <a:latin typeface="Times New Roman" panose="02020603050405020304" pitchFamily="18" charset="0"/>
                <a:cs typeface="Times New Roman" panose="02020603050405020304" pitchFamily="18" charset="0"/>
              </a:rPr>
              <a:t>organic produce</a:t>
            </a:r>
            <a:r>
              <a:rPr lang="zh-CN" altLang="en-US" sz="3200" dirty="0">
                <a:solidFill>
                  <a:prstClr val="black"/>
                </a:solidFill>
                <a:latin typeface="Times New Roman" panose="02020603050405020304" pitchFamily="18" charset="0"/>
                <a:cs typeface="Times New Roman" panose="02020603050405020304" pitchFamily="18" charset="0"/>
              </a:rPr>
              <a:t>：有机农产品</a:t>
            </a:r>
            <a:endParaRPr lang="zh-CN" altLang="en-US" sz="3200" dirty="0">
              <a:solidFill>
                <a:prstClr val="black"/>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altLang="zh-CN" sz="3200" dirty="0">
                <a:solidFill>
                  <a:prstClr val="black"/>
                </a:solidFill>
                <a:latin typeface="Times New Roman" panose="02020603050405020304" pitchFamily="18" charset="0"/>
                <a:cs typeface="Times New Roman" panose="02020603050405020304" pitchFamily="18" charset="0"/>
              </a:rPr>
              <a:t>farm produce</a:t>
            </a:r>
            <a:r>
              <a:rPr lang="zh-CN" altLang="en-US" sz="3200" dirty="0">
                <a:solidFill>
                  <a:prstClr val="black"/>
                </a:solidFill>
                <a:latin typeface="Times New Roman" panose="02020603050405020304" pitchFamily="18" charset="0"/>
                <a:cs typeface="Times New Roman" panose="02020603050405020304" pitchFamily="18" charset="0"/>
              </a:rPr>
              <a:t>：农场产品</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 name="图片 6"/>
          <p:cNvPicPr>
            <a:picLocks noChangeAspect="1"/>
          </p:cNvPicPr>
          <p:nvPr/>
        </p:nvPicPr>
        <p:blipFill>
          <a:blip r:embed="rId2"/>
          <a:stretch>
            <a:fillRect/>
          </a:stretch>
        </p:blipFill>
        <p:spPr>
          <a:xfrm>
            <a:off x="2085793" y="1329235"/>
            <a:ext cx="4000500" cy="2667000"/>
          </a:xfrm>
          <a:prstGeom prst="rect">
            <a:avLst/>
          </a:prstGeom>
        </p:spPr>
      </p:pic>
      <p:sp>
        <p:nvSpPr>
          <p:cNvPr id="8" name="文本框 7"/>
          <p:cNvSpPr txBox="1"/>
          <p:nvPr/>
        </p:nvSpPr>
        <p:spPr>
          <a:xfrm>
            <a:off x="6792873" y="6400216"/>
            <a:ext cx="3933826" cy="2308324"/>
          </a:xfrm>
          <a:prstGeom prst="rect">
            <a:avLst/>
          </a:prstGeom>
          <a:solidFill>
            <a:schemeClr val="accent3">
              <a:lumMod val="40000"/>
              <a:lumOff val="60000"/>
            </a:schemeClr>
          </a:solidFill>
          <a:ln>
            <a:solidFill>
              <a:schemeClr val="tx1"/>
            </a:solidFill>
            <a:prstDash val="lgDash"/>
          </a:ln>
        </p:spPr>
        <p:txBody>
          <a:bodyPr wrap="square">
            <a:spAutoFit/>
          </a:bodyPr>
          <a:lstStyle/>
          <a:p>
            <a:r>
              <a:rPr lang="en-US" altLang="zh-CN" sz="3600" dirty="0">
                <a:latin typeface="Times New Roman" panose="02020603050405020304" pitchFamily="18" charset="0"/>
                <a:cs typeface="Times New Roman" panose="02020603050405020304" pitchFamily="18" charset="0"/>
              </a:rPr>
              <a:t>produce</a:t>
            </a:r>
            <a:r>
              <a:rPr lang="zh-CN" altLang="en-US" sz="3600" dirty="0">
                <a:latin typeface="Times New Roman" panose="02020603050405020304" pitchFamily="18" charset="0"/>
                <a:cs typeface="Times New Roman" panose="02020603050405020304" pitchFamily="18" charset="0"/>
              </a:rPr>
              <a:t>农产品  </a:t>
            </a:r>
            <a:r>
              <a:rPr lang="en-US" altLang="zh-CN" sz="3600" dirty="0">
                <a:highlight>
                  <a:srgbClr val="00FFFF"/>
                </a:highlight>
                <a:latin typeface="Times New Roman" panose="02020603050405020304" pitchFamily="18" charset="0"/>
                <a:cs typeface="Times New Roman" panose="02020603050405020304" pitchFamily="18" charset="0"/>
              </a:rPr>
              <a:t>U</a:t>
            </a:r>
            <a:endParaRPr lang="en-US" altLang="zh-CN" sz="3600" dirty="0">
              <a:highlight>
                <a:srgbClr val="00FFFF"/>
              </a:highlight>
              <a:latin typeface="Times New Roman" panose="02020603050405020304" pitchFamily="18" charset="0"/>
              <a:cs typeface="Times New Roman" panose="02020603050405020304" pitchFamily="18" charset="0"/>
            </a:endParaRPr>
          </a:p>
          <a:p>
            <a:r>
              <a:rPr lang="en-US" altLang="zh-CN" sz="3600" dirty="0">
                <a:latin typeface="Times New Roman" panose="02020603050405020304" pitchFamily="18" charset="0"/>
                <a:cs typeface="Times New Roman" panose="02020603050405020304" pitchFamily="18" charset="0"/>
              </a:rPr>
              <a:t>product</a:t>
            </a:r>
            <a:r>
              <a:rPr lang="zh-CN" altLang="en-US" sz="3600" dirty="0">
                <a:latin typeface="Times New Roman" panose="02020603050405020304" pitchFamily="18" charset="0"/>
                <a:cs typeface="Times New Roman" panose="02020603050405020304" pitchFamily="18" charset="0"/>
              </a:rPr>
              <a:t>产品 </a:t>
            </a:r>
            <a:r>
              <a:rPr lang="en-US" altLang="zh-CN" sz="3600" dirty="0">
                <a:highlight>
                  <a:srgbClr val="00FFFF"/>
                </a:highlight>
                <a:latin typeface="Times New Roman" panose="02020603050405020304" pitchFamily="18" charset="0"/>
                <a:cs typeface="Times New Roman" panose="02020603050405020304" pitchFamily="18" charset="0"/>
              </a:rPr>
              <a:t>C</a:t>
            </a:r>
            <a:endParaRPr lang="en-US" altLang="zh-CN" sz="3600" dirty="0">
              <a:highlight>
                <a:srgbClr val="00FFFF"/>
              </a:highlight>
              <a:latin typeface="Times New Roman" panose="02020603050405020304" pitchFamily="18" charset="0"/>
              <a:cs typeface="Times New Roman" panose="02020603050405020304" pitchFamily="18" charset="0"/>
            </a:endParaRPr>
          </a:p>
          <a:p>
            <a:r>
              <a:rPr lang="en-US" altLang="zh-CN" sz="3600" dirty="0">
                <a:latin typeface="Times New Roman" panose="02020603050405020304" pitchFamily="18" charset="0"/>
                <a:cs typeface="Times New Roman" panose="02020603050405020304" pitchFamily="18" charset="0"/>
              </a:rPr>
              <a:t>production</a:t>
            </a:r>
            <a:r>
              <a:rPr lang="zh-CN" altLang="en-US" sz="3600" dirty="0">
                <a:latin typeface="Times New Roman" panose="02020603050405020304" pitchFamily="18" charset="0"/>
                <a:cs typeface="Times New Roman" panose="02020603050405020304" pitchFamily="18" charset="0"/>
              </a:rPr>
              <a:t>生产</a:t>
            </a:r>
            <a:r>
              <a:rPr lang="en-US" altLang="zh-CN" sz="3600" dirty="0">
                <a:latin typeface="Times New Roman" panose="02020603050405020304" pitchFamily="18" charset="0"/>
                <a:cs typeface="Times New Roman" panose="02020603050405020304" pitchFamily="18" charset="0"/>
              </a:rPr>
              <a:t>productivity</a:t>
            </a:r>
            <a:r>
              <a:rPr lang="zh-CN" altLang="en-US" sz="3600" dirty="0">
                <a:latin typeface="Times New Roman" panose="02020603050405020304" pitchFamily="18" charset="0"/>
                <a:cs typeface="Times New Roman" panose="02020603050405020304" pitchFamily="18" charset="0"/>
              </a:rPr>
              <a:t>生产力</a:t>
            </a:r>
            <a:endParaRPr lang="zh-CN" altLang="en-US" sz="3600" i="1" u="sng" dirty="0"/>
          </a:p>
        </p:txBody>
      </p:sp>
      <p:sp>
        <p:nvSpPr>
          <p:cNvPr id="18" name="文本框 17"/>
          <p:cNvSpPr txBox="1"/>
          <p:nvPr/>
        </p:nvSpPr>
        <p:spPr>
          <a:xfrm>
            <a:off x="2044238" y="4421772"/>
            <a:ext cx="4534205" cy="5216813"/>
          </a:xfrm>
          <a:prstGeom prst="rect">
            <a:avLst/>
          </a:prstGeom>
          <a:solidFill>
            <a:schemeClr val="accent6">
              <a:lumMod val="20000"/>
              <a:lumOff val="80000"/>
            </a:schemeClr>
          </a:solidFill>
        </p:spPr>
        <p:txBody>
          <a:bodyPr wrap="square">
            <a:spAutoFit/>
          </a:bodyPr>
          <a:lstStyle/>
          <a:p>
            <a:pPr algn="l">
              <a:buFont typeface="Arial" panose="020B0604020202020204" pitchFamily="34" charset="0"/>
              <a:buChar char="•"/>
            </a:pPr>
            <a:r>
              <a:rPr lang="zh-CN" altLang="en-US" sz="2800" b="0" i="0" dirty="0">
                <a:solidFill>
                  <a:srgbClr val="404040"/>
                </a:solidFill>
                <a:effectLst/>
                <a:latin typeface="Inter"/>
              </a:rPr>
              <a:t>受到</a:t>
            </a:r>
            <a:r>
              <a:rPr lang="en-US" altLang="zh-CN" sz="2800" b="0" i="0" dirty="0">
                <a:solidFill>
                  <a:srgbClr val="404040"/>
                </a:solidFill>
                <a:effectLst/>
                <a:latin typeface="Inter"/>
              </a:rPr>
              <a:t>……</a:t>
            </a:r>
            <a:r>
              <a:rPr lang="zh-CN" altLang="en-US" sz="2800" b="0" i="0" dirty="0">
                <a:solidFill>
                  <a:srgbClr val="404040"/>
                </a:solidFill>
                <a:effectLst/>
                <a:latin typeface="Inter"/>
              </a:rPr>
              <a:t>的启发</a:t>
            </a:r>
            <a:endParaRPr lang="zh-CN" altLang="en-US" sz="2800" b="0" i="0" dirty="0">
              <a:solidFill>
                <a:srgbClr val="404040"/>
              </a:solidFill>
              <a:effectLst/>
              <a:latin typeface="Inter"/>
            </a:endParaRPr>
          </a:p>
          <a:p>
            <a:pPr algn="l">
              <a:spcBef>
                <a:spcPts val="300"/>
              </a:spcBef>
              <a:buFont typeface="Arial" panose="020B0604020202020204" pitchFamily="34" charset="0"/>
              <a:buChar char="•"/>
            </a:pPr>
            <a:r>
              <a:rPr lang="zh-CN" altLang="en-US" sz="2800" b="0" i="0" dirty="0">
                <a:solidFill>
                  <a:srgbClr val="404040"/>
                </a:solidFill>
                <a:effectLst/>
                <a:latin typeface="Inter"/>
              </a:rPr>
              <a:t>对</a:t>
            </a:r>
            <a:r>
              <a:rPr lang="en-US" altLang="zh-CN" sz="2800" b="0" i="0" dirty="0">
                <a:solidFill>
                  <a:srgbClr val="404040"/>
                </a:solidFill>
                <a:effectLst/>
                <a:latin typeface="Inter"/>
              </a:rPr>
              <a:t>……</a:t>
            </a:r>
            <a:r>
              <a:rPr lang="zh-CN" altLang="en-US" sz="2800" b="0" i="0" dirty="0">
                <a:solidFill>
                  <a:srgbClr val="404040"/>
                </a:solidFill>
                <a:effectLst/>
                <a:latin typeface="Inter"/>
              </a:rPr>
              <a:t>的热情</a:t>
            </a:r>
            <a:endParaRPr lang="zh-CN" altLang="en-US" sz="2800" b="0" i="0" dirty="0">
              <a:solidFill>
                <a:srgbClr val="404040"/>
              </a:solidFill>
              <a:effectLst/>
              <a:latin typeface="Inter"/>
            </a:endParaRPr>
          </a:p>
          <a:p>
            <a:pPr algn="l">
              <a:spcBef>
                <a:spcPts val="300"/>
              </a:spcBef>
              <a:buFont typeface="Arial" panose="020B0604020202020204" pitchFamily="34" charset="0"/>
              <a:buChar char="•"/>
            </a:pPr>
            <a:r>
              <a:rPr lang="zh-CN" altLang="en-US" sz="2800" b="0" i="0" dirty="0">
                <a:solidFill>
                  <a:srgbClr val="404040"/>
                </a:solidFill>
                <a:effectLst/>
                <a:latin typeface="Inter"/>
              </a:rPr>
              <a:t>蓬勃发展的生意</a:t>
            </a:r>
            <a:endParaRPr lang="zh-CN" altLang="en-US" sz="2800" b="0" i="0" dirty="0">
              <a:solidFill>
                <a:srgbClr val="404040"/>
              </a:solidFill>
              <a:effectLst/>
              <a:latin typeface="Inter"/>
            </a:endParaRPr>
          </a:p>
          <a:p>
            <a:pPr algn="l">
              <a:spcBef>
                <a:spcPts val="300"/>
              </a:spcBef>
              <a:buFont typeface="Arial" panose="020B0604020202020204" pitchFamily="34" charset="0"/>
              <a:buChar char="•"/>
            </a:pPr>
            <a:r>
              <a:rPr lang="zh-CN" altLang="en-US" sz="2800" b="0" i="0" dirty="0">
                <a:solidFill>
                  <a:srgbClr val="404040"/>
                </a:solidFill>
                <a:effectLst/>
                <a:latin typeface="Inter"/>
              </a:rPr>
              <a:t>在</a:t>
            </a:r>
            <a:r>
              <a:rPr lang="en-US" altLang="zh-CN" sz="2800" b="0" i="0" dirty="0">
                <a:solidFill>
                  <a:srgbClr val="404040"/>
                </a:solidFill>
                <a:effectLst/>
                <a:latin typeface="Inter"/>
              </a:rPr>
              <a:t>……</a:t>
            </a:r>
            <a:r>
              <a:rPr lang="zh-CN" altLang="en-US" sz="2800" b="0" i="0" dirty="0">
                <a:solidFill>
                  <a:srgbClr val="404040"/>
                </a:solidFill>
                <a:effectLst/>
                <a:latin typeface="Inter"/>
              </a:rPr>
              <a:t>之间取得平衡</a:t>
            </a:r>
            <a:endParaRPr lang="zh-CN" altLang="en-US" sz="2800" b="0" i="0" dirty="0">
              <a:solidFill>
                <a:srgbClr val="404040"/>
              </a:solidFill>
              <a:effectLst/>
              <a:latin typeface="Inter"/>
            </a:endParaRPr>
          </a:p>
          <a:p>
            <a:pPr algn="l">
              <a:spcBef>
                <a:spcPts val="300"/>
              </a:spcBef>
              <a:buFont typeface="Arial" panose="020B0604020202020204" pitchFamily="34" charset="0"/>
              <a:buChar char="•"/>
            </a:pPr>
            <a:r>
              <a:rPr lang="zh-CN" altLang="en-US" sz="2800" b="0" i="0" dirty="0">
                <a:solidFill>
                  <a:srgbClr val="404040"/>
                </a:solidFill>
                <a:effectLst/>
                <a:latin typeface="Inter"/>
              </a:rPr>
              <a:t>以</a:t>
            </a:r>
            <a:r>
              <a:rPr lang="en-US" altLang="zh-CN" sz="2800" b="0" i="0" dirty="0">
                <a:solidFill>
                  <a:srgbClr val="404040"/>
                </a:solidFill>
                <a:effectLst/>
                <a:latin typeface="Inter"/>
              </a:rPr>
              <a:t>……</a:t>
            </a:r>
            <a:r>
              <a:rPr lang="zh-CN" altLang="en-US" sz="2800" b="0" i="0" dirty="0">
                <a:solidFill>
                  <a:srgbClr val="404040"/>
                </a:solidFill>
                <a:effectLst/>
                <a:latin typeface="Inter"/>
              </a:rPr>
              <a:t>命名</a:t>
            </a:r>
            <a:endParaRPr lang="zh-CN" altLang="en-US" sz="2800" b="0" i="0" dirty="0">
              <a:solidFill>
                <a:srgbClr val="404040"/>
              </a:solidFill>
              <a:effectLst/>
              <a:latin typeface="Inter"/>
            </a:endParaRPr>
          </a:p>
          <a:p>
            <a:pPr algn="l">
              <a:spcBef>
                <a:spcPts val="300"/>
              </a:spcBef>
              <a:buFont typeface="Arial" panose="020B0604020202020204" pitchFamily="34" charset="0"/>
              <a:buChar char="•"/>
            </a:pPr>
            <a:r>
              <a:rPr lang="zh-CN" altLang="en-US" sz="2800" b="0" i="0" dirty="0">
                <a:solidFill>
                  <a:srgbClr val="404040"/>
                </a:solidFill>
                <a:effectLst/>
                <a:latin typeface="Inter"/>
              </a:rPr>
              <a:t>利用</a:t>
            </a:r>
            <a:endParaRPr lang="zh-CN" altLang="en-US" sz="2800" b="0" i="0" dirty="0">
              <a:solidFill>
                <a:srgbClr val="404040"/>
              </a:solidFill>
              <a:effectLst/>
              <a:latin typeface="Inter"/>
            </a:endParaRPr>
          </a:p>
          <a:p>
            <a:pPr algn="l">
              <a:spcBef>
                <a:spcPts val="300"/>
              </a:spcBef>
              <a:buFont typeface="Arial" panose="020B0604020202020204" pitchFamily="34" charset="0"/>
              <a:buChar char="•"/>
            </a:pPr>
            <a:r>
              <a:rPr lang="zh-CN" altLang="en-US" sz="2800" b="0" i="0" dirty="0">
                <a:solidFill>
                  <a:srgbClr val="404040"/>
                </a:solidFill>
                <a:effectLst/>
                <a:latin typeface="Inter"/>
              </a:rPr>
              <a:t>中国扩大的免签政策</a:t>
            </a:r>
            <a:endParaRPr lang="zh-CN" altLang="en-US" sz="2800" b="0" i="0" dirty="0">
              <a:solidFill>
                <a:srgbClr val="404040"/>
              </a:solidFill>
              <a:effectLst/>
              <a:latin typeface="Inter"/>
            </a:endParaRPr>
          </a:p>
          <a:p>
            <a:pPr algn="l">
              <a:spcBef>
                <a:spcPts val="300"/>
              </a:spcBef>
              <a:buFont typeface="Arial" panose="020B0604020202020204" pitchFamily="34" charset="0"/>
              <a:buChar char="•"/>
            </a:pPr>
            <a:r>
              <a:rPr lang="zh-CN" altLang="en-US" sz="2800" b="0" i="0" dirty="0">
                <a:solidFill>
                  <a:srgbClr val="404040"/>
                </a:solidFill>
                <a:effectLst/>
                <a:latin typeface="Inter"/>
              </a:rPr>
              <a:t>蜜橘</a:t>
            </a:r>
            <a:endParaRPr lang="zh-CN" altLang="en-US" sz="2800" b="0" i="0" dirty="0">
              <a:solidFill>
                <a:srgbClr val="404040"/>
              </a:solidFill>
              <a:effectLst/>
              <a:latin typeface="Inter"/>
            </a:endParaRPr>
          </a:p>
          <a:p>
            <a:pPr algn="l">
              <a:spcBef>
                <a:spcPts val="300"/>
              </a:spcBef>
              <a:buFont typeface="Arial" panose="020B0604020202020204" pitchFamily="34" charset="0"/>
              <a:buChar char="•"/>
            </a:pPr>
            <a:r>
              <a:rPr lang="zh-CN" altLang="en-US" sz="2800" b="0" i="0" dirty="0">
                <a:solidFill>
                  <a:srgbClr val="404040"/>
                </a:solidFill>
                <a:effectLst/>
                <a:latin typeface="Inter"/>
              </a:rPr>
              <a:t>竹笋</a:t>
            </a:r>
            <a:endParaRPr lang="zh-CN" altLang="en-US" sz="2800" b="0" i="0" dirty="0">
              <a:solidFill>
                <a:srgbClr val="404040"/>
              </a:solidFill>
              <a:effectLst/>
              <a:latin typeface="Inter"/>
            </a:endParaRPr>
          </a:p>
          <a:p>
            <a:pPr algn="l">
              <a:spcBef>
                <a:spcPts val="300"/>
              </a:spcBef>
              <a:buFont typeface="Arial" panose="020B0604020202020204" pitchFamily="34" charset="0"/>
              <a:buChar char="•"/>
            </a:pPr>
            <a:r>
              <a:rPr lang="zh-CN" altLang="en-US" sz="2800" b="0" i="0" dirty="0">
                <a:solidFill>
                  <a:srgbClr val="404040"/>
                </a:solidFill>
                <a:effectLst/>
                <a:latin typeface="Inter"/>
              </a:rPr>
              <a:t>乡村蓬勃发展的产业</a:t>
            </a:r>
            <a:endParaRPr lang="zh-CN" altLang="en-US" sz="2800" b="0" i="0" dirty="0">
              <a:solidFill>
                <a:srgbClr val="404040"/>
              </a:solidFill>
              <a:effectLst/>
              <a:latin typeface="Inter"/>
            </a:endParaRPr>
          </a:p>
          <a:p>
            <a:pPr algn="l">
              <a:spcBef>
                <a:spcPts val="300"/>
              </a:spcBef>
              <a:buFont typeface="Arial" panose="020B0604020202020204" pitchFamily="34" charset="0"/>
              <a:buChar char="•"/>
            </a:pPr>
            <a:r>
              <a:rPr lang="zh-CN" altLang="en-US" sz="2800" b="0" i="0" dirty="0">
                <a:solidFill>
                  <a:srgbClr val="404040"/>
                </a:solidFill>
                <a:effectLst/>
                <a:latin typeface="Inter"/>
              </a:rPr>
              <a:t>一夜成名的名人</a:t>
            </a:r>
            <a:endParaRPr lang="zh-CN" altLang="en-US" sz="2800" b="0" i="0" dirty="0">
              <a:solidFill>
                <a:srgbClr val="404040"/>
              </a:solidFill>
              <a:effectLst/>
              <a:latin typeface="Inter"/>
            </a:endParaRPr>
          </a:p>
        </p:txBody>
      </p:sp>
      <p:sp>
        <p:nvSpPr>
          <p:cNvPr id="19" name="文本框 18"/>
          <p:cNvSpPr txBox="1"/>
          <p:nvPr/>
        </p:nvSpPr>
        <p:spPr>
          <a:xfrm>
            <a:off x="11803551" y="6398992"/>
            <a:ext cx="5189049" cy="2862322"/>
          </a:xfrm>
          <a:prstGeom prst="rect">
            <a:avLst/>
          </a:prstGeom>
          <a:solidFill>
            <a:schemeClr val="accent3">
              <a:lumMod val="40000"/>
              <a:lumOff val="60000"/>
            </a:schemeClr>
          </a:solidFill>
          <a:ln>
            <a:solidFill>
              <a:schemeClr val="tx1"/>
            </a:solidFill>
            <a:prstDash val="lgDash"/>
          </a:ln>
        </p:spPr>
        <p:txBody>
          <a:bodyPr wrap="square">
            <a:spAutoFit/>
          </a:bodyPr>
          <a:lstStyle/>
          <a:p>
            <a:r>
              <a:rPr lang="en-US" altLang="zh-CN" sz="3600" i="1" dirty="0">
                <a:latin typeface="Times New Roman" panose="02020603050405020304" pitchFamily="18" charset="0"/>
                <a:cs typeface="Times New Roman" panose="02020603050405020304" pitchFamily="18" charset="0"/>
              </a:rPr>
              <a:t>Intergrate A with/into B</a:t>
            </a:r>
            <a:endParaRPr lang="en-US" altLang="zh-CN" sz="3600" i="1" dirty="0">
              <a:latin typeface="Times New Roman" panose="02020603050405020304" pitchFamily="18" charset="0"/>
              <a:cs typeface="Times New Roman" panose="02020603050405020304" pitchFamily="18" charset="0"/>
            </a:endParaRPr>
          </a:p>
          <a:p>
            <a:r>
              <a:rPr lang="en-US" altLang="zh-CN" sz="3600" i="1" dirty="0">
                <a:latin typeface="Times New Roman" panose="02020603050405020304" pitchFamily="18" charset="0"/>
                <a:cs typeface="Times New Roman" panose="02020603050405020304" pitchFamily="18" charset="0"/>
              </a:rPr>
              <a:t>Combine A with/and B</a:t>
            </a:r>
            <a:endParaRPr lang="en-US" altLang="zh-CN" sz="3600" i="1" dirty="0">
              <a:latin typeface="Times New Roman" panose="02020603050405020304" pitchFamily="18" charset="0"/>
              <a:cs typeface="Times New Roman" panose="02020603050405020304" pitchFamily="18" charset="0"/>
            </a:endParaRPr>
          </a:p>
          <a:p>
            <a:r>
              <a:rPr lang="en-US" altLang="zh-CN" sz="3600" i="1" dirty="0">
                <a:latin typeface="Times New Roman" panose="02020603050405020304" pitchFamily="18" charset="0"/>
                <a:cs typeface="Times New Roman" panose="02020603050405020304" pitchFamily="18" charset="0"/>
              </a:rPr>
              <a:t>Blend A with B</a:t>
            </a:r>
            <a:endParaRPr lang="en-US" altLang="zh-CN" sz="3600" i="1" dirty="0">
              <a:latin typeface="Times New Roman" panose="02020603050405020304" pitchFamily="18" charset="0"/>
              <a:cs typeface="Times New Roman" panose="02020603050405020304" pitchFamily="18" charset="0"/>
            </a:endParaRPr>
          </a:p>
          <a:p>
            <a:r>
              <a:rPr lang="en-US" altLang="zh-CN" sz="3600" i="1" dirty="0">
                <a:latin typeface="Times New Roman" panose="02020603050405020304" pitchFamily="18" charset="0"/>
                <a:cs typeface="Times New Roman" panose="02020603050405020304" pitchFamily="18" charset="0"/>
              </a:rPr>
              <a:t>Mix A with B</a:t>
            </a:r>
            <a:endParaRPr lang="en-US" altLang="zh-CN" sz="3600" i="1" dirty="0">
              <a:latin typeface="Times New Roman" panose="02020603050405020304" pitchFamily="18" charset="0"/>
              <a:cs typeface="Times New Roman" panose="02020603050405020304" pitchFamily="18" charset="0"/>
            </a:endParaRPr>
          </a:p>
          <a:p>
            <a:r>
              <a:rPr lang="en-US" altLang="zh-CN" sz="3600" i="1" dirty="0">
                <a:latin typeface="Times New Roman" panose="02020603050405020304" pitchFamily="18" charset="0"/>
                <a:cs typeface="Times New Roman" panose="02020603050405020304" pitchFamily="18" charset="0"/>
              </a:rPr>
              <a:t>Associate A with B</a:t>
            </a:r>
            <a:endParaRPr lang="zh-CN" altLang="en-US" sz="3600" i="1" dirty="0">
              <a:latin typeface="Times New Roman" panose="02020603050405020304" pitchFamily="18" charset="0"/>
              <a:cs typeface="Times New Roman" panose="02020603050405020304" pitchFamily="18" charset="0"/>
            </a:endParaRPr>
          </a:p>
        </p:txBody>
      </p:sp>
      <p:pic>
        <p:nvPicPr>
          <p:cNvPr id="10" name="图片 9" descr="logo横版 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8"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9"/>
          <p:cNvSpPr txBox="1"/>
          <p:nvPr/>
        </p:nvSpPr>
        <p:spPr>
          <a:xfrm>
            <a:off x="2895600" y="2337966"/>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rPr>
              <a:t>C</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endParaRPr>
          </a:p>
        </p:txBody>
      </p:sp>
      <p:sp>
        <p:nvSpPr>
          <p:cNvPr id="10" name="TextBox 8"/>
          <p:cNvSpPr txBox="1"/>
          <p:nvPr/>
        </p:nvSpPr>
        <p:spPr>
          <a:xfrm>
            <a:off x="2483399" y="5078535"/>
            <a:ext cx="7117801" cy="1205458"/>
          </a:xfrm>
          <a:prstGeom prst="rect">
            <a:avLst/>
          </a:prstGeom>
        </p:spPr>
        <p:txBody>
          <a:bodyPr wrap="square"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en-US" sz="440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The music album--Wild Concerto</a:t>
            </a:r>
            <a:endParaRPr kumimoji="0" lang="en-US" sz="440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7" name="AutoShape 2" descr="Newly discovered feathered dinosaur sheds light on the evolution of ..."/>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11" name="图片 10"/>
          <p:cNvPicPr>
            <a:picLocks noChangeAspect="1"/>
          </p:cNvPicPr>
          <p:nvPr/>
        </p:nvPicPr>
        <p:blipFill>
          <a:blip r:embed="rId2"/>
          <a:stretch>
            <a:fillRect/>
          </a:stretch>
        </p:blipFill>
        <p:spPr>
          <a:xfrm>
            <a:off x="8686800" y="1042640"/>
            <a:ext cx="7924800" cy="8462707"/>
          </a:xfrm>
          <a:prstGeom prst="rect">
            <a:avLst/>
          </a:prstGeom>
        </p:spPr>
      </p:pic>
      <p:cxnSp>
        <p:nvCxnSpPr>
          <p:cNvPr id="16" name="直接连接符 15"/>
          <p:cNvCxnSpPr/>
          <p:nvPr/>
        </p:nvCxnSpPr>
        <p:spPr>
          <a:xfrm>
            <a:off x="2483399" y="4838700"/>
            <a:ext cx="605100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图片 5" descr="logo横版 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04800" y="0"/>
            <a:ext cx="17754600" cy="9653605"/>
          </a:xfrm>
          <a:prstGeom prst="rect">
            <a:avLst/>
          </a:prstGeom>
          <a:noFill/>
        </p:spPr>
        <p:txBody>
          <a:bodyPr wrap="square">
            <a:spAutoFit/>
          </a:bodyPr>
          <a:lstStyle/>
          <a:p>
            <a:pPr algn="ctr">
              <a:lnSpc>
                <a:spcPct val="106000"/>
              </a:lnSpc>
              <a:buNone/>
            </a:pPr>
            <a:r>
              <a:rPr lang="en-US" altLang="zh-CN" sz="2800" b="1" kern="100" dirty="0">
                <a:solidFill>
                  <a:srgbClr val="000000"/>
                </a:solidFill>
                <a:effectLst/>
                <a:latin typeface="Times New Roman" panose="02020603050405020304" pitchFamily="18" charset="0"/>
                <a:ea typeface="宋体" panose="02010600030101010101" pitchFamily="2" charset="-122"/>
              </a:rPr>
              <a:t>C</a:t>
            </a:r>
            <a:endParaRPr lang="zh-CN" altLang="zh-CN" sz="2800" kern="100" dirty="0">
              <a:effectLst/>
              <a:latin typeface="Times New Roman" panose="02020603050405020304" pitchFamily="18" charset="0"/>
              <a:ea typeface="宋体" panose="02010600030101010101" pitchFamily="2" charset="-122"/>
            </a:endParaRPr>
          </a:p>
          <a:p>
            <a:pPr indent="266700" algn="just">
              <a:lnSpc>
                <a:spcPct val="106000"/>
              </a:lnSpc>
              <a:buNone/>
              <a:tabLst>
                <a:tab pos="1529080" algn="l"/>
                <a:tab pos="2791460" algn="l"/>
                <a:tab pos="4097655" algn="l"/>
              </a:tabLst>
            </a:pP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1</a:t>
            </a:r>
            <a:r>
              <a:rPr lang="en-US" altLang="zh-CN" sz="2800" kern="100" dirty="0">
                <a:solidFill>
                  <a:srgbClr val="000000"/>
                </a:solidFill>
                <a:effectLst/>
                <a:latin typeface="Times New Roman" panose="02020603050405020304" pitchFamily="18" charset="0"/>
                <a:ea typeface="宋体" panose="02010600030101010101" pitchFamily="2" charset="-122"/>
              </a:rPr>
              <a:t>Terns(</a:t>
            </a:r>
            <a:r>
              <a:rPr lang="zh-CN" altLang="zh-CN" sz="2800" kern="100" dirty="0">
                <a:solidFill>
                  <a:srgbClr val="000000"/>
                </a:solidFill>
                <a:effectLst/>
                <a:latin typeface="Times New Roman" panose="02020603050405020304" pitchFamily="18" charset="0"/>
                <a:ea typeface="宋体" panose="02010600030101010101" pitchFamily="2" charset="-122"/>
              </a:rPr>
              <a:t>燕鸥</a:t>
            </a:r>
            <a:r>
              <a:rPr lang="en-US" altLang="zh-CN" sz="2800" kern="100" dirty="0">
                <a:solidFill>
                  <a:srgbClr val="000000"/>
                </a:solidFill>
                <a:effectLst/>
                <a:latin typeface="Times New Roman" panose="02020603050405020304" pitchFamily="18" charset="0"/>
                <a:ea typeface="宋体" panose="02010600030101010101" pitchFamily="2" charset="-122"/>
              </a:rPr>
              <a:t>) chirping and wolves howling are among a pioneering composition that integrates sounds from nature with traditional instruments. </a:t>
            </a:r>
            <a:r>
              <a:rPr lang="en-US" altLang="zh-CN" sz="2800" kern="100" dirty="0">
                <a:solidFill>
                  <a:srgbClr val="00B0F0"/>
                </a:solidFill>
                <a:effectLst/>
                <a:latin typeface="Times New Roman" panose="02020603050405020304" pitchFamily="18" charset="0"/>
                <a:ea typeface="宋体" panose="02010600030101010101" pitchFamily="2" charset="-122"/>
              </a:rPr>
              <a:t>Bird songs and animal calls will interact with orchestral music </a:t>
            </a:r>
            <a:r>
              <a:rPr lang="en-US" altLang="zh-CN" sz="2800" kern="100" dirty="0">
                <a:solidFill>
                  <a:srgbClr val="000000"/>
                </a:solidFill>
                <a:effectLst/>
                <a:latin typeface="Times New Roman" panose="02020603050405020304" pitchFamily="18" charset="0"/>
                <a:ea typeface="宋体" panose="02010600030101010101" pitchFamily="2" charset="-122"/>
              </a:rPr>
              <a:t>on </a:t>
            </a:r>
            <a:r>
              <a:rPr lang="en-US" altLang="zh-CN" sz="2800" b="1" kern="100" dirty="0">
                <a:solidFill>
                  <a:srgbClr val="000000"/>
                </a:solidFill>
                <a:effectLst/>
                <a:latin typeface="Times New Roman" panose="02020603050405020304" pitchFamily="18" charset="0"/>
                <a:ea typeface="宋体" panose="02010600030101010101" pitchFamily="2" charset="-122"/>
              </a:rPr>
              <a:t>an album by Stewart Copeland.</a:t>
            </a:r>
            <a:endParaRPr lang="zh-CN" altLang="zh-CN" sz="2800" b="1" kern="100" dirty="0">
              <a:effectLst/>
              <a:latin typeface="Times New Roman" panose="02020603050405020304" pitchFamily="18" charset="0"/>
              <a:ea typeface="宋体" panose="02010600030101010101" pitchFamily="2" charset="-122"/>
            </a:endParaRPr>
          </a:p>
          <a:p>
            <a:pPr indent="266700" algn="just">
              <a:lnSpc>
                <a:spcPct val="106000"/>
              </a:lnSpc>
              <a:buNone/>
              <a:tabLst>
                <a:tab pos="1529080" algn="l"/>
                <a:tab pos="2791460" algn="l"/>
                <a:tab pos="4097655" algn="l"/>
              </a:tabLst>
            </a:pPr>
            <a:r>
              <a:rPr lang="en-US" altLang="zh-CN" sz="2800" i="1" kern="100" dirty="0">
                <a:solidFill>
                  <a:srgbClr val="000000"/>
                </a:solidFill>
                <a:effectLst/>
                <a:latin typeface="Times New Roman" panose="02020603050405020304" pitchFamily="18" charset="0"/>
                <a:ea typeface="宋体" panose="02010600030101010101" pitchFamily="2" charset="-122"/>
              </a:rPr>
              <a:t>   </a:t>
            </a:r>
            <a:r>
              <a:rPr lang="en-US" altLang="zh-CN" sz="2800" i="1" kern="100" dirty="0">
                <a:solidFill>
                  <a:srgbClr val="000000"/>
                </a:solidFill>
                <a:effectLst/>
                <a:highlight>
                  <a:srgbClr val="FFFF00"/>
                </a:highlight>
                <a:latin typeface="Times New Roman" panose="02020603050405020304" pitchFamily="18" charset="0"/>
                <a:ea typeface="宋体" panose="02010600030101010101" pitchFamily="2" charset="-122"/>
              </a:rPr>
              <a:t>2</a:t>
            </a:r>
            <a:r>
              <a:rPr lang="en-US" altLang="zh-CN" sz="2800" i="1" kern="100" dirty="0">
                <a:solidFill>
                  <a:srgbClr val="FF0000"/>
                </a:solidFill>
                <a:effectLst/>
                <a:latin typeface="Times New Roman" panose="02020603050405020304" pitchFamily="18" charset="0"/>
                <a:ea typeface="宋体" panose="02010600030101010101" pitchFamily="2" charset="-122"/>
              </a:rPr>
              <a:t>Wild Concerto</a:t>
            </a:r>
            <a:r>
              <a:rPr lang="en-US" altLang="zh-CN" sz="2800" kern="100" dirty="0">
                <a:solidFill>
                  <a:srgbClr val="000000"/>
                </a:solidFill>
                <a:effectLst/>
                <a:latin typeface="Times New Roman" panose="02020603050405020304" pitchFamily="18" charset="0"/>
                <a:ea typeface="宋体" panose="02010600030101010101" pitchFamily="2" charset="-122"/>
              </a:rPr>
              <a:t>, released on 18 April, is a “</a:t>
            </a:r>
            <a:r>
              <a:rPr lang="en-US" altLang="zh-CN" sz="2800" kern="100" dirty="0">
                <a:solidFill>
                  <a:srgbClr val="00B0F0"/>
                </a:solidFill>
                <a:effectLst/>
                <a:latin typeface="Times New Roman" panose="02020603050405020304" pitchFamily="18" charset="0"/>
                <a:ea typeface="宋体" panose="02010600030101010101" pitchFamily="2" charset="-122"/>
              </a:rPr>
              <a:t>cooperation between nature and music</a:t>
            </a:r>
            <a:r>
              <a:rPr lang="en-US" altLang="zh-CN" sz="2800" kern="100" dirty="0">
                <a:solidFill>
                  <a:srgbClr val="000000"/>
                </a:solidFill>
                <a:effectLst/>
                <a:latin typeface="Times New Roman" panose="02020603050405020304" pitchFamily="18" charset="0"/>
                <a:ea typeface="宋体" panose="02010600030101010101" pitchFamily="2" charset="-122"/>
              </a:rPr>
              <a:t>”. A croaking frog, a black-footed albatross(</a:t>
            </a:r>
            <a:r>
              <a:rPr lang="zh-CN" altLang="zh-CN" sz="2800" kern="100" dirty="0">
                <a:solidFill>
                  <a:srgbClr val="000000"/>
                </a:solidFill>
                <a:effectLst/>
                <a:latin typeface="Times New Roman" panose="02020603050405020304" pitchFamily="18" charset="0"/>
                <a:ea typeface="宋体" panose="02010600030101010101" pitchFamily="2" charset="-122"/>
              </a:rPr>
              <a:t>信天翁</a:t>
            </a:r>
            <a:r>
              <a:rPr lang="en-US" altLang="zh-CN" sz="2800" kern="100" dirty="0">
                <a:solidFill>
                  <a:srgbClr val="000000"/>
                </a:solidFill>
                <a:effectLst/>
                <a:latin typeface="Times New Roman" panose="02020603050405020304" pitchFamily="18" charset="0"/>
                <a:ea typeface="宋体" panose="02010600030101010101" pitchFamily="2" charset="-122"/>
              </a:rPr>
              <a:t>), and a red deer will “perform” with Copeland, alongside 30 musicians from the Kingdom Orchestra. Copeland said none of the natural recordings had been </a:t>
            </a:r>
            <a:r>
              <a:rPr lang="en-US" altLang="zh-CN" sz="2800" u="sng" kern="100" dirty="0">
                <a:solidFill>
                  <a:srgbClr val="000000"/>
                </a:solidFill>
                <a:effectLst/>
                <a:latin typeface="Times New Roman" panose="02020603050405020304" pitchFamily="18" charset="0"/>
                <a:ea typeface="宋体" panose="02010600030101010101" pitchFamily="2" charset="-122"/>
              </a:rPr>
              <a:t>manipulated</a:t>
            </a:r>
            <a:r>
              <a:rPr lang="en-US" altLang="zh-CN" sz="2800" kern="100" dirty="0">
                <a:solidFill>
                  <a:srgbClr val="000000"/>
                </a:solidFill>
                <a:effectLst/>
                <a:latin typeface="Times New Roman" panose="02020603050405020304" pitchFamily="18" charset="0"/>
                <a:ea typeface="宋体" panose="02010600030101010101" pitchFamily="2" charset="-122"/>
              </a:rPr>
              <a:t> or retuned. “All the bird and animal sounds are exactly as they were, but I put them in positions so that they add up to a melody and rhythm,” he said. “ Their voices bring an super authenticity to the music. They all have their own individual melodies but when you put an instrument in, everything is more amazing.”</a:t>
            </a:r>
            <a:endParaRPr lang="zh-CN" altLang="zh-CN" sz="2800" kern="100" dirty="0">
              <a:effectLst/>
              <a:latin typeface="Times New Roman" panose="02020603050405020304" pitchFamily="18" charset="0"/>
              <a:ea typeface="宋体" panose="02010600030101010101" pitchFamily="2" charset="-122"/>
            </a:endParaRPr>
          </a:p>
          <a:p>
            <a:pPr indent="266700" algn="just">
              <a:lnSpc>
                <a:spcPct val="106000"/>
              </a:lnSpc>
              <a:buNone/>
              <a:tabLst>
                <a:tab pos="1529080" algn="l"/>
                <a:tab pos="2791460" algn="l"/>
                <a:tab pos="4097655" algn="l"/>
              </a:tabLst>
            </a:pPr>
            <a:r>
              <a:rPr lang="en-US" altLang="zh-CN" sz="2800" i="1" kern="100" dirty="0">
                <a:solidFill>
                  <a:srgbClr val="000000"/>
                </a:solidFill>
                <a:effectLst/>
                <a:latin typeface="Times New Roman" panose="02020603050405020304" pitchFamily="18" charset="0"/>
                <a:ea typeface="宋体" panose="02010600030101010101" pitchFamily="2" charset="-122"/>
              </a:rPr>
              <a:t>  </a:t>
            </a:r>
            <a:r>
              <a:rPr lang="en-US" altLang="zh-CN" sz="2800" i="1" kern="100" dirty="0">
                <a:solidFill>
                  <a:srgbClr val="000000"/>
                </a:solidFill>
                <a:effectLst/>
                <a:highlight>
                  <a:srgbClr val="FFFF00"/>
                </a:highlight>
                <a:latin typeface="Times New Roman" panose="02020603050405020304" pitchFamily="18" charset="0"/>
                <a:ea typeface="宋体" panose="02010600030101010101" pitchFamily="2" charset="-122"/>
              </a:rPr>
              <a:t>3</a:t>
            </a:r>
            <a:r>
              <a:rPr lang="en-US" altLang="zh-CN" sz="2800" i="1" kern="100" dirty="0">
                <a:solidFill>
                  <a:srgbClr val="FF0000"/>
                </a:solidFill>
                <a:effectLst/>
                <a:latin typeface="Times New Roman" panose="02020603050405020304" pitchFamily="18" charset="0"/>
                <a:ea typeface="宋体" panose="02010600030101010101" pitchFamily="2" charset="-122"/>
              </a:rPr>
              <a:t>Wild Concerto</a:t>
            </a:r>
            <a:r>
              <a:rPr lang="en-US" altLang="zh-CN" sz="2800" kern="100" dirty="0">
                <a:solidFill>
                  <a:srgbClr val="FF0000"/>
                </a:solidFill>
                <a:effectLst/>
                <a:latin typeface="Times New Roman" panose="02020603050405020304" pitchFamily="18" charset="0"/>
                <a:ea typeface="宋体" panose="02010600030101010101" pitchFamily="2" charset="-122"/>
              </a:rPr>
              <a:t> </a:t>
            </a:r>
            <a:r>
              <a:rPr lang="en-US" altLang="zh-CN" sz="2800" kern="100" dirty="0">
                <a:solidFill>
                  <a:srgbClr val="000000"/>
                </a:solidFill>
                <a:effectLst/>
                <a:latin typeface="Times New Roman" panose="02020603050405020304" pitchFamily="18" charset="0"/>
                <a:ea typeface="宋体" panose="02010600030101010101" pitchFamily="2" charset="-122"/>
              </a:rPr>
              <a:t>is inspired by the arctic tern’s migration from pole to pole, and creatures possibly encountered along the way. Copeland said there was a conservationist theme to the work. “Many of these species are endangered and their sounds could vanish in our lifetime. Through the </a:t>
            </a:r>
            <a:r>
              <a:rPr lang="en-US" altLang="zh-CN" sz="2800" kern="100" dirty="0">
                <a:solidFill>
                  <a:srgbClr val="FF0000"/>
                </a:solidFill>
                <a:effectLst/>
                <a:latin typeface="Times New Roman" panose="02020603050405020304" pitchFamily="18" charset="0"/>
                <a:ea typeface="宋体" panose="02010600030101010101" pitchFamily="2" charset="-122"/>
              </a:rPr>
              <a:t>Wild Concerto</a:t>
            </a:r>
            <a:r>
              <a:rPr lang="en-US" altLang="zh-CN" sz="2800" kern="100" dirty="0">
                <a:solidFill>
                  <a:srgbClr val="000000"/>
                </a:solidFill>
                <a:effectLst/>
                <a:latin typeface="Times New Roman" panose="02020603050405020304" pitchFamily="18" charset="0"/>
                <a:ea typeface="宋体" panose="02010600030101010101" pitchFamily="2" charset="-122"/>
              </a:rPr>
              <a:t>, their voices will be kept immortalized.”</a:t>
            </a:r>
            <a:endParaRPr lang="zh-CN" altLang="zh-CN" sz="2800" kern="100" dirty="0">
              <a:effectLst/>
              <a:latin typeface="Times New Roman" panose="02020603050405020304" pitchFamily="18" charset="0"/>
              <a:ea typeface="宋体" panose="02010600030101010101" pitchFamily="2" charset="-122"/>
            </a:endParaRPr>
          </a:p>
          <a:p>
            <a:pPr indent="266700" algn="just">
              <a:lnSpc>
                <a:spcPct val="106000"/>
              </a:lnSpc>
              <a:buNone/>
              <a:tabLst>
                <a:tab pos="1529080" algn="l"/>
                <a:tab pos="2791460" algn="l"/>
                <a:tab pos="4097655" algn="l"/>
              </a:tabLst>
            </a:pP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4</a:t>
            </a:r>
            <a:r>
              <a:rPr lang="en-US" altLang="zh-CN" sz="2800" kern="100" dirty="0">
                <a:solidFill>
                  <a:srgbClr val="000000"/>
                </a:solidFill>
                <a:effectLst/>
                <a:latin typeface="Times New Roman" panose="02020603050405020304" pitchFamily="18" charset="0"/>
                <a:ea typeface="宋体" panose="02010600030101010101" pitchFamily="2" charset="-122"/>
              </a:rPr>
              <a:t>For six decades, he has captured sounds of the natural world, from rain-forests to deserts</a:t>
            </a:r>
            <a:r>
              <a:rPr lang="zh-CN" altLang="zh-CN" sz="2800" kern="100" dirty="0">
                <a:solidFill>
                  <a:srgbClr val="000000"/>
                </a:solidFill>
                <a:effectLst/>
                <a:latin typeface="Times New Roman" panose="02020603050405020304" pitchFamily="18" charset="0"/>
                <a:ea typeface="宋体" panose="02010600030101010101" pitchFamily="2" charset="-122"/>
              </a:rPr>
              <a:t>—</a:t>
            </a:r>
            <a:r>
              <a:rPr lang="en-US" altLang="zh-CN" sz="2800" kern="100" dirty="0">
                <a:solidFill>
                  <a:srgbClr val="000000"/>
                </a:solidFill>
                <a:effectLst/>
                <a:latin typeface="Times New Roman" panose="02020603050405020304" pitchFamily="18" charset="0"/>
                <a:ea typeface="宋体" panose="02010600030101010101" pitchFamily="2" charset="-122"/>
              </a:rPr>
              <a:t>recordings heard in natural history series such as </a:t>
            </a:r>
            <a:r>
              <a:rPr lang="en-US" altLang="zh-CN" sz="2800" i="1" kern="100" dirty="0">
                <a:solidFill>
                  <a:srgbClr val="000000"/>
                </a:solidFill>
                <a:effectLst/>
                <a:latin typeface="Times New Roman" panose="02020603050405020304" pitchFamily="18" charset="0"/>
                <a:ea typeface="宋体" panose="02010600030101010101" pitchFamily="2" charset="-122"/>
              </a:rPr>
              <a:t>Our Oceans</a:t>
            </a:r>
            <a:r>
              <a:rPr lang="en-US" altLang="zh-CN" sz="2800" kern="100" dirty="0">
                <a:solidFill>
                  <a:srgbClr val="000000"/>
                </a:solidFill>
                <a:effectLst/>
                <a:latin typeface="Times New Roman" panose="02020603050405020304" pitchFamily="18" charset="0"/>
                <a:ea typeface="宋体" panose="02010600030101010101" pitchFamily="2" charset="-122"/>
              </a:rPr>
              <a:t> and</a:t>
            </a:r>
            <a:r>
              <a:rPr lang="en-US" altLang="zh-CN" sz="2800" i="1" kern="100" dirty="0">
                <a:solidFill>
                  <a:srgbClr val="000000"/>
                </a:solidFill>
                <a:effectLst/>
                <a:latin typeface="Times New Roman" panose="02020603050405020304" pitchFamily="18" charset="0"/>
                <a:ea typeface="宋体" panose="02010600030101010101" pitchFamily="2" charset="-122"/>
              </a:rPr>
              <a:t> Blue Planet</a:t>
            </a:r>
            <a:r>
              <a:rPr lang="en-US" altLang="zh-CN" sz="2800" kern="100" dirty="0">
                <a:solidFill>
                  <a:srgbClr val="000000"/>
                </a:solidFill>
                <a:effectLst/>
                <a:latin typeface="Times New Roman" panose="02020603050405020304" pitchFamily="18" charset="0"/>
                <a:ea typeface="宋体" panose="02010600030101010101" pitchFamily="2" charset="-122"/>
              </a:rPr>
              <a:t> as well as about 150 films. With a document of almost 100,000 recordings he has been called “the David Attenborough of sound”. Copeland is a brilliant talent. </a:t>
            </a:r>
            <a:r>
              <a:rPr lang="en-US" altLang="zh-CN" sz="2800" kern="100" dirty="0">
                <a:solidFill>
                  <a:srgbClr val="00B0F0"/>
                </a:solidFill>
                <a:effectLst/>
                <a:latin typeface="Times New Roman" panose="02020603050405020304" pitchFamily="18" charset="0"/>
                <a:ea typeface="宋体" panose="02010600030101010101" pitchFamily="2" charset="-122"/>
              </a:rPr>
              <a:t>He’s combined natural sounds and music seamlessly. </a:t>
            </a:r>
            <a:r>
              <a:rPr lang="en-US" altLang="zh-CN" sz="2800" kern="100" dirty="0">
                <a:solidFill>
                  <a:srgbClr val="000000"/>
                </a:solidFill>
                <a:effectLst/>
                <a:latin typeface="Times New Roman" panose="02020603050405020304" pitchFamily="18" charset="0"/>
                <a:ea typeface="宋体" panose="02010600030101010101" pitchFamily="2" charset="-122"/>
              </a:rPr>
              <a:t>This is another way for people to listen to nature.</a:t>
            </a:r>
            <a:endParaRPr lang="zh-CN" altLang="zh-CN" sz="2800" kern="100" dirty="0">
              <a:effectLst/>
              <a:latin typeface="Times New Roman" panose="02020603050405020304" pitchFamily="18" charset="0"/>
              <a:ea typeface="宋体" panose="02010600030101010101" pitchFamily="2" charset="-122"/>
            </a:endParaRPr>
          </a:p>
          <a:p>
            <a:pPr indent="266700" algn="just">
              <a:lnSpc>
                <a:spcPct val="106000"/>
              </a:lnSpc>
              <a:tabLst>
                <a:tab pos="1529080" algn="l"/>
                <a:tab pos="2791460" algn="l"/>
                <a:tab pos="4097655" algn="l"/>
              </a:tabLst>
            </a:pP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5</a:t>
            </a:r>
            <a:r>
              <a:rPr lang="en-US" altLang="zh-CN" sz="2800" kern="100" dirty="0">
                <a:solidFill>
                  <a:srgbClr val="000000"/>
                </a:solidFill>
                <a:effectLst/>
                <a:latin typeface="Times New Roman" panose="02020603050405020304" pitchFamily="18" charset="0"/>
                <a:ea typeface="宋体" panose="02010600030101010101" pitchFamily="2" charset="-122"/>
              </a:rPr>
              <a:t>He hopes </a:t>
            </a:r>
            <a:r>
              <a:rPr lang="en-US" altLang="zh-CN" sz="2800" kern="100" dirty="0">
                <a:solidFill>
                  <a:srgbClr val="FF0000"/>
                </a:solidFill>
                <a:effectLst/>
                <a:latin typeface="Times New Roman" panose="02020603050405020304" pitchFamily="18" charset="0"/>
                <a:ea typeface="宋体" panose="02010600030101010101" pitchFamily="2" charset="-122"/>
              </a:rPr>
              <a:t>the album </a:t>
            </a:r>
            <a:r>
              <a:rPr lang="en-US" altLang="zh-CN" sz="2800" kern="100" dirty="0">
                <a:solidFill>
                  <a:srgbClr val="000000"/>
                </a:solidFill>
                <a:effectLst/>
                <a:latin typeface="Times New Roman" panose="02020603050405020304" pitchFamily="18" charset="0"/>
                <a:ea typeface="宋体" panose="02010600030101010101" pitchFamily="2" charset="-122"/>
              </a:rPr>
              <a:t>will </a:t>
            </a:r>
            <a:r>
              <a:rPr lang="en-US" altLang="zh-CN" sz="2800" kern="100" dirty="0">
                <a:solidFill>
                  <a:srgbClr val="00B0F0"/>
                </a:solidFill>
                <a:effectLst/>
                <a:latin typeface="Times New Roman" panose="02020603050405020304" pitchFamily="18" charset="0"/>
                <a:ea typeface="宋体" panose="02010600030101010101" pitchFamily="2" charset="-122"/>
              </a:rPr>
              <a:t>raise awareness of </a:t>
            </a:r>
            <a:r>
              <a:rPr lang="en-US" altLang="zh-CN" sz="2800" kern="100" dirty="0">
                <a:solidFill>
                  <a:srgbClr val="000000"/>
                </a:solidFill>
                <a:effectLst/>
                <a:latin typeface="Times New Roman" panose="02020603050405020304" pitchFamily="18" charset="0"/>
                <a:ea typeface="宋体" panose="02010600030101010101" pitchFamily="2" charset="-122"/>
              </a:rPr>
              <a:t>creatures that are by noise pollution that their sounds cannot be captured cleanly: “Two-thirds of the species in my library are now basically extinct. Twenty-five or 30 years ago, when I wanted to record one hour of primitive sound, it took about three or four hours to do that with minimal editing, compared to 2,000 recording hours today, because there are so many man-made sounds in the environment...”</a:t>
            </a:r>
            <a:endParaRPr lang="zh-CN" altLang="zh-CN" sz="2800" kern="100" dirty="0">
              <a:effectLst/>
              <a:latin typeface="Times New Roman" panose="02020603050405020304" pitchFamily="18" charset="0"/>
              <a:ea typeface="宋体" panose="02010600030101010101" pitchFamily="2" charset="-122"/>
            </a:endParaRPr>
          </a:p>
        </p:txBody>
      </p:sp>
      <p:sp>
        <p:nvSpPr>
          <p:cNvPr id="2" name="文本框 1"/>
          <p:cNvSpPr txBox="1"/>
          <p:nvPr/>
        </p:nvSpPr>
        <p:spPr>
          <a:xfrm>
            <a:off x="13442598" y="419100"/>
            <a:ext cx="4540602" cy="1077218"/>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Introduction</a:t>
            </a:r>
            <a:endParaRPr lang="en-US" altLang="zh-CN" sz="3200" b="1" dirty="0">
              <a:latin typeface="Times New Roman" panose="02020603050405020304" pitchFamily="18" charset="0"/>
              <a:cs typeface="Times New Roman" panose="02020603050405020304" pitchFamily="18" charset="0"/>
            </a:endParaRPr>
          </a:p>
          <a:p>
            <a:pPr algn="ctr"/>
            <a:r>
              <a:rPr lang="en-US" altLang="zh-CN" sz="3200" b="1" dirty="0">
                <a:latin typeface="Times New Roman" panose="02020603050405020304" pitchFamily="18" charset="0"/>
                <a:cs typeface="Times New Roman" panose="02020603050405020304" pitchFamily="18" charset="0"/>
              </a:rPr>
              <a:t>—the album</a:t>
            </a:r>
            <a:endParaRPr lang="zh-CN" altLang="en-US" sz="3200" b="1"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13491583" y="2331121"/>
            <a:ext cx="4540601" cy="1077218"/>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specific details </a:t>
            </a:r>
            <a:endParaRPr lang="en-US" altLang="zh-CN" sz="3200" b="1" dirty="0">
              <a:latin typeface="Times New Roman" panose="02020603050405020304" pitchFamily="18" charset="0"/>
              <a:cs typeface="Times New Roman" panose="02020603050405020304" pitchFamily="18" charset="0"/>
            </a:endParaRPr>
          </a:p>
          <a:p>
            <a:pPr algn="ctr"/>
            <a:r>
              <a:rPr lang="en-US" altLang="zh-CN" sz="3200" b="1" dirty="0">
                <a:latin typeface="Times New Roman" panose="02020603050405020304" pitchFamily="18" charset="0"/>
                <a:cs typeface="Times New Roman" panose="02020603050405020304" pitchFamily="18" charset="0"/>
              </a:rPr>
              <a:t>about the album  </a:t>
            </a:r>
            <a:endParaRPr lang="zh-CN" altLang="en-US" sz="3200" b="1"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13518798" y="4735633"/>
            <a:ext cx="4540602" cy="1077218"/>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The inspiration</a:t>
            </a:r>
            <a:endParaRPr lang="en-US" altLang="zh-CN" sz="3200" b="1" dirty="0">
              <a:latin typeface="Times New Roman" panose="02020603050405020304" pitchFamily="18" charset="0"/>
              <a:cs typeface="Times New Roman" panose="02020603050405020304" pitchFamily="18" charset="0"/>
            </a:endParaRPr>
          </a:p>
          <a:p>
            <a:pPr algn="ctr"/>
            <a:r>
              <a:rPr lang="en-US" altLang="zh-CN" sz="3200" b="1" dirty="0">
                <a:latin typeface="Times New Roman" panose="02020603050405020304" pitchFamily="18" charset="0"/>
                <a:cs typeface="Times New Roman" panose="02020603050405020304" pitchFamily="18" charset="0"/>
              </a:rPr>
              <a:t>&amp;significance</a:t>
            </a:r>
            <a:endParaRPr lang="zh-CN" altLang="en-US" sz="3200" b="1"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13513354" y="6143521"/>
            <a:ext cx="4518830" cy="1077218"/>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Background on the Creator</a:t>
            </a:r>
            <a:endParaRPr lang="zh-CN" altLang="en-US" sz="3200" b="1"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13513354" y="8055542"/>
            <a:ext cx="4540602" cy="1077218"/>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Conclusion</a:t>
            </a:r>
            <a:endParaRPr lang="en-US" altLang="zh-CN" sz="3200" b="1" dirty="0">
              <a:latin typeface="Times New Roman" panose="02020603050405020304" pitchFamily="18" charset="0"/>
              <a:cs typeface="Times New Roman" panose="02020603050405020304" pitchFamily="18" charset="0"/>
            </a:endParaRPr>
          </a:p>
          <a:p>
            <a:pPr algn="ctr"/>
            <a:r>
              <a:rPr lang="en-US" altLang="zh-CN" sz="3200" b="1" dirty="0">
                <a:latin typeface="Times New Roman" panose="02020603050405020304" pitchFamily="18" charset="0"/>
                <a:cs typeface="Times New Roman" panose="02020603050405020304" pitchFamily="18" charset="0"/>
              </a:rPr>
              <a:t>---Call to action</a:t>
            </a:r>
            <a:endParaRPr lang="zh-CN" altLang="en-US" sz="3200" b="1"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6705600" y="849987"/>
            <a:ext cx="6660798" cy="646331"/>
          </a:xfrm>
          <a:prstGeom prst="rect">
            <a:avLst/>
          </a:prstGeom>
          <a:solidFill>
            <a:srgbClr val="FFC000"/>
          </a:solidFill>
        </p:spPr>
        <p:txBody>
          <a:bodyPr wrap="square">
            <a:spAutoFit/>
          </a:bodyPr>
          <a:lstStyle/>
          <a:p>
            <a:pPr algn="ctr"/>
            <a:r>
              <a:rPr lang="en-US" altLang="zh-CN" sz="3600" b="1" i="0" dirty="0">
                <a:solidFill>
                  <a:srgbClr val="404040"/>
                </a:solidFill>
                <a:effectLst/>
                <a:latin typeface="Times New Roman" panose="02020603050405020304" pitchFamily="18" charset="0"/>
                <a:cs typeface="Times New Roman" panose="02020603050405020304" pitchFamily="18" charset="0"/>
              </a:rPr>
              <a:t>From </a:t>
            </a:r>
            <a:r>
              <a:rPr lang="en-US" altLang="zh-CN" sz="3600" b="1" i="0" dirty="0">
                <a:solidFill>
                  <a:srgbClr val="0070C0"/>
                </a:solidFill>
                <a:effectLst/>
                <a:latin typeface="Times New Roman" panose="02020603050405020304" pitchFamily="18" charset="0"/>
                <a:cs typeface="Times New Roman" panose="02020603050405020304" pitchFamily="18" charset="0"/>
              </a:rPr>
              <a:t>Artistic Innovation</a:t>
            </a:r>
            <a:endParaRPr lang="zh-CN" altLang="en-US" sz="3600" dirty="0">
              <a:solidFill>
                <a:srgbClr val="0070C0"/>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6705600" y="7932431"/>
            <a:ext cx="6660798" cy="646331"/>
          </a:xfrm>
          <a:prstGeom prst="rect">
            <a:avLst/>
          </a:prstGeom>
          <a:solidFill>
            <a:srgbClr val="FFC000"/>
          </a:solidFill>
        </p:spPr>
        <p:txBody>
          <a:bodyPr wrap="square">
            <a:spAutoFit/>
          </a:bodyPr>
          <a:lstStyle/>
          <a:p>
            <a:pPr algn="ctr"/>
            <a:r>
              <a:rPr lang="en-US" altLang="zh-CN" sz="3600" b="1" i="0" dirty="0">
                <a:solidFill>
                  <a:srgbClr val="404040"/>
                </a:solidFill>
                <a:effectLst/>
                <a:latin typeface="Times New Roman" panose="02020603050405020304" pitchFamily="18" charset="0"/>
                <a:cs typeface="Times New Roman" panose="02020603050405020304" pitchFamily="18" charset="0"/>
              </a:rPr>
              <a:t>to </a:t>
            </a:r>
            <a:r>
              <a:rPr lang="en-US" altLang="zh-CN" sz="3600" b="1" i="0" dirty="0">
                <a:solidFill>
                  <a:srgbClr val="0070C0"/>
                </a:solidFill>
                <a:effectLst/>
                <a:latin typeface="Times New Roman" panose="02020603050405020304" pitchFamily="18" charset="0"/>
                <a:cs typeface="Times New Roman" panose="02020603050405020304" pitchFamily="18" charset="0"/>
              </a:rPr>
              <a:t>Environmental Advocacy</a:t>
            </a:r>
            <a:endParaRPr lang="zh-CN" altLang="en-US" sz="3600" dirty="0">
              <a:solidFill>
                <a:srgbClr val="0070C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6705600" y="1708238"/>
            <a:ext cx="6660798" cy="646331"/>
          </a:xfrm>
          <a:prstGeom prst="rect">
            <a:avLst/>
          </a:prstGeom>
          <a:solidFill>
            <a:schemeClr val="accent5">
              <a:lumMod val="40000"/>
              <a:lumOff val="60000"/>
            </a:schemeClr>
          </a:solidFill>
        </p:spPr>
        <p:txBody>
          <a:bodyPr wrap="square">
            <a:spAutoFit/>
          </a:bodyPr>
          <a:lstStyle/>
          <a:p>
            <a:pPr algn="ctr"/>
            <a:r>
              <a:rPr lang="en-US" altLang="zh-CN" sz="3600" b="1" i="0" dirty="0">
                <a:solidFill>
                  <a:srgbClr val="404040"/>
                </a:solidFill>
                <a:effectLst/>
                <a:latin typeface="Times New Roman" panose="02020603050405020304" pitchFamily="18" charset="0"/>
                <a:cs typeface="Times New Roman" panose="02020603050405020304" pitchFamily="18" charset="0"/>
              </a:rPr>
              <a:t>From </a:t>
            </a:r>
            <a:r>
              <a:rPr lang="en-US" altLang="zh-CN" sz="3600" b="1" i="0" dirty="0">
                <a:solidFill>
                  <a:srgbClr val="0070C0"/>
                </a:solidFill>
                <a:effectLst/>
                <a:latin typeface="Times New Roman" panose="02020603050405020304" pitchFamily="18" charset="0"/>
                <a:cs typeface="Times New Roman" panose="02020603050405020304" pitchFamily="18" charset="0"/>
              </a:rPr>
              <a:t>individual</a:t>
            </a:r>
            <a:endParaRPr lang="zh-CN" altLang="en-US" sz="3600" dirty="0">
              <a:solidFill>
                <a:srgbClr val="0070C0"/>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6705600" y="7152966"/>
            <a:ext cx="6660798" cy="646331"/>
          </a:xfrm>
          <a:prstGeom prst="rect">
            <a:avLst/>
          </a:prstGeom>
          <a:solidFill>
            <a:schemeClr val="accent5">
              <a:lumMod val="40000"/>
              <a:lumOff val="60000"/>
            </a:schemeClr>
          </a:solidFill>
        </p:spPr>
        <p:txBody>
          <a:bodyPr wrap="square">
            <a:spAutoFit/>
          </a:bodyPr>
          <a:lstStyle/>
          <a:p>
            <a:pPr algn="ctr"/>
            <a:r>
              <a:rPr lang="en-US" altLang="zh-CN" sz="3600" b="1" i="0" dirty="0">
                <a:solidFill>
                  <a:srgbClr val="404040"/>
                </a:solidFill>
                <a:effectLst/>
                <a:latin typeface="Times New Roman" panose="02020603050405020304" pitchFamily="18" charset="0"/>
                <a:cs typeface="Times New Roman" panose="02020603050405020304" pitchFamily="18" charset="0"/>
              </a:rPr>
              <a:t>to </a:t>
            </a:r>
            <a:r>
              <a:rPr lang="en-US" altLang="zh-CN" sz="3600" b="1" dirty="0">
                <a:solidFill>
                  <a:srgbClr val="0070C0"/>
                </a:solidFill>
                <a:latin typeface="Times New Roman" panose="02020603050405020304" pitchFamily="18" charset="0"/>
                <a:cs typeface="Times New Roman" panose="02020603050405020304" pitchFamily="18" charset="0"/>
              </a:rPr>
              <a:t>public</a:t>
            </a:r>
            <a:endParaRPr lang="zh-CN" altLang="en-US" sz="3600" dirty="0">
              <a:solidFill>
                <a:srgbClr val="0070C0"/>
              </a:solidFill>
              <a:latin typeface="Times New Roman" panose="02020603050405020304" pitchFamily="18" charset="0"/>
              <a:cs typeface="Times New Roman" panose="02020603050405020304" pitchFamily="18" charset="0"/>
            </a:endParaRPr>
          </a:p>
        </p:txBody>
      </p:sp>
      <p:pic>
        <p:nvPicPr>
          <p:cNvPr id="8" name="图片 7" descr="logo横版 png"/>
          <p:cNvPicPr>
            <a:picLocks noChangeAspect="1" noChangeArrowheads="1"/>
          </p:cNvPicPr>
          <p:nvPr userDrawn="1"/>
        </p:nvPicPr>
        <p:blipFill>
          <a:blip r:embed="rId1">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par>
                          <p:cTn id="42" fill="hold">
                            <p:stCondLst>
                              <p:cond delay="500"/>
                            </p:stCondLst>
                            <p:childTnLst>
                              <p:par>
                                <p:cTn id="43" presetID="16" presetClass="entr" presetSubtype="21"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3400" y="5143500"/>
            <a:ext cx="17221200" cy="4031873"/>
          </a:xfrm>
          <a:prstGeom prst="rect">
            <a:avLst/>
          </a:prstGeom>
          <a:noFill/>
          <a:ln w="28575">
            <a:solidFill>
              <a:schemeClr val="tx1"/>
            </a:solidFill>
          </a:ln>
        </p:spPr>
        <p:txBody>
          <a:bodyPr wrap="square">
            <a:spAutoFit/>
          </a:bodyPr>
          <a:lstStyle/>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28. What is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feature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of the album Wild Concerto?</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Integrating natural sounds with music perfectly.</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 Mixing bird songs with animal calls completely.</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Producing super realistic bird songs and animal calls.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 Making successful changes to bird songs and animal calls.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29. What does the underlined word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manipulated</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in paragraph 2 mean?</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Monitored.	B. Analyzed.	C. Matched.	D. Edited.</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381000" y="281913"/>
            <a:ext cx="17526000" cy="4172874"/>
          </a:xfrm>
          <a:prstGeom prst="rect">
            <a:avLst/>
          </a:prstGeom>
          <a:noFill/>
        </p:spPr>
        <p:txBody>
          <a:bodyPr wrap="square">
            <a:spAutoFit/>
          </a:bodyPr>
          <a:lstStyle/>
          <a:p>
            <a:pPr marL="0" marR="0" lvl="0" indent="266700" algn="just" defTabSz="914400" rtl="0" eaLnBrk="1" fontAlgn="auto" latinLnBrk="0" hangingPunct="1">
              <a:lnSpc>
                <a:spcPct val="106000"/>
              </a:lnSpc>
              <a:spcBef>
                <a:spcPts val="0"/>
              </a:spcBef>
              <a:spcAft>
                <a:spcPts val="0"/>
              </a:spcAft>
              <a:buClrTx/>
              <a:buSzTx/>
              <a:buFontTx/>
              <a:buNone/>
              <a:tabLst>
                <a:tab pos="1529080" algn="l"/>
                <a:tab pos="2791460" algn="l"/>
                <a:tab pos="4097655" algn="l"/>
              </a:tabLst>
              <a:defRPr/>
            </a:pP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0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1</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Terns(</a:t>
            </a:r>
            <a:r>
              <a:rPr kumimoji="0" lang="zh-CN"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燕鸥</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chirping and wolves howling are among a pioneering composition that integrates sounds from nature with traditional instruments. </a:t>
            </a:r>
            <a:r>
              <a:rPr kumimoji="0" lang="en-US" altLang="zh-CN" sz="28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Bird songs and animal calls will interact with orchestral music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on </a:t>
            </a:r>
            <a:r>
              <a:rPr kumimoji="0" lang="en-US" altLang="zh-CN" sz="28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an album by Stewart Copeland.</a:t>
            </a:r>
            <a:endParaRPr kumimoji="0" lang="zh-CN" altLang="zh-CN" sz="2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lnSpc>
                <a:spcPct val="106000"/>
              </a:lnSpc>
              <a:spcBef>
                <a:spcPts val="0"/>
              </a:spcBef>
              <a:spcAft>
                <a:spcPts val="0"/>
              </a:spcAft>
              <a:buClrTx/>
              <a:buSzTx/>
              <a:buFontTx/>
              <a:buNone/>
              <a:tabLst>
                <a:tab pos="1529080" algn="l"/>
                <a:tab pos="2791460" algn="l"/>
                <a:tab pos="4097655" algn="l"/>
              </a:tabLst>
              <a:defRPr/>
            </a:pPr>
            <a:r>
              <a:rPr kumimoji="0" lang="en-US" altLang="zh-CN" sz="2800" b="0" i="1"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1" u="none" strike="noStrike" kern="10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2</a:t>
            </a:r>
            <a:r>
              <a:rPr kumimoji="0" lang="en-US" altLang="zh-CN" sz="2800" b="0" i="1"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Wild Concerto</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released on 18 April, is a “</a:t>
            </a:r>
            <a:r>
              <a:rPr kumimoji="0" lang="en-US" altLang="zh-CN" sz="28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cooperation between nature and music</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 croaking frog, a black-footed albatross(</a:t>
            </a:r>
            <a:r>
              <a:rPr kumimoji="0" lang="zh-CN"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信天翁</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and a red deer will “perform” with Copeland, alongside 30 musicians from the Kingdom Orchestra. Copeland said none of the natural recordings had been </a:t>
            </a:r>
            <a:r>
              <a:rPr kumimoji="0" lang="en-US" altLang="zh-CN" sz="2800" b="1" i="0" u="sng"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manipulated</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or retuned. “All the bird and animal sounds are exactly as they were, but I </a:t>
            </a:r>
            <a:r>
              <a:rPr kumimoji="0" lang="en-US" altLang="zh-CN" sz="2800" b="0" i="0" u="none" strike="noStrike" kern="1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mn-cs"/>
              </a:rPr>
              <a:t>put them in positions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so that they add up to a melody and rhythm,” he said. “ Their voices bring an super authenticity to the music. They all have their own individual melodies but when you put an instrument in, everything is more amazing.”</a:t>
            </a:r>
            <a:endParaRPr kumimoji="0" lang="zh-CN" altLang="zh-CN" sz="2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5" name="矩形 4"/>
          <p:cNvSpPr/>
          <p:nvPr/>
        </p:nvSpPr>
        <p:spPr bwMode="auto">
          <a:xfrm>
            <a:off x="4572001" y="723900"/>
            <a:ext cx="13335000" cy="5334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6" name="图片 5"/>
          <p:cNvPicPr>
            <a:picLocks noChangeAspect="1"/>
          </p:cNvPicPr>
          <p:nvPr/>
        </p:nvPicPr>
        <p:blipFill>
          <a:blip r:embed="rId1" cstate="screen"/>
          <a:stretch>
            <a:fillRect/>
          </a:stretch>
        </p:blipFill>
        <p:spPr>
          <a:xfrm>
            <a:off x="533400" y="5676900"/>
            <a:ext cx="421278" cy="421278"/>
          </a:xfrm>
          <a:prstGeom prst="rect">
            <a:avLst/>
          </a:prstGeom>
        </p:spPr>
      </p:pic>
      <p:sp>
        <p:nvSpPr>
          <p:cNvPr id="7" name="矩形 6"/>
          <p:cNvSpPr/>
          <p:nvPr/>
        </p:nvSpPr>
        <p:spPr bwMode="auto">
          <a:xfrm>
            <a:off x="6858001" y="1612542"/>
            <a:ext cx="6400800" cy="5334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9" name="矩形 8"/>
          <p:cNvSpPr/>
          <p:nvPr/>
        </p:nvSpPr>
        <p:spPr bwMode="auto">
          <a:xfrm>
            <a:off x="457201" y="3417839"/>
            <a:ext cx="5867399" cy="5334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0" name="矩形 9"/>
          <p:cNvSpPr/>
          <p:nvPr/>
        </p:nvSpPr>
        <p:spPr bwMode="auto">
          <a:xfrm>
            <a:off x="457201" y="4000787"/>
            <a:ext cx="5867399" cy="45691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1" name="文本框 10"/>
          <p:cNvSpPr txBox="1"/>
          <p:nvPr/>
        </p:nvSpPr>
        <p:spPr>
          <a:xfrm>
            <a:off x="527957" y="4567141"/>
            <a:ext cx="6727286" cy="461665"/>
          </a:xfrm>
          <a:prstGeom prst="rect">
            <a:avLst/>
          </a:prstGeom>
          <a:solidFill>
            <a:schemeClr val="accent3">
              <a:lumMod val="40000"/>
              <a:lumOff val="60000"/>
            </a:schemeClr>
          </a:solidFill>
          <a:ln>
            <a:solidFill>
              <a:schemeClr val="tx1"/>
            </a:solidFill>
            <a:prstDash val="lgDash"/>
          </a:ln>
        </p:spPr>
        <p:txBody>
          <a:bodyPr wrap="square">
            <a:spAutoFit/>
          </a:bodyPr>
          <a:lstStyle/>
          <a:p>
            <a:r>
              <a:rPr lang="en-US" altLang="zh-CN" sz="2400" i="1" dirty="0">
                <a:latin typeface="Times New Roman" panose="02020603050405020304" pitchFamily="18" charset="0"/>
                <a:cs typeface="Times New Roman" panose="02020603050405020304" pitchFamily="18" charset="0"/>
              </a:rPr>
              <a:t>Authenticity : the quality of being genuine or true.</a:t>
            </a:r>
            <a:endParaRPr lang="zh-CN" altLang="en-US" sz="2400" i="1" dirty="0">
              <a:latin typeface="Times New Roman" panose="02020603050405020304" pitchFamily="18" charset="0"/>
              <a:cs typeface="Times New Roman" panose="02020603050405020304" pitchFamily="18" charset="0"/>
            </a:endParaRPr>
          </a:p>
        </p:txBody>
      </p:sp>
      <p:sp>
        <p:nvSpPr>
          <p:cNvPr id="12" name="矩形 11"/>
          <p:cNvSpPr/>
          <p:nvPr/>
        </p:nvSpPr>
        <p:spPr bwMode="auto">
          <a:xfrm>
            <a:off x="7620000" y="3494326"/>
            <a:ext cx="10134600" cy="45691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3" name="矩形 12"/>
          <p:cNvSpPr/>
          <p:nvPr/>
        </p:nvSpPr>
        <p:spPr bwMode="auto">
          <a:xfrm>
            <a:off x="2737758" y="2591086"/>
            <a:ext cx="9606642" cy="456913"/>
          </a:xfrm>
          <a:prstGeom prst="rect">
            <a:avLst/>
          </a:prstGeom>
          <a:solidFill>
            <a:srgbClr val="F7BF3F">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4" name="矩形 13"/>
          <p:cNvSpPr/>
          <p:nvPr/>
        </p:nvSpPr>
        <p:spPr bwMode="auto">
          <a:xfrm>
            <a:off x="8610600" y="2577157"/>
            <a:ext cx="9269186" cy="470842"/>
          </a:xfrm>
          <a:prstGeom prst="rect">
            <a:avLst/>
          </a:prstGeom>
          <a:solidFill>
            <a:srgbClr val="F7BF3F">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5" name="矩形 14"/>
          <p:cNvSpPr/>
          <p:nvPr/>
        </p:nvSpPr>
        <p:spPr bwMode="auto">
          <a:xfrm>
            <a:off x="424545" y="2988571"/>
            <a:ext cx="3156855" cy="426355"/>
          </a:xfrm>
          <a:prstGeom prst="rect">
            <a:avLst/>
          </a:prstGeom>
          <a:solidFill>
            <a:srgbClr val="F7BF3F">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6" name="矩形 15"/>
          <p:cNvSpPr/>
          <p:nvPr/>
        </p:nvSpPr>
        <p:spPr bwMode="auto">
          <a:xfrm>
            <a:off x="8757558" y="3042706"/>
            <a:ext cx="5491842" cy="42309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18" name="图片 17"/>
          <p:cNvPicPr>
            <a:picLocks noChangeAspect="1"/>
          </p:cNvPicPr>
          <p:nvPr/>
        </p:nvPicPr>
        <p:blipFill>
          <a:blip r:embed="rId1" cstate="screen"/>
          <a:stretch>
            <a:fillRect/>
          </a:stretch>
        </p:blipFill>
        <p:spPr>
          <a:xfrm>
            <a:off x="8757558" y="8674458"/>
            <a:ext cx="421278" cy="421278"/>
          </a:xfrm>
          <a:prstGeom prst="rect">
            <a:avLst/>
          </a:prstGeom>
        </p:spPr>
      </p:pic>
      <p:sp>
        <p:nvSpPr>
          <p:cNvPr id="19" name="文本框 18"/>
          <p:cNvSpPr txBox="1"/>
          <p:nvPr/>
        </p:nvSpPr>
        <p:spPr>
          <a:xfrm>
            <a:off x="9448800" y="9290067"/>
            <a:ext cx="6727286" cy="461665"/>
          </a:xfrm>
          <a:prstGeom prst="rect">
            <a:avLst/>
          </a:prstGeom>
          <a:solidFill>
            <a:schemeClr val="accent3">
              <a:lumMod val="40000"/>
              <a:lumOff val="60000"/>
            </a:schemeClr>
          </a:solidFill>
          <a:ln>
            <a:solidFill>
              <a:schemeClr val="tx1"/>
            </a:solidFill>
            <a:prstDash val="lgDash"/>
          </a:ln>
        </p:spPr>
        <p:txBody>
          <a:bodyPr wrap="square">
            <a:spAutoFit/>
          </a:bodyPr>
          <a:lstStyle/>
          <a:p>
            <a:r>
              <a:rPr lang="en-US" altLang="zh-CN" sz="2400" i="1" dirty="0">
                <a:latin typeface="Times New Roman" panose="02020603050405020304" pitchFamily="18" charset="0"/>
                <a:cs typeface="Times New Roman" panose="02020603050405020304" pitchFamily="18" charset="0"/>
              </a:rPr>
              <a:t>Edit: to alter, adapt, or refine</a:t>
            </a:r>
            <a:endParaRPr lang="zh-CN" altLang="en-US" sz="2400" i="1" dirty="0">
              <a:latin typeface="Times New Roman" panose="02020603050405020304" pitchFamily="18" charset="0"/>
              <a:cs typeface="Times New Roman" panose="02020603050405020304" pitchFamily="18" charset="0"/>
            </a:endParaRPr>
          </a:p>
        </p:txBody>
      </p:sp>
      <p:pic>
        <p:nvPicPr>
          <p:cNvPr id="3" name="图片 2" descr="logo横版 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arn(inVertical)">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arn(inVertical)">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down)">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1" grpId="0" animBg="1"/>
      <p:bldP spid="12" grpId="0" animBg="1"/>
      <p:bldP spid="13" grpId="0" animBg="1"/>
      <p:bldP spid="14" grpId="0" animBg="1"/>
      <p:bldP spid="15" grpId="0" animBg="1"/>
      <p:bldP spid="16"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04800" y="88334"/>
            <a:ext cx="17830800" cy="5086329"/>
          </a:xfrm>
          <a:prstGeom prst="rect">
            <a:avLst/>
          </a:prstGeom>
          <a:noFill/>
        </p:spPr>
        <p:txBody>
          <a:bodyPr wrap="square">
            <a:spAutoFit/>
          </a:bodyPr>
          <a:lstStyle/>
          <a:p>
            <a:pPr marL="0" marR="0" lvl="0" indent="266700" algn="just" defTabSz="914400" rtl="0" eaLnBrk="1" fontAlgn="auto" latinLnBrk="0" hangingPunct="1">
              <a:lnSpc>
                <a:spcPct val="106000"/>
              </a:lnSpc>
              <a:spcBef>
                <a:spcPts val="0"/>
              </a:spcBef>
              <a:spcAft>
                <a:spcPts val="0"/>
              </a:spcAft>
              <a:buClrTx/>
              <a:buSzTx/>
              <a:buFontTx/>
              <a:buNone/>
              <a:tabLst>
                <a:tab pos="1529080" algn="l"/>
                <a:tab pos="2791460" algn="l"/>
                <a:tab pos="4097655" algn="l"/>
              </a:tabLst>
              <a:defRPr/>
            </a:pPr>
            <a:r>
              <a:rPr kumimoji="0" lang="en-US" altLang="zh-CN" sz="2800" b="0" i="1"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1" u="none" strike="noStrike" kern="10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3</a:t>
            </a:r>
            <a:r>
              <a:rPr kumimoji="0" lang="en-US" altLang="zh-CN" sz="2800" b="0" i="1"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Wild Concerto</a:t>
            </a:r>
            <a:r>
              <a:rPr kumimoji="0" lang="en-US" altLang="zh-CN" sz="28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is inspired by the arctic tern’s migration from pole to pole, and creatures possibly encountered along the way. Copeland said there was a conservationist theme to the work. “Many of these species are endangered and their sounds could vanish in our lifetime. Through the </a:t>
            </a:r>
            <a:r>
              <a:rPr kumimoji="0" lang="en-US" altLang="zh-CN" sz="28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Wild Concerto</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their voices will be kept immortalized.”</a:t>
            </a:r>
            <a:endParaRPr kumimoji="0" lang="zh-CN" altLang="zh-CN" sz="2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lnSpc>
                <a:spcPct val="106000"/>
              </a:lnSpc>
              <a:spcBef>
                <a:spcPts val="0"/>
              </a:spcBef>
              <a:spcAft>
                <a:spcPts val="0"/>
              </a:spcAft>
              <a:buClrTx/>
              <a:buSzTx/>
              <a:buFontTx/>
              <a:buNone/>
              <a:tabLst>
                <a:tab pos="1529080" algn="l"/>
                <a:tab pos="2791460" algn="l"/>
                <a:tab pos="4097655" algn="l"/>
              </a:tabLst>
              <a:defRPr/>
            </a:pP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0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4</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For six decades, he has captured sounds of the natural world, from rain-forests to deserts</a:t>
            </a:r>
            <a:r>
              <a:rPr kumimoji="0" lang="zh-CN"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recordings heard in natural history series such as </a:t>
            </a:r>
            <a:r>
              <a:rPr kumimoji="0" lang="en-US" altLang="zh-CN" sz="2800" b="0" i="1"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Our Oceans</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and</a:t>
            </a:r>
            <a:r>
              <a:rPr kumimoji="0" lang="en-US" altLang="zh-CN" sz="2800" b="0" i="1"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Blue Planet</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as well as about 150 films. With a document of almost 100,000 recordings he has been called “the David Attenborough of sound”. Copeland is a brilliant talent. </a:t>
            </a:r>
            <a:r>
              <a:rPr kumimoji="0" lang="en-US" altLang="zh-CN" sz="28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He’s combined natural sounds and music seamlessly.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This is another way for people to listen to nature.</a:t>
            </a:r>
            <a:endParaRPr kumimoji="0" lang="zh-CN" altLang="zh-CN" sz="2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lnSpc>
                <a:spcPct val="106000"/>
              </a:lnSpc>
              <a:spcBef>
                <a:spcPts val="0"/>
              </a:spcBef>
              <a:spcAft>
                <a:spcPts val="0"/>
              </a:spcAft>
              <a:buClrTx/>
              <a:buSzTx/>
              <a:buFontTx/>
              <a:buNone/>
              <a:tabLst>
                <a:tab pos="1529080" algn="l"/>
                <a:tab pos="2791460" algn="l"/>
                <a:tab pos="4097655" algn="l"/>
              </a:tabLst>
              <a:defRPr/>
            </a:pP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0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5</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He hopes </a:t>
            </a:r>
            <a:r>
              <a:rPr kumimoji="0" lang="en-US" altLang="zh-CN" sz="28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the album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will </a:t>
            </a:r>
            <a:r>
              <a:rPr kumimoji="0" lang="en-US" altLang="zh-CN" sz="28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raise awareness of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creatures that are by noise pollution that their sounds cannot be captured cleanly: “Two-thirds of the species in my library are now basically extinct. Twenty-five or 30 years ago, when I wanted to record one hour of primitive sound, it took about three or four hours to do that with minimal editing, compared to 2,000 recording hours today, because there are so many man-made sounds in the environment...”</a:t>
            </a:r>
            <a:endParaRPr kumimoji="0" lang="zh-CN" altLang="zh-CN" sz="2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4" name="文本框 3"/>
          <p:cNvSpPr txBox="1"/>
          <p:nvPr/>
        </p:nvSpPr>
        <p:spPr>
          <a:xfrm>
            <a:off x="533400" y="5207320"/>
            <a:ext cx="17221200" cy="4524315"/>
          </a:xfrm>
          <a:prstGeom prst="rect">
            <a:avLst/>
          </a:prstGeom>
          <a:noFill/>
          <a:ln w="28575">
            <a:solidFill>
              <a:schemeClr val="tx1"/>
            </a:solidFill>
          </a:ln>
        </p:spPr>
        <p:txBody>
          <a:bodyPr wrap="square">
            <a:spAutoFit/>
          </a:bodyPr>
          <a:lstStyle/>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30. What do we know about Copeland?</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He was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optimistic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hopeful</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about the wildlife situation.</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 He was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indifferent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helpless</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about the noise pollution.</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He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expressed his great concern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about the endangered species.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 He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demonstrated enormous passion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about the success of the concert.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31.What does the author think of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Copeland’s efforts</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Time-consuming and fruitless. 	B. Notable and remarkable. 	</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Efficient and innovative. 		D. Meaningless and conventional.</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bwMode="auto">
          <a:xfrm>
            <a:off x="4648200" y="555365"/>
            <a:ext cx="13335000" cy="5334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6" name="矩形 5"/>
          <p:cNvSpPr/>
          <p:nvPr/>
        </p:nvSpPr>
        <p:spPr bwMode="auto">
          <a:xfrm>
            <a:off x="304800" y="1088764"/>
            <a:ext cx="13716000" cy="46703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7" name="矩形 6"/>
          <p:cNvSpPr/>
          <p:nvPr/>
        </p:nvSpPr>
        <p:spPr bwMode="auto">
          <a:xfrm>
            <a:off x="4648200" y="3238500"/>
            <a:ext cx="13335000" cy="5334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8" name="矩形 7"/>
          <p:cNvSpPr/>
          <p:nvPr/>
        </p:nvSpPr>
        <p:spPr bwMode="auto">
          <a:xfrm>
            <a:off x="1676400" y="3771900"/>
            <a:ext cx="9525000" cy="46703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9" name="图片 8"/>
          <p:cNvPicPr>
            <a:picLocks noChangeAspect="1"/>
          </p:cNvPicPr>
          <p:nvPr/>
        </p:nvPicPr>
        <p:blipFill>
          <a:blip r:embed="rId1" cstate="screen"/>
          <a:stretch>
            <a:fillRect/>
          </a:stretch>
        </p:blipFill>
        <p:spPr>
          <a:xfrm>
            <a:off x="533400" y="6703422"/>
            <a:ext cx="421278" cy="421278"/>
          </a:xfrm>
          <a:prstGeom prst="rect">
            <a:avLst/>
          </a:prstGeom>
        </p:spPr>
      </p:pic>
      <p:pic>
        <p:nvPicPr>
          <p:cNvPr id="10" name="图片 9"/>
          <p:cNvPicPr>
            <a:picLocks noChangeAspect="1"/>
          </p:cNvPicPr>
          <p:nvPr/>
        </p:nvPicPr>
        <p:blipFill>
          <a:blip r:embed="rId1" cstate="screen"/>
          <a:stretch>
            <a:fillRect/>
          </a:stretch>
        </p:blipFill>
        <p:spPr>
          <a:xfrm>
            <a:off x="6952161" y="8724900"/>
            <a:ext cx="421278" cy="421278"/>
          </a:xfrm>
          <a:prstGeom prst="rect">
            <a:avLst/>
          </a:prstGeom>
        </p:spPr>
      </p:pic>
      <p:sp>
        <p:nvSpPr>
          <p:cNvPr id="11" name="文本框 10"/>
          <p:cNvSpPr txBox="1"/>
          <p:nvPr/>
        </p:nvSpPr>
        <p:spPr>
          <a:xfrm>
            <a:off x="11506200" y="7823418"/>
            <a:ext cx="6096000" cy="1815882"/>
          </a:xfrm>
          <a:prstGeom prst="rect">
            <a:avLst/>
          </a:prstGeom>
          <a:solidFill>
            <a:schemeClr val="accent3">
              <a:lumMod val="40000"/>
              <a:lumOff val="60000"/>
            </a:schemeClr>
          </a:solidFill>
          <a:ln>
            <a:solidFill>
              <a:schemeClr val="tx1"/>
            </a:solidFill>
            <a:prstDash val="lgDash"/>
          </a:ln>
        </p:spPr>
        <p:txBody>
          <a:bodyPr wrap="square">
            <a:spAutoFit/>
          </a:bodyPr>
          <a:lstStyle/>
          <a:p>
            <a:r>
              <a:rPr lang="en-US" altLang="zh-CN" sz="2800" b="1" dirty="0">
                <a:latin typeface="Times New Roman" panose="02020603050405020304" pitchFamily="18" charset="0"/>
                <a:cs typeface="Times New Roman" panose="02020603050405020304" pitchFamily="18" charset="0"/>
              </a:rPr>
              <a:t>Notable: </a:t>
            </a:r>
            <a:r>
              <a:rPr lang="en-US" altLang="zh-CN" sz="2800" i="1" dirty="0">
                <a:latin typeface="Times New Roman" panose="02020603050405020304" pitchFamily="18" charset="0"/>
                <a:cs typeface="Times New Roman" panose="02020603050405020304" pitchFamily="18" charset="0"/>
              </a:rPr>
              <a:t>deserving to be noticed or to receive attention ; important</a:t>
            </a:r>
            <a:endParaRPr lang="en-US" altLang="zh-CN" sz="2800" i="1" dirty="0">
              <a:latin typeface="Times New Roman" panose="02020603050405020304" pitchFamily="18" charset="0"/>
              <a:cs typeface="Times New Roman" panose="02020603050405020304" pitchFamily="18" charset="0"/>
            </a:endParaRPr>
          </a:p>
          <a:p>
            <a:r>
              <a:rPr lang="en-US" altLang="zh-CN" sz="2800" b="1" dirty="0">
                <a:latin typeface="Times New Roman" panose="02020603050405020304" pitchFamily="18" charset="0"/>
                <a:cs typeface="Times New Roman" panose="02020603050405020304" pitchFamily="18" charset="0"/>
              </a:rPr>
              <a:t>Remarkable</a:t>
            </a:r>
            <a:r>
              <a:rPr lang="en-US" altLang="zh-CN" sz="2800" i="1" dirty="0">
                <a:latin typeface="Times New Roman" panose="02020603050405020304" pitchFamily="18" charset="0"/>
                <a:cs typeface="Times New Roman" panose="02020603050405020304" pitchFamily="18" charset="0"/>
              </a:rPr>
              <a:t>: worthy of being noticed; uncommon or extraordinary </a:t>
            </a:r>
            <a:endParaRPr lang="en-US" altLang="zh-CN" sz="2800" i="1" dirty="0">
              <a:latin typeface="Times New Roman" panose="02020603050405020304" pitchFamily="18" charset="0"/>
              <a:cs typeface="Times New Roman" panose="02020603050405020304" pitchFamily="18" charset="0"/>
            </a:endParaRPr>
          </a:p>
        </p:txBody>
      </p:sp>
      <p:pic>
        <p:nvPicPr>
          <p:cNvPr id="2" name="图片 1" descr="logo横版 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0043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9"/>
          <p:cNvSpPr txBox="1"/>
          <p:nvPr/>
        </p:nvSpPr>
        <p:spPr>
          <a:xfrm>
            <a:off x="639448" y="7707075"/>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rPr>
              <a:t>C</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endParaRPr>
          </a:p>
        </p:txBody>
      </p:sp>
      <p:sp>
        <p:nvSpPr>
          <p:cNvPr id="10" name="TextBox 8"/>
          <p:cNvSpPr txBox="1"/>
          <p:nvPr/>
        </p:nvSpPr>
        <p:spPr>
          <a:xfrm>
            <a:off x="1770006" y="8579372"/>
            <a:ext cx="5011794" cy="602729"/>
          </a:xfrm>
          <a:prstGeom prst="rect">
            <a:avLst/>
          </a:prstGeom>
        </p:spPr>
        <p:txBody>
          <a:bodyPr wrap="square"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en-US" sz="440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Wild Concerto</a:t>
            </a:r>
            <a:endParaRPr kumimoji="0" lang="en-US" sz="440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7" name="AutoShape 2" descr="Newly discovered feathered dinosaur sheds light on the evolution of ..."/>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文本框 5"/>
          <p:cNvSpPr txBox="1"/>
          <p:nvPr/>
        </p:nvSpPr>
        <p:spPr>
          <a:xfrm>
            <a:off x="1770006" y="1509086"/>
            <a:ext cx="4615174" cy="3816429"/>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Integrate… with</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Interact with</a:t>
            </a:r>
            <a:endPar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Add up to</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conservationist theme</a:t>
            </a:r>
            <a:endPar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Keep immortalized</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Raise awareness of</a:t>
            </a:r>
            <a:endPar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1" name="文本框 10"/>
          <p:cNvSpPr txBox="1"/>
          <p:nvPr/>
        </p:nvSpPr>
        <p:spPr>
          <a:xfrm>
            <a:off x="6350149" y="1541826"/>
            <a:ext cx="3467616" cy="3046988"/>
          </a:xfrm>
          <a:prstGeom prst="rect">
            <a:avLst/>
          </a:prstGeom>
          <a:noFill/>
        </p:spPr>
        <p:txBody>
          <a:bodyPr wrap="none" rtlCol="0">
            <a:spAutoFit/>
          </a:bodyPr>
          <a:lstStyle/>
          <a:p>
            <a:pPr lvl="0"/>
            <a:r>
              <a:rPr lang="zh-CN" altLang="en-US" sz="3200" dirty="0">
                <a:solidFill>
                  <a:prstClr val="black"/>
                </a:solidFill>
                <a:latin typeface="Times New Roman" panose="02020603050405020304" pitchFamily="18" charset="0"/>
                <a:cs typeface="Times New Roman" panose="02020603050405020304" pitchFamily="18" charset="0"/>
              </a:rPr>
              <a:t>将</a:t>
            </a:r>
            <a:r>
              <a:rPr lang="en-US" altLang="zh-CN" sz="3200" dirty="0">
                <a:solidFill>
                  <a:prstClr val="black"/>
                </a:solidFill>
                <a:latin typeface="Times New Roman" panose="02020603050405020304" pitchFamily="18" charset="0"/>
                <a:cs typeface="Times New Roman" panose="02020603050405020304" pitchFamily="18" charset="0"/>
              </a:rPr>
              <a:t>……</a:t>
            </a:r>
            <a:r>
              <a:rPr lang="zh-CN" altLang="en-US" sz="3200" dirty="0">
                <a:solidFill>
                  <a:prstClr val="black"/>
                </a:solidFill>
                <a:latin typeface="Times New Roman" panose="02020603050405020304" pitchFamily="18" charset="0"/>
                <a:cs typeface="Times New Roman" panose="02020603050405020304" pitchFamily="18" charset="0"/>
              </a:rPr>
              <a:t>与</a:t>
            </a:r>
            <a:r>
              <a:rPr lang="en-US" altLang="zh-CN" sz="3200" dirty="0">
                <a:solidFill>
                  <a:prstClr val="black"/>
                </a:solidFill>
                <a:latin typeface="Times New Roman" panose="02020603050405020304" pitchFamily="18" charset="0"/>
                <a:cs typeface="Times New Roman" panose="02020603050405020304" pitchFamily="18" charset="0"/>
              </a:rPr>
              <a:t>……</a:t>
            </a:r>
            <a:r>
              <a:rPr lang="zh-CN" altLang="en-US" sz="3200" dirty="0">
                <a:solidFill>
                  <a:prstClr val="black"/>
                </a:solidFill>
                <a:latin typeface="Times New Roman" panose="02020603050405020304" pitchFamily="18" charset="0"/>
                <a:cs typeface="Times New Roman" panose="02020603050405020304" pitchFamily="18" charset="0"/>
              </a:rPr>
              <a:t>融合</a:t>
            </a:r>
            <a:endParaRPr lang="zh-CN" altLang="en-US" sz="3200" dirty="0">
              <a:solidFill>
                <a:prstClr val="black"/>
              </a:solidFill>
              <a:latin typeface="Times New Roman" panose="02020603050405020304" pitchFamily="18" charset="0"/>
              <a:cs typeface="Times New Roman" panose="02020603050405020304" pitchFamily="18" charset="0"/>
            </a:endParaRPr>
          </a:p>
          <a:p>
            <a:pPr lvl="0"/>
            <a:r>
              <a:rPr lang="zh-CN" altLang="en-US" sz="3200" dirty="0">
                <a:solidFill>
                  <a:prstClr val="black"/>
                </a:solidFill>
                <a:latin typeface="Times New Roman" panose="02020603050405020304" pitchFamily="18" charset="0"/>
                <a:cs typeface="Times New Roman" panose="02020603050405020304" pitchFamily="18" charset="0"/>
              </a:rPr>
              <a:t>与</a:t>
            </a:r>
            <a:r>
              <a:rPr lang="en-US" altLang="zh-CN" sz="3200" dirty="0">
                <a:solidFill>
                  <a:prstClr val="black"/>
                </a:solidFill>
                <a:latin typeface="Times New Roman" panose="02020603050405020304" pitchFamily="18" charset="0"/>
                <a:cs typeface="Times New Roman" panose="02020603050405020304" pitchFamily="18" charset="0"/>
              </a:rPr>
              <a:t>……</a:t>
            </a:r>
            <a:r>
              <a:rPr lang="zh-CN" altLang="en-US" sz="3200" dirty="0">
                <a:solidFill>
                  <a:prstClr val="black"/>
                </a:solidFill>
                <a:latin typeface="Times New Roman" panose="02020603050405020304" pitchFamily="18" charset="0"/>
                <a:cs typeface="Times New Roman" panose="02020603050405020304" pitchFamily="18" charset="0"/>
              </a:rPr>
              <a:t>互动</a:t>
            </a:r>
            <a:endParaRPr lang="zh-CN" altLang="en-US" sz="3200" dirty="0">
              <a:solidFill>
                <a:prstClr val="black"/>
              </a:solidFill>
              <a:latin typeface="Times New Roman" panose="02020603050405020304" pitchFamily="18" charset="0"/>
              <a:cs typeface="Times New Roman" panose="02020603050405020304" pitchFamily="18" charset="0"/>
            </a:endParaRPr>
          </a:p>
          <a:p>
            <a:pPr lvl="0"/>
            <a:r>
              <a:rPr lang="zh-CN" altLang="en-US" sz="3200" dirty="0">
                <a:solidFill>
                  <a:prstClr val="black"/>
                </a:solidFill>
                <a:latin typeface="Times New Roman" panose="02020603050405020304" pitchFamily="18" charset="0"/>
                <a:cs typeface="Times New Roman" panose="02020603050405020304" pitchFamily="18" charset="0"/>
              </a:rPr>
              <a:t>加起来形成</a:t>
            </a:r>
            <a:endParaRPr lang="zh-CN" altLang="en-US" sz="3200" dirty="0">
              <a:solidFill>
                <a:prstClr val="black"/>
              </a:solidFill>
              <a:latin typeface="Times New Roman" panose="02020603050405020304" pitchFamily="18" charset="0"/>
              <a:cs typeface="Times New Roman" panose="02020603050405020304" pitchFamily="18" charset="0"/>
            </a:endParaRPr>
          </a:p>
          <a:p>
            <a:pPr lvl="0"/>
            <a:r>
              <a:rPr lang="zh-CN" altLang="en-US" sz="3200" dirty="0">
                <a:solidFill>
                  <a:prstClr val="black"/>
                </a:solidFill>
                <a:latin typeface="Times New Roman" panose="02020603050405020304" pitchFamily="18" charset="0"/>
                <a:cs typeface="Times New Roman" panose="02020603050405020304" pitchFamily="18" charset="0"/>
              </a:rPr>
              <a:t>保护主义主题</a:t>
            </a:r>
            <a:endParaRPr lang="zh-CN" altLang="en-US" sz="3200" dirty="0">
              <a:solidFill>
                <a:prstClr val="black"/>
              </a:solidFill>
              <a:latin typeface="Times New Roman" panose="02020603050405020304" pitchFamily="18" charset="0"/>
              <a:cs typeface="Times New Roman" panose="02020603050405020304" pitchFamily="18" charset="0"/>
            </a:endParaRPr>
          </a:p>
          <a:p>
            <a:pPr lvl="0"/>
            <a:r>
              <a:rPr lang="zh-CN" altLang="en-US" sz="3200" dirty="0">
                <a:solidFill>
                  <a:prstClr val="black"/>
                </a:solidFill>
                <a:latin typeface="Times New Roman" panose="02020603050405020304" pitchFamily="18" charset="0"/>
                <a:cs typeface="Times New Roman" panose="02020603050405020304" pitchFamily="18" charset="0"/>
              </a:rPr>
              <a:t>永垂不朽</a:t>
            </a:r>
            <a:endParaRPr lang="en-US" altLang="zh-CN" sz="3200" dirty="0">
              <a:solidFill>
                <a:prstClr val="black"/>
              </a:solidFill>
              <a:latin typeface="Times New Roman" panose="02020603050405020304" pitchFamily="18" charset="0"/>
              <a:cs typeface="Times New Roman" panose="02020603050405020304" pitchFamily="18" charset="0"/>
            </a:endParaRPr>
          </a:p>
          <a:p>
            <a:pPr lvl="0"/>
            <a:r>
              <a:rPr lang="zh-CN" altLang="en-US" sz="3200" dirty="0">
                <a:solidFill>
                  <a:prstClr val="black"/>
                </a:solidFill>
                <a:latin typeface="Times New Roman" panose="02020603050405020304" pitchFamily="18" charset="0"/>
                <a:cs typeface="Times New Roman" panose="02020603050405020304" pitchFamily="18" charset="0"/>
              </a:rPr>
              <a:t>提高</a:t>
            </a:r>
            <a:r>
              <a:rPr lang="en-US" altLang="zh-CN" sz="3200" dirty="0">
                <a:solidFill>
                  <a:prstClr val="black"/>
                </a:solidFill>
                <a:latin typeface="Times New Roman" panose="02020603050405020304" pitchFamily="18" charset="0"/>
                <a:cs typeface="Times New Roman" panose="02020603050405020304" pitchFamily="18" charset="0"/>
              </a:rPr>
              <a:t>……</a:t>
            </a:r>
            <a:r>
              <a:rPr lang="zh-CN" altLang="en-US" sz="3200" dirty="0">
                <a:solidFill>
                  <a:prstClr val="black"/>
                </a:solidFill>
                <a:latin typeface="Times New Roman" panose="02020603050405020304" pitchFamily="18" charset="0"/>
                <a:cs typeface="Times New Roman" panose="02020603050405020304" pitchFamily="18" charset="0"/>
              </a:rPr>
              <a:t>的意识</a:t>
            </a:r>
            <a:endPar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p:cNvSpPr txBox="1"/>
          <p:nvPr/>
        </p:nvSpPr>
        <p:spPr>
          <a:xfrm>
            <a:off x="1876552" y="4978782"/>
            <a:ext cx="5916589" cy="602815"/>
          </a:xfrm>
          <a:prstGeom prst="rect">
            <a:avLst/>
          </a:prstGeom>
          <a:solidFill>
            <a:srgbClr val="FFFF00"/>
          </a:solid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u"/>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vanish vi.</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消失；突然不见</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1909209" y="5960734"/>
            <a:ext cx="7451271" cy="1384995"/>
          </a:xfrm>
          <a:prstGeom prst="rect">
            <a:avLst/>
          </a:prstGeom>
          <a:noFill/>
          <a:ln w="28575">
            <a:solidFill>
              <a:schemeClr val="tx1"/>
            </a:solidFill>
            <a:prstDash val="dashDot"/>
          </a:ln>
        </p:spPr>
        <p:txBody>
          <a:bodyPr wrap="square">
            <a:spAutoFit/>
          </a:bodyPr>
          <a:lstStyle/>
          <a:p>
            <a:pPr marL="457200" lvl="0" indent="-457200" algn="just">
              <a:buFont typeface="Arial" panose="020B0604020202020204" pitchFamily="34" charset="0"/>
              <a:buChar char="•"/>
            </a:pPr>
            <a:r>
              <a:rPr lang="en-US" altLang="zh-CN" sz="2800" i="1" dirty="0">
                <a:solidFill>
                  <a:prstClr val="black"/>
                </a:solidFill>
              </a:rPr>
              <a:t>vanish without a trace</a:t>
            </a:r>
            <a:r>
              <a:rPr lang="zh-CN" altLang="en-US" sz="2800" i="1" dirty="0">
                <a:solidFill>
                  <a:prstClr val="black"/>
                </a:solidFill>
              </a:rPr>
              <a:t>消失的无影无踪</a:t>
            </a:r>
            <a:endParaRPr lang="en-US" altLang="zh-CN" sz="2800" i="1" dirty="0">
              <a:solidFill>
                <a:prstClr val="black"/>
              </a:solidFill>
            </a:endParaRPr>
          </a:p>
          <a:p>
            <a:pPr marL="457200" lvl="0" indent="-457200" algn="just">
              <a:buFont typeface="Arial" panose="020B0604020202020204" pitchFamily="34" charset="0"/>
              <a:buChar char="•"/>
            </a:pPr>
            <a:r>
              <a:rPr lang="en-US" altLang="zh-CN" sz="2800" dirty="0">
                <a:solidFill>
                  <a:prstClr val="black"/>
                </a:solidFill>
              </a:rPr>
              <a:t>The ancient civilization </a:t>
            </a:r>
            <a:r>
              <a:rPr lang="en-US" altLang="zh-CN" sz="2800" dirty="0">
                <a:solidFill>
                  <a:srgbClr val="FF0000"/>
                </a:solidFill>
              </a:rPr>
              <a:t>vanish</a:t>
            </a:r>
            <a:r>
              <a:rPr lang="en-US" altLang="zh-CN" sz="2800" dirty="0">
                <a:solidFill>
                  <a:prstClr val="black"/>
                </a:solidFill>
              </a:rPr>
              <a:t>ed without leaving any written records.</a:t>
            </a:r>
            <a:endParaRPr kumimoji="0" lang="zh-CN" altLang="en-US" sz="2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10081555" y="1586141"/>
            <a:ext cx="6321846" cy="3539430"/>
          </a:xfrm>
          <a:prstGeom prst="rect">
            <a:avLst/>
          </a:prstGeom>
          <a:solidFill>
            <a:schemeClr val="accent3">
              <a:lumMod val="40000"/>
              <a:lumOff val="60000"/>
            </a:schemeClr>
          </a:solidFill>
          <a:ln>
            <a:solidFill>
              <a:schemeClr val="tx1"/>
            </a:solidFill>
            <a:prstDash val="lgDash"/>
          </a:ln>
        </p:spPr>
        <p:txBody>
          <a:bodyPr wrap="square">
            <a:spAutoFit/>
          </a:bodyPr>
          <a:lstStyle/>
          <a:p>
            <a:r>
              <a:rPr lang="en-US" altLang="zh-CN" sz="2800" b="1" dirty="0">
                <a:latin typeface="Times New Roman" panose="02020603050405020304" pitchFamily="18" charset="0"/>
                <a:cs typeface="Times New Roman" panose="02020603050405020304" pitchFamily="18" charset="0"/>
              </a:rPr>
              <a:t>Time-consuming </a:t>
            </a:r>
            <a:endParaRPr lang="en-US" altLang="zh-CN" sz="2800" b="1" dirty="0">
              <a:latin typeface="Times New Roman" panose="02020603050405020304" pitchFamily="18" charset="0"/>
              <a:cs typeface="Times New Roman" panose="02020603050405020304" pitchFamily="18" charset="0"/>
            </a:endParaRPr>
          </a:p>
          <a:p>
            <a:r>
              <a:rPr lang="en-US" altLang="zh-CN" sz="2800" b="1" dirty="0">
                <a:latin typeface="Times New Roman" panose="02020603050405020304" pitchFamily="18" charset="0"/>
                <a:cs typeface="Times New Roman" panose="02020603050405020304" pitchFamily="18" charset="0"/>
              </a:rPr>
              <a:t>Fruitless 	</a:t>
            </a:r>
            <a:endParaRPr lang="en-US" altLang="zh-CN" sz="2800" b="1" dirty="0">
              <a:latin typeface="Times New Roman" panose="02020603050405020304" pitchFamily="18" charset="0"/>
              <a:cs typeface="Times New Roman" panose="02020603050405020304" pitchFamily="18" charset="0"/>
            </a:endParaRPr>
          </a:p>
          <a:p>
            <a:r>
              <a:rPr lang="en-US" altLang="zh-CN" sz="2800" b="1" dirty="0">
                <a:latin typeface="Times New Roman" panose="02020603050405020304" pitchFamily="18" charset="0"/>
                <a:cs typeface="Times New Roman" panose="02020603050405020304" pitchFamily="18" charset="0"/>
              </a:rPr>
              <a:t>Notable </a:t>
            </a:r>
            <a:endParaRPr lang="en-US" altLang="zh-CN" sz="2800" b="1" dirty="0">
              <a:latin typeface="Times New Roman" panose="02020603050405020304" pitchFamily="18" charset="0"/>
              <a:cs typeface="Times New Roman" panose="02020603050405020304" pitchFamily="18" charset="0"/>
            </a:endParaRPr>
          </a:p>
          <a:p>
            <a:r>
              <a:rPr lang="en-US" altLang="zh-CN" sz="2800" b="1" dirty="0">
                <a:latin typeface="Times New Roman" panose="02020603050405020304" pitchFamily="18" charset="0"/>
                <a:cs typeface="Times New Roman" panose="02020603050405020304" pitchFamily="18" charset="0"/>
              </a:rPr>
              <a:t>Remarkable  	</a:t>
            </a:r>
            <a:endParaRPr lang="en-US" altLang="zh-CN" sz="2800" b="1" dirty="0">
              <a:latin typeface="Times New Roman" panose="02020603050405020304" pitchFamily="18" charset="0"/>
              <a:cs typeface="Times New Roman" panose="02020603050405020304" pitchFamily="18" charset="0"/>
            </a:endParaRPr>
          </a:p>
          <a:p>
            <a:r>
              <a:rPr lang="en-US" altLang="zh-CN" sz="2800" b="1" dirty="0">
                <a:latin typeface="Times New Roman" panose="02020603050405020304" pitchFamily="18" charset="0"/>
                <a:cs typeface="Times New Roman" panose="02020603050405020304" pitchFamily="18" charset="0"/>
              </a:rPr>
              <a:t>Efficient </a:t>
            </a:r>
            <a:endParaRPr lang="en-US" altLang="zh-CN" sz="2800" b="1" dirty="0">
              <a:latin typeface="Times New Roman" panose="02020603050405020304" pitchFamily="18" charset="0"/>
              <a:cs typeface="Times New Roman" panose="02020603050405020304" pitchFamily="18" charset="0"/>
            </a:endParaRPr>
          </a:p>
          <a:p>
            <a:r>
              <a:rPr lang="en-US" altLang="zh-CN" sz="2800" b="1" dirty="0">
                <a:latin typeface="Times New Roman" panose="02020603050405020304" pitchFamily="18" charset="0"/>
                <a:cs typeface="Times New Roman" panose="02020603050405020304" pitchFamily="18" charset="0"/>
              </a:rPr>
              <a:t>Innovative 		</a:t>
            </a:r>
            <a:endParaRPr lang="en-US" altLang="zh-CN" sz="2800" b="1" dirty="0">
              <a:latin typeface="Times New Roman" panose="02020603050405020304" pitchFamily="18" charset="0"/>
              <a:cs typeface="Times New Roman" panose="02020603050405020304" pitchFamily="18" charset="0"/>
            </a:endParaRPr>
          </a:p>
          <a:p>
            <a:r>
              <a:rPr lang="en-US" altLang="zh-CN" sz="2800" b="1" dirty="0">
                <a:latin typeface="Times New Roman" panose="02020603050405020304" pitchFamily="18" charset="0"/>
                <a:cs typeface="Times New Roman" panose="02020603050405020304" pitchFamily="18" charset="0"/>
              </a:rPr>
              <a:t>Meaningless </a:t>
            </a:r>
            <a:endParaRPr lang="en-US" altLang="zh-CN" sz="2800" b="1" dirty="0">
              <a:latin typeface="Times New Roman" panose="02020603050405020304" pitchFamily="18" charset="0"/>
              <a:cs typeface="Times New Roman" panose="02020603050405020304" pitchFamily="18" charset="0"/>
            </a:endParaRPr>
          </a:p>
          <a:p>
            <a:r>
              <a:rPr lang="en-US" altLang="zh-CN" sz="2800" b="1" dirty="0">
                <a:latin typeface="Times New Roman" panose="02020603050405020304" pitchFamily="18" charset="0"/>
                <a:cs typeface="Times New Roman" panose="02020603050405020304" pitchFamily="18" charset="0"/>
              </a:rPr>
              <a:t>Conventional </a:t>
            </a:r>
            <a:endParaRPr lang="en-US" altLang="zh-CN" sz="2800" i="1"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13085459" y="1558927"/>
            <a:ext cx="2971800" cy="3539430"/>
          </a:xfrm>
          <a:prstGeom prst="rect">
            <a:avLst/>
          </a:prstGeom>
          <a:noFill/>
        </p:spPr>
        <p:txBody>
          <a:bodyPr wrap="square">
            <a:spAutoFit/>
          </a:bodyPr>
          <a:lstStyle/>
          <a:p>
            <a:r>
              <a:rPr lang="zh-CN" altLang="en-US" sz="2800" b="0" i="0" dirty="0">
                <a:solidFill>
                  <a:srgbClr val="060607"/>
                </a:solidFill>
                <a:effectLst/>
                <a:latin typeface="-apple-system"/>
              </a:rPr>
              <a:t>耗时的</a:t>
            </a:r>
            <a:br>
              <a:rPr lang="zh-CN" altLang="en-US" sz="2800" dirty="0"/>
            </a:br>
            <a:r>
              <a:rPr lang="zh-CN" altLang="en-US" sz="2800" b="0" i="0" dirty="0">
                <a:solidFill>
                  <a:srgbClr val="060607"/>
                </a:solidFill>
                <a:effectLst/>
                <a:latin typeface="-apple-system"/>
              </a:rPr>
              <a:t>徒劳的</a:t>
            </a:r>
            <a:br>
              <a:rPr lang="zh-CN" altLang="en-US" sz="2800" dirty="0"/>
            </a:br>
            <a:r>
              <a:rPr lang="zh-CN" altLang="en-US" sz="2800" b="0" i="0" dirty="0">
                <a:solidFill>
                  <a:srgbClr val="060607"/>
                </a:solidFill>
                <a:effectLst/>
                <a:latin typeface="-apple-system"/>
              </a:rPr>
              <a:t>显著的</a:t>
            </a:r>
            <a:br>
              <a:rPr lang="zh-CN" altLang="en-US" sz="2800" dirty="0"/>
            </a:br>
            <a:r>
              <a:rPr lang="zh-CN" altLang="en-US" sz="2800" b="0" i="0" dirty="0">
                <a:solidFill>
                  <a:srgbClr val="060607"/>
                </a:solidFill>
                <a:effectLst/>
                <a:latin typeface="-apple-system"/>
              </a:rPr>
              <a:t>显著的</a:t>
            </a:r>
            <a:r>
              <a:rPr lang="en-US" altLang="zh-CN" sz="2800" b="0" i="0" dirty="0">
                <a:solidFill>
                  <a:srgbClr val="060607"/>
                </a:solidFill>
                <a:effectLst/>
                <a:latin typeface="-apple-system"/>
              </a:rPr>
              <a:t>/</a:t>
            </a:r>
            <a:r>
              <a:rPr lang="zh-CN" altLang="en-US" sz="2800" b="0" i="0" dirty="0">
                <a:solidFill>
                  <a:srgbClr val="060607"/>
                </a:solidFill>
                <a:effectLst/>
                <a:latin typeface="-apple-system"/>
              </a:rPr>
              <a:t>非凡的</a:t>
            </a:r>
            <a:br>
              <a:rPr lang="zh-CN" altLang="en-US" sz="2800" dirty="0"/>
            </a:br>
            <a:r>
              <a:rPr lang="zh-CN" altLang="en-US" sz="2800" b="0" i="0" dirty="0">
                <a:solidFill>
                  <a:srgbClr val="060607"/>
                </a:solidFill>
                <a:effectLst/>
                <a:latin typeface="-apple-system"/>
              </a:rPr>
              <a:t>高效的</a:t>
            </a:r>
            <a:br>
              <a:rPr lang="zh-CN" altLang="en-US" sz="2800" dirty="0"/>
            </a:br>
            <a:r>
              <a:rPr lang="zh-CN" altLang="en-US" sz="2800" b="0" i="0" dirty="0">
                <a:solidFill>
                  <a:srgbClr val="060607"/>
                </a:solidFill>
                <a:effectLst/>
                <a:latin typeface="-apple-system"/>
              </a:rPr>
              <a:t>创新的</a:t>
            </a:r>
            <a:br>
              <a:rPr lang="zh-CN" altLang="en-US" sz="2800" dirty="0"/>
            </a:br>
            <a:r>
              <a:rPr lang="zh-CN" altLang="en-US" sz="2800" b="0" i="0" dirty="0">
                <a:solidFill>
                  <a:srgbClr val="060607"/>
                </a:solidFill>
                <a:effectLst/>
                <a:latin typeface="-apple-system"/>
              </a:rPr>
              <a:t>无意义的</a:t>
            </a:r>
            <a:br>
              <a:rPr lang="zh-CN" altLang="en-US" sz="2800" dirty="0"/>
            </a:br>
            <a:r>
              <a:rPr lang="zh-CN" altLang="en-US" sz="2800" b="0" i="0" dirty="0">
                <a:solidFill>
                  <a:srgbClr val="060607"/>
                </a:solidFill>
                <a:effectLst/>
                <a:latin typeface="-apple-system"/>
              </a:rPr>
              <a:t>传统的</a:t>
            </a:r>
            <a:endParaRPr lang="zh-CN" altLang="en-US" sz="2800" dirty="0"/>
          </a:p>
        </p:txBody>
      </p:sp>
      <p:sp>
        <p:nvSpPr>
          <p:cNvPr id="18" name="文本框 17"/>
          <p:cNvSpPr txBox="1"/>
          <p:nvPr/>
        </p:nvSpPr>
        <p:spPr>
          <a:xfrm>
            <a:off x="3268366" y="7471645"/>
            <a:ext cx="9307284" cy="369332"/>
          </a:xfrm>
          <a:prstGeom prst="rect">
            <a:avLst/>
          </a:prstGeom>
          <a:noFill/>
        </p:spPr>
        <p:txBody>
          <a:bodyPr wrap="square">
            <a:spAutoFit/>
          </a:bodyPr>
          <a:lstStyle/>
          <a:p>
            <a:endParaRPr lang="zh-CN" altLang="en-US" dirty="0"/>
          </a:p>
        </p:txBody>
      </p:sp>
      <p:pic>
        <p:nvPicPr>
          <p:cNvPr id="26" name="图片 25">
            <a:hlinkClick r:id="rId2"/>
          </p:cNvPr>
          <p:cNvPicPr>
            <a:picLocks noChangeAspect="1"/>
          </p:cNvPicPr>
          <p:nvPr/>
        </p:nvPicPr>
        <p:blipFill>
          <a:blip r:embed="rId3"/>
          <a:stretch>
            <a:fillRect/>
          </a:stretch>
        </p:blipFill>
        <p:spPr>
          <a:xfrm>
            <a:off x="10057111" y="5363114"/>
            <a:ext cx="6517583" cy="3545835"/>
          </a:xfrm>
          <a:prstGeom prst="rect">
            <a:avLst/>
          </a:prstGeom>
        </p:spPr>
      </p:pic>
      <p:pic>
        <p:nvPicPr>
          <p:cNvPr id="27" name="图片 26"/>
          <p:cNvPicPr>
            <a:picLocks noChangeAspect="1"/>
          </p:cNvPicPr>
          <p:nvPr/>
        </p:nvPicPr>
        <p:blipFill>
          <a:blip r:embed="rId4"/>
          <a:stretch>
            <a:fillRect/>
          </a:stretch>
        </p:blipFill>
        <p:spPr>
          <a:xfrm>
            <a:off x="1770006" y="1006713"/>
            <a:ext cx="14804688" cy="8175388"/>
          </a:xfrm>
          <a:prstGeom prst="rect">
            <a:avLst/>
          </a:prstGeom>
        </p:spPr>
      </p:pic>
      <p:pic>
        <p:nvPicPr>
          <p:cNvPr id="13" name="图片 12" descr="logo横版 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4" grpId="0" animBg="1"/>
      <p:bldP spid="8"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8"/>
          <p:cNvSpPr txBox="1"/>
          <p:nvPr/>
        </p:nvSpPr>
        <p:spPr>
          <a:xfrm>
            <a:off x="2217815" y="4960345"/>
            <a:ext cx="3649585" cy="1167307"/>
          </a:xfrm>
          <a:prstGeom prst="rect">
            <a:avLst/>
          </a:prstGeom>
        </p:spPr>
        <p:txBody>
          <a:bodyPr wrap="square"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de-DE"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Does AI have </a:t>
            </a:r>
            <a:r>
              <a:rPr kumimoji="0" lang="de-DE" sz="3330" b="1" i="0" u="sng" strike="noStrike" kern="1200" cap="none" spc="266" normalizeH="0" baseline="0" noProof="0" dirty="0">
                <a:ln>
                  <a:noFill/>
                </a:ln>
                <a:solidFill>
                  <a:srgbClr val="E78993"/>
                </a:solidFill>
                <a:effectLst/>
                <a:uLnTx/>
                <a:uFillTx/>
                <a:latin typeface="Arial Black" panose="020B0A04020102020204" pitchFamily="34" charset="0"/>
                <a:ea typeface="思源黑体 2 Bold"/>
                <a:cs typeface="思源黑体 2 Bold"/>
                <a:sym typeface="思源黑体 2 Bold"/>
              </a:rPr>
              <a:t>dementia</a:t>
            </a:r>
            <a:r>
              <a:rPr kumimoji="0" lang="de-DE"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a:t>
            </a:r>
            <a:endParaRPr kumimoji="0" lang="de-DE"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9" name="TextBox 9"/>
          <p:cNvSpPr txBox="1"/>
          <p:nvPr/>
        </p:nvSpPr>
        <p:spPr>
          <a:xfrm>
            <a:off x="2186361" y="2252632"/>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rPr>
              <a:t>D</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endParaRPr>
          </a:p>
        </p:txBody>
      </p:sp>
      <p:grpSp>
        <p:nvGrpSpPr>
          <p:cNvPr id="11" name="Group 11"/>
          <p:cNvGrpSpPr/>
          <p:nvPr/>
        </p:nvGrpSpPr>
        <p:grpSpPr>
          <a:xfrm>
            <a:off x="2186361" y="4538831"/>
            <a:ext cx="3899932" cy="235269"/>
            <a:chOff x="0" y="0"/>
            <a:chExt cx="9473438" cy="571500"/>
          </a:xfrm>
        </p:grpSpPr>
        <p:sp>
          <p:nvSpPr>
            <p:cNvPr id="12" name="Freeform 12"/>
            <p:cNvSpPr/>
            <p:nvPr/>
          </p:nvSpPr>
          <p:spPr>
            <a:xfrm>
              <a:off x="0" y="255270"/>
              <a:ext cx="9473438" cy="69850"/>
            </a:xfrm>
            <a:custGeom>
              <a:avLst/>
              <a:gdLst/>
              <a:ahLst/>
              <a:cxnLst/>
              <a:rect l="l" t="t" r="r" b="b"/>
              <a:pathLst>
                <a:path w="9473438" h="69850">
                  <a:moveTo>
                    <a:pt x="9182608" y="0"/>
                  </a:moveTo>
                  <a:lnTo>
                    <a:pt x="0" y="0"/>
                  </a:lnTo>
                  <a:lnTo>
                    <a:pt x="0" y="69850"/>
                  </a:lnTo>
                  <a:lnTo>
                    <a:pt x="9473438" y="69850"/>
                  </a:lnTo>
                  <a:lnTo>
                    <a:pt x="9473438" y="0"/>
                  </a:lnTo>
                  <a:close/>
                </a:path>
              </a:pathLst>
            </a:custGeom>
            <a:solidFill>
              <a:srgbClr val="7085FF"/>
            </a:solidFill>
          </p:spPr>
        </p:sp>
      </p:grpSp>
      <p:pic>
        <p:nvPicPr>
          <p:cNvPr id="7" name="图片 6"/>
          <p:cNvPicPr>
            <a:picLocks noChangeAspect="1"/>
          </p:cNvPicPr>
          <p:nvPr/>
        </p:nvPicPr>
        <p:blipFill>
          <a:blip r:embed="rId2"/>
          <a:stretch>
            <a:fillRect/>
          </a:stretch>
        </p:blipFill>
        <p:spPr>
          <a:xfrm>
            <a:off x="6781800" y="1303020"/>
            <a:ext cx="9067800" cy="7680960"/>
          </a:xfrm>
          <a:prstGeom prst="rect">
            <a:avLst/>
          </a:prstGeom>
        </p:spPr>
      </p:pic>
      <p:pic>
        <p:nvPicPr>
          <p:cNvPr id="10" name="图片 9"/>
          <p:cNvPicPr>
            <a:picLocks noChangeAspect="1"/>
          </p:cNvPicPr>
          <p:nvPr/>
        </p:nvPicPr>
        <p:blipFill>
          <a:blip r:embed="rId3"/>
          <a:stretch>
            <a:fillRect/>
          </a:stretch>
        </p:blipFill>
        <p:spPr>
          <a:xfrm>
            <a:off x="6689904" y="896417"/>
            <a:ext cx="9251591" cy="8349503"/>
          </a:xfrm>
          <a:prstGeom prst="rect">
            <a:avLst/>
          </a:prstGeom>
        </p:spPr>
      </p:pic>
      <p:pic>
        <p:nvPicPr>
          <p:cNvPr id="6" name="图片 5" descr="logo横版 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04800" y="114300"/>
            <a:ext cx="17678400" cy="9206559"/>
          </a:xfrm>
          <a:prstGeom prst="rect">
            <a:avLst/>
          </a:prstGeom>
          <a:noFill/>
        </p:spPr>
        <p:txBody>
          <a:bodyPr wrap="square">
            <a:spAutoFit/>
          </a:bodyPr>
          <a:lstStyle/>
          <a:p>
            <a:pPr algn="ctr">
              <a:lnSpc>
                <a:spcPct val="101000"/>
              </a:lnSpc>
              <a:buNone/>
            </a:pPr>
            <a:r>
              <a:rPr lang="en-US" altLang="zh-CN" sz="2800" b="1" kern="100" dirty="0">
                <a:solidFill>
                  <a:srgbClr val="000000"/>
                </a:solidFill>
                <a:effectLst/>
                <a:latin typeface="Times New Roman" panose="02020603050405020304" pitchFamily="18" charset="0"/>
                <a:ea typeface="宋体" panose="02010600030101010101" pitchFamily="2" charset="-122"/>
              </a:rPr>
              <a:t>D</a:t>
            </a:r>
            <a:endParaRPr lang="zh-CN" altLang="zh-CN" sz="2800" kern="100" dirty="0">
              <a:effectLst/>
              <a:latin typeface="Times New Roman" panose="02020603050405020304" pitchFamily="18" charset="0"/>
              <a:ea typeface="宋体" panose="02010600030101010101" pitchFamily="2" charset="-122"/>
            </a:endParaRPr>
          </a:p>
          <a:p>
            <a:pPr indent="266700" algn="just">
              <a:lnSpc>
                <a:spcPct val="101000"/>
              </a:lnSpc>
              <a:buNone/>
            </a:pP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1</a:t>
            </a:r>
            <a:r>
              <a:rPr lang="en-US" altLang="zh-CN" sz="2800" kern="100" dirty="0">
                <a:solidFill>
                  <a:srgbClr val="FF0000"/>
                </a:solidFill>
                <a:effectLst/>
                <a:latin typeface="Times New Roman" panose="02020603050405020304" pitchFamily="18" charset="0"/>
                <a:ea typeface="宋体" panose="02010600030101010101" pitchFamily="2" charset="-122"/>
              </a:rPr>
              <a:t>Does AI have dementia, a serious mental disorder? </a:t>
            </a:r>
            <a:r>
              <a:rPr lang="en-US" altLang="zh-CN" sz="2800" strike="sngStrike" kern="100" dirty="0">
                <a:solidFill>
                  <a:srgbClr val="000000"/>
                </a:solidFill>
                <a:effectLst/>
                <a:latin typeface="Times New Roman" panose="02020603050405020304" pitchFamily="18" charset="0"/>
                <a:ea typeface="宋体" panose="02010600030101010101" pitchFamily="2" charset="-122"/>
              </a:rPr>
              <a:t>Dayan, a cognitive specialist from Hadassah Medical Center and his colleague</a:t>
            </a:r>
            <a:r>
              <a:rPr lang="zh-CN" altLang="zh-CN" sz="2800" strike="sngStrike" kern="100" dirty="0">
                <a:solidFill>
                  <a:srgbClr val="000000"/>
                </a:solidFill>
                <a:effectLst/>
                <a:latin typeface="Times New Roman" panose="02020603050405020304" pitchFamily="18" charset="0"/>
                <a:ea typeface="宋体" panose="02010600030101010101" pitchFamily="2" charset="-122"/>
              </a:rPr>
              <a:t>—</a:t>
            </a:r>
            <a:r>
              <a:rPr lang="en-US" altLang="zh-CN" sz="2800" strike="sngStrike" kern="100" dirty="0">
                <a:solidFill>
                  <a:srgbClr val="000000"/>
                </a:solidFill>
                <a:effectLst/>
                <a:latin typeface="Times New Roman" panose="02020603050405020304" pitchFamily="18" charset="0"/>
                <a:ea typeface="宋体" panose="02010600030101010101" pitchFamily="2" charset="-122"/>
              </a:rPr>
              <a:t>Dr. Benjamin, a neurologist, and Gal, </a:t>
            </a:r>
            <a:r>
              <a:rPr lang="en-US" altLang="zh-CN" sz="2800" kern="100" dirty="0">
                <a:solidFill>
                  <a:srgbClr val="000000"/>
                </a:solidFill>
                <a:effectLst/>
                <a:latin typeface="Times New Roman" panose="02020603050405020304" pitchFamily="18" charset="0"/>
                <a:ea typeface="宋体" panose="02010600030101010101" pitchFamily="2" charset="-122"/>
              </a:rPr>
              <a:t>a data scientist </a:t>
            </a:r>
            <a:r>
              <a:rPr lang="en-US" altLang="zh-CN" sz="2800" strike="sngStrike" kern="100" dirty="0">
                <a:solidFill>
                  <a:srgbClr val="000000"/>
                </a:solidFill>
                <a:effectLst/>
                <a:latin typeface="Times New Roman" panose="02020603050405020304" pitchFamily="18" charset="0"/>
                <a:ea typeface="宋体" panose="02010600030101010101" pitchFamily="2" charset="-122"/>
              </a:rPr>
              <a:t>at London-based Quantum Black Analytics, </a:t>
            </a:r>
            <a:r>
              <a:rPr lang="en-US" altLang="zh-CN" sz="2800" kern="100" dirty="0">
                <a:solidFill>
                  <a:srgbClr val="000000"/>
                </a:solidFill>
                <a:effectLst/>
                <a:latin typeface="Times New Roman" panose="02020603050405020304" pitchFamily="18" charset="0"/>
                <a:ea typeface="宋体" panose="02010600030101010101" pitchFamily="2" charset="-122"/>
              </a:rPr>
              <a:t>administered the Montreal Cognitive Assessment, or MoCA, to five leading </a:t>
            </a:r>
            <a:r>
              <a:rPr lang="en-US" altLang="zh-CN" sz="2800" kern="100" dirty="0">
                <a:solidFill>
                  <a:srgbClr val="00B0F0"/>
                </a:solidFill>
                <a:effectLst/>
                <a:latin typeface="Times New Roman" panose="02020603050405020304" pitchFamily="18" charset="0"/>
                <a:ea typeface="宋体" panose="02010600030101010101" pitchFamily="2" charset="-122"/>
              </a:rPr>
              <a:t>LLMs</a:t>
            </a: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B0F0"/>
                </a:solidFill>
                <a:effectLst/>
                <a:latin typeface="Times New Roman" panose="02020603050405020304" pitchFamily="18" charset="0"/>
                <a:ea typeface="宋体" panose="02010600030101010101" pitchFamily="2" charset="-122"/>
              </a:rPr>
              <a:t>ChatGPT-4, ERGPT-40, Claude, Gemini 1 and Gemini1.5</a:t>
            </a:r>
            <a:r>
              <a:rPr lang="en-US" altLang="zh-CN" sz="2800" kern="100" dirty="0">
                <a:solidFill>
                  <a:srgbClr val="000000"/>
                </a:solidFill>
                <a:effectLst/>
                <a:latin typeface="Times New Roman" panose="02020603050405020304" pitchFamily="18" charset="0"/>
                <a:ea typeface="宋体" panose="02010600030101010101" pitchFamily="2" charset="-122"/>
              </a:rPr>
              <a:t>). This </a:t>
            </a:r>
            <a:r>
              <a:rPr lang="en-US" altLang="zh-CN" sz="2800" kern="100" spc="-30" dirty="0">
                <a:solidFill>
                  <a:srgbClr val="000000"/>
                </a:solidFill>
                <a:effectLst/>
                <a:latin typeface="Times New Roman" panose="02020603050405020304" pitchFamily="18" charset="0"/>
                <a:ea typeface="宋体" panose="02010600030101010101" pitchFamily="2" charset="-122"/>
              </a:rPr>
              <a:t>assesses cognitive impairment(</a:t>
            </a:r>
            <a:r>
              <a:rPr lang="zh-CN" altLang="zh-CN" sz="2800" kern="100" spc="-30" dirty="0">
                <a:solidFill>
                  <a:srgbClr val="000000"/>
                </a:solidFill>
                <a:effectLst/>
                <a:latin typeface="Times New Roman" panose="02020603050405020304" pitchFamily="18" charset="0"/>
                <a:ea typeface="宋体" panose="02010600030101010101" pitchFamily="2" charset="-122"/>
              </a:rPr>
              <a:t>认知缺陷</a:t>
            </a:r>
            <a:r>
              <a:rPr lang="en-US" altLang="zh-CN" sz="2800" kern="100" spc="-30" dirty="0">
                <a:solidFill>
                  <a:srgbClr val="000000"/>
                </a:solidFill>
                <a:effectLst/>
                <a:latin typeface="Times New Roman" panose="02020603050405020304" pitchFamily="18" charset="0"/>
                <a:ea typeface="宋体" panose="02010600030101010101" pitchFamily="2" charset="-122"/>
              </a:rPr>
              <a:t>) by giving </a:t>
            </a:r>
            <a:r>
              <a:rPr lang="en-US" altLang="zh-CN" sz="2800" kern="100" spc="-30" dirty="0">
                <a:solidFill>
                  <a:srgbClr val="00B0F0"/>
                </a:solidFill>
                <a:effectLst/>
                <a:latin typeface="Times New Roman" panose="02020603050405020304" pitchFamily="18" charset="0"/>
                <a:ea typeface="宋体" panose="02010600030101010101" pitchFamily="2" charset="-122"/>
              </a:rPr>
              <a:t>“patients”</a:t>
            </a:r>
            <a:r>
              <a:rPr lang="en-US" altLang="zh-CN" sz="2800" kern="100" spc="-30" dirty="0">
                <a:solidFill>
                  <a:srgbClr val="000000"/>
                </a:solidFill>
                <a:effectLst/>
                <a:latin typeface="Times New Roman" panose="02020603050405020304" pitchFamily="18" charset="0"/>
                <a:ea typeface="宋体" panose="02010600030101010101" pitchFamily="2" charset="-122"/>
              </a:rPr>
              <a:t> a variety of simple tasks. </a:t>
            </a:r>
            <a:r>
              <a:rPr lang="en-US" altLang="zh-CN" sz="2800" kern="100" spc="-30" dirty="0">
                <a:solidFill>
                  <a:srgbClr val="000000"/>
                </a:solidFill>
                <a:effectLst/>
                <a:highlight>
                  <a:srgbClr val="FFFF00"/>
                </a:highlight>
                <a:latin typeface="Times New Roman" panose="02020603050405020304" pitchFamily="18" charset="0"/>
                <a:ea typeface="宋体" panose="02010600030101010101" pitchFamily="2" charset="-122"/>
              </a:rPr>
              <a:t>For example</a:t>
            </a:r>
            <a:r>
              <a:rPr lang="en-US" altLang="zh-CN" sz="2800" kern="100" spc="-30" dirty="0">
                <a:solidFill>
                  <a:srgbClr val="000000"/>
                </a:solidFill>
                <a:effectLst/>
                <a:latin typeface="Times New Roman" panose="02020603050405020304" pitchFamily="18" charset="0"/>
                <a:ea typeface="宋体" panose="02010600030101010101" pitchFamily="2" charset="-122"/>
              </a:rPr>
              <a:t>,</a:t>
            </a:r>
            <a:r>
              <a:rPr lang="en-US" altLang="zh-CN" sz="2800" kern="100" dirty="0">
                <a:solidFill>
                  <a:srgbClr val="000000"/>
                </a:solidFill>
                <a:effectLst/>
                <a:latin typeface="Times New Roman" panose="02020603050405020304" pitchFamily="18" charset="0"/>
                <a:ea typeface="宋体" panose="02010600030101010101" pitchFamily="2" charset="-122"/>
              </a:rPr>
              <a:t> copy the drawing of a cube. Give as many words as you can that begin with the letter “F.” Subtract seven from 100 until you reach zero.</a:t>
            </a:r>
            <a:endParaRPr lang="zh-CN" altLang="zh-CN" sz="2800" kern="100" dirty="0">
              <a:effectLst/>
              <a:latin typeface="Times New Roman" panose="02020603050405020304" pitchFamily="18" charset="0"/>
              <a:ea typeface="宋体" panose="02010600030101010101" pitchFamily="2" charset="-122"/>
            </a:endParaRPr>
          </a:p>
          <a:p>
            <a:pPr indent="266700" algn="just">
              <a:lnSpc>
                <a:spcPct val="101000"/>
              </a:lnSpc>
              <a:buNone/>
            </a:pP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2</a:t>
            </a:r>
            <a:r>
              <a:rPr lang="en-US" altLang="zh-CN" sz="2800" kern="100" dirty="0">
                <a:solidFill>
                  <a:srgbClr val="000000"/>
                </a:solidFill>
                <a:effectLst/>
                <a:latin typeface="Times New Roman" panose="02020603050405020304" pitchFamily="18" charset="0"/>
                <a:ea typeface="宋体" panose="02010600030101010101" pitchFamily="2" charset="-122"/>
              </a:rPr>
              <a:t>To Dayan’s surprise, none of the models obtained the full score of 30 points. Most scored between 18 and 25, </a:t>
            </a:r>
            <a:r>
              <a:rPr lang="en-US" altLang="zh-CN" sz="2800" kern="100" dirty="0">
                <a:solidFill>
                  <a:srgbClr val="FF0000"/>
                </a:solidFill>
                <a:effectLst/>
                <a:latin typeface="Times New Roman" panose="02020603050405020304" pitchFamily="18" charset="0"/>
                <a:ea typeface="宋体" panose="02010600030101010101" pitchFamily="2" charset="-122"/>
              </a:rPr>
              <a:t>indicating</a:t>
            </a:r>
            <a:r>
              <a:rPr lang="en-US" altLang="zh-CN" sz="2800" kern="100" dirty="0">
                <a:solidFill>
                  <a:srgbClr val="000000"/>
                </a:solidFill>
                <a:effectLst/>
                <a:latin typeface="Times New Roman" panose="02020603050405020304" pitchFamily="18" charset="0"/>
                <a:ea typeface="宋体" panose="02010600030101010101" pitchFamily="2" charset="-122"/>
              </a:rPr>
              <a:t> mild cognitive impairment associated with early dementia. Every model outperformed the average person in attention and memory-related tasks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but </a:t>
            </a:r>
            <a:r>
              <a:rPr lang="en-US" altLang="zh-CN" sz="2800" kern="100" dirty="0">
                <a:solidFill>
                  <a:srgbClr val="000000"/>
                </a:solidFill>
                <a:effectLst/>
                <a:latin typeface="Times New Roman" panose="02020603050405020304" pitchFamily="18" charset="0"/>
                <a:ea typeface="宋体" panose="02010600030101010101" pitchFamily="2" charset="-122"/>
              </a:rPr>
              <a:t>faltered on visual and spatial tasks,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such as </a:t>
            </a:r>
            <a:r>
              <a:rPr lang="en-US" altLang="zh-CN" sz="2800" kern="100" dirty="0">
                <a:solidFill>
                  <a:srgbClr val="000000"/>
                </a:solidFill>
                <a:effectLst/>
                <a:latin typeface="Times New Roman" panose="02020603050405020304" pitchFamily="18" charset="0"/>
                <a:ea typeface="宋体" panose="02010600030101010101" pitchFamily="2" charset="-122"/>
              </a:rPr>
              <a:t>those that asked them to draw or orient themselves in the universe.</a:t>
            </a:r>
            <a:endParaRPr lang="zh-CN" altLang="zh-CN" sz="2800" kern="100" dirty="0">
              <a:effectLst/>
              <a:latin typeface="Times New Roman" panose="02020603050405020304" pitchFamily="18" charset="0"/>
              <a:ea typeface="宋体" panose="02010600030101010101" pitchFamily="2" charset="-122"/>
            </a:endParaRPr>
          </a:p>
          <a:p>
            <a:pPr indent="266700" algn="just">
              <a:lnSpc>
                <a:spcPct val="101000"/>
              </a:lnSpc>
              <a:buNone/>
            </a:pP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3</a:t>
            </a:r>
            <a:r>
              <a:rPr lang="en-US" altLang="zh-CN" sz="2800" kern="100" dirty="0">
                <a:solidFill>
                  <a:srgbClr val="000000"/>
                </a:solidFill>
                <a:effectLst/>
                <a:latin typeface="Times New Roman" panose="02020603050405020304" pitchFamily="18" charset="0"/>
                <a:ea typeface="宋体" panose="02010600030101010101" pitchFamily="2" charset="-122"/>
              </a:rPr>
              <a:t>Researchers </a:t>
            </a:r>
            <a:r>
              <a:rPr lang="en-US" altLang="zh-CN" sz="2800" kern="100" dirty="0">
                <a:solidFill>
                  <a:srgbClr val="FF0000"/>
                </a:solidFill>
                <a:effectLst/>
                <a:latin typeface="Times New Roman" panose="02020603050405020304" pitchFamily="18" charset="0"/>
                <a:ea typeface="宋体" panose="02010600030101010101" pitchFamily="2" charset="-122"/>
              </a:rPr>
              <a:t>also showed </a:t>
            </a:r>
            <a:r>
              <a:rPr lang="en-US" altLang="zh-CN" sz="2800" kern="100" dirty="0">
                <a:solidFill>
                  <a:srgbClr val="000000"/>
                </a:solidFill>
                <a:effectLst/>
                <a:latin typeface="Times New Roman" panose="02020603050405020304" pitchFamily="18" charset="0"/>
                <a:ea typeface="宋体" panose="02010600030101010101" pitchFamily="2" charset="-122"/>
              </a:rPr>
              <a:t>the chat-bots the Boston Diagnostic Aphasia Examination “cookie theft” picture, of a boy standing on a bench to steal cookies as his mother washes dishes. </a:t>
            </a:r>
            <a:r>
              <a:rPr lang="en-US" altLang="zh-CN" sz="2800" kern="100" dirty="0">
                <a:solidFill>
                  <a:srgbClr val="00B0F0"/>
                </a:solidFill>
                <a:effectLst/>
                <a:latin typeface="Times New Roman" panose="02020603050405020304" pitchFamily="18" charset="0"/>
                <a:ea typeface="宋体" panose="02010600030101010101" pitchFamily="2" charset="-122"/>
              </a:rPr>
              <a:t>“Patients” </a:t>
            </a:r>
            <a:r>
              <a:rPr lang="en-US" altLang="zh-CN" sz="2800" kern="100" dirty="0">
                <a:solidFill>
                  <a:srgbClr val="000000"/>
                </a:solidFill>
                <a:effectLst/>
                <a:latin typeface="Times New Roman" panose="02020603050405020304" pitchFamily="18" charset="0"/>
                <a:ea typeface="宋体" panose="02010600030101010101" pitchFamily="2" charset="-122"/>
              </a:rPr>
              <a:t>describe it while analysts assess their speech and language function. All models correctly interpreted parts of the image, </a:t>
            </a:r>
            <a:r>
              <a:rPr lang="en-US" altLang="zh-CN" sz="2800" kern="100" dirty="0">
                <a:solidFill>
                  <a:srgbClr val="FF0000"/>
                </a:solidFill>
                <a:effectLst/>
                <a:latin typeface="Times New Roman" panose="02020603050405020304" pitchFamily="18" charset="0"/>
                <a:ea typeface="宋体" panose="02010600030101010101" pitchFamily="2" charset="-122"/>
              </a:rPr>
              <a:t>the study found</a:t>
            </a:r>
            <a:r>
              <a:rPr lang="en-US" altLang="zh-CN" sz="2800" kern="100" dirty="0">
                <a:solidFill>
                  <a:srgbClr val="000000"/>
                </a:solidFill>
                <a:effectLst/>
                <a:latin typeface="Times New Roman" panose="02020603050405020304" pitchFamily="18" charset="0"/>
                <a:ea typeface="宋体" panose="02010600030101010101" pitchFamily="2" charset="-122"/>
              </a:rPr>
              <a:t>, but none expressed concern that the boy was about to fall. This lack of empathy is commonly associated with front-to-temporal dementia, the study authors said.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Notably</a:t>
            </a:r>
            <a:r>
              <a:rPr lang="en-US" altLang="zh-CN" sz="2800" kern="100" dirty="0">
                <a:solidFill>
                  <a:srgbClr val="000000"/>
                </a:solidFill>
                <a:effectLst/>
                <a:latin typeface="Times New Roman" panose="02020603050405020304" pitchFamily="18" charset="0"/>
                <a:ea typeface="宋体" panose="02010600030101010101" pitchFamily="2" charset="-122"/>
              </a:rPr>
              <a:t>, older models performed worse on the MoCA than newer versions. The authors drew a resemblance(</a:t>
            </a:r>
            <a:r>
              <a:rPr lang="zh-CN" altLang="zh-CN" sz="2800" kern="100" dirty="0">
                <a:solidFill>
                  <a:srgbClr val="000000"/>
                </a:solidFill>
                <a:effectLst/>
                <a:latin typeface="Times New Roman" panose="02020603050405020304" pitchFamily="18" charset="0"/>
                <a:ea typeface="宋体" panose="02010600030101010101" pitchFamily="2" charset="-122"/>
              </a:rPr>
              <a:t>相似点</a:t>
            </a:r>
            <a:r>
              <a:rPr lang="en-US" altLang="zh-CN" sz="2800" kern="100" dirty="0">
                <a:solidFill>
                  <a:srgbClr val="000000"/>
                </a:solidFill>
                <a:effectLst/>
                <a:latin typeface="Times New Roman" panose="02020603050405020304" pitchFamily="18" charset="0"/>
                <a:ea typeface="宋体" panose="02010600030101010101" pitchFamily="2" charset="-122"/>
              </a:rPr>
              <a:t>) between “dementia” risk in aging AI and in human brains.</a:t>
            </a:r>
            <a:endParaRPr lang="zh-CN" altLang="zh-CN" sz="2800" kern="100" dirty="0">
              <a:effectLst/>
              <a:latin typeface="Times New Roman" panose="02020603050405020304" pitchFamily="18" charset="0"/>
              <a:ea typeface="宋体" panose="02010600030101010101" pitchFamily="2" charset="-122"/>
            </a:endParaRPr>
          </a:p>
          <a:p>
            <a:pPr indent="266700" algn="just">
              <a:lnSpc>
                <a:spcPct val="101000"/>
              </a:lnSpc>
            </a:pP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4</a:t>
            </a:r>
            <a:r>
              <a:rPr lang="en-US" altLang="zh-CN" sz="2800" kern="100" dirty="0">
                <a:solidFill>
                  <a:srgbClr val="000000"/>
                </a:solidFill>
                <a:effectLst/>
                <a:latin typeface="Times New Roman" panose="02020603050405020304" pitchFamily="18" charset="0"/>
                <a:ea typeface="宋体" panose="02010600030101010101" pitchFamily="2" charset="-122"/>
              </a:rPr>
              <a:t>This December 2024 study was carried out for the Christmas edition of </a:t>
            </a:r>
            <a:r>
              <a:rPr lang="en-US" altLang="zh-CN" sz="2800" i="1" kern="100" dirty="0">
                <a:solidFill>
                  <a:srgbClr val="000000"/>
                </a:solidFill>
                <a:effectLst/>
                <a:latin typeface="Times New Roman" panose="02020603050405020304" pitchFamily="18" charset="0"/>
                <a:ea typeface="宋体" panose="02010600030101010101" pitchFamily="2" charset="-122"/>
              </a:rPr>
              <a:t>The BMJ</a:t>
            </a:r>
            <a:r>
              <a:rPr lang="zh-CN" altLang="zh-CN" sz="2800" kern="100" dirty="0">
                <a:solidFill>
                  <a:srgbClr val="000000"/>
                </a:solidFill>
                <a:effectLst/>
                <a:latin typeface="Times New Roman" panose="02020603050405020304" pitchFamily="18" charset="0"/>
                <a:ea typeface="宋体" panose="02010600030101010101" pitchFamily="2" charset="-122"/>
              </a:rPr>
              <a:t>—</a:t>
            </a:r>
            <a:r>
              <a:rPr lang="en-US" altLang="zh-CN" sz="2800" kern="100" dirty="0">
                <a:solidFill>
                  <a:srgbClr val="000000"/>
                </a:solidFill>
                <a:effectLst/>
                <a:latin typeface="Times New Roman" panose="02020603050405020304" pitchFamily="18" charset="0"/>
                <a:ea typeface="宋体" panose="02010600030101010101" pitchFamily="2" charset="-122"/>
              </a:rPr>
              <a:t>one of the world’s most medical journals, subjecting all articles to a thorough peer review process. In some way, the study was written more “tongue-in-cheek”. Methodologically, </a:t>
            </a:r>
            <a:r>
              <a:rPr lang="en-US" altLang="zh-CN" sz="2800" kern="100" dirty="0">
                <a:solidFill>
                  <a:srgbClr val="00B0F0"/>
                </a:solidFill>
                <a:effectLst/>
                <a:latin typeface="Times New Roman" panose="02020603050405020304" pitchFamily="18" charset="0"/>
                <a:ea typeface="宋体" panose="02010600030101010101" pitchFamily="2" charset="-122"/>
              </a:rPr>
              <a:t>LLMs</a:t>
            </a:r>
            <a:r>
              <a:rPr lang="en-US" altLang="zh-CN" sz="2800" kern="100" dirty="0">
                <a:solidFill>
                  <a:srgbClr val="000000"/>
                </a:solidFill>
                <a:effectLst/>
                <a:latin typeface="Times New Roman" panose="02020603050405020304" pitchFamily="18" charset="0"/>
                <a:ea typeface="宋体" panose="02010600030101010101" pitchFamily="2" charset="-122"/>
              </a:rPr>
              <a:t> should not be examined by methods meant for people.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However</a:t>
            </a:r>
            <a:r>
              <a:rPr lang="en-US" altLang="zh-CN" sz="2800" kern="100" dirty="0">
                <a:solidFill>
                  <a:srgbClr val="000000"/>
                </a:solidFill>
                <a:effectLst/>
                <a:latin typeface="Times New Roman" panose="02020603050405020304" pitchFamily="18" charset="0"/>
                <a:ea typeface="宋体" panose="02010600030101010101" pitchFamily="2" charset="-122"/>
              </a:rPr>
              <a:t>, the results may spark conversations about the differences between AI and human doctors</a:t>
            </a:r>
            <a:r>
              <a:rPr lang="zh-CN" altLang="zh-CN" sz="2800" kern="100" dirty="0">
                <a:solidFill>
                  <a:srgbClr val="000000"/>
                </a:solidFill>
                <a:effectLst/>
                <a:latin typeface="Times New Roman" panose="02020603050405020304" pitchFamily="18" charset="0"/>
                <a:ea typeface="宋体" panose="02010600030101010101" pitchFamily="2" charset="-122"/>
              </a:rPr>
              <a:t>—</a:t>
            </a:r>
            <a:r>
              <a:rPr lang="en-US" altLang="zh-CN" sz="2800" kern="100" dirty="0">
                <a:solidFill>
                  <a:srgbClr val="000000"/>
                </a:solidFill>
                <a:effectLst/>
                <a:latin typeface="Times New Roman" panose="02020603050405020304" pitchFamily="18" charset="0"/>
                <a:ea typeface="宋体" panose="02010600030101010101" pitchFamily="2" charset="-122"/>
              </a:rPr>
              <a:t>and the important roles both can play.</a:t>
            </a:r>
            <a:endParaRPr lang="zh-CN" altLang="zh-CN" sz="2800" kern="100" dirty="0">
              <a:effectLst/>
              <a:latin typeface="Times New Roman" panose="02020603050405020304" pitchFamily="18" charset="0"/>
              <a:ea typeface="宋体" panose="02010600030101010101" pitchFamily="2" charset="-122"/>
            </a:endParaRPr>
          </a:p>
        </p:txBody>
      </p:sp>
      <p:sp>
        <p:nvSpPr>
          <p:cNvPr id="4" name="文本框 3"/>
          <p:cNvSpPr txBox="1"/>
          <p:nvPr/>
        </p:nvSpPr>
        <p:spPr>
          <a:xfrm>
            <a:off x="13335000" y="919911"/>
            <a:ext cx="4540602" cy="584775"/>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Lead in  </a:t>
            </a:r>
            <a:endParaRPr lang="zh-CN" altLang="en-US" sz="3200" b="1"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13335000" y="3599106"/>
            <a:ext cx="4540602" cy="584775"/>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Results / Findings</a:t>
            </a:r>
            <a:endParaRPr lang="zh-CN" altLang="en-US" sz="3200" b="1"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13442598" y="6103119"/>
            <a:ext cx="4540602" cy="584775"/>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Further Analysis</a:t>
            </a:r>
            <a:endParaRPr lang="zh-CN" altLang="en-US" sz="3200" b="1"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13442598" y="8020531"/>
            <a:ext cx="4540602" cy="584775"/>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Discussion /Significance</a:t>
            </a:r>
            <a:endParaRPr lang="zh-CN" altLang="en-US" sz="3200" b="1"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rot="-950848">
            <a:off x="-1876663" y="-2410432"/>
            <a:ext cx="17308639" cy="12458120"/>
            <a:chOff x="0" y="0"/>
            <a:chExt cx="23078185" cy="16610827"/>
          </a:xfrm>
        </p:grpSpPr>
        <p:grpSp>
          <p:nvGrpSpPr>
            <p:cNvPr id="4" name="Group 4"/>
            <p:cNvGrpSpPr/>
            <p:nvPr/>
          </p:nvGrpSpPr>
          <p:grpSpPr>
            <a:xfrm rot="6686939">
              <a:off x="6334288" y="-1884615"/>
              <a:ext cx="9094487" cy="19372745"/>
              <a:chOff x="0" y="0"/>
              <a:chExt cx="812800" cy="1731397"/>
            </a:xfrm>
          </p:grpSpPr>
          <p:sp>
            <p:nvSpPr>
              <p:cNvPr id="5" name="Freeform 5"/>
              <p:cNvSpPr/>
              <p:nvPr/>
            </p:nvSpPr>
            <p:spPr>
              <a:xfrm>
                <a:off x="0" y="0"/>
                <a:ext cx="812800" cy="1731397"/>
              </a:xfrm>
              <a:custGeom>
                <a:avLst/>
                <a:gdLst/>
                <a:ahLst/>
                <a:cxnLst/>
                <a:rect l="l" t="t" r="r" b="b"/>
                <a:pathLst>
                  <a:path w="812800" h="1731397">
                    <a:moveTo>
                      <a:pt x="203200" y="0"/>
                    </a:moveTo>
                    <a:lnTo>
                      <a:pt x="609600" y="0"/>
                    </a:lnTo>
                    <a:lnTo>
                      <a:pt x="812800" y="1731397"/>
                    </a:lnTo>
                    <a:lnTo>
                      <a:pt x="0" y="1731397"/>
                    </a:lnTo>
                    <a:lnTo>
                      <a:pt x="203200" y="0"/>
                    </a:lnTo>
                    <a:close/>
                  </a:path>
                </a:pathLst>
              </a:custGeom>
              <a:solidFill>
                <a:srgbClr val="000000"/>
              </a:solidFill>
            </p:spPr>
          </p:sp>
          <p:sp>
            <p:nvSpPr>
              <p:cNvPr id="6" name="TextBox 6"/>
              <p:cNvSpPr txBox="1"/>
              <p:nvPr/>
            </p:nvSpPr>
            <p:spPr>
              <a:xfrm>
                <a:off x="127000" y="-28575"/>
                <a:ext cx="558800" cy="1759972"/>
              </a:xfrm>
              <a:prstGeom prst="rect">
                <a:avLst/>
              </a:prstGeom>
            </p:spPr>
            <p:txBody>
              <a:bodyPr lIns="50800" tIns="50800" rIns="50800" bIns="50800" rtlCol="0" anchor="ctr"/>
              <a:lstStyle/>
              <a:p>
                <a:pPr algn="ctr">
                  <a:lnSpc>
                    <a:spcPts val="2660"/>
                  </a:lnSpc>
                  <a:spcBef>
                    <a:spcPct val="0"/>
                  </a:spcBef>
                </a:pPr>
                <a:endParaRPr>
                  <a:ea typeface="黑体" panose="02010609060101010101" pitchFamily="49" charset="-122"/>
                </a:endParaRPr>
              </a:p>
            </p:txBody>
          </p:sp>
        </p:grpSp>
        <p:grpSp>
          <p:nvGrpSpPr>
            <p:cNvPr id="7" name="Group 7"/>
            <p:cNvGrpSpPr/>
            <p:nvPr/>
          </p:nvGrpSpPr>
          <p:grpSpPr>
            <a:xfrm rot="5903092">
              <a:off x="9818904" y="2468417"/>
              <a:ext cx="7191111" cy="18476325"/>
              <a:chOff x="0" y="0"/>
              <a:chExt cx="812800" cy="2088350"/>
            </a:xfrm>
          </p:grpSpPr>
          <p:sp>
            <p:nvSpPr>
              <p:cNvPr id="8" name="Freeform 8"/>
              <p:cNvSpPr/>
              <p:nvPr/>
            </p:nvSpPr>
            <p:spPr>
              <a:xfrm>
                <a:off x="0" y="0"/>
                <a:ext cx="812800" cy="2088350"/>
              </a:xfrm>
              <a:custGeom>
                <a:avLst/>
                <a:gdLst/>
                <a:ahLst/>
                <a:cxnLst/>
                <a:rect l="l" t="t" r="r" b="b"/>
                <a:pathLst>
                  <a:path w="812800" h="2088350">
                    <a:moveTo>
                      <a:pt x="203200" y="0"/>
                    </a:moveTo>
                    <a:lnTo>
                      <a:pt x="609600" y="0"/>
                    </a:lnTo>
                    <a:lnTo>
                      <a:pt x="812800" y="2088350"/>
                    </a:lnTo>
                    <a:lnTo>
                      <a:pt x="0" y="2088350"/>
                    </a:lnTo>
                    <a:lnTo>
                      <a:pt x="203200" y="0"/>
                    </a:lnTo>
                    <a:close/>
                  </a:path>
                </a:pathLst>
              </a:custGeom>
              <a:solidFill>
                <a:srgbClr val="000000"/>
              </a:solidFill>
            </p:spPr>
          </p:sp>
          <p:sp>
            <p:nvSpPr>
              <p:cNvPr id="9" name="TextBox 9"/>
              <p:cNvSpPr txBox="1"/>
              <p:nvPr/>
            </p:nvSpPr>
            <p:spPr>
              <a:xfrm>
                <a:off x="127000" y="-28575"/>
                <a:ext cx="558800" cy="2116925"/>
              </a:xfrm>
              <a:prstGeom prst="rect">
                <a:avLst/>
              </a:prstGeom>
            </p:spPr>
            <p:txBody>
              <a:bodyPr lIns="50800" tIns="50800" rIns="50800" bIns="50800" rtlCol="0" anchor="ctr"/>
              <a:lstStyle/>
              <a:p>
                <a:pPr algn="ctr">
                  <a:lnSpc>
                    <a:spcPts val="2660"/>
                  </a:lnSpc>
                  <a:spcBef>
                    <a:spcPct val="0"/>
                  </a:spcBef>
                </a:pPr>
                <a:endParaRPr>
                  <a:ea typeface="黑体" panose="02010609060101010101" pitchFamily="49" charset="-122"/>
                </a:endParaRPr>
              </a:p>
            </p:txBody>
          </p:sp>
        </p:grpSp>
        <p:grpSp>
          <p:nvGrpSpPr>
            <p:cNvPr id="10" name="Group 10"/>
            <p:cNvGrpSpPr/>
            <p:nvPr/>
          </p:nvGrpSpPr>
          <p:grpSpPr>
            <a:xfrm rot="6686939">
              <a:off x="6125694" y="-1936107"/>
              <a:ext cx="8983051" cy="19285208"/>
              <a:chOff x="0" y="0"/>
              <a:chExt cx="812800" cy="1744955"/>
            </a:xfrm>
          </p:grpSpPr>
          <p:sp>
            <p:nvSpPr>
              <p:cNvPr id="11" name="Freeform 11"/>
              <p:cNvSpPr/>
              <p:nvPr/>
            </p:nvSpPr>
            <p:spPr>
              <a:xfrm>
                <a:off x="0" y="0"/>
                <a:ext cx="812800" cy="1744955"/>
              </a:xfrm>
              <a:custGeom>
                <a:avLst/>
                <a:gdLst/>
                <a:ahLst/>
                <a:cxnLst/>
                <a:rect l="l" t="t" r="r" b="b"/>
                <a:pathLst>
                  <a:path w="812800" h="1744955">
                    <a:moveTo>
                      <a:pt x="203200" y="0"/>
                    </a:moveTo>
                    <a:lnTo>
                      <a:pt x="609600" y="0"/>
                    </a:lnTo>
                    <a:lnTo>
                      <a:pt x="812800" y="1744955"/>
                    </a:lnTo>
                    <a:lnTo>
                      <a:pt x="0" y="1744955"/>
                    </a:lnTo>
                    <a:lnTo>
                      <a:pt x="203200" y="0"/>
                    </a:lnTo>
                    <a:close/>
                  </a:path>
                </a:pathLst>
              </a:custGeom>
              <a:solidFill>
                <a:srgbClr val="FFFFFF"/>
              </a:solidFill>
            </p:spPr>
          </p:sp>
          <p:sp>
            <p:nvSpPr>
              <p:cNvPr id="12" name="TextBox 12"/>
              <p:cNvSpPr txBox="1"/>
              <p:nvPr/>
            </p:nvSpPr>
            <p:spPr>
              <a:xfrm>
                <a:off x="127000" y="-38100"/>
                <a:ext cx="558800" cy="1783055"/>
              </a:xfrm>
              <a:prstGeom prst="rect">
                <a:avLst/>
              </a:prstGeom>
            </p:spPr>
            <p:txBody>
              <a:bodyPr lIns="50178" tIns="50178" rIns="50178" bIns="50178" rtlCol="0" anchor="ctr"/>
              <a:lstStyle/>
              <a:p>
                <a:pPr algn="ctr">
                  <a:lnSpc>
                    <a:spcPts val="2660"/>
                  </a:lnSpc>
                  <a:spcBef>
                    <a:spcPct val="0"/>
                  </a:spcBef>
                </a:pPr>
                <a:endParaRPr>
                  <a:ea typeface="黑体" panose="02010609060101010101" pitchFamily="49" charset="-122"/>
                </a:endParaRPr>
              </a:p>
            </p:txBody>
          </p:sp>
        </p:grpSp>
        <p:grpSp>
          <p:nvGrpSpPr>
            <p:cNvPr id="13" name="Group 13"/>
            <p:cNvGrpSpPr/>
            <p:nvPr/>
          </p:nvGrpSpPr>
          <p:grpSpPr>
            <a:xfrm rot="5903092">
              <a:off x="9584153" y="2374719"/>
              <a:ext cx="7102997" cy="18377507"/>
              <a:chOff x="0" y="0"/>
              <a:chExt cx="812800" cy="2102949"/>
            </a:xfrm>
          </p:grpSpPr>
          <p:sp>
            <p:nvSpPr>
              <p:cNvPr id="14" name="Freeform 14"/>
              <p:cNvSpPr/>
              <p:nvPr/>
            </p:nvSpPr>
            <p:spPr>
              <a:xfrm>
                <a:off x="0" y="0"/>
                <a:ext cx="812800" cy="2102949"/>
              </a:xfrm>
              <a:custGeom>
                <a:avLst/>
                <a:gdLst/>
                <a:ahLst/>
                <a:cxnLst/>
                <a:rect l="l" t="t" r="r" b="b"/>
                <a:pathLst>
                  <a:path w="812800" h="2102949">
                    <a:moveTo>
                      <a:pt x="203200" y="0"/>
                    </a:moveTo>
                    <a:lnTo>
                      <a:pt x="609600" y="0"/>
                    </a:lnTo>
                    <a:lnTo>
                      <a:pt x="812800" y="2102949"/>
                    </a:lnTo>
                    <a:lnTo>
                      <a:pt x="0" y="2102949"/>
                    </a:lnTo>
                    <a:lnTo>
                      <a:pt x="203200" y="0"/>
                    </a:lnTo>
                    <a:close/>
                  </a:path>
                </a:pathLst>
              </a:custGeom>
              <a:solidFill>
                <a:srgbClr val="FFFFFF"/>
              </a:solidFill>
            </p:spPr>
          </p:sp>
          <p:sp>
            <p:nvSpPr>
              <p:cNvPr id="15" name="TextBox 15"/>
              <p:cNvSpPr txBox="1"/>
              <p:nvPr/>
            </p:nvSpPr>
            <p:spPr>
              <a:xfrm>
                <a:off x="127000" y="-38100"/>
                <a:ext cx="558800" cy="2141049"/>
              </a:xfrm>
              <a:prstGeom prst="rect">
                <a:avLst/>
              </a:prstGeom>
            </p:spPr>
            <p:txBody>
              <a:bodyPr lIns="50178" tIns="50178" rIns="50178" bIns="50178" rtlCol="0" anchor="ctr"/>
              <a:lstStyle/>
              <a:p>
                <a:pPr algn="ctr">
                  <a:lnSpc>
                    <a:spcPts val="2660"/>
                  </a:lnSpc>
                  <a:spcBef>
                    <a:spcPct val="0"/>
                  </a:spcBef>
                </a:pPr>
                <a:endParaRPr>
                  <a:ea typeface="黑体" panose="02010609060101010101" pitchFamily="49" charset="-122"/>
                </a:endParaRPr>
              </a:p>
            </p:txBody>
          </p:sp>
        </p:grpSp>
      </p:grpSp>
      <p:grpSp>
        <p:nvGrpSpPr>
          <p:cNvPr id="16" name="Group 16"/>
          <p:cNvGrpSpPr/>
          <p:nvPr/>
        </p:nvGrpSpPr>
        <p:grpSpPr>
          <a:xfrm>
            <a:off x="1464194" y="1237385"/>
            <a:ext cx="3086100" cy="308610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9BE1"/>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25"/>
                </a:lnSpc>
              </a:pPr>
              <a:endParaRPr>
                <a:ea typeface="黑体" panose="02010609060101010101" pitchFamily="49" charset="-122"/>
              </a:endParaRPr>
            </a:p>
          </p:txBody>
        </p:sp>
      </p:grpSp>
      <p:sp>
        <p:nvSpPr>
          <p:cNvPr id="19" name="Freeform 19"/>
          <p:cNvSpPr/>
          <p:nvPr/>
        </p:nvSpPr>
        <p:spPr>
          <a:xfrm rot="253432" flipH="1">
            <a:off x="11529858" y="1933151"/>
            <a:ext cx="7235261" cy="7116651"/>
          </a:xfrm>
          <a:custGeom>
            <a:avLst/>
            <a:gdLst/>
            <a:ahLst/>
            <a:cxnLst/>
            <a:rect l="l" t="t" r="r" b="b"/>
            <a:pathLst>
              <a:path w="7235261" h="7116651">
                <a:moveTo>
                  <a:pt x="7235261" y="0"/>
                </a:moveTo>
                <a:lnTo>
                  <a:pt x="0" y="0"/>
                </a:lnTo>
                <a:lnTo>
                  <a:pt x="0" y="7116651"/>
                </a:lnTo>
                <a:lnTo>
                  <a:pt x="7235261" y="7116651"/>
                </a:lnTo>
                <a:lnTo>
                  <a:pt x="7235261" y="0"/>
                </a:lnTo>
                <a:close/>
              </a:path>
            </a:pathLst>
          </a:custGeom>
          <a:blipFill>
            <a:blip r:embed="rId2"/>
            <a:stretch>
              <a:fillRect/>
            </a:stretch>
          </a:blipFill>
        </p:spPr>
      </p:sp>
      <p:sp>
        <p:nvSpPr>
          <p:cNvPr id="20" name="TextBox 20"/>
          <p:cNvSpPr txBox="1"/>
          <p:nvPr/>
        </p:nvSpPr>
        <p:spPr>
          <a:xfrm rot="20863717">
            <a:off x="137667" y="5214128"/>
            <a:ext cx="13373009" cy="3070905"/>
          </a:xfrm>
          <a:prstGeom prst="rect">
            <a:avLst/>
          </a:prstGeom>
        </p:spPr>
        <p:txBody>
          <a:bodyPr lIns="0" tIns="0" rIns="0" bIns="0" rtlCol="0" anchor="t">
            <a:spAutoFit/>
          </a:bodyPr>
          <a:lstStyle/>
          <a:p>
            <a:pPr algn="ctr">
              <a:lnSpc>
                <a:spcPts val="25885"/>
              </a:lnSpc>
            </a:pPr>
            <a:r>
              <a:rPr lang="zh-CN" altLang="en-US" sz="16000" dirty="0">
                <a:solidFill>
                  <a:srgbClr val="000000"/>
                </a:solidFill>
                <a:ea typeface="黑体" panose="02010609060101010101" pitchFamily="49" charset="-122"/>
                <a:cs typeface="可画乐淘淘-简" panose="00020600040101010101"/>
                <a:sym typeface="可画乐淘淘-简" panose="00020600040101010101"/>
              </a:rPr>
              <a:t>十二校联考</a:t>
            </a:r>
            <a:endParaRPr lang="en-US" sz="16000" dirty="0">
              <a:solidFill>
                <a:srgbClr val="000000"/>
              </a:solidFill>
              <a:ea typeface="黑体" panose="02010609060101010101" pitchFamily="49" charset="-122"/>
              <a:cs typeface="可画乐淘淘-简" panose="00020600040101010101"/>
              <a:sym typeface="可画乐淘淘-简" panose="00020600040101010101"/>
            </a:endParaRPr>
          </a:p>
        </p:txBody>
      </p:sp>
      <p:sp>
        <p:nvSpPr>
          <p:cNvPr id="22" name="Freeform 22"/>
          <p:cNvSpPr/>
          <p:nvPr/>
        </p:nvSpPr>
        <p:spPr>
          <a:xfrm>
            <a:off x="133667" y="3818628"/>
            <a:ext cx="7912742" cy="863208"/>
          </a:xfrm>
          <a:custGeom>
            <a:avLst/>
            <a:gdLst/>
            <a:ahLst/>
            <a:cxnLst/>
            <a:rect l="l" t="t" r="r" b="b"/>
            <a:pathLst>
              <a:path w="7912742" h="863208">
                <a:moveTo>
                  <a:pt x="0" y="0"/>
                </a:moveTo>
                <a:lnTo>
                  <a:pt x="7912742" y="0"/>
                </a:lnTo>
                <a:lnTo>
                  <a:pt x="7912742" y="863209"/>
                </a:lnTo>
                <a:lnTo>
                  <a:pt x="0" y="863209"/>
                </a:lnTo>
                <a:lnTo>
                  <a:pt x="0" y="0"/>
                </a:lnTo>
                <a:close/>
              </a:path>
            </a:pathLst>
          </a:custGeom>
          <a:blipFill>
            <a:blip r:embed="rId3"/>
            <a:stretch>
              <a:fillRect/>
            </a:stretch>
          </a:blipFill>
        </p:spPr>
      </p:sp>
      <p:sp>
        <p:nvSpPr>
          <p:cNvPr id="23" name="Freeform 23"/>
          <p:cNvSpPr/>
          <p:nvPr/>
        </p:nvSpPr>
        <p:spPr>
          <a:xfrm rot="-413224">
            <a:off x="7948802" y="8408844"/>
            <a:ext cx="3968720" cy="613720"/>
          </a:xfrm>
          <a:custGeom>
            <a:avLst/>
            <a:gdLst/>
            <a:ahLst/>
            <a:cxnLst/>
            <a:rect l="l" t="t" r="r" b="b"/>
            <a:pathLst>
              <a:path w="3968720" h="613720">
                <a:moveTo>
                  <a:pt x="0" y="0"/>
                </a:moveTo>
                <a:lnTo>
                  <a:pt x="3968720" y="0"/>
                </a:lnTo>
                <a:lnTo>
                  <a:pt x="3968720" y="613720"/>
                </a:lnTo>
                <a:lnTo>
                  <a:pt x="0" y="613720"/>
                </a:lnTo>
                <a:lnTo>
                  <a:pt x="0" y="0"/>
                </a:lnTo>
                <a:close/>
              </a:path>
            </a:pathLst>
          </a:custGeom>
          <a:blipFill>
            <a:blip r:embed="rId4"/>
            <a:stretch>
              <a:fillRect/>
            </a:stretch>
          </a:blipFill>
        </p:spPr>
      </p:sp>
      <p:sp>
        <p:nvSpPr>
          <p:cNvPr id="24" name="Freeform 24"/>
          <p:cNvSpPr/>
          <p:nvPr/>
        </p:nvSpPr>
        <p:spPr>
          <a:xfrm rot="5193317">
            <a:off x="15989773" y="1901750"/>
            <a:ext cx="1444575" cy="1909895"/>
          </a:xfrm>
          <a:custGeom>
            <a:avLst/>
            <a:gdLst/>
            <a:ahLst/>
            <a:cxnLst/>
            <a:rect l="l" t="t" r="r" b="b"/>
            <a:pathLst>
              <a:path w="1444575" h="1909895">
                <a:moveTo>
                  <a:pt x="0" y="0"/>
                </a:moveTo>
                <a:lnTo>
                  <a:pt x="1444575" y="0"/>
                </a:lnTo>
                <a:lnTo>
                  <a:pt x="1444575" y="1909895"/>
                </a:lnTo>
                <a:lnTo>
                  <a:pt x="0" y="1909895"/>
                </a:lnTo>
                <a:lnTo>
                  <a:pt x="0" y="0"/>
                </a:lnTo>
                <a:close/>
              </a:path>
            </a:pathLst>
          </a:custGeom>
          <a:blipFill>
            <a:blip r:embed="rId5"/>
            <a:stretch>
              <a:fillRect/>
            </a:stretch>
          </a:blipFill>
        </p:spPr>
      </p:sp>
      <p:sp>
        <p:nvSpPr>
          <p:cNvPr id="26" name="TextBox 26"/>
          <p:cNvSpPr txBox="1"/>
          <p:nvPr/>
        </p:nvSpPr>
        <p:spPr>
          <a:xfrm rot="337414">
            <a:off x="1435346" y="1197763"/>
            <a:ext cx="3371678" cy="3372718"/>
          </a:xfrm>
          <a:prstGeom prst="rect">
            <a:avLst/>
          </a:prstGeom>
        </p:spPr>
        <p:txBody>
          <a:bodyPr lIns="0" tIns="0" rIns="0" bIns="0" rtlCol="0" anchor="t">
            <a:spAutoFit/>
          </a:bodyPr>
          <a:lstStyle/>
          <a:p>
            <a:pPr algn="l">
              <a:lnSpc>
                <a:spcPts val="26275"/>
              </a:lnSpc>
            </a:pPr>
            <a:r>
              <a:rPr lang="zh-CN" altLang="en-US" sz="23735" dirty="0">
                <a:solidFill>
                  <a:srgbClr val="FFFFFF"/>
                </a:solidFill>
                <a:ea typeface="黑体" panose="02010609060101010101" pitchFamily="49" charset="-122"/>
                <a:cs typeface="可画乐淘淘-简" panose="00020600040101010101"/>
                <a:sym typeface="可画乐淘淘-简" panose="00020600040101010101"/>
              </a:rPr>
              <a:t>金</a:t>
            </a:r>
            <a:endParaRPr lang="en-US" sz="23735" dirty="0">
              <a:solidFill>
                <a:srgbClr val="FFFFFF"/>
              </a:solidFill>
              <a:ea typeface="黑体" panose="02010609060101010101" pitchFamily="49" charset="-122"/>
              <a:cs typeface="可画乐淘淘-简" panose="00020600040101010101"/>
              <a:sym typeface="可画乐淘淘-简" panose="00020600040101010101"/>
            </a:endParaRPr>
          </a:p>
        </p:txBody>
      </p:sp>
      <p:grpSp>
        <p:nvGrpSpPr>
          <p:cNvPr id="27" name="Group 27"/>
          <p:cNvGrpSpPr/>
          <p:nvPr/>
        </p:nvGrpSpPr>
        <p:grpSpPr>
          <a:xfrm>
            <a:off x="12785933" y="7795854"/>
            <a:ext cx="5858382" cy="1320087"/>
            <a:chOff x="36505" y="120645"/>
            <a:chExt cx="7811176" cy="1760115"/>
          </a:xfrm>
        </p:grpSpPr>
        <p:sp>
          <p:nvSpPr>
            <p:cNvPr id="28" name="TextBox 28"/>
            <p:cNvSpPr txBox="1"/>
            <p:nvPr/>
          </p:nvSpPr>
          <p:spPr>
            <a:xfrm rot="21208497">
              <a:off x="36505" y="120645"/>
              <a:ext cx="3437912" cy="982406"/>
            </a:xfrm>
            <a:prstGeom prst="rect">
              <a:avLst/>
            </a:prstGeom>
          </p:spPr>
          <p:txBody>
            <a:bodyPr lIns="0" tIns="0" rIns="0" bIns="0" rtlCol="0" anchor="t">
              <a:spAutoFit/>
            </a:bodyPr>
            <a:lstStyle/>
            <a:p>
              <a:pPr algn="l">
                <a:lnSpc>
                  <a:spcPts val="5990"/>
                </a:lnSpc>
              </a:pPr>
              <a:r>
                <a:rPr lang="en-US" sz="4720" dirty="0">
                  <a:solidFill>
                    <a:srgbClr val="000000"/>
                  </a:solidFill>
                  <a:ea typeface="黑体" panose="02010609060101010101" pitchFamily="49" charset="-122"/>
                  <a:cs typeface="可画乐淘淘-简" panose="00020600040101010101"/>
                  <a:sym typeface="可画乐淘淘-简" panose="00020600040101010101"/>
                </a:rPr>
                <a:t>F</a:t>
              </a:r>
              <a:r>
                <a:rPr lang="en-US" altLang="zh-CN" sz="4720" dirty="0">
                  <a:solidFill>
                    <a:srgbClr val="000000"/>
                  </a:solidFill>
                  <a:ea typeface="黑体" panose="02010609060101010101" pitchFamily="49" charset="-122"/>
                  <a:cs typeface="可画乐淘淘-简" panose="00020600040101010101"/>
                  <a:sym typeface="可画乐淘淘-简" panose="00020600040101010101"/>
                </a:rPr>
                <a:t>ay</a:t>
              </a:r>
              <a:endParaRPr lang="en-US" sz="4720" dirty="0">
                <a:solidFill>
                  <a:srgbClr val="000000"/>
                </a:solidFill>
                <a:ea typeface="黑体" panose="02010609060101010101" pitchFamily="49" charset="-122"/>
                <a:cs typeface="可画乐淘淘-简" panose="00020600040101010101"/>
                <a:sym typeface="可画乐淘淘-简" panose="00020600040101010101"/>
              </a:endParaRPr>
            </a:p>
          </p:txBody>
        </p:sp>
        <p:sp>
          <p:nvSpPr>
            <p:cNvPr id="29" name="TextBox 29"/>
            <p:cNvSpPr txBox="1"/>
            <p:nvPr/>
          </p:nvSpPr>
          <p:spPr>
            <a:xfrm rot="21161806">
              <a:off x="83024" y="898525"/>
              <a:ext cx="7764657" cy="982235"/>
            </a:xfrm>
            <a:prstGeom prst="rect">
              <a:avLst/>
            </a:prstGeom>
          </p:spPr>
          <p:txBody>
            <a:bodyPr lIns="0" tIns="0" rIns="0" bIns="0" rtlCol="0" anchor="t">
              <a:spAutoFit/>
            </a:bodyPr>
            <a:lstStyle/>
            <a:p>
              <a:pPr algn="l">
                <a:lnSpc>
                  <a:spcPts val="6075"/>
                </a:lnSpc>
              </a:pPr>
              <a:r>
                <a:rPr lang="zh-CN" altLang="en-US" sz="4780" dirty="0">
                  <a:solidFill>
                    <a:srgbClr val="000000"/>
                  </a:solidFill>
                  <a:ea typeface="黑体" panose="02010609060101010101" pitchFamily="49" charset="-122"/>
                  <a:cs typeface="可画乐淘淘-简" panose="00020600040101010101"/>
                  <a:sym typeface="可画乐淘淘-简" panose="00020600040101010101"/>
                </a:rPr>
                <a:t>英语试题解析</a:t>
              </a:r>
              <a:endParaRPr lang="en-US" sz="4780" dirty="0">
                <a:solidFill>
                  <a:srgbClr val="000000"/>
                </a:solidFill>
                <a:ea typeface="黑体" panose="02010609060101010101" pitchFamily="49" charset="-122"/>
                <a:cs typeface="可画乐淘淘-简" panose="00020600040101010101"/>
                <a:sym typeface="可画乐淘淘-简" panose="00020600040101010101"/>
              </a:endParaRPr>
            </a:p>
          </p:txBody>
        </p:sp>
      </p:grpSp>
      <p:grpSp>
        <p:nvGrpSpPr>
          <p:cNvPr id="30" name="Group 30"/>
          <p:cNvGrpSpPr/>
          <p:nvPr/>
        </p:nvGrpSpPr>
        <p:grpSpPr>
          <a:xfrm>
            <a:off x="13402143" y="545275"/>
            <a:ext cx="4885857" cy="1717368"/>
            <a:chOff x="-2933927" y="0"/>
            <a:chExt cx="6514477" cy="2289822"/>
          </a:xfrm>
        </p:grpSpPr>
        <p:grpSp>
          <p:nvGrpSpPr>
            <p:cNvPr id="31" name="Group 31"/>
            <p:cNvGrpSpPr/>
            <p:nvPr/>
          </p:nvGrpSpPr>
          <p:grpSpPr>
            <a:xfrm>
              <a:off x="235103" y="0"/>
              <a:ext cx="2324571" cy="784535"/>
              <a:chOff x="0" y="0"/>
              <a:chExt cx="1636812" cy="552418"/>
            </a:xfrm>
          </p:grpSpPr>
          <p:sp>
            <p:nvSpPr>
              <p:cNvPr id="32" name="Freeform 32"/>
              <p:cNvSpPr/>
              <p:nvPr/>
            </p:nvSpPr>
            <p:spPr>
              <a:xfrm>
                <a:off x="0" y="0"/>
                <a:ext cx="1636812" cy="552418"/>
              </a:xfrm>
              <a:custGeom>
                <a:avLst/>
                <a:gdLst/>
                <a:ahLst/>
                <a:cxnLst/>
                <a:rect l="l" t="t" r="r" b="b"/>
                <a:pathLst>
                  <a:path w="1636812" h="552418">
                    <a:moveTo>
                      <a:pt x="818406" y="0"/>
                    </a:moveTo>
                    <a:cubicBezTo>
                      <a:pt x="366413" y="0"/>
                      <a:pt x="0" y="123663"/>
                      <a:pt x="0" y="276209"/>
                    </a:cubicBezTo>
                    <a:cubicBezTo>
                      <a:pt x="0" y="428755"/>
                      <a:pt x="366413" y="552418"/>
                      <a:pt x="818406" y="552418"/>
                    </a:cubicBezTo>
                    <a:cubicBezTo>
                      <a:pt x="1270399" y="552418"/>
                      <a:pt x="1636812" y="428755"/>
                      <a:pt x="1636812" y="276209"/>
                    </a:cubicBezTo>
                    <a:cubicBezTo>
                      <a:pt x="1636812" y="123663"/>
                      <a:pt x="1270399" y="0"/>
                      <a:pt x="818406" y="0"/>
                    </a:cubicBezTo>
                    <a:close/>
                  </a:path>
                </a:pathLst>
              </a:custGeom>
              <a:solidFill>
                <a:srgbClr val="000000">
                  <a:alpha val="0"/>
                </a:srgbClr>
              </a:solidFill>
              <a:ln w="9525" cap="sq">
                <a:solidFill>
                  <a:srgbClr val="FFFFFF"/>
                </a:solidFill>
                <a:prstDash val="solid"/>
                <a:miter/>
              </a:ln>
            </p:spPr>
          </p:sp>
          <p:sp>
            <p:nvSpPr>
              <p:cNvPr id="33" name="TextBox 33"/>
              <p:cNvSpPr txBox="1"/>
              <p:nvPr/>
            </p:nvSpPr>
            <p:spPr>
              <a:xfrm>
                <a:off x="153451" y="13689"/>
                <a:ext cx="1329910" cy="486940"/>
              </a:xfrm>
              <a:prstGeom prst="rect">
                <a:avLst/>
              </a:prstGeom>
            </p:spPr>
            <p:txBody>
              <a:bodyPr lIns="50800" tIns="50800" rIns="50800" bIns="50800" rtlCol="0" anchor="ctr"/>
              <a:lstStyle/>
              <a:p>
                <a:pPr algn="ctr">
                  <a:lnSpc>
                    <a:spcPts val="3080"/>
                  </a:lnSpc>
                  <a:spcBef>
                    <a:spcPct val="0"/>
                  </a:spcBef>
                </a:pPr>
                <a:endParaRPr>
                  <a:ea typeface="黑体" panose="02010609060101010101" pitchFamily="49" charset="-122"/>
                </a:endParaRPr>
              </a:p>
            </p:txBody>
          </p:sp>
        </p:grpSp>
        <p:sp>
          <p:nvSpPr>
            <p:cNvPr id="34" name="TextBox 34"/>
            <p:cNvSpPr txBox="1"/>
            <p:nvPr/>
          </p:nvSpPr>
          <p:spPr>
            <a:xfrm>
              <a:off x="605175" y="315792"/>
              <a:ext cx="2853062" cy="654111"/>
            </a:xfrm>
            <a:prstGeom prst="rect">
              <a:avLst/>
            </a:prstGeom>
          </p:spPr>
          <p:txBody>
            <a:bodyPr lIns="0" tIns="0" rIns="0" bIns="0" rtlCol="0" anchor="t">
              <a:spAutoFit/>
            </a:bodyPr>
            <a:lstStyle/>
            <a:p>
              <a:pPr algn="ctr">
                <a:lnSpc>
                  <a:spcPts val="3200"/>
                </a:lnSpc>
                <a:spcBef>
                  <a:spcPct val="0"/>
                </a:spcBef>
              </a:pPr>
              <a:r>
                <a:rPr lang="en-US" sz="5400" b="1" spc="114" dirty="0">
                  <a:solidFill>
                    <a:srgbClr val="FFFFFF"/>
                  </a:solidFill>
                  <a:ea typeface="黑体" panose="02010609060101010101" pitchFamily="49" charset="-122"/>
                  <a:cs typeface="思源黑体 1 Bold"/>
                  <a:sym typeface="思源黑体 1 Bold"/>
                </a:rPr>
                <a:t>2025</a:t>
              </a:r>
              <a:endParaRPr lang="en-US" sz="5400" b="1" spc="114" dirty="0">
                <a:solidFill>
                  <a:srgbClr val="FFFFFF"/>
                </a:solidFill>
                <a:ea typeface="黑体" panose="02010609060101010101" pitchFamily="49" charset="-122"/>
                <a:cs typeface="思源黑体 1 Bold"/>
                <a:sym typeface="思源黑体 1 Bold"/>
              </a:endParaRPr>
            </a:p>
          </p:txBody>
        </p:sp>
        <p:sp>
          <p:nvSpPr>
            <p:cNvPr id="35" name="TextBox 35"/>
            <p:cNvSpPr txBox="1"/>
            <p:nvPr/>
          </p:nvSpPr>
          <p:spPr>
            <a:xfrm>
              <a:off x="-2933927" y="812495"/>
              <a:ext cx="6514477" cy="1477327"/>
            </a:xfrm>
            <a:prstGeom prst="rect">
              <a:avLst/>
            </a:prstGeom>
          </p:spPr>
          <p:txBody>
            <a:bodyPr wrap="square" lIns="0" tIns="0" rIns="0" bIns="0" rtlCol="0" anchor="t">
              <a:spAutoFit/>
            </a:bodyPr>
            <a:lstStyle/>
            <a:p>
              <a:pPr algn="r">
                <a:spcBef>
                  <a:spcPct val="0"/>
                </a:spcBef>
              </a:pPr>
              <a:r>
                <a:rPr lang="en-US" sz="3600" spc="280" dirty="0">
                  <a:solidFill>
                    <a:srgbClr val="FFFFFF"/>
                  </a:solidFill>
                  <a:ea typeface="黑体" panose="02010609060101010101" pitchFamily="49" charset="-122"/>
                  <a:cs typeface="思源黑体 1"/>
                  <a:sym typeface="思源黑体 1"/>
                </a:rPr>
                <a:t>Love your life</a:t>
              </a:r>
              <a:endParaRPr lang="en-US" sz="3600" spc="280" dirty="0">
                <a:solidFill>
                  <a:srgbClr val="FFFFFF"/>
                </a:solidFill>
                <a:ea typeface="黑体" panose="02010609060101010101" pitchFamily="49" charset="-122"/>
                <a:cs typeface="思源黑体 1"/>
                <a:sym typeface="思源黑体 1"/>
              </a:endParaRPr>
            </a:p>
            <a:p>
              <a:pPr algn="r">
                <a:spcBef>
                  <a:spcPct val="0"/>
                </a:spcBef>
              </a:pPr>
              <a:r>
                <a:rPr lang="en-US" sz="3600" spc="280" dirty="0">
                  <a:solidFill>
                    <a:srgbClr val="FFFFFF"/>
                  </a:solidFill>
                  <a:ea typeface="黑体" panose="02010609060101010101" pitchFamily="49" charset="-122"/>
                  <a:cs typeface="思源黑体 1"/>
                  <a:sym typeface="思源黑体 1"/>
                </a:rPr>
                <a:t>Pursue your dream</a:t>
              </a:r>
              <a:endParaRPr lang="en-US" sz="3600" spc="280" dirty="0">
                <a:solidFill>
                  <a:srgbClr val="FFFFFF"/>
                </a:solidFill>
                <a:ea typeface="黑体" panose="02010609060101010101" pitchFamily="49" charset="-122"/>
                <a:cs typeface="思源黑体 1"/>
                <a:sym typeface="思源黑体 1"/>
              </a:endParaRPr>
            </a:p>
          </p:txBody>
        </p:sp>
      </p:grpSp>
      <p:sp>
        <p:nvSpPr>
          <p:cNvPr id="37" name="Freeform 17"/>
          <p:cNvSpPr/>
          <p:nvPr/>
        </p:nvSpPr>
        <p:spPr>
          <a:xfrm>
            <a:off x="4716343" y="1783079"/>
            <a:ext cx="3086100" cy="30861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BF3F"/>
          </a:solidFill>
        </p:spPr>
      </p:sp>
      <p:grpSp>
        <p:nvGrpSpPr>
          <p:cNvPr id="39" name="Group 16"/>
          <p:cNvGrpSpPr/>
          <p:nvPr/>
        </p:nvGrpSpPr>
        <p:grpSpPr>
          <a:xfrm>
            <a:off x="8052024" y="1965675"/>
            <a:ext cx="3086100" cy="3086100"/>
            <a:chOff x="0" y="0"/>
            <a:chExt cx="812800" cy="812800"/>
          </a:xfrm>
        </p:grpSpPr>
        <p:sp>
          <p:nvSpPr>
            <p:cNvPr id="40"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9BE1"/>
            </a:solidFill>
          </p:spPr>
        </p:sp>
        <p:sp>
          <p:nvSpPr>
            <p:cNvPr id="41" name="TextBox 18"/>
            <p:cNvSpPr txBox="1"/>
            <p:nvPr/>
          </p:nvSpPr>
          <p:spPr>
            <a:xfrm>
              <a:off x="76200" y="38100"/>
              <a:ext cx="660400" cy="698500"/>
            </a:xfrm>
            <a:prstGeom prst="rect">
              <a:avLst/>
            </a:prstGeom>
          </p:spPr>
          <p:txBody>
            <a:bodyPr lIns="50800" tIns="50800" rIns="50800" bIns="50800" rtlCol="0" anchor="ctr"/>
            <a:lstStyle/>
            <a:p>
              <a:pPr algn="ctr">
                <a:lnSpc>
                  <a:spcPts val="2625"/>
                </a:lnSpc>
              </a:pPr>
              <a:endParaRPr>
                <a:ea typeface="黑体" panose="02010609060101010101" pitchFamily="49" charset="-122"/>
              </a:endParaRPr>
            </a:p>
          </p:txBody>
        </p:sp>
      </p:grpSp>
      <p:sp>
        <p:nvSpPr>
          <p:cNvPr id="21" name="TextBox 26"/>
          <p:cNvSpPr txBox="1"/>
          <p:nvPr/>
        </p:nvSpPr>
        <p:spPr>
          <a:xfrm rot="21007120">
            <a:off x="4837513" y="1774316"/>
            <a:ext cx="3371678" cy="3372718"/>
          </a:xfrm>
          <a:prstGeom prst="rect">
            <a:avLst/>
          </a:prstGeom>
        </p:spPr>
        <p:txBody>
          <a:bodyPr lIns="0" tIns="0" rIns="0" bIns="0" rtlCol="0" anchor="t">
            <a:spAutoFit/>
          </a:bodyPr>
          <a:lstStyle/>
          <a:p>
            <a:pPr algn="l">
              <a:lnSpc>
                <a:spcPts val="26275"/>
              </a:lnSpc>
            </a:pPr>
            <a:r>
              <a:rPr lang="zh-CN" altLang="en-US" sz="23735" dirty="0">
                <a:solidFill>
                  <a:srgbClr val="FFFFFF"/>
                </a:solidFill>
                <a:ea typeface="黑体" panose="02010609060101010101" pitchFamily="49" charset="-122"/>
                <a:cs typeface="可画乐淘淘-简" panose="00020600040101010101"/>
                <a:sym typeface="可画乐淘淘-简" panose="00020600040101010101"/>
              </a:rPr>
              <a:t>丽</a:t>
            </a:r>
            <a:endParaRPr lang="en-US" sz="23735" dirty="0">
              <a:solidFill>
                <a:srgbClr val="FFFFFF"/>
              </a:solidFill>
              <a:ea typeface="黑体" panose="02010609060101010101" pitchFamily="49" charset="-122"/>
              <a:cs typeface="可画乐淘淘-简" panose="00020600040101010101"/>
              <a:sym typeface="可画乐淘淘-简" panose="00020600040101010101"/>
            </a:endParaRPr>
          </a:p>
        </p:txBody>
      </p:sp>
      <p:sp>
        <p:nvSpPr>
          <p:cNvPr id="42" name="TextBox 26"/>
          <p:cNvSpPr txBox="1"/>
          <p:nvPr/>
        </p:nvSpPr>
        <p:spPr>
          <a:xfrm rot="1129495">
            <a:off x="8113135" y="2037292"/>
            <a:ext cx="3371678" cy="3372718"/>
          </a:xfrm>
          <a:prstGeom prst="rect">
            <a:avLst/>
          </a:prstGeom>
        </p:spPr>
        <p:txBody>
          <a:bodyPr lIns="0" tIns="0" rIns="0" bIns="0" rtlCol="0" anchor="t">
            <a:spAutoFit/>
          </a:bodyPr>
          <a:lstStyle/>
          <a:p>
            <a:pPr algn="l">
              <a:lnSpc>
                <a:spcPts val="26275"/>
              </a:lnSpc>
            </a:pPr>
            <a:r>
              <a:rPr lang="zh-CN" altLang="en-US" sz="23735" dirty="0">
                <a:solidFill>
                  <a:srgbClr val="FFFFFF"/>
                </a:solidFill>
                <a:ea typeface="黑体" panose="02010609060101010101" pitchFamily="49" charset="-122"/>
                <a:cs typeface="可画乐淘淘-简" panose="00020600040101010101"/>
                <a:sym typeface="可画乐淘淘-简" panose="00020600040101010101"/>
              </a:rPr>
              <a:t>衢</a:t>
            </a:r>
            <a:endParaRPr lang="en-US" sz="23735" dirty="0">
              <a:solidFill>
                <a:srgbClr val="FFFFFF"/>
              </a:solidFill>
              <a:ea typeface="黑体" panose="02010609060101010101" pitchFamily="49" charset="-122"/>
              <a:cs typeface="可画乐淘淘-简" panose="00020600040101010101"/>
              <a:sym typeface="可画乐淘淘-简" panose="00020600040101010101"/>
            </a:endParaRPr>
          </a:p>
        </p:txBody>
      </p:sp>
      <p:pic>
        <p:nvPicPr>
          <p:cNvPr id="36" name="图片 35" descr="logo横版 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9100" y="6057900"/>
            <a:ext cx="17449800" cy="4067780"/>
          </a:xfrm>
          <a:prstGeom prst="rect">
            <a:avLst/>
          </a:prstGeom>
          <a:noFill/>
          <a:ln w="28575">
            <a:solidFill>
              <a:schemeClr val="tx1"/>
            </a:solidFill>
          </a:ln>
        </p:spPr>
        <p:txBody>
          <a:bodyPr wrap="square">
            <a:spAutoFit/>
          </a:bodyPr>
          <a:lstStyle/>
          <a:p>
            <a:pPr marL="0" marR="0" lvl="0" indent="0" algn="l"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32. What can be inferred about the AI models’ performance on </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visual and spatial tasks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They performed better than humans on these tasks.</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 They struggled more on these tasks compared to memory-related tasks.</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They showed no difference in performance across all tasks.</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 They were unable to complete any visual or spatial tasks.</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33. What did the researchers do to carry out the study in </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paragraph 3</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They assessed the computing ability of the AI models.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 They tracked how the AI models processed the picture.</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They measured the AI models’ scores of series of tests.</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 They analyzed the AI models’ ability of interpreting the picture.</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nvSpPr>
        <p:spPr>
          <a:xfrm>
            <a:off x="190500" y="-419100"/>
            <a:ext cx="17907000" cy="6591100"/>
          </a:xfrm>
          <a:prstGeom prst="rect">
            <a:avLst/>
          </a:prstGeom>
          <a:noFill/>
        </p:spPr>
        <p:txBody>
          <a:bodyPr wrap="square">
            <a:spAutoFit/>
          </a:bodyPr>
          <a:lstStyle/>
          <a:p>
            <a:pPr algn="ctr">
              <a:lnSpc>
                <a:spcPct val="101000"/>
              </a:lnSpc>
              <a:buNone/>
            </a:pPr>
            <a:r>
              <a:rPr lang="en-US" altLang="zh-CN" sz="2800" b="1" kern="100" dirty="0">
                <a:solidFill>
                  <a:srgbClr val="000000"/>
                </a:solidFill>
                <a:effectLst/>
                <a:latin typeface="Times New Roman" panose="02020603050405020304" pitchFamily="18" charset="0"/>
                <a:ea typeface="宋体" panose="02010600030101010101" pitchFamily="2" charset="-122"/>
              </a:rPr>
              <a:t>D</a:t>
            </a:r>
            <a:endParaRPr lang="zh-CN" altLang="zh-CN" sz="2800" kern="100" dirty="0">
              <a:effectLst/>
              <a:latin typeface="Times New Roman" panose="02020603050405020304" pitchFamily="18" charset="0"/>
              <a:ea typeface="宋体" panose="02010600030101010101" pitchFamily="2" charset="-122"/>
            </a:endParaRPr>
          </a:p>
          <a:p>
            <a:pPr indent="266700" algn="just">
              <a:lnSpc>
                <a:spcPct val="101000"/>
              </a:lnSpc>
              <a:buNone/>
            </a:pP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1</a:t>
            </a:r>
            <a:r>
              <a:rPr lang="en-US" altLang="zh-CN" sz="2800" kern="100" dirty="0">
                <a:solidFill>
                  <a:srgbClr val="FF0000"/>
                </a:solidFill>
                <a:effectLst/>
                <a:latin typeface="Times New Roman" panose="02020603050405020304" pitchFamily="18" charset="0"/>
                <a:ea typeface="宋体" panose="02010600030101010101" pitchFamily="2" charset="-122"/>
              </a:rPr>
              <a:t>Does AI have dementia, a serious mental disorder? </a:t>
            </a:r>
            <a:r>
              <a:rPr lang="en-US" altLang="zh-CN" sz="2800" kern="100" dirty="0">
                <a:solidFill>
                  <a:srgbClr val="000000"/>
                </a:solidFill>
                <a:effectLst/>
                <a:latin typeface="Times New Roman" panose="02020603050405020304" pitchFamily="18" charset="0"/>
                <a:ea typeface="宋体" panose="02010600030101010101" pitchFamily="2" charset="-122"/>
              </a:rPr>
              <a:t>a data scientist administered the Montreal Cognitive Assessment, or MoCA, to five leading </a:t>
            </a:r>
            <a:r>
              <a:rPr lang="en-US" altLang="zh-CN" sz="2800" kern="100" dirty="0">
                <a:solidFill>
                  <a:srgbClr val="00B0F0"/>
                </a:solidFill>
                <a:effectLst/>
                <a:latin typeface="Times New Roman" panose="02020603050405020304" pitchFamily="18" charset="0"/>
                <a:ea typeface="宋体" panose="02010600030101010101" pitchFamily="2" charset="-122"/>
              </a:rPr>
              <a:t>LLMs</a:t>
            </a: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B0F0"/>
                </a:solidFill>
                <a:effectLst/>
                <a:latin typeface="Times New Roman" panose="02020603050405020304" pitchFamily="18" charset="0"/>
                <a:ea typeface="宋体" panose="02010600030101010101" pitchFamily="2" charset="-122"/>
              </a:rPr>
              <a:t>ChatGPT-4, ERGPT-40, Claude, Gemini 1 and Gemini1.5</a:t>
            </a:r>
            <a:r>
              <a:rPr lang="en-US" altLang="zh-CN" sz="2800" kern="100" dirty="0">
                <a:solidFill>
                  <a:srgbClr val="000000"/>
                </a:solidFill>
                <a:effectLst/>
                <a:latin typeface="Times New Roman" panose="02020603050405020304" pitchFamily="18" charset="0"/>
                <a:ea typeface="宋体" panose="02010600030101010101" pitchFamily="2" charset="-122"/>
              </a:rPr>
              <a:t>). This </a:t>
            </a:r>
            <a:r>
              <a:rPr lang="en-US" altLang="zh-CN" sz="2800" kern="100" spc="-30" dirty="0">
                <a:solidFill>
                  <a:srgbClr val="000000"/>
                </a:solidFill>
                <a:effectLst/>
                <a:latin typeface="Times New Roman" panose="02020603050405020304" pitchFamily="18" charset="0"/>
                <a:ea typeface="宋体" panose="02010600030101010101" pitchFamily="2" charset="-122"/>
              </a:rPr>
              <a:t>assesses cognitive impairment(</a:t>
            </a:r>
            <a:r>
              <a:rPr lang="zh-CN" altLang="zh-CN" sz="2800" kern="100" spc="-30" dirty="0">
                <a:solidFill>
                  <a:srgbClr val="000000"/>
                </a:solidFill>
                <a:effectLst/>
                <a:latin typeface="Times New Roman" panose="02020603050405020304" pitchFamily="18" charset="0"/>
                <a:ea typeface="宋体" panose="02010600030101010101" pitchFamily="2" charset="-122"/>
              </a:rPr>
              <a:t>认知缺陷</a:t>
            </a:r>
            <a:r>
              <a:rPr lang="en-US" altLang="zh-CN" sz="2800" kern="100" spc="-30" dirty="0">
                <a:solidFill>
                  <a:srgbClr val="000000"/>
                </a:solidFill>
                <a:effectLst/>
                <a:latin typeface="Times New Roman" panose="02020603050405020304" pitchFamily="18" charset="0"/>
                <a:ea typeface="宋体" panose="02010600030101010101" pitchFamily="2" charset="-122"/>
              </a:rPr>
              <a:t>) by giving </a:t>
            </a:r>
            <a:r>
              <a:rPr lang="en-US" altLang="zh-CN" sz="2800" kern="100" spc="-30" dirty="0">
                <a:solidFill>
                  <a:srgbClr val="00B0F0"/>
                </a:solidFill>
                <a:effectLst/>
                <a:latin typeface="Times New Roman" panose="02020603050405020304" pitchFamily="18" charset="0"/>
                <a:ea typeface="宋体" panose="02010600030101010101" pitchFamily="2" charset="-122"/>
              </a:rPr>
              <a:t>“patients”</a:t>
            </a:r>
            <a:r>
              <a:rPr lang="en-US" altLang="zh-CN" sz="2800" kern="100" spc="-30" dirty="0">
                <a:solidFill>
                  <a:srgbClr val="000000"/>
                </a:solidFill>
                <a:effectLst/>
                <a:latin typeface="Times New Roman" panose="02020603050405020304" pitchFamily="18" charset="0"/>
                <a:ea typeface="宋体" panose="02010600030101010101" pitchFamily="2" charset="-122"/>
              </a:rPr>
              <a:t> a variety of simple tasks. </a:t>
            </a:r>
            <a:r>
              <a:rPr lang="en-US" altLang="zh-CN" sz="2800" kern="100" spc="-30" dirty="0">
                <a:solidFill>
                  <a:srgbClr val="000000"/>
                </a:solidFill>
                <a:effectLst/>
                <a:highlight>
                  <a:srgbClr val="FFFF00"/>
                </a:highlight>
                <a:latin typeface="Times New Roman" panose="02020603050405020304" pitchFamily="18" charset="0"/>
                <a:ea typeface="宋体" panose="02010600030101010101" pitchFamily="2" charset="-122"/>
              </a:rPr>
              <a:t>For example</a:t>
            </a:r>
            <a:r>
              <a:rPr lang="en-US" altLang="zh-CN" sz="2800" kern="100" spc="-30" dirty="0">
                <a:solidFill>
                  <a:srgbClr val="000000"/>
                </a:solidFill>
                <a:effectLst/>
                <a:latin typeface="Times New Roman" panose="02020603050405020304" pitchFamily="18" charset="0"/>
                <a:ea typeface="宋体" panose="02010600030101010101" pitchFamily="2" charset="-122"/>
              </a:rPr>
              <a:t>,</a:t>
            </a:r>
            <a:r>
              <a:rPr lang="en-US" altLang="zh-CN" sz="2800" kern="100" dirty="0">
                <a:solidFill>
                  <a:srgbClr val="000000"/>
                </a:solidFill>
                <a:effectLst/>
                <a:latin typeface="Times New Roman" panose="02020603050405020304" pitchFamily="18" charset="0"/>
                <a:ea typeface="宋体" panose="02010600030101010101" pitchFamily="2" charset="-122"/>
              </a:rPr>
              <a:t> copy the drawing of a cube. Give as many words as you can that begin with the letter “F.” Subtract seven from 100 until you reach zero.</a:t>
            </a:r>
            <a:endParaRPr lang="zh-CN" altLang="zh-CN" sz="2800" kern="100" dirty="0">
              <a:effectLst/>
              <a:latin typeface="Times New Roman" panose="02020603050405020304" pitchFamily="18" charset="0"/>
              <a:ea typeface="宋体" panose="02010600030101010101" pitchFamily="2" charset="-122"/>
            </a:endParaRPr>
          </a:p>
          <a:p>
            <a:pPr indent="266700" algn="just">
              <a:lnSpc>
                <a:spcPct val="101000"/>
              </a:lnSpc>
              <a:buNone/>
            </a:pP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2</a:t>
            </a:r>
            <a:r>
              <a:rPr lang="en-US" altLang="zh-CN" sz="2800" kern="100" dirty="0">
                <a:solidFill>
                  <a:srgbClr val="000000"/>
                </a:solidFill>
                <a:effectLst/>
                <a:latin typeface="Times New Roman" panose="02020603050405020304" pitchFamily="18" charset="0"/>
                <a:ea typeface="宋体" panose="02010600030101010101" pitchFamily="2" charset="-122"/>
              </a:rPr>
              <a:t>To Dayan’s surprise, none of the models obtained the full score of 30 points. Most scored between 18 and 25, </a:t>
            </a:r>
            <a:r>
              <a:rPr lang="en-US" altLang="zh-CN" sz="2800" kern="100" dirty="0">
                <a:solidFill>
                  <a:srgbClr val="FF0000"/>
                </a:solidFill>
                <a:effectLst/>
                <a:latin typeface="Times New Roman" panose="02020603050405020304" pitchFamily="18" charset="0"/>
                <a:ea typeface="宋体" panose="02010600030101010101" pitchFamily="2" charset="-122"/>
              </a:rPr>
              <a:t>indicating</a:t>
            </a:r>
            <a:r>
              <a:rPr lang="en-US" altLang="zh-CN" sz="2800" kern="100" dirty="0">
                <a:solidFill>
                  <a:srgbClr val="000000"/>
                </a:solidFill>
                <a:effectLst/>
                <a:latin typeface="Times New Roman" panose="02020603050405020304" pitchFamily="18" charset="0"/>
                <a:ea typeface="宋体" panose="02010600030101010101" pitchFamily="2" charset="-122"/>
              </a:rPr>
              <a:t> mild cognitive impairment associated with early dementia. Every model outperformed the average person in attention and memory-related tasks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but </a:t>
            </a:r>
            <a:r>
              <a:rPr lang="en-US" altLang="zh-CN" sz="2800" kern="100" dirty="0">
                <a:solidFill>
                  <a:srgbClr val="000000"/>
                </a:solidFill>
                <a:effectLst/>
                <a:latin typeface="Times New Roman" panose="02020603050405020304" pitchFamily="18" charset="0"/>
                <a:ea typeface="宋体" panose="02010600030101010101" pitchFamily="2" charset="-122"/>
              </a:rPr>
              <a:t>faltered on visual and spatial tasks,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such as </a:t>
            </a:r>
            <a:r>
              <a:rPr lang="en-US" altLang="zh-CN" sz="2800" kern="100" dirty="0">
                <a:solidFill>
                  <a:srgbClr val="000000"/>
                </a:solidFill>
                <a:effectLst/>
                <a:latin typeface="Times New Roman" panose="02020603050405020304" pitchFamily="18" charset="0"/>
                <a:ea typeface="宋体" panose="02010600030101010101" pitchFamily="2" charset="-122"/>
              </a:rPr>
              <a:t>those that asked them to draw or orient themselves in the universe.</a:t>
            </a:r>
            <a:endParaRPr lang="zh-CN" altLang="zh-CN" sz="2800" kern="100" dirty="0">
              <a:effectLst/>
              <a:latin typeface="Times New Roman" panose="02020603050405020304" pitchFamily="18" charset="0"/>
              <a:ea typeface="宋体" panose="02010600030101010101" pitchFamily="2" charset="-122"/>
            </a:endParaRPr>
          </a:p>
          <a:p>
            <a:pPr indent="266700" algn="just">
              <a:lnSpc>
                <a:spcPct val="101000"/>
              </a:lnSpc>
              <a:buNone/>
            </a:pP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3</a:t>
            </a:r>
            <a:r>
              <a:rPr lang="en-US" altLang="zh-CN" sz="2800" kern="100" dirty="0">
                <a:solidFill>
                  <a:srgbClr val="000000"/>
                </a:solidFill>
                <a:effectLst/>
                <a:latin typeface="Times New Roman" panose="02020603050405020304" pitchFamily="18" charset="0"/>
                <a:ea typeface="宋体" panose="02010600030101010101" pitchFamily="2" charset="-122"/>
              </a:rPr>
              <a:t>Researchers </a:t>
            </a:r>
            <a:r>
              <a:rPr lang="en-US" altLang="zh-CN" sz="2800" kern="100" dirty="0">
                <a:solidFill>
                  <a:srgbClr val="FF0000"/>
                </a:solidFill>
                <a:effectLst/>
                <a:latin typeface="Times New Roman" panose="02020603050405020304" pitchFamily="18" charset="0"/>
                <a:ea typeface="宋体" panose="02010600030101010101" pitchFamily="2" charset="-122"/>
              </a:rPr>
              <a:t>also showed </a:t>
            </a:r>
            <a:r>
              <a:rPr lang="en-US" altLang="zh-CN" sz="2800" kern="100" dirty="0">
                <a:solidFill>
                  <a:srgbClr val="000000"/>
                </a:solidFill>
                <a:effectLst/>
                <a:latin typeface="Times New Roman" panose="02020603050405020304" pitchFamily="18" charset="0"/>
                <a:ea typeface="宋体" panose="02010600030101010101" pitchFamily="2" charset="-122"/>
              </a:rPr>
              <a:t>the chat-bots the Boston Diagnostic Aphasia Examination “cookie theft” picture, of a boy standing on a bench to steal cookies as his mother washes dishes. </a:t>
            </a:r>
            <a:r>
              <a:rPr lang="en-US" altLang="zh-CN" sz="2800" kern="100" dirty="0">
                <a:solidFill>
                  <a:srgbClr val="00B0F0"/>
                </a:solidFill>
                <a:effectLst/>
                <a:latin typeface="Times New Roman" panose="02020603050405020304" pitchFamily="18" charset="0"/>
                <a:ea typeface="宋体" panose="02010600030101010101" pitchFamily="2" charset="-122"/>
              </a:rPr>
              <a:t>“Patients” </a:t>
            </a:r>
            <a:r>
              <a:rPr lang="en-US" altLang="zh-CN" sz="2800" kern="100" dirty="0">
                <a:solidFill>
                  <a:srgbClr val="000000"/>
                </a:solidFill>
                <a:effectLst/>
                <a:latin typeface="Times New Roman" panose="02020603050405020304" pitchFamily="18" charset="0"/>
                <a:ea typeface="宋体" panose="02010600030101010101" pitchFamily="2" charset="-122"/>
              </a:rPr>
              <a:t>describe it while analysts assess their speech and language function. All models correctly interpreted parts of the image, </a:t>
            </a:r>
            <a:r>
              <a:rPr lang="en-US" altLang="zh-CN" sz="2800" kern="100" dirty="0">
                <a:solidFill>
                  <a:srgbClr val="FF0000"/>
                </a:solidFill>
                <a:effectLst/>
                <a:latin typeface="Times New Roman" panose="02020603050405020304" pitchFamily="18" charset="0"/>
                <a:ea typeface="宋体" panose="02010600030101010101" pitchFamily="2" charset="-122"/>
              </a:rPr>
              <a:t>the study found</a:t>
            </a: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but</a:t>
            </a:r>
            <a:r>
              <a:rPr lang="en-US" altLang="zh-CN" sz="2800" kern="100" dirty="0">
                <a:solidFill>
                  <a:srgbClr val="000000"/>
                </a:solidFill>
                <a:effectLst/>
                <a:latin typeface="Times New Roman" panose="02020603050405020304" pitchFamily="18" charset="0"/>
                <a:ea typeface="宋体" panose="02010600030101010101" pitchFamily="2" charset="-122"/>
              </a:rPr>
              <a:t> none expressed concern that the boy was about to fall. This lack of empathy is commonly associated with front-to-temporal dementia, the study authors said.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Notably</a:t>
            </a:r>
            <a:r>
              <a:rPr lang="en-US" altLang="zh-CN" sz="2800" kern="100" dirty="0">
                <a:solidFill>
                  <a:srgbClr val="000000"/>
                </a:solidFill>
                <a:effectLst/>
                <a:latin typeface="Times New Roman" panose="02020603050405020304" pitchFamily="18" charset="0"/>
                <a:ea typeface="宋体" panose="02010600030101010101" pitchFamily="2" charset="-122"/>
              </a:rPr>
              <a:t>, older models performed worse on the MoCA than newer versions. The authors drew a resemblance(</a:t>
            </a:r>
            <a:r>
              <a:rPr lang="zh-CN" altLang="zh-CN" sz="2800" kern="100" dirty="0">
                <a:solidFill>
                  <a:srgbClr val="000000"/>
                </a:solidFill>
                <a:effectLst/>
                <a:latin typeface="Times New Roman" panose="02020603050405020304" pitchFamily="18" charset="0"/>
                <a:ea typeface="宋体" panose="02010600030101010101" pitchFamily="2" charset="-122"/>
              </a:rPr>
              <a:t>相似点</a:t>
            </a:r>
            <a:r>
              <a:rPr lang="en-US" altLang="zh-CN" sz="2800" kern="100" dirty="0">
                <a:solidFill>
                  <a:srgbClr val="000000"/>
                </a:solidFill>
                <a:effectLst/>
                <a:latin typeface="Times New Roman" panose="02020603050405020304" pitchFamily="18" charset="0"/>
                <a:ea typeface="宋体" panose="02010600030101010101" pitchFamily="2" charset="-122"/>
              </a:rPr>
              <a:t>) between “dementia” risk in aging AI and in human brains.</a:t>
            </a:r>
            <a:endParaRPr lang="zh-CN" altLang="zh-CN" sz="2800" kern="100" dirty="0">
              <a:effectLst/>
              <a:latin typeface="Times New Roman" panose="02020603050405020304" pitchFamily="18" charset="0"/>
              <a:ea typeface="宋体" panose="02010600030101010101" pitchFamily="2" charset="-122"/>
            </a:endParaRPr>
          </a:p>
        </p:txBody>
      </p:sp>
      <p:sp>
        <p:nvSpPr>
          <p:cNvPr id="6" name="矩形 5"/>
          <p:cNvSpPr/>
          <p:nvPr/>
        </p:nvSpPr>
        <p:spPr bwMode="auto">
          <a:xfrm>
            <a:off x="10667999" y="2213077"/>
            <a:ext cx="7413171" cy="41582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7" name="矩形 6"/>
          <p:cNvSpPr/>
          <p:nvPr/>
        </p:nvSpPr>
        <p:spPr bwMode="auto">
          <a:xfrm>
            <a:off x="195943" y="2668538"/>
            <a:ext cx="10853057" cy="41582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8" name="文本框 7"/>
          <p:cNvSpPr txBox="1"/>
          <p:nvPr/>
        </p:nvSpPr>
        <p:spPr>
          <a:xfrm>
            <a:off x="5872842" y="3084361"/>
            <a:ext cx="4800600" cy="492443"/>
          </a:xfrm>
          <a:prstGeom prst="rect">
            <a:avLst/>
          </a:prstGeom>
          <a:solidFill>
            <a:schemeClr val="accent3">
              <a:lumMod val="40000"/>
              <a:lumOff val="60000"/>
            </a:schemeClr>
          </a:solidFill>
          <a:ln>
            <a:solidFill>
              <a:schemeClr val="tx1"/>
            </a:solidFill>
            <a:prstDash val="lgDash"/>
          </a:ln>
        </p:spPr>
        <p:txBody>
          <a:bodyPr wrap="square">
            <a:spAutoFit/>
          </a:bodyPr>
          <a:lstStyle/>
          <a:p>
            <a:r>
              <a:rPr lang="en-US" altLang="zh-CN" sz="2600" b="1" dirty="0">
                <a:latin typeface="Times New Roman" panose="02020603050405020304" pitchFamily="18" charset="0"/>
                <a:cs typeface="Times New Roman" panose="02020603050405020304" pitchFamily="18" charset="0"/>
              </a:rPr>
              <a:t>Falter: </a:t>
            </a:r>
            <a:r>
              <a:rPr lang="en-US" altLang="zh-CN" sz="2600" i="1" dirty="0">
                <a:latin typeface="Times New Roman" panose="02020603050405020304" pitchFamily="18" charset="0"/>
                <a:cs typeface="Times New Roman" panose="02020603050405020304" pitchFamily="18" charset="0"/>
              </a:rPr>
              <a:t>losing power or strength</a:t>
            </a:r>
            <a:endParaRPr lang="en-US" altLang="zh-CN" sz="2600" i="1"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13182600" y="3050857"/>
            <a:ext cx="4800600" cy="492443"/>
          </a:xfrm>
          <a:prstGeom prst="rect">
            <a:avLst/>
          </a:prstGeom>
          <a:solidFill>
            <a:schemeClr val="accent3">
              <a:lumMod val="40000"/>
              <a:lumOff val="60000"/>
            </a:schemeClr>
          </a:solidFill>
          <a:ln>
            <a:solidFill>
              <a:schemeClr val="tx1"/>
            </a:solidFill>
            <a:prstDash val="lgDash"/>
          </a:ln>
        </p:spPr>
        <p:txBody>
          <a:bodyPr wrap="square">
            <a:spAutoFit/>
          </a:bodyPr>
          <a:lstStyle/>
          <a:p>
            <a:r>
              <a:rPr lang="en-US" altLang="zh-CN" sz="2600" b="1" dirty="0">
                <a:latin typeface="Times New Roman" panose="02020603050405020304" pitchFamily="18" charset="0"/>
                <a:cs typeface="Times New Roman" panose="02020603050405020304" pitchFamily="18" charset="0"/>
              </a:rPr>
              <a:t>Outperform : </a:t>
            </a:r>
            <a:r>
              <a:rPr lang="en-US" altLang="zh-CN" sz="2600" i="1" dirty="0">
                <a:latin typeface="Times New Roman" panose="02020603050405020304" pitchFamily="18" charset="0"/>
                <a:cs typeface="Times New Roman" panose="02020603050405020304" pitchFamily="18" charset="0"/>
              </a:rPr>
              <a:t>Surpass; Outshine,</a:t>
            </a:r>
            <a:endParaRPr lang="en-US" altLang="zh-CN" sz="2600" i="1" dirty="0">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1" cstate="screen"/>
          <a:stretch>
            <a:fillRect/>
          </a:stretch>
        </p:blipFill>
        <p:spPr>
          <a:xfrm>
            <a:off x="429986" y="6819900"/>
            <a:ext cx="421278" cy="421278"/>
          </a:xfrm>
          <a:prstGeom prst="rect">
            <a:avLst/>
          </a:prstGeom>
        </p:spPr>
      </p:pic>
      <p:sp>
        <p:nvSpPr>
          <p:cNvPr id="11" name="矩形 10"/>
          <p:cNvSpPr/>
          <p:nvPr/>
        </p:nvSpPr>
        <p:spPr bwMode="auto">
          <a:xfrm>
            <a:off x="6705600" y="3545957"/>
            <a:ext cx="10003971" cy="44667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2" name="矩形 11"/>
          <p:cNvSpPr/>
          <p:nvPr/>
        </p:nvSpPr>
        <p:spPr bwMode="auto">
          <a:xfrm>
            <a:off x="11430000" y="4007643"/>
            <a:ext cx="6553200" cy="44658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3" name="矩形 12"/>
          <p:cNvSpPr/>
          <p:nvPr/>
        </p:nvSpPr>
        <p:spPr bwMode="auto">
          <a:xfrm>
            <a:off x="304800" y="4349185"/>
            <a:ext cx="10591800" cy="44658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4" name="矩形 13"/>
          <p:cNvSpPr/>
          <p:nvPr/>
        </p:nvSpPr>
        <p:spPr bwMode="auto">
          <a:xfrm>
            <a:off x="13944600" y="4454222"/>
            <a:ext cx="4038600" cy="46434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5" name="矩形 14"/>
          <p:cNvSpPr/>
          <p:nvPr/>
        </p:nvSpPr>
        <p:spPr bwMode="auto">
          <a:xfrm>
            <a:off x="304800" y="4793092"/>
            <a:ext cx="3733800" cy="46434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6" name="矩形 15"/>
          <p:cNvSpPr/>
          <p:nvPr/>
        </p:nvSpPr>
        <p:spPr bwMode="auto">
          <a:xfrm>
            <a:off x="4158343" y="4765008"/>
            <a:ext cx="3080657" cy="46434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17" name="图片 16"/>
          <p:cNvPicPr>
            <a:picLocks noChangeAspect="1"/>
          </p:cNvPicPr>
          <p:nvPr/>
        </p:nvPicPr>
        <p:blipFill>
          <a:blip r:embed="rId1" cstate="screen"/>
          <a:stretch>
            <a:fillRect/>
          </a:stretch>
        </p:blipFill>
        <p:spPr>
          <a:xfrm>
            <a:off x="416922" y="9599022"/>
            <a:ext cx="421278" cy="421278"/>
          </a:xfrm>
          <a:prstGeom prst="rect">
            <a:avLst/>
          </a:prstGeom>
        </p:spPr>
      </p:pic>
      <p:sp>
        <p:nvSpPr>
          <p:cNvPr id="20" name="文本框 19"/>
          <p:cNvSpPr txBox="1"/>
          <p:nvPr/>
        </p:nvSpPr>
        <p:spPr>
          <a:xfrm>
            <a:off x="8095454" y="161320"/>
            <a:ext cx="10017581" cy="5725093"/>
          </a:xfrm>
          <a:prstGeom prst="rect">
            <a:avLst/>
          </a:prstGeom>
          <a:solidFill>
            <a:schemeClr val="bg1">
              <a:lumMod val="95000"/>
            </a:schemeClr>
          </a:solidFill>
          <a:ln w="38100">
            <a:solidFill>
              <a:srgbClr val="00B050"/>
            </a:solidFill>
          </a:ln>
        </p:spPr>
        <p:txBody>
          <a:bodyPr wrap="square">
            <a:spAutoFit/>
          </a:bodyPr>
          <a:lstStyle/>
          <a:p>
            <a:pPr marL="514350" indent="-514350" algn="just">
              <a:lnSpc>
                <a:spcPct val="101000"/>
              </a:lnSpc>
              <a:buFont typeface="+mj-ea"/>
              <a:buAutoNum type="circleNumDbPlain"/>
            </a:pPr>
            <a:r>
              <a:rPr lang="en-US" altLang="zh-CN" sz="2800" kern="100" dirty="0">
                <a:solidFill>
                  <a:srgbClr val="000000"/>
                </a:solidFill>
                <a:effectLst/>
                <a:latin typeface="Times New Roman" panose="02020603050405020304" pitchFamily="18" charset="0"/>
                <a:ea typeface="宋体" panose="02010600030101010101" pitchFamily="2" charset="-122"/>
              </a:rPr>
              <a:t>Researchers </a:t>
            </a:r>
            <a:r>
              <a:rPr lang="en-US" altLang="zh-CN" sz="2800" kern="100" dirty="0">
                <a:solidFill>
                  <a:srgbClr val="FF0000"/>
                </a:solidFill>
                <a:effectLst/>
                <a:latin typeface="Times New Roman" panose="02020603050405020304" pitchFamily="18" charset="0"/>
                <a:ea typeface="宋体" panose="02010600030101010101" pitchFamily="2" charset="-122"/>
              </a:rPr>
              <a:t>also showed </a:t>
            </a:r>
            <a:r>
              <a:rPr lang="en-US" altLang="zh-CN" sz="2800" kern="100" dirty="0">
                <a:solidFill>
                  <a:srgbClr val="000000"/>
                </a:solidFill>
                <a:effectLst/>
                <a:latin typeface="Times New Roman" panose="02020603050405020304" pitchFamily="18" charset="0"/>
                <a:ea typeface="宋体" panose="02010600030101010101" pitchFamily="2" charset="-122"/>
              </a:rPr>
              <a:t>the chat-bots the Boston Diagnostic Aphasia Examination “cookie theft” picture, of a boy standing on a bench to steal cookies as his mother washes dishes. </a:t>
            </a:r>
            <a:endParaRPr lang="en-US" altLang="zh-CN" sz="2800" kern="100" dirty="0">
              <a:solidFill>
                <a:srgbClr val="000000"/>
              </a:solidFill>
              <a:effectLst/>
              <a:latin typeface="Times New Roman" panose="02020603050405020304" pitchFamily="18" charset="0"/>
              <a:ea typeface="宋体" panose="02010600030101010101" pitchFamily="2" charset="-122"/>
            </a:endParaRPr>
          </a:p>
          <a:p>
            <a:pPr marL="514350" indent="-514350" algn="just">
              <a:lnSpc>
                <a:spcPct val="101000"/>
              </a:lnSpc>
              <a:buFont typeface="+mj-ea"/>
              <a:buAutoNum type="circleNumDbPlain"/>
            </a:pPr>
            <a:r>
              <a:rPr lang="en-US" altLang="zh-CN" sz="2800" kern="100" dirty="0">
                <a:solidFill>
                  <a:srgbClr val="00B0F0"/>
                </a:solidFill>
                <a:effectLst/>
                <a:latin typeface="Times New Roman" panose="02020603050405020304" pitchFamily="18" charset="0"/>
                <a:ea typeface="宋体" panose="02010600030101010101" pitchFamily="2" charset="-122"/>
              </a:rPr>
              <a:t>“Patients” </a:t>
            </a:r>
            <a:r>
              <a:rPr lang="en-US" altLang="zh-CN" sz="2800" kern="100" dirty="0">
                <a:solidFill>
                  <a:srgbClr val="000000"/>
                </a:solidFill>
                <a:effectLst/>
                <a:latin typeface="Times New Roman" panose="02020603050405020304" pitchFamily="18" charset="0"/>
                <a:ea typeface="宋体" panose="02010600030101010101" pitchFamily="2" charset="-122"/>
              </a:rPr>
              <a:t>describe it while analysts assess their speech and language function. All models correctly interpreted parts of the image, </a:t>
            </a:r>
            <a:r>
              <a:rPr lang="en-US" altLang="zh-CN" sz="2800" kern="100" dirty="0">
                <a:solidFill>
                  <a:srgbClr val="FF0000"/>
                </a:solidFill>
                <a:effectLst/>
                <a:latin typeface="Times New Roman" panose="02020603050405020304" pitchFamily="18" charset="0"/>
                <a:ea typeface="宋体" panose="02010600030101010101" pitchFamily="2" charset="-122"/>
              </a:rPr>
              <a:t>the study found</a:t>
            </a: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but</a:t>
            </a:r>
            <a:r>
              <a:rPr lang="en-US" altLang="zh-CN" sz="2800" kern="100" dirty="0">
                <a:solidFill>
                  <a:srgbClr val="000000"/>
                </a:solidFill>
                <a:effectLst/>
                <a:latin typeface="Times New Roman" panose="02020603050405020304" pitchFamily="18" charset="0"/>
                <a:ea typeface="宋体" panose="02010600030101010101" pitchFamily="2" charset="-122"/>
              </a:rPr>
              <a:t> none expressed concern that the boy was about to fall. </a:t>
            </a:r>
            <a:endParaRPr lang="en-US" altLang="zh-CN" sz="2800" kern="100" dirty="0">
              <a:solidFill>
                <a:srgbClr val="000000"/>
              </a:solidFill>
              <a:effectLst/>
              <a:latin typeface="Times New Roman" panose="02020603050405020304" pitchFamily="18" charset="0"/>
              <a:ea typeface="宋体" panose="02010600030101010101" pitchFamily="2" charset="-122"/>
            </a:endParaRPr>
          </a:p>
          <a:p>
            <a:pPr marL="514350" indent="-514350" algn="just">
              <a:lnSpc>
                <a:spcPct val="101000"/>
              </a:lnSpc>
              <a:buFont typeface="+mj-ea"/>
              <a:buAutoNum type="circleNumDbPlain"/>
            </a:pPr>
            <a:r>
              <a:rPr lang="en-US" altLang="zh-CN" sz="2800" kern="100" dirty="0">
                <a:solidFill>
                  <a:srgbClr val="000000"/>
                </a:solidFill>
                <a:effectLst/>
                <a:latin typeface="Times New Roman" panose="02020603050405020304" pitchFamily="18" charset="0"/>
                <a:ea typeface="宋体" panose="02010600030101010101" pitchFamily="2" charset="-122"/>
              </a:rPr>
              <a:t>This lack of empathy is commonly associated with front-to-temporal dementia, the study authors said. </a:t>
            </a:r>
            <a:endParaRPr lang="en-US" altLang="zh-CN" sz="2800" kern="100" dirty="0">
              <a:solidFill>
                <a:srgbClr val="000000"/>
              </a:solidFill>
              <a:effectLst/>
              <a:latin typeface="Times New Roman" panose="02020603050405020304" pitchFamily="18" charset="0"/>
              <a:ea typeface="宋体" panose="02010600030101010101" pitchFamily="2" charset="-122"/>
            </a:endParaRPr>
          </a:p>
          <a:p>
            <a:pPr marL="514350" indent="-514350" algn="just">
              <a:lnSpc>
                <a:spcPct val="101000"/>
              </a:lnSpc>
              <a:buFont typeface="+mj-ea"/>
              <a:buAutoNum type="circleNumDbPlain"/>
            </a:pP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Notably</a:t>
            </a:r>
            <a:r>
              <a:rPr lang="en-US" altLang="zh-CN" sz="2800" kern="100" dirty="0">
                <a:solidFill>
                  <a:srgbClr val="000000"/>
                </a:solidFill>
                <a:effectLst/>
                <a:latin typeface="Times New Roman" panose="02020603050405020304" pitchFamily="18" charset="0"/>
                <a:ea typeface="宋体" panose="02010600030101010101" pitchFamily="2" charset="-122"/>
              </a:rPr>
              <a:t>, older models performed worse on the MoCA than newer versions. </a:t>
            </a:r>
            <a:endParaRPr lang="en-US" altLang="zh-CN" sz="2800" kern="100" dirty="0">
              <a:solidFill>
                <a:srgbClr val="000000"/>
              </a:solidFill>
              <a:effectLst/>
              <a:latin typeface="Times New Roman" panose="02020603050405020304" pitchFamily="18" charset="0"/>
              <a:ea typeface="宋体" panose="02010600030101010101" pitchFamily="2" charset="-122"/>
            </a:endParaRPr>
          </a:p>
          <a:p>
            <a:pPr marL="514350" indent="-514350" algn="just">
              <a:lnSpc>
                <a:spcPct val="101000"/>
              </a:lnSpc>
              <a:buFont typeface="+mj-ea"/>
              <a:buAutoNum type="circleNumDbPlain"/>
            </a:pPr>
            <a:r>
              <a:rPr lang="en-US" altLang="zh-CN" sz="2800" kern="100" dirty="0">
                <a:solidFill>
                  <a:srgbClr val="000000"/>
                </a:solidFill>
                <a:effectLst/>
                <a:latin typeface="Times New Roman" panose="02020603050405020304" pitchFamily="18" charset="0"/>
                <a:ea typeface="宋体" panose="02010600030101010101" pitchFamily="2" charset="-122"/>
              </a:rPr>
              <a:t>The authors drew a resemblance(</a:t>
            </a:r>
            <a:r>
              <a:rPr lang="zh-CN" altLang="zh-CN" sz="2800" kern="100" dirty="0">
                <a:solidFill>
                  <a:srgbClr val="000000"/>
                </a:solidFill>
                <a:effectLst/>
                <a:latin typeface="Times New Roman" panose="02020603050405020304" pitchFamily="18" charset="0"/>
                <a:ea typeface="宋体" panose="02010600030101010101" pitchFamily="2" charset="-122"/>
              </a:rPr>
              <a:t>相似点</a:t>
            </a:r>
            <a:r>
              <a:rPr lang="en-US" altLang="zh-CN" sz="2800" kern="100" dirty="0">
                <a:solidFill>
                  <a:srgbClr val="000000"/>
                </a:solidFill>
                <a:effectLst/>
                <a:latin typeface="Times New Roman" panose="02020603050405020304" pitchFamily="18" charset="0"/>
                <a:ea typeface="宋体" panose="02010600030101010101" pitchFamily="2" charset="-122"/>
              </a:rPr>
              <a:t>) between “dementia” risk in aging AI and in human brains.</a:t>
            </a:r>
            <a:endParaRPr lang="zh-CN" altLang="zh-CN" sz="2800" kern="100" dirty="0">
              <a:effectLst/>
              <a:latin typeface="Times New Roman" panose="02020603050405020304" pitchFamily="18" charset="0"/>
              <a:ea typeface="宋体" panose="02010600030101010101" pitchFamily="2" charset="-122"/>
            </a:endParaRPr>
          </a:p>
        </p:txBody>
      </p:sp>
      <p:pic>
        <p:nvPicPr>
          <p:cNvPr id="23" name="图片 22"/>
          <p:cNvPicPr>
            <a:picLocks noChangeAspect="1"/>
          </p:cNvPicPr>
          <p:nvPr/>
        </p:nvPicPr>
        <p:blipFill>
          <a:blip r:embed="rId2"/>
          <a:stretch>
            <a:fillRect/>
          </a:stretch>
        </p:blipFill>
        <p:spPr>
          <a:xfrm>
            <a:off x="190500" y="85662"/>
            <a:ext cx="7888287" cy="5830473"/>
          </a:xfrm>
          <a:prstGeom prst="rect">
            <a:avLst/>
          </a:prstGeom>
        </p:spPr>
      </p:pic>
      <p:pic>
        <p:nvPicPr>
          <p:cNvPr id="3" name="图片 2" descr="logo横版 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33400" y="911572"/>
            <a:ext cx="7086600" cy="8463855"/>
          </a:xfrm>
          <a:prstGeom prst="rect">
            <a:avLst/>
          </a:prstGeom>
          <a:noFill/>
          <a:ln w="28575">
            <a:solidFill>
              <a:schemeClr val="tx1"/>
            </a:solidFill>
          </a:ln>
        </p:spPr>
        <p:txBody>
          <a:bodyPr wrap="square">
            <a:spAutoFit/>
          </a:bodyPr>
          <a:lstStyle/>
          <a:p>
            <a:pPr marL="0" marR="0" lvl="0" indent="0" algn="just"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34. How does the passage develop?</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It presents a problem, describes a study, and then discusses the results.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 It compares different AI models and their development over time.</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It develops by making comparisons between AI models and humans.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defRPr/>
            </a:pPr>
            <a:r>
              <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It lists the advantages and disadvantages of using AI in medical testing.</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defRPr/>
            </a:pP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35. What is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author’s attitude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toward the study’s findings?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algn="just" defTabSz="914400" rtl="0" eaLnBrk="1" fontAlgn="auto" latinLnBrk="0" hangingPunct="1">
              <a:spcBef>
                <a:spcPts val="0"/>
              </a:spcBef>
              <a:spcAft>
                <a:spcPts val="0"/>
              </a:spcAft>
              <a:buClrTx/>
              <a:buSzTx/>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Skeptical. 	</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algn="just" defTabSz="914400" rtl="0" eaLnBrk="1" fontAlgn="auto" latinLnBrk="0" hangingPunct="1">
              <a:spcBef>
                <a:spcPts val="0"/>
              </a:spcBef>
              <a:spcAft>
                <a:spcPts val="0"/>
              </a:spcAft>
              <a:buClrTx/>
              <a:buSzTx/>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 Enthusiastic. 	</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algn="just" defTabSz="914400" rtl="0" eaLnBrk="1" fontAlgn="auto" latinLnBrk="0" hangingPunct="1">
              <a:spcBef>
                <a:spcPts val="0"/>
              </a:spcBef>
              <a:spcAft>
                <a:spcPts val="0"/>
              </a:spcAft>
              <a:buClrTx/>
              <a:buSzTx/>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Neutral. 	</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algn="just" defTabSz="914400" rtl="0" eaLnBrk="1" fontAlgn="auto" latinLnBrk="0" hangingPunct="1">
              <a:spcBef>
                <a:spcPts val="0"/>
              </a:spcBef>
              <a:spcAft>
                <a:spcPts val="0"/>
              </a:spcAft>
              <a:buClrTx/>
              <a:buSzTx/>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 Critical.</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7924800" y="911572"/>
            <a:ext cx="9968232" cy="5102785"/>
          </a:xfrm>
          <a:prstGeom prst="rect">
            <a:avLst/>
          </a:prstGeom>
        </p:spPr>
      </p:pic>
      <p:pic>
        <p:nvPicPr>
          <p:cNvPr id="6" name="图片 5"/>
          <p:cNvPicPr>
            <a:picLocks noChangeAspect="1"/>
          </p:cNvPicPr>
          <p:nvPr/>
        </p:nvPicPr>
        <p:blipFill>
          <a:blip r:embed="rId2" cstate="screen"/>
          <a:stretch>
            <a:fillRect/>
          </a:stretch>
        </p:blipFill>
        <p:spPr>
          <a:xfrm>
            <a:off x="533400" y="1485900"/>
            <a:ext cx="421278" cy="421278"/>
          </a:xfrm>
          <a:prstGeom prst="rect">
            <a:avLst/>
          </a:prstGeom>
        </p:spPr>
      </p:pic>
      <p:sp>
        <p:nvSpPr>
          <p:cNvPr id="8" name="文本框 7"/>
          <p:cNvSpPr txBox="1"/>
          <p:nvPr/>
        </p:nvSpPr>
        <p:spPr>
          <a:xfrm>
            <a:off x="7930243" y="1339305"/>
            <a:ext cx="9968232" cy="4247317"/>
          </a:xfrm>
          <a:prstGeom prst="rect">
            <a:avLst/>
          </a:prstGeom>
          <a:solidFill>
            <a:schemeClr val="bg1">
              <a:lumMod val="95000"/>
            </a:schemeClr>
          </a:solidFill>
        </p:spPr>
        <p:txBody>
          <a:bodyPr wrap="square">
            <a:spAutoFit/>
          </a:bodyPr>
          <a:lstStyle/>
          <a:p>
            <a:pPr algn="just"/>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endPar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algn="just"/>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0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4</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This December 2024 study was carried out for the Christmas edition of </a:t>
            </a:r>
            <a:r>
              <a:rPr kumimoji="0" lang="en-US" altLang="zh-CN" sz="2800" b="0" i="1"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The BMJ</a:t>
            </a:r>
            <a:r>
              <a:rPr kumimoji="0" lang="zh-CN"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one of the world’s most medical journals, subjecting all articles to a thorough peer review process. In some way, the study was written more “tongue-in-cheek”. Methodologically, </a:t>
            </a:r>
            <a:r>
              <a:rPr kumimoji="0" lang="en-US" altLang="zh-CN" sz="28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LLMs</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should not be examined by methods meant for people. </a:t>
            </a:r>
            <a:r>
              <a:rPr kumimoji="0" lang="en-US" altLang="zh-CN" sz="2800" b="0" i="0" u="none" strike="noStrike" kern="10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However</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the results may spark conversations about the differences between AI and human doctors</a:t>
            </a:r>
            <a:r>
              <a:rPr kumimoji="0" lang="zh-CN"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and the important roles both can play.</a:t>
            </a:r>
            <a:endPar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algn="just"/>
            <a:endParaRPr lang="zh-CN" altLang="en-US" dirty="0"/>
          </a:p>
        </p:txBody>
      </p:sp>
      <p:sp>
        <p:nvSpPr>
          <p:cNvPr id="10" name="文本框 9"/>
          <p:cNvSpPr txBox="1"/>
          <p:nvPr/>
        </p:nvSpPr>
        <p:spPr>
          <a:xfrm>
            <a:off x="7924800" y="6149702"/>
            <a:ext cx="9968232" cy="2062103"/>
          </a:xfrm>
          <a:prstGeom prst="rect">
            <a:avLst/>
          </a:prstGeom>
          <a:solidFill>
            <a:schemeClr val="accent6">
              <a:lumMod val="20000"/>
              <a:lumOff val="80000"/>
            </a:schemeClr>
          </a:solidFill>
        </p:spPr>
        <p:txBody>
          <a:bodyPr wrap="square">
            <a:spAutoFit/>
          </a:bodyPr>
          <a:lstStyle/>
          <a:p>
            <a:pPr marL="457200" indent="-457200">
              <a:buFont typeface="Wingdings" panose="05000000000000000000" pitchFamily="2" charset="2"/>
              <a:buChar char="l"/>
            </a:pPr>
            <a:r>
              <a:rPr lang="en-US" altLang="zh-CN" sz="3200" dirty="0"/>
              <a:t>Objective Statement of Facts</a:t>
            </a:r>
            <a:endParaRPr lang="en-US" altLang="zh-CN" sz="3200" dirty="0"/>
          </a:p>
          <a:p>
            <a:pPr marL="457200" indent="-457200">
              <a:buFont typeface="Wingdings" panose="05000000000000000000" pitchFamily="2" charset="2"/>
              <a:buChar char="l"/>
            </a:pPr>
            <a:r>
              <a:rPr lang="en-US" altLang="zh-CN" sz="3200" dirty="0"/>
              <a:t>Objective Discussion of Methodology</a:t>
            </a:r>
            <a:endParaRPr lang="en-US" altLang="zh-CN" sz="3200" dirty="0"/>
          </a:p>
          <a:p>
            <a:pPr marL="457200" indent="-457200">
              <a:buFont typeface="Wingdings" panose="05000000000000000000" pitchFamily="2" charset="2"/>
              <a:buChar char="l"/>
            </a:pPr>
            <a:r>
              <a:rPr lang="en-US" altLang="zh-CN" sz="3200" dirty="0"/>
              <a:t>Avoidance of Direct Evaluation</a:t>
            </a:r>
            <a:endParaRPr lang="en-US" altLang="zh-CN" sz="3200" dirty="0"/>
          </a:p>
          <a:p>
            <a:pPr marL="457200" indent="-457200">
              <a:buFont typeface="Wingdings" panose="05000000000000000000" pitchFamily="2" charset="2"/>
              <a:buChar char="l"/>
            </a:pPr>
            <a:r>
              <a:rPr lang="en-US" altLang="zh-CN" sz="3200" dirty="0"/>
              <a:t>Neutral Description of Result</a:t>
            </a:r>
            <a:endParaRPr lang="en-US" altLang="zh-CN" sz="3200" dirty="0"/>
          </a:p>
        </p:txBody>
      </p:sp>
      <p:pic>
        <p:nvPicPr>
          <p:cNvPr id="11" name="图片 10"/>
          <p:cNvPicPr>
            <a:picLocks noChangeAspect="1"/>
          </p:cNvPicPr>
          <p:nvPr/>
        </p:nvPicPr>
        <p:blipFill>
          <a:blip r:embed="rId2" cstate="screen"/>
          <a:stretch>
            <a:fillRect/>
          </a:stretch>
        </p:blipFill>
        <p:spPr>
          <a:xfrm>
            <a:off x="573678" y="8290183"/>
            <a:ext cx="421278" cy="421278"/>
          </a:xfrm>
          <a:prstGeom prst="rect">
            <a:avLst/>
          </a:prstGeom>
        </p:spPr>
      </p:pic>
      <p:pic>
        <p:nvPicPr>
          <p:cNvPr id="9" name="图片 8" descr="logo横版 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8"/>
          <p:cNvSpPr txBox="1"/>
          <p:nvPr/>
        </p:nvSpPr>
        <p:spPr>
          <a:xfrm>
            <a:off x="2224894" y="4813617"/>
            <a:ext cx="3649585" cy="1167307"/>
          </a:xfrm>
          <a:prstGeom prst="rect">
            <a:avLst/>
          </a:prstGeom>
        </p:spPr>
        <p:txBody>
          <a:bodyPr wrap="square"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de-DE"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Does AI have </a:t>
            </a:r>
            <a:r>
              <a:rPr kumimoji="0" lang="de-DE" sz="3330" b="1" i="0" u="sng" strike="noStrike" kern="1200" cap="none" spc="266" normalizeH="0" baseline="0" noProof="0" dirty="0">
                <a:ln>
                  <a:noFill/>
                </a:ln>
                <a:solidFill>
                  <a:srgbClr val="E78993"/>
                </a:solidFill>
                <a:effectLst/>
                <a:uLnTx/>
                <a:uFillTx/>
                <a:latin typeface="Arial Black" panose="020B0A04020102020204" pitchFamily="34" charset="0"/>
                <a:ea typeface="思源黑体 2 Bold"/>
                <a:cs typeface="思源黑体 2 Bold"/>
                <a:sym typeface="思源黑体 2 Bold"/>
              </a:rPr>
              <a:t>dementia</a:t>
            </a:r>
            <a:r>
              <a:rPr kumimoji="0" lang="de-DE"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a:t>
            </a:r>
            <a:endParaRPr kumimoji="0" lang="de-DE"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9" name="TextBox 9"/>
          <p:cNvSpPr txBox="1"/>
          <p:nvPr/>
        </p:nvSpPr>
        <p:spPr>
          <a:xfrm>
            <a:off x="1156796" y="7689442"/>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rPr>
              <a:t>D</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endParaRPr>
          </a:p>
        </p:txBody>
      </p:sp>
      <p:grpSp>
        <p:nvGrpSpPr>
          <p:cNvPr id="11" name="Group 11"/>
          <p:cNvGrpSpPr/>
          <p:nvPr/>
        </p:nvGrpSpPr>
        <p:grpSpPr>
          <a:xfrm>
            <a:off x="2186361" y="4538831"/>
            <a:ext cx="3899932" cy="235269"/>
            <a:chOff x="0" y="0"/>
            <a:chExt cx="9473438" cy="571500"/>
          </a:xfrm>
        </p:grpSpPr>
        <p:sp>
          <p:nvSpPr>
            <p:cNvPr id="12" name="Freeform 12"/>
            <p:cNvSpPr/>
            <p:nvPr/>
          </p:nvSpPr>
          <p:spPr>
            <a:xfrm>
              <a:off x="0" y="255270"/>
              <a:ext cx="9473438" cy="69850"/>
            </a:xfrm>
            <a:custGeom>
              <a:avLst/>
              <a:gdLst/>
              <a:ahLst/>
              <a:cxnLst/>
              <a:rect l="l" t="t" r="r" b="b"/>
              <a:pathLst>
                <a:path w="9473438" h="69850">
                  <a:moveTo>
                    <a:pt x="9182608" y="0"/>
                  </a:moveTo>
                  <a:lnTo>
                    <a:pt x="0" y="0"/>
                  </a:lnTo>
                  <a:lnTo>
                    <a:pt x="0" y="69850"/>
                  </a:lnTo>
                  <a:lnTo>
                    <a:pt x="9473438" y="69850"/>
                  </a:lnTo>
                  <a:lnTo>
                    <a:pt x="9473438" y="0"/>
                  </a:lnTo>
                  <a:close/>
                </a:path>
              </a:pathLst>
            </a:custGeom>
            <a:solidFill>
              <a:srgbClr val="7085FF"/>
            </a:solidFill>
          </p:spPr>
        </p:sp>
      </p:grpSp>
      <p:sp>
        <p:nvSpPr>
          <p:cNvPr id="6" name="文本框 5"/>
          <p:cNvSpPr txBox="1"/>
          <p:nvPr/>
        </p:nvSpPr>
        <p:spPr>
          <a:xfrm>
            <a:off x="2051957" y="1198241"/>
            <a:ext cx="5171609" cy="3323987"/>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serious mental disorder</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Mild cognitive impairment </a:t>
            </a:r>
            <a:endPar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Be carried out </a:t>
            </a:r>
            <a:endPar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Be meant for</a:t>
            </a:r>
            <a:endPar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Spark conversation</a:t>
            </a:r>
            <a:endPar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Make comparisons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6" name="文本框 15"/>
          <p:cNvSpPr txBox="1"/>
          <p:nvPr/>
        </p:nvSpPr>
        <p:spPr>
          <a:xfrm>
            <a:off x="2089364" y="6115100"/>
            <a:ext cx="4259185" cy="2677656"/>
          </a:xfrm>
          <a:prstGeom prst="rect">
            <a:avLst/>
          </a:prstGeom>
          <a:noFill/>
        </p:spPr>
        <p:txBody>
          <a:bodyPr wrap="square">
            <a:spAutoFit/>
          </a:bodyPr>
          <a:lstStyle/>
          <a:p>
            <a:pPr marL="457200" indent="-457200">
              <a:buFont typeface="Wingdings" panose="05000000000000000000" pitchFamily="2" charset="2"/>
              <a:buChar char="l"/>
            </a:pPr>
            <a:r>
              <a:rPr lang="zh-CN" altLang="en-US" sz="2800" dirty="0"/>
              <a:t>一种严重的精神障碍</a:t>
            </a:r>
            <a:endParaRPr lang="zh-CN" altLang="en-US" sz="2800" dirty="0"/>
          </a:p>
          <a:p>
            <a:pPr marL="457200" indent="-457200">
              <a:buFont typeface="Wingdings" panose="05000000000000000000" pitchFamily="2" charset="2"/>
              <a:buChar char="l"/>
            </a:pPr>
            <a:r>
              <a:rPr lang="zh-CN" altLang="en-US" sz="2800" dirty="0"/>
              <a:t>轻度认知障碍</a:t>
            </a:r>
            <a:endParaRPr lang="zh-CN" altLang="en-US" sz="2800" dirty="0"/>
          </a:p>
          <a:p>
            <a:pPr marL="457200" indent="-457200">
              <a:buFont typeface="Wingdings" panose="05000000000000000000" pitchFamily="2" charset="2"/>
              <a:buChar char="l"/>
            </a:pPr>
            <a:r>
              <a:rPr lang="zh-CN" altLang="en-US" sz="2800" dirty="0"/>
              <a:t>实施，执行</a:t>
            </a:r>
            <a:endParaRPr lang="en-US" altLang="zh-CN" sz="2800" dirty="0"/>
          </a:p>
          <a:p>
            <a:pPr marL="457200" indent="-457200">
              <a:buFont typeface="Wingdings" panose="05000000000000000000" pitchFamily="2" charset="2"/>
              <a:buChar char="l"/>
            </a:pPr>
            <a:r>
              <a:rPr lang="zh-CN" altLang="en-US" sz="2800" dirty="0"/>
              <a:t>旨在</a:t>
            </a:r>
            <a:endParaRPr lang="zh-CN" altLang="en-US" sz="2800" dirty="0"/>
          </a:p>
          <a:p>
            <a:pPr marL="457200" indent="-457200">
              <a:buFont typeface="Wingdings" panose="05000000000000000000" pitchFamily="2" charset="2"/>
              <a:buChar char="l"/>
            </a:pPr>
            <a:r>
              <a:rPr lang="zh-CN" altLang="en-US" sz="2800" dirty="0"/>
              <a:t>引发讨论</a:t>
            </a:r>
            <a:endParaRPr lang="zh-CN" altLang="en-US" sz="2800" dirty="0"/>
          </a:p>
          <a:p>
            <a:pPr marL="457200" indent="-457200">
              <a:buFont typeface="Wingdings" panose="05000000000000000000" pitchFamily="2" charset="2"/>
              <a:buChar char="l"/>
            </a:pPr>
            <a:r>
              <a:rPr lang="zh-CN" altLang="en-US" sz="2800" dirty="0"/>
              <a:t>进行比较</a:t>
            </a:r>
            <a:endParaRPr lang="zh-CN" altLang="en-US" sz="2800" dirty="0"/>
          </a:p>
        </p:txBody>
      </p:sp>
      <p:sp>
        <p:nvSpPr>
          <p:cNvPr id="17" name="文本框 16"/>
          <p:cNvSpPr txBox="1"/>
          <p:nvPr/>
        </p:nvSpPr>
        <p:spPr>
          <a:xfrm>
            <a:off x="7010400" y="1160354"/>
            <a:ext cx="9753600" cy="2554545"/>
          </a:xfrm>
          <a:prstGeom prst="rect">
            <a:avLst/>
          </a:prstGeom>
          <a:solidFill>
            <a:srgbClr val="FFFF00"/>
          </a:solidFill>
        </p:spPr>
        <p:txBody>
          <a:bodyPr wrap="square" rtlCol="0">
            <a:spAutoFit/>
          </a:bodyPr>
          <a:lstStyle/>
          <a:p>
            <a:pPr marL="457200" lvl="0" indent="-457200">
              <a:buFont typeface="Wingdings" panose="05000000000000000000" pitchFamily="2" charset="2"/>
              <a:buChar char="u"/>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Administer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vt.</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管理、执行、给予</a:t>
            </a:r>
            <a:endParaRPr lang="en-US" altLang="zh-CN" sz="3200" dirty="0">
              <a:solidFill>
                <a:prstClr val="black"/>
              </a:solidFill>
              <a:latin typeface="Times New Roman" panose="02020603050405020304" pitchFamily="18" charset="0"/>
              <a:cs typeface="Times New Roman" panose="02020603050405020304" pitchFamily="18" charset="0"/>
            </a:endParaRPr>
          </a:p>
          <a:p>
            <a:pPr marL="457200" lvl="0" indent="-457200">
              <a:buFont typeface="Wingdings" panose="05000000000000000000" pitchFamily="2" charset="2"/>
              <a:buChar char="u"/>
            </a:pPr>
            <a:r>
              <a:rPr lang="en-US" altLang="zh-CN" sz="3200" dirty="0">
                <a:solidFill>
                  <a:prstClr val="black"/>
                </a:solidFill>
                <a:latin typeface="Times New Roman" panose="02020603050405020304" pitchFamily="18" charset="0"/>
                <a:cs typeface="Times New Roman" panose="02020603050405020304" pitchFamily="18" charset="0"/>
              </a:rPr>
              <a:t>Subtract </a:t>
            </a:r>
            <a:r>
              <a:rPr lang="en-US" altLang="zh-CN" sz="3200" dirty="0" err="1">
                <a:solidFill>
                  <a:prstClr val="black"/>
                </a:solidFill>
                <a:latin typeface="Times New Roman" panose="02020603050405020304" pitchFamily="18" charset="0"/>
                <a:cs typeface="Times New Roman" panose="02020603050405020304" pitchFamily="18" charset="0"/>
              </a:rPr>
              <a:t>vt.</a:t>
            </a:r>
            <a:r>
              <a:rPr lang="zh-CN" altLang="en-US" sz="3200" dirty="0">
                <a:solidFill>
                  <a:prstClr val="black"/>
                </a:solidFill>
                <a:latin typeface="Times New Roman" panose="02020603050405020304" pitchFamily="18" charset="0"/>
                <a:cs typeface="Times New Roman" panose="02020603050405020304" pitchFamily="18" charset="0"/>
              </a:rPr>
              <a:t>减去、扣除</a:t>
            </a:r>
            <a:endParaRPr lang="en-US" altLang="zh-CN" sz="3200" dirty="0">
              <a:solidFill>
                <a:prstClr val="black"/>
              </a:solidFill>
              <a:latin typeface="Times New Roman" panose="02020603050405020304" pitchFamily="18" charset="0"/>
              <a:cs typeface="Times New Roman" panose="02020603050405020304" pitchFamily="18" charset="0"/>
            </a:endParaRPr>
          </a:p>
          <a:p>
            <a:pPr marL="457200" lvl="0" indent="-457200">
              <a:buFont typeface="Wingdings" panose="05000000000000000000" pitchFamily="2" charset="2"/>
              <a:buChar char="u"/>
            </a:pPr>
            <a:r>
              <a:rPr lang="en-US" altLang="zh-CN" sz="3200" dirty="0">
                <a:solidFill>
                  <a:prstClr val="black"/>
                </a:solidFill>
                <a:latin typeface="Times New Roman" panose="02020603050405020304" pitchFamily="18" charset="0"/>
                <a:cs typeface="Times New Roman" panose="02020603050405020304" pitchFamily="18" charset="0"/>
              </a:rPr>
              <a:t>Outperform vt.</a:t>
            </a:r>
            <a:r>
              <a:rPr lang="zh-CN" altLang="en-US" sz="3200" dirty="0">
                <a:solidFill>
                  <a:prstClr val="black"/>
                </a:solidFill>
                <a:latin typeface="Times New Roman" panose="02020603050405020304" pitchFamily="18" charset="0"/>
                <a:cs typeface="Times New Roman" panose="02020603050405020304" pitchFamily="18" charset="0"/>
              </a:rPr>
              <a:t>表现优于、超过</a:t>
            </a:r>
            <a:endParaRPr lang="en-US" altLang="zh-CN" sz="3200" dirty="0">
              <a:solidFill>
                <a:prstClr val="black"/>
              </a:solidFill>
              <a:latin typeface="Times New Roman" panose="02020603050405020304" pitchFamily="18" charset="0"/>
              <a:cs typeface="Times New Roman" panose="02020603050405020304" pitchFamily="18" charset="0"/>
            </a:endParaRPr>
          </a:p>
          <a:p>
            <a:pPr marL="457200" lvl="0" indent="-457200">
              <a:buFont typeface="Wingdings" panose="05000000000000000000" pitchFamily="2" charset="2"/>
              <a:buChar char="u"/>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Interpret vt.</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解释、诠释、口译</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lvl="0" indent="-457200">
              <a:buFont typeface="Wingdings" panose="05000000000000000000" pitchFamily="2" charset="2"/>
              <a:buChar char="u"/>
            </a:pPr>
            <a:r>
              <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Subject vt.</a:t>
            </a:r>
            <a:r>
              <a:rPr lang="zh-CN" altLang="en-US"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使遭受、使经历；使服从</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文本框 18"/>
          <p:cNvSpPr txBox="1"/>
          <p:nvPr/>
        </p:nvSpPr>
        <p:spPr>
          <a:xfrm>
            <a:off x="6986119" y="3969703"/>
            <a:ext cx="3918241" cy="2246769"/>
          </a:xfrm>
          <a:prstGeom prst="rect">
            <a:avLst/>
          </a:prstGeom>
          <a:solidFill>
            <a:schemeClr val="accent3">
              <a:lumMod val="60000"/>
              <a:lumOff val="40000"/>
            </a:schemeClr>
          </a:solidFill>
        </p:spPr>
        <p:txBody>
          <a:bodyPr wrap="square">
            <a:spAutoFit/>
          </a:bodyPr>
          <a:lstStyle/>
          <a:p>
            <a:r>
              <a:rPr lang="en-US" altLang="zh-CN" sz="2800" dirty="0"/>
              <a:t>A. Skeptical</a:t>
            </a:r>
            <a:r>
              <a:rPr lang="zh-CN" altLang="en-US" sz="2800" dirty="0"/>
              <a:t>（怀疑的）</a:t>
            </a:r>
            <a:r>
              <a:rPr lang="en-US" altLang="zh-CN" sz="2800" dirty="0"/>
              <a:t>:</a:t>
            </a:r>
            <a:endParaRPr lang="en-US" altLang="zh-CN" sz="2800" dirty="0"/>
          </a:p>
          <a:p>
            <a:r>
              <a:rPr lang="en-US" altLang="zh-CN" sz="2800" dirty="0"/>
              <a:t>Doubtful	Questioning</a:t>
            </a:r>
            <a:endParaRPr lang="en-US" altLang="zh-CN" sz="2800" dirty="0"/>
          </a:p>
          <a:p>
            <a:r>
              <a:rPr lang="en-US" altLang="zh-CN" sz="2800" dirty="0"/>
              <a:t>Cynical	</a:t>
            </a:r>
            <a:endParaRPr lang="en-US" altLang="zh-CN" sz="2800" dirty="0"/>
          </a:p>
          <a:p>
            <a:r>
              <a:rPr lang="en-US" altLang="zh-CN" sz="2800" dirty="0"/>
              <a:t>Distrustful</a:t>
            </a:r>
            <a:endParaRPr lang="en-US" altLang="zh-CN" sz="2800" dirty="0"/>
          </a:p>
          <a:p>
            <a:r>
              <a:rPr lang="en-US" altLang="zh-CN" sz="2800" dirty="0"/>
              <a:t>Uncertain</a:t>
            </a:r>
            <a:endParaRPr lang="en-US" altLang="zh-CN" sz="2800" dirty="0"/>
          </a:p>
        </p:txBody>
      </p:sp>
      <p:sp>
        <p:nvSpPr>
          <p:cNvPr id="20" name="文本框 19"/>
          <p:cNvSpPr txBox="1"/>
          <p:nvPr/>
        </p:nvSpPr>
        <p:spPr>
          <a:xfrm>
            <a:off x="12157729" y="3969703"/>
            <a:ext cx="4606272" cy="2246769"/>
          </a:xfrm>
          <a:prstGeom prst="rect">
            <a:avLst/>
          </a:prstGeom>
          <a:solidFill>
            <a:schemeClr val="accent3">
              <a:lumMod val="60000"/>
              <a:lumOff val="40000"/>
            </a:schemeClr>
          </a:solidFill>
        </p:spPr>
        <p:txBody>
          <a:bodyPr wrap="square">
            <a:spAutoFit/>
          </a:bodyPr>
          <a:lstStyle/>
          <a:p>
            <a:r>
              <a:rPr lang="en-US" altLang="zh-CN" sz="2800" dirty="0"/>
              <a:t>B. Enthusiastic</a:t>
            </a:r>
            <a:r>
              <a:rPr lang="zh-CN" altLang="en-US" sz="2800" dirty="0"/>
              <a:t>（热情的）</a:t>
            </a:r>
            <a:r>
              <a:rPr lang="en-US" altLang="zh-CN" sz="2800" dirty="0"/>
              <a:t>:</a:t>
            </a:r>
            <a:endParaRPr lang="en-US" altLang="zh-CN" sz="2800" dirty="0"/>
          </a:p>
          <a:p>
            <a:r>
              <a:rPr lang="en-US" altLang="zh-CN" sz="2800" dirty="0"/>
              <a:t>Excited</a:t>
            </a:r>
            <a:endParaRPr lang="en-US" altLang="zh-CN" sz="2800" dirty="0"/>
          </a:p>
          <a:p>
            <a:r>
              <a:rPr lang="en-US" altLang="zh-CN" sz="2800" dirty="0"/>
              <a:t>Passionate</a:t>
            </a:r>
            <a:endParaRPr lang="en-US" altLang="zh-CN" sz="2800" dirty="0"/>
          </a:p>
          <a:p>
            <a:r>
              <a:rPr lang="en-US" altLang="zh-CN" sz="2800" dirty="0"/>
              <a:t>Zealous</a:t>
            </a:r>
            <a:endParaRPr lang="en-US" altLang="zh-CN" sz="2800" dirty="0"/>
          </a:p>
          <a:p>
            <a:r>
              <a:rPr lang="en-US" altLang="zh-CN" sz="2800" dirty="0"/>
              <a:t>Eager</a:t>
            </a:r>
            <a:endParaRPr lang="en-US" altLang="zh-CN" sz="2800" dirty="0"/>
          </a:p>
        </p:txBody>
      </p:sp>
      <p:sp>
        <p:nvSpPr>
          <p:cNvPr id="21" name="文本框 20"/>
          <p:cNvSpPr txBox="1"/>
          <p:nvPr/>
        </p:nvSpPr>
        <p:spPr>
          <a:xfrm>
            <a:off x="6964348" y="6900124"/>
            <a:ext cx="3918241" cy="2246769"/>
          </a:xfrm>
          <a:prstGeom prst="rect">
            <a:avLst/>
          </a:prstGeom>
          <a:solidFill>
            <a:schemeClr val="accent3">
              <a:lumMod val="60000"/>
              <a:lumOff val="40000"/>
            </a:schemeClr>
          </a:solidFill>
        </p:spPr>
        <p:txBody>
          <a:bodyPr wrap="square">
            <a:spAutoFit/>
          </a:bodyPr>
          <a:lstStyle/>
          <a:p>
            <a:r>
              <a:rPr lang="en-US" altLang="zh-CN" sz="2800" dirty="0"/>
              <a:t>C. Neutral</a:t>
            </a:r>
            <a:r>
              <a:rPr lang="zh-CN" altLang="en-US" sz="2800" dirty="0"/>
              <a:t>（中立的）</a:t>
            </a:r>
            <a:r>
              <a:rPr lang="en-US" altLang="zh-CN" sz="2800" dirty="0"/>
              <a:t>:</a:t>
            </a:r>
            <a:endParaRPr lang="en-US" altLang="zh-CN" sz="2800" dirty="0"/>
          </a:p>
          <a:p>
            <a:r>
              <a:rPr lang="en-US" altLang="zh-CN" sz="2800" dirty="0"/>
              <a:t>Objective</a:t>
            </a:r>
            <a:endParaRPr lang="en-US" altLang="zh-CN" sz="2800" dirty="0"/>
          </a:p>
          <a:p>
            <a:r>
              <a:rPr lang="en-US" altLang="zh-CN" sz="2800" dirty="0"/>
              <a:t>Impartial</a:t>
            </a:r>
            <a:endParaRPr lang="en-US" altLang="zh-CN" sz="2800" dirty="0"/>
          </a:p>
          <a:p>
            <a:r>
              <a:rPr lang="en-US" altLang="zh-CN" sz="2800" dirty="0"/>
              <a:t>Unbiased</a:t>
            </a:r>
            <a:endParaRPr lang="en-US" altLang="zh-CN" sz="2800" dirty="0"/>
          </a:p>
          <a:p>
            <a:r>
              <a:rPr lang="en-US" altLang="zh-CN" sz="2800" dirty="0"/>
              <a:t>Detached</a:t>
            </a:r>
            <a:endParaRPr lang="en-US" altLang="zh-CN" sz="2800" dirty="0"/>
          </a:p>
        </p:txBody>
      </p:sp>
      <p:sp>
        <p:nvSpPr>
          <p:cNvPr id="22" name="文本框 21"/>
          <p:cNvSpPr txBox="1"/>
          <p:nvPr/>
        </p:nvSpPr>
        <p:spPr>
          <a:xfrm>
            <a:off x="12157729" y="6879877"/>
            <a:ext cx="4606272" cy="2246769"/>
          </a:xfrm>
          <a:prstGeom prst="rect">
            <a:avLst/>
          </a:prstGeom>
          <a:solidFill>
            <a:schemeClr val="accent3">
              <a:lumMod val="60000"/>
              <a:lumOff val="40000"/>
            </a:schemeClr>
          </a:solidFill>
        </p:spPr>
        <p:txBody>
          <a:bodyPr wrap="square">
            <a:spAutoFit/>
          </a:bodyPr>
          <a:lstStyle/>
          <a:p>
            <a:r>
              <a:rPr lang="en-US" altLang="zh-CN" sz="2800" dirty="0"/>
              <a:t>Supportive</a:t>
            </a:r>
            <a:r>
              <a:rPr lang="zh-CN" altLang="en-US" sz="2800" dirty="0"/>
              <a:t>（支持的）</a:t>
            </a:r>
            <a:r>
              <a:rPr lang="en-US" altLang="zh-CN" sz="2800" dirty="0"/>
              <a:t>:</a:t>
            </a:r>
            <a:endParaRPr lang="en-US" altLang="zh-CN" sz="2800" dirty="0"/>
          </a:p>
          <a:p>
            <a:r>
              <a:rPr lang="en-US" altLang="zh-CN" sz="2800" dirty="0"/>
              <a:t>Approving</a:t>
            </a:r>
            <a:endParaRPr lang="en-US" altLang="zh-CN" sz="2800" dirty="0"/>
          </a:p>
          <a:p>
            <a:r>
              <a:rPr lang="en-US" altLang="zh-CN" sz="2800" dirty="0"/>
              <a:t>Advocating</a:t>
            </a:r>
            <a:endParaRPr lang="en-US" altLang="zh-CN" sz="2800" dirty="0"/>
          </a:p>
          <a:p>
            <a:r>
              <a:rPr lang="en-US" altLang="zh-CN" sz="2800" dirty="0"/>
              <a:t>Supporting</a:t>
            </a:r>
            <a:endParaRPr lang="en-US" altLang="zh-CN" sz="2800" dirty="0"/>
          </a:p>
          <a:p>
            <a:r>
              <a:rPr lang="en-US" altLang="zh-CN" sz="2800" dirty="0"/>
              <a:t>Favorable</a:t>
            </a:r>
            <a:endParaRPr lang="en-US" altLang="zh-CN" sz="2800" dirty="0"/>
          </a:p>
        </p:txBody>
      </p:sp>
      <p:pic>
        <p:nvPicPr>
          <p:cNvPr id="7" name="图片 6" descr="logo横版 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9" grpId="0" animBg="1"/>
      <p:bldP spid="20"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8"/>
          <p:cNvSpPr txBox="1"/>
          <p:nvPr/>
        </p:nvSpPr>
        <p:spPr>
          <a:xfrm>
            <a:off x="2217815" y="4960345"/>
            <a:ext cx="3837023" cy="1167307"/>
          </a:xfrm>
          <a:prstGeom prst="rect">
            <a:avLst/>
          </a:prstGeom>
        </p:spPr>
        <p:txBody>
          <a:bodyPr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how to be creative</a:t>
            </a:r>
            <a:endPar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9" name="TextBox 9"/>
          <p:cNvSpPr txBox="1"/>
          <p:nvPr/>
        </p:nvSpPr>
        <p:spPr>
          <a:xfrm>
            <a:off x="2186360" y="2252632"/>
            <a:ext cx="3899931" cy="1967975"/>
          </a:xfrm>
          <a:prstGeom prst="rect">
            <a:avLst/>
          </a:prstGeom>
        </p:spPr>
        <p:txBody>
          <a:bodyPr wrap="square"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zh-CN" altLang="en-US" sz="7800"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rPr>
              <a:t>七选五</a:t>
            </a:r>
            <a:endParaRPr kumimoji="0" lang="en-US" sz="7800"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endParaRPr>
          </a:p>
        </p:txBody>
      </p:sp>
      <p:grpSp>
        <p:nvGrpSpPr>
          <p:cNvPr id="11" name="Group 11"/>
          <p:cNvGrpSpPr/>
          <p:nvPr/>
        </p:nvGrpSpPr>
        <p:grpSpPr>
          <a:xfrm>
            <a:off x="2186361" y="4538831"/>
            <a:ext cx="3899932" cy="235269"/>
            <a:chOff x="0" y="0"/>
            <a:chExt cx="9473438" cy="571500"/>
          </a:xfrm>
        </p:grpSpPr>
        <p:sp>
          <p:nvSpPr>
            <p:cNvPr id="12" name="Freeform 12"/>
            <p:cNvSpPr/>
            <p:nvPr/>
          </p:nvSpPr>
          <p:spPr>
            <a:xfrm>
              <a:off x="0" y="255270"/>
              <a:ext cx="9473438" cy="69850"/>
            </a:xfrm>
            <a:custGeom>
              <a:avLst/>
              <a:gdLst/>
              <a:ahLst/>
              <a:cxnLst/>
              <a:rect l="l" t="t" r="r" b="b"/>
              <a:pathLst>
                <a:path w="9473438" h="69850">
                  <a:moveTo>
                    <a:pt x="9182608" y="0"/>
                  </a:moveTo>
                  <a:lnTo>
                    <a:pt x="0" y="0"/>
                  </a:lnTo>
                  <a:lnTo>
                    <a:pt x="0" y="69850"/>
                  </a:lnTo>
                  <a:lnTo>
                    <a:pt x="9473438" y="69850"/>
                  </a:lnTo>
                  <a:lnTo>
                    <a:pt x="9473438" y="0"/>
                  </a:lnTo>
                  <a:close/>
                </a:path>
              </a:pathLst>
            </a:custGeom>
            <a:solidFill>
              <a:srgbClr val="7085FF"/>
            </a:solidFill>
          </p:spPr>
        </p:sp>
      </p:grpSp>
      <p:pic>
        <p:nvPicPr>
          <p:cNvPr id="6" name="图片 5"/>
          <p:cNvPicPr>
            <a:picLocks noChangeAspect="1"/>
          </p:cNvPicPr>
          <p:nvPr/>
        </p:nvPicPr>
        <p:blipFill>
          <a:blip r:embed="rId2"/>
          <a:stretch>
            <a:fillRect/>
          </a:stretch>
        </p:blipFill>
        <p:spPr>
          <a:xfrm>
            <a:off x="6102620" y="2221468"/>
            <a:ext cx="10358325" cy="5812900"/>
          </a:xfrm>
          <a:prstGeom prst="rect">
            <a:avLst/>
          </a:prstGeom>
        </p:spPr>
      </p:pic>
      <p:pic>
        <p:nvPicPr>
          <p:cNvPr id="7" name="图片 6" descr="logo横版 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95300" y="788461"/>
            <a:ext cx="17297400" cy="8710077"/>
          </a:xfrm>
          <a:prstGeom prst="rect">
            <a:avLst/>
          </a:prstGeom>
          <a:noFill/>
        </p:spPr>
        <p:txBody>
          <a:bodyPr wrap="square">
            <a:spAutoFit/>
          </a:bodyPr>
          <a:lstStyle/>
          <a:p>
            <a:pPr indent="266700" algn="just">
              <a:buNone/>
            </a:pPr>
            <a:r>
              <a:rPr lang="en-US" altLang="zh-CN" sz="2800" kern="100" dirty="0">
                <a:solidFill>
                  <a:srgbClr val="000000"/>
                </a:solidFill>
                <a:effectLst/>
                <a:latin typeface="Times New Roman" panose="02020603050405020304" pitchFamily="18" charset="0"/>
                <a:ea typeface="宋体" panose="02010600030101010101" pitchFamily="2" charset="-122"/>
              </a:rPr>
              <a:t>   Steve Jobs was undoubtedly a </a:t>
            </a:r>
            <a:r>
              <a:rPr lang="en-US" altLang="zh-CN" sz="2800" kern="100" dirty="0">
                <a:effectLst/>
                <a:latin typeface="Times New Roman" panose="02020603050405020304" pitchFamily="18" charset="0"/>
                <a:ea typeface="宋体" panose="02010600030101010101" pitchFamily="2" charset="-122"/>
              </a:rPr>
              <a:t>creative person. His innovative </a:t>
            </a:r>
            <a:r>
              <a:rPr lang="en-US" altLang="zh-CN" sz="2800" kern="100" dirty="0">
                <a:solidFill>
                  <a:srgbClr val="000000"/>
                </a:solidFill>
                <a:effectLst/>
                <a:latin typeface="Times New Roman" panose="02020603050405020304" pitchFamily="18" charset="0"/>
                <a:ea typeface="宋体" panose="02010600030101010101" pitchFamily="2" charset="-122"/>
              </a:rPr>
              <a:t>ideas have given us many digital devices, without which we cannot seem to function very effectively anymore. There are indeed many things we can learn from Jobs on </a:t>
            </a:r>
            <a:r>
              <a:rPr lang="en-US" altLang="zh-CN" sz="2800" b="1" u="sng" kern="100" dirty="0">
                <a:effectLst/>
                <a:latin typeface="Times New Roman" panose="02020603050405020304" pitchFamily="18" charset="0"/>
                <a:ea typeface="宋体" panose="02010600030101010101" pitchFamily="2" charset="-122"/>
              </a:rPr>
              <a:t>how to be creative</a:t>
            </a:r>
            <a:r>
              <a:rPr lang="en-US" altLang="zh-CN" sz="2800" kern="100" dirty="0">
                <a:solidFill>
                  <a:srgbClr val="000000"/>
                </a:solidFill>
                <a:effectLst/>
                <a:latin typeface="Times New Roman" panose="02020603050405020304" pitchFamily="18" charset="0"/>
                <a:ea typeface="宋体" panose="02010600030101010101" pitchFamily="2" charset="-122"/>
              </a:rPr>
              <a:t>. Here are several of them.</a:t>
            </a:r>
            <a:endParaRPr lang="zh-CN" altLang="zh-CN" sz="2800" kern="100" dirty="0">
              <a:effectLst/>
              <a:latin typeface="Times New Roman" panose="02020603050405020304" pitchFamily="18" charset="0"/>
              <a:ea typeface="宋体" panose="02010600030101010101" pitchFamily="2" charset="-122"/>
            </a:endParaRPr>
          </a:p>
          <a:p>
            <a:pPr indent="267970" algn="just">
              <a:buNone/>
            </a:pPr>
            <a:r>
              <a:rPr lang="en-US" altLang="zh-CN" sz="2800" b="1" kern="100" dirty="0">
                <a:solidFill>
                  <a:srgbClr val="000000"/>
                </a:solidFill>
                <a:effectLst/>
                <a:latin typeface="Times New Roman" panose="02020603050405020304" pitchFamily="18" charset="0"/>
                <a:ea typeface="宋体" panose="02010600030101010101" pitchFamily="2" charset="-122"/>
              </a:rPr>
              <a:t>   Curiosity</a:t>
            </a:r>
            <a:endParaRPr lang="zh-CN" altLang="zh-CN" sz="2800" kern="100" dirty="0">
              <a:effectLst/>
              <a:latin typeface="Times New Roman" panose="02020603050405020304" pitchFamily="18" charset="0"/>
              <a:ea typeface="宋体" panose="02010600030101010101" pitchFamily="2" charset="-122"/>
            </a:endParaRPr>
          </a:p>
          <a:p>
            <a:pPr indent="266700" algn="just">
              <a:buNone/>
            </a:pP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u="sng" kern="100" dirty="0">
                <a:solidFill>
                  <a:srgbClr val="000000"/>
                </a:solidFill>
                <a:effectLst/>
                <a:latin typeface="Times New Roman" panose="02020603050405020304" pitchFamily="18" charset="0"/>
                <a:ea typeface="宋体" panose="02010600030101010101" pitchFamily="2" charset="-122"/>
              </a:rPr>
              <a:t>   36   </a:t>
            </a: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Bu</a:t>
            </a:r>
            <a:r>
              <a:rPr lang="en-US" altLang="zh-CN" sz="2800" kern="100" dirty="0">
                <a:solidFill>
                  <a:srgbClr val="000000"/>
                </a:solidFill>
                <a:effectLst/>
                <a:latin typeface="Times New Roman" panose="02020603050405020304" pitchFamily="18" charset="0"/>
                <a:ea typeface="宋体" panose="02010600030101010101" pitchFamily="2" charset="-122"/>
              </a:rPr>
              <a:t>t somewhere along the way, </a:t>
            </a:r>
            <a:r>
              <a:rPr lang="en-US" altLang="zh-CN" sz="2800" kern="100" dirty="0">
                <a:solidFill>
                  <a:srgbClr val="00B0F0"/>
                </a:solidFill>
                <a:effectLst/>
                <a:latin typeface="Times New Roman" panose="02020603050405020304" pitchFamily="18" charset="0"/>
                <a:ea typeface="宋体" panose="02010600030101010101" pitchFamily="2" charset="-122"/>
              </a:rPr>
              <a:t>we</a:t>
            </a: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B050"/>
                </a:solidFill>
                <a:effectLst/>
                <a:latin typeface="Times New Roman" panose="02020603050405020304" pitchFamily="18" charset="0"/>
                <a:ea typeface="宋体" panose="02010600030101010101" pitchFamily="2" charset="-122"/>
              </a:rPr>
              <a:t>tend to lose or dismiss </a:t>
            </a:r>
            <a:r>
              <a:rPr lang="en-US" altLang="zh-CN" sz="2800" kern="100" dirty="0">
                <a:solidFill>
                  <a:srgbClr val="FFC000"/>
                </a:solidFill>
                <a:effectLst/>
                <a:latin typeface="Times New Roman" panose="02020603050405020304" pitchFamily="18" charset="0"/>
                <a:ea typeface="宋体" panose="02010600030101010101" pitchFamily="2" charset="-122"/>
              </a:rPr>
              <a:t>that nature </a:t>
            </a:r>
            <a:r>
              <a:rPr lang="en-US" altLang="zh-CN" sz="2800" kern="100" dirty="0">
                <a:solidFill>
                  <a:srgbClr val="000000"/>
                </a:solidFill>
                <a:effectLst/>
                <a:latin typeface="Times New Roman" panose="02020603050405020304" pitchFamily="18" charset="0"/>
                <a:ea typeface="宋体" panose="02010600030101010101" pitchFamily="2" charset="-122"/>
              </a:rPr>
              <a:t>of ours. Curiosity is the seed of creativity. It questions limiting beliefs and long-held assumptions. Meanwhile it also asks, why? Or why not? </a:t>
            </a:r>
            <a:endParaRPr lang="zh-CN" altLang="zh-CN" sz="2800" kern="100" dirty="0">
              <a:effectLst/>
              <a:latin typeface="Times New Roman" panose="02020603050405020304" pitchFamily="18" charset="0"/>
              <a:ea typeface="宋体" panose="02010600030101010101" pitchFamily="2" charset="-122"/>
            </a:endParaRPr>
          </a:p>
          <a:p>
            <a:pPr indent="266700" algn="just">
              <a:buNone/>
            </a:pPr>
            <a:r>
              <a:rPr lang="en-US" altLang="zh-CN" sz="2800" kern="100" dirty="0">
                <a:solidFill>
                  <a:srgbClr val="000000"/>
                </a:solidFill>
                <a:effectLst/>
                <a:latin typeface="Times New Roman" panose="02020603050405020304" pitchFamily="18" charset="0"/>
                <a:ea typeface="宋体" panose="02010600030101010101" pitchFamily="2" charset="-122"/>
              </a:rPr>
              <a:t>    Jony </a:t>
            </a:r>
            <a:r>
              <a:rPr lang="en-US" altLang="zh-CN" sz="2800" kern="100" dirty="0" err="1">
                <a:solidFill>
                  <a:srgbClr val="000000"/>
                </a:solidFill>
                <a:effectLst/>
                <a:latin typeface="Times New Roman" panose="02020603050405020304" pitchFamily="18" charset="0"/>
                <a:ea typeface="宋体" panose="02010600030101010101" pitchFamily="2" charset="-122"/>
              </a:rPr>
              <a:t>Ive</a:t>
            </a:r>
            <a:r>
              <a:rPr lang="en-US" altLang="zh-CN" sz="2800" kern="100" dirty="0">
                <a:solidFill>
                  <a:srgbClr val="000000"/>
                </a:solidFill>
                <a:effectLst/>
                <a:latin typeface="Times New Roman" panose="02020603050405020304" pitchFamily="18" charset="0"/>
                <a:ea typeface="宋体" panose="02010600030101010101" pitchFamily="2" charset="-122"/>
              </a:rPr>
              <a:t>, Apple’s Chief Design Officer, wrote about Jobs’ curiosity in </a:t>
            </a:r>
            <a:r>
              <a:rPr lang="en-US" altLang="zh-CN" sz="2800" i="1" kern="100" dirty="0">
                <a:solidFill>
                  <a:srgbClr val="000000"/>
                </a:solidFill>
                <a:effectLst/>
                <a:latin typeface="Times New Roman" panose="02020603050405020304" pitchFamily="18" charset="0"/>
                <a:ea typeface="宋体" panose="02010600030101010101" pitchFamily="2" charset="-122"/>
              </a:rPr>
              <a:t>the Wall Street Journal</a:t>
            </a:r>
            <a:r>
              <a:rPr lang="en-US" altLang="zh-CN" sz="2800" kern="100" dirty="0">
                <a:solidFill>
                  <a:srgbClr val="000000"/>
                </a:solidFill>
                <a:effectLst/>
                <a:latin typeface="Times New Roman" panose="02020603050405020304" pitchFamily="18" charset="0"/>
                <a:ea typeface="宋体" panose="02010600030101010101" pitchFamily="2" charset="-122"/>
              </a:rPr>
              <a:t>: His insatiable curiosity was not limited or distracted by his knowledge or expertise, </a:t>
            </a:r>
            <a:r>
              <a:rPr lang="en-US" altLang="zh-CN" sz="2800" kern="100" dirty="0">
                <a:solidFill>
                  <a:srgbClr val="FF0000"/>
                </a:solidFill>
                <a:effectLst/>
                <a:latin typeface="Times New Roman" panose="02020603050405020304" pitchFamily="18" charset="0"/>
                <a:ea typeface="宋体" panose="02010600030101010101" pitchFamily="2" charset="-122"/>
              </a:rPr>
              <a:t>nor was </a:t>
            </a:r>
            <a:r>
              <a:rPr lang="en-US" altLang="zh-CN" sz="2800" kern="100" dirty="0">
                <a:solidFill>
                  <a:srgbClr val="00B0F0"/>
                </a:solidFill>
                <a:effectLst/>
                <a:latin typeface="Times New Roman" panose="02020603050405020304" pitchFamily="18" charset="0"/>
                <a:ea typeface="宋体" panose="02010600030101010101" pitchFamily="2" charset="-122"/>
              </a:rPr>
              <a:t>it</a:t>
            </a:r>
            <a:r>
              <a:rPr lang="en-US" altLang="zh-CN" sz="2800" kern="100" dirty="0">
                <a:solidFill>
                  <a:srgbClr val="FF0000"/>
                </a:solidFill>
                <a:effectLst/>
                <a:latin typeface="Times New Roman" panose="02020603050405020304" pitchFamily="18" charset="0"/>
                <a:ea typeface="宋体" panose="02010600030101010101" pitchFamily="2" charset="-122"/>
              </a:rPr>
              <a:t> casual or passive</a:t>
            </a: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u="sng" kern="100" dirty="0">
                <a:solidFill>
                  <a:srgbClr val="000000"/>
                </a:solidFill>
                <a:effectLst/>
                <a:latin typeface="Times New Roman" panose="02020603050405020304" pitchFamily="18" charset="0"/>
                <a:ea typeface="宋体" panose="02010600030101010101" pitchFamily="2" charset="-122"/>
              </a:rPr>
              <a:t>   37   </a:t>
            </a: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B0F0"/>
                </a:solidFill>
                <a:effectLst/>
                <a:latin typeface="Times New Roman" panose="02020603050405020304" pitchFamily="18" charset="0"/>
                <a:ea typeface="宋体" panose="02010600030101010101" pitchFamily="2" charset="-122"/>
              </a:rPr>
              <a:t>His curiosity </a:t>
            </a:r>
            <a:r>
              <a:rPr lang="en-US" altLang="zh-CN" sz="2800" kern="100" dirty="0">
                <a:solidFill>
                  <a:srgbClr val="000000"/>
                </a:solidFill>
                <a:effectLst/>
                <a:latin typeface="Times New Roman" panose="02020603050405020304" pitchFamily="18" charset="0"/>
                <a:ea typeface="宋体" panose="02010600030101010101" pitchFamily="2" charset="-122"/>
              </a:rPr>
              <a:t>was practiced with intention and rigor.</a:t>
            </a:r>
            <a:endParaRPr lang="zh-CN" altLang="zh-CN" sz="2800" kern="100" dirty="0">
              <a:effectLst/>
              <a:latin typeface="Times New Roman" panose="02020603050405020304" pitchFamily="18" charset="0"/>
              <a:ea typeface="宋体" panose="02010600030101010101" pitchFamily="2" charset="-122"/>
            </a:endParaRPr>
          </a:p>
          <a:p>
            <a:pPr indent="267970" algn="just">
              <a:buNone/>
            </a:pPr>
            <a:r>
              <a:rPr lang="en-US" altLang="zh-CN" sz="2800" b="1" kern="100" dirty="0">
                <a:solidFill>
                  <a:srgbClr val="000000"/>
                </a:solidFill>
                <a:effectLst/>
                <a:latin typeface="Times New Roman" panose="02020603050405020304" pitchFamily="18" charset="0"/>
                <a:ea typeface="宋体" panose="02010600030101010101" pitchFamily="2" charset="-122"/>
              </a:rPr>
              <a:t>   Openness to New Experiences</a:t>
            </a:r>
            <a:endParaRPr lang="zh-CN" altLang="zh-CN" sz="2800" kern="100" dirty="0">
              <a:effectLst/>
              <a:latin typeface="Times New Roman" panose="02020603050405020304" pitchFamily="18" charset="0"/>
              <a:ea typeface="宋体" panose="02010600030101010101" pitchFamily="2" charset="-122"/>
            </a:endParaRPr>
          </a:p>
          <a:p>
            <a:pPr indent="266700" algn="dist">
              <a:buNone/>
            </a:pPr>
            <a:r>
              <a:rPr lang="en-US" altLang="zh-CN" sz="2800" kern="100" dirty="0">
                <a:solidFill>
                  <a:srgbClr val="000000"/>
                </a:solidFill>
                <a:effectLst/>
                <a:latin typeface="Times New Roman" panose="02020603050405020304" pitchFamily="18" charset="0"/>
                <a:ea typeface="宋体" panose="02010600030101010101" pitchFamily="2" charset="-122"/>
              </a:rPr>
              <a:t>   Only when </a:t>
            </a:r>
            <a:r>
              <a:rPr lang="en-US" altLang="zh-CN" sz="2800" kern="100" dirty="0">
                <a:solidFill>
                  <a:srgbClr val="00B0F0"/>
                </a:solidFill>
                <a:effectLst/>
                <a:latin typeface="Times New Roman" panose="02020603050405020304" pitchFamily="18" charset="0"/>
                <a:ea typeface="宋体" panose="02010600030101010101" pitchFamily="2" charset="-122"/>
              </a:rPr>
              <a:t>we</a:t>
            </a: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FF0000"/>
                </a:solidFill>
                <a:effectLst/>
                <a:latin typeface="Times New Roman" panose="02020603050405020304" pitchFamily="18" charset="0"/>
                <a:ea typeface="宋体" panose="02010600030101010101" pitchFamily="2" charset="-122"/>
              </a:rPr>
              <a:t>are open to new experience </a:t>
            </a:r>
            <a:r>
              <a:rPr lang="en-US" altLang="zh-CN" sz="2800" kern="100" dirty="0">
                <a:solidFill>
                  <a:srgbClr val="000000"/>
                </a:solidFill>
                <a:effectLst/>
                <a:latin typeface="Times New Roman" panose="02020603050405020304" pitchFamily="18" charset="0"/>
                <a:ea typeface="宋体" panose="02010600030101010101" pitchFamily="2" charset="-122"/>
              </a:rPr>
              <a:t>can we </a:t>
            </a:r>
            <a:r>
              <a:rPr lang="en-US" altLang="zh-CN" sz="2800" kern="100" dirty="0">
                <a:solidFill>
                  <a:srgbClr val="FF0000"/>
                </a:solidFill>
                <a:effectLst/>
                <a:latin typeface="Times New Roman" panose="02020603050405020304" pitchFamily="18" charset="0"/>
                <a:ea typeface="宋体" panose="02010600030101010101" pitchFamily="2" charset="-122"/>
              </a:rPr>
              <a:t>explore the world</a:t>
            </a:r>
            <a:r>
              <a:rPr lang="en-US" altLang="zh-CN" sz="2800" kern="100" dirty="0">
                <a:solidFill>
                  <a:srgbClr val="000000"/>
                </a:solidFill>
                <a:effectLst/>
                <a:latin typeface="Times New Roman" panose="02020603050405020304" pitchFamily="18" charset="0"/>
                <a:ea typeface="宋体" panose="02010600030101010101" pitchFamily="2" charset="-122"/>
              </a:rPr>
              <a:t>, and </a:t>
            </a:r>
            <a:r>
              <a:rPr lang="en-US" altLang="zh-CN" sz="2800" kern="100" dirty="0">
                <a:solidFill>
                  <a:srgbClr val="FF0000"/>
                </a:solidFill>
                <a:effectLst/>
                <a:latin typeface="Times New Roman" panose="02020603050405020304" pitchFamily="18" charset="0"/>
                <a:ea typeface="宋体" panose="02010600030101010101" pitchFamily="2" charset="-122"/>
              </a:rPr>
              <a:t>ourselves better</a:t>
            </a:r>
            <a:r>
              <a:rPr lang="en-US" altLang="zh-CN" sz="2800" kern="100" dirty="0">
                <a:solidFill>
                  <a:srgbClr val="000000"/>
                </a:solidFill>
                <a:effectLst/>
                <a:latin typeface="Times New Roman" panose="02020603050405020304" pitchFamily="18" charset="0"/>
                <a:ea typeface="宋体" panose="02010600030101010101" pitchFamily="2" charset="-122"/>
              </a:rPr>
              <a:t>.</a:t>
            </a:r>
            <a:endParaRPr lang="zh-CN" altLang="zh-CN" sz="2800" kern="100" dirty="0">
              <a:effectLst/>
              <a:latin typeface="Times New Roman" panose="02020603050405020304" pitchFamily="18" charset="0"/>
              <a:ea typeface="宋体" panose="02010600030101010101" pitchFamily="2" charset="-122"/>
            </a:endParaRPr>
          </a:p>
          <a:p>
            <a:pPr algn="just">
              <a:buNone/>
            </a:pPr>
            <a:r>
              <a:rPr lang="en-US" altLang="zh-CN" sz="2800" u="sng" kern="100" dirty="0">
                <a:solidFill>
                  <a:srgbClr val="000000"/>
                </a:solidFill>
                <a:effectLst/>
                <a:latin typeface="Times New Roman" panose="02020603050405020304" pitchFamily="18" charset="0"/>
                <a:ea typeface="宋体" panose="02010600030101010101" pitchFamily="2" charset="-122"/>
              </a:rPr>
              <a:t>   38   </a:t>
            </a:r>
            <a:r>
              <a:rPr lang="en-US" altLang="zh-CN" sz="2800" kern="100" dirty="0">
                <a:solidFill>
                  <a:srgbClr val="000000"/>
                </a:solidFill>
                <a:effectLst/>
                <a:latin typeface="Times New Roman" panose="02020603050405020304" pitchFamily="18" charset="0"/>
                <a:ea typeface="宋体" panose="02010600030101010101" pitchFamily="2" charset="-122"/>
              </a:rPr>
              <a:t> Jobs was also the one who was certainly </a:t>
            </a:r>
            <a:r>
              <a:rPr lang="en-US" altLang="zh-CN" sz="2800" kern="100" dirty="0">
                <a:solidFill>
                  <a:srgbClr val="FF0000"/>
                </a:solidFill>
                <a:effectLst/>
                <a:latin typeface="Times New Roman" panose="02020603050405020304" pitchFamily="18" charset="0"/>
                <a:ea typeface="宋体" panose="02010600030101010101" pitchFamily="2" charset="-122"/>
              </a:rPr>
              <a:t>eager to explore</a:t>
            </a:r>
            <a:r>
              <a:rPr lang="en-US" altLang="zh-CN" sz="2800" kern="100" dirty="0">
                <a:solidFill>
                  <a:srgbClr val="000000"/>
                </a:solidFill>
                <a:effectLst/>
                <a:latin typeface="Times New Roman" panose="02020603050405020304" pitchFamily="18" charset="0"/>
                <a:ea typeface="宋体" panose="02010600030101010101" pitchFamily="2" charset="-122"/>
              </a:rPr>
              <a:t> new areas of study. He took a course in calligraphy while he was in the university, despite knowing that the class would not earn him any credit towards a degree. This later helped him a lot, bringing creativity into his world of technology.</a:t>
            </a:r>
            <a:endParaRPr lang="zh-CN" altLang="zh-CN" sz="2800" kern="100" dirty="0">
              <a:effectLst/>
              <a:latin typeface="Times New Roman" panose="02020603050405020304" pitchFamily="18" charset="0"/>
              <a:ea typeface="宋体" panose="02010600030101010101" pitchFamily="2" charset="-122"/>
            </a:endParaRPr>
          </a:p>
          <a:p>
            <a:pPr indent="267970" algn="just">
              <a:buNone/>
            </a:pPr>
            <a:r>
              <a:rPr lang="en-US" altLang="zh-CN" sz="2800" b="1" kern="100" dirty="0">
                <a:solidFill>
                  <a:srgbClr val="000000"/>
                </a:solidFill>
                <a:effectLst/>
                <a:latin typeface="Times New Roman" panose="02020603050405020304" pitchFamily="18" charset="0"/>
                <a:ea typeface="宋体" panose="02010600030101010101" pitchFamily="2" charset="-122"/>
              </a:rPr>
              <a:t>   Mindfulness &amp; Meditation</a:t>
            </a:r>
            <a:endParaRPr lang="zh-CN" altLang="zh-CN" sz="2800" kern="100" dirty="0">
              <a:effectLst/>
              <a:latin typeface="Times New Roman" panose="02020603050405020304" pitchFamily="18" charset="0"/>
              <a:ea typeface="宋体" panose="02010600030101010101" pitchFamily="2" charset="-122"/>
            </a:endParaRPr>
          </a:p>
          <a:p>
            <a:pPr indent="266700" algn="just">
              <a:buNone/>
            </a:pPr>
            <a:r>
              <a:rPr lang="en-US" altLang="zh-CN" sz="2800" kern="100" dirty="0">
                <a:solidFill>
                  <a:srgbClr val="000000"/>
                </a:solidFill>
                <a:effectLst/>
                <a:latin typeface="Times New Roman" panose="02020603050405020304" pitchFamily="18" charset="0"/>
                <a:ea typeface="宋体" panose="02010600030101010101" pitchFamily="2" charset="-122"/>
              </a:rPr>
              <a:t>   Jobs used mindfulness and meditation to reduce his stress, gain more clarity, and enhance his creativity. Biographer Walter Isaacson quotes Jobs as saying: “</a:t>
            </a:r>
            <a:r>
              <a:rPr lang="en-US" altLang="zh-CN" sz="2800" u="sng" kern="100" dirty="0">
                <a:solidFill>
                  <a:srgbClr val="000000"/>
                </a:solidFill>
                <a:effectLst/>
                <a:latin typeface="Times New Roman" panose="02020603050405020304" pitchFamily="18" charset="0"/>
                <a:ea typeface="宋体" panose="02010600030101010101" pitchFamily="2" charset="-122"/>
              </a:rPr>
              <a:t>   39   </a:t>
            </a:r>
            <a:r>
              <a:rPr lang="en-US" altLang="zh-CN" sz="2800" kern="100" dirty="0">
                <a:solidFill>
                  <a:srgbClr val="000000"/>
                </a:solidFill>
                <a:effectLst/>
                <a:latin typeface="Times New Roman" panose="02020603050405020304" pitchFamily="18" charset="0"/>
                <a:ea typeface="宋体" panose="02010600030101010101" pitchFamily="2" charset="-122"/>
              </a:rPr>
              <a:t> Only when it calms, there’s room </a:t>
            </a:r>
            <a:r>
              <a:rPr lang="en-US" altLang="zh-CN" sz="2800" kern="100" dirty="0">
                <a:solidFill>
                  <a:srgbClr val="FF0000"/>
                </a:solidFill>
                <a:effectLst/>
                <a:latin typeface="Times New Roman" panose="02020603050405020304" pitchFamily="18" charset="0"/>
                <a:ea typeface="宋体" panose="02010600030101010101" pitchFamily="2" charset="-122"/>
              </a:rPr>
              <a:t>to see more</a:t>
            </a:r>
            <a:r>
              <a:rPr lang="en-US" altLang="zh-CN" sz="2800" kern="100" dirty="0">
                <a:solidFill>
                  <a:srgbClr val="000000"/>
                </a:solidFill>
                <a:effectLst/>
                <a:latin typeface="Times New Roman" panose="02020603050405020304" pitchFamily="18" charset="0"/>
                <a:ea typeface="宋体" panose="02010600030101010101" pitchFamily="2" charset="-122"/>
              </a:rPr>
              <a:t>. And that’s when </a:t>
            </a:r>
            <a:r>
              <a:rPr lang="en-US" altLang="zh-CN" sz="2800" kern="100" dirty="0">
                <a:solidFill>
                  <a:srgbClr val="00B0F0"/>
                </a:solidFill>
                <a:effectLst/>
                <a:latin typeface="Times New Roman" panose="02020603050405020304" pitchFamily="18" charset="0"/>
                <a:ea typeface="宋体" panose="02010600030101010101" pitchFamily="2" charset="-122"/>
              </a:rPr>
              <a:t>your </a:t>
            </a:r>
            <a:r>
              <a:rPr lang="en-US" altLang="zh-CN" sz="2800" kern="100" dirty="0">
                <a:solidFill>
                  <a:srgbClr val="000000"/>
                </a:solidFill>
                <a:effectLst/>
                <a:latin typeface="Times New Roman" panose="02020603050405020304" pitchFamily="18" charset="0"/>
                <a:ea typeface="宋体" panose="02010600030101010101" pitchFamily="2" charset="-122"/>
              </a:rPr>
              <a:t>intuition starts to blossom.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Also</a:t>
            </a: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B0F0"/>
                </a:solidFill>
                <a:effectLst/>
                <a:latin typeface="Times New Roman" panose="02020603050405020304" pitchFamily="18" charset="0"/>
                <a:ea typeface="宋体" panose="02010600030101010101" pitchFamily="2" charset="-122"/>
              </a:rPr>
              <a:t>you</a:t>
            </a:r>
            <a:r>
              <a:rPr lang="en-US" altLang="zh-CN" sz="2800" kern="100" dirty="0">
                <a:solidFill>
                  <a:srgbClr val="000000"/>
                </a:solidFill>
                <a:effectLst/>
                <a:latin typeface="Times New Roman" panose="02020603050405020304" pitchFamily="18" charset="0"/>
                <a:ea typeface="宋体" panose="02010600030101010101" pitchFamily="2" charset="-122"/>
              </a:rPr>
              <a:t> start </a:t>
            </a:r>
            <a:r>
              <a:rPr lang="en-US" altLang="zh-CN" sz="2800" kern="100" dirty="0">
                <a:solidFill>
                  <a:srgbClr val="FF0000"/>
                </a:solidFill>
                <a:effectLst/>
                <a:latin typeface="Times New Roman" panose="02020603050405020304" pitchFamily="18" charset="0"/>
                <a:ea typeface="宋体" panose="02010600030101010101" pitchFamily="2" charset="-122"/>
              </a:rPr>
              <a:t>to see things more clearly</a:t>
            </a: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B0F0"/>
                </a:solidFill>
                <a:effectLst/>
                <a:latin typeface="Times New Roman" panose="02020603050405020304" pitchFamily="18" charset="0"/>
                <a:ea typeface="宋体" panose="02010600030101010101" pitchFamily="2" charset="-122"/>
              </a:rPr>
              <a:t>Your mind </a:t>
            </a:r>
            <a:r>
              <a:rPr lang="en-US" altLang="zh-CN" sz="2800" kern="100" dirty="0">
                <a:solidFill>
                  <a:srgbClr val="000000"/>
                </a:solidFill>
                <a:effectLst/>
                <a:latin typeface="Times New Roman" panose="02020603050405020304" pitchFamily="18" charset="0"/>
                <a:ea typeface="宋体" panose="02010600030101010101" pitchFamily="2" charset="-122"/>
              </a:rPr>
              <a:t>just slows down, and </a:t>
            </a:r>
            <a:r>
              <a:rPr lang="en-US" altLang="zh-CN" sz="2800" u="sng" kern="100" dirty="0">
                <a:solidFill>
                  <a:srgbClr val="00B0F0"/>
                </a:solidFill>
                <a:effectLst/>
                <a:latin typeface="Times New Roman" panose="02020603050405020304" pitchFamily="18" charset="0"/>
                <a:ea typeface="宋体" panose="02010600030101010101" pitchFamily="2" charset="-122"/>
              </a:rPr>
              <a:t>you</a:t>
            </a:r>
            <a:r>
              <a:rPr lang="en-US" altLang="zh-CN" sz="2800" u="sng" kern="100" dirty="0">
                <a:solidFill>
                  <a:srgbClr val="000000"/>
                </a:solidFill>
                <a:effectLst/>
                <a:latin typeface="Times New Roman" panose="02020603050405020304" pitchFamily="18" charset="0"/>
                <a:ea typeface="宋体" panose="02010600030101010101" pitchFamily="2" charset="-122"/>
              </a:rPr>
              <a:t> see </a:t>
            </a:r>
            <a:r>
              <a:rPr lang="en-US" altLang="zh-CN" sz="2800" kern="100" dirty="0">
                <a:solidFill>
                  <a:srgbClr val="000000"/>
                </a:solidFill>
                <a:effectLst/>
                <a:latin typeface="Times New Roman" panose="02020603050405020304" pitchFamily="18" charset="0"/>
                <a:ea typeface="宋体" panose="02010600030101010101" pitchFamily="2" charset="-122"/>
              </a:rPr>
              <a:t>a tremendous expanses in the moment. </a:t>
            </a:r>
            <a:r>
              <a:rPr lang="en-US" altLang="zh-CN" sz="2800" u="sng" kern="100" dirty="0">
                <a:solidFill>
                  <a:srgbClr val="00B0F0"/>
                </a:solidFill>
                <a:effectLst/>
                <a:latin typeface="Times New Roman" panose="02020603050405020304" pitchFamily="18" charset="0"/>
                <a:ea typeface="宋体" panose="02010600030101010101" pitchFamily="2" charset="-122"/>
              </a:rPr>
              <a:t>You</a:t>
            </a:r>
            <a:r>
              <a:rPr lang="en-US" altLang="zh-CN" sz="2800" u="sng" kern="100" dirty="0">
                <a:solidFill>
                  <a:srgbClr val="000000"/>
                </a:solidFill>
                <a:effectLst/>
                <a:latin typeface="Times New Roman" panose="02020603050405020304" pitchFamily="18" charset="0"/>
                <a:ea typeface="宋体" panose="02010600030101010101" pitchFamily="2" charset="-122"/>
              </a:rPr>
              <a:t> see </a:t>
            </a:r>
            <a:r>
              <a:rPr lang="en-US" altLang="zh-CN" sz="2800" kern="100" dirty="0">
                <a:solidFill>
                  <a:srgbClr val="000000"/>
                </a:solidFill>
                <a:effectLst/>
                <a:latin typeface="Times New Roman" panose="02020603050405020304" pitchFamily="18" charset="0"/>
                <a:ea typeface="宋体" panose="02010600030101010101" pitchFamily="2" charset="-122"/>
              </a:rPr>
              <a:t>so much more than you could see before.”</a:t>
            </a:r>
            <a:endParaRPr lang="zh-CN" altLang="zh-CN" sz="2800" kern="100" dirty="0">
              <a:effectLst/>
              <a:latin typeface="Times New Roman" panose="02020603050405020304" pitchFamily="18" charset="0"/>
              <a:ea typeface="宋体" panose="02010600030101010101" pitchFamily="2" charset="-122"/>
            </a:endParaRPr>
          </a:p>
          <a:p>
            <a:pPr indent="266700" algn="just"/>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u="sng" kern="100" dirty="0">
                <a:solidFill>
                  <a:srgbClr val="000000"/>
                </a:solidFill>
                <a:effectLst/>
                <a:latin typeface="Times New Roman" panose="02020603050405020304" pitchFamily="18" charset="0"/>
                <a:ea typeface="宋体" panose="02010600030101010101" pitchFamily="2" charset="-122"/>
              </a:rPr>
              <a:t>   40   </a:t>
            </a:r>
            <a:r>
              <a:rPr lang="en-US" altLang="zh-CN" sz="2800" kern="100" dirty="0">
                <a:solidFill>
                  <a:srgbClr val="000000"/>
                </a:solidFill>
                <a:effectLst/>
                <a:latin typeface="Times New Roman" panose="02020603050405020304" pitchFamily="18" charset="0"/>
                <a:ea typeface="宋体" panose="02010600030101010101" pitchFamily="2" charset="-122"/>
              </a:rPr>
              <a:t> We </a:t>
            </a:r>
            <a:r>
              <a:rPr lang="en-US" altLang="zh-CN" sz="2800" kern="100" dirty="0">
                <a:solidFill>
                  <a:srgbClr val="FF0000"/>
                </a:solidFill>
                <a:effectLst/>
                <a:latin typeface="Times New Roman" panose="02020603050405020304" pitchFamily="18" charset="0"/>
                <a:ea typeface="宋体" panose="02010600030101010101" pitchFamily="2" charset="-122"/>
              </a:rPr>
              <a:t>only</a:t>
            </a: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FF0000"/>
                </a:solidFill>
                <a:effectLst/>
                <a:latin typeface="Times New Roman" panose="02020603050405020304" pitchFamily="18" charset="0"/>
                <a:ea typeface="宋体" panose="02010600030101010101" pitchFamily="2" charset="-122"/>
              </a:rPr>
              <a:t>have to </a:t>
            </a:r>
            <a:r>
              <a:rPr lang="en-US" altLang="zh-CN" sz="2800" kern="100" dirty="0">
                <a:solidFill>
                  <a:srgbClr val="000000"/>
                </a:solidFill>
                <a:effectLst/>
                <a:latin typeface="Times New Roman" panose="02020603050405020304" pitchFamily="18" charset="0"/>
                <a:ea typeface="宋体" panose="02010600030101010101" pitchFamily="2" charset="-122"/>
              </a:rPr>
              <a:t>tweak our habits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so that </a:t>
            </a:r>
            <a:r>
              <a:rPr lang="en-US" altLang="zh-CN" sz="2800" kern="100" dirty="0">
                <a:solidFill>
                  <a:srgbClr val="000000"/>
                </a:solidFill>
                <a:effectLst/>
                <a:latin typeface="Times New Roman" panose="02020603050405020304" pitchFamily="18" charset="0"/>
                <a:ea typeface="宋体" panose="02010600030101010101" pitchFamily="2" charset="-122"/>
              </a:rPr>
              <a:t>we can ignite the creativity within us.</a:t>
            </a:r>
            <a:endParaRPr lang="zh-CN" altLang="zh-CN" sz="2800" kern="100" dirty="0">
              <a:effectLst/>
              <a:latin typeface="Times New Roman" panose="02020603050405020304" pitchFamily="18" charset="0"/>
              <a:ea typeface="宋体" panose="02010600030101010101" pitchFamily="2" charset="-122"/>
            </a:endParaRPr>
          </a:p>
        </p:txBody>
      </p:sp>
      <p:sp>
        <p:nvSpPr>
          <p:cNvPr id="2" name="文本框 1"/>
          <p:cNvSpPr txBox="1"/>
          <p:nvPr/>
        </p:nvSpPr>
        <p:spPr>
          <a:xfrm>
            <a:off x="495300" y="1207848"/>
            <a:ext cx="11887200" cy="954107"/>
          </a:xfrm>
          <a:prstGeom prst="rect">
            <a:avLst/>
          </a:prstGeom>
          <a:solidFill>
            <a:schemeClr val="accent3">
              <a:lumMod val="60000"/>
              <a:lumOff val="40000"/>
            </a:schemeClr>
          </a:solidFill>
        </p:spPr>
        <p:txBody>
          <a:bodyPr wrap="square">
            <a:spAutoFit/>
          </a:bodyPr>
          <a:lstStyle/>
          <a:p>
            <a:pPr algn="just">
              <a:buNone/>
            </a:pPr>
            <a:r>
              <a:rPr lang="en-US" altLang="zh-CN" sz="2800" kern="100" dirty="0">
                <a:solidFill>
                  <a:srgbClr val="000000"/>
                </a:solidFill>
                <a:latin typeface="Times New Roman" panose="02020603050405020304" pitchFamily="18" charset="0"/>
              </a:rPr>
              <a:t>     </a:t>
            </a:r>
            <a:r>
              <a:rPr lang="en-US" altLang="zh-CN" sz="2800" strike="sngStrike" kern="100" dirty="0">
                <a:solidFill>
                  <a:srgbClr val="000000"/>
                </a:solidFill>
                <a:latin typeface="Times New Roman" panose="02020603050405020304" pitchFamily="18" charset="0"/>
              </a:rPr>
              <a:t>C. </a:t>
            </a:r>
            <a:r>
              <a:rPr lang="en-US" altLang="zh-CN" sz="2800" kern="100" dirty="0">
                <a:solidFill>
                  <a:srgbClr val="000000"/>
                </a:solidFill>
                <a:latin typeface="Times New Roman" panose="02020603050405020304" pitchFamily="18" charset="0"/>
              </a:rPr>
              <a:t>We are blessed with the gift </a:t>
            </a:r>
            <a:r>
              <a:rPr lang="en-US" altLang="zh-CN" sz="2800" strike="sngStrike" kern="100" dirty="0">
                <a:solidFill>
                  <a:srgbClr val="000000"/>
                </a:solidFill>
                <a:latin typeface="Times New Roman" panose="02020603050405020304" pitchFamily="18" charset="0"/>
              </a:rPr>
              <a:t>after we are well educated.</a:t>
            </a:r>
            <a:endParaRPr lang="en-US" altLang="zh-CN" sz="2800" strike="sngStrike" kern="100" dirty="0">
              <a:solidFill>
                <a:srgbClr val="000000"/>
              </a:solidFill>
              <a:effectLst/>
              <a:latin typeface="Times New Roman" panose="02020603050405020304" pitchFamily="18" charset="0"/>
              <a:ea typeface="宋体" panose="02010600030101010101" pitchFamily="2" charset="-122"/>
            </a:endParaRPr>
          </a:p>
          <a:p>
            <a:pPr algn="just">
              <a:buNone/>
            </a:pPr>
            <a:r>
              <a:rPr lang="en-US" altLang="zh-CN" sz="2800" kern="100" dirty="0">
                <a:solidFill>
                  <a:srgbClr val="000000"/>
                </a:solidFill>
                <a:effectLst/>
                <a:latin typeface="Times New Roman" panose="02020603050405020304" pitchFamily="18" charset="0"/>
                <a:ea typeface="宋体" panose="02010600030101010101" pitchFamily="2" charset="-122"/>
              </a:rPr>
              <a:t>36 F. </a:t>
            </a:r>
            <a:r>
              <a:rPr lang="en-US" altLang="zh-CN" sz="2800" kern="100" dirty="0">
                <a:solidFill>
                  <a:srgbClr val="00B0F0"/>
                </a:solidFill>
                <a:effectLst/>
                <a:latin typeface="Times New Roman" panose="02020603050405020304" pitchFamily="18" charset="0"/>
                <a:ea typeface="宋体" panose="02010600030101010101" pitchFamily="2" charset="-122"/>
              </a:rPr>
              <a:t>We</a:t>
            </a:r>
            <a:r>
              <a:rPr lang="en-US" altLang="zh-CN" sz="2800" kern="100" dirty="0">
                <a:solidFill>
                  <a:srgbClr val="000000"/>
                </a:solidFill>
                <a:effectLst/>
                <a:latin typeface="Times New Roman" panose="02020603050405020304" pitchFamily="18" charset="0"/>
                <a:ea typeface="宋体" panose="02010600030101010101" pitchFamily="2" charset="-122"/>
              </a:rPr>
              <a:t> are all </a:t>
            </a:r>
            <a:r>
              <a:rPr lang="en-US" altLang="zh-CN" sz="2800" kern="100" dirty="0">
                <a:solidFill>
                  <a:srgbClr val="00B050"/>
                </a:solidFill>
                <a:effectLst/>
                <a:latin typeface="Times New Roman" panose="02020603050405020304" pitchFamily="18" charset="0"/>
                <a:ea typeface="宋体" panose="02010600030101010101" pitchFamily="2" charset="-122"/>
              </a:rPr>
              <a:t>born with </a:t>
            </a:r>
            <a:r>
              <a:rPr lang="en-US" altLang="zh-CN" sz="2800" kern="100" dirty="0">
                <a:solidFill>
                  <a:srgbClr val="FFFF00"/>
                </a:solidFill>
                <a:effectLst/>
                <a:latin typeface="Times New Roman" panose="02020603050405020304" pitchFamily="18" charset="0"/>
                <a:ea typeface="宋体" panose="02010600030101010101" pitchFamily="2" charset="-122"/>
              </a:rPr>
              <a:t>the gift </a:t>
            </a:r>
            <a:r>
              <a:rPr lang="en-US" altLang="zh-CN" sz="2800" kern="100" dirty="0">
                <a:solidFill>
                  <a:srgbClr val="000000"/>
                </a:solidFill>
                <a:effectLst/>
                <a:latin typeface="Times New Roman" panose="02020603050405020304" pitchFamily="18" charset="0"/>
                <a:ea typeface="宋体" panose="02010600030101010101" pitchFamily="2" charset="-122"/>
              </a:rPr>
              <a:t>(just observe babies and toddlers).</a:t>
            </a:r>
            <a:endParaRPr lang="zh-CN" altLang="zh-CN" sz="2800" kern="100" dirty="0">
              <a:effectLst/>
              <a:latin typeface="Times New Roman" panose="02020603050405020304" pitchFamily="18" charset="0"/>
              <a:ea typeface="宋体" panose="02010600030101010101" pitchFamily="2" charset="-122"/>
            </a:endParaRPr>
          </a:p>
        </p:txBody>
      </p:sp>
      <p:sp>
        <p:nvSpPr>
          <p:cNvPr id="4" name="文本框 3"/>
          <p:cNvSpPr txBox="1"/>
          <p:nvPr/>
        </p:nvSpPr>
        <p:spPr>
          <a:xfrm>
            <a:off x="6019800" y="2499878"/>
            <a:ext cx="11887200" cy="1384995"/>
          </a:xfrm>
          <a:prstGeom prst="rect">
            <a:avLst/>
          </a:prstGeom>
          <a:solidFill>
            <a:schemeClr val="accent6">
              <a:lumMod val="20000"/>
              <a:lumOff val="80000"/>
            </a:schemeClr>
          </a:solidFill>
        </p:spPr>
        <p:txBody>
          <a:bodyPr wrap="square">
            <a:spAutoFit/>
          </a:bodyPr>
          <a:lstStyle/>
          <a:p>
            <a:pPr algn="just">
              <a:buNone/>
            </a:pPr>
            <a:r>
              <a:rPr lang="en-US" altLang="zh-CN" sz="2800" kern="100" dirty="0">
                <a:solidFill>
                  <a:srgbClr val="000000"/>
                </a:solidFill>
                <a:effectLst/>
                <a:latin typeface="Times New Roman" panose="02020603050405020304" pitchFamily="18" charset="0"/>
                <a:ea typeface="宋体" panose="02010600030101010101" pitchFamily="2" charset="-122"/>
              </a:rPr>
              <a:t>37 </a:t>
            </a:r>
            <a:r>
              <a:rPr lang="en-US" altLang="zh-CN" sz="2800" strike="sngStrike" kern="100" dirty="0">
                <a:solidFill>
                  <a:srgbClr val="000000"/>
                </a:solidFill>
                <a:effectLst/>
                <a:latin typeface="Times New Roman" panose="02020603050405020304" pitchFamily="18" charset="0"/>
                <a:ea typeface="宋体" panose="02010600030101010101" pitchFamily="2" charset="-122"/>
              </a:rPr>
              <a:t>A</a:t>
            </a:r>
            <a:r>
              <a:rPr lang="en-US" altLang="zh-CN" sz="2800" kern="100" dirty="0">
                <a:solidFill>
                  <a:srgbClr val="000000"/>
                </a:solidFill>
                <a:effectLst/>
                <a:latin typeface="Times New Roman" panose="02020603050405020304" pitchFamily="18" charset="0"/>
                <a:ea typeface="宋体" panose="02010600030101010101" pitchFamily="2" charset="-122"/>
              </a:rPr>
              <a:t>. It is </a:t>
            </a:r>
            <a:r>
              <a:rPr lang="en-US" altLang="zh-CN" sz="2800" strike="sngStrike" kern="100" dirty="0">
                <a:solidFill>
                  <a:srgbClr val="000000"/>
                </a:solidFill>
                <a:effectLst/>
                <a:latin typeface="Times New Roman" panose="02020603050405020304" pitchFamily="18" charset="0"/>
                <a:ea typeface="宋体" panose="02010600030101010101" pitchFamily="2" charset="-122"/>
              </a:rPr>
              <a:t>not that tough to be creative</a:t>
            </a:r>
            <a:r>
              <a:rPr lang="en-US" altLang="zh-CN" sz="2800" kern="100" dirty="0">
                <a:solidFill>
                  <a:srgbClr val="000000"/>
                </a:solidFill>
                <a:effectLst/>
                <a:latin typeface="Times New Roman" panose="02020603050405020304" pitchFamily="18" charset="0"/>
                <a:ea typeface="宋体" panose="02010600030101010101" pitchFamily="2" charset="-122"/>
              </a:rPr>
              <a:t>.</a:t>
            </a:r>
            <a:r>
              <a:rPr lang="zh-CN" altLang="en-US" sz="2800" kern="100" dirty="0">
                <a:solidFill>
                  <a:srgbClr val="000000"/>
                </a:solidFill>
                <a:effectLst/>
                <a:latin typeface="Times New Roman" panose="02020603050405020304" pitchFamily="18" charset="0"/>
                <a:ea typeface="宋体" panose="02010600030101010101" pitchFamily="2" charset="-122"/>
              </a:rPr>
              <a:t>未承上</a:t>
            </a:r>
            <a:endParaRPr lang="zh-CN" altLang="zh-CN" sz="2800" kern="100" dirty="0">
              <a:effectLst/>
              <a:latin typeface="Times New Roman" panose="02020603050405020304" pitchFamily="18" charset="0"/>
              <a:ea typeface="宋体" panose="02010600030101010101" pitchFamily="2" charset="-122"/>
            </a:endParaRPr>
          </a:p>
          <a:p>
            <a:pPr algn="just">
              <a:buNone/>
            </a:pPr>
            <a:r>
              <a:rPr lang="en-US" altLang="zh-CN" sz="2800" kern="100" dirty="0">
                <a:solidFill>
                  <a:srgbClr val="000000"/>
                </a:solidFill>
                <a:effectLst/>
                <a:latin typeface="Times New Roman" panose="02020603050405020304" pitchFamily="18" charset="0"/>
                <a:ea typeface="宋体" panose="02010600030101010101" pitchFamily="2" charset="-122"/>
              </a:rPr>
              <a:t>     B. </a:t>
            </a:r>
            <a:r>
              <a:rPr lang="en-US" altLang="zh-CN" sz="2800" kern="100" dirty="0">
                <a:solidFill>
                  <a:srgbClr val="00B0F0"/>
                </a:solidFill>
                <a:effectLst/>
                <a:latin typeface="Times New Roman" panose="02020603050405020304" pitchFamily="18" charset="0"/>
                <a:ea typeface="宋体" panose="02010600030101010101" pitchFamily="2" charset="-122"/>
              </a:rPr>
              <a:t>It</a:t>
            </a:r>
            <a:r>
              <a:rPr lang="en-US" altLang="zh-CN" sz="2800" kern="100" dirty="0">
                <a:solidFill>
                  <a:srgbClr val="000000"/>
                </a:solidFill>
                <a:effectLst/>
                <a:latin typeface="Times New Roman" panose="02020603050405020304" pitchFamily="18" charset="0"/>
                <a:ea typeface="宋体" panose="02010600030101010101" pitchFamily="2" charset="-122"/>
              </a:rPr>
              <a:t> was </a:t>
            </a:r>
            <a:r>
              <a:rPr lang="en-US" altLang="zh-CN" sz="2800" kern="100" dirty="0">
                <a:solidFill>
                  <a:srgbClr val="FF0000"/>
                </a:solidFill>
                <a:effectLst/>
                <a:latin typeface="Times New Roman" panose="02020603050405020304" pitchFamily="18" charset="0"/>
                <a:ea typeface="宋体" panose="02010600030101010101" pitchFamily="2" charset="-122"/>
              </a:rPr>
              <a:t>intense, energetic and restless</a:t>
            </a:r>
            <a:r>
              <a:rPr lang="en-US" altLang="zh-CN" sz="2800" kern="100" dirty="0">
                <a:solidFill>
                  <a:srgbClr val="000000"/>
                </a:solidFill>
                <a:effectLst/>
                <a:latin typeface="Times New Roman" panose="02020603050405020304" pitchFamily="18" charset="0"/>
                <a:ea typeface="宋体" panose="02010600030101010101" pitchFamily="2" charset="-122"/>
              </a:rPr>
              <a:t>.</a:t>
            </a:r>
            <a:endParaRPr lang="zh-CN" altLang="zh-CN" sz="2800" kern="100" dirty="0">
              <a:effectLst/>
              <a:latin typeface="Times New Roman" panose="02020603050405020304" pitchFamily="18" charset="0"/>
              <a:ea typeface="宋体" panose="02010600030101010101" pitchFamily="2" charset="-122"/>
            </a:endParaRPr>
          </a:p>
          <a:p>
            <a:pPr algn="just"/>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strike="sngStrike" kern="100" dirty="0">
                <a:solidFill>
                  <a:srgbClr val="000000"/>
                </a:solidFill>
                <a:effectLst/>
                <a:latin typeface="Times New Roman" panose="02020603050405020304" pitchFamily="18" charset="0"/>
                <a:ea typeface="宋体" panose="02010600030101010101" pitchFamily="2" charset="-122"/>
              </a:rPr>
              <a:t> G</a:t>
            </a:r>
            <a:r>
              <a:rPr lang="en-US" altLang="zh-CN" sz="2800" kern="100" dirty="0">
                <a:solidFill>
                  <a:srgbClr val="000000"/>
                </a:solidFill>
                <a:effectLst/>
                <a:latin typeface="Times New Roman" panose="02020603050405020304" pitchFamily="18" charset="0"/>
                <a:ea typeface="宋体" panose="02010600030101010101" pitchFamily="2" charset="-122"/>
              </a:rPr>
              <a:t>. It is </a:t>
            </a:r>
            <a:r>
              <a:rPr lang="en-US" altLang="zh-CN" sz="2800" strike="sngStrike" kern="100" dirty="0">
                <a:solidFill>
                  <a:srgbClr val="000000"/>
                </a:solidFill>
                <a:effectLst/>
                <a:latin typeface="Times New Roman" panose="02020603050405020304" pitchFamily="18" charset="0"/>
                <a:ea typeface="宋体" panose="02010600030101010101" pitchFamily="2" charset="-122"/>
              </a:rPr>
              <a:t>a drive to explore novel ideas, or discover and learn unlearned skills.</a:t>
            </a:r>
            <a:endParaRPr lang="zh-CN" altLang="zh-CN" sz="2800" strike="sngStrike" kern="100" dirty="0">
              <a:effectLst/>
              <a:latin typeface="Times New Roman" panose="02020603050405020304" pitchFamily="18" charset="0"/>
              <a:ea typeface="宋体" panose="02010600030101010101" pitchFamily="2" charset="-122"/>
            </a:endParaRPr>
          </a:p>
        </p:txBody>
      </p:sp>
      <p:sp>
        <p:nvSpPr>
          <p:cNvPr id="5" name="文本框 4"/>
          <p:cNvSpPr txBox="1"/>
          <p:nvPr/>
        </p:nvSpPr>
        <p:spPr>
          <a:xfrm>
            <a:off x="495300" y="4994034"/>
            <a:ext cx="11887200" cy="523220"/>
          </a:xfrm>
          <a:prstGeom prst="rect">
            <a:avLst/>
          </a:prstGeom>
          <a:solidFill>
            <a:schemeClr val="accent3">
              <a:lumMod val="60000"/>
              <a:lumOff val="40000"/>
            </a:schemeClr>
          </a:solidFill>
        </p:spPr>
        <p:txBody>
          <a:bodyPr wrap="square">
            <a:spAutoFit/>
          </a:bodyPr>
          <a:lstStyle/>
          <a:p>
            <a:pPr algn="just"/>
            <a:r>
              <a:rPr lang="en-US" altLang="zh-CN" sz="2800" kern="100" dirty="0">
                <a:solidFill>
                  <a:srgbClr val="000000"/>
                </a:solidFill>
                <a:effectLst/>
                <a:latin typeface="Times New Roman" panose="02020603050405020304" pitchFamily="18" charset="0"/>
                <a:ea typeface="宋体" panose="02010600030101010101" pitchFamily="2" charset="-122"/>
              </a:rPr>
              <a:t>38 G. It is a drive </a:t>
            </a:r>
            <a:r>
              <a:rPr lang="en-US" altLang="zh-CN" sz="2800" kern="100" dirty="0">
                <a:solidFill>
                  <a:srgbClr val="FF0000"/>
                </a:solidFill>
                <a:effectLst/>
                <a:latin typeface="Times New Roman" panose="02020603050405020304" pitchFamily="18" charset="0"/>
                <a:ea typeface="宋体" panose="02010600030101010101" pitchFamily="2" charset="-122"/>
              </a:rPr>
              <a:t>to explore novel ideas</a:t>
            </a:r>
            <a:r>
              <a:rPr lang="en-US" altLang="zh-CN" sz="2800" kern="100" dirty="0">
                <a:solidFill>
                  <a:srgbClr val="000000"/>
                </a:solidFill>
                <a:effectLst/>
                <a:latin typeface="Times New Roman" panose="02020603050405020304" pitchFamily="18" charset="0"/>
                <a:ea typeface="宋体" panose="02010600030101010101" pitchFamily="2" charset="-122"/>
              </a:rPr>
              <a:t>, or discover and learn unlearned skills.</a:t>
            </a:r>
            <a:endParaRPr lang="zh-CN" altLang="zh-CN" sz="2800" kern="100" dirty="0">
              <a:effectLst/>
              <a:latin typeface="Times New Roman" panose="02020603050405020304" pitchFamily="18" charset="0"/>
              <a:ea typeface="宋体" panose="02010600030101010101" pitchFamily="2" charset="-122"/>
            </a:endParaRPr>
          </a:p>
        </p:txBody>
      </p:sp>
      <p:sp>
        <p:nvSpPr>
          <p:cNvPr id="6" name="文本框 5"/>
          <p:cNvSpPr txBox="1"/>
          <p:nvPr/>
        </p:nvSpPr>
        <p:spPr>
          <a:xfrm>
            <a:off x="5962650" y="6362700"/>
            <a:ext cx="11887200" cy="954107"/>
          </a:xfrm>
          <a:prstGeom prst="rect">
            <a:avLst/>
          </a:prstGeom>
          <a:solidFill>
            <a:schemeClr val="accent6">
              <a:lumMod val="20000"/>
              <a:lumOff val="80000"/>
            </a:schemeClr>
          </a:solidFill>
        </p:spPr>
        <p:txBody>
          <a:bodyPr wrap="square">
            <a:spAutoFit/>
          </a:bodyPr>
          <a:lstStyle/>
          <a:p>
            <a:pPr algn="just">
              <a:buNone/>
            </a:pPr>
            <a:r>
              <a:rPr lang="en-US" altLang="zh-CN" sz="2800" kern="100" dirty="0">
                <a:solidFill>
                  <a:srgbClr val="000000"/>
                </a:solidFill>
                <a:effectLst/>
                <a:latin typeface="Times New Roman" panose="02020603050405020304" pitchFamily="18" charset="0"/>
                <a:ea typeface="宋体" panose="02010600030101010101" pitchFamily="2" charset="-122"/>
              </a:rPr>
              <a:t>39 </a:t>
            </a:r>
            <a:r>
              <a:rPr lang="en-US" altLang="zh-CN" sz="2800" strike="sngStrike" kern="100" dirty="0">
                <a:solidFill>
                  <a:srgbClr val="000000"/>
                </a:solidFill>
                <a:effectLst/>
                <a:latin typeface="Times New Roman" panose="02020603050405020304" pitchFamily="18" charset="0"/>
                <a:ea typeface="宋体" panose="02010600030101010101" pitchFamily="2" charset="-122"/>
              </a:rPr>
              <a:t>D</a:t>
            </a:r>
            <a:r>
              <a:rPr lang="en-US" altLang="zh-CN" sz="2800" kern="100" dirty="0">
                <a:solidFill>
                  <a:srgbClr val="000000"/>
                </a:solidFill>
                <a:effectLst/>
                <a:latin typeface="Times New Roman" panose="02020603050405020304" pitchFamily="18" charset="0"/>
                <a:ea typeface="宋体" panose="02010600030101010101" pitchFamily="2" charset="-122"/>
              </a:rPr>
              <a:t>. Sit and </a:t>
            </a:r>
            <a:r>
              <a:rPr lang="en-US" altLang="zh-CN" sz="2800" strike="sngStrike" kern="100" dirty="0">
                <a:solidFill>
                  <a:srgbClr val="000000"/>
                </a:solidFill>
                <a:effectLst/>
                <a:latin typeface="Times New Roman" panose="02020603050405020304" pitchFamily="18" charset="0"/>
                <a:ea typeface="宋体" panose="02010600030101010101" pitchFamily="2" charset="-122"/>
              </a:rPr>
              <a:t>hear,</a:t>
            </a:r>
            <a:r>
              <a:rPr lang="en-US" altLang="zh-CN" sz="2800" kern="100" dirty="0">
                <a:solidFill>
                  <a:srgbClr val="000000"/>
                </a:solidFill>
                <a:effectLst/>
                <a:latin typeface="Times New Roman" panose="02020603050405020304" pitchFamily="18" charset="0"/>
                <a:ea typeface="宋体" panose="02010600030101010101" pitchFamily="2" charset="-122"/>
              </a:rPr>
              <a:t> and you will find something enlightening.</a:t>
            </a:r>
            <a:endParaRPr lang="zh-CN" altLang="zh-CN" sz="2800" kern="100" dirty="0">
              <a:effectLst/>
              <a:latin typeface="Times New Roman" panose="02020603050405020304" pitchFamily="18" charset="0"/>
              <a:ea typeface="宋体" panose="02010600030101010101" pitchFamily="2" charset="-122"/>
            </a:endParaRPr>
          </a:p>
          <a:p>
            <a:pPr algn="just">
              <a:buNone/>
            </a:pPr>
            <a:r>
              <a:rPr lang="en-US" altLang="zh-CN" sz="2800" kern="100" dirty="0">
                <a:solidFill>
                  <a:srgbClr val="000000"/>
                </a:solidFill>
                <a:effectLst/>
                <a:latin typeface="Times New Roman" panose="02020603050405020304" pitchFamily="18" charset="0"/>
                <a:ea typeface="宋体" panose="02010600030101010101" pitchFamily="2" charset="-122"/>
              </a:rPr>
              <a:t>     E. Sit and </a:t>
            </a:r>
            <a:r>
              <a:rPr lang="en-US" altLang="zh-CN" sz="2800" kern="100" dirty="0">
                <a:solidFill>
                  <a:srgbClr val="FF0000"/>
                </a:solidFill>
                <a:effectLst/>
                <a:latin typeface="Times New Roman" panose="02020603050405020304" pitchFamily="18" charset="0"/>
                <a:ea typeface="宋体" panose="02010600030101010101" pitchFamily="2" charset="-122"/>
              </a:rPr>
              <a:t>observe</a:t>
            </a:r>
            <a:r>
              <a:rPr lang="en-US" altLang="zh-CN" sz="2800" kern="100" dirty="0">
                <a:solidFill>
                  <a:srgbClr val="000000"/>
                </a:solidFill>
                <a:effectLst/>
                <a:latin typeface="Times New Roman" panose="02020603050405020304" pitchFamily="18" charset="0"/>
                <a:ea typeface="宋体" panose="02010600030101010101" pitchFamily="2" charset="-122"/>
              </a:rPr>
              <a:t>, and you will see how restless your mind is.</a:t>
            </a:r>
            <a:endParaRPr lang="zh-CN" altLang="zh-CN" sz="2800" kern="100" dirty="0">
              <a:effectLst/>
              <a:latin typeface="Times New Roman" panose="02020603050405020304" pitchFamily="18" charset="0"/>
              <a:ea typeface="宋体" panose="02010600030101010101" pitchFamily="2" charset="-122"/>
            </a:endParaRPr>
          </a:p>
        </p:txBody>
      </p:sp>
      <p:sp>
        <p:nvSpPr>
          <p:cNvPr id="8" name="文本框 7"/>
          <p:cNvSpPr txBox="1"/>
          <p:nvPr/>
        </p:nvSpPr>
        <p:spPr>
          <a:xfrm>
            <a:off x="1143000" y="9431459"/>
            <a:ext cx="11887200" cy="523220"/>
          </a:xfrm>
          <a:prstGeom prst="rect">
            <a:avLst/>
          </a:prstGeom>
          <a:solidFill>
            <a:schemeClr val="accent3">
              <a:lumMod val="60000"/>
              <a:lumOff val="40000"/>
            </a:schemeClr>
          </a:solidFill>
        </p:spPr>
        <p:txBody>
          <a:bodyPr wrap="square">
            <a:spAutoFit/>
          </a:bodyPr>
          <a:lstStyle/>
          <a:p>
            <a:pPr algn="just">
              <a:buNone/>
            </a:pPr>
            <a:r>
              <a:rPr lang="en-US" altLang="zh-CN" sz="2800" kern="100" dirty="0">
                <a:solidFill>
                  <a:srgbClr val="000000"/>
                </a:solidFill>
                <a:effectLst/>
                <a:latin typeface="Times New Roman" panose="02020603050405020304" pitchFamily="18" charset="0"/>
                <a:ea typeface="宋体" panose="02010600030101010101" pitchFamily="2" charset="-122"/>
              </a:rPr>
              <a:t>40 A. It is </a:t>
            </a:r>
            <a:r>
              <a:rPr lang="en-US" altLang="zh-CN" sz="2800" kern="100" dirty="0">
                <a:solidFill>
                  <a:srgbClr val="FF0000"/>
                </a:solidFill>
                <a:effectLst/>
                <a:latin typeface="Times New Roman" panose="02020603050405020304" pitchFamily="18" charset="0"/>
                <a:ea typeface="宋体" panose="02010600030101010101" pitchFamily="2" charset="-122"/>
              </a:rPr>
              <a:t>not that tough </a:t>
            </a:r>
            <a:r>
              <a:rPr lang="en-US" altLang="zh-CN" sz="2800" kern="100" dirty="0">
                <a:solidFill>
                  <a:srgbClr val="000000"/>
                </a:solidFill>
                <a:effectLst/>
                <a:latin typeface="Times New Roman" panose="02020603050405020304" pitchFamily="18" charset="0"/>
                <a:ea typeface="宋体" panose="02010600030101010101" pitchFamily="2" charset="-122"/>
              </a:rPr>
              <a:t>to be creative.</a:t>
            </a:r>
            <a:endParaRPr lang="zh-CN" altLang="zh-CN" sz="2800" kern="100" dirty="0">
              <a:effectLst/>
              <a:latin typeface="Times New Roman" panose="02020603050405020304" pitchFamily="18" charset="0"/>
              <a:ea typeface="宋体" panose="02010600030101010101" pitchFamily="2" charset="-122"/>
            </a:endParaRPr>
          </a:p>
        </p:txBody>
      </p:sp>
      <p:sp>
        <p:nvSpPr>
          <p:cNvPr id="10" name="文本框 9"/>
          <p:cNvSpPr txBox="1"/>
          <p:nvPr/>
        </p:nvSpPr>
        <p:spPr>
          <a:xfrm>
            <a:off x="8607880" y="7992653"/>
            <a:ext cx="9241970" cy="954107"/>
          </a:xfrm>
          <a:prstGeom prst="rect">
            <a:avLst/>
          </a:prstGeom>
          <a:solidFill>
            <a:schemeClr val="accent5">
              <a:lumMod val="20000"/>
              <a:lumOff val="80000"/>
            </a:schemeClr>
          </a:solidFill>
          <a:ln w="38100">
            <a:solidFill>
              <a:schemeClr val="tx1"/>
            </a:solidFill>
          </a:ln>
        </p:spPr>
        <p:txBody>
          <a:bodyPr wrap="square">
            <a:spAutoFit/>
          </a:bodyPr>
          <a:lstStyle/>
          <a:p>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tweak our habits </a:t>
            </a:r>
            <a:r>
              <a:rPr kumimoji="0" lang="zh-CN" altLang="en-US"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调整我们的习惯</a:t>
            </a:r>
            <a:endPar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ignite the creativity within us</a:t>
            </a:r>
            <a:r>
              <a:rPr kumimoji="0" lang="zh-CN" altLang="en-US"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点燃我们内心的创造力</a:t>
            </a:r>
            <a:endPar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pic>
        <p:nvPicPr>
          <p:cNvPr id="9" name="图片 8" descr="logo横版 png"/>
          <p:cNvPicPr>
            <a:picLocks noChangeAspect="1" noChangeArrowheads="1"/>
          </p:cNvPicPr>
          <p:nvPr userDrawn="1"/>
        </p:nvPicPr>
        <p:blipFill>
          <a:blip r:embed="rId1">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rot="-788083">
            <a:off x="-1889935" y="-2425441"/>
            <a:ext cx="17308639" cy="12458120"/>
            <a:chOff x="0" y="0"/>
            <a:chExt cx="23078185" cy="16610827"/>
          </a:xfrm>
        </p:grpSpPr>
        <p:grpSp>
          <p:nvGrpSpPr>
            <p:cNvPr id="4" name="Group 4"/>
            <p:cNvGrpSpPr/>
            <p:nvPr/>
          </p:nvGrpSpPr>
          <p:grpSpPr>
            <a:xfrm rot="6686939">
              <a:off x="6334288" y="-1884615"/>
              <a:ext cx="9094487" cy="19372745"/>
              <a:chOff x="0" y="0"/>
              <a:chExt cx="812800" cy="1731397"/>
            </a:xfrm>
          </p:grpSpPr>
          <p:sp>
            <p:nvSpPr>
              <p:cNvPr id="5" name="Freeform 5"/>
              <p:cNvSpPr/>
              <p:nvPr/>
            </p:nvSpPr>
            <p:spPr>
              <a:xfrm>
                <a:off x="0" y="0"/>
                <a:ext cx="812800" cy="1731397"/>
              </a:xfrm>
              <a:custGeom>
                <a:avLst/>
                <a:gdLst/>
                <a:ahLst/>
                <a:cxnLst/>
                <a:rect l="l" t="t" r="r" b="b"/>
                <a:pathLst>
                  <a:path w="812800" h="1731397">
                    <a:moveTo>
                      <a:pt x="203200" y="0"/>
                    </a:moveTo>
                    <a:lnTo>
                      <a:pt x="609600" y="0"/>
                    </a:lnTo>
                    <a:lnTo>
                      <a:pt x="812800" y="1731397"/>
                    </a:lnTo>
                    <a:lnTo>
                      <a:pt x="0" y="1731397"/>
                    </a:lnTo>
                    <a:lnTo>
                      <a:pt x="203200" y="0"/>
                    </a:lnTo>
                    <a:close/>
                  </a:path>
                </a:pathLst>
              </a:custGeom>
              <a:solidFill>
                <a:srgbClr val="000000"/>
              </a:solidFill>
            </p:spPr>
          </p:sp>
          <p:sp>
            <p:nvSpPr>
              <p:cNvPr id="6" name="TextBox 6"/>
              <p:cNvSpPr txBox="1"/>
              <p:nvPr/>
            </p:nvSpPr>
            <p:spPr>
              <a:xfrm>
                <a:off x="127000" y="-28575"/>
                <a:ext cx="558800" cy="1759972"/>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grpSp>
        <p:grpSp>
          <p:nvGrpSpPr>
            <p:cNvPr id="7" name="Group 7"/>
            <p:cNvGrpSpPr/>
            <p:nvPr/>
          </p:nvGrpSpPr>
          <p:grpSpPr>
            <a:xfrm rot="5903092">
              <a:off x="9818904" y="2468417"/>
              <a:ext cx="7191111" cy="18476325"/>
              <a:chOff x="0" y="0"/>
              <a:chExt cx="812800" cy="2088350"/>
            </a:xfrm>
          </p:grpSpPr>
          <p:sp>
            <p:nvSpPr>
              <p:cNvPr id="8" name="Freeform 8"/>
              <p:cNvSpPr/>
              <p:nvPr/>
            </p:nvSpPr>
            <p:spPr>
              <a:xfrm>
                <a:off x="0" y="0"/>
                <a:ext cx="812800" cy="2088350"/>
              </a:xfrm>
              <a:custGeom>
                <a:avLst/>
                <a:gdLst/>
                <a:ahLst/>
                <a:cxnLst/>
                <a:rect l="l" t="t" r="r" b="b"/>
                <a:pathLst>
                  <a:path w="812800" h="2088350">
                    <a:moveTo>
                      <a:pt x="203200" y="0"/>
                    </a:moveTo>
                    <a:lnTo>
                      <a:pt x="609600" y="0"/>
                    </a:lnTo>
                    <a:lnTo>
                      <a:pt x="812800" y="2088350"/>
                    </a:lnTo>
                    <a:lnTo>
                      <a:pt x="0" y="2088350"/>
                    </a:lnTo>
                    <a:lnTo>
                      <a:pt x="203200" y="0"/>
                    </a:lnTo>
                    <a:close/>
                  </a:path>
                </a:pathLst>
              </a:custGeom>
              <a:solidFill>
                <a:srgbClr val="000000"/>
              </a:solidFill>
            </p:spPr>
          </p:sp>
          <p:sp>
            <p:nvSpPr>
              <p:cNvPr id="9" name="TextBox 9"/>
              <p:cNvSpPr txBox="1"/>
              <p:nvPr/>
            </p:nvSpPr>
            <p:spPr>
              <a:xfrm>
                <a:off x="127000" y="-28575"/>
                <a:ext cx="558800" cy="2116925"/>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grpSp>
        <p:grpSp>
          <p:nvGrpSpPr>
            <p:cNvPr id="10" name="Group 10"/>
            <p:cNvGrpSpPr/>
            <p:nvPr/>
          </p:nvGrpSpPr>
          <p:grpSpPr>
            <a:xfrm rot="6686939">
              <a:off x="6125694" y="-1936107"/>
              <a:ext cx="8983051" cy="19285208"/>
              <a:chOff x="0" y="0"/>
              <a:chExt cx="812800" cy="1744955"/>
            </a:xfrm>
          </p:grpSpPr>
          <p:sp>
            <p:nvSpPr>
              <p:cNvPr id="11" name="Freeform 11"/>
              <p:cNvSpPr/>
              <p:nvPr/>
            </p:nvSpPr>
            <p:spPr>
              <a:xfrm>
                <a:off x="0" y="0"/>
                <a:ext cx="812800" cy="1744955"/>
              </a:xfrm>
              <a:custGeom>
                <a:avLst/>
                <a:gdLst/>
                <a:ahLst/>
                <a:cxnLst/>
                <a:rect l="l" t="t" r="r" b="b"/>
                <a:pathLst>
                  <a:path w="812800" h="1744955">
                    <a:moveTo>
                      <a:pt x="203200" y="0"/>
                    </a:moveTo>
                    <a:lnTo>
                      <a:pt x="609600" y="0"/>
                    </a:lnTo>
                    <a:lnTo>
                      <a:pt x="812800" y="1744955"/>
                    </a:lnTo>
                    <a:lnTo>
                      <a:pt x="0" y="1744955"/>
                    </a:lnTo>
                    <a:lnTo>
                      <a:pt x="203200" y="0"/>
                    </a:lnTo>
                    <a:close/>
                  </a:path>
                </a:pathLst>
              </a:custGeom>
              <a:solidFill>
                <a:srgbClr val="FFFFFF"/>
              </a:solidFill>
            </p:spPr>
          </p:sp>
          <p:sp>
            <p:nvSpPr>
              <p:cNvPr id="12" name="TextBox 12"/>
              <p:cNvSpPr txBox="1"/>
              <p:nvPr/>
            </p:nvSpPr>
            <p:spPr>
              <a:xfrm>
                <a:off x="127000" y="-38100"/>
                <a:ext cx="558800" cy="1783055"/>
              </a:xfrm>
              <a:prstGeom prst="rect">
                <a:avLst/>
              </a:prstGeom>
            </p:spPr>
            <p:txBody>
              <a:bodyPr lIns="50178" tIns="50178" rIns="50178" bIns="50178"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grpSp>
        <p:grpSp>
          <p:nvGrpSpPr>
            <p:cNvPr id="13" name="Group 13"/>
            <p:cNvGrpSpPr/>
            <p:nvPr/>
          </p:nvGrpSpPr>
          <p:grpSpPr>
            <a:xfrm rot="5903092">
              <a:off x="9584153" y="2374719"/>
              <a:ext cx="7102997" cy="18377507"/>
              <a:chOff x="0" y="0"/>
              <a:chExt cx="812800" cy="2102949"/>
            </a:xfrm>
          </p:grpSpPr>
          <p:sp>
            <p:nvSpPr>
              <p:cNvPr id="14" name="Freeform 14"/>
              <p:cNvSpPr/>
              <p:nvPr/>
            </p:nvSpPr>
            <p:spPr>
              <a:xfrm>
                <a:off x="0" y="0"/>
                <a:ext cx="812800" cy="2102949"/>
              </a:xfrm>
              <a:custGeom>
                <a:avLst/>
                <a:gdLst/>
                <a:ahLst/>
                <a:cxnLst/>
                <a:rect l="l" t="t" r="r" b="b"/>
                <a:pathLst>
                  <a:path w="812800" h="2102949">
                    <a:moveTo>
                      <a:pt x="203200" y="0"/>
                    </a:moveTo>
                    <a:lnTo>
                      <a:pt x="609600" y="0"/>
                    </a:lnTo>
                    <a:lnTo>
                      <a:pt x="812800" y="2102949"/>
                    </a:lnTo>
                    <a:lnTo>
                      <a:pt x="0" y="2102949"/>
                    </a:lnTo>
                    <a:lnTo>
                      <a:pt x="203200" y="0"/>
                    </a:lnTo>
                    <a:close/>
                  </a:path>
                </a:pathLst>
              </a:custGeom>
              <a:solidFill>
                <a:srgbClr val="FFFFFF"/>
              </a:solidFill>
            </p:spPr>
          </p:sp>
          <p:sp>
            <p:nvSpPr>
              <p:cNvPr id="15" name="TextBox 15"/>
              <p:cNvSpPr txBox="1"/>
              <p:nvPr/>
            </p:nvSpPr>
            <p:spPr>
              <a:xfrm>
                <a:off x="127000" y="-38100"/>
                <a:ext cx="558800" cy="2141049"/>
              </a:xfrm>
              <a:prstGeom prst="rect">
                <a:avLst/>
              </a:prstGeom>
            </p:spPr>
            <p:txBody>
              <a:bodyPr lIns="50178" tIns="50178" rIns="50178" bIns="50178"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grpSp>
      </p:grpSp>
      <p:sp>
        <p:nvSpPr>
          <p:cNvPr id="16" name="Freeform 16"/>
          <p:cNvSpPr/>
          <p:nvPr/>
        </p:nvSpPr>
        <p:spPr>
          <a:xfrm rot="1512651" flipH="1">
            <a:off x="-8338545" y="4614783"/>
            <a:ext cx="7235261" cy="7116651"/>
          </a:xfrm>
          <a:custGeom>
            <a:avLst/>
            <a:gdLst/>
            <a:ahLst/>
            <a:cxnLst/>
            <a:rect l="l" t="t" r="r" b="b"/>
            <a:pathLst>
              <a:path w="7235261" h="7116651">
                <a:moveTo>
                  <a:pt x="7235262" y="0"/>
                </a:moveTo>
                <a:lnTo>
                  <a:pt x="0" y="0"/>
                </a:lnTo>
                <a:lnTo>
                  <a:pt x="0" y="7116651"/>
                </a:lnTo>
                <a:lnTo>
                  <a:pt x="7235262" y="7116651"/>
                </a:lnTo>
                <a:lnTo>
                  <a:pt x="7235262" y="0"/>
                </a:lnTo>
                <a:close/>
              </a:path>
            </a:pathLst>
          </a:custGeom>
          <a:blipFill>
            <a:blip r:embed="rId2"/>
            <a:stretch>
              <a:fillRect/>
            </a:stretch>
          </a:blipFill>
        </p:spPr>
      </p:sp>
      <p:sp>
        <p:nvSpPr>
          <p:cNvPr id="17" name="TextBox 17"/>
          <p:cNvSpPr txBox="1"/>
          <p:nvPr/>
        </p:nvSpPr>
        <p:spPr>
          <a:xfrm>
            <a:off x="-1943009" y="1490324"/>
            <a:ext cx="13373009" cy="2891176"/>
          </a:xfrm>
          <a:prstGeom prst="rect">
            <a:avLst/>
          </a:prstGeom>
        </p:spPr>
        <p:txBody>
          <a:bodyPr lIns="0" tIns="0" rIns="0" bIns="0" rtlCol="0" anchor="t">
            <a:spAutoFit/>
          </a:bodyPr>
          <a:lstStyle/>
          <a:p>
            <a:pPr marL="0" marR="0" lvl="0" indent="0" algn="ctr" defTabSz="914400" rtl="0" eaLnBrk="1" fontAlgn="auto" latinLnBrk="0" hangingPunct="1">
              <a:lnSpc>
                <a:spcPts val="25885"/>
              </a:lnSpc>
              <a:spcBef>
                <a:spcPts val="0"/>
              </a:spcBef>
              <a:spcAft>
                <a:spcPts val="0"/>
              </a:spcAft>
              <a:buClrTx/>
              <a:buSzTx/>
              <a:buFontTx/>
              <a:buNone/>
              <a:defRPr/>
            </a:pPr>
            <a:r>
              <a:rPr kumimoji="0" lang="zh-CN" altLang="en-US" sz="1849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可画乐淘淘-简" panose="00020600040101010101"/>
                <a:sym typeface="可画乐淘淘-简" panose="00020600040101010101"/>
              </a:rPr>
              <a:t>完形填空</a:t>
            </a:r>
            <a:endParaRPr kumimoji="0" lang="en-US" sz="1849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可画乐淘淘-简" panose="00020600040101010101"/>
              <a:sym typeface="可画乐淘淘-简" panose="00020600040101010101"/>
            </a:endParaRPr>
          </a:p>
        </p:txBody>
      </p:sp>
      <p:sp>
        <p:nvSpPr>
          <p:cNvPr id="19" name="Freeform 19"/>
          <p:cNvSpPr/>
          <p:nvPr/>
        </p:nvSpPr>
        <p:spPr>
          <a:xfrm>
            <a:off x="2020420" y="4246479"/>
            <a:ext cx="7912742" cy="863208"/>
          </a:xfrm>
          <a:custGeom>
            <a:avLst/>
            <a:gdLst/>
            <a:ahLst/>
            <a:cxnLst/>
            <a:rect l="l" t="t" r="r" b="b"/>
            <a:pathLst>
              <a:path w="7912742" h="863208">
                <a:moveTo>
                  <a:pt x="0" y="0"/>
                </a:moveTo>
                <a:lnTo>
                  <a:pt x="7912742" y="0"/>
                </a:lnTo>
                <a:lnTo>
                  <a:pt x="7912742" y="863208"/>
                </a:lnTo>
                <a:lnTo>
                  <a:pt x="0" y="863208"/>
                </a:lnTo>
                <a:lnTo>
                  <a:pt x="0" y="0"/>
                </a:lnTo>
                <a:close/>
              </a:path>
            </a:pathLst>
          </a:custGeom>
          <a:blipFill>
            <a:blip r:embed="rId3"/>
            <a:stretch>
              <a:fillRect/>
            </a:stretch>
          </a:blipFill>
        </p:spPr>
      </p:sp>
      <p:sp>
        <p:nvSpPr>
          <p:cNvPr id="20" name="Freeform 20"/>
          <p:cNvSpPr/>
          <p:nvPr/>
        </p:nvSpPr>
        <p:spPr>
          <a:xfrm rot="-413224">
            <a:off x="6786864" y="8408844"/>
            <a:ext cx="3968720" cy="613720"/>
          </a:xfrm>
          <a:custGeom>
            <a:avLst/>
            <a:gdLst/>
            <a:ahLst/>
            <a:cxnLst/>
            <a:rect l="l" t="t" r="r" b="b"/>
            <a:pathLst>
              <a:path w="3968720" h="613720">
                <a:moveTo>
                  <a:pt x="0" y="0"/>
                </a:moveTo>
                <a:lnTo>
                  <a:pt x="3968720" y="0"/>
                </a:lnTo>
                <a:lnTo>
                  <a:pt x="3968720" y="613720"/>
                </a:lnTo>
                <a:lnTo>
                  <a:pt x="0" y="613720"/>
                </a:lnTo>
                <a:lnTo>
                  <a:pt x="0" y="0"/>
                </a:lnTo>
                <a:close/>
              </a:path>
            </a:pathLst>
          </a:custGeom>
          <a:blipFill>
            <a:blip r:embed="rId4"/>
            <a:stretch>
              <a:fillRect/>
            </a:stretch>
          </a:blipFill>
        </p:spPr>
      </p:sp>
      <p:sp>
        <p:nvSpPr>
          <p:cNvPr id="30" name="TextBox 17"/>
          <p:cNvSpPr txBox="1"/>
          <p:nvPr/>
        </p:nvSpPr>
        <p:spPr>
          <a:xfrm rot="21237263">
            <a:off x="-369590" y="5094056"/>
            <a:ext cx="13373009" cy="2891176"/>
          </a:xfrm>
          <a:prstGeom prst="rect">
            <a:avLst/>
          </a:prstGeom>
        </p:spPr>
        <p:txBody>
          <a:bodyPr lIns="0" tIns="0" rIns="0" bIns="0" rtlCol="0" anchor="t">
            <a:spAutoFit/>
          </a:bodyPr>
          <a:lstStyle/>
          <a:p>
            <a:pPr marL="0" marR="0" lvl="0" indent="0" algn="ctr" defTabSz="914400" rtl="0" eaLnBrk="1" fontAlgn="auto" latinLnBrk="0" hangingPunct="1">
              <a:lnSpc>
                <a:spcPts val="25885"/>
              </a:lnSpc>
              <a:spcBef>
                <a:spcPts val="0"/>
              </a:spcBef>
              <a:spcAft>
                <a:spcPts val="0"/>
              </a:spcAft>
              <a:buClrTx/>
              <a:buSzTx/>
              <a:buFontTx/>
              <a:buNone/>
              <a:defRPr/>
            </a:pPr>
            <a:r>
              <a:rPr kumimoji="0" lang="zh-CN" altLang="en-US" sz="1849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可画乐淘淘-简" panose="00020600040101010101"/>
                <a:sym typeface="可画乐淘淘-简" panose="00020600040101010101"/>
              </a:rPr>
              <a:t>详 解</a:t>
            </a:r>
            <a:endParaRPr kumimoji="0" lang="en-US" sz="1849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可画乐淘淘-简" panose="00020600040101010101"/>
              <a:sym typeface="可画乐淘淘-简" panose="00020600040101010101"/>
            </a:endParaRPr>
          </a:p>
        </p:txBody>
      </p:sp>
      <p:sp>
        <p:nvSpPr>
          <p:cNvPr id="18" name="Freeform 27"/>
          <p:cNvSpPr/>
          <p:nvPr/>
        </p:nvSpPr>
        <p:spPr>
          <a:xfrm rot="1211423">
            <a:off x="11184295" y="1542120"/>
            <a:ext cx="6365910" cy="5408717"/>
          </a:xfrm>
          <a:custGeom>
            <a:avLst/>
            <a:gdLst/>
            <a:ahLst/>
            <a:cxnLst/>
            <a:rect l="l" t="t" r="r" b="b"/>
            <a:pathLst>
              <a:path w="6365910" h="5408717">
                <a:moveTo>
                  <a:pt x="0" y="0"/>
                </a:moveTo>
                <a:lnTo>
                  <a:pt x="6365910" y="0"/>
                </a:lnTo>
                <a:lnTo>
                  <a:pt x="6365910" y="5408717"/>
                </a:lnTo>
                <a:lnTo>
                  <a:pt x="0" y="5408717"/>
                </a:lnTo>
                <a:lnTo>
                  <a:pt x="0" y="0"/>
                </a:lnTo>
                <a:close/>
              </a:path>
            </a:pathLst>
          </a:custGeom>
          <a:blipFill>
            <a:blip r:embed="rId5"/>
            <a:stretch>
              <a:fillRect/>
            </a:stretch>
          </a:blipFill>
        </p:spPr>
      </p:sp>
      <p:sp>
        <p:nvSpPr>
          <p:cNvPr id="21" name="Freeform 28"/>
          <p:cNvSpPr/>
          <p:nvPr/>
        </p:nvSpPr>
        <p:spPr>
          <a:xfrm rot="-346645">
            <a:off x="12191963" y="7063320"/>
            <a:ext cx="5561503" cy="1953478"/>
          </a:xfrm>
          <a:custGeom>
            <a:avLst/>
            <a:gdLst/>
            <a:ahLst/>
            <a:cxnLst/>
            <a:rect l="l" t="t" r="r" b="b"/>
            <a:pathLst>
              <a:path w="5561503" h="1953478">
                <a:moveTo>
                  <a:pt x="0" y="0"/>
                </a:moveTo>
                <a:lnTo>
                  <a:pt x="5561503" y="0"/>
                </a:lnTo>
                <a:lnTo>
                  <a:pt x="5561503" y="1953477"/>
                </a:lnTo>
                <a:lnTo>
                  <a:pt x="0" y="1953477"/>
                </a:lnTo>
                <a:lnTo>
                  <a:pt x="0" y="0"/>
                </a:lnTo>
                <a:close/>
              </a:path>
            </a:pathLst>
          </a:custGeom>
          <a:blipFill>
            <a:blip r:embed="rId6"/>
            <a:stretch>
              <a:fillRect/>
            </a:stretch>
          </a:blipFill>
        </p:spPr>
      </p:sp>
      <p:sp>
        <p:nvSpPr>
          <p:cNvPr id="22" name="Freeform 29"/>
          <p:cNvSpPr/>
          <p:nvPr/>
        </p:nvSpPr>
        <p:spPr>
          <a:xfrm rot="-1059529">
            <a:off x="9410076" y="1354502"/>
            <a:ext cx="1685059" cy="2238362"/>
          </a:xfrm>
          <a:custGeom>
            <a:avLst/>
            <a:gdLst/>
            <a:ahLst/>
            <a:cxnLst/>
            <a:rect l="l" t="t" r="r" b="b"/>
            <a:pathLst>
              <a:path w="1685059" h="2238362">
                <a:moveTo>
                  <a:pt x="0" y="0"/>
                </a:moveTo>
                <a:lnTo>
                  <a:pt x="1685059" y="0"/>
                </a:lnTo>
                <a:lnTo>
                  <a:pt x="1685059" y="2238362"/>
                </a:lnTo>
                <a:lnTo>
                  <a:pt x="0" y="2238362"/>
                </a:lnTo>
                <a:lnTo>
                  <a:pt x="0" y="0"/>
                </a:lnTo>
                <a:close/>
              </a:path>
            </a:pathLst>
          </a:custGeom>
          <a:blipFill>
            <a:blip r:embed="rId7"/>
            <a:stretch>
              <a:fillRect/>
            </a:stretch>
          </a:blipFill>
        </p:spPr>
      </p:sp>
      <p:pic>
        <p:nvPicPr>
          <p:cNvPr id="23" name="图片 22" descr="logo横版 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8600" y="266700"/>
            <a:ext cx="10439400" cy="10002738"/>
          </a:xfrm>
          <a:prstGeom prst="rect">
            <a:avLst/>
          </a:prstGeom>
          <a:noFill/>
        </p:spPr>
        <p:txBody>
          <a:bodyPr wrap="square">
            <a:spAutoFit/>
          </a:bodyPr>
          <a:lstStyle/>
          <a:p>
            <a:pPr indent="266700" algn="just">
              <a:buNone/>
            </a:pP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Yuri Williams and Rodney Smith </a:t>
            </a:r>
            <a:r>
              <a:rPr lang="en-US" altLang="zh-CN" sz="2800" kern="100" dirty="0">
                <a:solidFill>
                  <a:srgbClr val="000000"/>
                </a:solidFill>
                <a:effectLst/>
                <a:latin typeface="Times New Roman" panose="02020603050405020304" pitchFamily="18" charset="0"/>
                <a:ea typeface="宋体" panose="02010600030101010101" pitchFamily="2" charset="-122"/>
              </a:rPr>
              <a:t>are friends. </a:t>
            </a:r>
            <a:r>
              <a:rPr lang="en-US" altLang="zh-CN" sz="2800" kern="100" dirty="0">
                <a:solidFill>
                  <a:srgbClr val="FF0000"/>
                </a:solidFill>
                <a:effectLst/>
                <a:latin typeface="Times New Roman" panose="02020603050405020304" pitchFamily="18" charset="0"/>
                <a:ea typeface="宋体" panose="02010600030101010101" pitchFamily="2" charset="-122"/>
              </a:rPr>
              <a:t>They spend the weeks before Christmas </a:t>
            </a:r>
            <a:r>
              <a:rPr lang="en-US" altLang="zh-CN" sz="2800" u="sng" kern="100" dirty="0">
                <a:solidFill>
                  <a:srgbClr val="FF0000"/>
                </a:solidFill>
                <a:effectLst/>
                <a:latin typeface="Times New Roman" panose="02020603050405020304" pitchFamily="18" charset="0"/>
                <a:ea typeface="宋体" panose="02010600030101010101" pitchFamily="2" charset="-122"/>
              </a:rPr>
              <a:t>  41  </a:t>
            </a:r>
            <a:r>
              <a:rPr lang="en-US" altLang="zh-CN" sz="2800" kern="100" dirty="0">
                <a:solidFill>
                  <a:srgbClr val="FF0000"/>
                </a:solidFill>
                <a:effectLst/>
                <a:latin typeface="Times New Roman" panose="02020603050405020304" pitchFamily="18" charset="0"/>
                <a:ea typeface="宋体" panose="02010600030101010101" pitchFamily="2" charset="-122"/>
              </a:rPr>
              <a:t>the country.</a:t>
            </a:r>
            <a:r>
              <a:rPr lang="en-US" altLang="zh-CN" sz="2800" kern="100" dirty="0">
                <a:solidFill>
                  <a:srgbClr val="000000"/>
                </a:solidFill>
                <a:effectLst/>
                <a:latin typeface="Times New Roman" panose="02020603050405020304" pitchFamily="18" charset="0"/>
                <a:ea typeface="宋体" panose="02010600030101010101" pitchFamily="2" charset="-122"/>
              </a:rPr>
              <a:t> They </a:t>
            </a:r>
            <a:r>
              <a:rPr lang="en-US" altLang="zh-CN" sz="2800" kern="100" dirty="0">
                <a:solidFill>
                  <a:srgbClr val="00B0F0"/>
                </a:solidFill>
                <a:effectLst/>
                <a:latin typeface="Times New Roman" panose="02020603050405020304" pitchFamily="18" charset="0"/>
                <a:ea typeface="宋体" panose="02010600030101010101" pitchFamily="2" charset="-122"/>
              </a:rPr>
              <a:t>visit all 50 states</a:t>
            </a:r>
            <a:r>
              <a:rPr lang="en-US" altLang="zh-CN" sz="2800" kern="100" dirty="0">
                <a:solidFill>
                  <a:srgbClr val="000000"/>
                </a:solidFill>
                <a:effectLst/>
                <a:latin typeface="Times New Roman" panose="02020603050405020304" pitchFamily="18" charset="0"/>
                <a:ea typeface="宋体" panose="02010600030101010101" pitchFamily="2" charset="-122"/>
              </a:rPr>
              <a:t>, making house calls to </a:t>
            </a:r>
            <a:r>
              <a:rPr lang="en-US" altLang="zh-CN" sz="2800" u="sng" kern="100" dirty="0">
                <a:solidFill>
                  <a:srgbClr val="000000"/>
                </a:solidFill>
                <a:effectLst/>
                <a:latin typeface="Times New Roman" panose="02020603050405020304" pitchFamily="18" charset="0"/>
                <a:ea typeface="宋体" panose="02010600030101010101" pitchFamily="2" charset="-122"/>
              </a:rPr>
              <a:t>  42  </a:t>
            </a: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B0F0"/>
                </a:solidFill>
                <a:effectLst/>
                <a:latin typeface="Times New Roman" panose="02020603050405020304" pitchFamily="18" charset="0"/>
                <a:ea typeface="宋体" panose="02010600030101010101" pitchFamily="2" charset="-122"/>
              </a:rPr>
              <a:t>who are sick or disabled</a:t>
            </a:r>
            <a:r>
              <a:rPr lang="en-US" altLang="zh-CN" sz="2800" kern="100" dirty="0">
                <a:solidFill>
                  <a:srgbClr val="000000"/>
                </a:solidFill>
                <a:effectLst/>
                <a:latin typeface="Times New Roman" panose="02020603050405020304" pitchFamily="18" charset="0"/>
                <a:ea typeface="宋体" panose="02010600030101010101" pitchFamily="2" charset="-122"/>
              </a:rPr>
              <a:t>. The pair arrive with plenty of </a:t>
            </a:r>
            <a:r>
              <a:rPr lang="en-US" altLang="zh-CN" sz="2800" u="sng" kern="100" dirty="0">
                <a:solidFill>
                  <a:srgbClr val="000000"/>
                </a:solidFill>
                <a:effectLst/>
                <a:latin typeface="Times New Roman" panose="02020603050405020304" pitchFamily="18" charset="0"/>
                <a:ea typeface="宋体" panose="02010600030101010101" pitchFamily="2" charset="-122"/>
              </a:rPr>
              <a:t>  43  </a:t>
            </a:r>
            <a:r>
              <a:rPr lang="en-US" altLang="zh-CN" sz="2800" kern="100" dirty="0">
                <a:solidFill>
                  <a:srgbClr val="000000"/>
                </a:solidFill>
                <a:effectLst/>
                <a:latin typeface="Times New Roman" panose="02020603050405020304" pitchFamily="18" charset="0"/>
                <a:ea typeface="宋体" panose="02010600030101010101" pitchFamily="2" charset="-122"/>
              </a:rPr>
              <a:t>, and in costume. In past years, Williams has dressed up as various </a:t>
            </a:r>
            <a:r>
              <a:rPr lang="en-US" altLang="zh-CN" sz="2800" u="sng" kern="100" dirty="0">
                <a:solidFill>
                  <a:srgbClr val="000000"/>
                </a:solidFill>
                <a:effectLst/>
                <a:latin typeface="Times New Roman" panose="02020603050405020304" pitchFamily="18" charset="0"/>
                <a:ea typeface="宋体" panose="02010600030101010101" pitchFamily="2" charset="-122"/>
              </a:rPr>
              <a:t>  44  </a:t>
            </a:r>
            <a:r>
              <a:rPr lang="en-US" altLang="zh-CN" sz="2800" kern="100" dirty="0">
                <a:solidFill>
                  <a:srgbClr val="000000"/>
                </a:solidFill>
                <a:effectLst/>
                <a:latin typeface="Times New Roman" panose="02020603050405020304" pitchFamily="18" charset="0"/>
                <a:ea typeface="宋体" panose="02010600030101010101" pitchFamily="2" charset="-122"/>
              </a:rPr>
              <a:t> , including </a:t>
            </a:r>
            <a:r>
              <a:rPr lang="en-US" altLang="zh-CN" sz="2800" kern="100" dirty="0">
                <a:solidFill>
                  <a:srgbClr val="00B0F0"/>
                </a:solidFill>
                <a:effectLst/>
                <a:latin typeface="Times New Roman" panose="02020603050405020304" pitchFamily="18" charset="0"/>
                <a:ea typeface="宋体" panose="02010600030101010101" pitchFamily="2" charset="-122"/>
              </a:rPr>
              <a:t>Spider-Man</a:t>
            </a:r>
            <a:r>
              <a:rPr lang="en-US" altLang="zh-CN" sz="2800" kern="100" dirty="0">
                <a:solidFill>
                  <a:srgbClr val="000000"/>
                </a:solidFill>
                <a:effectLst/>
                <a:latin typeface="Times New Roman" panose="02020603050405020304" pitchFamily="18" charset="0"/>
                <a:ea typeface="宋体" panose="02010600030101010101" pitchFamily="2" charset="-122"/>
              </a:rPr>
              <a:t>, while Smith wears the attire(</a:t>
            </a:r>
            <a:r>
              <a:rPr lang="zh-CN" altLang="zh-CN" sz="2800" kern="100" dirty="0">
                <a:solidFill>
                  <a:srgbClr val="000000"/>
                </a:solidFill>
                <a:effectLst/>
                <a:latin typeface="Times New Roman" panose="02020603050405020304" pitchFamily="18" charset="0"/>
                <a:ea typeface="宋体" panose="02010600030101010101" pitchFamily="2" charset="-122"/>
              </a:rPr>
              <a:t>服装</a:t>
            </a:r>
            <a:r>
              <a:rPr lang="en-US" altLang="zh-CN" sz="2800" kern="100" dirty="0">
                <a:solidFill>
                  <a:srgbClr val="000000"/>
                </a:solidFill>
                <a:effectLst/>
                <a:latin typeface="Times New Roman" panose="02020603050405020304" pitchFamily="18" charset="0"/>
                <a:ea typeface="宋体" panose="02010600030101010101" pitchFamily="2" charset="-122"/>
              </a:rPr>
              <a:t>) of a Christmas elf.</a:t>
            </a:r>
            <a:endParaRPr lang="zh-CN" altLang="zh-CN" sz="2800" kern="100" dirty="0">
              <a:effectLst/>
              <a:latin typeface="Times New Roman" panose="02020603050405020304" pitchFamily="18" charset="0"/>
              <a:ea typeface="宋体" panose="02010600030101010101" pitchFamily="2" charset="-122"/>
            </a:endParaRPr>
          </a:p>
          <a:p>
            <a:pPr indent="266700" algn="just">
              <a:buNone/>
            </a:pPr>
            <a:r>
              <a:rPr lang="en-US" altLang="zh-CN" sz="2800" kern="100" dirty="0">
                <a:solidFill>
                  <a:srgbClr val="000000"/>
                </a:solidFill>
                <a:effectLst/>
                <a:latin typeface="Times New Roman" panose="02020603050405020304" pitchFamily="18" charset="0"/>
                <a:ea typeface="宋体" panose="02010600030101010101" pitchFamily="2" charset="-122"/>
              </a:rPr>
              <a:t>  Though Williams has been </a:t>
            </a:r>
            <a:r>
              <a:rPr lang="en-US" altLang="zh-CN" sz="2800" u="sng" kern="100" dirty="0">
                <a:solidFill>
                  <a:srgbClr val="000000"/>
                </a:solidFill>
                <a:effectLst/>
                <a:latin typeface="Times New Roman" panose="02020603050405020304" pitchFamily="18" charset="0"/>
                <a:ea typeface="宋体" panose="02010600030101010101" pitchFamily="2" charset="-122"/>
              </a:rPr>
              <a:t>  45  </a:t>
            </a:r>
            <a:r>
              <a:rPr lang="en-US" altLang="zh-CN" sz="2800" kern="100" dirty="0">
                <a:solidFill>
                  <a:srgbClr val="000000"/>
                </a:solidFill>
                <a:effectLst/>
                <a:latin typeface="Times New Roman" panose="02020603050405020304" pitchFamily="18" charset="0"/>
                <a:ea typeface="宋体" panose="02010600030101010101" pitchFamily="2" charset="-122"/>
              </a:rPr>
              <a:t> joy this way for years, the drive to do it came from a joyless place. In 2009, he lost his </a:t>
            </a:r>
            <a:r>
              <a:rPr lang="en-US" altLang="zh-CN" sz="2800" u="sng" kern="100" dirty="0">
                <a:solidFill>
                  <a:srgbClr val="000000"/>
                </a:solidFill>
                <a:effectLst/>
                <a:latin typeface="Times New Roman" panose="02020603050405020304" pitchFamily="18" charset="0"/>
                <a:ea typeface="宋体" panose="02010600030101010101" pitchFamily="2" charset="-122"/>
              </a:rPr>
              <a:t>  46  </a:t>
            </a:r>
            <a:r>
              <a:rPr lang="en-US" altLang="zh-CN" sz="2800" kern="100" dirty="0">
                <a:solidFill>
                  <a:srgbClr val="000000"/>
                </a:solidFill>
                <a:effectLst/>
                <a:latin typeface="Times New Roman" panose="02020603050405020304" pitchFamily="18" charset="0"/>
                <a:ea typeface="宋体" panose="02010600030101010101" pitchFamily="2" charset="-122"/>
              </a:rPr>
              <a:t> to cancer.</a:t>
            </a:r>
            <a:endParaRPr lang="zh-CN" altLang="zh-CN" sz="2800" kern="100" dirty="0">
              <a:effectLst/>
              <a:latin typeface="Times New Roman" panose="02020603050405020304" pitchFamily="18" charset="0"/>
              <a:ea typeface="宋体" panose="02010600030101010101" pitchFamily="2" charset="-122"/>
            </a:endParaRPr>
          </a:p>
          <a:p>
            <a:pPr indent="266700" algn="just">
              <a:buNone/>
            </a:pPr>
            <a:r>
              <a:rPr lang="en-US" altLang="zh-CN" sz="2800" kern="100" dirty="0">
                <a:solidFill>
                  <a:srgbClr val="000000"/>
                </a:solidFill>
                <a:effectLst/>
                <a:latin typeface="Times New Roman" panose="02020603050405020304" pitchFamily="18" charset="0"/>
                <a:ea typeface="宋体" panose="02010600030101010101" pitchFamily="2" charset="-122"/>
              </a:rPr>
              <a:t>  “I fell into a five-year </a:t>
            </a:r>
            <a:r>
              <a:rPr lang="en-US" altLang="zh-CN" sz="2800" u="sng" kern="100" dirty="0">
                <a:solidFill>
                  <a:srgbClr val="000000"/>
                </a:solidFill>
                <a:effectLst/>
                <a:latin typeface="Times New Roman" panose="02020603050405020304" pitchFamily="18" charset="0"/>
                <a:ea typeface="宋体" panose="02010600030101010101" pitchFamily="2" charset="-122"/>
              </a:rPr>
              <a:t>  47  </a:t>
            </a:r>
            <a:r>
              <a:rPr lang="en-US" altLang="zh-CN" sz="2800" kern="100" dirty="0">
                <a:solidFill>
                  <a:srgbClr val="000000"/>
                </a:solidFill>
                <a:effectLst/>
                <a:latin typeface="Times New Roman" panose="02020603050405020304" pitchFamily="18" charset="0"/>
                <a:ea typeface="宋体" panose="02010600030101010101" pitchFamily="2" charset="-122"/>
              </a:rPr>
              <a:t> ,” he told </a:t>
            </a:r>
            <a:r>
              <a:rPr lang="en-US" altLang="zh-CN" sz="2800" i="1" kern="100" dirty="0">
                <a:solidFill>
                  <a:srgbClr val="000000"/>
                </a:solidFill>
                <a:effectLst/>
                <a:latin typeface="Times New Roman" panose="02020603050405020304" pitchFamily="18" charset="0"/>
                <a:ea typeface="宋体" panose="02010600030101010101" pitchFamily="2" charset="-122"/>
              </a:rPr>
              <a:t>Good Morning America</a:t>
            </a:r>
            <a:r>
              <a:rPr lang="en-US" altLang="zh-CN" sz="2800" kern="100" dirty="0">
                <a:solidFill>
                  <a:srgbClr val="000000"/>
                </a:solidFill>
                <a:effectLst/>
                <a:latin typeface="Times New Roman" panose="02020603050405020304" pitchFamily="18" charset="0"/>
                <a:ea typeface="宋体" panose="02010600030101010101" pitchFamily="2" charset="-122"/>
              </a:rPr>
              <a:t>. But he dug himself out by honoring his mother’s memory through </a:t>
            </a:r>
            <a:r>
              <a:rPr lang="en-US" altLang="zh-CN" sz="2800" u="sng" kern="100" dirty="0">
                <a:solidFill>
                  <a:srgbClr val="000000"/>
                </a:solidFill>
                <a:effectLst/>
                <a:latin typeface="Times New Roman" panose="02020603050405020304" pitchFamily="18" charset="0"/>
                <a:ea typeface="宋体" panose="02010600030101010101" pitchFamily="2" charset="-122"/>
              </a:rPr>
              <a:t>  48  </a:t>
            </a:r>
            <a:r>
              <a:rPr lang="en-US" altLang="zh-CN" sz="2800" kern="100" dirty="0">
                <a:solidFill>
                  <a:srgbClr val="000000"/>
                </a:solidFill>
                <a:effectLst/>
                <a:latin typeface="Times New Roman" panose="02020603050405020304" pitchFamily="18" charset="0"/>
                <a:ea typeface="宋体" panose="02010600030101010101" pitchFamily="2" charset="-122"/>
              </a:rPr>
              <a:t> acts, including </a:t>
            </a:r>
            <a:r>
              <a:rPr lang="en-US" altLang="zh-CN" sz="2800" kern="100" dirty="0">
                <a:solidFill>
                  <a:srgbClr val="FF0000"/>
                </a:solidFill>
                <a:effectLst/>
                <a:latin typeface="Times New Roman" panose="02020603050405020304" pitchFamily="18" charset="0"/>
                <a:ea typeface="宋体" panose="02010600030101010101" pitchFamily="2" charset="-122"/>
              </a:rPr>
              <a:t>collecting gifts for children with special demands </a:t>
            </a:r>
            <a:r>
              <a:rPr lang="en-US" altLang="zh-CN" sz="2800" kern="100" dirty="0">
                <a:solidFill>
                  <a:srgbClr val="000000"/>
                </a:solidFill>
                <a:effectLst/>
                <a:latin typeface="Times New Roman" panose="02020603050405020304" pitchFamily="18" charset="0"/>
                <a:ea typeface="宋体" panose="02010600030101010101" pitchFamily="2" charset="-122"/>
              </a:rPr>
              <a:t>. Williams launched his </a:t>
            </a:r>
            <a:r>
              <a:rPr lang="en-US" altLang="zh-CN" sz="2800" u="sng" kern="100" dirty="0">
                <a:solidFill>
                  <a:srgbClr val="000000"/>
                </a:solidFill>
                <a:effectLst/>
                <a:latin typeface="Times New Roman" panose="02020603050405020304" pitchFamily="18" charset="0"/>
                <a:ea typeface="宋体" panose="02010600030101010101" pitchFamily="2" charset="-122"/>
              </a:rPr>
              <a:t>  49  </a:t>
            </a:r>
            <a:r>
              <a:rPr lang="en-US" altLang="zh-CN" sz="2800" kern="100" dirty="0">
                <a:solidFill>
                  <a:srgbClr val="000000"/>
                </a:solidFill>
                <a:effectLst/>
                <a:latin typeface="Times New Roman" panose="02020603050405020304" pitchFamily="18" charset="0"/>
                <a:ea typeface="宋体" panose="02010600030101010101" pitchFamily="2" charset="-122"/>
              </a:rPr>
              <a:t>, A Future Super Hero and Friends, in 2018. His goal: to </a:t>
            </a:r>
            <a:r>
              <a:rPr lang="en-US" altLang="zh-CN" sz="2800" kern="100" dirty="0">
                <a:solidFill>
                  <a:srgbClr val="FF0000"/>
                </a:solidFill>
                <a:effectLst/>
                <a:latin typeface="Times New Roman" panose="02020603050405020304" pitchFamily="18" charset="0"/>
                <a:ea typeface="宋体" panose="02010600030101010101" pitchFamily="2" charset="-122"/>
              </a:rPr>
              <a:t>bring smiles to children with health</a:t>
            </a:r>
            <a:r>
              <a:rPr lang="en-US" altLang="zh-CN" sz="2800" kern="100" spc="-30" dirty="0">
                <a:solidFill>
                  <a:srgbClr val="FF0000"/>
                </a:solidFill>
                <a:effectLst/>
                <a:latin typeface="Times New Roman" panose="02020603050405020304" pitchFamily="18" charset="0"/>
                <a:ea typeface="宋体" panose="02010600030101010101" pitchFamily="2" charset="-122"/>
              </a:rPr>
              <a:t> challenges</a:t>
            </a:r>
            <a:r>
              <a:rPr lang="en-US" altLang="zh-CN" sz="2800" kern="100" spc="-30" dirty="0">
                <a:solidFill>
                  <a:srgbClr val="000000"/>
                </a:solidFill>
                <a:effectLst/>
                <a:latin typeface="Times New Roman" panose="02020603050405020304" pitchFamily="18" charset="0"/>
                <a:ea typeface="宋体" panose="02010600030101010101" pitchFamily="2" charset="-122"/>
              </a:rPr>
              <a:t>, including those fighting </a:t>
            </a:r>
            <a:r>
              <a:rPr lang="en-US" altLang="zh-CN" sz="2800" u="sng" kern="100" spc="-30" dirty="0">
                <a:solidFill>
                  <a:srgbClr val="000000"/>
                </a:solidFill>
                <a:effectLst/>
                <a:latin typeface="Times New Roman" panose="02020603050405020304" pitchFamily="18" charset="0"/>
                <a:ea typeface="宋体" panose="02010600030101010101" pitchFamily="2" charset="-122"/>
              </a:rPr>
              <a:t>  50  </a:t>
            </a:r>
            <a:r>
              <a:rPr lang="en-US" altLang="zh-CN" sz="2800" kern="100" spc="-30" dirty="0">
                <a:solidFill>
                  <a:srgbClr val="000000"/>
                </a:solidFill>
                <a:effectLst/>
                <a:latin typeface="Times New Roman" panose="02020603050405020304" pitchFamily="18" charset="0"/>
                <a:ea typeface="宋体" panose="02010600030101010101" pitchFamily="2" charset="-122"/>
              </a:rPr>
              <a:t> conditions.</a:t>
            </a:r>
            <a:endParaRPr lang="zh-CN" altLang="zh-CN" sz="2800" kern="100" dirty="0">
              <a:effectLst/>
              <a:latin typeface="Times New Roman" panose="02020603050405020304" pitchFamily="18" charset="0"/>
              <a:ea typeface="宋体" panose="02010600030101010101" pitchFamily="2" charset="-122"/>
            </a:endParaRPr>
          </a:p>
          <a:p>
            <a:pPr indent="266700" algn="just">
              <a:buNone/>
            </a:pPr>
            <a:r>
              <a:rPr lang="en-US" altLang="zh-CN" sz="2800" kern="100" dirty="0">
                <a:solidFill>
                  <a:srgbClr val="000000"/>
                </a:solidFill>
                <a:effectLst/>
                <a:latin typeface="Times New Roman" panose="02020603050405020304" pitchFamily="18" charset="0"/>
                <a:ea typeface="宋体" panose="02010600030101010101" pitchFamily="2" charset="-122"/>
              </a:rPr>
              <a:t>  Williams and Smith </a:t>
            </a:r>
            <a:r>
              <a:rPr lang="en-US" altLang="zh-CN" sz="2800" kern="100" dirty="0">
                <a:solidFill>
                  <a:srgbClr val="FF0000"/>
                </a:solidFill>
                <a:effectLst/>
                <a:latin typeface="Times New Roman" panose="02020603050405020304" pitchFamily="18" charset="0"/>
                <a:ea typeface="宋体" panose="02010600030101010101" pitchFamily="2" charset="-122"/>
              </a:rPr>
              <a:t>start their gift-giving journey </a:t>
            </a:r>
            <a:r>
              <a:rPr lang="en-US" altLang="zh-CN" sz="2800" kern="100" dirty="0">
                <a:solidFill>
                  <a:srgbClr val="000000"/>
                </a:solidFill>
                <a:effectLst/>
                <a:latin typeface="Times New Roman" panose="02020603050405020304" pitchFamily="18" charset="0"/>
                <a:ea typeface="宋体" panose="02010600030101010101" pitchFamily="2" charset="-122"/>
              </a:rPr>
              <a:t>by </a:t>
            </a:r>
            <a:r>
              <a:rPr lang="en-US" altLang="zh-CN" sz="2800" u="sng" kern="100" dirty="0">
                <a:solidFill>
                  <a:srgbClr val="000000"/>
                </a:solidFill>
                <a:effectLst/>
                <a:latin typeface="Times New Roman" panose="02020603050405020304" pitchFamily="18" charset="0"/>
                <a:ea typeface="宋体" panose="02010600030101010101" pitchFamily="2" charset="-122"/>
              </a:rPr>
              <a:t>  51  </a:t>
            </a:r>
            <a:r>
              <a:rPr lang="en-US" altLang="zh-CN" sz="2800" kern="100" dirty="0">
                <a:solidFill>
                  <a:srgbClr val="000000"/>
                </a:solidFill>
                <a:effectLst/>
                <a:latin typeface="Times New Roman" panose="02020603050405020304" pitchFamily="18" charset="0"/>
                <a:ea typeface="宋体" panose="02010600030101010101" pitchFamily="2" charset="-122"/>
              </a:rPr>
              <a:t> through the 48 states before flying to Alaska and Hawaii. Along the way, they </a:t>
            </a:r>
            <a:r>
              <a:rPr lang="en-US" altLang="zh-CN" sz="2800" u="sng" kern="100" dirty="0">
                <a:solidFill>
                  <a:srgbClr val="000000"/>
                </a:solidFill>
                <a:effectLst/>
                <a:latin typeface="Times New Roman" panose="02020603050405020304" pitchFamily="18" charset="0"/>
                <a:ea typeface="宋体" panose="02010600030101010101" pitchFamily="2" charset="-122"/>
              </a:rPr>
              <a:t>  52  </a:t>
            </a: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FF0000"/>
                </a:solidFill>
                <a:effectLst/>
                <a:latin typeface="Times New Roman" panose="02020603050405020304" pitchFamily="18" charset="0"/>
                <a:ea typeface="宋体" panose="02010600030101010101" pitchFamily="2" charset="-122"/>
              </a:rPr>
              <a:t>gifts</a:t>
            </a:r>
            <a:r>
              <a:rPr lang="en-US" altLang="zh-CN" sz="2800" kern="100" dirty="0">
                <a:solidFill>
                  <a:srgbClr val="000000"/>
                </a:solidFill>
                <a:effectLst/>
                <a:latin typeface="Times New Roman" panose="02020603050405020304" pitchFamily="18" charset="0"/>
                <a:ea typeface="宋体" panose="02010600030101010101" pitchFamily="2" charset="-122"/>
              </a:rPr>
              <a:t>, funded by the donations that come </a:t>
            </a:r>
            <a:r>
              <a:rPr lang="en-US" altLang="zh-CN" sz="2800" kern="100" spc="-30" dirty="0">
                <a:solidFill>
                  <a:srgbClr val="000000"/>
                </a:solidFill>
                <a:effectLst/>
                <a:latin typeface="Times New Roman" panose="02020603050405020304" pitchFamily="18" charset="0"/>
                <a:ea typeface="宋体" panose="02010600030101010101" pitchFamily="2" charset="-122"/>
              </a:rPr>
              <a:t>through the Future Super Hero website, which is also where people nominate families for the pair to visit.</a:t>
            </a:r>
            <a:endParaRPr lang="zh-CN" altLang="zh-CN" sz="2800" kern="100" dirty="0">
              <a:effectLst/>
              <a:latin typeface="Times New Roman" panose="02020603050405020304" pitchFamily="18" charset="0"/>
              <a:ea typeface="宋体" panose="02010600030101010101" pitchFamily="2" charset="-122"/>
            </a:endParaRPr>
          </a:p>
          <a:p>
            <a:pPr indent="266700" algn="just"/>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0000"/>
                </a:solidFill>
                <a:effectLst/>
                <a:highlight>
                  <a:srgbClr val="FFFF00"/>
                </a:highlight>
                <a:latin typeface="Times New Roman" panose="02020603050405020304" pitchFamily="18" charset="0"/>
                <a:ea typeface="宋体" panose="02010600030101010101" pitchFamily="2" charset="-122"/>
              </a:rPr>
              <a:t>The pair </a:t>
            </a:r>
            <a:r>
              <a:rPr lang="en-US" altLang="zh-CN" sz="2800" kern="100" dirty="0">
                <a:solidFill>
                  <a:srgbClr val="000000"/>
                </a:solidFill>
                <a:effectLst/>
                <a:latin typeface="Times New Roman" panose="02020603050405020304" pitchFamily="18" charset="0"/>
                <a:ea typeface="宋体" panose="02010600030101010101" pitchFamily="2" charset="-122"/>
              </a:rPr>
              <a:t>say they want to make sure families facing tough </a:t>
            </a:r>
            <a:r>
              <a:rPr lang="en-US" altLang="zh-CN" sz="2800" u="sng" kern="100" dirty="0">
                <a:solidFill>
                  <a:srgbClr val="000000"/>
                </a:solidFill>
                <a:effectLst/>
                <a:latin typeface="Times New Roman" panose="02020603050405020304" pitchFamily="18" charset="0"/>
                <a:ea typeface="宋体" panose="02010600030101010101" pitchFamily="2" charset="-122"/>
              </a:rPr>
              <a:t>  53  </a:t>
            </a:r>
            <a:r>
              <a:rPr lang="en-US" altLang="zh-CN" sz="2800" kern="100" dirty="0">
                <a:solidFill>
                  <a:srgbClr val="000000"/>
                </a:solidFill>
                <a:effectLst/>
                <a:latin typeface="Times New Roman" panose="02020603050405020304" pitchFamily="18" charset="0"/>
                <a:ea typeface="宋体" panose="02010600030101010101" pitchFamily="2" charset="-122"/>
              </a:rPr>
              <a:t> never feel alone. “I don’t look to get </a:t>
            </a:r>
            <a:r>
              <a:rPr lang="en-US" altLang="zh-CN" sz="2800" u="sng" kern="100" dirty="0">
                <a:solidFill>
                  <a:srgbClr val="000000"/>
                </a:solidFill>
                <a:effectLst/>
                <a:latin typeface="Times New Roman" panose="02020603050405020304" pitchFamily="18" charset="0"/>
                <a:ea typeface="宋体" panose="02010600030101010101" pitchFamily="2" charset="-122"/>
              </a:rPr>
              <a:t>  54  </a:t>
            </a:r>
            <a:r>
              <a:rPr lang="en-US" altLang="zh-CN" sz="2800" kern="100" dirty="0">
                <a:solidFill>
                  <a:srgbClr val="000000"/>
                </a:solidFill>
                <a:effectLst/>
                <a:latin typeface="Times New Roman" panose="02020603050405020304" pitchFamily="18" charset="0"/>
                <a:ea typeface="宋体" panose="02010600030101010101" pitchFamily="2" charset="-122"/>
              </a:rPr>
              <a:t> to do this,” Williams adds. </a:t>
            </a:r>
            <a:r>
              <a:rPr lang="en-US" altLang="zh-CN" sz="2800" kern="100" dirty="0">
                <a:solidFill>
                  <a:srgbClr val="FF0000"/>
                </a:solidFill>
                <a:effectLst/>
                <a:latin typeface="Times New Roman" panose="02020603050405020304" pitchFamily="18" charset="0"/>
                <a:ea typeface="宋体" panose="02010600030101010101" pitchFamily="2" charset="-122"/>
              </a:rPr>
              <a:t>“It’s just </a:t>
            </a:r>
            <a:r>
              <a:rPr lang="en-US" altLang="zh-CN" sz="2800" u="sng" kern="100" dirty="0">
                <a:solidFill>
                  <a:srgbClr val="FF0000"/>
                </a:solidFill>
                <a:effectLst/>
                <a:latin typeface="Times New Roman" panose="02020603050405020304" pitchFamily="18" charset="0"/>
                <a:ea typeface="宋体" panose="02010600030101010101" pitchFamily="2" charset="-122"/>
              </a:rPr>
              <a:t>  55  </a:t>
            </a:r>
            <a:r>
              <a:rPr lang="en-US" altLang="zh-CN" sz="2800" kern="100" dirty="0">
                <a:solidFill>
                  <a:srgbClr val="FF0000"/>
                </a:solidFill>
                <a:effectLst/>
                <a:latin typeface="Times New Roman" panose="02020603050405020304" pitchFamily="18" charset="0"/>
                <a:ea typeface="宋体" panose="02010600030101010101" pitchFamily="2" charset="-122"/>
              </a:rPr>
              <a:t> for me for losing my mother, just keeping her name alive by doing this.”</a:t>
            </a:r>
            <a:endParaRPr lang="zh-CN" altLang="zh-CN" sz="2800" kern="100" dirty="0">
              <a:solidFill>
                <a:srgbClr val="FF0000"/>
              </a:solidFill>
              <a:effectLst/>
              <a:latin typeface="Times New Roman" panose="02020603050405020304" pitchFamily="18" charset="0"/>
              <a:ea typeface="宋体" panose="02010600030101010101" pitchFamily="2" charset="-122"/>
            </a:endParaRPr>
          </a:p>
        </p:txBody>
      </p:sp>
      <p:sp>
        <p:nvSpPr>
          <p:cNvPr id="5" name="文本框 4"/>
          <p:cNvSpPr txBox="1"/>
          <p:nvPr/>
        </p:nvSpPr>
        <p:spPr>
          <a:xfrm>
            <a:off x="11103429" y="326187"/>
            <a:ext cx="7086600" cy="9634625"/>
          </a:xfrm>
          <a:prstGeom prst="rect">
            <a:avLst/>
          </a:prstGeom>
          <a:noFill/>
        </p:spPr>
        <p:txBody>
          <a:bodyPr wrap="square">
            <a:spAutoFit/>
          </a:bodyPr>
          <a:lstStyle/>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41. A. wandering 		B. exploring	</a:t>
            </a:r>
            <a:endParaRPr lang="en-US" altLang="zh-CN" sz="2600" kern="100" dirty="0">
              <a:solidFill>
                <a:srgbClr val="000000"/>
              </a:solidFill>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      C. crossing 		D. fleeing</a:t>
            </a:r>
            <a:endParaRPr lang="zh-CN" altLang="zh-CN" sz="2600" kern="100" dirty="0">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42. A. kids			B. friends 	</a:t>
            </a:r>
            <a:endParaRPr lang="en-US" altLang="zh-CN" sz="2600" kern="100" dirty="0">
              <a:solidFill>
                <a:srgbClr val="000000"/>
              </a:solidFill>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      C. people  		D. families</a:t>
            </a:r>
            <a:endParaRPr lang="zh-CN" altLang="zh-CN" sz="2600" kern="100" dirty="0">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43. A. medicines		B. money	</a:t>
            </a:r>
            <a:endParaRPr lang="en-US" altLang="zh-CN" sz="2600" kern="100" dirty="0">
              <a:solidFill>
                <a:srgbClr val="000000"/>
              </a:solidFill>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      C. clothes			D. gifts</a:t>
            </a:r>
            <a:endParaRPr lang="zh-CN" altLang="zh-CN" sz="2600" kern="100" dirty="0">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44. A. sales-men		B. super-heroes      </a:t>
            </a:r>
            <a:endParaRPr lang="en-US" altLang="zh-CN" sz="2600" kern="100" dirty="0">
              <a:solidFill>
                <a:srgbClr val="000000"/>
              </a:solidFill>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latin typeface="Times New Roman" panose="02020603050405020304" pitchFamily="18" charset="0"/>
                <a:ea typeface="宋体" panose="02010600030101010101" pitchFamily="2" charset="-122"/>
              </a:rPr>
              <a:t>      </a:t>
            </a:r>
            <a:r>
              <a:rPr lang="en-US" altLang="zh-CN" sz="2600" kern="100" dirty="0">
                <a:solidFill>
                  <a:srgbClr val="000000"/>
                </a:solidFill>
                <a:effectLst/>
                <a:latin typeface="Times New Roman" panose="02020603050405020304" pitchFamily="18" charset="0"/>
                <a:ea typeface="宋体" panose="02010600030101010101" pitchFamily="2" charset="-122"/>
              </a:rPr>
              <a:t>C. consultants		D. architects</a:t>
            </a:r>
            <a:endParaRPr lang="zh-CN" altLang="zh-CN" sz="2600" kern="100" dirty="0">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45. A. lasting			B. searching	</a:t>
            </a:r>
            <a:endParaRPr lang="en-US" altLang="zh-CN" sz="2600" kern="100" dirty="0">
              <a:solidFill>
                <a:srgbClr val="000000"/>
              </a:solidFill>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      C. spreading 		D. receiving</a:t>
            </a:r>
            <a:endParaRPr lang="zh-CN" altLang="zh-CN" sz="2600" kern="100" dirty="0">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46. A. mother 		B. father</a:t>
            </a:r>
            <a:endParaRPr lang="en-US" altLang="zh-CN" sz="2600" kern="100" dirty="0">
              <a:solidFill>
                <a:srgbClr val="000000"/>
              </a:solidFill>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      C. wife			D. son</a:t>
            </a:r>
            <a:endParaRPr lang="zh-CN" altLang="zh-CN" sz="2600" kern="100" dirty="0">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47. A. unemployment	B. disappointment	</a:t>
            </a:r>
            <a:endParaRPr lang="en-US" altLang="zh-CN" sz="2600" kern="100" dirty="0">
              <a:solidFill>
                <a:srgbClr val="000000"/>
              </a:solidFill>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      C. confusion		D. depression</a:t>
            </a:r>
            <a:endParaRPr lang="zh-CN" altLang="zh-CN" sz="2600" kern="100" dirty="0">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48. A. achievable		B. charitable 	</a:t>
            </a:r>
            <a:endParaRPr lang="en-US" altLang="zh-CN" sz="2600" kern="100" dirty="0">
              <a:solidFill>
                <a:srgbClr val="000000"/>
              </a:solidFill>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      C. reliable		D. sustainable</a:t>
            </a:r>
            <a:endParaRPr lang="zh-CN" altLang="zh-CN" sz="2600" kern="100" dirty="0">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49. A. nonprofit 		B. experiment</a:t>
            </a:r>
            <a:endParaRPr lang="en-US" altLang="zh-CN" sz="2600" kern="100" dirty="0">
              <a:solidFill>
                <a:srgbClr val="000000"/>
              </a:solidFill>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      C. business		D. campaign</a:t>
            </a:r>
            <a:endParaRPr lang="zh-CN" altLang="zh-CN" sz="2600" kern="100" dirty="0">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50. A. dream-inspiring	B. effort-rewarding	</a:t>
            </a:r>
            <a:endParaRPr lang="en-US" altLang="zh-CN" sz="2600" kern="100" dirty="0">
              <a:solidFill>
                <a:srgbClr val="000000"/>
              </a:solidFill>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      C. life-risking		D. life-threatening</a:t>
            </a:r>
            <a:endParaRPr lang="zh-CN" altLang="zh-CN" sz="2600" kern="100" dirty="0">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51. A. riding			B. driving 	</a:t>
            </a:r>
            <a:endParaRPr lang="en-US" altLang="zh-CN" sz="2600" kern="100" dirty="0">
              <a:solidFill>
                <a:srgbClr val="000000"/>
              </a:solidFill>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      C. sailing			D. walking</a:t>
            </a:r>
            <a:endParaRPr lang="zh-CN" altLang="zh-CN" sz="2600" kern="100" dirty="0">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52. A. stock up on 		B. cut down on</a:t>
            </a:r>
            <a:endParaRPr lang="en-US" altLang="zh-CN" sz="2600" kern="100" dirty="0">
              <a:solidFill>
                <a:srgbClr val="000000"/>
              </a:solidFill>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      C. hold on to		D. run out of</a:t>
            </a:r>
            <a:endParaRPr lang="zh-CN" altLang="zh-CN" sz="2600" kern="100" dirty="0">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53. A. dreams		B. schedules	</a:t>
            </a:r>
            <a:endParaRPr lang="en-US" altLang="zh-CN" sz="2600" kern="100" dirty="0">
              <a:solidFill>
                <a:srgbClr val="000000"/>
              </a:solidFill>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      C. projects		D. battles</a:t>
            </a:r>
            <a:endParaRPr lang="zh-CN" altLang="zh-CN" sz="2600" kern="100" dirty="0">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54. A. employed		B. paid 	</a:t>
            </a:r>
            <a:endParaRPr lang="en-US" altLang="zh-CN" sz="2600" kern="100" dirty="0">
              <a:solidFill>
                <a:srgbClr val="000000"/>
              </a:solidFill>
              <a:effectLst/>
              <a:latin typeface="Times New Roman" panose="02020603050405020304" pitchFamily="18" charset="0"/>
              <a:ea typeface="宋体" panose="02010600030101010101" pitchFamily="2" charset="-122"/>
            </a:endParaRPr>
          </a:p>
          <a:p>
            <a:pPr algn="just">
              <a:lnSpc>
                <a:spcPts val="2500"/>
              </a:lnSpc>
              <a:buNone/>
            </a:pPr>
            <a:r>
              <a:rPr lang="en-US" altLang="zh-CN" sz="2600" kern="100" dirty="0">
                <a:solidFill>
                  <a:srgbClr val="000000"/>
                </a:solidFill>
                <a:effectLst/>
                <a:latin typeface="Times New Roman" panose="02020603050405020304" pitchFamily="18" charset="0"/>
                <a:ea typeface="宋体" panose="02010600030101010101" pitchFamily="2" charset="-122"/>
              </a:rPr>
              <a:t>      C. honored		D. awarded</a:t>
            </a:r>
            <a:endParaRPr lang="zh-CN" altLang="zh-CN" sz="2600" kern="100" dirty="0">
              <a:effectLst/>
              <a:latin typeface="Times New Roman" panose="02020603050405020304" pitchFamily="18" charset="0"/>
              <a:ea typeface="宋体" panose="02010600030101010101" pitchFamily="2" charset="-122"/>
            </a:endParaRPr>
          </a:p>
          <a:p>
            <a:pPr algn="just">
              <a:lnSpc>
                <a:spcPts val="2500"/>
              </a:lnSpc>
            </a:pPr>
            <a:r>
              <a:rPr lang="en-US" altLang="zh-CN" sz="2600" kern="100" dirty="0">
                <a:solidFill>
                  <a:srgbClr val="000000"/>
                </a:solidFill>
                <a:effectLst/>
                <a:latin typeface="Times New Roman" panose="02020603050405020304" pitchFamily="18" charset="0"/>
                <a:ea typeface="宋体" panose="02010600030101010101" pitchFamily="2" charset="-122"/>
              </a:rPr>
              <a:t>55. A. healing 		B. relaxing	</a:t>
            </a:r>
            <a:endParaRPr lang="en-US" altLang="zh-CN" sz="2600" kern="100" dirty="0">
              <a:solidFill>
                <a:srgbClr val="000000"/>
              </a:solidFill>
              <a:latin typeface="Times New Roman" panose="02020603050405020304" pitchFamily="18" charset="0"/>
              <a:ea typeface="宋体" panose="02010600030101010101" pitchFamily="2" charset="-122"/>
            </a:endParaRPr>
          </a:p>
          <a:p>
            <a:pPr algn="just">
              <a:lnSpc>
                <a:spcPts val="2500"/>
              </a:lnSpc>
            </a:pPr>
            <a:r>
              <a:rPr lang="en-US" altLang="zh-CN" sz="2600" kern="100" dirty="0">
                <a:solidFill>
                  <a:srgbClr val="000000"/>
                </a:solidFill>
                <a:effectLst/>
                <a:latin typeface="Times New Roman" panose="02020603050405020304" pitchFamily="18" charset="0"/>
                <a:ea typeface="宋体" panose="02010600030101010101" pitchFamily="2" charset="-122"/>
              </a:rPr>
              <a:t>      C. challenging		D. inspiring</a:t>
            </a:r>
            <a:endParaRPr lang="zh-CN" altLang="zh-CN" sz="2600" kern="100" dirty="0">
              <a:effectLst/>
              <a:latin typeface="Times New Roman" panose="02020603050405020304" pitchFamily="18" charset="0"/>
              <a:ea typeface="宋体" panose="02010600030101010101" pitchFamily="2" charset="-122"/>
            </a:endParaRPr>
          </a:p>
        </p:txBody>
      </p:sp>
      <p:sp>
        <p:nvSpPr>
          <p:cNvPr id="2" name="文本框 1"/>
          <p:cNvSpPr txBox="1"/>
          <p:nvPr/>
        </p:nvSpPr>
        <p:spPr>
          <a:xfrm>
            <a:off x="6105627" y="1485900"/>
            <a:ext cx="4540602" cy="584775"/>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Introduction </a:t>
            </a:r>
            <a:endParaRPr lang="zh-CN" altLang="en-US" sz="3200" b="1"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6105627" y="2732633"/>
            <a:ext cx="4540602" cy="1077218"/>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Motivation and Backstory</a:t>
            </a:r>
            <a:endParaRPr lang="zh-CN" altLang="en-US" sz="3200" b="1"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6127398" y="4715693"/>
            <a:ext cx="4540602" cy="584775"/>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Organization and Goals</a:t>
            </a:r>
            <a:endParaRPr lang="zh-CN" altLang="en-US" sz="3200" b="1"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6105627" y="6907790"/>
            <a:ext cx="4540602" cy="584775"/>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The Process</a:t>
            </a:r>
            <a:endParaRPr lang="zh-CN" altLang="en-US" sz="3200" b="1"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6105627" y="8807499"/>
            <a:ext cx="4540602" cy="584775"/>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Impact and Significance</a:t>
            </a:r>
            <a:endParaRPr lang="zh-CN" altLang="en-US" sz="3200" b="1"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16970829" y="6857621"/>
            <a:ext cx="1219200" cy="1938992"/>
          </a:xfrm>
          <a:prstGeom prst="rect">
            <a:avLst/>
          </a:prstGeom>
          <a:solidFill>
            <a:schemeClr val="accent5">
              <a:lumMod val="20000"/>
              <a:lumOff val="80000"/>
            </a:schemeClr>
          </a:solidFill>
        </p:spPr>
        <p:txBody>
          <a:bodyPr wrap="square">
            <a:spAutoFit/>
          </a:bodyPr>
          <a:lstStyle/>
          <a:p>
            <a:r>
              <a:rPr lang="en-US" altLang="zh-CN" sz="2400" dirty="0"/>
              <a:t>52</a:t>
            </a:r>
            <a:endParaRPr lang="en-US" altLang="zh-CN" sz="2400" dirty="0"/>
          </a:p>
          <a:p>
            <a:r>
              <a:rPr lang="en-US" altLang="zh-CN" sz="2400" dirty="0"/>
              <a:t>A. </a:t>
            </a:r>
            <a:r>
              <a:rPr lang="zh-CN" altLang="en-US" sz="2400" dirty="0"/>
              <a:t>储备</a:t>
            </a:r>
            <a:endParaRPr lang="zh-CN" altLang="en-US" sz="2400" dirty="0"/>
          </a:p>
          <a:p>
            <a:r>
              <a:rPr lang="en-US" altLang="zh-CN" sz="2400" dirty="0"/>
              <a:t>B. </a:t>
            </a:r>
            <a:r>
              <a:rPr lang="zh-CN" altLang="en-US" sz="2400" dirty="0"/>
              <a:t>减少</a:t>
            </a:r>
            <a:endParaRPr lang="zh-CN" altLang="en-US" sz="2400" dirty="0"/>
          </a:p>
          <a:p>
            <a:r>
              <a:rPr lang="en-US" altLang="zh-CN" sz="2400" dirty="0"/>
              <a:t>C. </a:t>
            </a:r>
            <a:r>
              <a:rPr lang="zh-CN" altLang="en-US" sz="2400" dirty="0"/>
              <a:t>坚持</a:t>
            </a:r>
            <a:endParaRPr lang="zh-CN" altLang="en-US" sz="2400" dirty="0"/>
          </a:p>
          <a:p>
            <a:r>
              <a:rPr lang="en-US" altLang="zh-CN" sz="2400" dirty="0"/>
              <a:t>D. </a:t>
            </a:r>
            <a:r>
              <a:rPr lang="zh-CN" altLang="en-US" sz="2400" dirty="0"/>
              <a:t>用完</a:t>
            </a:r>
            <a:endParaRPr lang="zh-CN" altLang="en-US" sz="2400" dirty="0"/>
          </a:p>
        </p:txBody>
      </p:sp>
      <p:sp>
        <p:nvSpPr>
          <p:cNvPr id="12" name="文本框 11"/>
          <p:cNvSpPr txBox="1"/>
          <p:nvPr/>
        </p:nvSpPr>
        <p:spPr>
          <a:xfrm>
            <a:off x="6362702" y="7930334"/>
            <a:ext cx="4740727" cy="523220"/>
          </a:xfrm>
          <a:prstGeom prst="rect">
            <a:avLst/>
          </a:prstGeom>
          <a:solidFill>
            <a:schemeClr val="accent5">
              <a:lumMod val="20000"/>
              <a:lumOff val="80000"/>
            </a:schemeClr>
          </a:solidFill>
        </p:spPr>
        <p:txBody>
          <a:bodyPr wrap="square">
            <a:spAutoFit/>
          </a:bodyPr>
          <a:lstStyle/>
          <a:p>
            <a:r>
              <a:rPr lang="en-US" altLang="zh-CN" sz="2800" dirty="0"/>
              <a:t>nominate</a:t>
            </a:r>
            <a:r>
              <a:rPr lang="zh-CN" altLang="en-US" sz="2800" dirty="0"/>
              <a:t>提名；推荐；任命；</a:t>
            </a:r>
            <a:endParaRPr lang="zh-CN" altLang="en-US" sz="2800" dirty="0"/>
          </a:p>
        </p:txBody>
      </p:sp>
      <p:pic>
        <p:nvPicPr>
          <p:cNvPr id="9" name="图片 8" descr="logo横版 png"/>
          <p:cNvPicPr>
            <a:picLocks noChangeAspect="1" noChangeArrowheads="1"/>
          </p:cNvPicPr>
          <p:nvPr userDrawn="1"/>
        </p:nvPicPr>
        <p:blipFill>
          <a:blip r:embed="rId1">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P spid="8" grpId="0" animBg="1"/>
      <p:bldP spid="10"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8600" y="266700"/>
            <a:ext cx="10439400" cy="10002738"/>
          </a:xfrm>
          <a:prstGeom prst="rect">
            <a:avLst/>
          </a:prstGeom>
          <a:noFill/>
        </p:spPr>
        <p:txBody>
          <a:bodyPr wrap="square">
            <a:spAutoFit/>
          </a:bodyPr>
          <a:lstStyle/>
          <a:p>
            <a:pPr marL="0" marR="0" lvl="0" indent="2667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0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Yuri Williams and Rodney Smith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are friends. </a:t>
            </a:r>
            <a:r>
              <a:rPr kumimoji="0" lang="en-US" altLang="zh-CN" sz="28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They spend the weeks before Christmas </a:t>
            </a:r>
            <a:r>
              <a:rPr kumimoji="0" lang="en-US" altLang="zh-CN" sz="2800" b="0" i="0" u="sng"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41  </a:t>
            </a:r>
            <a:r>
              <a:rPr kumimoji="0" lang="en-US" altLang="zh-CN" sz="28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the country.</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They </a:t>
            </a:r>
            <a:r>
              <a:rPr kumimoji="0" lang="en-US" altLang="zh-CN" sz="28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visit all 50 states</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making house calls to </a:t>
            </a:r>
            <a:r>
              <a:rPr kumimoji="0" lang="en-US" altLang="zh-CN" sz="2800" b="0" i="0" u="sng"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42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who are sick or disabled</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The pair arrive with plenty of </a:t>
            </a:r>
            <a:r>
              <a:rPr kumimoji="0" lang="en-US" altLang="zh-CN" sz="2800" b="0" i="0" u="sng"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43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and in costume. In past years, Williams has dressed up as various </a:t>
            </a:r>
            <a:r>
              <a:rPr kumimoji="0" lang="en-US" altLang="zh-CN" sz="2800" b="0" i="0" u="sng"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44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 including </a:t>
            </a:r>
            <a:r>
              <a:rPr kumimoji="0" lang="en-US" altLang="zh-CN" sz="28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Spider-Man</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while Smith wears the attire(</a:t>
            </a:r>
            <a:r>
              <a:rPr kumimoji="0" lang="zh-CN"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服装</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of a Christmas elf.</a:t>
            </a:r>
            <a:endParaRPr kumimoji="0" lang="zh-CN" altLang="zh-CN" sz="2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sng" strike="noStrike" kern="100" cap="none" spc="0" normalizeH="0" baseline="0" noProof="0" dirty="0">
                <a:ln>
                  <a:noFill/>
                </a:ln>
                <a:solidFill>
                  <a:srgbClr val="000000"/>
                </a:solidFill>
                <a:effectLst/>
                <a:highlight>
                  <a:srgbClr val="00FF00"/>
                </a:highlight>
                <a:uLnTx/>
                <a:uFillTx/>
                <a:latin typeface="Times New Roman" panose="02020603050405020304" pitchFamily="18" charset="0"/>
                <a:ea typeface="宋体" panose="02010600030101010101" pitchFamily="2" charset="-122"/>
                <a:cs typeface="+mn-cs"/>
              </a:rPr>
              <a:t>Though</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Williams has been </a:t>
            </a:r>
            <a:r>
              <a:rPr kumimoji="0" lang="en-US" altLang="zh-CN" sz="2800" b="0" i="0" u="sng"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45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joy </a:t>
            </a:r>
            <a:r>
              <a:rPr kumimoji="0" lang="en-US" altLang="zh-CN" sz="28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this way for years</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the drive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to do it came from a joyless place. In 2009, he lost his </a:t>
            </a:r>
            <a:r>
              <a:rPr kumimoji="0" lang="en-US" altLang="zh-CN" sz="2800" b="0" i="0" u="sng"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46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to cancer.</a:t>
            </a:r>
            <a:endParaRPr kumimoji="0" lang="zh-CN" altLang="zh-CN" sz="2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“I fell into a five-year </a:t>
            </a:r>
            <a:r>
              <a:rPr kumimoji="0" lang="en-US" altLang="zh-CN" sz="2800" b="0" i="0" u="sng"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47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 he told </a:t>
            </a:r>
            <a:r>
              <a:rPr kumimoji="0" lang="en-US" altLang="zh-CN" sz="2800" b="0" i="1"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Good Morning America</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00" cap="none" spc="0" normalizeH="0" baseline="0" noProof="0" dirty="0">
                <a:ln>
                  <a:noFill/>
                </a:ln>
                <a:solidFill>
                  <a:srgbClr val="000000"/>
                </a:solidFill>
                <a:effectLst/>
                <a:highlight>
                  <a:srgbClr val="00FF00"/>
                </a:highlight>
                <a:uLnTx/>
                <a:uFillTx/>
                <a:latin typeface="Times New Roman" panose="02020603050405020304" pitchFamily="18" charset="0"/>
                <a:ea typeface="宋体" panose="02010600030101010101" pitchFamily="2" charset="-122"/>
                <a:cs typeface="+mn-cs"/>
              </a:rPr>
              <a:t>But</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he dug himself out by honoring </a:t>
            </a:r>
            <a:r>
              <a:rPr kumimoji="0" lang="en-US" altLang="zh-CN" sz="28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his mother’s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memory through </a:t>
            </a:r>
            <a:r>
              <a:rPr kumimoji="0" lang="en-US" altLang="zh-CN" sz="2800" b="0" i="0" u="sng"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48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acts, including </a:t>
            </a:r>
            <a:r>
              <a:rPr kumimoji="0" lang="en-US" altLang="zh-CN" sz="28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collecting gifts for children with special demands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Williams launched his </a:t>
            </a:r>
            <a:r>
              <a:rPr kumimoji="0" lang="en-US" altLang="zh-CN" sz="2800" b="0" i="0" u="sng"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49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 Future Super Hero and Friends, in 2018. His goal: to </a:t>
            </a:r>
            <a:r>
              <a:rPr kumimoji="0" lang="en-US" altLang="zh-CN" sz="28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bring smiles to children with health</a:t>
            </a:r>
            <a:r>
              <a:rPr kumimoji="0" lang="en-US" altLang="zh-CN" sz="2800" b="0" i="0" u="none" strike="noStrike" kern="100" cap="none" spc="-3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challenges</a:t>
            </a:r>
            <a:r>
              <a:rPr kumimoji="0" lang="en-US" altLang="zh-CN" sz="2800" b="0" i="0" u="none" strike="noStrike" kern="100" cap="none" spc="-3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including those </a:t>
            </a:r>
            <a:r>
              <a:rPr kumimoji="0" lang="en-US" altLang="zh-CN" sz="2800" b="0" i="0" u="none" strike="noStrike" kern="100" cap="none" spc="-3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fighting </a:t>
            </a:r>
            <a:r>
              <a:rPr kumimoji="0" lang="en-US" altLang="zh-CN" sz="2800" b="0" i="0" u="sng" strike="noStrike" kern="100" cap="none" spc="-3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  50  </a:t>
            </a:r>
            <a:r>
              <a:rPr kumimoji="0" lang="en-US" altLang="zh-CN" sz="2800" b="0" i="0" u="none" strike="noStrike" kern="100" cap="none" spc="-3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 conditions</a:t>
            </a:r>
            <a:r>
              <a:rPr kumimoji="0" lang="en-US" altLang="zh-CN" sz="2800" b="0" i="0" u="none" strike="noStrike" kern="100" cap="none" spc="-3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endParaRPr kumimoji="0" lang="zh-CN" altLang="zh-CN" sz="2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Williams and Smith </a:t>
            </a:r>
            <a:r>
              <a:rPr kumimoji="0" lang="en-US" altLang="zh-CN" sz="28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start their gift-giving journey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by </a:t>
            </a:r>
            <a:r>
              <a:rPr kumimoji="0" lang="en-US" altLang="zh-CN" sz="2800" b="0" i="0" u="sng"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51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through the 48 states before flying to Alaska and Hawaii. Along the way, they </a:t>
            </a:r>
            <a:r>
              <a:rPr kumimoji="0" lang="en-US" altLang="zh-CN" sz="2800" b="0" i="0" u="sng"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52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gifts</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funded by the donations that come </a:t>
            </a:r>
            <a:r>
              <a:rPr kumimoji="0" lang="en-US" altLang="zh-CN" sz="2800" b="0" i="0" u="none" strike="noStrike" kern="100" cap="none" spc="-3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through the Future Super Hero website, which is also where people nominate families for the pair to visit.</a:t>
            </a:r>
            <a:endParaRPr kumimoji="0" lang="zh-CN" altLang="zh-CN" sz="2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0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The pair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say they want to make sure families facing tough </a:t>
            </a:r>
            <a:r>
              <a:rPr kumimoji="0" lang="en-US" altLang="zh-CN" sz="2800" b="0" i="0" u="sng"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53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never feel alone. “I don’t look to get </a:t>
            </a:r>
            <a:r>
              <a:rPr kumimoji="0" lang="en-US" altLang="zh-CN" sz="2800" b="0" i="0" u="sng"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54  </a:t>
            </a:r>
            <a:r>
              <a:rPr kumimoji="0" lang="en-US" altLang="zh-CN" sz="28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to do this,” Williams adds. </a:t>
            </a:r>
            <a:r>
              <a:rPr kumimoji="0" lang="en-US" altLang="zh-CN" sz="28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“It’s just </a:t>
            </a:r>
            <a:r>
              <a:rPr kumimoji="0" lang="en-US" altLang="zh-CN" sz="2800" b="0" i="0" u="sng"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55  </a:t>
            </a:r>
            <a:r>
              <a:rPr kumimoji="0" lang="en-US" altLang="zh-CN" sz="28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for me for losing my mother, just keeping her name alive by doing this.”</a:t>
            </a:r>
            <a:endParaRPr kumimoji="0" lang="zh-CN" altLang="zh-CN" sz="28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endParaRPr>
          </a:p>
        </p:txBody>
      </p:sp>
      <p:sp>
        <p:nvSpPr>
          <p:cNvPr id="5" name="文本框 4"/>
          <p:cNvSpPr txBox="1"/>
          <p:nvPr/>
        </p:nvSpPr>
        <p:spPr>
          <a:xfrm>
            <a:off x="11103429" y="326187"/>
            <a:ext cx="7086600" cy="9634625"/>
          </a:xfrm>
          <a:prstGeom prst="rect">
            <a:avLst/>
          </a:prstGeom>
          <a:noFill/>
        </p:spPr>
        <p:txBody>
          <a:bodyPr wrap="square">
            <a:spAutoFit/>
          </a:bodyPr>
          <a:lstStyle/>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41. A. wandering 		B. exploring	</a:t>
            </a:r>
            <a:endPar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6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C. crossing </a:t>
            </a: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D. fleeing</a:t>
            </a:r>
            <a:endParaRPr kumimoji="0" lang="zh-CN" altLang="zh-CN" sz="2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42. </a:t>
            </a:r>
            <a:r>
              <a:rPr kumimoji="0" lang="en-US" altLang="zh-CN" sz="26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A. kids</a:t>
            </a: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B. friends 	</a:t>
            </a:r>
            <a:endPar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C. people  		D. families</a:t>
            </a:r>
            <a:endParaRPr kumimoji="0" lang="zh-CN" altLang="zh-CN" sz="2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43. A. medicines		B. money	</a:t>
            </a:r>
            <a:endPar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C. clothes			</a:t>
            </a:r>
            <a:r>
              <a:rPr kumimoji="0" lang="en-US" altLang="zh-CN" sz="26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D. gifts</a:t>
            </a:r>
            <a:endParaRPr kumimoji="0" lang="zh-CN" altLang="zh-CN" sz="26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44. A. sales-men		</a:t>
            </a:r>
            <a:r>
              <a:rPr kumimoji="0" lang="en-US" altLang="zh-CN" sz="26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B. super-heroes      </a:t>
            </a:r>
            <a:endParaRPr kumimoji="0" lang="en-US" altLang="zh-CN" sz="26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C. consultants		D. architects</a:t>
            </a:r>
            <a:endParaRPr kumimoji="0" lang="zh-CN" altLang="zh-CN" sz="2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45. A. lasting			B. searching	</a:t>
            </a:r>
            <a:endPar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6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C. spreading </a:t>
            </a: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D. receiving</a:t>
            </a:r>
            <a:endParaRPr kumimoji="0" lang="zh-CN" altLang="zh-CN" sz="2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46. </a:t>
            </a:r>
            <a:r>
              <a:rPr kumimoji="0" lang="en-US" altLang="zh-CN" sz="26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A. mother </a:t>
            </a: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B. father</a:t>
            </a:r>
            <a:endPar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C. wife			D. son</a:t>
            </a:r>
            <a:endParaRPr kumimoji="0" lang="zh-CN" altLang="zh-CN" sz="2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47. A. unemployment	B. disappointment	</a:t>
            </a:r>
            <a:endPar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C. confusion		</a:t>
            </a:r>
            <a:r>
              <a:rPr kumimoji="0" lang="en-US" altLang="zh-CN" sz="26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D. depression</a:t>
            </a:r>
            <a:endParaRPr kumimoji="0" lang="zh-CN" altLang="zh-CN" sz="26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48. A. achievable		</a:t>
            </a:r>
            <a:r>
              <a:rPr kumimoji="0" lang="en-US" altLang="zh-CN" sz="26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B. charitable </a:t>
            </a: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endPar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C. reliable		D. sustainable</a:t>
            </a:r>
            <a:endParaRPr kumimoji="0" lang="zh-CN" altLang="zh-CN" sz="2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49. </a:t>
            </a:r>
            <a:r>
              <a:rPr kumimoji="0" lang="en-US" altLang="zh-CN" sz="26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A. nonprofit </a:t>
            </a: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B. experiment</a:t>
            </a:r>
            <a:endPar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C. business		D. campaign</a:t>
            </a:r>
            <a:endParaRPr kumimoji="0" lang="zh-CN" altLang="zh-CN" sz="2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50. A. dream-inspiring	B. effort-rewarding	</a:t>
            </a:r>
            <a:endPar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C. life-risking		</a:t>
            </a:r>
            <a:r>
              <a:rPr kumimoji="0" lang="en-US" altLang="zh-CN" sz="26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D. life-threatening</a:t>
            </a:r>
            <a:endParaRPr kumimoji="0" lang="zh-CN" altLang="zh-CN" sz="26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51. A. riding			</a:t>
            </a:r>
            <a:r>
              <a:rPr kumimoji="0" lang="en-US" altLang="zh-CN" sz="26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B. driving </a:t>
            </a: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endPar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C. sailing			D. walking</a:t>
            </a:r>
            <a:endParaRPr kumimoji="0" lang="zh-CN" altLang="zh-CN" sz="2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52. </a:t>
            </a:r>
            <a:r>
              <a:rPr kumimoji="0" lang="en-US" altLang="zh-CN" sz="26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A. stock up on </a:t>
            </a: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B. cut down on</a:t>
            </a:r>
            <a:endPar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C. hold on to		D. run out of</a:t>
            </a:r>
            <a:endParaRPr kumimoji="0" lang="zh-CN" altLang="zh-CN" sz="2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53. A. dreams		B. schedules	</a:t>
            </a:r>
            <a:endPar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C. projects		</a:t>
            </a:r>
            <a:r>
              <a:rPr kumimoji="0" lang="en-US" altLang="zh-CN" sz="26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D. battles</a:t>
            </a:r>
            <a:endParaRPr kumimoji="0" lang="zh-CN" altLang="zh-CN" sz="26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54. A. employed		</a:t>
            </a:r>
            <a:r>
              <a:rPr kumimoji="0" lang="en-US" altLang="zh-CN" sz="26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B. paid </a:t>
            </a: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endPar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C. honored		D. awarded</a:t>
            </a:r>
            <a:endParaRPr kumimoji="0" lang="zh-CN" altLang="zh-CN" sz="2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55. </a:t>
            </a:r>
            <a:r>
              <a:rPr kumimoji="0" lang="en-US" altLang="zh-CN" sz="2600" b="0"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mn-cs"/>
              </a:rPr>
              <a:t>A. healing </a:t>
            </a: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B. relaxing	</a:t>
            </a:r>
            <a:endPar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ts val="2500"/>
              </a:lnSpc>
              <a:spcBef>
                <a:spcPts val="0"/>
              </a:spcBef>
              <a:spcAft>
                <a:spcPts val="0"/>
              </a:spcAft>
              <a:buClrTx/>
              <a:buSzTx/>
              <a:buFontTx/>
              <a:buNone/>
              <a:defRPr/>
            </a:pPr>
            <a:r>
              <a:rPr kumimoji="0" lang="en-US" altLang="zh-CN" sz="26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C. challenging		D. inspiring</a:t>
            </a:r>
            <a:endParaRPr kumimoji="0" lang="zh-CN" altLang="zh-CN" sz="2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cxnSp>
        <p:nvCxnSpPr>
          <p:cNvPr id="10" name="直接箭头连接符 9"/>
          <p:cNvCxnSpPr/>
          <p:nvPr/>
        </p:nvCxnSpPr>
        <p:spPr>
          <a:xfrm>
            <a:off x="2667000" y="1562100"/>
            <a:ext cx="2209800" cy="2971800"/>
          </a:xfrm>
          <a:prstGeom prst="straightConnector1">
            <a:avLst/>
          </a:prstGeom>
          <a:ln w="571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2667000" y="1562100"/>
            <a:ext cx="1104900" cy="3886200"/>
          </a:xfrm>
          <a:prstGeom prst="straightConnector1">
            <a:avLst/>
          </a:prstGeom>
          <a:ln w="571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H="1">
            <a:off x="6172200" y="3657599"/>
            <a:ext cx="1866900" cy="571501"/>
          </a:xfrm>
          <a:prstGeom prst="straightConnector1">
            <a:avLst/>
          </a:prstGeom>
          <a:ln w="571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1371600" y="2019300"/>
            <a:ext cx="4076700" cy="4343400"/>
          </a:xfrm>
          <a:prstGeom prst="straightConnector1">
            <a:avLst/>
          </a:prstGeom>
          <a:ln w="571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8972550" y="3238500"/>
            <a:ext cx="857250" cy="3124200"/>
          </a:xfrm>
          <a:prstGeom prst="straightConnector1">
            <a:avLst/>
          </a:prstGeom>
          <a:ln w="571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13354050" y="4991100"/>
            <a:ext cx="1504950" cy="609600"/>
          </a:xfrm>
          <a:prstGeom prst="straightConnector1">
            <a:avLst/>
          </a:prstGeom>
          <a:ln w="571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1447800" y="6172200"/>
            <a:ext cx="8817429" cy="2476500"/>
          </a:xfrm>
          <a:prstGeom prst="straightConnector1">
            <a:avLst/>
          </a:prstGeom>
          <a:ln w="571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H="1">
            <a:off x="6400800" y="5610969"/>
            <a:ext cx="5334000" cy="3418731"/>
          </a:xfrm>
          <a:prstGeom prst="straightConnector1">
            <a:avLst/>
          </a:prstGeom>
          <a:ln w="571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9" name="图片 8" descr="logo横版 png"/>
          <p:cNvPicPr>
            <a:picLocks noChangeAspect="1" noChangeArrowheads="1"/>
          </p:cNvPicPr>
          <p:nvPr userDrawn="1"/>
        </p:nvPicPr>
        <p:blipFill>
          <a:blip r:embed="rId1">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rot="-788083">
            <a:off x="-2349616" y="-2256005"/>
            <a:ext cx="17308639" cy="12458120"/>
            <a:chOff x="0" y="0"/>
            <a:chExt cx="23078185" cy="16610827"/>
          </a:xfrm>
        </p:grpSpPr>
        <p:grpSp>
          <p:nvGrpSpPr>
            <p:cNvPr id="4" name="Group 4"/>
            <p:cNvGrpSpPr/>
            <p:nvPr/>
          </p:nvGrpSpPr>
          <p:grpSpPr>
            <a:xfrm rot="6686939">
              <a:off x="6334288" y="-1884615"/>
              <a:ext cx="9094487" cy="19372745"/>
              <a:chOff x="0" y="0"/>
              <a:chExt cx="812800" cy="1731397"/>
            </a:xfrm>
          </p:grpSpPr>
          <p:sp>
            <p:nvSpPr>
              <p:cNvPr id="5" name="Freeform 5"/>
              <p:cNvSpPr/>
              <p:nvPr/>
            </p:nvSpPr>
            <p:spPr>
              <a:xfrm>
                <a:off x="0" y="0"/>
                <a:ext cx="812800" cy="1731397"/>
              </a:xfrm>
              <a:custGeom>
                <a:avLst/>
                <a:gdLst/>
                <a:ahLst/>
                <a:cxnLst/>
                <a:rect l="l" t="t" r="r" b="b"/>
                <a:pathLst>
                  <a:path w="812800" h="1731397">
                    <a:moveTo>
                      <a:pt x="203200" y="0"/>
                    </a:moveTo>
                    <a:lnTo>
                      <a:pt x="609600" y="0"/>
                    </a:lnTo>
                    <a:lnTo>
                      <a:pt x="812800" y="1731397"/>
                    </a:lnTo>
                    <a:lnTo>
                      <a:pt x="0" y="1731397"/>
                    </a:lnTo>
                    <a:lnTo>
                      <a:pt x="203200" y="0"/>
                    </a:lnTo>
                    <a:close/>
                  </a:path>
                </a:pathLst>
              </a:custGeom>
              <a:solidFill>
                <a:srgbClr val="000000"/>
              </a:solidFill>
            </p:spPr>
          </p:sp>
          <p:sp>
            <p:nvSpPr>
              <p:cNvPr id="6" name="TextBox 6"/>
              <p:cNvSpPr txBox="1"/>
              <p:nvPr/>
            </p:nvSpPr>
            <p:spPr>
              <a:xfrm>
                <a:off x="127000" y="-28575"/>
                <a:ext cx="558800" cy="1759972"/>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7"/>
            <p:cNvGrpSpPr/>
            <p:nvPr/>
          </p:nvGrpSpPr>
          <p:grpSpPr>
            <a:xfrm rot="5903092">
              <a:off x="9818904" y="2468417"/>
              <a:ext cx="7191111" cy="18476325"/>
              <a:chOff x="0" y="0"/>
              <a:chExt cx="812800" cy="2088350"/>
            </a:xfrm>
          </p:grpSpPr>
          <p:sp>
            <p:nvSpPr>
              <p:cNvPr id="8" name="Freeform 8"/>
              <p:cNvSpPr/>
              <p:nvPr/>
            </p:nvSpPr>
            <p:spPr>
              <a:xfrm>
                <a:off x="0" y="0"/>
                <a:ext cx="812800" cy="2088350"/>
              </a:xfrm>
              <a:custGeom>
                <a:avLst/>
                <a:gdLst/>
                <a:ahLst/>
                <a:cxnLst/>
                <a:rect l="l" t="t" r="r" b="b"/>
                <a:pathLst>
                  <a:path w="812800" h="2088350">
                    <a:moveTo>
                      <a:pt x="203200" y="0"/>
                    </a:moveTo>
                    <a:lnTo>
                      <a:pt x="609600" y="0"/>
                    </a:lnTo>
                    <a:lnTo>
                      <a:pt x="812800" y="2088350"/>
                    </a:lnTo>
                    <a:lnTo>
                      <a:pt x="0" y="2088350"/>
                    </a:lnTo>
                    <a:lnTo>
                      <a:pt x="203200" y="0"/>
                    </a:lnTo>
                    <a:close/>
                  </a:path>
                </a:pathLst>
              </a:custGeom>
              <a:solidFill>
                <a:srgbClr val="000000"/>
              </a:solidFill>
            </p:spPr>
          </p:sp>
          <p:sp>
            <p:nvSpPr>
              <p:cNvPr id="9" name="TextBox 9"/>
              <p:cNvSpPr txBox="1"/>
              <p:nvPr/>
            </p:nvSpPr>
            <p:spPr>
              <a:xfrm>
                <a:off x="127000" y="-28575"/>
                <a:ext cx="558800" cy="2116925"/>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10"/>
            <p:cNvGrpSpPr/>
            <p:nvPr/>
          </p:nvGrpSpPr>
          <p:grpSpPr>
            <a:xfrm rot="6686939">
              <a:off x="6125694" y="-1936107"/>
              <a:ext cx="8983051" cy="19285208"/>
              <a:chOff x="0" y="0"/>
              <a:chExt cx="812800" cy="1744955"/>
            </a:xfrm>
          </p:grpSpPr>
          <p:sp>
            <p:nvSpPr>
              <p:cNvPr id="11" name="Freeform 11"/>
              <p:cNvSpPr/>
              <p:nvPr/>
            </p:nvSpPr>
            <p:spPr>
              <a:xfrm>
                <a:off x="0" y="0"/>
                <a:ext cx="812800" cy="1744955"/>
              </a:xfrm>
              <a:custGeom>
                <a:avLst/>
                <a:gdLst/>
                <a:ahLst/>
                <a:cxnLst/>
                <a:rect l="l" t="t" r="r" b="b"/>
                <a:pathLst>
                  <a:path w="812800" h="1744955">
                    <a:moveTo>
                      <a:pt x="203200" y="0"/>
                    </a:moveTo>
                    <a:lnTo>
                      <a:pt x="609600" y="0"/>
                    </a:lnTo>
                    <a:lnTo>
                      <a:pt x="812800" y="1744955"/>
                    </a:lnTo>
                    <a:lnTo>
                      <a:pt x="0" y="1744955"/>
                    </a:lnTo>
                    <a:lnTo>
                      <a:pt x="203200" y="0"/>
                    </a:lnTo>
                    <a:close/>
                  </a:path>
                </a:pathLst>
              </a:custGeom>
              <a:solidFill>
                <a:srgbClr val="FFFFFF"/>
              </a:solidFill>
            </p:spPr>
          </p:sp>
          <p:sp>
            <p:nvSpPr>
              <p:cNvPr id="12" name="TextBox 12"/>
              <p:cNvSpPr txBox="1"/>
              <p:nvPr/>
            </p:nvSpPr>
            <p:spPr>
              <a:xfrm>
                <a:off x="127000" y="-38100"/>
                <a:ext cx="558800" cy="1783055"/>
              </a:xfrm>
              <a:prstGeom prst="rect">
                <a:avLst/>
              </a:prstGeom>
            </p:spPr>
            <p:txBody>
              <a:bodyPr lIns="50178" tIns="50178" rIns="50178" bIns="50178"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oup 13"/>
            <p:cNvGrpSpPr/>
            <p:nvPr/>
          </p:nvGrpSpPr>
          <p:grpSpPr>
            <a:xfrm rot="5903092">
              <a:off x="9584153" y="2374719"/>
              <a:ext cx="7102997" cy="18377507"/>
              <a:chOff x="0" y="0"/>
              <a:chExt cx="812800" cy="2102949"/>
            </a:xfrm>
          </p:grpSpPr>
          <p:sp>
            <p:nvSpPr>
              <p:cNvPr id="14" name="Freeform 14"/>
              <p:cNvSpPr/>
              <p:nvPr/>
            </p:nvSpPr>
            <p:spPr>
              <a:xfrm>
                <a:off x="0" y="0"/>
                <a:ext cx="812800" cy="2102949"/>
              </a:xfrm>
              <a:custGeom>
                <a:avLst/>
                <a:gdLst/>
                <a:ahLst/>
                <a:cxnLst/>
                <a:rect l="l" t="t" r="r" b="b"/>
                <a:pathLst>
                  <a:path w="812800" h="2102949">
                    <a:moveTo>
                      <a:pt x="203200" y="0"/>
                    </a:moveTo>
                    <a:lnTo>
                      <a:pt x="609600" y="0"/>
                    </a:lnTo>
                    <a:lnTo>
                      <a:pt x="812800" y="2102949"/>
                    </a:lnTo>
                    <a:lnTo>
                      <a:pt x="0" y="2102949"/>
                    </a:lnTo>
                    <a:lnTo>
                      <a:pt x="203200" y="0"/>
                    </a:lnTo>
                    <a:close/>
                  </a:path>
                </a:pathLst>
              </a:custGeom>
              <a:solidFill>
                <a:srgbClr val="FFFFFF"/>
              </a:solidFill>
            </p:spPr>
          </p:sp>
          <p:sp>
            <p:nvSpPr>
              <p:cNvPr id="15" name="TextBox 15"/>
              <p:cNvSpPr txBox="1"/>
              <p:nvPr/>
            </p:nvSpPr>
            <p:spPr>
              <a:xfrm>
                <a:off x="127000" y="-38100"/>
                <a:ext cx="558800" cy="2141049"/>
              </a:xfrm>
              <a:prstGeom prst="rect">
                <a:avLst/>
              </a:prstGeom>
            </p:spPr>
            <p:txBody>
              <a:bodyPr lIns="50178" tIns="50178" rIns="50178" bIns="50178"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6" name="Freeform 16"/>
          <p:cNvSpPr/>
          <p:nvPr/>
        </p:nvSpPr>
        <p:spPr>
          <a:xfrm rot="1512651" flipH="1">
            <a:off x="-8338545" y="4614783"/>
            <a:ext cx="7235261" cy="7116651"/>
          </a:xfrm>
          <a:custGeom>
            <a:avLst/>
            <a:gdLst/>
            <a:ahLst/>
            <a:cxnLst/>
            <a:rect l="l" t="t" r="r" b="b"/>
            <a:pathLst>
              <a:path w="7235261" h="7116651">
                <a:moveTo>
                  <a:pt x="7235262" y="0"/>
                </a:moveTo>
                <a:lnTo>
                  <a:pt x="0" y="0"/>
                </a:lnTo>
                <a:lnTo>
                  <a:pt x="0" y="7116651"/>
                </a:lnTo>
                <a:lnTo>
                  <a:pt x="7235262" y="7116651"/>
                </a:lnTo>
                <a:lnTo>
                  <a:pt x="7235262" y="0"/>
                </a:lnTo>
                <a:close/>
              </a:path>
            </a:pathLst>
          </a:custGeom>
          <a:blipFill>
            <a:blip r:embed="rId2"/>
            <a:stretch>
              <a:fillRect/>
            </a:stretch>
          </a:blipFill>
        </p:spPr>
      </p:sp>
      <p:sp>
        <p:nvSpPr>
          <p:cNvPr id="19" name="Freeform 19"/>
          <p:cNvSpPr/>
          <p:nvPr/>
        </p:nvSpPr>
        <p:spPr>
          <a:xfrm>
            <a:off x="2020420" y="4246479"/>
            <a:ext cx="7912742" cy="863208"/>
          </a:xfrm>
          <a:custGeom>
            <a:avLst/>
            <a:gdLst/>
            <a:ahLst/>
            <a:cxnLst/>
            <a:rect l="l" t="t" r="r" b="b"/>
            <a:pathLst>
              <a:path w="7912742" h="863208">
                <a:moveTo>
                  <a:pt x="0" y="0"/>
                </a:moveTo>
                <a:lnTo>
                  <a:pt x="7912742" y="0"/>
                </a:lnTo>
                <a:lnTo>
                  <a:pt x="7912742" y="863208"/>
                </a:lnTo>
                <a:lnTo>
                  <a:pt x="0" y="863208"/>
                </a:lnTo>
                <a:lnTo>
                  <a:pt x="0" y="0"/>
                </a:lnTo>
                <a:close/>
              </a:path>
            </a:pathLst>
          </a:custGeom>
          <a:blipFill>
            <a:blip r:embed="rId3"/>
            <a:stretch>
              <a:fillRect/>
            </a:stretch>
          </a:blipFill>
        </p:spPr>
      </p:sp>
      <p:sp>
        <p:nvSpPr>
          <p:cNvPr id="20" name="Freeform 20"/>
          <p:cNvSpPr/>
          <p:nvPr/>
        </p:nvSpPr>
        <p:spPr>
          <a:xfrm rot="-413224">
            <a:off x="6786864" y="8408844"/>
            <a:ext cx="3968720" cy="613720"/>
          </a:xfrm>
          <a:custGeom>
            <a:avLst/>
            <a:gdLst/>
            <a:ahLst/>
            <a:cxnLst/>
            <a:rect l="l" t="t" r="r" b="b"/>
            <a:pathLst>
              <a:path w="3968720" h="613720">
                <a:moveTo>
                  <a:pt x="0" y="0"/>
                </a:moveTo>
                <a:lnTo>
                  <a:pt x="3968720" y="0"/>
                </a:lnTo>
                <a:lnTo>
                  <a:pt x="3968720" y="613720"/>
                </a:lnTo>
                <a:lnTo>
                  <a:pt x="0" y="613720"/>
                </a:lnTo>
                <a:lnTo>
                  <a:pt x="0" y="0"/>
                </a:lnTo>
                <a:close/>
              </a:path>
            </a:pathLst>
          </a:custGeom>
          <a:blipFill>
            <a:blip r:embed="rId4"/>
            <a:stretch>
              <a:fillRect/>
            </a:stretch>
          </a:blipFill>
        </p:spPr>
      </p:sp>
      <p:sp>
        <p:nvSpPr>
          <p:cNvPr id="27" name="Freeform 27"/>
          <p:cNvSpPr/>
          <p:nvPr/>
        </p:nvSpPr>
        <p:spPr>
          <a:xfrm rot="-1059529">
            <a:off x="2071585" y="1414129"/>
            <a:ext cx="1685059" cy="2238362"/>
          </a:xfrm>
          <a:custGeom>
            <a:avLst/>
            <a:gdLst/>
            <a:ahLst/>
            <a:cxnLst/>
            <a:rect l="l" t="t" r="r" b="b"/>
            <a:pathLst>
              <a:path w="1685059" h="2238362">
                <a:moveTo>
                  <a:pt x="0" y="0"/>
                </a:moveTo>
                <a:lnTo>
                  <a:pt x="1685059" y="0"/>
                </a:lnTo>
                <a:lnTo>
                  <a:pt x="1685059" y="2238361"/>
                </a:lnTo>
                <a:lnTo>
                  <a:pt x="0" y="2238361"/>
                </a:lnTo>
                <a:lnTo>
                  <a:pt x="0" y="0"/>
                </a:lnTo>
                <a:close/>
              </a:path>
            </a:pathLst>
          </a:custGeom>
          <a:blipFill>
            <a:blip r:embed="rId5"/>
            <a:stretch>
              <a:fillRect/>
            </a:stretch>
          </a:blipFill>
        </p:spPr>
      </p:sp>
      <p:sp>
        <p:nvSpPr>
          <p:cNvPr id="28" name="Freeform 28"/>
          <p:cNvSpPr/>
          <p:nvPr/>
        </p:nvSpPr>
        <p:spPr>
          <a:xfrm rot="-1107114">
            <a:off x="18305441" y="2572524"/>
            <a:ext cx="7870677" cy="8229600"/>
          </a:xfrm>
          <a:custGeom>
            <a:avLst/>
            <a:gdLst/>
            <a:ahLst/>
            <a:cxnLst/>
            <a:rect l="l" t="t" r="r" b="b"/>
            <a:pathLst>
              <a:path w="7870677" h="8229600">
                <a:moveTo>
                  <a:pt x="0" y="0"/>
                </a:moveTo>
                <a:lnTo>
                  <a:pt x="7870676" y="0"/>
                </a:lnTo>
                <a:lnTo>
                  <a:pt x="7870676" y="8229600"/>
                </a:lnTo>
                <a:lnTo>
                  <a:pt x="0" y="8229600"/>
                </a:lnTo>
                <a:lnTo>
                  <a:pt x="0" y="0"/>
                </a:lnTo>
                <a:close/>
              </a:path>
            </a:pathLst>
          </a:custGeom>
          <a:blipFill>
            <a:blip r:embed="rId6"/>
            <a:stretch>
              <a:fillRect/>
            </a:stretch>
          </a:blipFill>
        </p:spPr>
      </p:sp>
      <p:sp>
        <p:nvSpPr>
          <p:cNvPr id="29" name="Freeform 29"/>
          <p:cNvSpPr/>
          <p:nvPr/>
        </p:nvSpPr>
        <p:spPr>
          <a:xfrm rot="1134956">
            <a:off x="9699877" y="1275881"/>
            <a:ext cx="2429013" cy="2961997"/>
          </a:xfrm>
          <a:custGeom>
            <a:avLst/>
            <a:gdLst/>
            <a:ahLst/>
            <a:cxnLst/>
            <a:rect l="l" t="t" r="r" b="b"/>
            <a:pathLst>
              <a:path w="2429013" h="2961997">
                <a:moveTo>
                  <a:pt x="0" y="0"/>
                </a:moveTo>
                <a:lnTo>
                  <a:pt x="2429012" y="0"/>
                </a:lnTo>
                <a:lnTo>
                  <a:pt x="2429012" y="2961998"/>
                </a:lnTo>
                <a:lnTo>
                  <a:pt x="0" y="2961998"/>
                </a:lnTo>
                <a:lnTo>
                  <a:pt x="0" y="0"/>
                </a:lnTo>
                <a:close/>
              </a:path>
            </a:pathLst>
          </a:custGeom>
          <a:blipFill>
            <a:blip r:embed="rId7"/>
            <a:stretch>
              <a:fillRect/>
            </a:stretch>
          </a:blipFill>
        </p:spPr>
      </p:sp>
      <p:sp>
        <p:nvSpPr>
          <p:cNvPr id="30" name="Freeform 30"/>
          <p:cNvSpPr/>
          <p:nvPr/>
        </p:nvSpPr>
        <p:spPr>
          <a:xfrm>
            <a:off x="12610086" y="2298620"/>
            <a:ext cx="4885669" cy="6483551"/>
          </a:xfrm>
          <a:custGeom>
            <a:avLst/>
            <a:gdLst/>
            <a:ahLst/>
            <a:cxnLst/>
            <a:rect l="l" t="t" r="r" b="b"/>
            <a:pathLst>
              <a:path w="4885669" h="6483551">
                <a:moveTo>
                  <a:pt x="0" y="0"/>
                </a:moveTo>
                <a:lnTo>
                  <a:pt x="4885669" y="0"/>
                </a:lnTo>
                <a:lnTo>
                  <a:pt x="4885669" y="6483552"/>
                </a:lnTo>
                <a:lnTo>
                  <a:pt x="0" y="6483552"/>
                </a:lnTo>
                <a:lnTo>
                  <a:pt x="0" y="0"/>
                </a:lnTo>
                <a:close/>
              </a:path>
            </a:pathLst>
          </a:custGeom>
          <a:blipFill>
            <a:blip r:embed="rId8"/>
            <a:stretch>
              <a:fillRect/>
            </a:stretch>
          </a:blipFill>
        </p:spPr>
      </p:sp>
      <p:sp>
        <p:nvSpPr>
          <p:cNvPr id="32" name="TextBox 17"/>
          <p:cNvSpPr txBox="1"/>
          <p:nvPr/>
        </p:nvSpPr>
        <p:spPr>
          <a:xfrm rot="21265685">
            <a:off x="-63745" y="4826542"/>
            <a:ext cx="13373009" cy="2891176"/>
          </a:xfrm>
          <a:prstGeom prst="rect">
            <a:avLst/>
          </a:prstGeom>
        </p:spPr>
        <p:txBody>
          <a:bodyPr lIns="0" tIns="0" rIns="0" bIns="0" rtlCol="0" anchor="t">
            <a:spAutoFit/>
          </a:bodyPr>
          <a:lstStyle/>
          <a:p>
            <a:pPr marL="0" marR="0" lvl="0" indent="0" algn="ctr" defTabSz="914400" rtl="0" eaLnBrk="1" fontAlgn="auto" latinLnBrk="0" hangingPunct="1">
              <a:lnSpc>
                <a:spcPts val="25885"/>
              </a:lnSpc>
              <a:spcBef>
                <a:spcPts val="0"/>
              </a:spcBef>
              <a:spcAft>
                <a:spcPts val="0"/>
              </a:spcAft>
              <a:buClrTx/>
              <a:buSzTx/>
              <a:buFontTx/>
              <a:buNone/>
              <a:defRPr/>
            </a:pPr>
            <a:r>
              <a:rPr kumimoji="0" lang="zh-CN" altLang="en-US" sz="1849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可画乐淘淘-简" panose="00020600040101010101"/>
                <a:sym typeface="可画乐淘淘-简" panose="00020600040101010101"/>
              </a:rPr>
              <a:t>语法填空</a:t>
            </a:r>
            <a:endParaRPr kumimoji="0" lang="en-US" sz="1849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可画乐淘淘-简" panose="00020600040101010101"/>
              <a:sym typeface="可画乐淘淘-简" panose="00020600040101010101"/>
            </a:endParaRPr>
          </a:p>
        </p:txBody>
      </p:sp>
      <p:pic>
        <p:nvPicPr>
          <p:cNvPr id="17" name="图片 16" descr="logo横版 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8600" y="357574"/>
            <a:ext cx="10439400" cy="9140964"/>
          </a:xfrm>
          <a:prstGeom prst="rect">
            <a:avLst/>
          </a:prstGeom>
          <a:noFill/>
        </p:spPr>
        <p:txBody>
          <a:bodyPr wrap="square">
            <a:spAutoFit/>
          </a:bodyPr>
          <a:lstStyle/>
          <a:p>
            <a:pPr indent="266700" algn="just">
              <a:buNone/>
            </a:pPr>
            <a:r>
              <a:rPr lang="en-US" altLang="zh-CN" sz="2800" kern="100" dirty="0">
                <a:effectLst/>
                <a:latin typeface="Times New Roman" panose="02020603050405020304" pitchFamily="18" charset="0"/>
                <a:ea typeface="宋体" panose="02010600030101010101" pitchFamily="2" charset="-122"/>
              </a:rPr>
              <a:t>   As </a:t>
            </a:r>
            <a:r>
              <a:rPr lang="en-US" altLang="zh-CN" sz="2800" kern="100" dirty="0">
                <a:solidFill>
                  <a:srgbClr val="000000"/>
                </a:solidFill>
                <a:effectLst/>
                <a:latin typeface="Times New Roman" panose="02020603050405020304" pitchFamily="18" charset="0"/>
                <a:ea typeface="宋体" panose="02010600030101010101" pitchFamily="2" charset="-122"/>
              </a:rPr>
              <a:t>we welcome the Year of the Snake in the Chinese lunar calendar, it is a time to reflect on the qualities that this ancient zodiac sign embodies. The Snake, </a:t>
            </a:r>
            <a:r>
              <a:rPr lang="en-US" altLang="zh-CN" sz="2800" strike="sngStrike" kern="100" dirty="0">
                <a:solidFill>
                  <a:srgbClr val="000000"/>
                </a:solidFill>
                <a:effectLst/>
                <a:latin typeface="Times New Roman" panose="02020603050405020304" pitchFamily="18" charset="0"/>
                <a:ea typeface="宋体" panose="02010600030101010101" pitchFamily="2" charset="-122"/>
              </a:rPr>
              <a:t>the sixth animal in the 12-year cycle of the Chinese zodiac,</a:t>
            </a: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u="sng" kern="100" dirty="0">
                <a:solidFill>
                  <a:srgbClr val="000000"/>
                </a:solidFill>
                <a:effectLst/>
                <a:latin typeface="Times New Roman" panose="02020603050405020304" pitchFamily="18" charset="0"/>
                <a:ea typeface="宋体" panose="02010600030101010101" pitchFamily="2" charset="-122"/>
              </a:rPr>
              <a:t>   56   </a:t>
            </a:r>
            <a:r>
              <a:rPr lang="en-US" altLang="zh-CN" sz="2800" kern="100" dirty="0">
                <a:solidFill>
                  <a:srgbClr val="000000"/>
                </a:solidFill>
                <a:effectLst/>
                <a:latin typeface="Times New Roman" panose="02020603050405020304" pitchFamily="18" charset="0"/>
                <a:ea typeface="宋体" panose="02010600030101010101" pitchFamily="2" charset="-122"/>
              </a:rPr>
              <a:t>(associate) with wisdom, intuition, and transformation over history. Those </a:t>
            </a:r>
            <a:r>
              <a:rPr lang="en-US" altLang="zh-CN" sz="2800" u="sng" kern="100" dirty="0">
                <a:solidFill>
                  <a:srgbClr val="FF0000"/>
                </a:solidFill>
                <a:effectLst/>
                <a:latin typeface="Times New Roman" panose="02020603050405020304" pitchFamily="18" charset="0"/>
                <a:ea typeface="宋体" panose="02010600030101010101" pitchFamily="2" charset="-122"/>
              </a:rPr>
              <a:t>   57   </a:t>
            </a:r>
            <a:r>
              <a:rPr lang="en-US" altLang="zh-CN" sz="2800" kern="100" dirty="0">
                <a:solidFill>
                  <a:srgbClr val="FF0000"/>
                </a:solidFill>
                <a:effectLst/>
                <a:latin typeface="Times New Roman" panose="02020603050405020304" pitchFamily="18" charset="0"/>
                <a:ea typeface="宋体" panose="02010600030101010101" pitchFamily="2" charset="-122"/>
              </a:rPr>
              <a:t>(bear) in the Year of the Snake </a:t>
            </a:r>
            <a:r>
              <a:rPr lang="en-US" altLang="zh-CN" sz="2800" kern="100" dirty="0">
                <a:solidFill>
                  <a:srgbClr val="00B0F0"/>
                </a:solidFill>
                <a:effectLst/>
                <a:latin typeface="Times New Roman" panose="02020603050405020304" pitchFamily="18" charset="0"/>
                <a:ea typeface="宋体" panose="02010600030101010101" pitchFamily="2" charset="-122"/>
              </a:rPr>
              <a:t>are believed to possess</a:t>
            </a:r>
            <a:r>
              <a:rPr lang="en-US" altLang="zh-CN" sz="2800" kern="100" dirty="0">
                <a:solidFill>
                  <a:srgbClr val="000000"/>
                </a:solidFill>
                <a:effectLst/>
                <a:latin typeface="Times New Roman" panose="02020603050405020304" pitchFamily="18" charset="0"/>
                <a:ea typeface="宋体" panose="02010600030101010101" pitchFamily="2" charset="-122"/>
              </a:rPr>
              <a:t> a keen intellect, a calm demeanor, and an innate ability to navigate life’s challenges </a:t>
            </a:r>
            <a:r>
              <a:rPr lang="en-US" altLang="zh-CN" sz="2800" u="sng" kern="100" dirty="0">
                <a:solidFill>
                  <a:srgbClr val="000000"/>
                </a:solidFill>
                <a:effectLst/>
                <a:latin typeface="Times New Roman" panose="02020603050405020304" pitchFamily="18" charset="0"/>
                <a:ea typeface="宋体" panose="02010600030101010101" pitchFamily="2" charset="-122"/>
              </a:rPr>
              <a:t>   58   </a:t>
            </a:r>
            <a:r>
              <a:rPr lang="en-US" altLang="zh-CN" sz="2800" kern="100" dirty="0">
                <a:solidFill>
                  <a:srgbClr val="000000"/>
                </a:solidFill>
                <a:effectLst/>
                <a:latin typeface="Times New Roman" panose="02020603050405020304" pitchFamily="18" charset="0"/>
                <a:ea typeface="宋体" panose="02010600030101010101" pitchFamily="2" charset="-122"/>
              </a:rPr>
              <a:t> grace and precision.</a:t>
            </a:r>
            <a:endParaRPr lang="zh-CN" altLang="zh-CN" sz="2800" kern="100" dirty="0">
              <a:effectLst/>
              <a:latin typeface="Times New Roman" panose="02020603050405020304" pitchFamily="18" charset="0"/>
              <a:ea typeface="宋体" panose="02010600030101010101" pitchFamily="2" charset="-122"/>
            </a:endParaRPr>
          </a:p>
          <a:p>
            <a:pPr indent="266700" algn="just">
              <a:buNone/>
            </a:pPr>
            <a:r>
              <a:rPr lang="en-US" altLang="zh-CN" sz="2800" kern="100" dirty="0">
                <a:solidFill>
                  <a:srgbClr val="000000"/>
                </a:solidFill>
                <a:effectLst/>
                <a:latin typeface="Times New Roman" panose="02020603050405020304" pitchFamily="18" charset="0"/>
                <a:ea typeface="宋体" panose="02010600030101010101" pitchFamily="2" charset="-122"/>
              </a:rPr>
              <a:t>   Unlike Chinese culture, the Snake is a symbol of mystery </a:t>
            </a:r>
            <a:r>
              <a:rPr lang="en-US" altLang="zh-CN" sz="2800" kern="100" dirty="0">
                <a:solidFill>
                  <a:srgbClr val="00B0F0"/>
                </a:solidFill>
                <a:effectLst/>
                <a:latin typeface="Times New Roman" panose="02020603050405020304" pitchFamily="18" charset="0"/>
                <a:ea typeface="宋体" panose="02010600030101010101" pitchFamily="2" charset="-122"/>
              </a:rPr>
              <a:t>and</a:t>
            </a: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u="sng" kern="100" dirty="0">
                <a:solidFill>
                  <a:srgbClr val="000000"/>
                </a:solidFill>
                <a:effectLst/>
                <a:latin typeface="Times New Roman" panose="02020603050405020304" pitchFamily="18" charset="0"/>
                <a:ea typeface="宋体" panose="02010600030101010101" pitchFamily="2" charset="-122"/>
              </a:rPr>
              <a:t>   59   </a:t>
            </a:r>
            <a:r>
              <a:rPr lang="en-US" altLang="zh-CN" sz="2800" kern="100" dirty="0">
                <a:solidFill>
                  <a:srgbClr val="000000"/>
                </a:solidFill>
                <a:effectLst/>
                <a:latin typeface="Times New Roman" panose="02020603050405020304" pitchFamily="18" charset="0"/>
                <a:ea typeface="宋体" panose="02010600030101010101" pitchFamily="2" charset="-122"/>
              </a:rPr>
              <a:t>(deep) in Western culture, sometimes portrayed negatively. The Snake in Chinese tradition is seen as a creature of great insight and resourcefulness. It is said that people born under this sign are </a:t>
            </a:r>
            <a:r>
              <a:rPr lang="en-US" altLang="zh-CN" sz="2800" u="sng" kern="100" dirty="0">
                <a:solidFill>
                  <a:srgbClr val="000000"/>
                </a:solidFill>
                <a:effectLst/>
                <a:latin typeface="Times New Roman" panose="02020603050405020304" pitchFamily="18" charset="0"/>
                <a:ea typeface="宋体" panose="02010600030101010101" pitchFamily="2" charset="-122"/>
              </a:rPr>
              <a:t>   60   </a:t>
            </a:r>
            <a:r>
              <a:rPr lang="en-US" altLang="zh-CN" sz="2800" kern="100" dirty="0">
                <a:solidFill>
                  <a:srgbClr val="000000"/>
                </a:solidFill>
                <a:effectLst/>
                <a:latin typeface="Times New Roman" panose="02020603050405020304" pitchFamily="18" charset="0"/>
                <a:ea typeface="宋体" panose="02010600030101010101" pitchFamily="2" charset="-122"/>
              </a:rPr>
              <a:t>(nature) problem-solvers, capable of </a:t>
            </a:r>
            <a:r>
              <a:rPr lang="en-US" altLang="zh-CN" sz="2800" kern="100" dirty="0">
                <a:solidFill>
                  <a:srgbClr val="00B0F0"/>
                </a:solidFill>
                <a:effectLst/>
                <a:latin typeface="Times New Roman" panose="02020603050405020304" pitchFamily="18" charset="0"/>
                <a:ea typeface="宋体" panose="02010600030101010101" pitchFamily="2" charset="-122"/>
              </a:rPr>
              <a:t>seeing through complexities</a:t>
            </a: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u="sng" kern="100" dirty="0">
                <a:solidFill>
                  <a:srgbClr val="000000"/>
                </a:solidFill>
                <a:effectLst/>
                <a:latin typeface="Times New Roman" panose="02020603050405020304" pitchFamily="18" charset="0"/>
                <a:ea typeface="宋体" panose="02010600030101010101" pitchFamily="2" charset="-122"/>
              </a:rPr>
              <a:t>   61   </a:t>
            </a:r>
            <a:r>
              <a:rPr lang="en-US" altLang="zh-CN" sz="2800" kern="100" dirty="0">
                <a:solidFill>
                  <a:srgbClr val="000000"/>
                </a:solidFill>
                <a:effectLst/>
                <a:latin typeface="Times New Roman" panose="02020603050405020304" pitchFamily="18" charset="0"/>
                <a:ea typeface="宋体" panose="02010600030101010101" pitchFamily="2" charset="-122"/>
              </a:rPr>
              <a:t> </a:t>
            </a:r>
            <a:r>
              <a:rPr lang="en-US" altLang="zh-CN" sz="2800" kern="100" dirty="0">
                <a:solidFill>
                  <a:srgbClr val="00B0F0"/>
                </a:solidFill>
                <a:effectLst/>
                <a:latin typeface="Times New Roman" panose="02020603050405020304" pitchFamily="18" charset="0"/>
                <a:ea typeface="宋体" panose="02010600030101010101" pitchFamily="2" charset="-122"/>
              </a:rPr>
              <a:t>finding elegant solutions</a:t>
            </a:r>
            <a:r>
              <a:rPr lang="en-US" altLang="zh-CN" sz="2800" kern="100" dirty="0">
                <a:solidFill>
                  <a:srgbClr val="000000"/>
                </a:solidFill>
                <a:effectLst/>
                <a:latin typeface="Times New Roman" panose="02020603050405020304" pitchFamily="18" charset="0"/>
                <a:ea typeface="宋体" panose="02010600030101010101" pitchFamily="2" charset="-122"/>
              </a:rPr>
              <a:t>. </a:t>
            </a:r>
            <a:endParaRPr lang="zh-CN" altLang="zh-CN" sz="2800" kern="100" dirty="0">
              <a:effectLst/>
              <a:latin typeface="Times New Roman" panose="02020603050405020304" pitchFamily="18" charset="0"/>
              <a:ea typeface="宋体" panose="02010600030101010101" pitchFamily="2" charset="-122"/>
            </a:endParaRPr>
          </a:p>
          <a:p>
            <a:pPr indent="266700" algn="just">
              <a:buNone/>
            </a:pPr>
            <a:r>
              <a:rPr lang="en-US" altLang="zh-CN" sz="2800" kern="100" dirty="0">
                <a:solidFill>
                  <a:srgbClr val="000000"/>
                </a:solidFill>
                <a:effectLst/>
                <a:latin typeface="Times New Roman" panose="02020603050405020304" pitchFamily="18" charset="0"/>
                <a:ea typeface="宋体" panose="02010600030101010101" pitchFamily="2" charset="-122"/>
              </a:rPr>
              <a:t>   The Year of the Snake is also a time for renewal and transformation. Just as a snake sheds its skin, this year </a:t>
            </a:r>
            <a:r>
              <a:rPr lang="en-US" altLang="zh-CN" sz="2800" kern="100" dirty="0">
                <a:solidFill>
                  <a:srgbClr val="00B0F0"/>
                </a:solidFill>
                <a:effectLst/>
                <a:latin typeface="Times New Roman" panose="02020603050405020304" pitchFamily="18" charset="0"/>
                <a:ea typeface="宋体" panose="02010600030101010101" pitchFamily="2" charset="-122"/>
              </a:rPr>
              <a:t>encourages</a:t>
            </a:r>
            <a:r>
              <a:rPr lang="en-US" altLang="zh-CN" sz="2800" kern="100" dirty="0">
                <a:solidFill>
                  <a:srgbClr val="000000"/>
                </a:solidFill>
                <a:effectLst/>
                <a:latin typeface="Times New Roman" panose="02020603050405020304" pitchFamily="18" charset="0"/>
                <a:ea typeface="宋体" panose="02010600030101010101" pitchFamily="2" charset="-122"/>
              </a:rPr>
              <a:t> us to let go of old habits, </a:t>
            </a:r>
            <a:r>
              <a:rPr lang="en-US" altLang="zh-CN" sz="2800" u="sng" kern="100" dirty="0">
                <a:solidFill>
                  <a:srgbClr val="000000"/>
                </a:solidFill>
                <a:effectLst/>
                <a:latin typeface="Times New Roman" panose="02020603050405020304" pitchFamily="18" charset="0"/>
                <a:ea typeface="宋体" panose="02010600030101010101" pitchFamily="2" charset="-122"/>
              </a:rPr>
              <a:t>   62   </a:t>
            </a:r>
            <a:r>
              <a:rPr lang="en-US" altLang="zh-CN" sz="2800" kern="100" dirty="0">
                <a:solidFill>
                  <a:srgbClr val="000000"/>
                </a:solidFill>
                <a:effectLst/>
                <a:latin typeface="Times New Roman" panose="02020603050405020304" pitchFamily="18" charset="0"/>
                <a:ea typeface="宋体" panose="02010600030101010101" pitchFamily="2" charset="-122"/>
              </a:rPr>
              <a:t>(embrace) new opportunities. The Snake’s energy reminds us that sometimes, the most profound transformations occur not through force, but through </a:t>
            </a:r>
            <a:r>
              <a:rPr lang="en-US" altLang="zh-CN" sz="2800" u="sng" kern="100" dirty="0">
                <a:solidFill>
                  <a:srgbClr val="000000"/>
                </a:solidFill>
                <a:effectLst/>
                <a:latin typeface="Times New Roman" panose="02020603050405020304" pitchFamily="18" charset="0"/>
                <a:ea typeface="宋体" panose="02010600030101010101" pitchFamily="2" charset="-122"/>
              </a:rPr>
              <a:t>   63   </a:t>
            </a:r>
            <a:r>
              <a:rPr lang="en-US" altLang="zh-CN" sz="2800" kern="100" dirty="0">
                <a:solidFill>
                  <a:srgbClr val="000000"/>
                </a:solidFill>
                <a:effectLst/>
                <a:latin typeface="Times New Roman" panose="02020603050405020304" pitchFamily="18" charset="0"/>
                <a:ea typeface="宋体" panose="02010600030101010101" pitchFamily="2" charset="-122"/>
              </a:rPr>
              <a:t> is subtle shift and careful planning.</a:t>
            </a:r>
            <a:endParaRPr lang="zh-CN" altLang="zh-CN" sz="2800" kern="100" dirty="0">
              <a:effectLst/>
              <a:latin typeface="Times New Roman" panose="02020603050405020304" pitchFamily="18" charset="0"/>
              <a:ea typeface="宋体" panose="02010600030101010101" pitchFamily="2" charset="-122"/>
            </a:endParaRPr>
          </a:p>
          <a:p>
            <a:pPr indent="266700" algn="just">
              <a:buNone/>
            </a:pPr>
            <a:r>
              <a:rPr lang="en-US" altLang="zh-CN" sz="2800" kern="100" dirty="0">
                <a:solidFill>
                  <a:srgbClr val="000000"/>
                </a:solidFill>
                <a:effectLst/>
                <a:latin typeface="Times New Roman" panose="02020603050405020304" pitchFamily="18" charset="0"/>
                <a:ea typeface="宋体" panose="02010600030101010101" pitchFamily="2" charset="-122"/>
              </a:rPr>
              <a:t>   So, as the Year of the Snake </a:t>
            </a:r>
            <a:r>
              <a:rPr lang="en-US" altLang="zh-CN" sz="2800" u="sng" kern="100" dirty="0">
                <a:solidFill>
                  <a:srgbClr val="000000"/>
                </a:solidFill>
                <a:effectLst/>
                <a:latin typeface="Times New Roman" panose="02020603050405020304" pitchFamily="18" charset="0"/>
                <a:ea typeface="宋体" panose="02010600030101010101" pitchFamily="2" charset="-122"/>
              </a:rPr>
              <a:t>   64   </a:t>
            </a:r>
            <a:r>
              <a:rPr lang="en-US" altLang="zh-CN" sz="2800" kern="100" spc="-30" dirty="0">
                <a:solidFill>
                  <a:srgbClr val="000000"/>
                </a:solidFill>
                <a:effectLst/>
                <a:latin typeface="Times New Roman" panose="02020603050405020304" pitchFamily="18" charset="0"/>
                <a:ea typeface="宋体" panose="02010600030101010101" pitchFamily="2" charset="-122"/>
              </a:rPr>
              <a:t>(unfold),</a:t>
            </a:r>
            <a:r>
              <a:rPr lang="en-US" altLang="zh-CN" sz="2800" kern="100" dirty="0">
                <a:solidFill>
                  <a:srgbClr val="000000"/>
                </a:solidFill>
                <a:effectLst/>
                <a:latin typeface="Times New Roman" panose="02020603050405020304" pitchFamily="18" charset="0"/>
                <a:ea typeface="宋体" panose="02010600030101010101" pitchFamily="2" charset="-122"/>
              </a:rPr>
              <a:t> let us shed</a:t>
            </a:r>
            <a:r>
              <a:rPr lang="en-US" altLang="zh-CN" sz="2800" kern="100" spc="-30" dirty="0">
                <a:solidFill>
                  <a:srgbClr val="000000"/>
                </a:solidFill>
                <a:effectLst/>
                <a:latin typeface="Times New Roman" panose="02020603050405020304" pitchFamily="18" charset="0"/>
                <a:ea typeface="宋体" panose="02010600030101010101" pitchFamily="2" charset="-122"/>
              </a:rPr>
              <a:t> our old skins, embrace new</a:t>
            </a:r>
            <a:r>
              <a:rPr lang="en-US" altLang="zh-CN" sz="2800" u="sng" kern="100" dirty="0">
                <a:solidFill>
                  <a:srgbClr val="000000"/>
                </a:solidFill>
                <a:effectLst/>
                <a:latin typeface="Times New Roman" panose="02020603050405020304" pitchFamily="18" charset="0"/>
                <a:ea typeface="宋体" panose="02010600030101010101" pitchFamily="2" charset="-122"/>
              </a:rPr>
              <a:t>   65   </a:t>
            </a:r>
            <a:r>
              <a:rPr lang="en-US" altLang="zh-CN" sz="2800" kern="100" spc="-30" dirty="0">
                <a:solidFill>
                  <a:srgbClr val="000000"/>
                </a:solidFill>
                <a:effectLst/>
                <a:latin typeface="Times New Roman" panose="02020603050405020304" pitchFamily="18" charset="0"/>
                <a:ea typeface="宋体" panose="02010600030101010101" pitchFamily="2" charset="-122"/>
              </a:rPr>
              <a:t>(begin), and move forward with the wisdom and poise </a:t>
            </a:r>
            <a:r>
              <a:rPr lang="en-US" altLang="zh-CN" sz="2800" strike="sngStrike" kern="100" spc="-30" dirty="0">
                <a:solidFill>
                  <a:srgbClr val="FF0000"/>
                </a:solidFill>
                <a:effectLst/>
                <a:latin typeface="Times New Roman" panose="02020603050405020304" pitchFamily="18" charset="0"/>
                <a:ea typeface="宋体" panose="02010600030101010101" pitchFamily="2" charset="-122"/>
              </a:rPr>
              <a:t>that this ancient symbol so beautifully represents</a:t>
            </a:r>
            <a:r>
              <a:rPr lang="en-US" altLang="zh-CN" sz="2800" strike="sngStrike" kern="100" spc="-30" dirty="0">
                <a:solidFill>
                  <a:srgbClr val="000000"/>
                </a:solidFill>
                <a:effectLst/>
                <a:latin typeface="Times New Roman" panose="02020603050405020304" pitchFamily="18" charset="0"/>
                <a:ea typeface="宋体" panose="02010600030101010101" pitchFamily="2" charset="-122"/>
              </a:rPr>
              <a:t>.</a:t>
            </a:r>
            <a:endParaRPr lang="zh-CN" altLang="zh-CN" sz="2800" strike="sngStrike" kern="100" dirty="0">
              <a:effectLst/>
              <a:latin typeface="Times New Roman" panose="02020603050405020304" pitchFamily="18" charset="0"/>
              <a:ea typeface="宋体" panose="02010600030101010101" pitchFamily="2" charset="-122"/>
            </a:endParaRPr>
          </a:p>
        </p:txBody>
      </p:sp>
      <p:sp>
        <p:nvSpPr>
          <p:cNvPr id="2" name="文本框 1"/>
          <p:cNvSpPr txBox="1"/>
          <p:nvPr/>
        </p:nvSpPr>
        <p:spPr>
          <a:xfrm>
            <a:off x="10820400" y="1638300"/>
            <a:ext cx="7239000" cy="1384995"/>
          </a:xfrm>
          <a:prstGeom prst="rect">
            <a:avLst/>
          </a:prstGeom>
          <a:solidFill>
            <a:schemeClr val="accent3">
              <a:lumMod val="40000"/>
              <a:lumOff val="60000"/>
            </a:schemeClr>
          </a:solidFill>
        </p:spPr>
        <p:txBody>
          <a:bodyPr wrap="square">
            <a:spAutoFit/>
          </a:bodyPr>
          <a:lstStyle/>
          <a:p>
            <a:pPr marL="457200" lvl="0" indent="-457200" algn="just">
              <a:buFont typeface="Wingdings" panose="05000000000000000000" pitchFamily="2" charset="2"/>
              <a:buChar char="l"/>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56.has been associated</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：谓语动词</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57.born: </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非谓语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lvl="0" indent="-457200" algn="just">
              <a:buFont typeface="Wingdings" panose="05000000000000000000" pitchFamily="2" charset="2"/>
              <a:buChar char="l"/>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58.with:</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介词</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lang="zh-CN" altLang="en-US" sz="2800" dirty="0">
                <a:solidFill>
                  <a:prstClr val="black"/>
                </a:solidFill>
                <a:latin typeface="Times New Roman" panose="02020603050405020304" pitchFamily="18" charset="0"/>
                <a:cs typeface="Times New Roman" panose="02020603050405020304" pitchFamily="18" charset="0"/>
              </a:rPr>
              <a:t>以某种方式</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10820400" y="3470318"/>
            <a:ext cx="7239000" cy="1384995"/>
          </a:xfrm>
          <a:prstGeom prst="rect">
            <a:avLst/>
          </a:prstGeom>
          <a:solidFill>
            <a:schemeClr val="accent3">
              <a:lumMod val="40000"/>
              <a:lumOff val="60000"/>
            </a:schemeClr>
          </a:solidFill>
        </p:spPr>
        <p:txBody>
          <a:bodyPr wrap="square">
            <a:spAutoFit/>
          </a:bodyPr>
          <a:lstStyle/>
          <a:p>
            <a:pPr marL="457200" lvl="0" indent="-457200" algn="just">
              <a:buFont typeface="Wingdings" panose="05000000000000000000" pitchFamily="2" charset="2"/>
              <a:buChar char="l"/>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59.depth</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：词性转换</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60.natural</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：词性转换</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61.and</a:t>
            </a:r>
            <a:r>
              <a:rPr lang="zh-CN" alt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：并列结构</a:t>
            </a:r>
            <a:endPar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nvSpPr>
        <p:spPr>
          <a:xfrm>
            <a:off x="10820400" y="6178752"/>
            <a:ext cx="7239000" cy="1815882"/>
          </a:xfrm>
          <a:prstGeom prst="rect">
            <a:avLst/>
          </a:prstGeom>
          <a:solidFill>
            <a:schemeClr val="accent3">
              <a:lumMod val="40000"/>
              <a:lumOff val="60000"/>
            </a:schemeClr>
          </a:solid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62.embracing</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：非谓语</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lvl="0" indent="-457200" algn="just">
              <a:buFont typeface="Wingdings" panose="05000000000000000000" pitchFamily="2" charset="2"/>
              <a:buChar char="l"/>
              <a:defRPr/>
            </a:pP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63.what</a:t>
            </a:r>
            <a:r>
              <a:rPr lang="zh-CN" alt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：宾语从句</a:t>
            </a:r>
            <a:r>
              <a:rPr lang="en-US" altLang="zh-CN" sz="2800" dirty="0">
                <a:solidFill>
                  <a:prstClr val="black"/>
                </a:solidFill>
                <a:latin typeface="Times New Roman" panose="02020603050405020304" pitchFamily="18" charset="0"/>
                <a:cs typeface="Times New Roman" panose="02020603050405020304" pitchFamily="18" charset="0"/>
              </a:rPr>
              <a:t>—what=the thing that</a:t>
            </a:r>
            <a:endPar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64.unfolds</a:t>
            </a:r>
            <a:r>
              <a:rPr lang="zh-CN" alt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：谓语动词</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65.beginnings</a:t>
            </a:r>
            <a:r>
              <a:rPr lang="zh-CN" alt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：名词复数</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10793185" y="299472"/>
            <a:ext cx="7298871" cy="1384995"/>
          </a:xfrm>
          <a:prstGeom prst="rect">
            <a:avLst/>
          </a:prstGeom>
          <a:solidFill>
            <a:schemeClr val="bg1">
              <a:lumMod val="95000"/>
            </a:schemeClr>
          </a:solidFill>
        </p:spPr>
        <p:txBody>
          <a:bodyPr wrap="square">
            <a:spAutoFit/>
          </a:bodyPr>
          <a:lstStyle/>
          <a:p>
            <a:pPr lvl="0">
              <a:defRPr/>
            </a:pPr>
            <a:r>
              <a:rPr lang="en-US" altLang="zh-CN" sz="2800" dirty="0">
                <a:solidFill>
                  <a:prstClr val="black"/>
                </a:solidFill>
                <a:latin typeface="Times New Roman" panose="02020603050405020304" pitchFamily="18" charset="0"/>
                <a:cs typeface="Times New Roman" panose="02020603050405020304" pitchFamily="18" charset="0"/>
              </a:rPr>
              <a:t>the Chinese lunar calendar</a:t>
            </a:r>
            <a:r>
              <a:rPr lang="zh-CN" altLang="en-US" sz="2800" dirty="0">
                <a:solidFill>
                  <a:prstClr val="black"/>
                </a:solidFill>
                <a:latin typeface="Times New Roman" panose="02020603050405020304" pitchFamily="18" charset="0"/>
                <a:cs typeface="Times New Roman" panose="02020603050405020304" pitchFamily="18" charset="0"/>
              </a:rPr>
              <a:t>中国农历</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defRPr/>
            </a:pPr>
            <a:r>
              <a:rPr lang="en-US" altLang="zh-CN" sz="2800" dirty="0">
                <a:solidFill>
                  <a:prstClr val="black"/>
                </a:solidFill>
                <a:latin typeface="Times New Roman" panose="02020603050405020304" pitchFamily="18" charset="0"/>
                <a:cs typeface="Times New Roman" panose="02020603050405020304" pitchFamily="18" charset="0"/>
              </a:rPr>
              <a:t>reflect on</a:t>
            </a:r>
            <a:r>
              <a:rPr lang="zh-CN" altLang="en-US" sz="2800" dirty="0">
                <a:solidFill>
                  <a:prstClr val="black"/>
                </a:solidFill>
                <a:latin typeface="Times New Roman" panose="02020603050405020304" pitchFamily="18" charset="0"/>
                <a:cs typeface="Times New Roman" panose="02020603050405020304" pitchFamily="18" charset="0"/>
              </a:rPr>
              <a:t>反思    </a:t>
            </a:r>
            <a:r>
              <a:rPr lang="en-US" altLang="zh-CN" sz="2800" dirty="0">
                <a:solidFill>
                  <a:prstClr val="black"/>
                </a:solidFill>
                <a:latin typeface="Times New Roman" panose="02020603050405020304" pitchFamily="18" charset="0"/>
                <a:cs typeface="Times New Roman" panose="02020603050405020304" pitchFamily="18" charset="0"/>
              </a:rPr>
              <a:t>a calm demeanor</a:t>
            </a:r>
            <a:r>
              <a:rPr lang="zh-CN" altLang="en-US" sz="2800" dirty="0">
                <a:solidFill>
                  <a:prstClr val="black"/>
                </a:solidFill>
                <a:latin typeface="Times New Roman" panose="02020603050405020304" pitchFamily="18" charset="0"/>
                <a:cs typeface="Times New Roman" panose="02020603050405020304" pitchFamily="18" charset="0"/>
              </a:rPr>
              <a:t>沉着举止</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defRPr/>
            </a:pPr>
            <a:r>
              <a:rPr lang="en-US" altLang="zh-CN" sz="2800" dirty="0">
                <a:solidFill>
                  <a:prstClr val="black"/>
                </a:solidFill>
                <a:latin typeface="Times New Roman" panose="02020603050405020304" pitchFamily="18" charset="0"/>
                <a:cs typeface="Times New Roman" panose="02020603050405020304" pitchFamily="18" charset="0"/>
              </a:rPr>
              <a:t>A keen intellect </a:t>
            </a:r>
            <a:r>
              <a:rPr lang="zh-CN" altLang="en-US" sz="2400" dirty="0">
                <a:solidFill>
                  <a:prstClr val="black"/>
                </a:solidFill>
                <a:latin typeface="Times New Roman" panose="02020603050405020304" pitchFamily="18" charset="0"/>
                <a:cs typeface="Times New Roman" panose="02020603050405020304" pitchFamily="18" charset="0"/>
              </a:rPr>
              <a:t>聪明才智</a:t>
            </a:r>
            <a:r>
              <a:rPr lang="en-US" altLang="zh-CN" sz="2800" dirty="0">
                <a:solidFill>
                  <a:prstClr val="black"/>
                </a:solidFill>
                <a:latin typeface="Times New Roman" panose="02020603050405020304" pitchFamily="18" charset="0"/>
                <a:cs typeface="Times New Roman" panose="02020603050405020304" pitchFamily="18" charset="0"/>
              </a:rPr>
              <a:t>an innate ability</a:t>
            </a:r>
            <a:r>
              <a:rPr lang="zh-CN" altLang="en-US" sz="2400" dirty="0">
                <a:solidFill>
                  <a:prstClr val="black"/>
                </a:solidFill>
                <a:latin typeface="Times New Roman" panose="02020603050405020304" pitchFamily="18" charset="0"/>
                <a:cs typeface="Times New Roman" panose="02020603050405020304" pitchFamily="18" charset="0"/>
              </a:rPr>
              <a:t>先天能力</a:t>
            </a:r>
            <a:endParaRPr kumimoji="0" lang="en-US" altLang="zh-CN" sz="2400" b="0" i="0" u="none" strike="noStrike" kern="1200" cap="none" spc="0" normalizeH="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p:cNvSpPr txBox="1"/>
          <p:nvPr/>
        </p:nvSpPr>
        <p:spPr>
          <a:xfrm>
            <a:off x="10790464" y="4855313"/>
            <a:ext cx="7298871" cy="1323439"/>
          </a:xfrm>
          <a:prstGeom prst="rect">
            <a:avLst/>
          </a:prstGeom>
          <a:solidFill>
            <a:schemeClr val="bg1">
              <a:lumMod val="95000"/>
            </a:schemeClr>
          </a:solidFill>
        </p:spPr>
        <p:txBody>
          <a:bodyPr wrap="square">
            <a:spAutoFit/>
          </a:bodyPr>
          <a:lstStyle/>
          <a:p>
            <a:pPr lvl="0">
              <a:defRPr/>
            </a:pPr>
            <a:r>
              <a:rPr lang="en-US" altLang="zh-CN" sz="2800" dirty="0">
                <a:solidFill>
                  <a:prstClr val="black"/>
                </a:solidFill>
                <a:latin typeface="Times New Roman" panose="02020603050405020304" pitchFamily="18" charset="0"/>
                <a:cs typeface="Times New Roman" panose="02020603050405020304" pitchFamily="18" charset="0"/>
              </a:rPr>
              <a:t>Be portrayed negatively</a:t>
            </a:r>
            <a:r>
              <a:rPr lang="zh-CN" altLang="en-US" sz="2800" dirty="0">
                <a:solidFill>
                  <a:prstClr val="black"/>
                </a:solidFill>
                <a:latin typeface="Times New Roman" panose="02020603050405020304" pitchFamily="18" charset="0"/>
                <a:cs typeface="Times New Roman" panose="02020603050405020304" pitchFamily="18" charset="0"/>
              </a:rPr>
              <a:t>被负面描绘</a:t>
            </a:r>
            <a:r>
              <a:rPr lang="en-US" altLang="zh-CN" sz="2800" dirty="0">
                <a:solidFill>
                  <a:prstClr val="black"/>
                </a:solidFill>
                <a:latin typeface="Times New Roman" panose="02020603050405020304" pitchFamily="18" charset="0"/>
                <a:cs typeface="Times New Roman" panose="02020603050405020304" pitchFamily="18" charset="0"/>
              </a:rPr>
              <a:t> </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defRPr/>
            </a:pPr>
            <a:r>
              <a:rPr kumimoji="0" lang="en-US" altLang="zh-CN" sz="2800" b="0" i="0" u="none" strike="noStrike" kern="1200" cap="none" spc="0" normalizeH="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Be seen as</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被视作</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lvl="0">
              <a:defRPr/>
            </a:pPr>
            <a:r>
              <a:rPr kumimoji="0" lang="en-US" altLang="zh-CN" sz="2400" b="0" i="0" u="none" strike="noStrike" kern="1200" cap="none" spc="0" normalizeH="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Be capable of </a:t>
            </a:r>
            <a:r>
              <a:rPr kumimoji="0" lang="zh-CN" altLang="en-US" sz="2400" b="0" i="0" u="none" strike="noStrike" kern="1200" cap="none" spc="0" normalizeH="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有能力</a:t>
            </a:r>
            <a:endParaRPr kumimoji="0" lang="en-US" altLang="zh-CN" sz="2800" b="0" i="0" u="none" strike="noStrike" kern="1200" cap="none" spc="0" normalizeH="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7"/>
          <p:cNvSpPr txBox="1"/>
          <p:nvPr/>
        </p:nvSpPr>
        <p:spPr>
          <a:xfrm>
            <a:off x="10820400" y="7994634"/>
            <a:ext cx="7298871" cy="2246769"/>
          </a:xfrm>
          <a:prstGeom prst="rect">
            <a:avLst/>
          </a:prstGeom>
          <a:solidFill>
            <a:schemeClr val="bg1">
              <a:lumMod val="95000"/>
            </a:schemeClr>
          </a:solidFill>
        </p:spPr>
        <p:txBody>
          <a:bodyPr wrap="square">
            <a:spAutoFit/>
          </a:bodyPr>
          <a:lstStyle/>
          <a:p>
            <a:pPr lvl="0">
              <a:defRPr/>
            </a:pPr>
            <a:r>
              <a:rPr lang="en-US" altLang="zh-CN" sz="2800" dirty="0">
                <a:solidFill>
                  <a:prstClr val="black"/>
                </a:solidFill>
                <a:latin typeface="Times New Roman" panose="02020603050405020304" pitchFamily="18" charset="0"/>
                <a:cs typeface="Times New Roman" panose="02020603050405020304" pitchFamily="18" charset="0"/>
              </a:rPr>
              <a:t>a time for renewal and transformation</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defRPr/>
            </a:pPr>
            <a:r>
              <a:rPr lang="zh-CN" altLang="en-US" sz="2800" dirty="0">
                <a:solidFill>
                  <a:prstClr val="black"/>
                </a:solidFill>
                <a:latin typeface="Times New Roman" panose="02020603050405020304" pitchFamily="18" charset="0"/>
                <a:cs typeface="Times New Roman" panose="02020603050405020304" pitchFamily="18" charset="0"/>
              </a:rPr>
              <a:t>一个更新和转变的时期</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defRPr/>
            </a:pPr>
            <a:r>
              <a:rPr lang="en-US" altLang="zh-CN" sz="2800" dirty="0">
                <a:solidFill>
                  <a:prstClr val="black"/>
                </a:solidFill>
                <a:latin typeface="Times New Roman" panose="02020603050405020304" pitchFamily="18" charset="0"/>
                <a:cs typeface="Times New Roman" panose="02020603050405020304" pitchFamily="18" charset="0"/>
              </a:rPr>
              <a:t>shed old skin</a:t>
            </a:r>
            <a:r>
              <a:rPr lang="zh-CN" altLang="en-US" sz="2800" dirty="0">
                <a:solidFill>
                  <a:prstClr val="black"/>
                </a:solidFill>
                <a:latin typeface="Times New Roman" panose="02020603050405020304" pitchFamily="18" charset="0"/>
                <a:cs typeface="Times New Roman" panose="02020603050405020304" pitchFamily="18" charset="0"/>
              </a:rPr>
              <a:t>褪去旧皮</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defRPr/>
            </a:pPr>
            <a:r>
              <a:rPr lang="en-US" altLang="zh-CN" sz="2800" dirty="0">
                <a:solidFill>
                  <a:prstClr val="black"/>
                </a:solidFill>
                <a:latin typeface="Times New Roman" panose="02020603050405020304" pitchFamily="18" charset="0"/>
                <a:cs typeface="Times New Roman" panose="02020603050405020304" pitchFamily="18" charset="0"/>
              </a:rPr>
              <a:t>subtle shift </a:t>
            </a:r>
            <a:r>
              <a:rPr lang="zh-CN" altLang="en-US" sz="2800" dirty="0">
                <a:solidFill>
                  <a:prstClr val="black"/>
                </a:solidFill>
                <a:latin typeface="Times New Roman" panose="02020603050405020304" pitchFamily="18" charset="0"/>
                <a:cs typeface="Times New Roman" panose="02020603050405020304" pitchFamily="18" charset="0"/>
              </a:rPr>
              <a:t>细微的转变</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defRPr/>
            </a:pPr>
            <a:r>
              <a:rPr lang="en-US" altLang="zh-CN" sz="2800" dirty="0">
                <a:solidFill>
                  <a:prstClr val="black"/>
                </a:solidFill>
                <a:latin typeface="Times New Roman" panose="02020603050405020304" pitchFamily="18" charset="0"/>
                <a:cs typeface="Times New Roman" panose="02020603050405020304" pitchFamily="18" charset="0"/>
              </a:rPr>
              <a:t>Move forward with wisdom</a:t>
            </a:r>
            <a:r>
              <a:rPr lang="zh-CN" altLang="en-US" sz="2800" dirty="0">
                <a:solidFill>
                  <a:prstClr val="black"/>
                </a:solidFill>
                <a:latin typeface="Times New Roman" panose="02020603050405020304" pitchFamily="18" charset="0"/>
                <a:cs typeface="Times New Roman" panose="02020603050405020304" pitchFamily="18" charset="0"/>
              </a:rPr>
              <a:t>带着智慧前行</a:t>
            </a:r>
            <a:endParaRPr lang="en-US" altLang="zh-CN" sz="2800" dirty="0">
              <a:solidFill>
                <a:prstClr val="black"/>
              </a:solidFill>
              <a:latin typeface="Times New Roman" panose="02020603050405020304" pitchFamily="18" charset="0"/>
              <a:cs typeface="Times New Roman" panose="02020603050405020304" pitchFamily="18" charset="0"/>
            </a:endParaRPr>
          </a:p>
        </p:txBody>
      </p:sp>
      <p:pic>
        <p:nvPicPr>
          <p:cNvPr id="9" name="图片 8" descr="logo横版 png"/>
          <p:cNvPicPr>
            <a:picLocks noChangeAspect="1" noChangeArrowheads="1"/>
          </p:cNvPicPr>
          <p:nvPr userDrawn="1"/>
        </p:nvPicPr>
        <p:blipFill>
          <a:blip r:embed="rId1">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658586" y="420637"/>
          <a:ext cx="17172214" cy="9145807"/>
        </p:xfrm>
        <a:graphic>
          <a:graphicData uri="http://schemas.openxmlformats.org/drawingml/2006/table">
            <a:tbl>
              <a:tblPr firstRow="1" bandRow="1">
                <a:tableStyleId>{F2DE63D5-997A-4646-A377-4702673A728D}</a:tableStyleId>
              </a:tblPr>
              <a:tblGrid>
                <a:gridCol w="1703614"/>
                <a:gridCol w="2209800"/>
                <a:gridCol w="3733800"/>
                <a:gridCol w="9525000"/>
              </a:tblGrid>
              <a:tr h="677838">
                <a:tc>
                  <a:txBody>
                    <a:bodyPr/>
                    <a:lstStyle/>
                    <a:p>
                      <a:pPr algn="ctr"/>
                      <a:r>
                        <a:rPr lang="zh-CN" altLang="en-US" sz="3600" dirty="0"/>
                        <a:t>语篇</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t>体裁</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latin typeface="Times New Roman" panose="02020603050405020304" pitchFamily="18" charset="0"/>
                          <a:cs typeface="Times New Roman" panose="02020603050405020304" pitchFamily="18" charset="0"/>
                        </a:rPr>
                        <a:t>话题</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t>主要内容</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r>
              <a:tr h="1383275">
                <a:tc>
                  <a:txBody>
                    <a:bodyPr/>
                    <a:lstStyle/>
                    <a:p>
                      <a:pPr algn="ct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t>应用文</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en-US" altLang="zh-CN" sz="3200" dirty="0">
                          <a:latin typeface="Times New Roman" panose="02020603050405020304" pitchFamily="18" charset="0"/>
                          <a:cs typeface="Times New Roman" panose="02020603050405020304" pitchFamily="18" charset="0"/>
                        </a:rPr>
                        <a:t>Some best properties in Miami</a:t>
                      </a:r>
                      <a:endParaRPr lang="zh-CN" altLang="en-US" sz="3200" dirty="0">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zh-CN" altLang="en-US" sz="3000" dirty="0"/>
                        <a:t>通过详细描述每处房产的特点、位置和价格，吸引潜在买家购买迈阿密的房产。</a:t>
                      </a:r>
                      <a:endParaRPr lang="zh-CN" altLang="en-US" sz="3000" dirty="0">
                        <a:latin typeface="Times New Roman" panose="02020603050405020304" pitchFamily="18" charset="0"/>
                        <a:cs typeface="Times New Roman" panose="02020603050405020304" pitchFamily="18" charset="0"/>
                      </a:endParaRPr>
                    </a:p>
                  </a:txBody>
                  <a:tcPr marL="137160" marR="137160" marT="68580" marB="68580"/>
                </a:tc>
              </a:tr>
              <a:tr h="1691640">
                <a:tc>
                  <a:txBody>
                    <a:bodyPr/>
                    <a:lstStyle/>
                    <a:p>
                      <a:pPr algn="ct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t>记叙文</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en-US" altLang="zh-CN" sz="3200" dirty="0">
                          <a:latin typeface="Times New Roman" panose="02020603050405020304" pitchFamily="18" charset="0"/>
                          <a:cs typeface="Times New Roman" panose="02020603050405020304" pitchFamily="18" charset="0"/>
                        </a:rPr>
                        <a:t> the success of Frank Sterzer’s café</a:t>
                      </a:r>
                      <a:endParaRPr lang="en-US" altLang="zh-CN" sz="3200" dirty="0">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zh-CN" altLang="en-US" sz="3000" dirty="0"/>
                        <a:t>主要介绍了</a:t>
                      </a:r>
                      <a:r>
                        <a:rPr lang="en-US" altLang="zh-CN" sz="3000" dirty="0"/>
                        <a:t>Frank Sterzer</a:t>
                      </a:r>
                      <a:r>
                        <a:rPr lang="zh-CN" altLang="en-US" sz="3000" dirty="0"/>
                        <a:t>从工程师转型为咖啡店老板，通过结合乡村的宁静与城市的便利，成功打造了一个受欢迎的咖啡品牌，并促进了当地经济的发展。。</a:t>
                      </a:r>
                      <a:endParaRPr lang="zh-CN" altLang="en-US" sz="3000" dirty="0">
                        <a:latin typeface="Times New Roman" panose="02020603050405020304" pitchFamily="18" charset="0"/>
                        <a:cs typeface="Times New Roman" panose="02020603050405020304" pitchFamily="18" charset="0"/>
                      </a:endParaRPr>
                    </a:p>
                  </a:txBody>
                  <a:tcPr marL="137160" marR="137160" marT="68580" marB="68580"/>
                </a:tc>
              </a:tr>
              <a:tr h="1481624">
                <a:tc>
                  <a:txBody>
                    <a:bodyPr/>
                    <a:lstStyle/>
                    <a:p>
                      <a:pPr algn="ct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t>说明文</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en-US" altLang="zh-CN" sz="3200" dirty="0">
                          <a:latin typeface="Times New Roman" panose="02020603050405020304" pitchFamily="18" charset="0"/>
                          <a:cs typeface="Times New Roman" panose="02020603050405020304" pitchFamily="18" charset="0"/>
                        </a:rPr>
                        <a:t>The music album--</a:t>
                      </a:r>
                      <a:r>
                        <a:rPr lang="en-US" altLang="zh-CN" sz="3200" i="1" dirty="0">
                          <a:latin typeface="Times New Roman" panose="02020603050405020304" pitchFamily="18" charset="0"/>
                          <a:cs typeface="Times New Roman" panose="02020603050405020304" pitchFamily="18" charset="0"/>
                        </a:rPr>
                        <a:t>Wild Concerto</a:t>
                      </a:r>
                      <a:endParaRPr lang="zh-CN" altLang="en-US" sz="3200" i="1" dirty="0">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altLang="zh-CN" sz="3000" dirty="0"/>
                        <a:t>Copeland</a:t>
                      </a:r>
                      <a:r>
                        <a:rPr lang="zh-CN" altLang="en-US" sz="3000" dirty="0"/>
                        <a:t>通过将自然声音与音乐结合，创造出独特的音乐作品，旨在提高人们对濒危物种和噪音污染的意识。</a:t>
                      </a:r>
                      <a:endParaRPr lang="zh-CN" altLang="en-US" sz="3000" dirty="0">
                        <a:latin typeface="Times New Roman" panose="02020603050405020304" pitchFamily="18" charset="0"/>
                        <a:cs typeface="Times New Roman" panose="02020603050405020304" pitchFamily="18" charset="0"/>
                      </a:endParaRPr>
                    </a:p>
                  </a:txBody>
                  <a:tcPr marL="137160" marR="137160" marT="68580" marB="68580"/>
                </a:tc>
              </a:tr>
              <a:tr h="1802449">
                <a:tc>
                  <a:txBody>
                    <a:bodyPr/>
                    <a:lstStyle/>
                    <a:p>
                      <a:pPr algn="ct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latin typeface="Times New Roman" panose="02020603050405020304" pitchFamily="18" charset="0"/>
                          <a:cs typeface="Times New Roman" panose="02020603050405020304" pitchFamily="18" charset="0"/>
                        </a:rPr>
                        <a:t>说明文</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en-US" altLang="zh-CN" sz="3200" dirty="0">
                          <a:latin typeface="Times New Roman" panose="02020603050405020304" pitchFamily="18" charset="0"/>
                          <a:cs typeface="Times New Roman" panose="02020603050405020304" pitchFamily="18" charset="0"/>
                        </a:rPr>
                        <a:t>Does AI have dementia?</a:t>
                      </a:r>
                      <a:endParaRPr lang="zh-CN" altLang="en-US" sz="3200" dirty="0">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zh-CN" altLang="en-US" sz="3000" dirty="0"/>
                        <a:t>研究发现，</a:t>
                      </a:r>
                      <a:r>
                        <a:rPr lang="en-US" altLang="zh-CN" sz="3000" dirty="0"/>
                        <a:t>AI</a:t>
                      </a:r>
                      <a:r>
                        <a:rPr lang="zh-CN" altLang="en-US" sz="3000" dirty="0"/>
                        <a:t>模型在视觉和空间任务上表现较差，表现出类似早期痴呆的症状，尽管它们在记忆和注意力任务上优于人类。研究结果引发了关于</a:t>
                      </a:r>
                      <a:r>
                        <a:rPr lang="en-US" altLang="zh-CN" sz="3000" dirty="0"/>
                        <a:t>AI</a:t>
                      </a:r>
                      <a:r>
                        <a:rPr lang="zh-CN" altLang="en-US" sz="3000" dirty="0"/>
                        <a:t>与人类医生差异的讨论。</a:t>
                      </a:r>
                      <a:endParaRPr lang="en-US" altLang="zh-CN" sz="3000" dirty="0">
                        <a:latin typeface="Times New Roman" panose="02020603050405020304" pitchFamily="18" charset="0"/>
                        <a:cs typeface="Times New Roman" panose="02020603050405020304" pitchFamily="18" charset="0"/>
                      </a:endParaRPr>
                    </a:p>
                  </a:txBody>
                  <a:tcPr marL="137160" marR="137160" marT="68580" marB="68580"/>
                </a:tc>
              </a:tr>
              <a:tr h="1937508">
                <a:tc>
                  <a:txBody>
                    <a:bodyPr/>
                    <a:lstStyle/>
                    <a:p>
                      <a:pPr algn="ctr"/>
                      <a:r>
                        <a:rPr lang="zh-CN" altLang="en-US" sz="3600" dirty="0"/>
                        <a:t>七选五</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latin typeface="Times New Roman" panose="02020603050405020304" pitchFamily="18" charset="0"/>
                          <a:cs typeface="Times New Roman" panose="02020603050405020304" pitchFamily="18" charset="0"/>
                        </a:rPr>
                        <a:t>议论文</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en-US" altLang="zh-CN" sz="3200" dirty="0">
                          <a:latin typeface="Times New Roman" panose="02020603050405020304" pitchFamily="18" charset="0"/>
                          <a:cs typeface="Times New Roman" panose="02020603050405020304" pitchFamily="18" charset="0"/>
                        </a:rPr>
                        <a:t>Learn from Steve Jobs’ ---how to be creative</a:t>
                      </a:r>
                      <a:endParaRPr lang="zh-CN" altLang="en-US" sz="3200" dirty="0">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zh-CN" altLang="en-US" sz="3000" dirty="0"/>
                        <a:t>通过分析史蒂夫</a:t>
                      </a:r>
                      <a:r>
                        <a:rPr lang="en-US" altLang="zh-CN" sz="3000" dirty="0"/>
                        <a:t>·</a:t>
                      </a:r>
                      <a:r>
                        <a:rPr lang="zh-CN" altLang="en-US" sz="3000" dirty="0"/>
                        <a:t>乔布斯的创造性思维，提出了如何培养创造力的建议。文章通过论点和论据（如好奇心、开放态度、正念等）来支持其观点</a:t>
                      </a:r>
                      <a:r>
                        <a:rPr lang="en-US" altLang="zh-CN" sz="3000" dirty="0"/>
                        <a:t>.</a:t>
                      </a:r>
                      <a:endParaRPr lang="en-US" altLang="zh-CN" sz="3000" dirty="0"/>
                    </a:p>
                  </a:txBody>
                  <a:tcPr marL="137160" marR="137160" marT="68580" marB="68580"/>
                </a:tc>
              </a:tr>
            </a:tbl>
          </a:graphicData>
        </a:graphic>
      </p:graphicFrame>
      <p:pic>
        <p:nvPicPr>
          <p:cNvPr id="3" name="图片 2"/>
          <p:cNvPicPr>
            <a:picLocks noChangeAspect="1"/>
          </p:cNvPicPr>
          <p:nvPr/>
        </p:nvPicPr>
        <p:blipFill>
          <a:blip r:embed="rId1" cstate="screen"/>
          <a:stretch>
            <a:fillRect/>
          </a:stretch>
        </p:blipFill>
        <p:spPr>
          <a:xfrm>
            <a:off x="990600" y="1293735"/>
            <a:ext cx="1048419" cy="1057084"/>
          </a:xfrm>
          <a:prstGeom prst="rect">
            <a:avLst/>
          </a:prstGeom>
        </p:spPr>
      </p:pic>
      <p:pic>
        <p:nvPicPr>
          <p:cNvPr id="4" name="图片 3"/>
          <p:cNvPicPr>
            <a:picLocks noChangeAspect="1"/>
          </p:cNvPicPr>
          <p:nvPr/>
        </p:nvPicPr>
        <p:blipFill>
          <a:blip r:embed="rId2" cstate="screen"/>
          <a:stretch>
            <a:fillRect/>
          </a:stretch>
        </p:blipFill>
        <p:spPr>
          <a:xfrm>
            <a:off x="990600" y="3173067"/>
            <a:ext cx="973525" cy="996959"/>
          </a:xfrm>
          <a:prstGeom prst="rect">
            <a:avLst/>
          </a:prstGeom>
        </p:spPr>
      </p:pic>
      <p:pic>
        <p:nvPicPr>
          <p:cNvPr id="5" name="图片 4"/>
          <p:cNvPicPr>
            <a:picLocks noChangeAspect="1"/>
          </p:cNvPicPr>
          <p:nvPr/>
        </p:nvPicPr>
        <p:blipFill>
          <a:blip r:embed="rId3" cstate="screen"/>
          <a:stretch>
            <a:fillRect/>
          </a:stretch>
        </p:blipFill>
        <p:spPr>
          <a:xfrm>
            <a:off x="798583" y="4619693"/>
            <a:ext cx="1335017" cy="1332003"/>
          </a:xfrm>
          <a:prstGeom prst="rect">
            <a:avLst/>
          </a:prstGeom>
        </p:spPr>
      </p:pic>
      <p:pic>
        <p:nvPicPr>
          <p:cNvPr id="6" name="图片 5"/>
          <p:cNvPicPr>
            <a:picLocks noChangeAspect="1"/>
          </p:cNvPicPr>
          <p:nvPr/>
        </p:nvPicPr>
        <p:blipFill>
          <a:blip r:embed="rId4" cstate="screen"/>
          <a:stretch>
            <a:fillRect/>
          </a:stretch>
        </p:blipFill>
        <p:spPr>
          <a:xfrm>
            <a:off x="724899" y="6438900"/>
            <a:ext cx="1579819" cy="1332004"/>
          </a:xfrm>
          <a:prstGeom prst="rect">
            <a:avLst/>
          </a:prstGeom>
        </p:spPr>
      </p:pic>
      <p:pic>
        <p:nvPicPr>
          <p:cNvPr id="9" name="图片 8" descr="logo横版 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rot="-950848">
            <a:off x="-1876663" y="-2410432"/>
            <a:ext cx="17308639" cy="12458120"/>
            <a:chOff x="0" y="0"/>
            <a:chExt cx="23078185" cy="16610827"/>
          </a:xfrm>
        </p:grpSpPr>
        <p:grpSp>
          <p:nvGrpSpPr>
            <p:cNvPr id="4" name="Group 4"/>
            <p:cNvGrpSpPr/>
            <p:nvPr/>
          </p:nvGrpSpPr>
          <p:grpSpPr>
            <a:xfrm rot="6686939">
              <a:off x="6334288" y="-1884615"/>
              <a:ext cx="9094487" cy="19372745"/>
              <a:chOff x="0" y="0"/>
              <a:chExt cx="812800" cy="1731397"/>
            </a:xfrm>
          </p:grpSpPr>
          <p:sp>
            <p:nvSpPr>
              <p:cNvPr id="5" name="Freeform 5"/>
              <p:cNvSpPr/>
              <p:nvPr/>
            </p:nvSpPr>
            <p:spPr>
              <a:xfrm>
                <a:off x="0" y="0"/>
                <a:ext cx="812800" cy="1731397"/>
              </a:xfrm>
              <a:custGeom>
                <a:avLst/>
                <a:gdLst/>
                <a:ahLst/>
                <a:cxnLst/>
                <a:rect l="l" t="t" r="r" b="b"/>
                <a:pathLst>
                  <a:path w="812800" h="1731397">
                    <a:moveTo>
                      <a:pt x="203200" y="0"/>
                    </a:moveTo>
                    <a:lnTo>
                      <a:pt x="609600" y="0"/>
                    </a:lnTo>
                    <a:lnTo>
                      <a:pt x="812800" y="1731397"/>
                    </a:lnTo>
                    <a:lnTo>
                      <a:pt x="0" y="1731397"/>
                    </a:lnTo>
                    <a:lnTo>
                      <a:pt x="203200" y="0"/>
                    </a:lnTo>
                    <a:close/>
                  </a:path>
                </a:pathLst>
              </a:custGeom>
              <a:solidFill>
                <a:srgbClr val="000000"/>
              </a:solidFill>
            </p:spPr>
          </p:sp>
          <p:sp>
            <p:nvSpPr>
              <p:cNvPr id="6" name="TextBox 6"/>
              <p:cNvSpPr txBox="1"/>
              <p:nvPr/>
            </p:nvSpPr>
            <p:spPr>
              <a:xfrm>
                <a:off x="127000" y="-28575"/>
                <a:ext cx="558800" cy="1759972"/>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7"/>
            <p:cNvGrpSpPr/>
            <p:nvPr/>
          </p:nvGrpSpPr>
          <p:grpSpPr>
            <a:xfrm rot="5903092">
              <a:off x="9818904" y="2468417"/>
              <a:ext cx="7191111" cy="18476325"/>
              <a:chOff x="0" y="0"/>
              <a:chExt cx="812800" cy="2088350"/>
            </a:xfrm>
          </p:grpSpPr>
          <p:sp>
            <p:nvSpPr>
              <p:cNvPr id="8" name="Freeform 8"/>
              <p:cNvSpPr/>
              <p:nvPr/>
            </p:nvSpPr>
            <p:spPr>
              <a:xfrm>
                <a:off x="0" y="0"/>
                <a:ext cx="812800" cy="2088350"/>
              </a:xfrm>
              <a:custGeom>
                <a:avLst/>
                <a:gdLst/>
                <a:ahLst/>
                <a:cxnLst/>
                <a:rect l="l" t="t" r="r" b="b"/>
                <a:pathLst>
                  <a:path w="812800" h="2088350">
                    <a:moveTo>
                      <a:pt x="203200" y="0"/>
                    </a:moveTo>
                    <a:lnTo>
                      <a:pt x="609600" y="0"/>
                    </a:lnTo>
                    <a:lnTo>
                      <a:pt x="812800" y="2088350"/>
                    </a:lnTo>
                    <a:lnTo>
                      <a:pt x="0" y="2088350"/>
                    </a:lnTo>
                    <a:lnTo>
                      <a:pt x="203200" y="0"/>
                    </a:lnTo>
                    <a:close/>
                  </a:path>
                </a:pathLst>
              </a:custGeom>
              <a:solidFill>
                <a:srgbClr val="000000"/>
              </a:solidFill>
            </p:spPr>
          </p:sp>
          <p:sp>
            <p:nvSpPr>
              <p:cNvPr id="9" name="TextBox 9"/>
              <p:cNvSpPr txBox="1"/>
              <p:nvPr/>
            </p:nvSpPr>
            <p:spPr>
              <a:xfrm>
                <a:off x="127000" y="-28575"/>
                <a:ext cx="558800" cy="2116925"/>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10"/>
            <p:cNvGrpSpPr/>
            <p:nvPr/>
          </p:nvGrpSpPr>
          <p:grpSpPr>
            <a:xfrm rot="6686939">
              <a:off x="6125694" y="-1936107"/>
              <a:ext cx="8983051" cy="19285208"/>
              <a:chOff x="0" y="0"/>
              <a:chExt cx="812800" cy="1744955"/>
            </a:xfrm>
          </p:grpSpPr>
          <p:sp>
            <p:nvSpPr>
              <p:cNvPr id="11" name="Freeform 11"/>
              <p:cNvSpPr/>
              <p:nvPr/>
            </p:nvSpPr>
            <p:spPr>
              <a:xfrm>
                <a:off x="0" y="0"/>
                <a:ext cx="812800" cy="1744955"/>
              </a:xfrm>
              <a:custGeom>
                <a:avLst/>
                <a:gdLst/>
                <a:ahLst/>
                <a:cxnLst/>
                <a:rect l="l" t="t" r="r" b="b"/>
                <a:pathLst>
                  <a:path w="812800" h="1744955">
                    <a:moveTo>
                      <a:pt x="203200" y="0"/>
                    </a:moveTo>
                    <a:lnTo>
                      <a:pt x="609600" y="0"/>
                    </a:lnTo>
                    <a:lnTo>
                      <a:pt x="812800" y="1744955"/>
                    </a:lnTo>
                    <a:lnTo>
                      <a:pt x="0" y="1744955"/>
                    </a:lnTo>
                    <a:lnTo>
                      <a:pt x="203200" y="0"/>
                    </a:lnTo>
                    <a:close/>
                  </a:path>
                </a:pathLst>
              </a:custGeom>
              <a:solidFill>
                <a:srgbClr val="FFFFFF"/>
              </a:solidFill>
            </p:spPr>
          </p:sp>
          <p:sp>
            <p:nvSpPr>
              <p:cNvPr id="12" name="TextBox 12"/>
              <p:cNvSpPr txBox="1"/>
              <p:nvPr/>
            </p:nvSpPr>
            <p:spPr>
              <a:xfrm>
                <a:off x="127000" y="-38100"/>
                <a:ext cx="558800" cy="1783055"/>
              </a:xfrm>
              <a:prstGeom prst="rect">
                <a:avLst/>
              </a:prstGeom>
            </p:spPr>
            <p:txBody>
              <a:bodyPr lIns="50178" tIns="50178" rIns="50178" bIns="50178"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oup 13"/>
            <p:cNvGrpSpPr/>
            <p:nvPr/>
          </p:nvGrpSpPr>
          <p:grpSpPr>
            <a:xfrm rot="5903092">
              <a:off x="9584153" y="2374719"/>
              <a:ext cx="7102997" cy="18377507"/>
              <a:chOff x="0" y="0"/>
              <a:chExt cx="812800" cy="2102949"/>
            </a:xfrm>
          </p:grpSpPr>
          <p:sp>
            <p:nvSpPr>
              <p:cNvPr id="14" name="Freeform 14"/>
              <p:cNvSpPr/>
              <p:nvPr/>
            </p:nvSpPr>
            <p:spPr>
              <a:xfrm>
                <a:off x="0" y="0"/>
                <a:ext cx="812800" cy="2102949"/>
              </a:xfrm>
              <a:custGeom>
                <a:avLst/>
                <a:gdLst/>
                <a:ahLst/>
                <a:cxnLst/>
                <a:rect l="l" t="t" r="r" b="b"/>
                <a:pathLst>
                  <a:path w="812800" h="2102949">
                    <a:moveTo>
                      <a:pt x="203200" y="0"/>
                    </a:moveTo>
                    <a:lnTo>
                      <a:pt x="609600" y="0"/>
                    </a:lnTo>
                    <a:lnTo>
                      <a:pt x="812800" y="2102949"/>
                    </a:lnTo>
                    <a:lnTo>
                      <a:pt x="0" y="2102949"/>
                    </a:lnTo>
                    <a:lnTo>
                      <a:pt x="203200" y="0"/>
                    </a:lnTo>
                    <a:close/>
                  </a:path>
                </a:pathLst>
              </a:custGeom>
              <a:solidFill>
                <a:srgbClr val="FFFFFF"/>
              </a:solidFill>
            </p:spPr>
          </p:sp>
          <p:sp>
            <p:nvSpPr>
              <p:cNvPr id="15" name="TextBox 15"/>
              <p:cNvSpPr txBox="1"/>
              <p:nvPr/>
            </p:nvSpPr>
            <p:spPr>
              <a:xfrm>
                <a:off x="127000" y="-38100"/>
                <a:ext cx="558800" cy="2141049"/>
              </a:xfrm>
              <a:prstGeom prst="rect">
                <a:avLst/>
              </a:prstGeom>
            </p:spPr>
            <p:txBody>
              <a:bodyPr lIns="50178" tIns="50178" rIns="50178" bIns="50178"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6" name="Group 16"/>
          <p:cNvGrpSpPr/>
          <p:nvPr/>
        </p:nvGrpSpPr>
        <p:grpSpPr>
          <a:xfrm>
            <a:off x="6847062" y="1844133"/>
            <a:ext cx="3086100" cy="308610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9BE1"/>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Freeform 19"/>
          <p:cNvSpPr/>
          <p:nvPr/>
        </p:nvSpPr>
        <p:spPr>
          <a:xfrm rot="1512651" flipH="1">
            <a:off x="10835892" y="1554220"/>
            <a:ext cx="7235261" cy="7116651"/>
          </a:xfrm>
          <a:custGeom>
            <a:avLst/>
            <a:gdLst/>
            <a:ahLst/>
            <a:cxnLst/>
            <a:rect l="l" t="t" r="r" b="b"/>
            <a:pathLst>
              <a:path w="7235261" h="7116651">
                <a:moveTo>
                  <a:pt x="7235261" y="0"/>
                </a:moveTo>
                <a:lnTo>
                  <a:pt x="0" y="0"/>
                </a:lnTo>
                <a:lnTo>
                  <a:pt x="0" y="7116651"/>
                </a:lnTo>
                <a:lnTo>
                  <a:pt x="7235261" y="7116651"/>
                </a:lnTo>
                <a:lnTo>
                  <a:pt x="7235261" y="0"/>
                </a:lnTo>
                <a:close/>
              </a:path>
            </a:pathLst>
          </a:custGeom>
          <a:blipFill>
            <a:blip r:embed="rId2"/>
            <a:stretch>
              <a:fillRect/>
            </a:stretch>
          </a:blipFill>
        </p:spPr>
      </p:sp>
      <p:sp>
        <p:nvSpPr>
          <p:cNvPr id="20" name="TextBox 20"/>
          <p:cNvSpPr txBox="1"/>
          <p:nvPr/>
        </p:nvSpPr>
        <p:spPr>
          <a:xfrm rot="-200552">
            <a:off x="1261876" y="3530288"/>
            <a:ext cx="11110948" cy="4345164"/>
          </a:xfrm>
          <a:prstGeom prst="rect">
            <a:avLst/>
          </a:prstGeom>
        </p:spPr>
        <p:txBody>
          <a:bodyPr lIns="0" tIns="0" rIns="0" bIns="0" rtlCol="0" anchor="t">
            <a:spAutoFit/>
          </a:bodyPr>
          <a:lstStyle/>
          <a:p>
            <a:pPr marL="0" marR="0" lvl="0" indent="0" algn="ctr" defTabSz="914400" rtl="0" eaLnBrk="1" fontAlgn="auto" latinLnBrk="0" hangingPunct="1">
              <a:lnSpc>
                <a:spcPts val="37430"/>
              </a:lnSpc>
              <a:spcBef>
                <a:spcPts val="0"/>
              </a:spcBef>
              <a:spcAft>
                <a:spcPts val="0"/>
              </a:spcAft>
              <a:buClrTx/>
              <a:buSzTx/>
              <a:buFontTx/>
              <a:buNone/>
              <a:defRPr/>
            </a:pPr>
            <a:r>
              <a:rPr kumimoji="0" lang="zh-CN" altLang="en-US" sz="26735" b="0" i="0" u="none" strike="noStrike" kern="1200" cap="none" spc="0" normalizeH="0" baseline="0" noProof="0" dirty="0">
                <a:ln>
                  <a:noFill/>
                </a:ln>
                <a:solidFill>
                  <a:srgbClr val="000000"/>
                </a:solidFill>
                <a:effectLst/>
                <a:uLnTx/>
                <a:uFillTx/>
                <a:latin typeface="可画乐淘淘-简" panose="00020600040101010101"/>
                <a:ea typeface="可画乐淘淘-简" panose="00020600040101010101"/>
                <a:cs typeface="可画乐淘淘-简" panose="00020600040101010101"/>
                <a:sym typeface="可画乐淘淘-简" panose="00020600040101010101"/>
              </a:rPr>
              <a:t>观看</a:t>
            </a:r>
            <a:endParaRPr kumimoji="0" lang="en-US" sz="26735" b="0" i="0" u="none" strike="noStrike" kern="1200" cap="none" spc="0" normalizeH="0" baseline="0" noProof="0" dirty="0">
              <a:ln>
                <a:noFill/>
              </a:ln>
              <a:solidFill>
                <a:srgbClr val="000000"/>
              </a:solidFill>
              <a:effectLst/>
              <a:uLnTx/>
              <a:uFillTx/>
              <a:latin typeface="可画乐淘淘-简" panose="00020600040101010101"/>
              <a:ea typeface="可画乐淘淘-简" panose="00020600040101010101"/>
              <a:cs typeface="可画乐淘淘-简" panose="00020600040101010101"/>
              <a:sym typeface="可画乐淘淘-简" panose="00020600040101010101"/>
            </a:endParaRPr>
          </a:p>
        </p:txBody>
      </p:sp>
      <p:sp>
        <p:nvSpPr>
          <p:cNvPr id="21" name="TextBox 21"/>
          <p:cNvSpPr txBox="1"/>
          <p:nvPr/>
        </p:nvSpPr>
        <p:spPr>
          <a:xfrm rot="139696">
            <a:off x="3894658" y="1009850"/>
            <a:ext cx="3371678" cy="3853487"/>
          </a:xfrm>
          <a:prstGeom prst="rect">
            <a:avLst/>
          </a:prstGeom>
        </p:spPr>
        <p:txBody>
          <a:bodyPr lIns="0" tIns="0" rIns="0" bIns="0" rtlCol="0" anchor="t">
            <a:spAutoFit/>
          </a:bodyPr>
          <a:lstStyle/>
          <a:p>
            <a:pPr marL="0" marR="0" lvl="0" indent="0" algn="l" defTabSz="914400" rtl="0" eaLnBrk="1" fontAlgn="auto" latinLnBrk="0" hangingPunct="1">
              <a:lnSpc>
                <a:spcPts val="26275"/>
              </a:lnSpc>
              <a:spcBef>
                <a:spcPts val="0"/>
              </a:spcBef>
              <a:spcAft>
                <a:spcPts val="0"/>
              </a:spcAft>
              <a:buClrTx/>
              <a:buSzTx/>
              <a:buFontTx/>
              <a:buNone/>
              <a:defRPr/>
            </a:pPr>
            <a:r>
              <a:rPr kumimoji="0" lang="en-US" sz="23735" b="0" i="0" u="none" strike="noStrike" kern="1200" cap="none" spc="0" normalizeH="0" baseline="0" noProof="0" dirty="0">
                <a:ln>
                  <a:noFill/>
                </a:ln>
                <a:solidFill>
                  <a:srgbClr val="000000"/>
                </a:solidFill>
                <a:effectLst/>
                <a:uLnTx/>
                <a:uFillTx/>
                <a:latin typeface="可画乐淘淘-简" panose="00020600040101010101"/>
                <a:ea typeface="可画乐淘淘-简" panose="00020600040101010101"/>
                <a:cs typeface="可画乐淘淘-简" panose="00020600040101010101"/>
                <a:sym typeface="可画乐淘淘-简" panose="00020600040101010101"/>
              </a:rPr>
              <a:t>谢</a:t>
            </a:r>
            <a:endParaRPr kumimoji="0" lang="en-US" sz="23735" b="0" i="0" u="none" strike="noStrike" kern="1200" cap="none" spc="0" normalizeH="0" baseline="0" noProof="0" dirty="0">
              <a:ln>
                <a:noFill/>
              </a:ln>
              <a:solidFill>
                <a:srgbClr val="000000"/>
              </a:solidFill>
              <a:effectLst/>
              <a:uLnTx/>
              <a:uFillTx/>
              <a:latin typeface="可画乐淘淘-简" panose="00020600040101010101"/>
              <a:ea typeface="可画乐淘淘-简" panose="00020600040101010101"/>
              <a:cs typeface="可画乐淘淘-简" panose="00020600040101010101"/>
              <a:sym typeface="可画乐淘淘-简" panose="00020600040101010101"/>
            </a:endParaRPr>
          </a:p>
        </p:txBody>
      </p:sp>
      <p:sp>
        <p:nvSpPr>
          <p:cNvPr id="22" name="Freeform 22"/>
          <p:cNvSpPr/>
          <p:nvPr/>
        </p:nvSpPr>
        <p:spPr>
          <a:xfrm>
            <a:off x="133667" y="3818628"/>
            <a:ext cx="7912742" cy="863208"/>
          </a:xfrm>
          <a:custGeom>
            <a:avLst/>
            <a:gdLst/>
            <a:ahLst/>
            <a:cxnLst/>
            <a:rect l="l" t="t" r="r" b="b"/>
            <a:pathLst>
              <a:path w="7912742" h="863208">
                <a:moveTo>
                  <a:pt x="0" y="0"/>
                </a:moveTo>
                <a:lnTo>
                  <a:pt x="7912742" y="0"/>
                </a:lnTo>
                <a:lnTo>
                  <a:pt x="7912742" y="863209"/>
                </a:lnTo>
                <a:lnTo>
                  <a:pt x="0" y="863209"/>
                </a:lnTo>
                <a:lnTo>
                  <a:pt x="0" y="0"/>
                </a:lnTo>
                <a:close/>
              </a:path>
            </a:pathLst>
          </a:custGeom>
          <a:blipFill>
            <a:blip r:embed="rId3"/>
            <a:stretch>
              <a:fillRect/>
            </a:stretch>
          </a:blipFill>
        </p:spPr>
      </p:sp>
      <p:sp>
        <p:nvSpPr>
          <p:cNvPr id="23" name="Freeform 23"/>
          <p:cNvSpPr/>
          <p:nvPr/>
        </p:nvSpPr>
        <p:spPr>
          <a:xfrm rot="-413224">
            <a:off x="7948802" y="8408844"/>
            <a:ext cx="3968720" cy="613720"/>
          </a:xfrm>
          <a:custGeom>
            <a:avLst/>
            <a:gdLst/>
            <a:ahLst/>
            <a:cxnLst/>
            <a:rect l="l" t="t" r="r" b="b"/>
            <a:pathLst>
              <a:path w="3968720" h="613720">
                <a:moveTo>
                  <a:pt x="0" y="0"/>
                </a:moveTo>
                <a:lnTo>
                  <a:pt x="3968720" y="0"/>
                </a:lnTo>
                <a:lnTo>
                  <a:pt x="3968720" y="613720"/>
                </a:lnTo>
                <a:lnTo>
                  <a:pt x="0" y="613720"/>
                </a:lnTo>
                <a:lnTo>
                  <a:pt x="0" y="0"/>
                </a:lnTo>
                <a:close/>
              </a:path>
            </a:pathLst>
          </a:custGeom>
          <a:blipFill>
            <a:blip r:embed="rId4"/>
            <a:stretch>
              <a:fillRect/>
            </a:stretch>
          </a:blipFill>
        </p:spPr>
      </p:sp>
      <p:sp>
        <p:nvSpPr>
          <p:cNvPr id="24" name="Freeform 24"/>
          <p:cNvSpPr/>
          <p:nvPr/>
        </p:nvSpPr>
        <p:spPr>
          <a:xfrm rot="5193317">
            <a:off x="15989773" y="1901750"/>
            <a:ext cx="1444575" cy="1909895"/>
          </a:xfrm>
          <a:custGeom>
            <a:avLst/>
            <a:gdLst/>
            <a:ahLst/>
            <a:cxnLst/>
            <a:rect l="l" t="t" r="r" b="b"/>
            <a:pathLst>
              <a:path w="1444575" h="1909895">
                <a:moveTo>
                  <a:pt x="0" y="0"/>
                </a:moveTo>
                <a:lnTo>
                  <a:pt x="1444575" y="0"/>
                </a:lnTo>
                <a:lnTo>
                  <a:pt x="1444575" y="1909895"/>
                </a:lnTo>
                <a:lnTo>
                  <a:pt x="0" y="1909895"/>
                </a:lnTo>
                <a:lnTo>
                  <a:pt x="0" y="0"/>
                </a:lnTo>
                <a:close/>
              </a:path>
            </a:pathLst>
          </a:custGeom>
          <a:blipFill>
            <a:blip r:embed="rId5"/>
            <a:stretch>
              <a:fillRect/>
            </a:stretch>
          </a:blipFill>
        </p:spPr>
      </p:sp>
      <p:sp>
        <p:nvSpPr>
          <p:cNvPr id="25" name="TextBox 25"/>
          <p:cNvSpPr txBox="1"/>
          <p:nvPr/>
        </p:nvSpPr>
        <p:spPr>
          <a:xfrm rot="-409979">
            <a:off x="707512" y="487424"/>
            <a:ext cx="3128629" cy="4454827"/>
          </a:xfrm>
          <a:prstGeom prst="rect">
            <a:avLst/>
          </a:prstGeom>
        </p:spPr>
        <p:txBody>
          <a:bodyPr lIns="0" tIns="0" rIns="0" bIns="0" rtlCol="0" anchor="t">
            <a:spAutoFit/>
          </a:bodyPr>
          <a:lstStyle/>
          <a:p>
            <a:pPr marL="0" marR="0" lvl="0" indent="0" algn="l" defTabSz="914400" rtl="0" eaLnBrk="1" fontAlgn="auto" latinLnBrk="0" hangingPunct="1">
              <a:lnSpc>
                <a:spcPts val="30300"/>
              </a:lnSpc>
              <a:spcBef>
                <a:spcPts val="0"/>
              </a:spcBef>
              <a:spcAft>
                <a:spcPts val="0"/>
              </a:spcAft>
              <a:buClrTx/>
              <a:buSzTx/>
              <a:buFontTx/>
              <a:buNone/>
              <a:defRPr/>
            </a:pPr>
            <a:r>
              <a:rPr kumimoji="0" lang="en-US" sz="27375" b="0" i="0" u="none" strike="noStrike" kern="1200" cap="none" spc="0" normalizeH="0" baseline="0" noProof="0">
                <a:ln>
                  <a:noFill/>
                </a:ln>
                <a:solidFill>
                  <a:srgbClr val="000000"/>
                </a:solidFill>
                <a:effectLst/>
                <a:uLnTx/>
                <a:uFillTx/>
                <a:latin typeface="可画乐淘淘-简" panose="00020600040101010101"/>
                <a:ea typeface="可画乐淘淘-简" panose="00020600040101010101"/>
                <a:cs typeface="可画乐淘淘-简" panose="00020600040101010101"/>
                <a:sym typeface="可画乐淘淘-简" panose="00020600040101010101"/>
              </a:rPr>
              <a:t>感</a:t>
            </a:r>
            <a:endParaRPr kumimoji="0" lang="en-US" sz="27375" b="0" i="0" u="none" strike="noStrike" kern="1200" cap="none" spc="0" normalizeH="0" baseline="0" noProof="0">
              <a:ln>
                <a:noFill/>
              </a:ln>
              <a:solidFill>
                <a:srgbClr val="000000"/>
              </a:solidFill>
              <a:effectLst/>
              <a:uLnTx/>
              <a:uFillTx/>
              <a:latin typeface="可画乐淘淘-简" panose="00020600040101010101"/>
              <a:ea typeface="可画乐淘淘-简" panose="00020600040101010101"/>
              <a:cs typeface="可画乐淘淘-简" panose="00020600040101010101"/>
              <a:sym typeface="可画乐淘淘-简" panose="00020600040101010101"/>
            </a:endParaRP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rot="-788083">
            <a:off x="-1889935" y="-2425441"/>
            <a:ext cx="17308639" cy="12458120"/>
            <a:chOff x="0" y="0"/>
            <a:chExt cx="23078185" cy="16610827"/>
          </a:xfrm>
        </p:grpSpPr>
        <p:grpSp>
          <p:nvGrpSpPr>
            <p:cNvPr id="4" name="Group 4"/>
            <p:cNvGrpSpPr/>
            <p:nvPr/>
          </p:nvGrpSpPr>
          <p:grpSpPr>
            <a:xfrm rot="6686939">
              <a:off x="6334288" y="-1884615"/>
              <a:ext cx="9094487" cy="19372745"/>
              <a:chOff x="0" y="0"/>
              <a:chExt cx="812800" cy="1731397"/>
            </a:xfrm>
          </p:grpSpPr>
          <p:sp>
            <p:nvSpPr>
              <p:cNvPr id="5" name="Freeform 5"/>
              <p:cNvSpPr/>
              <p:nvPr/>
            </p:nvSpPr>
            <p:spPr>
              <a:xfrm>
                <a:off x="0" y="0"/>
                <a:ext cx="812800" cy="1731397"/>
              </a:xfrm>
              <a:custGeom>
                <a:avLst/>
                <a:gdLst/>
                <a:ahLst/>
                <a:cxnLst/>
                <a:rect l="l" t="t" r="r" b="b"/>
                <a:pathLst>
                  <a:path w="812800" h="1731397">
                    <a:moveTo>
                      <a:pt x="203200" y="0"/>
                    </a:moveTo>
                    <a:lnTo>
                      <a:pt x="609600" y="0"/>
                    </a:lnTo>
                    <a:lnTo>
                      <a:pt x="812800" y="1731397"/>
                    </a:lnTo>
                    <a:lnTo>
                      <a:pt x="0" y="1731397"/>
                    </a:lnTo>
                    <a:lnTo>
                      <a:pt x="203200" y="0"/>
                    </a:lnTo>
                    <a:close/>
                  </a:path>
                </a:pathLst>
              </a:custGeom>
              <a:solidFill>
                <a:srgbClr val="000000"/>
              </a:solidFill>
            </p:spPr>
          </p:sp>
          <p:sp>
            <p:nvSpPr>
              <p:cNvPr id="6" name="TextBox 6"/>
              <p:cNvSpPr txBox="1"/>
              <p:nvPr/>
            </p:nvSpPr>
            <p:spPr>
              <a:xfrm>
                <a:off x="127000" y="-28575"/>
                <a:ext cx="558800" cy="1759972"/>
              </a:xfrm>
              <a:prstGeom prst="rect">
                <a:avLst/>
              </a:prstGeom>
            </p:spPr>
            <p:txBody>
              <a:bodyPr lIns="50800" tIns="50800" rIns="50800" bIns="50800" rtlCol="0" anchor="ctr"/>
              <a:lstStyle/>
              <a:p>
                <a:pPr algn="ctr">
                  <a:lnSpc>
                    <a:spcPts val="2660"/>
                  </a:lnSpc>
                  <a:spcBef>
                    <a:spcPct val="0"/>
                  </a:spcBef>
                </a:pPr>
                <a:endParaRPr>
                  <a:latin typeface="黑体" panose="02010609060101010101" pitchFamily="49" charset="-122"/>
                  <a:ea typeface="黑体" panose="02010609060101010101" pitchFamily="49" charset="-122"/>
                </a:endParaRPr>
              </a:p>
            </p:txBody>
          </p:sp>
        </p:grpSp>
        <p:grpSp>
          <p:nvGrpSpPr>
            <p:cNvPr id="7" name="Group 7"/>
            <p:cNvGrpSpPr/>
            <p:nvPr/>
          </p:nvGrpSpPr>
          <p:grpSpPr>
            <a:xfrm rot="5903092">
              <a:off x="9818904" y="2468417"/>
              <a:ext cx="7191111" cy="18476325"/>
              <a:chOff x="0" y="0"/>
              <a:chExt cx="812800" cy="2088350"/>
            </a:xfrm>
          </p:grpSpPr>
          <p:sp>
            <p:nvSpPr>
              <p:cNvPr id="8" name="Freeform 8"/>
              <p:cNvSpPr/>
              <p:nvPr/>
            </p:nvSpPr>
            <p:spPr>
              <a:xfrm>
                <a:off x="0" y="0"/>
                <a:ext cx="812800" cy="2088350"/>
              </a:xfrm>
              <a:custGeom>
                <a:avLst/>
                <a:gdLst/>
                <a:ahLst/>
                <a:cxnLst/>
                <a:rect l="l" t="t" r="r" b="b"/>
                <a:pathLst>
                  <a:path w="812800" h="2088350">
                    <a:moveTo>
                      <a:pt x="203200" y="0"/>
                    </a:moveTo>
                    <a:lnTo>
                      <a:pt x="609600" y="0"/>
                    </a:lnTo>
                    <a:lnTo>
                      <a:pt x="812800" y="2088350"/>
                    </a:lnTo>
                    <a:lnTo>
                      <a:pt x="0" y="2088350"/>
                    </a:lnTo>
                    <a:lnTo>
                      <a:pt x="203200" y="0"/>
                    </a:lnTo>
                    <a:close/>
                  </a:path>
                </a:pathLst>
              </a:custGeom>
              <a:solidFill>
                <a:srgbClr val="000000"/>
              </a:solidFill>
            </p:spPr>
          </p:sp>
          <p:sp>
            <p:nvSpPr>
              <p:cNvPr id="9" name="TextBox 9"/>
              <p:cNvSpPr txBox="1"/>
              <p:nvPr/>
            </p:nvSpPr>
            <p:spPr>
              <a:xfrm>
                <a:off x="127000" y="-28575"/>
                <a:ext cx="558800" cy="2116925"/>
              </a:xfrm>
              <a:prstGeom prst="rect">
                <a:avLst/>
              </a:prstGeom>
            </p:spPr>
            <p:txBody>
              <a:bodyPr lIns="50800" tIns="50800" rIns="50800" bIns="50800" rtlCol="0" anchor="ctr"/>
              <a:lstStyle/>
              <a:p>
                <a:pPr algn="ctr">
                  <a:lnSpc>
                    <a:spcPts val="2660"/>
                  </a:lnSpc>
                  <a:spcBef>
                    <a:spcPct val="0"/>
                  </a:spcBef>
                </a:pPr>
                <a:endParaRPr>
                  <a:latin typeface="黑体" panose="02010609060101010101" pitchFamily="49" charset="-122"/>
                  <a:ea typeface="黑体" panose="02010609060101010101" pitchFamily="49" charset="-122"/>
                </a:endParaRPr>
              </a:p>
            </p:txBody>
          </p:sp>
        </p:grpSp>
        <p:grpSp>
          <p:nvGrpSpPr>
            <p:cNvPr id="10" name="Group 10"/>
            <p:cNvGrpSpPr/>
            <p:nvPr/>
          </p:nvGrpSpPr>
          <p:grpSpPr>
            <a:xfrm rot="6686939">
              <a:off x="6125694" y="-1936107"/>
              <a:ext cx="8983051" cy="19285208"/>
              <a:chOff x="0" y="0"/>
              <a:chExt cx="812800" cy="1744955"/>
            </a:xfrm>
          </p:grpSpPr>
          <p:sp>
            <p:nvSpPr>
              <p:cNvPr id="11" name="Freeform 11"/>
              <p:cNvSpPr/>
              <p:nvPr/>
            </p:nvSpPr>
            <p:spPr>
              <a:xfrm>
                <a:off x="0" y="0"/>
                <a:ext cx="812800" cy="1744955"/>
              </a:xfrm>
              <a:custGeom>
                <a:avLst/>
                <a:gdLst/>
                <a:ahLst/>
                <a:cxnLst/>
                <a:rect l="l" t="t" r="r" b="b"/>
                <a:pathLst>
                  <a:path w="812800" h="1744955">
                    <a:moveTo>
                      <a:pt x="203200" y="0"/>
                    </a:moveTo>
                    <a:lnTo>
                      <a:pt x="609600" y="0"/>
                    </a:lnTo>
                    <a:lnTo>
                      <a:pt x="812800" y="1744955"/>
                    </a:lnTo>
                    <a:lnTo>
                      <a:pt x="0" y="1744955"/>
                    </a:lnTo>
                    <a:lnTo>
                      <a:pt x="203200" y="0"/>
                    </a:lnTo>
                    <a:close/>
                  </a:path>
                </a:pathLst>
              </a:custGeom>
              <a:solidFill>
                <a:srgbClr val="FFFFFF"/>
              </a:solidFill>
            </p:spPr>
          </p:sp>
          <p:sp>
            <p:nvSpPr>
              <p:cNvPr id="12" name="TextBox 12"/>
              <p:cNvSpPr txBox="1"/>
              <p:nvPr/>
            </p:nvSpPr>
            <p:spPr>
              <a:xfrm>
                <a:off x="127000" y="-38100"/>
                <a:ext cx="558800" cy="1783055"/>
              </a:xfrm>
              <a:prstGeom prst="rect">
                <a:avLst/>
              </a:prstGeom>
            </p:spPr>
            <p:txBody>
              <a:bodyPr lIns="50178" tIns="50178" rIns="50178" bIns="50178" rtlCol="0" anchor="ctr"/>
              <a:lstStyle/>
              <a:p>
                <a:pPr algn="ctr">
                  <a:lnSpc>
                    <a:spcPts val="2660"/>
                  </a:lnSpc>
                  <a:spcBef>
                    <a:spcPct val="0"/>
                  </a:spcBef>
                </a:pPr>
                <a:endParaRPr>
                  <a:latin typeface="黑体" panose="02010609060101010101" pitchFamily="49" charset="-122"/>
                  <a:ea typeface="黑体" panose="02010609060101010101" pitchFamily="49" charset="-122"/>
                </a:endParaRPr>
              </a:p>
            </p:txBody>
          </p:sp>
        </p:grpSp>
        <p:grpSp>
          <p:nvGrpSpPr>
            <p:cNvPr id="13" name="Group 13"/>
            <p:cNvGrpSpPr/>
            <p:nvPr/>
          </p:nvGrpSpPr>
          <p:grpSpPr>
            <a:xfrm rot="5903092">
              <a:off x="9584153" y="2374719"/>
              <a:ext cx="7102997" cy="18377507"/>
              <a:chOff x="0" y="0"/>
              <a:chExt cx="812800" cy="2102949"/>
            </a:xfrm>
          </p:grpSpPr>
          <p:sp>
            <p:nvSpPr>
              <p:cNvPr id="14" name="Freeform 14"/>
              <p:cNvSpPr/>
              <p:nvPr/>
            </p:nvSpPr>
            <p:spPr>
              <a:xfrm>
                <a:off x="0" y="0"/>
                <a:ext cx="812800" cy="2102949"/>
              </a:xfrm>
              <a:custGeom>
                <a:avLst/>
                <a:gdLst/>
                <a:ahLst/>
                <a:cxnLst/>
                <a:rect l="l" t="t" r="r" b="b"/>
                <a:pathLst>
                  <a:path w="812800" h="2102949">
                    <a:moveTo>
                      <a:pt x="203200" y="0"/>
                    </a:moveTo>
                    <a:lnTo>
                      <a:pt x="609600" y="0"/>
                    </a:lnTo>
                    <a:lnTo>
                      <a:pt x="812800" y="2102949"/>
                    </a:lnTo>
                    <a:lnTo>
                      <a:pt x="0" y="2102949"/>
                    </a:lnTo>
                    <a:lnTo>
                      <a:pt x="203200" y="0"/>
                    </a:lnTo>
                    <a:close/>
                  </a:path>
                </a:pathLst>
              </a:custGeom>
              <a:solidFill>
                <a:srgbClr val="FFFFFF"/>
              </a:solidFill>
            </p:spPr>
          </p:sp>
          <p:sp>
            <p:nvSpPr>
              <p:cNvPr id="15" name="TextBox 15"/>
              <p:cNvSpPr txBox="1"/>
              <p:nvPr/>
            </p:nvSpPr>
            <p:spPr>
              <a:xfrm>
                <a:off x="127000" y="-38100"/>
                <a:ext cx="558800" cy="2141049"/>
              </a:xfrm>
              <a:prstGeom prst="rect">
                <a:avLst/>
              </a:prstGeom>
            </p:spPr>
            <p:txBody>
              <a:bodyPr lIns="50178" tIns="50178" rIns="50178" bIns="50178" rtlCol="0" anchor="ctr"/>
              <a:lstStyle/>
              <a:p>
                <a:pPr algn="ctr">
                  <a:lnSpc>
                    <a:spcPts val="2660"/>
                  </a:lnSpc>
                  <a:spcBef>
                    <a:spcPct val="0"/>
                  </a:spcBef>
                </a:pPr>
                <a:endParaRPr>
                  <a:latin typeface="黑体" panose="02010609060101010101" pitchFamily="49" charset="-122"/>
                  <a:ea typeface="黑体" panose="02010609060101010101" pitchFamily="49" charset="-122"/>
                </a:endParaRPr>
              </a:p>
            </p:txBody>
          </p:sp>
        </p:grpSp>
      </p:grpSp>
      <p:sp>
        <p:nvSpPr>
          <p:cNvPr id="16" name="Freeform 16"/>
          <p:cNvSpPr/>
          <p:nvPr/>
        </p:nvSpPr>
        <p:spPr>
          <a:xfrm rot="1512651" flipH="1">
            <a:off x="-8338545" y="4614783"/>
            <a:ext cx="7235261" cy="7116651"/>
          </a:xfrm>
          <a:custGeom>
            <a:avLst/>
            <a:gdLst/>
            <a:ahLst/>
            <a:cxnLst/>
            <a:rect l="l" t="t" r="r" b="b"/>
            <a:pathLst>
              <a:path w="7235261" h="7116651">
                <a:moveTo>
                  <a:pt x="7235262" y="0"/>
                </a:moveTo>
                <a:lnTo>
                  <a:pt x="0" y="0"/>
                </a:lnTo>
                <a:lnTo>
                  <a:pt x="0" y="7116651"/>
                </a:lnTo>
                <a:lnTo>
                  <a:pt x="7235262" y="7116651"/>
                </a:lnTo>
                <a:lnTo>
                  <a:pt x="7235262" y="0"/>
                </a:lnTo>
                <a:close/>
              </a:path>
            </a:pathLst>
          </a:custGeom>
          <a:blipFill>
            <a:blip r:embed="rId2"/>
            <a:stretch>
              <a:fillRect/>
            </a:stretch>
          </a:blipFill>
        </p:spPr>
      </p:sp>
      <p:sp>
        <p:nvSpPr>
          <p:cNvPr id="17" name="TextBox 17"/>
          <p:cNvSpPr txBox="1"/>
          <p:nvPr/>
        </p:nvSpPr>
        <p:spPr>
          <a:xfrm>
            <a:off x="-2046322" y="1222033"/>
            <a:ext cx="13373009" cy="2891176"/>
          </a:xfrm>
          <a:prstGeom prst="rect">
            <a:avLst/>
          </a:prstGeom>
        </p:spPr>
        <p:txBody>
          <a:bodyPr lIns="0" tIns="0" rIns="0" bIns="0" rtlCol="0" anchor="t">
            <a:spAutoFit/>
          </a:bodyPr>
          <a:lstStyle/>
          <a:p>
            <a:pPr algn="ctr">
              <a:lnSpc>
                <a:spcPts val="25885"/>
              </a:lnSpc>
            </a:pPr>
            <a:r>
              <a:rPr lang="zh-CN" altLang="en-US" sz="18490" dirty="0">
                <a:solidFill>
                  <a:srgbClr val="000000"/>
                </a:solidFill>
                <a:latin typeface="黑体" panose="02010609060101010101" pitchFamily="49" charset="-122"/>
                <a:ea typeface="黑体" panose="02010609060101010101" pitchFamily="49" charset="-122"/>
                <a:cs typeface="可画乐淘淘-简" panose="00020600040101010101"/>
                <a:sym typeface="可画乐淘淘-简" panose="00020600040101010101"/>
              </a:rPr>
              <a:t>阅读理解</a:t>
            </a:r>
            <a:endParaRPr lang="en-US" sz="18490" dirty="0">
              <a:solidFill>
                <a:srgbClr val="000000"/>
              </a:solidFill>
              <a:latin typeface="黑体" panose="02010609060101010101" pitchFamily="49" charset="-122"/>
              <a:ea typeface="黑体" panose="02010609060101010101" pitchFamily="49" charset="-122"/>
              <a:cs typeface="可画乐淘淘-简" panose="00020600040101010101"/>
              <a:sym typeface="可画乐淘淘-简" panose="00020600040101010101"/>
            </a:endParaRPr>
          </a:p>
        </p:txBody>
      </p:sp>
      <p:sp>
        <p:nvSpPr>
          <p:cNvPr id="19" name="Freeform 19"/>
          <p:cNvSpPr/>
          <p:nvPr/>
        </p:nvSpPr>
        <p:spPr>
          <a:xfrm>
            <a:off x="2020420" y="4246479"/>
            <a:ext cx="7912742" cy="863208"/>
          </a:xfrm>
          <a:custGeom>
            <a:avLst/>
            <a:gdLst/>
            <a:ahLst/>
            <a:cxnLst/>
            <a:rect l="l" t="t" r="r" b="b"/>
            <a:pathLst>
              <a:path w="7912742" h="863208">
                <a:moveTo>
                  <a:pt x="0" y="0"/>
                </a:moveTo>
                <a:lnTo>
                  <a:pt x="7912742" y="0"/>
                </a:lnTo>
                <a:lnTo>
                  <a:pt x="7912742" y="863208"/>
                </a:lnTo>
                <a:lnTo>
                  <a:pt x="0" y="863208"/>
                </a:lnTo>
                <a:lnTo>
                  <a:pt x="0" y="0"/>
                </a:lnTo>
                <a:close/>
              </a:path>
            </a:pathLst>
          </a:custGeom>
          <a:blipFill>
            <a:blip r:embed="rId3"/>
            <a:stretch>
              <a:fillRect/>
            </a:stretch>
          </a:blipFill>
        </p:spPr>
      </p:sp>
      <p:sp>
        <p:nvSpPr>
          <p:cNvPr id="20" name="Freeform 20"/>
          <p:cNvSpPr/>
          <p:nvPr/>
        </p:nvSpPr>
        <p:spPr>
          <a:xfrm rot="-413224">
            <a:off x="6786864" y="8408844"/>
            <a:ext cx="3968720" cy="613720"/>
          </a:xfrm>
          <a:custGeom>
            <a:avLst/>
            <a:gdLst/>
            <a:ahLst/>
            <a:cxnLst/>
            <a:rect l="l" t="t" r="r" b="b"/>
            <a:pathLst>
              <a:path w="3968720" h="613720">
                <a:moveTo>
                  <a:pt x="0" y="0"/>
                </a:moveTo>
                <a:lnTo>
                  <a:pt x="3968720" y="0"/>
                </a:lnTo>
                <a:lnTo>
                  <a:pt x="3968720" y="613720"/>
                </a:lnTo>
                <a:lnTo>
                  <a:pt x="0" y="613720"/>
                </a:lnTo>
                <a:lnTo>
                  <a:pt x="0" y="0"/>
                </a:lnTo>
                <a:close/>
              </a:path>
            </a:pathLst>
          </a:custGeom>
          <a:blipFill>
            <a:blip r:embed="rId4"/>
            <a:stretch>
              <a:fillRect/>
            </a:stretch>
          </a:blipFill>
        </p:spPr>
      </p:sp>
      <p:sp>
        <p:nvSpPr>
          <p:cNvPr id="27" name="Freeform 27"/>
          <p:cNvSpPr/>
          <p:nvPr/>
        </p:nvSpPr>
        <p:spPr>
          <a:xfrm rot="105277">
            <a:off x="9280755" y="534641"/>
            <a:ext cx="5555824" cy="4059336"/>
          </a:xfrm>
          <a:custGeom>
            <a:avLst/>
            <a:gdLst/>
            <a:ahLst/>
            <a:cxnLst/>
            <a:rect l="l" t="t" r="r" b="b"/>
            <a:pathLst>
              <a:path w="5555824" h="4059336">
                <a:moveTo>
                  <a:pt x="0" y="0"/>
                </a:moveTo>
                <a:lnTo>
                  <a:pt x="5555824" y="0"/>
                </a:lnTo>
                <a:lnTo>
                  <a:pt x="5555824" y="4059336"/>
                </a:lnTo>
                <a:lnTo>
                  <a:pt x="0" y="4059336"/>
                </a:lnTo>
                <a:lnTo>
                  <a:pt x="0" y="0"/>
                </a:lnTo>
                <a:close/>
              </a:path>
            </a:pathLst>
          </a:custGeom>
          <a:blipFill>
            <a:blip r:embed="rId5"/>
            <a:stretch>
              <a:fillRect/>
            </a:stretch>
          </a:blipFill>
        </p:spPr>
      </p:sp>
      <p:sp>
        <p:nvSpPr>
          <p:cNvPr id="28" name="Freeform 28"/>
          <p:cNvSpPr/>
          <p:nvPr/>
        </p:nvSpPr>
        <p:spPr>
          <a:xfrm>
            <a:off x="11342840" y="3099236"/>
            <a:ext cx="5916460" cy="5874795"/>
          </a:xfrm>
          <a:custGeom>
            <a:avLst/>
            <a:gdLst/>
            <a:ahLst/>
            <a:cxnLst/>
            <a:rect l="l" t="t" r="r" b="b"/>
            <a:pathLst>
              <a:path w="5916460" h="5874795">
                <a:moveTo>
                  <a:pt x="0" y="0"/>
                </a:moveTo>
                <a:lnTo>
                  <a:pt x="5916460" y="0"/>
                </a:lnTo>
                <a:lnTo>
                  <a:pt x="5916460" y="5874794"/>
                </a:lnTo>
                <a:lnTo>
                  <a:pt x="0" y="5874794"/>
                </a:lnTo>
                <a:lnTo>
                  <a:pt x="0" y="0"/>
                </a:lnTo>
                <a:close/>
              </a:path>
            </a:pathLst>
          </a:custGeom>
          <a:blipFill>
            <a:blip r:embed="rId6"/>
            <a:stretch>
              <a:fillRect/>
            </a:stretch>
          </a:blipFill>
        </p:spPr>
      </p:sp>
      <p:sp>
        <p:nvSpPr>
          <p:cNvPr id="30" name="TextBox 17"/>
          <p:cNvSpPr txBox="1"/>
          <p:nvPr/>
        </p:nvSpPr>
        <p:spPr>
          <a:xfrm rot="21237263">
            <a:off x="-369590" y="5094056"/>
            <a:ext cx="13373009" cy="2891176"/>
          </a:xfrm>
          <a:prstGeom prst="rect">
            <a:avLst/>
          </a:prstGeom>
        </p:spPr>
        <p:txBody>
          <a:bodyPr lIns="0" tIns="0" rIns="0" bIns="0" rtlCol="0" anchor="t">
            <a:spAutoFit/>
          </a:bodyPr>
          <a:lstStyle/>
          <a:p>
            <a:pPr algn="ctr">
              <a:lnSpc>
                <a:spcPts val="25885"/>
              </a:lnSpc>
            </a:pPr>
            <a:r>
              <a:rPr lang="zh-CN" altLang="en-US" sz="18490" dirty="0">
                <a:solidFill>
                  <a:srgbClr val="000000"/>
                </a:solidFill>
                <a:latin typeface="黑体" panose="02010609060101010101" pitchFamily="49" charset="-122"/>
                <a:ea typeface="黑体" panose="02010609060101010101" pitchFamily="49" charset="-122"/>
                <a:cs typeface="可画乐淘淘-简" panose="00020600040101010101"/>
                <a:sym typeface="可画乐淘淘-简" panose="00020600040101010101"/>
              </a:rPr>
              <a:t>详 解</a:t>
            </a:r>
            <a:endParaRPr lang="en-US" sz="18490" dirty="0">
              <a:solidFill>
                <a:srgbClr val="000000"/>
              </a:solidFill>
              <a:latin typeface="黑体" panose="02010609060101010101" pitchFamily="49" charset="-122"/>
              <a:ea typeface="黑体" panose="02010609060101010101" pitchFamily="49" charset="-122"/>
              <a:cs typeface="可画乐淘淘-简" panose="00020600040101010101"/>
              <a:sym typeface="可画乐淘淘-简" panose="00020600040101010101"/>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8"/>
          <p:cNvSpPr txBox="1"/>
          <p:nvPr/>
        </p:nvSpPr>
        <p:spPr>
          <a:xfrm>
            <a:off x="2217815" y="4960345"/>
            <a:ext cx="3837023" cy="1770036"/>
          </a:xfrm>
          <a:prstGeom prst="rect">
            <a:avLst/>
          </a:prstGeom>
        </p:spPr>
        <p:txBody>
          <a:bodyPr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Some best properties in Miami</a:t>
            </a:r>
            <a:endPar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9" name="TextBox 9"/>
          <p:cNvSpPr txBox="1"/>
          <p:nvPr/>
        </p:nvSpPr>
        <p:spPr>
          <a:xfrm>
            <a:off x="2186361" y="2252632"/>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rPr>
              <a:t>A</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endParaRPr>
          </a:p>
        </p:txBody>
      </p:sp>
      <p:grpSp>
        <p:nvGrpSpPr>
          <p:cNvPr id="11" name="Group 11"/>
          <p:cNvGrpSpPr/>
          <p:nvPr/>
        </p:nvGrpSpPr>
        <p:grpSpPr>
          <a:xfrm>
            <a:off x="2186361" y="4538831"/>
            <a:ext cx="3899932" cy="235269"/>
            <a:chOff x="0" y="0"/>
            <a:chExt cx="9473438" cy="571500"/>
          </a:xfrm>
        </p:grpSpPr>
        <p:sp>
          <p:nvSpPr>
            <p:cNvPr id="12" name="Freeform 12"/>
            <p:cNvSpPr/>
            <p:nvPr/>
          </p:nvSpPr>
          <p:spPr>
            <a:xfrm>
              <a:off x="0" y="255270"/>
              <a:ext cx="9473438" cy="69850"/>
            </a:xfrm>
            <a:custGeom>
              <a:avLst/>
              <a:gdLst/>
              <a:ahLst/>
              <a:cxnLst/>
              <a:rect l="l" t="t" r="r" b="b"/>
              <a:pathLst>
                <a:path w="9473438" h="69850">
                  <a:moveTo>
                    <a:pt x="9182608" y="0"/>
                  </a:moveTo>
                  <a:lnTo>
                    <a:pt x="0" y="0"/>
                  </a:lnTo>
                  <a:lnTo>
                    <a:pt x="0" y="69850"/>
                  </a:lnTo>
                  <a:lnTo>
                    <a:pt x="9473438" y="69850"/>
                  </a:lnTo>
                  <a:lnTo>
                    <a:pt x="9473438" y="0"/>
                  </a:lnTo>
                  <a:close/>
                </a:path>
              </a:pathLst>
            </a:custGeom>
            <a:solidFill>
              <a:srgbClr val="7085FF"/>
            </a:solidFill>
          </p:spPr>
        </p:sp>
      </p:grpSp>
      <p:pic>
        <p:nvPicPr>
          <p:cNvPr id="7" name="图片 6"/>
          <p:cNvPicPr>
            <a:picLocks noChangeAspect="1"/>
          </p:cNvPicPr>
          <p:nvPr/>
        </p:nvPicPr>
        <p:blipFill>
          <a:blip r:embed="rId2"/>
          <a:stretch>
            <a:fillRect/>
          </a:stretch>
        </p:blipFill>
        <p:spPr>
          <a:xfrm>
            <a:off x="6364368" y="2252632"/>
            <a:ext cx="9753600" cy="5486400"/>
          </a:xfrm>
          <a:prstGeom prst="rect">
            <a:avLst/>
          </a:prstGeom>
        </p:spPr>
      </p:pic>
      <p:pic>
        <p:nvPicPr>
          <p:cNvPr id="6" name="图片 5" descr="logo横版 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76199" y="-32325"/>
            <a:ext cx="12344400" cy="11941731"/>
          </a:xfrm>
          <a:prstGeom prst="rect">
            <a:avLst/>
          </a:prstGeom>
          <a:noFill/>
        </p:spPr>
        <p:txBody>
          <a:bodyPr wrap="square">
            <a:spAutoFit/>
          </a:bodyPr>
          <a:lstStyle/>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Want to buy a house in Miami?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Just click!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Here are some best properties on the market this week: Homes in Miami.</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Spring Garden  </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1920 Arts Crafts home, once belonged to a local hero: concert pianist and teacher Ruth Greenfield. The five-bedroom house has hardwood floors, a living room with central fireplace, an office with built-ins, and a kitchen-dining area with French doors to a roomy deck</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tropically landscaped double lot includes a big backyard and mature trees; parks, downtown, and Miami Beach are all nearby.</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$2,750,000. Jackson Keddell, Douglas Elliman, (305)209-8066</a:t>
            </a:r>
            <a:endPar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South Miami  </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Ten minutes’ drive from the University of Miami and Fairchild Tropical Botanic Garden, this six-bedroom house is also walking distance to multiple local parks. The 2022 open- plan smart home comes with solar panels, EV chargers, an elevator, impact-resistant floor-to- ceiling sliders, a chef’s kitchen, a gym, and a sauna. Outside, enclosed by privacy foliage, are a lawn, patio, outdoor living space, and pool.</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$6,950,000. Nathan Zeder, Coldwell Banker Realty, (786)252-4023</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Coconut Grove  </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Grove at Grand Bay is walking distance to parks, shops, and dining. This condo in the North Tower with four bedrooms plus staff quarters features floor-to-ceiling windows, steel art frames, wood and terrazzo floors, cement columns, and an open main space with a gourmet kitchen, wine refrigerator, and Biscayne Bay views through sliding doors to a balcony. Building amenities including parking, pools, and a playroom.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$7,985,000.  Giorgio Vecchi and Dario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Stoka</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Douglas Elliman, (305)798-9300</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Buena Vista  </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This organic-modern four-bedroom is a short walk from museums, Morningside Park, and the water. </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1960 open-plan house has beamed ceilings, polished concrete floors, bi-fold glass doors from the living room and primary bedroom to the wraparound deck, and a chef’s kitchen. Outside are a landscaped front and an expansive pea-gravel backyard surrounded by mature trees. </a:t>
            </a:r>
            <a:endPar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$1,695,000. </a:t>
            </a:r>
            <a:r>
              <a:rPr kumimoji="0" lang="en-US" altLang="zh-CN"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IssamShalhoub</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ONE Sotheby’s International Realty,(305)930-5805</a:t>
            </a:r>
            <a:endPar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 name="文本框 33"/>
          <p:cNvSpPr txBox="1"/>
          <p:nvPr/>
        </p:nvSpPr>
        <p:spPr>
          <a:xfrm>
            <a:off x="12420599" y="876300"/>
            <a:ext cx="5661581" cy="8171468"/>
          </a:xfrm>
          <a:prstGeom prst="rect">
            <a:avLst/>
          </a:prstGeom>
          <a:noFill/>
          <a:ln w="38100">
            <a:solidFill>
              <a:schemeClr val="tx1"/>
            </a:solidFill>
          </a:ln>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21. Which is the best choice for </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eco-friendly tech</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buyers?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algn="l" defTabSz="914400" rtl="0" eaLnBrk="1" fontAlgn="auto" latinLnBrk="0" hangingPunct="1">
              <a:lnSpc>
                <a:spcPts val="3000"/>
              </a:lnSpc>
              <a:spcBef>
                <a:spcPts val="0"/>
              </a:spcBef>
              <a:spcAft>
                <a:spcPts val="0"/>
              </a:spcAft>
              <a:buClrTx/>
              <a:buSzTx/>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Spring Garden.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algn="l" defTabSz="914400" rtl="0" eaLnBrk="1" fontAlgn="auto" latinLnBrk="0" hangingPunct="1">
              <a:lnSpc>
                <a:spcPts val="3000"/>
              </a:lnSpc>
              <a:spcBef>
                <a:spcPts val="0"/>
              </a:spcBef>
              <a:spcAft>
                <a:spcPts val="0"/>
              </a:spcAft>
              <a:buClrTx/>
              <a:buSzTx/>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 South Miami.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algn="l" defTabSz="914400" rtl="0" eaLnBrk="1" fontAlgn="auto" latinLnBrk="0" hangingPunct="1">
              <a:lnSpc>
                <a:spcPts val="3000"/>
              </a:lnSpc>
              <a:spcBef>
                <a:spcPts val="0"/>
              </a:spcBef>
              <a:spcAft>
                <a:spcPts val="0"/>
              </a:spcAft>
              <a:buClrTx/>
              <a:buSzTx/>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Buena Vista.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algn="l" defTabSz="914400" rtl="0" eaLnBrk="1" fontAlgn="auto" latinLnBrk="0" hangingPunct="1">
              <a:lnSpc>
                <a:spcPts val="3000"/>
              </a:lnSpc>
              <a:spcBef>
                <a:spcPts val="0"/>
              </a:spcBef>
              <a:spcAft>
                <a:spcPts val="0"/>
              </a:spcAft>
              <a:buClrTx/>
              <a:buSzTx/>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 Coconut Grove.</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algn="l" defTabSz="914400" rtl="0" eaLnBrk="1" fontAlgn="auto" latinLnBrk="0" hangingPunct="1">
              <a:lnSpc>
                <a:spcPts val="3000"/>
              </a:lnSpc>
              <a:spcBef>
                <a:spcPts val="0"/>
              </a:spcBef>
              <a:spcAft>
                <a:spcPts val="0"/>
              </a:spcAft>
              <a:buClrTx/>
              <a:buSzTx/>
              <a:defRPr/>
            </a:pP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22. What do the four properties </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have in common</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514350" marR="0" lvl="0" indent="-514350" algn="l" defTabSz="914400" rtl="0" eaLnBrk="1" fontAlgn="auto" latinLnBrk="0" hangingPunct="1">
              <a:lnSpc>
                <a:spcPts val="3000"/>
              </a:lnSpc>
              <a:spcBef>
                <a:spcPts val="0"/>
              </a:spcBef>
              <a:spcAft>
                <a:spcPts val="0"/>
              </a:spcAft>
              <a:buClrTx/>
              <a:buSzTx/>
              <a:buFontTx/>
              <a:buAutoNum type="alphaUcPeriod"/>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They are all once owned by celebrities.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algn="l" defTabSz="914400" rtl="0" eaLnBrk="1" fontAlgn="auto" latinLnBrk="0" hangingPunct="1">
              <a:lnSpc>
                <a:spcPts val="3000"/>
              </a:lnSpc>
              <a:spcBef>
                <a:spcPts val="0"/>
              </a:spcBef>
              <a:spcAft>
                <a:spcPts val="0"/>
              </a:spcAft>
              <a:buClrTx/>
              <a:buSzTx/>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 They all feature smart facilities.</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They are all designed in identical styles.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 They all gain easy access to parks.</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23. Where is the text probably from?</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514350" marR="0" lvl="0" indent="-514350" algn="l" defTabSz="914400" rtl="0" eaLnBrk="1" fontAlgn="auto" latinLnBrk="0" hangingPunct="1">
              <a:lnSpc>
                <a:spcPts val="3000"/>
              </a:lnSpc>
              <a:spcBef>
                <a:spcPts val="0"/>
              </a:spcBef>
              <a:spcAft>
                <a:spcPts val="0"/>
              </a:spcAft>
              <a:buClrTx/>
              <a:buSzTx/>
              <a:buFontTx/>
              <a:buAutoNum type="alphaUcPeriod"/>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travel journal.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algn="l" defTabSz="914400" rtl="0" eaLnBrk="1" fontAlgn="auto" latinLnBrk="0" hangingPunct="1">
              <a:lnSpc>
                <a:spcPts val="3000"/>
              </a:lnSpc>
              <a:spcBef>
                <a:spcPts val="0"/>
              </a:spcBef>
              <a:spcAft>
                <a:spcPts val="0"/>
              </a:spcAft>
              <a:buClrTx/>
              <a:buSzTx/>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 A market analysis.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A commercial website.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 A property assessment report.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矩形 1"/>
          <p:cNvSpPr/>
          <p:nvPr/>
        </p:nvSpPr>
        <p:spPr bwMode="auto">
          <a:xfrm>
            <a:off x="76199" y="4229100"/>
            <a:ext cx="12517659" cy="4572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3" name="矩形 2"/>
          <p:cNvSpPr/>
          <p:nvPr/>
        </p:nvSpPr>
        <p:spPr bwMode="auto">
          <a:xfrm>
            <a:off x="76199" y="4686300"/>
            <a:ext cx="6324601" cy="3810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4" name="图片 3"/>
          <p:cNvPicPr>
            <a:picLocks noChangeAspect="1"/>
          </p:cNvPicPr>
          <p:nvPr/>
        </p:nvPicPr>
        <p:blipFill>
          <a:blip r:embed="rId1" cstate="screen"/>
          <a:stretch>
            <a:fillRect/>
          </a:stretch>
        </p:blipFill>
        <p:spPr>
          <a:xfrm>
            <a:off x="12431484" y="1937112"/>
            <a:ext cx="421278" cy="421278"/>
          </a:xfrm>
          <a:prstGeom prst="rect">
            <a:avLst/>
          </a:prstGeom>
        </p:spPr>
      </p:pic>
      <p:pic>
        <p:nvPicPr>
          <p:cNvPr id="5" name="图片 4"/>
          <p:cNvPicPr>
            <a:picLocks noChangeAspect="1"/>
          </p:cNvPicPr>
          <p:nvPr/>
        </p:nvPicPr>
        <p:blipFill>
          <a:blip r:embed="rId1" cstate="screen"/>
          <a:stretch>
            <a:fillRect/>
          </a:stretch>
        </p:blipFill>
        <p:spPr>
          <a:xfrm>
            <a:off x="12458697" y="8139249"/>
            <a:ext cx="421278" cy="421278"/>
          </a:xfrm>
          <a:prstGeom prst="rect">
            <a:avLst/>
          </a:prstGeom>
        </p:spPr>
      </p:pic>
      <p:sp>
        <p:nvSpPr>
          <p:cNvPr id="6" name="矩形 5"/>
          <p:cNvSpPr/>
          <p:nvPr/>
        </p:nvSpPr>
        <p:spPr bwMode="auto">
          <a:xfrm>
            <a:off x="65315" y="2502626"/>
            <a:ext cx="8240485" cy="381000"/>
          </a:xfrm>
          <a:prstGeom prst="rect">
            <a:avLst/>
          </a:prstGeom>
          <a:solidFill>
            <a:srgbClr val="F7BF3F">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7" name="矩形 6"/>
          <p:cNvSpPr/>
          <p:nvPr/>
        </p:nvSpPr>
        <p:spPr bwMode="auto">
          <a:xfrm>
            <a:off x="3429000" y="3848100"/>
            <a:ext cx="8240485" cy="381000"/>
          </a:xfrm>
          <a:prstGeom prst="rect">
            <a:avLst/>
          </a:prstGeom>
          <a:solidFill>
            <a:srgbClr val="F7BF3F">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8" name="矩形 7"/>
          <p:cNvSpPr/>
          <p:nvPr/>
        </p:nvSpPr>
        <p:spPr bwMode="auto">
          <a:xfrm>
            <a:off x="533400" y="6366510"/>
            <a:ext cx="8240485" cy="381000"/>
          </a:xfrm>
          <a:prstGeom prst="rect">
            <a:avLst/>
          </a:prstGeom>
          <a:solidFill>
            <a:srgbClr val="F7BF3F">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9" name="矩形 8"/>
          <p:cNvSpPr/>
          <p:nvPr/>
        </p:nvSpPr>
        <p:spPr bwMode="auto">
          <a:xfrm>
            <a:off x="117021" y="9563100"/>
            <a:ext cx="3083379" cy="381000"/>
          </a:xfrm>
          <a:prstGeom prst="rect">
            <a:avLst/>
          </a:prstGeom>
          <a:solidFill>
            <a:srgbClr val="F7BF3F">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0" name="矩形 9"/>
          <p:cNvSpPr/>
          <p:nvPr/>
        </p:nvSpPr>
        <p:spPr bwMode="auto">
          <a:xfrm>
            <a:off x="5715000" y="9224555"/>
            <a:ext cx="6672942" cy="457200"/>
          </a:xfrm>
          <a:prstGeom prst="rect">
            <a:avLst/>
          </a:prstGeom>
          <a:solidFill>
            <a:srgbClr val="F7BF3F">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11" name="图片 10"/>
          <p:cNvPicPr>
            <a:picLocks noChangeAspect="1"/>
          </p:cNvPicPr>
          <p:nvPr/>
        </p:nvPicPr>
        <p:blipFill>
          <a:blip r:embed="rId1" cstate="screen"/>
          <a:stretch>
            <a:fillRect/>
          </a:stretch>
        </p:blipFill>
        <p:spPr>
          <a:xfrm>
            <a:off x="12453254" y="6235117"/>
            <a:ext cx="421278" cy="421278"/>
          </a:xfrm>
          <a:prstGeom prst="rect">
            <a:avLst/>
          </a:prstGeom>
        </p:spPr>
      </p:pic>
      <p:sp>
        <p:nvSpPr>
          <p:cNvPr id="13" name="文本框 12"/>
          <p:cNvSpPr txBox="1"/>
          <p:nvPr/>
        </p:nvSpPr>
        <p:spPr>
          <a:xfrm>
            <a:off x="13631401" y="4386578"/>
            <a:ext cx="3933826" cy="1815882"/>
          </a:xfrm>
          <a:prstGeom prst="rect">
            <a:avLst/>
          </a:prstGeom>
          <a:solidFill>
            <a:schemeClr val="accent3">
              <a:lumMod val="40000"/>
              <a:lumOff val="60000"/>
            </a:schemeClr>
          </a:solidFill>
          <a:ln>
            <a:solidFill>
              <a:schemeClr val="tx1"/>
            </a:solidFill>
            <a:prstDash val="lgDash"/>
          </a:ln>
        </p:spPr>
        <p:txBody>
          <a:bodyPr wrap="square">
            <a:spAutoFit/>
          </a:bodyPr>
          <a:lstStyle/>
          <a:p>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gain easy access to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parks</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kumimoji="0" lang="en-US" altLang="zh-CN" sz="2800" b="0" i="1"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---nearby</a:t>
            </a:r>
            <a:endParaRPr kumimoji="0" lang="en-US" altLang="zh-CN" sz="2800" b="0" i="1"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i="1"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---walking distance</a:t>
            </a:r>
            <a:endParaRPr lang="en-US" altLang="zh-CN" sz="2800" i="1"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i="1"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short walk</a:t>
            </a:r>
            <a:endParaRPr lang="zh-CN" altLang="en-US" i="1" u="sng" dirty="0"/>
          </a:p>
        </p:txBody>
      </p:sp>
      <p:sp>
        <p:nvSpPr>
          <p:cNvPr id="14" name="文本框 13"/>
          <p:cNvSpPr txBox="1"/>
          <p:nvPr/>
        </p:nvSpPr>
        <p:spPr>
          <a:xfrm>
            <a:off x="13631401" y="8349888"/>
            <a:ext cx="3933826" cy="1815882"/>
          </a:xfrm>
          <a:prstGeom prst="rect">
            <a:avLst/>
          </a:prstGeom>
          <a:solidFill>
            <a:schemeClr val="accent3">
              <a:lumMod val="40000"/>
              <a:lumOff val="60000"/>
            </a:schemeClr>
          </a:solidFill>
          <a:ln>
            <a:solidFill>
              <a:schemeClr val="tx1"/>
            </a:solidFill>
            <a:prstDash val="lgDash"/>
          </a:ln>
        </p:spPr>
        <p:txBody>
          <a:bodyPr wrap="square">
            <a:spAutoFit/>
          </a:bodyPr>
          <a:lstStyle/>
          <a:p>
            <a:r>
              <a:rPr lang="en-US" altLang="zh-CN" sz="2800" dirty="0">
                <a:latin typeface="Times New Roman" panose="02020603050405020304" pitchFamily="18" charset="0"/>
                <a:cs typeface="Times New Roman" panose="02020603050405020304" pitchFamily="18" charset="0"/>
              </a:rPr>
              <a:t>A. </a:t>
            </a:r>
            <a:r>
              <a:rPr lang="zh-CN" altLang="en-US" sz="2800" dirty="0">
                <a:latin typeface="Times New Roman" panose="02020603050405020304" pitchFamily="18" charset="0"/>
                <a:cs typeface="Times New Roman" panose="02020603050405020304" pitchFamily="18" charset="0"/>
              </a:rPr>
              <a:t>旅行日记。</a:t>
            </a:r>
            <a:endParaRPr lang="zh-CN" altLang="en-US"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a:t>
            </a:r>
            <a:r>
              <a:rPr lang="zh-CN" altLang="en-US" sz="2800" dirty="0">
                <a:latin typeface="Times New Roman" panose="02020603050405020304" pitchFamily="18" charset="0"/>
                <a:cs typeface="Times New Roman" panose="02020603050405020304" pitchFamily="18" charset="0"/>
              </a:rPr>
              <a:t>市场分析。</a:t>
            </a:r>
            <a:endParaRPr lang="zh-CN" altLang="en-US"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C. </a:t>
            </a:r>
            <a:r>
              <a:rPr lang="zh-CN" altLang="en-US" sz="2800" dirty="0">
                <a:latin typeface="Times New Roman" panose="02020603050405020304" pitchFamily="18" charset="0"/>
                <a:cs typeface="Times New Roman" panose="02020603050405020304" pitchFamily="18" charset="0"/>
              </a:rPr>
              <a:t>商业网站。</a:t>
            </a:r>
            <a:endParaRPr lang="zh-CN" altLang="en-US"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D. </a:t>
            </a:r>
            <a:r>
              <a:rPr lang="zh-CN" altLang="en-US" sz="2800" dirty="0">
                <a:latin typeface="Times New Roman" panose="02020603050405020304" pitchFamily="18" charset="0"/>
                <a:cs typeface="Times New Roman" panose="02020603050405020304" pitchFamily="18" charset="0"/>
              </a:rPr>
              <a:t>房产评估报告。</a:t>
            </a:r>
            <a:endParaRPr lang="zh-CN" altLang="en-US" i="1" u="sng" dirty="0"/>
          </a:p>
        </p:txBody>
      </p:sp>
      <p:pic>
        <p:nvPicPr>
          <p:cNvPr id="12" name="图片 11" descr="logo横版 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animBg="1"/>
      <p:bldP spid="9" grpId="0" animBg="1"/>
      <p:bldP spid="10"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8"/>
          <p:cNvSpPr txBox="1"/>
          <p:nvPr/>
        </p:nvSpPr>
        <p:spPr>
          <a:xfrm>
            <a:off x="2164590" y="4672673"/>
            <a:ext cx="3837023" cy="1770036"/>
          </a:xfrm>
          <a:prstGeom prst="rect">
            <a:avLst/>
          </a:prstGeom>
        </p:spPr>
        <p:txBody>
          <a:bodyPr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Some best </a:t>
            </a:r>
            <a:r>
              <a:rPr kumimoji="0" lang="en-US" sz="3330" b="1" i="0" u="none" strike="noStrike" kern="1200" cap="none" spc="266" normalizeH="0" baseline="0" noProof="0" dirty="0">
                <a:ln>
                  <a:noFill/>
                </a:ln>
                <a:solidFill>
                  <a:srgbClr val="FF0000"/>
                </a:solidFill>
                <a:effectLst/>
                <a:uLnTx/>
                <a:uFillTx/>
                <a:latin typeface="Arial Black" panose="020B0A04020102020204" pitchFamily="34" charset="0"/>
                <a:ea typeface="思源黑体 2 Bold"/>
                <a:cs typeface="思源黑体 2 Bold"/>
                <a:sym typeface="思源黑体 2 Bold"/>
              </a:rPr>
              <a:t>properties</a:t>
            </a:r>
            <a:r>
              <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 in Miami</a:t>
            </a:r>
            <a:endPar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9" name="TextBox 9"/>
          <p:cNvSpPr txBox="1"/>
          <p:nvPr/>
        </p:nvSpPr>
        <p:spPr>
          <a:xfrm>
            <a:off x="2186361" y="2252632"/>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rPr>
              <a:t>A</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endParaRPr>
          </a:p>
        </p:txBody>
      </p:sp>
      <p:grpSp>
        <p:nvGrpSpPr>
          <p:cNvPr id="11" name="Group 11"/>
          <p:cNvGrpSpPr/>
          <p:nvPr/>
        </p:nvGrpSpPr>
        <p:grpSpPr>
          <a:xfrm>
            <a:off x="2186361" y="4538831"/>
            <a:ext cx="3899932" cy="235269"/>
            <a:chOff x="0" y="0"/>
            <a:chExt cx="9473438" cy="571500"/>
          </a:xfrm>
        </p:grpSpPr>
        <p:sp>
          <p:nvSpPr>
            <p:cNvPr id="12" name="Freeform 12"/>
            <p:cNvSpPr/>
            <p:nvPr/>
          </p:nvSpPr>
          <p:spPr>
            <a:xfrm>
              <a:off x="0" y="255270"/>
              <a:ext cx="9473438" cy="69850"/>
            </a:xfrm>
            <a:custGeom>
              <a:avLst/>
              <a:gdLst/>
              <a:ahLst/>
              <a:cxnLst/>
              <a:rect l="l" t="t" r="r" b="b"/>
              <a:pathLst>
                <a:path w="9473438" h="69850">
                  <a:moveTo>
                    <a:pt x="9182608" y="0"/>
                  </a:moveTo>
                  <a:lnTo>
                    <a:pt x="0" y="0"/>
                  </a:lnTo>
                  <a:lnTo>
                    <a:pt x="0" y="69850"/>
                  </a:lnTo>
                  <a:lnTo>
                    <a:pt x="9473438" y="69850"/>
                  </a:lnTo>
                  <a:lnTo>
                    <a:pt x="9473438" y="0"/>
                  </a:lnTo>
                  <a:close/>
                </a:path>
              </a:pathLst>
            </a:custGeom>
            <a:solidFill>
              <a:srgbClr val="7085FF"/>
            </a:solidFill>
          </p:spPr>
        </p:sp>
      </p:grpSp>
      <p:sp>
        <p:nvSpPr>
          <p:cNvPr id="6" name="文本框 5"/>
          <p:cNvSpPr txBox="1"/>
          <p:nvPr/>
        </p:nvSpPr>
        <p:spPr>
          <a:xfrm>
            <a:off x="6404120" y="2446585"/>
            <a:ext cx="7066165" cy="5016758"/>
          </a:xfrm>
          <a:prstGeom prst="rect">
            <a:avLst/>
          </a:prstGeom>
          <a:noFill/>
        </p:spPr>
        <p:txBody>
          <a:bodyPr wrap="none" rtlCol="0">
            <a:spAutoFit/>
          </a:bodyPr>
          <a:lstStyle/>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An office with built-in</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A kitchen-dining area</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solidFill>
                  <a:srgbClr val="0070C0"/>
                </a:solidFill>
                <a:latin typeface="Times New Roman" panose="02020603050405020304" pitchFamily="18" charset="0"/>
                <a:cs typeface="Times New Roman" panose="02020603050405020304" pitchFamily="18" charset="0"/>
              </a:rPr>
              <a:t>Landscaped</a:t>
            </a:r>
            <a:r>
              <a:rPr lang="en-US" altLang="zh-CN" sz="3200" dirty="0">
                <a:latin typeface="Times New Roman" panose="02020603050405020304" pitchFamily="18" charset="0"/>
                <a:cs typeface="Times New Roman" panose="02020603050405020304" pitchFamily="18" charset="0"/>
              </a:rPr>
              <a:t> double lot</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Be </a:t>
            </a:r>
            <a:r>
              <a:rPr lang="en-US" altLang="zh-CN" sz="3200" dirty="0">
                <a:solidFill>
                  <a:srgbClr val="0070C0"/>
                </a:solidFill>
                <a:latin typeface="Times New Roman" panose="02020603050405020304" pitchFamily="18" charset="0"/>
                <a:cs typeface="Times New Roman" panose="02020603050405020304" pitchFamily="18" charset="0"/>
              </a:rPr>
              <a:t>enclosed by </a:t>
            </a:r>
            <a:endParaRPr lang="en-US" altLang="zh-CN" sz="3200" dirty="0">
              <a:solidFill>
                <a:srgbClr val="0070C0"/>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Beam-ceilings</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Bi-fold glass doors</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Solar panels</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EV chargers</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solidFill>
                  <a:srgbClr val="0070C0"/>
                </a:solidFill>
                <a:latin typeface="Times New Roman" panose="02020603050405020304" pitchFamily="18" charset="0"/>
                <a:cs typeface="Times New Roman" panose="02020603050405020304" pitchFamily="18" charset="0"/>
              </a:rPr>
              <a:t>Impact-resistant</a:t>
            </a:r>
            <a:r>
              <a:rPr lang="en-US" altLang="zh-CN" sz="3200" dirty="0">
                <a:latin typeface="Times New Roman" panose="02020603050405020304" pitchFamily="18" charset="0"/>
                <a:cs typeface="Times New Roman" panose="02020603050405020304" pitchFamily="18" charset="0"/>
              </a:rPr>
              <a:t> floor-to-ceiling sliders</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endParaRPr lang="en-US" altLang="zh-CN" sz="32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12121351" y="2406416"/>
            <a:ext cx="3467616" cy="5016758"/>
          </a:xfrm>
          <a:prstGeom prst="rect">
            <a:avLst/>
          </a:prstGeom>
          <a:noFill/>
        </p:spPr>
        <p:txBody>
          <a:bodyPr wrap="none" rtlCol="0">
            <a:spAutoFit/>
          </a:bodyPr>
          <a:lstStyle/>
          <a:p>
            <a:r>
              <a:rPr lang="zh-CN" altLang="en-US" sz="3200" dirty="0">
                <a:latin typeface="Times New Roman" panose="02020603050405020304" pitchFamily="18" charset="0"/>
                <a:cs typeface="Times New Roman" panose="02020603050405020304" pitchFamily="18" charset="0"/>
              </a:rPr>
              <a:t>内置办公室</a:t>
            </a:r>
            <a:endParaRPr lang="zh-CN" altLang="en-US"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厨房餐厅区域</a:t>
            </a:r>
            <a:endParaRPr lang="zh-CN" altLang="en-US"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双层园景地段</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被</a:t>
            </a:r>
            <a:r>
              <a:rPr lang="en-US" altLang="zh-CN" sz="3200" dirty="0">
                <a:latin typeface="Times New Roman" panose="02020603050405020304" pitchFamily="18" charset="0"/>
                <a:cs typeface="Times New Roman" panose="02020603050405020304" pitchFamily="18" charset="0"/>
              </a:rPr>
              <a:t>……</a:t>
            </a:r>
            <a:r>
              <a:rPr lang="zh-CN" altLang="en-US" sz="3200" dirty="0">
                <a:latin typeface="Times New Roman" panose="02020603050405020304" pitchFamily="18" charset="0"/>
                <a:cs typeface="Times New Roman" panose="02020603050405020304" pitchFamily="18" charset="0"/>
              </a:rPr>
              <a:t>环绕</a:t>
            </a:r>
            <a:endParaRPr lang="zh-CN" altLang="en-US"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横梁天花板</a:t>
            </a:r>
            <a:endParaRPr lang="zh-CN" altLang="en-US"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折叠玻璃门</a:t>
            </a:r>
            <a:endParaRPr lang="zh-CN" altLang="en-US"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太阳能板</a:t>
            </a:r>
            <a:endParaRPr lang="zh-CN" altLang="en-US"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电动车充电器</a:t>
            </a:r>
            <a:endParaRPr lang="en-US" altLang="zh-CN" sz="3200" dirty="0">
              <a:latin typeface="Times New Roman" panose="02020603050405020304" pitchFamily="18" charset="0"/>
              <a:cs typeface="Times New Roman" panose="02020603050405020304" pitchFamily="18" charset="0"/>
            </a:endParaRPr>
          </a:p>
          <a:p>
            <a:endParaRPr lang="zh-CN" altLang="en-US"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防冲击的落地滑门</a:t>
            </a:r>
            <a:endParaRPr lang="en-US" altLang="zh-CN" dirty="0"/>
          </a:p>
        </p:txBody>
      </p:sp>
      <p:sp>
        <p:nvSpPr>
          <p:cNvPr id="13" name="文本框 12"/>
          <p:cNvSpPr txBox="1"/>
          <p:nvPr/>
        </p:nvSpPr>
        <p:spPr>
          <a:xfrm>
            <a:off x="2056901" y="6688416"/>
            <a:ext cx="3933826" cy="1384995"/>
          </a:xfrm>
          <a:prstGeom prst="rect">
            <a:avLst/>
          </a:prstGeom>
          <a:solidFill>
            <a:schemeClr val="accent3">
              <a:lumMod val="40000"/>
              <a:lumOff val="60000"/>
            </a:schemeClr>
          </a:solidFill>
          <a:ln>
            <a:solidFill>
              <a:schemeClr val="tx1"/>
            </a:solidFill>
            <a:prstDash val="lgDash"/>
          </a:ln>
        </p:spPr>
        <p:txBody>
          <a:bodyPr wrap="square">
            <a:spAutoFit/>
          </a:bodyPr>
          <a:lstStyle/>
          <a:p>
            <a:r>
              <a:rPr lang="en-US" altLang="zh-CN" sz="2800" dirty="0">
                <a:latin typeface="Times New Roman" panose="02020603050405020304" pitchFamily="18" charset="0"/>
                <a:cs typeface="Times New Roman" panose="02020603050405020304" pitchFamily="18" charset="0"/>
              </a:rPr>
              <a:t>Property : n.</a:t>
            </a:r>
            <a:endParaRPr lang="en-US" altLang="zh-CN" sz="2800" dirty="0">
              <a:latin typeface="Times New Roman" panose="02020603050405020304" pitchFamily="18" charset="0"/>
              <a:cs typeface="Times New Roman" panose="02020603050405020304" pitchFamily="18" charset="0"/>
            </a:endParaRPr>
          </a:p>
          <a:p>
            <a:r>
              <a:rPr lang="zh-CN" altLang="en-US" sz="2800" dirty="0">
                <a:latin typeface="Times New Roman" panose="02020603050405020304" pitchFamily="18" charset="0"/>
                <a:cs typeface="Times New Roman" panose="02020603050405020304" pitchFamily="18" charset="0"/>
              </a:rPr>
              <a:t>所有物，财产；地产，房地产；特性，性质</a:t>
            </a:r>
            <a:endParaRPr lang="zh-CN" altLang="en-US" i="1" u="sng" dirty="0"/>
          </a:p>
        </p:txBody>
      </p:sp>
      <p:sp>
        <p:nvSpPr>
          <p:cNvPr id="15" name="文本框 14"/>
          <p:cNvSpPr txBox="1"/>
          <p:nvPr/>
        </p:nvSpPr>
        <p:spPr>
          <a:xfrm>
            <a:off x="6893788" y="1793348"/>
            <a:ext cx="9268163" cy="6555641"/>
          </a:xfrm>
          <a:prstGeom prst="rect">
            <a:avLst/>
          </a:prstGeom>
          <a:solidFill>
            <a:schemeClr val="accent5">
              <a:lumMod val="20000"/>
              <a:lumOff val="80000"/>
            </a:schemeClr>
          </a:solidFill>
        </p:spPr>
        <p:txBody>
          <a:bodyPr wrap="square">
            <a:spAutoFit/>
          </a:bodyPr>
          <a:lstStyle/>
          <a:p>
            <a:pPr algn="l" fontAlgn="base"/>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Just click!</a:t>
            </a:r>
            <a:endParaRPr lang="en-US" altLang="zh-CN" sz="2800" b="1" i="0" dirty="0">
              <a:solidFill>
                <a:srgbClr val="060607"/>
              </a:solidFill>
              <a:effectLst/>
              <a:latin typeface="inherit"/>
            </a:endParaRPr>
          </a:p>
          <a:p>
            <a:pPr algn="l" fontAlgn="base">
              <a:buFont typeface="+mj-lt"/>
              <a:buAutoNum type="arabicPeriod"/>
            </a:pPr>
            <a:r>
              <a:rPr lang="en-US" altLang="zh-CN" sz="2800" b="1" i="0" dirty="0">
                <a:solidFill>
                  <a:srgbClr val="060607"/>
                </a:solidFill>
                <a:effectLst/>
                <a:latin typeface="inherit"/>
              </a:rPr>
              <a:t>Click here</a:t>
            </a:r>
            <a:r>
              <a:rPr lang="en-US" altLang="zh-CN" sz="2800" b="0" i="0" dirty="0">
                <a:solidFill>
                  <a:srgbClr val="060607"/>
                </a:solidFill>
                <a:effectLst/>
                <a:latin typeface="inherit"/>
              </a:rPr>
              <a:t> - </a:t>
            </a:r>
            <a:r>
              <a:rPr lang="zh-CN" altLang="en-US" sz="2800" b="0" i="0" dirty="0">
                <a:solidFill>
                  <a:srgbClr val="060607"/>
                </a:solidFill>
                <a:effectLst/>
                <a:latin typeface="inherit"/>
              </a:rPr>
              <a:t>点击这里</a:t>
            </a:r>
            <a:endParaRPr lang="zh-CN" altLang="en-US" sz="2800" b="0" i="0" dirty="0">
              <a:solidFill>
                <a:srgbClr val="060607"/>
              </a:solidFill>
              <a:effectLst/>
              <a:latin typeface="inherit"/>
            </a:endParaRPr>
          </a:p>
          <a:p>
            <a:pPr algn="l" fontAlgn="base">
              <a:buFont typeface="+mj-lt"/>
              <a:buAutoNum type="arabicPeriod"/>
            </a:pPr>
            <a:r>
              <a:rPr lang="en-US" altLang="zh-CN" sz="2800" b="1" i="0" dirty="0">
                <a:solidFill>
                  <a:srgbClr val="060607"/>
                </a:solidFill>
                <a:effectLst/>
                <a:latin typeface="inherit"/>
              </a:rPr>
              <a:t>Online exclusive</a:t>
            </a:r>
            <a:r>
              <a:rPr lang="en-US" altLang="zh-CN" sz="2800" b="0" i="0" dirty="0">
                <a:solidFill>
                  <a:srgbClr val="060607"/>
                </a:solidFill>
                <a:effectLst/>
                <a:latin typeface="inherit"/>
              </a:rPr>
              <a:t> - </a:t>
            </a:r>
            <a:r>
              <a:rPr lang="zh-CN" altLang="en-US" sz="2800" b="0" i="0" dirty="0">
                <a:solidFill>
                  <a:srgbClr val="060607"/>
                </a:solidFill>
                <a:effectLst/>
                <a:latin typeface="inherit"/>
              </a:rPr>
              <a:t>网络专享</a:t>
            </a:r>
            <a:endParaRPr lang="zh-CN" altLang="en-US" sz="2800" b="0" i="0" dirty="0">
              <a:solidFill>
                <a:srgbClr val="060607"/>
              </a:solidFill>
              <a:effectLst/>
              <a:latin typeface="inherit"/>
            </a:endParaRPr>
          </a:p>
          <a:p>
            <a:pPr algn="l" fontAlgn="base">
              <a:buFont typeface="+mj-lt"/>
              <a:buAutoNum type="arabicPeriod"/>
            </a:pPr>
            <a:r>
              <a:rPr lang="en-US" altLang="zh-CN" sz="2800" b="1" i="0" dirty="0">
                <a:solidFill>
                  <a:srgbClr val="060607"/>
                </a:solidFill>
                <a:effectLst/>
                <a:latin typeface="inherit"/>
              </a:rPr>
              <a:t>Web-only content</a:t>
            </a:r>
            <a:r>
              <a:rPr lang="en-US" altLang="zh-CN" sz="2800" b="0" i="0" dirty="0">
                <a:solidFill>
                  <a:srgbClr val="060607"/>
                </a:solidFill>
                <a:effectLst/>
                <a:latin typeface="inherit"/>
              </a:rPr>
              <a:t> - </a:t>
            </a:r>
            <a:r>
              <a:rPr lang="zh-CN" altLang="en-US" sz="2800" b="0" i="0" dirty="0">
                <a:solidFill>
                  <a:srgbClr val="060607"/>
                </a:solidFill>
                <a:effectLst/>
                <a:latin typeface="inherit"/>
              </a:rPr>
              <a:t>仅限网络内容</a:t>
            </a:r>
            <a:endParaRPr lang="zh-CN" altLang="en-US" sz="2800" b="0" i="0" dirty="0">
              <a:solidFill>
                <a:srgbClr val="060607"/>
              </a:solidFill>
              <a:effectLst/>
              <a:latin typeface="inherit"/>
            </a:endParaRPr>
          </a:p>
          <a:p>
            <a:pPr algn="l" fontAlgn="base">
              <a:buFont typeface="+mj-lt"/>
              <a:buAutoNum type="arabicPeriod"/>
            </a:pPr>
            <a:r>
              <a:rPr lang="en-US" altLang="zh-CN" sz="2800" b="1" i="0" dirty="0">
                <a:solidFill>
                  <a:srgbClr val="060607"/>
                </a:solidFill>
                <a:effectLst/>
                <a:latin typeface="inherit"/>
              </a:rPr>
              <a:t>Browse our site</a:t>
            </a:r>
            <a:r>
              <a:rPr lang="en-US" altLang="zh-CN" sz="2800" b="0" i="0" dirty="0">
                <a:solidFill>
                  <a:srgbClr val="060607"/>
                </a:solidFill>
                <a:effectLst/>
                <a:latin typeface="inherit"/>
              </a:rPr>
              <a:t> - </a:t>
            </a:r>
            <a:r>
              <a:rPr lang="zh-CN" altLang="en-US" sz="2800" b="0" i="0" dirty="0">
                <a:solidFill>
                  <a:srgbClr val="060607"/>
                </a:solidFill>
                <a:effectLst/>
                <a:latin typeface="inherit"/>
              </a:rPr>
              <a:t>浏览我们的网站</a:t>
            </a:r>
            <a:endParaRPr lang="zh-CN" altLang="en-US" sz="2800" b="0" i="0" dirty="0">
              <a:solidFill>
                <a:srgbClr val="060607"/>
              </a:solidFill>
              <a:effectLst/>
              <a:latin typeface="inherit"/>
            </a:endParaRPr>
          </a:p>
          <a:p>
            <a:pPr algn="l" fontAlgn="base">
              <a:buFont typeface="+mj-lt"/>
              <a:buAutoNum type="arabicPeriod"/>
            </a:pPr>
            <a:r>
              <a:rPr lang="en-US" altLang="zh-CN" sz="2800" b="1" i="0" dirty="0">
                <a:solidFill>
                  <a:srgbClr val="060607"/>
                </a:solidFill>
                <a:effectLst/>
                <a:latin typeface="inherit"/>
              </a:rPr>
              <a:t>Visit our </a:t>
            </a:r>
            <a:r>
              <a:rPr lang="en-US" altLang="zh-CN" sz="2800" b="1" i="0" dirty="0">
                <a:solidFill>
                  <a:srgbClr val="FF0000"/>
                </a:solidFill>
                <a:effectLst/>
                <a:latin typeface="inherit"/>
              </a:rPr>
              <a:t>website</a:t>
            </a:r>
            <a:r>
              <a:rPr lang="en-US" altLang="zh-CN" sz="2800" b="0" i="0" dirty="0">
                <a:solidFill>
                  <a:srgbClr val="060607"/>
                </a:solidFill>
                <a:effectLst/>
                <a:latin typeface="inherit"/>
              </a:rPr>
              <a:t> - </a:t>
            </a:r>
            <a:r>
              <a:rPr lang="zh-CN" altLang="en-US" sz="2800" b="0" i="0" dirty="0">
                <a:solidFill>
                  <a:srgbClr val="060607"/>
                </a:solidFill>
                <a:effectLst/>
                <a:latin typeface="inherit"/>
              </a:rPr>
              <a:t>访问我们的网站</a:t>
            </a:r>
            <a:endParaRPr lang="zh-CN" altLang="en-US" sz="2800" b="0" i="0" dirty="0">
              <a:solidFill>
                <a:srgbClr val="060607"/>
              </a:solidFill>
              <a:effectLst/>
              <a:latin typeface="inherit"/>
            </a:endParaRPr>
          </a:p>
          <a:p>
            <a:pPr algn="l" fontAlgn="base">
              <a:buFont typeface="+mj-lt"/>
              <a:buAutoNum type="arabicPeriod"/>
            </a:pPr>
            <a:r>
              <a:rPr lang="en-US" altLang="zh-CN" sz="2800" b="1" i="0" dirty="0">
                <a:solidFill>
                  <a:srgbClr val="060607"/>
                </a:solidFill>
                <a:effectLst/>
                <a:latin typeface="inherit"/>
              </a:rPr>
              <a:t>Sign up now</a:t>
            </a:r>
            <a:r>
              <a:rPr lang="en-US" altLang="zh-CN" sz="2800" b="0" i="0" dirty="0">
                <a:solidFill>
                  <a:srgbClr val="060607"/>
                </a:solidFill>
                <a:effectLst/>
                <a:latin typeface="inherit"/>
              </a:rPr>
              <a:t> - </a:t>
            </a:r>
            <a:r>
              <a:rPr lang="zh-CN" altLang="en-US" sz="2800" b="0" i="0" dirty="0">
                <a:solidFill>
                  <a:srgbClr val="060607"/>
                </a:solidFill>
                <a:effectLst/>
                <a:latin typeface="inherit"/>
              </a:rPr>
              <a:t>现在注册</a:t>
            </a:r>
            <a:endParaRPr lang="zh-CN" altLang="en-US" sz="2800" b="0" i="0" dirty="0">
              <a:solidFill>
                <a:srgbClr val="060607"/>
              </a:solidFill>
              <a:effectLst/>
              <a:latin typeface="inherit"/>
            </a:endParaRPr>
          </a:p>
          <a:p>
            <a:pPr algn="l" fontAlgn="base">
              <a:buFont typeface="+mj-lt"/>
              <a:buAutoNum type="arabicPeriod"/>
            </a:pPr>
            <a:r>
              <a:rPr lang="en-US" altLang="zh-CN" sz="2800" b="1" i="0" dirty="0">
                <a:solidFill>
                  <a:srgbClr val="060607"/>
                </a:solidFill>
                <a:effectLst/>
                <a:latin typeface="inherit"/>
              </a:rPr>
              <a:t>Download our app</a:t>
            </a:r>
            <a:r>
              <a:rPr lang="en-US" altLang="zh-CN" sz="2800" b="0" i="0" dirty="0">
                <a:solidFill>
                  <a:srgbClr val="060607"/>
                </a:solidFill>
                <a:effectLst/>
                <a:latin typeface="inherit"/>
              </a:rPr>
              <a:t> - </a:t>
            </a:r>
            <a:r>
              <a:rPr lang="zh-CN" altLang="en-US" sz="2800" b="0" i="0" dirty="0">
                <a:solidFill>
                  <a:srgbClr val="060607"/>
                </a:solidFill>
                <a:effectLst/>
                <a:latin typeface="inherit"/>
              </a:rPr>
              <a:t>下载我们的应用程序</a:t>
            </a:r>
            <a:endParaRPr lang="zh-CN" altLang="en-US" sz="2800" b="0" i="0" dirty="0">
              <a:solidFill>
                <a:srgbClr val="060607"/>
              </a:solidFill>
              <a:effectLst/>
              <a:latin typeface="inherit"/>
            </a:endParaRPr>
          </a:p>
          <a:p>
            <a:pPr algn="l" fontAlgn="base">
              <a:buFont typeface="+mj-lt"/>
              <a:buAutoNum type="arabicPeriod"/>
            </a:pPr>
            <a:r>
              <a:rPr lang="en-US" altLang="zh-CN" sz="2800" b="1" i="0" dirty="0">
                <a:solidFill>
                  <a:srgbClr val="060607"/>
                </a:solidFill>
                <a:effectLst/>
                <a:latin typeface="inherit"/>
              </a:rPr>
              <a:t>Check out our latest</a:t>
            </a:r>
            <a:r>
              <a:rPr lang="en-US" altLang="zh-CN" sz="2800" b="0" i="0" dirty="0">
                <a:solidFill>
                  <a:srgbClr val="060607"/>
                </a:solidFill>
                <a:effectLst/>
                <a:latin typeface="inherit"/>
              </a:rPr>
              <a:t> - </a:t>
            </a:r>
            <a:r>
              <a:rPr lang="zh-CN" altLang="en-US" sz="2800" b="0" i="0" dirty="0">
                <a:solidFill>
                  <a:srgbClr val="060607"/>
                </a:solidFill>
                <a:effectLst/>
                <a:latin typeface="inherit"/>
              </a:rPr>
              <a:t>查看我们的最新内容</a:t>
            </a:r>
            <a:endParaRPr lang="zh-CN" altLang="en-US" sz="2800" b="0" i="0" dirty="0">
              <a:solidFill>
                <a:srgbClr val="060607"/>
              </a:solidFill>
              <a:effectLst/>
              <a:latin typeface="inherit"/>
            </a:endParaRPr>
          </a:p>
          <a:p>
            <a:pPr algn="l" fontAlgn="base">
              <a:buFont typeface="+mj-lt"/>
              <a:buAutoNum type="arabicPeriod"/>
            </a:pPr>
            <a:r>
              <a:rPr lang="en-US" altLang="zh-CN" sz="2800" b="1" i="0" dirty="0">
                <a:solidFill>
                  <a:srgbClr val="00B0F0"/>
                </a:solidFill>
                <a:effectLst/>
                <a:latin typeface="inherit"/>
              </a:rPr>
              <a:t>Follow</a:t>
            </a:r>
            <a:r>
              <a:rPr lang="en-US" altLang="zh-CN" sz="2800" b="1" i="0" dirty="0">
                <a:solidFill>
                  <a:srgbClr val="060607"/>
                </a:solidFill>
                <a:effectLst/>
                <a:latin typeface="inherit"/>
              </a:rPr>
              <a:t> us on social media</a:t>
            </a:r>
            <a:r>
              <a:rPr lang="en-US" altLang="zh-CN" sz="2800" b="0" i="0" dirty="0">
                <a:solidFill>
                  <a:srgbClr val="060607"/>
                </a:solidFill>
                <a:effectLst/>
                <a:latin typeface="inherit"/>
              </a:rPr>
              <a:t> - </a:t>
            </a:r>
            <a:r>
              <a:rPr lang="zh-CN" altLang="en-US" sz="2800" b="0" i="0" dirty="0">
                <a:solidFill>
                  <a:srgbClr val="060607"/>
                </a:solidFill>
                <a:effectLst/>
                <a:latin typeface="inherit"/>
              </a:rPr>
              <a:t>在社交媒体上关注我们</a:t>
            </a:r>
            <a:endParaRPr lang="zh-CN" altLang="en-US" sz="2800" b="0" i="0" dirty="0">
              <a:solidFill>
                <a:srgbClr val="060607"/>
              </a:solidFill>
              <a:effectLst/>
              <a:latin typeface="inherit"/>
            </a:endParaRPr>
          </a:p>
          <a:p>
            <a:pPr algn="l" fontAlgn="base">
              <a:buFont typeface="+mj-lt"/>
              <a:buAutoNum type="arabicPeriod"/>
            </a:pPr>
            <a:r>
              <a:rPr lang="en-US" altLang="zh-CN" sz="2800" b="1" i="0" dirty="0">
                <a:solidFill>
                  <a:srgbClr val="00B0F0"/>
                </a:solidFill>
                <a:effectLst/>
                <a:latin typeface="inherit"/>
              </a:rPr>
              <a:t>Share</a:t>
            </a:r>
            <a:r>
              <a:rPr lang="en-US" altLang="zh-CN" sz="2800" b="1" i="0" dirty="0">
                <a:solidFill>
                  <a:srgbClr val="060607"/>
                </a:solidFill>
                <a:effectLst/>
                <a:latin typeface="inherit"/>
              </a:rPr>
              <a:t> this article</a:t>
            </a:r>
            <a:r>
              <a:rPr lang="en-US" altLang="zh-CN" sz="2800" b="0" i="0" dirty="0">
                <a:solidFill>
                  <a:srgbClr val="060607"/>
                </a:solidFill>
                <a:effectLst/>
                <a:latin typeface="inherit"/>
              </a:rPr>
              <a:t> - </a:t>
            </a:r>
            <a:r>
              <a:rPr lang="zh-CN" altLang="en-US" sz="2800" b="0" i="0" dirty="0">
                <a:solidFill>
                  <a:srgbClr val="060607"/>
                </a:solidFill>
                <a:effectLst/>
                <a:latin typeface="inherit"/>
              </a:rPr>
              <a:t>分享这篇文章</a:t>
            </a:r>
            <a:endParaRPr lang="zh-CN" altLang="en-US" sz="2800" b="0" i="0" dirty="0">
              <a:solidFill>
                <a:srgbClr val="060607"/>
              </a:solidFill>
              <a:effectLst/>
              <a:latin typeface="inherit"/>
            </a:endParaRPr>
          </a:p>
          <a:p>
            <a:pPr algn="l" fontAlgn="base">
              <a:buFont typeface="+mj-lt"/>
              <a:buAutoNum type="arabicPeriod"/>
            </a:pPr>
            <a:r>
              <a:rPr lang="en-US" altLang="zh-CN" sz="2800" b="1" i="0" dirty="0">
                <a:solidFill>
                  <a:srgbClr val="060607"/>
                </a:solidFill>
                <a:effectLst/>
                <a:latin typeface="inherit"/>
              </a:rPr>
              <a:t>Comment below</a:t>
            </a:r>
            <a:r>
              <a:rPr lang="en-US" altLang="zh-CN" sz="2800" b="0" i="0" dirty="0">
                <a:solidFill>
                  <a:srgbClr val="060607"/>
                </a:solidFill>
                <a:effectLst/>
                <a:latin typeface="inherit"/>
              </a:rPr>
              <a:t> - </a:t>
            </a:r>
            <a:r>
              <a:rPr lang="zh-CN" altLang="en-US" sz="2800" b="0" i="0" dirty="0">
                <a:solidFill>
                  <a:srgbClr val="060607"/>
                </a:solidFill>
                <a:effectLst/>
                <a:latin typeface="inherit"/>
              </a:rPr>
              <a:t>在下方评论</a:t>
            </a:r>
            <a:endParaRPr lang="zh-CN" altLang="en-US" sz="2800" b="0" i="0" dirty="0">
              <a:solidFill>
                <a:srgbClr val="060607"/>
              </a:solidFill>
              <a:effectLst/>
              <a:latin typeface="inherit"/>
            </a:endParaRPr>
          </a:p>
          <a:p>
            <a:pPr algn="l" fontAlgn="base">
              <a:buFont typeface="+mj-lt"/>
              <a:buAutoNum type="arabicPeriod"/>
            </a:pPr>
            <a:r>
              <a:rPr lang="en-US" altLang="zh-CN" sz="2800" b="1" i="0" dirty="0">
                <a:solidFill>
                  <a:srgbClr val="00B0F0"/>
                </a:solidFill>
                <a:effectLst/>
                <a:latin typeface="inherit"/>
              </a:rPr>
              <a:t>Like</a:t>
            </a:r>
            <a:r>
              <a:rPr lang="en-US" altLang="zh-CN" sz="2800" b="1" i="0" dirty="0">
                <a:solidFill>
                  <a:srgbClr val="060607"/>
                </a:solidFill>
                <a:effectLst/>
                <a:latin typeface="inherit"/>
              </a:rPr>
              <a:t> and </a:t>
            </a:r>
            <a:r>
              <a:rPr lang="en-US" altLang="zh-CN" sz="2800" b="1" i="0" dirty="0">
                <a:solidFill>
                  <a:srgbClr val="00B0F0"/>
                </a:solidFill>
                <a:effectLst/>
                <a:latin typeface="inherit"/>
              </a:rPr>
              <a:t>subscribe</a:t>
            </a:r>
            <a:r>
              <a:rPr lang="en-US" altLang="zh-CN" sz="2800" b="0" i="0" dirty="0">
                <a:solidFill>
                  <a:srgbClr val="060607"/>
                </a:solidFill>
                <a:effectLst/>
                <a:latin typeface="inherit"/>
              </a:rPr>
              <a:t> - </a:t>
            </a:r>
            <a:r>
              <a:rPr lang="zh-CN" altLang="en-US" sz="2800" b="0" i="0" dirty="0">
                <a:solidFill>
                  <a:srgbClr val="060607"/>
                </a:solidFill>
                <a:effectLst/>
                <a:latin typeface="inherit"/>
              </a:rPr>
              <a:t>点赞并订阅</a:t>
            </a:r>
            <a:endParaRPr lang="zh-CN" altLang="en-US" sz="2800" b="0" i="0" dirty="0">
              <a:solidFill>
                <a:srgbClr val="060607"/>
              </a:solidFill>
              <a:effectLst/>
              <a:latin typeface="inherit"/>
            </a:endParaRPr>
          </a:p>
          <a:p>
            <a:pPr algn="l" fontAlgn="base">
              <a:buFont typeface="+mj-lt"/>
              <a:buAutoNum type="arabicPeriod"/>
            </a:pPr>
            <a:r>
              <a:rPr lang="en-US" altLang="zh-CN" sz="2800" b="1" i="0" dirty="0">
                <a:solidFill>
                  <a:srgbClr val="060607"/>
                </a:solidFill>
                <a:effectLst/>
                <a:latin typeface="inherit"/>
              </a:rPr>
              <a:t>Stay updated</a:t>
            </a:r>
            <a:r>
              <a:rPr lang="en-US" altLang="zh-CN" sz="2800" b="0" i="0" dirty="0">
                <a:solidFill>
                  <a:srgbClr val="060607"/>
                </a:solidFill>
                <a:effectLst/>
                <a:latin typeface="inherit"/>
              </a:rPr>
              <a:t> - </a:t>
            </a:r>
            <a:r>
              <a:rPr lang="zh-CN" altLang="en-US" sz="2800" b="0" i="0" dirty="0">
                <a:solidFill>
                  <a:srgbClr val="060607"/>
                </a:solidFill>
                <a:effectLst/>
                <a:latin typeface="inherit"/>
              </a:rPr>
              <a:t>获取最新信息</a:t>
            </a:r>
            <a:endParaRPr lang="zh-CN" altLang="en-US" sz="2800" b="0" i="0" dirty="0">
              <a:solidFill>
                <a:srgbClr val="060607"/>
              </a:solidFill>
              <a:effectLst/>
              <a:latin typeface="inherit"/>
            </a:endParaRPr>
          </a:p>
          <a:p>
            <a:pPr algn="l" fontAlgn="base">
              <a:buFont typeface="+mj-lt"/>
              <a:buAutoNum type="arabicPeriod"/>
            </a:pPr>
            <a:r>
              <a:rPr lang="en-US" altLang="zh-CN" sz="2800" b="1" i="0" dirty="0">
                <a:solidFill>
                  <a:srgbClr val="060607"/>
                </a:solidFill>
                <a:effectLst/>
                <a:latin typeface="inherit"/>
              </a:rPr>
              <a:t>Register for free</a:t>
            </a:r>
            <a:r>
              <a:rPr lang="en-US" altLang="zh-CN" sz="2800" b="0" i="0" dirty="0">
                <a:solidFill>
                  <a:srgbClr val="060607"/>
                </a:solidFill>
                <a:effectLst/>
                <a:latin typeface="inherit"/>
              </a:rPr>
              <a:t> - </a:t>
            </a:r>
            <a:r>
              <a:rPr lang="zh-CN" altLang="en-US" sz="2800" b="0" i="0" dirty="0">
                <a:solidFill>
                  <a:srgbClr val="060607"/>
                </a:solidFill>
                <a:effectLst/>
                <a:latin typeface="inherit"/>
              </a:rPr>
              <a:t>免费注册</a:t>
            </a:r>
            <a:endParaRPr lang="zh-CN" altLang="en-US" sz="2800" b="0" i="0" dirty="0">
              <a:solidFill>
                <a:srgbClr val="060607"/>
              </a:solidFill>
              <a:effectLst/>
              <a:latin typeface="inherit"/>
            </a:endParaRPr>
          </a:p>
        </p:txBody>
      </p:sp>
      <p:pic>
        <p:nvPicPr>
          <p:cNvPr id="7" name="图片 6" descr="logo横版 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9"/>
          <p:cNvSpPr txBox="1"/>
          <p:nvPr/>
        </p:nvSpPr>
        <p:spPr>
          <a:xfrm>
            <a:off x="2186361" y="2781300"/>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rPr>
              <a:t>B</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endParaRPr>
          </a:p>
        </p:txBody>
      </p:sp>
      <p:pic>
        <p:nvPicPr>
          <p:cNvPr id="7" name="图片 6"/>
          <p:cNvPicPr>
            <a:picLocks noChangeAspect="1"/>
          </p:cNvPicPr>
          <p:nvPr/>
        </p:nvPicPr>
        <p:blipFill>
          <a:blip r:embed="rId2"/>
          <a:stretch>
            <a:fillRect/>
          </a:stretch>
        </p:blipFill>
        <p:spPr>
          <a:xfrm>
            <a:off x="4876800" y="1160417"/>
            <a:ext cx="11949251" cy="7966166"/>
          </a:xfrm>
          <a:prstGeom prst="rect">
            <a:avLst/>
          </a:prstGeom>
        </p:spPr>
      </p:pic>
      <p:grpSp>
        <p:nvGrpSpPr>
          <p:cNvPr id="11" name="Group 11"/>
          <p:cNvGrpSpPr/>
          <p:nvPr/>
        </p:nvGrpSpPr>
        <p:grpSpPr>
          <a:xfrm>
            <a:off x="2186361" y="4538831"/>
            <a:ext cx="3899932" cy="235269"/>
            <a:chOff x="0" y="0"/>
            <a:chExt cx="9473438" cy="571500"/>
          </a:xfrm>
        </p:grpSpPr>
        <p:sp>
          <p:nvSpPr>
            <p:cNvPr id="12" name="Freeform 12"/>
            <p:cNvSpPr/>
            <p:nvPr/>
          </p:nvSpPr>
          <p:spPr>
            <a:xfrm>
              <a:off x="0" y="255270"/>
              <a:ext cx="9473438" cy="69850"/>
            </a:xfrm>
            <a:custGeom>
              <a:avLst/>
              <a:gdLst/>
              <a:ahLst/>
              <a:cxnLst/>
              <a:rect l="l" t="t" r="r" b="b"/>
              <a:pathLst>
                <a:path w="9473438" h="69850">
                  <a:moveTo>
                    <a:pt x="9182608" y="0"/>
                  </a:moveTo>
                  <a:lnTo>
                    <a:pt x="0" y="0"/>
                  </a:lnTo>
                  <a:lnTo>
                    <a:pt x="0" y="69850"/>
                  </a:lnTo>
                  <a:lnTo>
                    <a:pt x="9473438" y="69850"/>
                  </a:lnTo>
                  <a:lnTo>
                    <a:pt x="9473438" y="0"/>
                  </a:lnTo>
                  <a:close/>
                </a:path>
              </a:pathLst>
            </a:custGeom>
            <a:solidFill>
              <a:srgbClr val="7085FF"/>
            </a:solidFill>
          </p:spPr>
        </p:sp>
      </p:grpSp>
      <p:sp>
        <p:nvSpPr>
          <p:cNvPr id="8" name="TextBox 8"/>
          <p:cNvSpPr txBox="1"/>
          <p:nvPr/>
        </p:nvSpPr>
        <p:spPr>
          <a:xfrm>
            <a:off x="2186361" y="4889310"/>
            <a:ext cx="4595439" cy="1770036"/>
          </a:xfrm>
          <a:prstGeom prst="rect">
            <a:avLst/>
          </a:prstGeom>
        </p:spPr>
        <p:txBody>
          <a:bodyPr wrap="square"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the success of Frank Sterzer’s café</a:t>
            </a:r>
            <a:endPar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pic>
        <p:nvPicPr>
          <p:cNvPr id="6" name="图片 5" descr="logo横版 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2400" y="-38100"/>
            <a:ext cx="18135600" cy="9382825"/>
          </a:xfrm>
          <a:prstGeom prst="rect">
            <a:avLst/>
          </a:prstGeom>
          <a:noFill/>
        </p:spPr>
        <p:txBody>
          <a:bodyPr wrap="square">
            <a:spAutoFit/>
          </a:bodyPr>
          <a:lstStyle/>
          <a:p>
            <a:pPr algn="ctr">
              <a:lnSpc>
                <a:spcPct val="98000"/>
              </a:lnSpc>
              <a:buNone/>
            </a:pPr>
            <a:r>
              <a:rPr lang="en-US" altLang="zh-CN" sz="2800" b="1" kern="100" dirty="0">
                <a:solidFill>
                  <a:srgbClr val="000000"/>
                </a:solidFill>
                <a:effectLst/>
                <a:latin typeface="Times New Roman" panose="02020603050405020304" pitchFamily="18" charset="0"/>
                <a:ea typeface="宋体" panose="02010600030101010101" pitchFamily="2" charset="-122"/>
              </a:rPr>
              <a:t>B</a:t>
            </a:r>
            <a:endParaRPr lang="zh-CN" altLang="zh-CN" sz="2800" kern="100" dirty="0">
              <a:effectLst/>
              <a:latin typeface="Times New Roman" panose="02020603050405020304" pitchFamily="18" charset="0"/>
              <a:ea typeface="宋体" panose="02010600030101010101" pitchFamily="2" charset="-122"/>
            </a:endParaRPr>
          </a:p>
          <a:p>
            <a:pPr indent="266700" algn="just">
              <a:lnSpc>
                <a:spcPct val="98000"/>
              </a:lnSpc>
              <a:buNone/>
            </a:pPr>
            <a:r>
              <a:rPr lang="en-US" altLang="zh-CN" sz="2800" kern="0" dirty="0">
                <a:solidFill>
                  <a:srgbClr val="000000"/>
                </a:solidFill>
                <a:effectLst/>
                <a:latin typeface="Times New Roman" panose="02020603050405020304" pitchFamily="18" charset="0"/>
                <a:ea typeface="宋体" panose="02010600030101010101" pitchFamily="2" charset="-122"/>
              </a:rPr>
              <a:t>   </a:t>
            </a:r>
            <a:r>
              <a:rPr lang="en-US" altLang="zh-CN" sz="2800" kern="0" dirty="0">
                <a:solidFill>
                  <a:srgbClr val="000000"/>
                </a:solidFill>
                <a:effectLst/>
                <a:highlight>
                  <a:srgbClr val="FFFF00"/>
                </a:highlight>
                <a:latin typeface="Times New Roman" panose="02020603050405020304" pitchFamily="18" charset="0"/>
                <a:ea typeface="宋体" panose="02010600030101010101" pitchFamily="2" charset="-122"/>
              </a:rPr>
              <a:t>1</a:t>
            </a:r>
            <a:r>
              <a:rPr lang="en-US" altLang="zh-CN" sz="2800" kern="0" dirty="0">
                <a:solidFill>
                  <a:srgbClr val="000000"/>
                </a:solidFill>
                <a:effectLst/>
                <a:latin typeface="Times New Roman" panose="02020603050405020304" pitchFamily="18" charset="0"/>
                <a:ea typeface="宋体" panose="02010600030101010101" pitchFamily="2" charset="-122"/>
              </a:rPr>
              <a:t>The rich aroma of freshly roasted coffee filled the air inside a quaint stone cabin in the eastern Chinese village that houses </a:t>
            </a:r>
            <a:r>
              <a:rPr lang="en-US" altLang="zh-CN" sz="2800" b="1" kern="0" dirty="0">
                <a:solidFill>
                  <a:srgbClr val="000000"/>
                </a:solidFill>
                <a:effectLst/>
                <a:latin typeface="Times New Roman" panose="02020603050405020304" pitchFamily="18" charset="0"/>
                <a:ea typeface="宋体" panose="02010600030101010101" pitchFamily="2" charset="-122"/>
              </a:rPr>
              <a:t>Frank Sterzer’s café: Bamboo Coffee Roasters</a:t>
            </a:r>
            <a:r>
              <a:rPr lang="en-US" altLang="zh-CN" sz="2800" kern="0" dirty="0">
                <a:solidFill>
                  <a:srgbClr val="000000"/>
                </a:solidFill>
                <a:effectLst/>
                <a:latin typeface="Times New Roman" panose="02020603050405020304" pitchFamily="18" charset="0"/>
                <a:ea typeface="宋体" panose="02010600030101010101" pitchFamily="2" charset="-122"/>
              </a:rPr>
              <a:t>.</a:t>
            </a:r>
            <a:endParaRPr lang="zh-CN" altLang="zh-CN" sz="2800" kern="100" dirty="0">
              <a:effectLst/>
              <a:latin typeface="Times New Roman" panose="02020603050405020304" pitchFamily="18" charset="0"/>
              <a:ea typeface="宋体" panose="02010600030101010101" pitchFamily="2" charset="-122"/>
            </a:endParaRPr>
          </a:p>
          <a:p>
            <a:pPr indent="266700" algn="just">
              <a:lnSpc>
                <a:spcPct val="98000"/>
              </a:lnSpc>
              <a:buNone/>
            </a:pPr>
            <a:r>
              <a:rPr lang="en-US" altLang="zh-CN" sz="2800" kern="0" dirty="0">
                <a:solidFill>
                  <a:srgbClr val="000000"/>
                </a:solidFill>
                <a:effectLst/>
                <a:latin typeface="Times New Roman" panose="02020603050405020304" pitchFamily="18" charset="0"/>
                <a:ea typeface="宋体" panose="02010600030101010101" pitchFamily="2" charset="-122"/>
              </a:rPr>
              <a:t>   </a:t>
            </a:r>
            <a:r>
              <a:rPr lang="en-US" altLang="zh-CN" sz="2800" kern="0" dirty="0">
                <a:solidFill>
                  <a:srgbClr val="000000"/>
                </a:solidFill>
                <a:effectLst/>
                <a:highlight>
                  <a:srgbClr val="FFFF00"/>
                </a:highlight>
                <a:latin typeface="Times New Roman" panose="02020603050405020304" pitchFamily="18" charset="0"/>
                <a:ea typeface="宋体" panose="02010600030101010101" pitchFamily="2" charset="-122"/>
              </a:rPr>
              <a:t>2</a:t>
            </a:r>
            <a:r>
              <a:rPr lang="en-US" altLang="zh-CN" sz="2800" kern="0" dirty="0">
                <a:solidFill>
                  <a:srgbClr val="000000"/>
                </a:solidFill>
                <a:effectLst/>
                <a:latin typeface="Times New Roman" panose="02020603050405020304" pitchFamily="18" charset="0"/>
                <a:ea typeface="宋体" panose="02010600030101010101" pitchFamily="2" charset="-122"/>
              </a:rPr>
              <a:t>After more than 20 years as an engineer and executive with leading automobile companies in Germany and China, Frank has found a new calling and fulfillment in the </a:t>
            </a:r>
            <a:r>
              <a:rPr lang="en-US" altLang="zh-CN" sz="2800" kern="0" dirty="0">
                <a:effectLst/>
                <a:latin typeface="Times New Roman" panose="02020603050405020304" pitchFamily="18" charset="0"/>
                <a:ea typeface="宋体" panose="02010600030101010101" pitchFamily="2" charset="-122"/>
              </a:rPr>
              <a:t>village of </a:t>
            </a:r>
            <a:r>
              <a:rPr lang="en-US" altLang="zh-CN" sz="2800" kern="0" dirty="0" err="1">
                <a:effectLst/>
                <a:latin typeface="Times New Roman" panose="02020603050405020304" pitchFamily="18" charset="0"/>
                <a:ea typeface="宋体" panose="02010600030101010101" pitchFamily="2" charset="-122"/>
              </a:rPr>
              <a:t>Maoli</a:t>
            </a:r>
            <a:r>
              <a:rPr lang="en-US" altLang="zh-CN" sz="2800" kern="0" dirty="0">
                <a:effectLst/>
                <a:latin typeface="Times New Roman" panose="02020603050405020304" pitchFamily="18" charset="0"/>
                <a:ea typeface="宋体" panose="02010600030101010101" pitchFamily="2" charset="-122"/>
              </a:rPr>
              <a:t> near Ningbo in Zhejiang province. Inspired by his lifelong love of coffee, a passion for roasting beans prompted Frank to turn what had been a hobby into a thriving business. “Zhejiang’s countryside has excellent infrastructure and beautiful landscapes, and I find it the ideal place to start my business,” Frank says. </a:t>
            </a:r>
            <a:r>
              <a:rPr lang="en-US" altLang="zh-CN" sz="2800" kern="0" dirty="0" err="1">
                <a:effectLst/>
                <a:latin typeface="Times New Roman" panose="02020603050405020304" pitchFamily="18" charset="0"/>
                <a:ea typeface="宋体" panose="02010600030101010101" pitchFamily="2" charset="-122"/>
              </a:rPr>
              <a:t>Maoli</a:t>
            </a:r>
            <a:r>
              <a:rPr lang="en-US" altLang="zh-CN" sz="2800" kern="0" dirty="0">
                <a:effectLst/>
                <a:latin typeface="Times New Roman" panose="02020603050405020304" pitchFamily="18" charset="0"/>
                <a:ea typeface="宋体" panose="02010600030101010101" pitchFamily="2" charset="-122"/>
              </a:rPr>
              <a:t> is located less than a 30-minute drive from the Ningbo city center, striking a pleasing balance between urban convenience and rural tranquility.</a:t>
            </a:r>
            <a:endParaRPr lang="zh-CN" altLang="zh-CN" sz="2800" kern="100" dirty="0">
              <a:effectLst/>
              <a:latin typeface="Times New Roman" panose="02020603050405020304" pitchFamily="18" charset="0"/>
              <a:ea typeface="宋体" panose="02010600030101010101" pitchFamily="2" charset="-122"/>
            </a:endParaRPr>
          </a:p>
          <a:p>
            <a:pPr indent="266700" algn="just">
              <a:lnSpc>
                <a:spcPct val="98000"/>
              </a:lnSpc>
              <a:buNone/>
            </a:pPr>
            <a:r>
              <a:rPr lang="en-US" altLang="zh-CN" sz="2800" kern="0" dirty="0">
                <a:effectLst/>
                <a:latin typeface="Times New Roman" panose="02020603050405020304" pitchFamily="18" charset="0"/>
                <a:ea typeface="宋体" panose="02010600030101010101" pitchFamily="2" charset="-122"/>
              </a:rPr>
              <a:t>  </a:t>
            </a:r>
            <a:r>
              <a:rPr lang="en-US" altLang="zh-CN" sz="2800" kern="0" dirty="0">
                <a:effectLst/>
                <a:highlight>
                  <a:srgbClr val="FFFF00"/>
                </a:highlight>
                <a:latin typeface="Times New Roman" panose="02020603050405020304" pitchFamily="18" charset="0"/>
                <a:ea typeface="宋体" panose="02010600030101010101" pitchFamily="2" charset="-122"/>
              </a:rPr>
              <a:t>3</a:t>
            </a:r>
            <a:r>
              <a:rPr lang="en-US" altLang="zh-CN" sz="2800" kern="0" dirty="0">
                <a:effectLst/>
                <a:latin typeface="Times New Roman" panose="02020603050405020304" pitchFamily="18" charset="0"/>
                <a:ea typeface="宋体" panose="02010600030101010101" pitchFamily="2" charset="-122"/>
              </a:rPr>
              <a:t>For Frank, the experience of sipping a cup of coffee while enjoying a slice of handmade cake and gazing at the countryside, captures the type of serene lifestyle he hopes to share with visitors. “Bamboo Coffee Roasters is a place to share the charm of this mountain village with visitors from all over the world,” he explains.</a:t>
            </a:r>
            <a:endParaRPr lang="zh-CN" altLang="zh-CN" sz="2800" kern="100" dirty="0">
              <a:effectLst/>
              <a:latin typeface="Times New Roman" panose="02020603050405020304" pitchFamily="18" charset="0"/>
              <a:ea typeface="宋体" panose="02010600030101010101" pitchFamily="2" charset="-122"/>
            </a:endParaRPr>
          </a:p>
          <a:p>
            <a:pPr indent="266700" algn="just">
              <a:lnSpc>
                <a:spcPct val="98000"/>
              </a:lnSpc>
              <a:buNone/>
            </a:pPr>
            <a:r>
              <a:rPr lang="en-US" altLang="zh-CN" sz="2800" kern="0" dirty="0">
                <a:effectLst/>
                <a:latin typeface="Times New Roman" panose="02020603050405020304" pitchFamily="18" charset="0"/>
                <a:ea typeface="宋体" panose="02010600030101010101" pitchFamily="2" charset="-122"/>
              </a:rPr>
              <a:t>  </a:t>
            </a:r>
            <a:r>
              <a:rPr lang="en-US" altLang="zh-CN" sz="2800" kern="0" dirty="0">
                <a:effectLst/>
                <a:highlight>
                  <a:srgbClr val="FFFF00"/>
                </a:highlight>
                <a:latin typeface="Times New Roman" panose="02020603050405020304" pitchFamily="18" charset="0"/>
                <a:ea typeface="宋体" panose="02010600030101010101" pitchFamily="2" charset="-122"/>
              </a:rPr>
              <a:t>4</a:t>
            </a:r>
            <a:r>
              <a:rPr lang="en-US" altLang="zh-CN" sz="2800" kern="0" dirty="0">
                <a:effectLst/>
                <a:latin typeface="Times New Roman" panose="02020603050405020304" pitchFamily="18" charset="0"/>
                <a:ea typeface="宋体" panose="02010600030101010101" pitchFamily="2" charset="-122"/>
              </a:rPr>
              <a:t>The café is named after the abundance of bamboo around </a:t>
            </a:r>
            <a:r>
              <a:rPr lang="en-US" altLang="zh-CN" sz="2800" kern="0" dirty="0" err="1">
                <a:effectLst/>
                <a:latin typeface="Times New Roman" panose="02020603050405020304" pitchFamily="18" charset="0"/>
                <a:ea typeface="宋体" panose="02010600030101010101" pitchFamily="2" charset="-122"/>
              </a:rPr>
              <a:t>Maoli</a:t>
            </a:r>
            <a:r>
              <a:rPr lang="en-US" altLang="zh-CN" sz="2800" kern="0" dirty="0">
                <a:effectLst/>
                <a:latin typeface="Times New Roman" panose="02020603050405020304" pitchFamily="18" charset="0"/>
                <a:ea typeface="宋体" panose="02010600030101010101" pitchFamily="2" charset="-122"/>
              </a:rPr>
              <a:t>, while its logo was inspired by a photograph Frank took of a nearby bamboo forest. He has also created a small coffee factory behind the shop front, where excellent beans from around the world are neatly stacked next to gently humming </a:t>
            </a:r>
            <a:r>
              <a:rPr lang="en-US" altLang="zh-CN" sz="2800" kern="0" dirty="0">
                <a:solidFill>
                  <a:srgbClr val="000000"/>
                </a:solidFill>
                <a:effectLst/>
                <a:latin typeface="Times New Roman" panose="02020603050405020304" pitchFamily="18" charset="0"/>
                <a:ea typeface="宋体" panose="02010600030101010101" pitchFamily="2" charset="-122"/>
              </a:rPr>
              <a:t>roasting machines. He roasts 10 metric tons a year. </a:t>
            </a:r>
            <a:r>
              <a:rPr lang="en-US" altLang="zh-CN" sz="2800" kern="0" dirty="0">
                <a:solidFill>
                  <a:srgbClr val="FF0000"/>
                </a:solidFill>
                <a:effectLst/>
                <a:latin typeface="Times New Roman" panose="02020603050405020304" pitchFamily="18" charset="0"/>
                <a:ea typeface="宋体" panose="02010600030101010101" pitchFamily="2" charset="-122"/>
              </a:rPr>
              <a:t>All these have become key components of the café’s success.</a:t>
            </a:r>
            <a:endParaRPr lang="zh-CN" altLang="zh-CN" sz="2800" kern="100" dirty="0">
              <a:solidFill>
                <a:srgbClr val="FF0000"/>
              </a:solidFill>
              <a:effectLst/>
              <a:latin typeface="Times New Roman" panose="02020603050405020304" pitchFamily="18" charset="0"/>
              <a:ea typeface="宋体" panose="02010600030101010101" pitchFamily="2" charset="-122"/>
            </a:endParaRPr>
          </a:p>
          <a:p>
            <a:pPr indent="266700" algn="just">
              <a:lnSpc>
                <a:spcPct val="98000"/>
              </a:lnSpc>
              <a:buNone/>
            </a:pPr>
            <a:r>
              <a:rPr lang="en-US" altLang="zh-CN" sz="2800" kern="0" dirty="0">
                <a:solidFill>
                  <a:srgbClr val="000000"/>
                </a:solidFill>
                <a:effectLst/>
                <a:latin typeface="Times New Roman" panose="02020603050405020304" pitchFamily="18" charset="0"/>
                <a:ea typeface="宋体" panose="02010600030101010101" pitchFamily="2" charset="-122"/>
              </a:rPr>
              <a:t>  </a:t>
            </a:r>
            <a:r>
              <a:rPr lang="en-US" altLang="zh-CN" sz="2800" kern="0" dirty="0">
                <a:solidFill>
                  <a:srgbClr val="000000"/>
                </a:solidFill>
                <a:effectLst/>
                <a:highlight>
                  <a:srgbClr val="FFFF00"/>
                </a:highlight>
                <a:latin typeface="Times New Roman" panose="02020603050405020304" pitchFamily="18" charset="0"/>
                <a:ea typeface="宋体" panose="02010600030101010101" pitchFamily="2" charset="-122"/>
              </a:rPr>
              <a:t>5</a:t>
            </a:r>
            <a:r>
              <a:rPr lang="en-US" altLang="zh-CN" sz="2800" kern="0" dirty="0">
                <a:solidFill>
                  <a:srgbClr val="000000"/>
                </a:solidFill>
                <a:effectLst/>
                <a:latin typeface="Times New Roman" panose="02020603050405020304" pitchFamily="18" charset="0"/>
                <a:ea typeface="宋体" panose="02010600030101010101" pitchFamily="2" charset="-122"/>
              </a:rPr>
              <a:t>Since opening in June 2024, Bamboo Coffee Roasters has quickly become a popular destination, attracting visitors from near and far including international travelers taking advantage of China’s expanded visa-free policies. Frank’s own family took advantage of this policy, with his mother and siblings visiting last year.</a:t>
            </a:r>
            <a:endParaRPr lang="zh-CN" altLang="zh-CN" sz="2800" kern="100" dirty="0">
              <a:effectLst/>
              <a:latin typeface="Times New Roman" panose="02020603050405020304" pitchFamily="18" charset="0"/>
              <a:ea typeface="宋体" panose="02010600030101010101" pitchFamily="2" charset="-122"/>
            </a:endParaRPr>
          </a:p>
          <a:p>
            <a:pPr indent="266700" algn="just">
              <a:lnSpc>
                <a:spcPct val="98000"/>
              </a:lnSpc>
            </a:pPr>
            <a:r>
              <a:rPr lang="en-US" altLang="zh-CN" sz="2800" kern="0" dirty="0">
                <a:solidFill>
                  <a:srgbClr val="000000"/>
                </a:solidFill>
                <a:effectLst/>
                <a:latin typeface="Times New Roman" panose="02020603050405020304" pitchFamily="18" charset="0"/>
                <a:ea typeface="宋体" panose="02010600030101010101" pitchFamily="2" charset="-122"/>
              </a:rPr>
              <a:t>  </a:t>
            </a:r>
            <a:r>
              <a:rPr lang="en-US" altLang="zh-CN" sz="2800" kern="0" dirty="0">
                <a:solidFill>
                  <a:srgbClr val="000000"/>
                </a:solidFill>
                <a:effectLst/>
                <a:highlight>
                  <a:srgbClr val="FFFF00"/>
                </a:highlight>
                <a:latin typeface="Times New Roman" panose="02020603050405020304" pitchFamily="18" charset="0"/>
                <a:ea typeface="宋体" panose="02010600030101010101" pitchFamily="2" charset="-122"/>
              </a:rPr>
              <a:t>6</a:t>
            </a:r>
            <a:r>
              <a:rPr lang="en-US" altLang="zh-CN" sz="2800" kern="0" dirty="0">
                <a:solidFill>
                  <a:srgbClr val="000000"/>
                </a:solidFill>
                <a:effectLst/>
                <a:latin typeface="Times New Roman" panose="02020603050405020304" pitchFamily="18" charset="0"/>
                <a:ea typeface="宋体" panose="02010600030101010101" pitchFamily="2" charset="-122"/>
              </a:rPr>
              <a:t>Before the Spring Festival, the café was welcoming guests from allover, including nearby cities like Hangzhou and Shanghai. “We came to Ningbo for local delicacies and business, purchasing local produce. Products such as honey oranges, bamboo shoots and tea have also found wider markets, thanks to the café’s popularity,” one tourist said.</a:t>
            </a:r>
            <a:endParaRPr lang="zh-CN" altLang="zh-CN" sz="2800" kern="100" dirty="0">
              <a:effectLst/>
              <a:latin typeface="Times New Roman" panose="02020603050405020304" pitchFamily="18" charset="0"/>
              <a:ea typeface="宋体" panose="02010600030101010101" pitchFamily="2" charset="-122"/>
            </a:endParaRPr>
          </a:p>
        </p:txBody>
      </p:sp>
      <p:sp>
        <p:nvSpPr>
          <p:cNvPr id="4" name="文本框 3"/>
          <p:cNvSpPr txBox="1"/>
          <p:nvPr/>
        </p:nvSpPr>
        <p:spPr>
          <a:xfrm>
            <a:off x="12821651" y="419100"/>
            <a:ext cx="4846023" cy="584775"/>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Lead-in</a:t>
            </a:r>
            <a:endParaRPr lang="zh-CN" altLang="en-US" sz="3200" b="1"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12848865" y="2095500"/>
            <a:ext cx="4846023" cy="584775"/>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The motivation</a:t>
            </a:r>
            <a:endParaRPr lang="zh-CN" altLang="en-US" sz="3200" b="1"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12848865" y="4201886"/>
            <a:ext cx="4846023" cy="584775"/>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The Café's Philosophy</a:t>
            </a:r>
            <a:endParaRPr lang="zh-CN" altLang="en-US" sz="3200" b="1"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12876079" y="5723497"/>
            <a:ext cx="4846023" cy="584775"/>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The Café’s details</a:t>
            </a:r>
            <a:endParaRPr lang="zh-CN" altLang="en-US" sz="3200" b="1" dirty="0">
              <a:latin typeface="Times New Roman" panose="02020603050405020304" pitchFamily="18" charset="0"/>
              <a:cs typeface="Times New Roman" panose="02020603050405020304" pitchFamily="18" charset="0"/>
            </a:endParaRPr>
          </a:p>
        </p:txBody>
      </p:sp>
      <p:sp>
        <p:nvSpPr>
          <p:cNvPr id="8" name="文本框 5"/>
          <p:cNvSpPr txBox="1"/>
          <p:nvPr/>
        </p:nvSpPr>
        <p:spPr>
          <a:xfrm>
            <a:off x="12892408" y="7122311"/>
            <a:ext cx="4846023" cy="1569660"/>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latin typeface="Times New Roman" panose="02020603050405020304" pitchFamily="18" charset="0"/>
                <a:cs typeface="Times New Roman" panose="02020603050405020304" pitchFamily="18" charset="0"/>
              </a:rPr>
              <a:t>The Café’s </a:t>
            </a:r>
            <a:endParaRPr lang="en-US" altLang="zh-CN" sz="3200" b="1" dirty="0">
              <a:latin typeface="Times New Roman" panose="02020603050405020304" pitchFamily="18" charset="0"/>
              <a:cs typeface="Times New Roman" panose="02020603050405020304" pitchFamily="18" charset="0"/>
            </a:endParaRPr>
          </a:p>
          <a:p>
            <a:pPr algn="ctr"/>
            <a:r>
              <a:rPr lang="en-US" altLang="zh-CN" sz="3200" b="1" dirty="0">
                <a:latin typeface="Times New Roman" panose="02020603050405020304" pitchFamily="18" charset="0"/>
                <a:cs typeface="Times New Roman" panose="02020603050405020304" pitchFamily="18" charset="0"/>
              </a:rPr>
              <a:t>Success </a:t>
            </a:r>
            <a:endParaRPr lang="en-US" altLang="zh-CN" sz="3200" b="1" dirty="0">
              <a:latin typeface="Times New Roman" panose="02020603050405020304" pitchFamily="18" charset="0"/>
              <a:cs typeface="Times New Roman" panose="02020603050405020304" pitchFamily="18" charset="0"/>
            </a:endParaRPr>
          </a:p>
          <a:p>
            <a:pPr algn="ctr"/>
            <a:r>
              <a:rPr lang="en-US" altLang="zh-CN" sz="3200" b="1" dirty="0">
                <a:latin typeface="Times New Roman" panose="02020603050405020304" pitchFamily="18" charset="0"/>
                <a:cs typeface="Times New Roman" panose="02020603050405020304" pitchFamily="18" charset="0"/>
              </a:rPr>
              <a:t>and Impact</a:t>
            </a:r>
            <a:endParaRPr lang="zh-CN" altLang="en-US" sz="3200" b="1"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304800" y="9294793"/>
            <a:ext cx="17678400" cy="954107"/>
          </a:xfrm>
          <a:prstGeom prst="rect">
            <a:avLst/>
          </a:prstGeom>
          <a:solidFill>
            <a:schemeClr val="accent6">
              <a:lumMod val="20000"/>
              <a:lumOff val="80000"/>
            </a:schemeClr>
          </a:solidFill>
        </p:spPr>
        <p:txBody>
          <a:bodyPr wrap="square">
            <a:spAutoFit/>
          </a:bodyPr>
          <a:lstStyle/>
          <a:p>
            <a:r>
              <a:rPr lang="en-US" altLang="zh-CN" sz="2800" dirty="0"/>
              <a:t>Main idea: Frank Sterzer, a former automotive executive, transformed his passion for coffee into a thriving rural café, "Bamboo Coffee Roasters," blending serene countryside charm with global appeal and boosting local economic growth.</a:t>
            </a:r>
            <a:endParaRPr lang="zh-CN" altLang="en-US" sz="2800" dirty="0"/>
          </a:p>
        </p:txBody>
      </p:sp>
      <p:pic>
        <p:nvPicPr>
          <p:cNvPr id="9" name="图片 8" descr="logo横版 png"/>
          <p:cNvPicPr>
            <a:picLocks noChangeAspect="1" noChangeArrowheads="1"/>
          </p:cNvPicPr>
          <p:nvPr userDrawn="1"/>
        </p:nvPicPr>
        <p:blipFill>
          <a:blip r:embed="rId1">
            <a:extLst>
              <a:ext uri="{28A0092B-C50C-407E-A947-70E740481C1C}">
                <a14:useLocalDpi xmlns:a14="http://schemas.microsoft.com/office/drawing/2010/main" val="0"/>
              </a:ext>
            </a:extLst>
          </a:blip>
          <a:srcRect/>
          <a:stretch>
            <a:fillRect/>
          </a:stretch>
        </p:blipFill>
        <p:spPr bwMode="auto">
          <a:xfrm>
            <a:off x="17174210" y="299720"/>
            <a:ext cx="94488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32471</Words>
  <Application>WPS 演示</Application>
  <PresentationFormat>自定义</PresentationFormat>
  <Paragraphs>659</Paragraphs>
  <Slides>30</Slides>
  <Notes>0</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30</vt:i4>
      </vt:variant>
    </vt:vector>
  </HeadingPairs>
  <TitlesOfParts>
    <vt:vector size="52" baseType="lpstr">
      <vt:lpstr>Arial</vt:lpstr>
      <vt:lpstr>宋体</vt:lpstr>
      <vt:lpstr>Wingdings</vt:lpstr>
      <vt:lpstr>黑体</vt:lpstr>
      <vt:lpstr>可画乐淘淘-简</vt:lpstr>
      <vt:lpstr>思源黑体 1 Bold</vt:lpstr>
      <vt:lpstr>思源黑体 1</vt:lpstr>
      <vt:lpstr>Times New Roman</vt:lpstr>
      <vt:lpstr>Calibri</vt:lpstr>
      <vt:lpstr>Arial Black</vt:lpstr>
      <vt:lpstr>思源黑体 2 Bold</vt:lpstr>
      <vt:lpstr>华文楷体</vt:lpstr>
      <vt:lpstr>inherit</vt:lpstr>
      <vt:lpstr>微软雅黑</vt:lpstr>
      <vt:lpstr>Arial Unicode MS</vt:lpstr>
      <vt:lpstr>等线</vt:lpstr>
      <vt:lpstr>Inter</vt:lpstr>
      <vt:lpstr>-apple-system</vt:lpstr>
      <vt:lpstr>Segoe Print</vt:lpstr>
      <vt:lpstr>HelveticaNeue</vt:lpstr>
      <vt:lpstr>华文新魏</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蓝白色趣味可爱旅游攻略演示文稿</dc:title>
  <dc:creator/>
  <cp:lastModifiedBy>Administrator</cp:lastModifiedBy>
  <cp:revision>35</cp:revision>
  <dcterms:created xsi:type="dcterms:W3CDTF">2006-08-16T00:00:00Z</dcterms:created>
  <dcterms:modified xsi:type="dcterms:W3CDTF">2025-03-17T03:45:28Z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