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401" r:id="rId3"/>
    <p:sldId id="257" r:id="rId4"/>
    <p:sldId id="307" r:id="rId6"/>
    <p:sldId id="267" r:id="rId7"/>
    <p:sldId id="293" r:id="rId8"/>
    <p:sldId id="297" r:id="rId9"/>
    <p:sldId id="298" r:id="rId10"/>
    <p:sldId id="259" r:id="rId11"/>
    <p:sldId id="294" r:id="rId12"/>
    <p:sldId id="300" r:id="rId13"/>
    <p:sldId id="271" r:id="rId14"/>
    <p:sldId id="295" r:id="rId15"/>
    <p:sldId id="301" r:id="rId16"/>
    <p:sldId id="302" r:id="rId17"/>
    <p:sldId id="303" r:id="rId18"/>
    <p:sldId id="285" r:id="rId19"/>
    <p:sldId id="296" r:id="rId20"/>
    <p:sldId id="304" r:id="rId21"/>
    <p:sldId id="305" r:id="rId22"/>
    <p:sldId id="306" r:id="rId23"/>
    <p:sldId id="308" r:id="rId24"/>
    <p:sldId id="311" r:id="rId25"/>
    <p:sldId id="312" r:id="rId26"/>
    <p:sldId id="313" r:id="rId27"/>
    <p:sldId id="314" r:id="rId28"/>
    <p:sldId id="315" r:id="rId29"/>
    <p:sldId id="316" r:id="rId30"/>
    <p:sldId id="317" r:id="rId31"/>
    <p:sldId id="3385" r:id="rId32"/>
    <p:sldId id="3386" r:id="rId33"/>
    <p:sldId id="309" r:id="rId34"/>
    <p:sldId id="318" r:id="rId35"/>
    <p:sldId id="319" r:id="rId36"/>
    <p:sldId id="322" r:id="rId37"/>
    <p:sldId id="3387" r:id="rId38"/>
    <p:sldId id="3388" r:id="rId39"/>
    <p:sldId id="3389" r:id="rId40"/>
    <p:sldId id="326" r:id="rId41"/>
    <p:sldId id="310" r:id="rId42"/>
    <p:sldId id="321" r:id="rId43"/>
    <p:sldId id="324" r:id="rId44"/>
    <p:sldId id="325" r:id="rId45"/>
    <p:sldId id="323" r:id="rId46"/>
    <p:sldId id="292"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8"/>
    <a:srgbClr val="72ADD8"/>
    <a:srgbClr val="FF66FF"/>
    <a:srgbClr val="8CBBDD"/>
    <a:srgbClr val="64A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5026" autoAdjust="0"/>
  </p:normalViewPr>
  <p:slideViewPr>
    <p:cSldViewPr snapToGrid="0">
      <p:cViewPr varScale="1">
        <p:scale>
          <a:sx n="76" d="100"/>
          <a:sy n="76" d="100"/>
        </p:scale>
        <p:origin x="216"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7C963-CD47-4D03-B21C-83131DD231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C468A-CC7D-4D54-A167-C4D2F35B50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7C468A-CC7D-4D54-A167-C4D2F35B50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7C468A-CC7D-4D54-A167-C4D2F35B50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7C468A-CC7D-4D54-A167-C4D2F35B50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7C468A-CC7D-4D54-A167-C4D2F35B50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7C468A-CC7D-4D54-A167-C4D2F35B50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B0D88-4ED7-4C12-AD2F-AB21A4507588}"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3883742"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6298789"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defRPr/>
            </a:pPr>
            <a:r>
              <a:rPr lang="zh-CN" altLang="en-US" noProof="0" dirty="0">
                <a:solidFill>
                  <a:prstClr val="black"/>
                </a:solidFill>
                <a:latin typeface="Calibri" panose="020F0502020204030204"/>
                <a:ea typeface="Cambria" panose="02040503050406030204" pitchFamily="18" charset="0"/>
              </a:rPr>
              <a:t>注意形容词的翻译：</a:t>
            </a:r>
            <a:endParaRPr kumimoji="0" lang="en-US" altLang="zh-CN" sz="2400" b="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a</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sunny </a:t>
            </a:r>
            <a:r>
              <a:rPr lang="en-US" altLang="zh-CN" i="1" dirty="0">
                <a:solidFill>
                  <a:prstClr val="black"/>
                </a:solidFill>
                <a:latin typeface="Calibri" panose="020F0502020204030204"/>
                <a:ea typeface="Cambria" panose="02040503050406030204" pitchFamily="18" charset="0"/>
              </a:rPr>
              <a:t>sky</a:t>
            </a:r>
            <a:endParaRPr lang="en-US" altLang="zh-CN" i="1" dirty="0">
              <a:solidFill>
                <a:prstClr val="black"/>
              </a:solidFill>
              <a:latin typeface="Calibri" panose="020F0502020204030204"/>
              <a:ea typeface="Cambria" panose="02040503050406030204" pitchFamily="18" charset="0"/>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rolling</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green fields stretching to the horizon</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lang="en-US" altLang="zh-CN" i="1" dirty="0">
                <a:solidFill>
                  <a:prstClr val="black"/>
                </a:solidFill>
                <a:latin typeface="Calibri" panose="020F0502020204030204"/>
                <a:ea typeface="Cambria" panose="02040503050406030204" pitchFamily="18" charset="0"/>
              </a:rPr>
              <a:t>delicate but strong arms</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lang="en-US" altLang="zh-CN" i="1" dirty="0">
                <a:solidFill>
                  <a:prstClr val="black"/>
                </a:solidFill>
                <a:latin typeface="Calibri" panose="020F0502020204030204"/>
                <a:ea typeface="Cambria" panose="02040503050406030204" pitchFamily="18" charset="0"/>
              </a:rPr>
              <a:t>a waking dream of running races and muddy knees</a:t>
            </a:r>
            <a:endParaRPr lang="en-US" altLang="zh-CN" i="1" dirty="0">
              <a:solidFill>
                <a:prstClr val="black"/>
              </a:solidFill>
              <a:latin typeface="Calibri" panose="020F0502020204030204"/>
              <a:ea typeface="Cambria" panose="02040503050406030204" pitchFamily="18" charset="0"/>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dying cabins housing dying farmers with dying traditions</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a wild yell</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the shock of cold water</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r>
              <a:rPr lang="en-US" altLang="zh-CN" i="1" dirty="0">
                <a:solidFill>
                  <a:prstClr val="black"/>
                </a:solidFill>
                <a:latin typeface="Calibri" panose="020F0502020204030204"/>
                <a:ea typeface="Cambria" panose="02040503050406030204" pitchFamily="18" charset="0"/>
              </a:rPr>
              <a:t>the sinking muddy bottom</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1200"/>
              </a:spcBef>
              <a:spcAft>
                <a:spcPts val="0"/>
              </a:spcAft>
              <a:buClrTx/>
              <a:buSzTx/>
              <a:buFont typeface="Arial" panose="020B0604020202020204" pitchFamily="34" charset="0"/>
              <a:buAutoNum type="arabicPeriod"/>
              <a:defRPr/>
            </a:pP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sp>
        <p:nvSpPr>
          <p:cNvPr id="2" name="文本占位符 2"/>
          <p:cNvSpPr txBox="1"/>
          <p:nvPr/>
        </p:nvSpPr>
        <p:spPr>
          <a:xfrm>
            <a:off x="6524454" y="1255005"/>
            <a:ext cx="5805198"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1800"/>
              </a:spcBef>
              <a:buAutoNum type="arabicPeriod"/>
            </a:pPr>
            <a:r>
              <a:rPr lang="zh-CN" altLang="en-US" dirty="0">
                <a:latin typeface="+mn-lt"/>
                <a:ea typeface="华文中宋" panose="02010600040101010101" charset="-122"/>
              </a:rPr>
              <a:t>晴空</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一直延伸到地平线的无垠绿野</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纤细但有力的双臂</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一场奔跑和泥泞膝盖交织的清醒之梦</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破败的木屋住着垂暮的农夫，守着渐逝的传统</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一声狂野的呼喊</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冷冽的湖水</a:t>
            </a:r>
            <a:endParaRPr lang="en-US" altLang="zh-CN" dirty="0">
              <a:latin typeface="+mn-lt"/>
              <a:ea typeface="华文中宋" panose="02010600040101010101" charset="-122"/>
            </a:endParaRPr>
          </a:p>
          <a:p>
            <a:pPr marL="514350" indent="-514350">
              <a:lnSpc>
                <a:spcPct val="100000"/>
              </a:lnSpc>
              <a:spcBef>
                <a:spcPts val="1800"/>
              </a:spcBef>
              <a:buAutoNum type="arabicPeriod"/>
            </a:pPr>
            <a:r>
              <a:rPr lang="zh-CN" altLang="en-US" dirty="0">
                <a:latin typeface="+mn-lt"/>
                <a:ea typeface="华文中宋" panose="02010600040101010101" charset="-122"/>
              </a:rPr>
              <a:t>湖底淤软的泥</a:t>
            </a:r>
            <a:endParaRPr lang="en-US" altLang="zh-CN" dirty="0">
              <a:latin typeface="+mn-lt"/>
              <a:ea typeface="华文中宋" panose="02010600040101010101" charset="-122"/>
            </a:endParaRPr>
          </a:p>
          <a:p>
            <a:pPr marL="514350" indent="-514350">
              <a:lnSpc>
                <a:spcPct val="100000"/>
              </a:lnSpc>
              <a:spcBef>
                <a:spcPts val="1800"/>
              </a:spcBef>
              <a:buAutoNum type="arabicPeriod"/>
            </a:pPr>
            <a:endParaRPr lang="zh-CN" altLang="en-US" dirty="0">
              <a:latin typeface="+mn-lt"/>
              <a:ea typeface="华文中宋" panose="0201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0" y="1713701"/>
            <a:ext cx="12192000" cy="3519054"/>
            <a:chOff x="0" y="1713701"/>
            <a:chExt cx="12192000" cy="3519054"/>
          </a:xfrm>
        </p:grpSpPr>
        <p:sp>
          <p:nvSpPr>
            <p:cNvPr id="8" name="矩形 7"/>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2" cy="3029558"/>
          </a:xfrm>
          <a:prstGeom prst="rect">
            <a:avLst/>
          </a:prstGeom>
        </p:spPr>
      </p:pic>
      <p:sp>
        <p:nvSpPr>
          <p:cNvPr id="11" name="TextBox 37"/>
          <p:cNvSpPr txBox="1"/>
          <p:nvPr/>
        </p:nvSpPr>
        <p:spPr>
          <a:xfrm>
            <a:off x="4954333" y="3734096"/>
            <a:ext cx="2639162" cy="768350"/>
          </a:xfrm>
          <a:prstGeom prst="rect">
            <a:avLst/>
          </a:prstGeom>
          <a:noFill/>
        </p:spPr>
        <p:txBody>
          <a:bodyPr wrap="square" lIns="0" rIns="0" rtlCol="0">
            <a:spAutoFit/>
          </a:bodyPr>
          <a:lstStyle/>
          <a:p>
            <a:pPr algn="ctr"/>
            <a:r>
              <a:rPr lang="en-US" altLang="zh-CN"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C</a:t>
            </a: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篇</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3" name="文本占位符 2"/>
          <p:cNvSpPr txBox="1"/>
          <p:nvPr/>
        </p:nvSpPr>
        <p:spPr>
          <a:xfrm>
            <a:off x="763676" y="5634099"/>
            <a:ext cx="1074503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 Opportunities and challenges </a:t>
            </a:r>
            <a:r>
              <a:rPr lang="en-US" altLang="zh-CN" sz="3200" dirty="0" err="1">
                <a:solidFill>
                  <a:srgbClr val="005188"/>
                </a:solidFill>
                <a:latin typeface="Cambria" panose="02040503050406030204" pitchFamily="18" charset="0"/>
                <a:ea typeface="Cambria" panose="02040503050406030204" pitchFamily="18" charset="0"/>
              </a:rPr>
              <a:t>Deepseek</a:t>
            </a:r>
            <a:r>
              <a:rPr lang="en-US" altLang="zh-CN" sz="3200" dirty="0">
                <a:solidFill>
                  <a:srgbClr val="005188"/>
                </a:solidFill>
                <a:latin typeface="Cambria" panose="02040503050406030204" pitchFamily="18" charset="0"/>
                <a:ea typeface="Cambria" panose="02040503050406030204" pitchFamily="18" charset="0"/>
              </a:rPr>
              <a:t> faces</a:t>
            </a:r>
            <a:endParaRPr lang="zh-CN" altLang="en-US" sz="3200" dirty="0">
              <a:solidFill>
                <a:srgbClr val="005188"/>
              </a:solidFill>
              <a:latin typeface="Cambria" panose="02040503050406030204" pitchFamily="18" charset="0"/>
              <a:ea typeface="华文中宋" panose="02010600040101010101"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t="20263" r="14451"/>
          <a:stretch>
            <a:fillRect/>
          </a:stretch>
        </p:blipFill>
        <p:spPr>
          <a:xfrm>
            <a:off x="4750673" y="735861"/>
            <a:ext cx="2654961" cy="2559998"/>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25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725949" y="246029"/>
            <a:ext cx="9912554"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C</a:t>
            </a:r>
            <a:r>
              <a:rPr lang="zh-CN" altLang="en-US" sz="3200" dirty="0">
                <a:solidFill>
                  <a:srgbClr val="005188"/>
                </a:solidFill>
                <a:latin typeface="+mj-lt"/>
                <a:ea typeface="华文中宋" panose="02010600040101010101" charset="-122"/>
              </a:rPr>
              <a:t>篇：</a:t>
            </a:r>
            <a:r>
              <a:rPr lang="en-US" altLang="zh-CN" sz="3200" dirty="0">
                <a:solidFill>
                  <a:srgbClr val="005188"/>
                </a:solidFill>
                <a:latin typeface="Cambria" panose="02040503050406030204" pitchFamily="18" charset="0"/>
                <a:ea typeface="Cambria" panose="02040503050406030204" pitchFamily="18" charset="0"/>
              </a:rPr>
              <a:t>Opportunities and challenges </a:t>
            </a:r>
            <a:r>
              <a:rPr lang="en-US" altLang="zh-CN" sz="3200" dirty="0" err="1">
                <a:solidFill>
                  <a:srgbClr val="005188"/>
                </a:solidFill>
                <a:latin typeface="Cambria" panose="02040503050406030204" pitchFamily="18" charset="0"/>
                <a:ea typeface="Cambria" panose="02040503050406030204" pitchFamily="18" charset="0"/>
              </a:rPr>
              <a:t>Deepseek</a:t>
            </a:r>
            <a:r>
              <a:rPr lang="en-US" altLang="zh-CN" sz="3200" dirty="0">
                <a:solidFill>
                  <a:srgbClr val="005188"/>
                </a:solidFill>
                <a:latin typeface="Cambria" panose="02040503050406030204" pitchFamily="18" charset="0"/>
                <a:ea typeface="Cambria" panose="02040503050406030204" pitchFamily="18" charset="0"/>
              </a:rPr>
              <a:t> faces</a:t>
            </a:r>
            <a:endParaRPr lang="zh-CN" altLang="en-US" sz="3200" dirty="0">
              <a:solidFill>
                <a:srgbClr val="005188"/>
              </a:solidFill>
              <a:latin typeface="Cambria" panose="02040503050406030204" pitchFamily="18" charset="0"/>
              <a:ea typeface="Cambria" panose="02040503050406030204" pitchFamily="18" charset="0"/>
            </a:endParaRPr>
          </a:p>
        </p:txBody>
      </p:sp>
      <p:sp>
        <p:nvSpPr>
          <p:cNvPr id="3" name="文本框 2"/>
          <p:cNvSpPr txBox="1"/>
          <p:nvPr/>
        </p:nvSpPr>
        <p:spPr>
          <a:xfrm>
            <a:off x="0" y="844941"/>
            <a:ext cx="8062452" cy="6324808"/>
          </a:xfrm>
          <a:prstGeom prst="rect">
            <a:avLst/>
          </a:prstGeom>
          <a:noFill/>
        </p:spPr>
        <p:txBody>
          <a:bodyPr wrap="square">
            <a:spAutoFit/>
          </a:bodyPr>
          <a:lstStyle/>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In the cutthroat world of artificial intelligence, long dominated by Silicon Valley, </a:t>
            </a:r>
            <a:r>
              <a:rPr lang="en-US" altLang="zh-CN" sz="1500" b="1" dirty="0" err="1">
                <a:solidFill>
                  <a:srgbClr val="000000"/>
                </a:solidFill>
                <a:effectLst/>
                <a:latin typeface="Times New Roman" panose="02020603050405020304" pitchFamily="18" charset="0"/>
                <a:ea typeface="等线" panose="02010600030101010101" pitchFamily="2" charset="-122"/>
              </a:rPr>
              <a:t>DeepSeek</a:t>
            </a:r>
            <a:r>
              <a:rPr lang="en-US" altLang="zh-CN" sz="1500" b="1" dirty="0">
                <a:solidFill>
                  <a:srgbClr val="000000"/>
                </a:solidFill>
                <a:effectLst/>
                <a:latin typeface="Times New Roman" panose="02020603050405020304" pitchFamily="18" charset="0"/>
                <a:ea typeface="等线" panose="02010600030101010101" pitchFamily="2" charset="-122"/>
              </a:rPr>
              <a:t> has emerged as an impressive new player.</a:t>
            </a:r>
            <a:r>
              <a:rPr lang="en-US" altLang="zh-CN" sz="1500" dirty="0">
                <a:solidFill>
                  <a:srgbClr val="000000"/>
                </a:solidFill>
                <a:effectLst/>
                <a:latin typeface="Times New Roman" panose="02020603050405020304" pitchFamily="18" charset="0"/>
                <a:ea typeface="等线" panose="02010600030101010101" pitchFamily="2" charset="-122"/>
              </a:rPr>
              <a:t> Since its debut in late 2023,this Chinese AI has stirred global attention, representing more than just another technological innovation. It's a complex phenomenon that reflects the shifting landscape of innovation, power and cultural influence in the AI-driven era.</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Developed by Quantum Think Labs in Shenzhen,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was created by a team of ex-Google Brain engineers and Peking University experts.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is not your average chatbot. Trained on an astonishing 20 trillion tokens, this multimodal model </a:t>
            </a:r>
            <a:r>
              <a:rPr lang="en-US" altLang="zh-CN" sz="1500" b="1" dirty="0">
                <a:solidFill>
                  <a:srgbClr val="000000"/>
                </a:solidFill>
                <a:latin typeface="Times New Roman" panose="02020603050405020304" pitchFamily="18" charset="0"/>
                <a:ea typeface="等线" panose="02010600030101010101" pitchFamily="2" charset="-122"/>
              </a:rPr>
              <a:t>showcases linguistic proficiency, code generation capabilities and reasoning skills </a:t>
            </a:r>
            <a:r>
              <a:rPr lang="en-US" altLang="zh-CN" sz="1500" dirty="0">
                <a:solidFill>
                  <a:srgbClr val="000000"/>
                </a:solidFill>
                <a:effectLst/>
                <a:latin typeface="Times New Roman" panose="02020603050405020304" pitchFamily="18" charset="0"/>
                <a:ea typeface="等线" panose="02010600030101010101" pitchFamily="2" charset="-122"/>
              </a:rPr>
              <a:t>that rival or surpass its Western counterparts. What truly sets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apart is its </a:t>
            </a:r>
            <a:r>
              <a:rPr lang="en-US" altLang="zh-CN" sz="1500" b="1" dirty="0">
                <a:solidFill>
                  <a:srgbClr val="000000"/>
                </a:solidFill>
                <a:latin typeface="Times New Roman" panose="02020603050405020304" pitchFamily="18" charset="0"/>
                <a:ea typeface="等线" panose="02010600030101010101" pitchFamily="2" charset="-122"/>
              </a:rPr>
              <a:t>remarkable efficiency</a:t>
            </a:r>
            <a:r>
              <a:rPr lang="en-US" altLang="zh-CN" sz="1500" dirty="0">
                <a:solidFill>
                  <a:srgbClr val="000000"/>
                </a:solidFill>
                <a:effectLst/>
                <a:latin typeface="Times New Roman" panose="02020603050405020304" pitchFamily="18" charset="0"/>
                <a:ea typeface="等线" panose="02010600030101010101" pitchFamily="2" charset="-122"/>
              </a:rPr>
              <a:t>, delivering GPT-4- level performance with 30 percent less computational power.</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In a strategic move, Quantum Think made a </a:t>
            </a:r>
            <a:r>
              <a:rPr lang="en-US" altLang="zh-CN" sz="1500" dirty="0">
                <a:solidFill>
                  <a:srgbClr val="000000"/>
                </a:solidFill>
                <a:latin typeface="Times New Roman" panose="02020603050405020304" pitchFamily="18" charset="0"/>
                <a:ea typeface="等线" panose="02010600030101010101" pitchFamily="2" charset="-122"/>
              </a:rPr>
              <a:t>“</a:t>
            </a:r>
            <a:r>
              <a:rPr lang="en-US" altLang="zh-CN" sz="1500" dirty="0">
                <a:solidFill>
                  <a:srgbClr val="000000"/>
                </a:solidFill>
                <a:effectLst/>
                <a:latin typeface="Times New Roman" panose="02020603050405020304" pitchFamily="18" charset="0"/>
                <a:ea typeface="等线" panose="02010600030101010101" pitchFamily="2" charset="-122"/>
              </a:rPr>
              <a:t>lite” version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open source, a decision that has </a:t>
            </a:r>
            <a:r>
              <a:rPr lang="en-US" altLang="zh-CN" sz="1500" b="1" dirty="0">
                <a:solidFill>
                  <a:srgbClr val="000000"/>
                </a:solidFill>
                <a:latin typeface="Times New Roman" panose="02020603050405020304" pitchFamily="18" charset="0"/>
                <a:ea typeface="等线" panose="02010600030101010101" pitchFamily="2" charset="-122"/>
              </a:rPr>
              <a:t>sparked widespread adoption across the globe</a:t>
            </a:r>
            <a:r>
              <a:rPr lang="en-US" altLang="zh-CN" sz="1500" dirty="0">
                <a:solidFill>
                  <a:srgbClr val="000000"/>
                </a:solidFill>
                <a:effectLst/>
                <a:latin typeface="Times New Roman" panose="02020603050405020304" pitchFamily="18" charset="0"/>
                <a:ea typeface="等线" panose="02010600030101010101" pitchFamily="2" charset="-122"/>
              </a:rPr>
              <a:t>. Developers from cities like Lagos to Jakarta have quickly </a:t>
            </a:r>
            <a:r>
              <a:rPr lang="en-US" altLang="zh-CN" sz="1500" b="1" dirty="0">
                <a:solidFill>
                  <a:srgbClr val="000000"/>
                </a:solidFill>
                <a:latin typeface="Times New Roman" panose="02020603050405020304" pitchFamily="18" charset="0"/>
                <a:ea typeface="等线" panose="02010600030101010101" pitchFamily="2" charset="-122"/>
              </a:rPr>
              <a:t>embraced it to create poetry generators and Al-powered farm management tools</a:t>
            </a:r>
            <a:r>
              <a:rPr lang="en-US" altLang="zh-CN" sz="1500" dirty="0">
                <a:solidFill>
                  <a:srgbClr val="000000"/>
                </a:solidFill>
                <a:effectLst/>
                <a:latin typeface="Times New Roman" panose="02020603050405020304" pitchFamily="18" charset="0"/>
                <a:ea typeface="等线" panose="02010600030101010101" pitchFamily="2" charset="-122"/>
              </a:rPr>
              <a:t> for rural India.</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b="1" dirty="0">
                <a:solidFill>
                  <a:srgbClr val="C00000"/>
                </a:solidFill>
                <a:latin typeface="Times New Roman" panose="02020603050405020304" pitchFamily="18" charset="0"/>
                <a:ea typeface="等线" panose="02010600030101010101" pitchFamily="2" charset="-122"/>
              </a:rPr>
              <a:t>However</a:t>
            </a:r>
            <a:r>
              <a:rPr lang="en-US" altLang="zh-CN" sz="1500" dirty="0">
                <a:solidFill>
                  <a:srgbClr val="000000"/>
                </a:solidFill>
                <a:latin typeface="Times New Roman" panose="02020603050405020304" pitchFamily="18" charset="0"/>
                <a:ea typeface="等线" panose="02010600030101010101" pitchFamily="2" charset="-122"/>
              </a:rPr>
              <a:t>, </a:t>
            </a:r>
            <a:r>
              <a:rPr lang="en-US" altLang="zh-CN" sz="1500" dirty="0" err="1">
                <a:solidFill>
                  <a:srgbClr val="000000"/>
                </a:solidFill>
                <a:latin typeface="Times New Roman" panose="02020603050405020304" pitchFamily="18" charset="0"/>
                <a:ea typeface="等线" panose="02010600030101010101" pitchFamily="2" charset="-122"/>
              </a:rPr>
              <a:t>DeepSeek's</a:t>
            </a:r>
            <a:r>
              <a:rPr lang="en-US" altLang="zh-CN" sz="1500" dirty="0">
                <a:solidFill>
                  <a:srgbClr val="000000"/>
                </a:solidFill>
                <a:latin typeface="Times New Roman" panose="02020603050405020304" pitchFamily="18" charset="0"/>
                <a:ea typeface="等线" panose="02010600030101010101" pitchFamily="2" charset="-122"/>
              </a:rPr>
              <a:t> growing influence is </a:t>
            </a:r>
            <a:r>
              <a:rPr lang="en-US" altLang="zh-CN" sz="1500" b="1" dirty="0">
                <a:solidFill>
                  <a:srgbClr val="000000"/>
                </a:solidFill>
                <a:latin typeface="Times New Roman" panose="02020603050405020304" pitchFamily="18" charset="0"/>
                <a:ea typeface="等线" panose="02010600030101010101" pitchFamily="2" charset="-122"/>
              </a:rPr>
              <a:t>not without challenges</a:t>
            </a:r>
            <a:r>
              <a:rPr lang="en-US" altLang="zh-CN" sz="1500" dirty="0">
                <a:solidFill>
                  <a:srgbClr val="000000"/>
                </a:solidFill>
                <a:latin typeface="Times New Roman" panose="02020603050405020304" pitchFamily="18" charset="0"/>
                <a:ea typeface="等线" panose="02010600030101010101" pitchFamily="2" charset="-122"/>
              </a:rPr>
              <a:t>. There are concerns that US government may </a:t>
            </a:r>
            <a:r>
              <a:rPr lang="en-US" altLang="zh-CN" sz="1500" b="1" dirty="0">
                <a:solidFill>
                  <a:srgbClr val="000000"/>
                </a:solidFill>
                <a:latin typeface="Times New Roman" panose="02020603050405020304" pitchFamily="18" charset="0"/>
                <a:ea typeface="等线" panose="02010600030101010101" pitchFamily="2" charset="-122"/>
              </a:rPr>
              <a:t>block American firms from using </a:t>
            </a:r>
            <a:r>
              <a:rPr lang="en-US" altLang="zh-CN" sz="1500" b="1" dirty="0" err="1">
                <a:solidFill>
                  <a:srgbClr val="000000"/>
                </a:solidFill>
                <a:latin typeface="Times New Roman" panose="02020603050405020304" pitchFamily="18" charset="0"/>
                <a:ea typeface="等线" panose="02010600030101010101" pitchFamily="2" charset="-122"/>
              </a:rPr>
              <a:t>DeepSeek</a:t>
            </a:r>
            <a:r>
              <a:rPr lang="en-US" altLang="zh-CN" sz="1500" b="1" dirty="0">
                <a:solidFill>
                  <a:srgbClr val="000000"/>
                </a:solidFill>
                <a:latin typeface="Times New Roman" panose="02020603050405020304" pitchFamily="18" charset="0"/>
                <a:ea typeface="等线" panose="02010600030101010101" pitchFamily="2" charset="-122"/>
              </a:rPr>
              <a:t>,</a:t>
            </a:r>
            <a:r>
              <a:rPr lang="en-US" altLang="zh-CN" sz="1500" dirty="0">
                <a:solidFill>
                  <a:srgbClr val="000000"/>
                </a:solidFill>
                <a:latin typeface="Times New Roman" panose="02020603050405020304" pitchFamily="18" charset="0"/>
                <a:ea typeface="等线" panose="02010600030101010101" pitchFamily="2" charset="-122"/>
              </a:rPr>
              <a:t> mentioning data security concerns. </a:t>
            </a:r>
            <a:r>
              <a:rPr lang="en-US" altLang="zh-CN" sz="1500" b="1" dirty="0">
                <a:solidFill>
                  <a:srgbClr val="000000"/>
                </a:solidFill>
                <a:latin typeface="Times New Roman" panose="02020603050405020304" pitchFamily="18" charset="0"/>
                <a:ea typeface="等线" panose="02010600030101010101" pitchFamily="2" charset="-122"/>
              </a:rPr>
              <a:t>Tariff(</a:t>
            </a:r>
            <a:r>
              <a:rPr lang="zh-CN" altLang="en-US" sz="1500" b="1" dirty="0">
                <a:solidFill>
                  <a:srgbClr val="000000"/>
                </a:solidFill>
                <a:latin typeface="Times New Roman" panose="02020603050405020304" pitchFamily="18" charset="0"/>
                <a:ea typeface="等线" panose="02010600030101010101" pitchFamily="2" charset="-122"/>
              </a:rPr>
              <a:t>关税</a:t>
            </a:r>
            <a:r>
              <a:rPr lang="en-US" altLang="zh-CN" sz="1500" b="1" dirty="0">
                <a:solidFill>
                  <a:srgbClr val="000000"/>
                </a:solidFill>
                <a:latin typeface="Times New Roman" panose="02020603050405020304" pitchFamily="18" charset="0"/>
                <a:ea typeface="等线" panose="02010600030101010101" pitchFamily="2" charset="-122"/>
              </a:rPr>
              <a:t>)war </a:t>
            </a:r>
            <a:r>
              <a:rPr lang="en-US" altLang="zh-CN" sz="1500" dirty="0">
                <a:solidFill>
                  <a:srgbClr val="000000"/>
                </a:solidFill>
                <a:latin typeface="Times New Roman" panose="02020603050405020304" pitchFamily="18" charset="0"/>
                <a:ea typeface="等线" panose="02010600030101010101" pitchFamily="2" charset="-122"/>
              </a:rPr>
              <a:t>could also be on the cards. </a:t>
            </a:r>
            <a:r>
              <a:rPr lang="en-US" altLang="zh-CN" sz="1500" b="1" dirty="0">
                <a:solidFill>
                  <a:srgbClr val="C00000"/>
                </a:solidFill>
                <a:latin typeface="Times New Roman" panose="02020603050405020304" pitchFamily="18" charset="0"/>
                <a:ea typeface="等线" panose="02010600030101010101" pitchFamily="2" charset="-122"/>
              </a:rPr>
              <a:t>Yet</a:t>
            </a:r>
            <a:r>
              <a:rPr lang="en-US" altLang="zh-CN" sz="1500" dirty="0">
                <a:solidFill>
                  <a:srgbClr val="000000"/>
                </a:solidFill>
                <a:latin typeface="Times New Roman" panose="02020603050405020304" pitchFamily="18" charset="0"/>
                <a:ea typeface="等线" panose="02010600030101010101" pitchFamily="2" charset="-122"/>
              </a:rPr>
              <a:t>, such moves might backfire, potentially harming US startups that benefit from </a:t>
            </a:r>
            <a:r>
              <a:rPr lang="en-US" altLang="zh-CN" sz="1500" dirty="0" err="1">
                <a:solidFill>
                  <a:srgbClr val="000000"/>
                </a:solidFill>
                <a:latin typeface="Times New Roman" panose="02020603050405020304" pitchFamily="18" charset="0"/>
                <a:ea typeface="等线" panose="02010600030101010101" pitchFamily="2" charset="-122"/>
              </a:rPr>
              <a:t>DeepSeek's</a:t>
            </a:r>
            <a:r>
              <a:rPr lang="en-US" altLang="zh-CN" sz="1500" dirty="0">
                <a:solidFill>
                  <a:srgbClr val="000000"/>
                </a:solidFill>
                <a:latin typeface="Times New Roman" panose="02020603050405020304" pitchFamily="18" charset="0"/>
                <a:ea typeface="等线" panose="02010600030101010101" pitchFamily="2" charset="-122"/>
              </a:rPr>
              <a:t> cost advantages.</a:t>
            </a:r>
            <a:endParaRPr lang="en-US" altLang="zh-CN" sz="1500" dirty="0">
              <a:solidFill>
                <a:srgbClr val="000000"/>
              </a:solidFill>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b="1" dirty="0">
                <a:solidFill>
                  <a:srgbClr val="000000"/>
                </a:solidFill>
                <a:latin typeface="Times New Roman" panose="02020603050405020304" pitchFamily="18" charset="0"/>
                <a:ea typeface="等线" panose="02010600030101010101" pitchFamily="2" charset="-122"/>
              </a:rPr>
              <a:t>The future of AI, with </a:t>
            </a:r>
            <a:r>
              <a:rPr lang="en-US" altLang="zh-CN" sz="1500" b="1" dirty="0" err="1">
                <a:solidFill>
                  <a:srgbClr val="000000"/>
                </a:solidFill>
                <a:latin typeface="Times New Roman" panose="02020603050405020304" pitchFamily="18" charset="0"/>
                <a:ea typeface="等线" panose="02010600030101010101" pitchFamily="2" charset="-122"/>
              </a:rPr>
              <a:t>DeepSeek</a:t>
            </a:r>
            <a:r>
              <a:rPr lang="en-US" altLang="zh-CN" sz="1500" b="1" dirty="0">
                <a:solidFill>
                  <a:srgbClr val="000000"/>
                </a:solidFill>
                <a:latin typeface="Times New Roman" panose="02020603050405020304" pitchFamily="18" charset="0"/>
                <a:ea typeface="等线" panose="02010600030101010101" pitchFamily="2" charset="-122"/>
              </a:rPr>
              <a:t> at the center, remains a mystery</a:t>
            </a:r>
            <a:r>
              <a:rPr lang="en-US" altLang="zh-CN" sz="1500" dirty="0">
                <a:solidFill>
                  <a:srgbClr val="000000"/>
                </a:solidFill>
                <a:effectLst/>
                <a:latin typeface="Times New Roman" panose="02020603050405020304" pitchFamily="18" charset="0"/>
                <a:ea typeface="等线" panose="02010600030101010101" pitchFamily="2" charset="-122"/>
              </a:rPr>
              <a:t>. Will it trigger a tech battle between the US and China, or will its open-source roots foster global collaboration? </a:t>
            </a:r>
            <a:r>
              <a:rPr lang="en-US" altLang="zh-CN" sz="1500" dirty="0" err="1">
                <a:solidFill>
                  <a:srgbClr val="000000"/>
                </a:solidFill>
                <a:effectLst/>
                <a:latin typeface="Times New Roman" panose="02020603050405020304" pitchFamily="18" charset="0"/>
                <a:ea typeface="等线" panose="02010600030101010101" pitchFamily="2" charset="-122"/>
              </a:rPr>
              <a:t>DeepSeek's</a:t>
            </a:r>
            <a:r>
              <a:rPr lang="en-US" altLang="zh-CN" sz="1500" dirty="0">
                <a:solidFill>
                  <a:srgbClr val="000000"/>
                </a:solidFill>
                <a:effectLst/>
                <a:latin typeface="Times New Roman" panose="02020603050405020304" pitchFamily="18" charset="0"/>
                <a:ea typeface="等线" panose="02010600030101010101" pitchFamily="2" charset="-122"/>
              </a:rPr>
              <a:t> story is not just about technology; it's about the power of innovation and agency.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For too long, the AI narrative has been dominated by Western powers. Now, a Chinese lab has shown that innovation is not exclusive to the West. Whether we enter an AI arms race or begin a new era of global cooperation </a:t>
            </a:r>
            <a:r>
              <a:rPr lang="en-US" altLang="zh-CN" sz="1500" b="1" dirty="0">
                <a:solidFill>
                  <a:srgbClr val="000000"/>
                </a:solidFill>
                <a:effectLst/>
                <a:latin typeface="Times New Roman" panose="02020603050405020304" pitchFamily="18" charset="0"/>
                <a:ea typeface="等线" panose="02010600030101010101" pitchFamily="2" charset="-122"/>
              </a:rPr>
              <a:t>depends on how we choose to use and share this technology</a:t>
            </a:r>
            <a:r>
              <a:rPr lang="en-US" altLang="zh-CN" sz="1500" dirty="0">
                <a:solidFill>
                  <a:srgbClr val="000000"/>
                </a:solidFill>
                <a:effectLst/>
                <a:latin typeface="Times New Roman" panose="02020603050405020304" pitchFamily="18" charset="0"/>
                <a:ea typeface="等线" panose="02010600030101010101" pitchFamily="2" charset="-122"/>
              </a:rPr>
              <a:t>. As a Brazilian coder said, the future of AI must speak the language of both the developed and developing world to truly succeed.</a:t>
            </a:r>
            <a:endParaRPr lang="en-US" altLang="zh-CN" sz="1500" dirty="0">
              <a:solidFill>
                <a:srgbClr val="000000"/>
              </a:solidFill>
              <a:effectLst/>
              <a:latin typeface="Times New Roman" panose="02020603050405020304" pitchFamily="18" charset="0"/>
              <a:ea typeface="等线" panose="02010600030101010101" pitchFamily="2" charset="-122"/>
            </a:endParaRPr>
          </a:p>
        </p:txBody>
      </p:sp>
      <p:sp>
        <p:nvSpPr>
          <p:cNvPr id="5" name="文本框 4"/>
          <p:cNvSpPr txBox="1"/>
          <p:nvPr/>
        </p:nvSpPr>
        <p:spPr>
          <a:xfrm>
            <a:off x="8141109" y="1090659"/>
            <a:ext cx="3903407" cy="707886"/>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a:t>
            </a:r>
            <a:r>
              <a:rPr lang="zh-CN" altLang="en-US" sz="2000" b="1" dirty="0">
                <a:solidFill>
                  <a:schemeClr val="bg1"/>
                </a:solidFill>
                <a:latin typeface="Cambria" panose="02040503050406030204" pitchFamily="18" charset="0"/>
                <a:ea typeface="Cambria" panose="02040503050406030204" pitchFamily="18" charset="0"/>
              </a:rPr>
              <a:t> </a:t>
            </a:r>
            <a:r>
              <a:rPr lang="en-US" altLang="zh-CN" sz="2000" b="1" dirty="0">
                <a:solidFill>
                  <a:schemeClr val="bg1"/>
                </a:solidFill>
                <a:latin typeface="Cambria" panose="02040503050406030204" pitchFamily="18" charset="0"/>
                <a:ea typeface="Cambria" panose="02040503050406030204" pitchFamily="18" charset="0"/>
              </a:rPr>
              <a:t>emergence and influence of </a:t>
            </a:r>
            <a:r>
              <a:rPr lang="en-US" altLang="zh-CN" sz="2000" b="1" dirty="0" err="1">
                <a:solidFill>
                  <a:schemeClr val="bg1"/>
                </a:solidFill>
                <a:latin typeface="Cambria" panose="02040503050406030204" pitchFamily="18" charset="0"/>
                <a:ea typeface="Cambria" panose="02040503050406030204" pitchFamily="18" charset="0"/>
              </a:rPr>
              <a:t>Deepseek</a:t>
            </a:r>
            <a:endParaRPr lang="zh-CN" altLang="en-US" sz="1200" b="1" dirty="0">
              <a:solidFill>
                <a:schemeClr val="bg1"/>
              </a:solidFill>
            </a:endParaRPr>
          </a:p>
        </p:txBody>
      </p:sp>
      <p:sp>
        <p:nvSpPr>
          <p:cNvPr id="6" name="文本框 5"/>
          <p:cNvSpPr txBox="1"/>
          <p:nvPr/>
        </p:nvSpPr>
        <p:spPr>
          <a:xfrm>
            <a:off x="8175522" y="2629408"/>
            <a:ext cx="3903407" cy="707886"/>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a:t>
            </a:r>
            <a:r>
              <a:rPr lang="zh-CN" altLang="en-US" sz="2000" b="1" dirty="0">
                <a:solidFill>
                  <a:schemeClr val="bg1"/>
                </a:solidFill>
                <a:latin typeface="Cambria" panose="02040503050406030204" pitchFamily="18" charset="0"/>
                <a:ea typeface="Cambria" panose="02040503050406030204" pitchFamily="18" charset="0"/>
              </a:rPr>
              <a:t> </a:t>
            </a:r>
            <a:r>
              <a:rPr lang="en-US" altLang="zh-CN" sz="2000" b="1" dirty="0">
                <a:solidFill>
                  <a:schemeClr val="bg1"/>
                </a:solidFill>
                <a:latin typeface="Cambria" panose="02040503050406030204" pitchFamily="18" charset="0"/>
                <a:ea typeface="Cambria" panose="02040503050406030204" pitchFamily="18" charset="0"/>
              </a:rPr>
              <a:t>strengths and popularity of </a:t>
            </a:r>
            <a:r>
              <a:rPr lang="en-US" altLang="zh-CN" sz="2000" b="1" dirty="0" err="1">
                <a:solidFill>
                  <a:schemeClr val="bg1"/>
                </a:solidFill>
                <a:latin typeface="Cambria" panose="02040503050406030204" pitchFamily="18" charset="0"/>
                <a:ea typeface="Cambria" panose="02040503050406030204" pitchFamily="18" charset="0"/>
              </a:rPr>
              <a:t>Deepseek</a:t>
            </a:r>
            <a:endParaRPr lang="zh-CN" altLang="en-US" sz="1200" b="1" dirty="0">
              <a:solidFill>
                <a:schemeClr val="bg1"/>
              </a:solidFill>
            </a:endParaRPr>
          </a:p>
        </p:txBody>
      </p:sp>
      <p:sp>
        <p:nvSpPr>
          <p:cNvPr id="7" name="文本框 6"/>
          <p:cNvSpPr txBox="1"/>
          <p:nvPr/>
        </p:nvSpPr>
        <p:spPr>
          <a:xfrm>
            <a:off x="8131278" y="4276311"/>
            <a:ext cx="3903407"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a:t>
            </a:r>
            <a:r>
              <a:rPr lang="zh-CN" altLang="en-US" sz="2000" b="1" dirty="0">
                <a:solidFill>
                  <a:schemeClr val="bg1"/>
                </a:solidFill>
                <a:latin typeface="Cambria" panose="02040503050406030204" pitchFamily="18" charset="0"/>
                <a:ea typeface="Cambria" panose="02040503050406030204" pitchFamily="18" charset="0"/>
              </a:rPr>
              <a:t> </a:t>
            </a:r>
            <a:r>
              <a:rPr lang="en-US" altLang="zh-CN" sz="2000" b="1" dirty="0">
                <a:solidFill>
                  <a:schemeClr val="bg1"/>
                </a:solidFill>
                <a:latin typeface="Cambria" panose="02040503050406030204" pitchFamily="18" charset="0"/>
                <a:ea typeface="Cambria" panose="02040503050406030204" pitchFamily="18" charset="0"/>
              </a:rPr>
              <a:t>challenges of </a:t>
            </a:r>
            <a:r>
              <a:rPr lang="en-US" altLang="zh-CN" sz="2000" b="1" dirty="0" err="1">
                <a:solidFill>
                  <a:schemeClr val="bg1"/>
                </a:solidFill>
                <a:latin typeface="Cambria" panose="02040503050406030204" pitchFamily="18" charset="0"/>
                <a:ea typeface="Cambria" panose="02040503050406030204" pitchFamily="18" charset="0"/>
              </a:rPr>
              <a:t>Deepseek</a:t>
            </a:r>
            <a:endParaRPr lang="zh-CN" altLang="en-US" sz="1200" b="1" dirty="0">
              <a:solidFill>
                <a:schemeClr val="bg1"/>
              </a:solidFill>
            </a:endParaRPr>
          </a:p>
        </p:txBody>
      </p:sp>
      <p:sp>
        <p:nvSpPr>
          <p:cNvPr id="8" name="文本框 7"/>
          <p:cNvSpPr txBox="1"/>
          <p:nvPr/>
        </p:nvSpPr>
        <p:spPr>
          <a:xfrm>
            <a:off x="8155859" y="5431601"/>
            <a:ext cx="3903407" cy="707886"/>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a:t>
            </a:r>
            <a:r>
              <a:rPr lang="zh-CN" altLang="en-US" sz="2000" b="1" dirty="0">
                <a:solidFill>
                  <a:schemeClr val="bg1"/>
                </a:solidFill>
                <a:latin typeface="Cambria" panose="02040503050406030204" pitchFamily="18" charset="0"/>
                <a:ea typeface="Cambria" panose="02040503050406030204" pitchFamily="18" charset="0"/>
              </a:rPr>
              <a:t> </a:t>
            </a:r>
            <a:r>
              <a:rPr lang="en-US" altLang="zh-CN" sz="2000" b="1" dirty="0">
                <a:solidFill>
                  <a:schemeClr val="bg1"/>
                </a:solidFill>
                <a:latin typeface="Cambria" panose="02040503050406030204" pitchFamily="18" charset="0"/>
                <a:ea typeface="Cambria" panose="02040503050406030204" pitchFamily="18" charset="0"/>
              </a:rPr>
              <a:t>uncertain future and focus of AI development</a:t>
            </a:r>
            <a:endParaRPr lang="zh-CN" altLang="en-US" sz="1200" b="1" dirty="0">
              <a:solidFill>
                <a:schemeClr val="bg1"/>
              </a:solidFill>
            </a:endParaRPr>
          </a:p>
        </p:txBody>
      </p:sp>
      <p:sp>
        <p:nvSpPr>
          <p:cNvPr id="9" name="矩形 8"/>
          <p:cNvSpPr/>
          <p:nvPr/>
        </p:nvSpPr>
        <p:spPr>
          <a:xfrm>
            <a:off x="0" y="884903"/>
            <a:ext cx="8072284" cy="914400"/>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828800"/>
            <a:ext cx="8072284" cy="2271251"/>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4070555"/>
            <a:ext cx="8072284" cy="943897"/>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5004620"/>
            <a:ext cx="8072284" cy="1853380"/>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7933552" y="3973752"/>
            <a:ext cx="1141622" cy="283616"/>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33217" y="5025803"/>
            <a:ext cx="5209048" cy="240153"/>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2"/>
          <p:cNvSpPr txBox="1"/>
          <p:nvPr/>
        </p:nvSpPr>
        <p:spPr>
          <a:xfrm>
            <a:off x="725949" y="246029"/>
            <a:ext cx="9912554"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C</a:t>
            </a:r>
            <a:r>
              <a:rPr lang="zh-CN" altLang="en-US" sz="3200" dirty="0">
                <a:solidFill>
                  <a:srgbClr val="005188"/>
                </a:solidFill>
                <a:latin typeface="+mj-lt"/>
                <a:ea typeface="华文中宋" panose="02010600040101010101" charset="-122"/>
              </a:rPr>
              <a:t>篇：</a:t>
            </a:r>
            <a:r>
              <a:rPr lang="en-US" altLang="zh-CN" sz="3200" dirty="0">
                <a:solidFill>
                  <a:srgbClr val="005188"/>
                </a:solidFill>
                <a:latin typeface="Cambria" panose="02040503050406030204" pitchFamily="18" charset="0"/>
                <a:ea typeface="Cambria" panose="02040503050406030204" pitchFamily="18" charset="0"/>
              </a:rPr>
              <a:t>Opportunities and challenges </a:t>
            </a:r>
            <a:r>
              <a:rPr lang="en-US" altLang="zh-CN" sz="3200" dirty="0" err="1">
                <a:solidFill>
                  <a:srgbClr val="005188"/>
                </a:solidFill>
                <a:latin typeface="Cambria" panose="02040503050406030204" pitchFamily="18" charset="0"/>
                <a:ea typeface="Cambria" panose="02040503050406030204" pitchFamily="18" charset="0"/>
              </a:rPr>
              <a:t>Deepseek</a:t>
            </a:r>
            <a:r>
              <a:rPr lang="en-US" altLang="zh-CN" sz="3200" dirty="0">
                <a:solidFill>
                  <a:srgbClr val="005188"/>
                </a:solidFill>
                <a:latin typeface="Cambria" panose="02040503050406030204" pitchFamily="18" charset="0"/>
                <a:ea typeface="Cambria" panose="02040503050406030204" pitchFamily="18" charset="0"/>
              </a:rPr>
              <a:t> faces</a:t>
            </a:r>
            <a:endParaRPr lang="zh-CN" altLang="en-US" sz="3200" dirty="0">
              <a:solidFill>
                <a:srgbClr val="005188"/>
              </a:solidFill>
              <a:latin typeface="Cambria" panose="02040503050406030204" pitchFamily="18" charset="0"/>
              <a:ea typeface="Cambria" panose="02040503050406030204" pitchFamily="18" charset="0"/>
            </a:endParaRPr>
          </a:p>
        </p:txBody>
      </p:sp>
      <p:sp>
        <p:nvSpPr>
          <p:cNvPr id="3" name="文本框 2"/>
          <p:cNvSpPr txBox="1"/>
          <p:nvPr/>
        </p:nvSpPr>
        <p:spPr>
          <a:xfrm>
            <a:off x="0" y="844941"/>
            <a:ext cx="7781731" cy="6093976"/>
          </a:xfrm>
          <a:prstGeom prst="rect">
            <a:avLst/>
          </a:prstGeom>
          <a:noFill/>
        </p:spPr>
        <p:txBody>
          <a:bodyPr wrap="square">
            <a:spAutoFit/>
          </a:bodyPr>
          <a:lstStyle/>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In the cutthroat world of artificial intelligence, long dominated by Silicon Valley,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has emerged as an impressive new player. Since its debut in late 2023,this Chinese AI has stirred global attention, representing more than just another technological innovation. It's a complex phenomenon that reflects the shifting landscape of innovation, power and cultural influence in the AI-driven era.</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Developed by Quantum Think Labs in Shenzhen,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was created by a team of ex-Google Brain engineers and Peking University experts.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is not your average chatbot. Trained on an astonishing 20 trillion tokens, this multimodal model showcases linguistic proficiency, code generation capabilities and reasoning skills that rival or surpass its Western counterparts. What truly sets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apart is its remarkable efficiency, delivering GPT-4- level performance with 30 percent less computational power.</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In a strategic move, Quantum Think made a "lite“ version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open source, a decision that has sparked widespread adoption across the globe. Developers from cities like Lagos to Jakarta have quickly embraced it to create poetry generators and Al-powered farm management tools for rural India.</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However, </a:t>
            </a:r>
            <a:r>
              <a:rPr lang="en-US" altLang="zh-CN" sz="1500" dirty="0" err="1">
                <a:solidFill>
                  <a:srgbClr val="000000"/>
                </a:solidFill>
                <a:effectLst/>
                <a:latin typeface="Times New Roman" panose="02020603050405020304" pitchFamily="18" charset="0"/>
                <a:ea typeface="等线" panose="02010600030101010101" pitchFamily="2" charset="-122"/>
              </a:rPr>
              <a:t>DeepSeek's</a:t>
            </a:r>
            <a:r>
              <a:rPr lang="en-US" altLang="zh-CN" sz="1500" dirty="0">
                <a:solidFill>
                  <a:srgbClr val="000000"/>
                </a:solidFill>
                <a:effectLst/>
                <a:latin typeface="Times New Roman" panose="02020603050405020304" pitchFamily="18" charset="0"/>
                <a:ea typeface="等线" panose="02010600030101010101" pitchFamily="2" charset="-122"/>
              </a:rPr>
              <a:t> growing influence is not without challenges. There are concerns that US government may block American firms from using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mentioning data security concerns. Tariff(</a:t>
            </a:r>
            <a:r>
              <a:rPr lang="zh-CN" altLang="en-US" sz="1500" dirty="0">
                <a:solidFill>
                  <a:srgbClr val="000000"/>
                </a:solidFill>
                <a:effectLst/>
                <a:latin typeface="Times New Roman" panose="02020603050405020304" pitchFamily="18" charset="0"/>
                <a:ea typeface="等线" panose="02010600030101010101" pitchFamily="2" charset="-122"/>
              </a:rPr>
              <a:t>关税</a:t>
            </a:r>
            <a:r>
              <a:rPr lang="en-US" altLang="zh-CN" sz="1500" dirty="0">
                <a:solidFill>
                  <a:srgbClr val="000000"/>
                </a:solidFill>
                <a:effectLst/>
                <a:latin typeface="Times New Roman" panose="02020603050405020304" pitchFamily="18" charset="0"/>
                <a:ea typeface="等线" panose="02010600030101010101" pitchFamily="2" charset="-122"/>
              </a:rPr>
              <a:t>)war could also be on the cards. Yet, such moves might backfire, potentially harming US startups that benefit from </a:t>
            </a:r>
            <a:r>
              <a:rPr lang="en-US" altLang="zh-CN" sz="1500" dirty="0" err="1">
                <a:solidFill>
                  <a:srgbClr val="000000"/>
                </a:solidFill>
                <a:effectLst/>
                <a:latin typeface="Times New Roman" panose="02020603050405020304" pitchFamily="18" charset="0"/>
                <a:ea typeface="等线" panose="02010600030101010101" pitchFamily="2" charset="-122"/>
              </a:rPr>
              <a:t>DeepSeek's</a:t>
            </a:r>
            <a:r>
              <a:rPr lang="en-US" altLang="zh-CN" sz="1500" dirty="0">
                <a:solidFill>
                  <a:srgbClr val="000000"/>
                </a:solidFill>
                <a:effectLst/>
                <a:latin typeface="Times New Roman" panose="02020603050405020304" pitchFamily="18" charset="0"/>
                <a:ea typeface="等线" panose="02010600030101010101" pitchFamily="2" charset="-122"/>
              </a:rPr>
              <a:t> cost advantages.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The future of AI, with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at the center, remains a mystery. Will it trigger a tech battle between the US and China, or will its open-source roots foster global collaboration? </a:t>
            </a:r>
            <a:r>
              <a:rPr lang="en-US" altLang="zh-CN" sz="1500" dirty="0" err="1">
                <a:solidFill>
                  <a:srgbClr val="000000"/>
                </a:solidFill>
                <a:effectLst/>
                <a:latin typeface="Times New Roman" panose="02020603050405020304" pitchFamily="18" charset="0"/>
                <a:ea typeface="等线" panose="02010600030101010101" pitchFamily="2" charset="-122"/>
              </a:rPr>
              <a:t>DeepSeek's</a:t>
            </a:r>
            <a:r>
              <a:rPr lang="en-US" altLang="zh-CN" sz="1500" dirty="0">
                <a:solidFill>
                  <a:srgbClr val="000000"/>
                </a:solidFill>
                <a:effectLst/>
                <a:latin typeface="Times New Roman" panose="02020603050405020304" pitchFamily="18" charset="0"/>
                <a:ea typeface="等线" panose="02010600030101010101" pitchFamily="2" charset="-122"/>
              </a:rPr>
              <a:t> story is not just about technology; it's about the power of innovation and agency.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For too long, the AI narrative has been dominated by Western powers. Now, a Chinese lab has shown that innovation is not exclusive to the West. Whether we enter an AI arms race or begin a new era of global cooperation depends on how we choose to use and share this technology. As a Brazilian coder said, the future of AI must speak the language of both the developed and developing world to truly succeed.</a:t>
            </a:r>
            <a:endParaRPr lang="en-US" altLang="zh-CN" sz="15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7865706" y="976195"/>
            <a:ext cx="4254759" cy="5170646"/>
          </a:xfrm>
          <a:prstGeom prst="rect">
            <a:avLst/>
          </a:prstGeom>
          <a:noFill/>
          <a:ln w="25400">
            <a:solidFill>
              <a:srgbClr val="005188"/>
            </a:solidFill>
          </a:ln>
        </p:spPr>
        <p:txBody>
          <a:bodyPr wrap="square">
            <a:spAutoFit/>
          </a:bodyPr>
          <a:lstStyle/>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28.What does the second paragraph mainly talk about?</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The creation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The definition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The strengths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The efficiency of </a:t>
            </a:r>
            <a:r>
              <a:rPr lang="en-US" altLang="zh-CN" sz="1500" dirty="0" err="1">
                <a:solidFill>
                  <a:srgbClr val="000000"/>
                </a:solidFill>
                <a:effectLst/>
                <a:latin typeface="Times New Roman" panose="02020603050405020304" pitchFamily="18" charset="0"/>
                <a:ea typeface="等线" panose="02010600030101010101" pitchFamily="2" charset="-122"/>
              </a:rPr>
              <a:t>DeepSeek</a:t>
            </a:r>
            <a:r>
              <a:rPr lang="en-US" altLang="zh-CN" sz="1500" dirty="0">
                <a:solidFill>
                  <a:srgbClr val="000000"/>
                </a:solidFill>
                <a:effectLst/>
                <a:latin typeface="Times New Roman" panose="02020603050405020304" pitchFamily="18" charset="0"/>
                <a:ea typeface="等线" panose="02010600030101010101" pitchFamily="2" charset="-122"/>
              </a:rPr>
              <a:t>.</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29.What might be a challenge </a:t>
            </a:r>
            <a:r>
              <a:rPr lang="en-US" altLang="zh-CN" sz="1500" b="1" dirty="0" err="1">
                <a:solidFill>
                  <a:srgbClr val="000000"/>
                </a:solidFill>
                <a:effectLst/>
                <a:latin typeface="Times New Roman" panose="02020603050405020304" pitchFamily="18" charset="0"/>
                <a:ea typeface="等线" panose="02010600030101010101" pitchFamily="2" charset="-122"/>
              </a:rPr>
              <a:t>DeepSeek</a:t>
            </a:r>
            <a:r>
              <a:rPr lang="en-US" altLang="zh-CN" sz="1500" b="1" dirty="0">
                <a:solidFill>
                  <a:srgbClr val="000000"/>
                </a:solidFill>
                <a:effectLst/>
                <a:latin typeface="Times New Roman" panose="02020603050405020304" pitchFamily="18" charset="0"/>
                <a:ea typeface="等线" panose="02010600030101010101" pitchFamily="2" charset="-122"/>
              </a:rPr>
              <a:t> faces?</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Involvement in tariff war.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The possibility of data leaking.</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A decline in its competitiveness.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A ban on its use from US government.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30.Which of the following best describes the future of AI?</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Uncertain. 	B. Secure.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Promising. 	D. Depressing.</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31.What can we infer from the last paragraph?</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AI should prioritize Western languages.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We will enter a new era of global AI cooperation.</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Considering global needs is required to ensure AI's success.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Developing countries will eventually dominate AI innovation.</a:t>
            </a:r>
            <a:endParaRPr lang="en-US" altLang="zh-CN" sz="15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3942734" y="2255500"/>
            <a:ext cx="3785421" cy="202565"/>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0" y="2516055"/>
            <a:ext cx="7737987" cy="217313"/>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 y="2766779"/>
            <a:ext cx="1150374" cy="202564"/>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3800169" y="2771695"/>
            <a:ext cx="2040192" cy="197647"/>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7929714" y="1965450"/>
            <a:ext cx="2413821" cy="187816"/>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4689703" y="4087732"/>
            <a:ext cx="809160" cy="255497"/>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1046850" y="4328623"/>
            <a:ext cx="6661639" cy="233546"/>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939264" y="3315900"/>
            <a:ext cx="3200683" cy="263042"/>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1870839" y="6421377"/>
            <a:ext cx="5867148" cy="225229"/>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7873433" y="5187428"/>
            <a:ext cx="4210412" cy="210482"/>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0" y="6632771"/>
            <a:ext cx="2861187" cy="225229"/>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7858685" y="5379157"/>
            <a:ext cx="1265650" cy="225230"/>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6" grpId="0" animBg="1"/>
      <p:bldP spid="7" grpId="0" animBg="1"/>
      <p:bldP spid="8" grpId="0" animBg="1"/>
      <p:bldP spid="9" grpId="0" animBg="1"/>
      <p:bldP spid="10" grpId="0" animBg="1"/>
      <p:bldP spid="11" grpId="0" animBg="1"/>
      <p:bldP spid="12"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4267200"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“科技”</a:t>
              </a:r>
              <a:r>
                <a:rPr lang="zh-CN" altLang="en-US" sz="3200" dirty="0">
                  <a:solidFill>
                    <a:srgbClr val="005188"/>
                  </a:solidFill>
                  <a:latin typeface="Calibri Light" panose="020F0302020204030204"/>
                  <a:ea typeface="华文中宋" panose="02010600040101010101" charset="-122"/>
                </a:rPr>
                <a:t>主题词汇积累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6298789"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artificial</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intelligence</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defRPr/>
            </a:pPr>
            <a:r>
              <a:rPr lang="en-US" altLang="zh-CN" i="1" baseline="0" dirty="0">
                <a:solidFill>
                  <a:prstClr val="black"/>
                </a:solidFill>
                <a:latin typeface="Calibri" panose="020F0502020204030204"/>
                <a:ea typeface="Cambria" panose="02040503050406030204" pitchFamily="18" charset="0"/>
              </a:rPr>
              <a:t>stir</a:t>
            </a:r>
            <a:r>
              <a:rPr lang="en-US" altLang="zh-CN" i="1" dirty="0">
                <a:solidFill>
                  <a:prstClr val="black"/>
                </a:solidFill>
                <a:latin typeface="Calibri" panose="020F0502020204030204"/>
                <a:ea typeface="Cambria" panose="02040503050406030204" pitchFamily="18" charset="0"/>
              </a:rPr>
              <a:t> global attention</a:t>
            </a:r>
            <a:endParaRPr lang="en-US" altLang="zh-CN" i="1" dirty="0">
              <a:solidFill>
                <a:prstClr val="black"/>
              </a:solidFill>
              <a:latin typeface="Calibri" panose="020F0502020204030204"/>
              <a:ea typeface="Cambria" panose="020405030504060302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technological</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innovation</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shifting landscape of innovation in the AI-driven era</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linguistic</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proficiency, code generation capability and reasoning skills</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computational power</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data security concerns</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tariff</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war</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r>
              <a:rPr lang="en-US" altLang="zh-CN" i="1" baseline="0" dirty="0">
                <a:solidFill>
                  <a:prstClr val="black"/>
                </a:solidFill>
                <a:latin typeface="Calibri" panose="020F0502020204030204"/>
                <a:ea typeface="Cambria" panose="02040503050406030204" pitchFamily="18" charset="0"/>
              </a:rPr>
              <a:t>a</a:t>
            </a:r>
            <a:r>
              <a:rPr lang="en-US" altLang="zh-CN" i="1" dirty="0">
                <a:solidFill>
                  <a:prstClr val="black"/>
                </a:solidFill>
                <a:latin typeface="Calibri" panose="020F0502020204030204"/>
                <a:ea typeface="Cambria" panose="02040503050406030204" pitchFamily="18" charset="0"/>
              </a:rPr>
              <a:t> tech battle</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foster</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global collaboration</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 new era of global cooperation</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arms</a:t>
            </a:r>
            <a:r>
              <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rPr>
              <a:t> race</a:t>
            </a:r>
            <a:endParaRPr kumimoji="0" lang="en-US" altLang="zh-CN" sz="2400" b="1" i="1" u="none" strike="noStrike" kern="1200" cap="none" spc="0" normalizeH="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ct val="100000"/>
              </a:lnSpc>
              <a:spcBef>
                <a:spcPts val="0"/>
              </a:spcBef>
              <a:buFont typeface="Arial" panose="020B0604020202020204" pitchFamily="34" charset="0"/>
              <a:buAutoNum type="arabicPeriod"/>
            </a:pP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sp>
        <p:nvSpPr>
          <p:cNvPr id="2" name="文本占位符 2"/>
          <p:cNvSpPr txBox="1"/>
          <p:nvPr/>
        </p:nvSpPr>
        <p:spPr>
          <a:xfrm>
            <a:off x="6125497" y="576579"/>
            <a:ext cx="6066503" cy="530311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600"/>
              </a:spcBef>
              <a:buAutoNum type="arabicPeriod"/>
            </a:pPr>
            <a:r>
              <a:rPr lang="zh-CN" altLang="en-US" dirty="0">
                <a:latin typeface="+mn-lt"/>
                <a:ea typeface="华文中宋" panose="02010600040101010101" charset="-122"/>
              </a:rPr>
              <a:t>人工智能</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引起全球关注</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技术创新</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人工智能驱动时代不断变化的创新格局</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语言能力，代码生成能力和推理能力</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计算能力</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数据安全问题</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关税战争</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科技之战</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促进全球合作</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全球合作的新时代</a:t>
            </a:r>
            <a:endParaRPr lang="en-US" altLang="zh-CN" dirty="0">
              <a:latin typeface="+mn-lt"/>
              <a:ea typeface="华文中宋" panose="02010600040101010101" charset="-122"/>
            </a:endParaRPr>
          </a:p>
          <a:p>
            <a:pPr marL="514350" indent="-514350">
              <a:lnSpc>
                <a:spcPct val="100000"/>
              </a:lnSpc>
              <a:spcBef>
                <a:spcPts val="600"/>
              </a:spcBef>
              <a:buAutoNum type="arabicPeriod"/>
            </a:pPr>
            <a:r>
              <a:rPr lang="zh-CN" altLang="en-US" dirty="0">
                <a:latin typeface="+mn-lt"/>
                <a:ea typeface="华文中宋" panose="02010600040101010101" charset="-122"/>
              </a:rPr>
              <a:t>军备竞赛</a:t>
            </a:r>
            <a:endParaRPr lang="zh-CN" altLang="en-US" dirty="0">
              <a:latin typeface="+mn-lt"/>
              <a:ea typeface="华文中宋" panose="0201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barn(inVertical)">
                                      <p:cBhvr>
                                        <p:cTn id="62" dur="500"/>
                                        <p:tgtEl>
                                          <p:spTgt spid="2">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barn(inVertical)">
                                      <p:cBhvr>
                                        <p:cTn id="6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2399071"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solidFill>
                    <a:srgbClr val="005188"/>
                  </a:solidFill>
                  <a:latin typeface="Calibri Light" panose="020F0302020204030204"/>
                  <a:ea typeface="华文中宋" panose="02010600040101010101" charset="-122"/>
                </a:rPr>
                <a:t>长难句分析</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11844184" cy="52405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In the </a:t>
            </a:r>
            <a:r>
              <a:rPr lang="en-US" altLang="zh-CN" sz="2000" i="1" dirty="0">
                <a:solidFill>
                  <a:prstClr val="black"/>
                </a:solidFill>
                <a:highlight>
                  <a:srgbClr val="FFFF00"/>
                </a:highlight>
                <a:latin typeface="Calibri" panose="020F0502020204030204"/>
                <a:ea typeface="Cambria" panose="02040503050406030204" pitchFamily="18" charset="0"/>
              </a:rPr>
              <a:t>cutthroat</a:t>
            </a:r>
            <a:r>
              <a:rPr lang="en-US" altLang="zh-CN" sz="2000" i="1" dirty="0">
                <a:solidFill>
                  <a:prstClr val="black"/>
                </a:solidFill>
                <a:latin typeface="Calibri" panose="020F0502020204030204"/>
                <a:ea typeface="Cambria" panose="02040503050406030204" pitchFamily="18" charset="0"/>
              </a:rPr>
              <a:t> world of artificial intelligence, long __________(dominate) by Silicon Valley, </a:t>
            </a:r>
            <a:r>
              <a:rPr lang="en-US" altLang="zh-CN" sz="2000" i="1" dirty="0" err="1">
                <a:solidFill>
                  <a:prstClr val="black"/>
                </a:solidFill>
                <a:latin typeface="Calibri" panose="020F0502020204030204"/>
                <a:ea typeface="Cambria" panose="02040503050406030204" pitchFamily="18" charset="0"/>
              </a:rPr>
              <a:t>DeepSeek</a:t>
            </a:r>
            <a:r>
              <a:rPr lang="en-US" altLang="zh-CN" sz="2000" i="1" dirty="0">
                <a:solidFill>
                  <a:prstClr val="black"/>
                </a:solidFill>
                <a:latin typeface="Calibri" panose="020F0502020204030204"/>
                <a:ea typeface="Cambria" panose="02040503050406030204" pitchFamily="18" charset="0"/>
              </a:rPr>
              <a:t> has emerged as an _________(impress) new player. </a:t>
            </a: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Since its debut in late 2023,this Chinese AI _________(stir) global attention, ___________(represent) more than just another ______________(technology) innovation. </a:t>
            </a: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________(train) on an astonishing 20 trillion tokens, this multimodal model showcases linguistic proficiency, code generation capabilities and reasoning skills ____rival or surpass its Western counterparts. </a:t>
            </a: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_______ truly sets </a:t>
            </a:r>
            <a:r>
              <a:rPr lang="en-US" altLang="zh-CN" sz="2000" i="1" dirty="0" err="1">
                <a:solidFill>
                  <a:prstClr val="black"/>
                </a:solidFill>
                <a:latin typeface="Calibri" panose="020F0502020204030204"/>
                <a:ea typeface="Cambria" panose="02040503050406030204" pitchFamily="18" charset="0"/>
              </a:rPr>
              <a:t>DeepSeek</a:t>
            </a:r>
            <a:r>
              <a:rPr lang="en-US" altLang="zh-CN" sz="2000" i="1" dirty="0">
                <a:solidFill>
                  <a:prstClr val="black"/>
                </a:solidFill>
                <a:latin typeface="Calibri" panose="020F0502020204030204"/>
                <a:ea typeface="Cambria" panose="02040503050406030204" pitchFamily="18" charset="0"/>
              </a:rPr>
              <a:t> apart is its remarkable___________(efficient), _________(deliver) GPT-4- level performance with 30 percent less computational power.</a:t>
            </a:r>
            <a:endParaRPr lang="en-US" altLang="zh-CN" sz="2000"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Whether we enter an AI arms race ____ begin a new era of global cooperation _________(depend) on how we choose to use and share this technology.</a:t>
            </a: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000" i="1" dirty="0">
                <a:solidFill>
                  <a:prstClr val="black"/>
                </a:solidFill>
                <a:latin typeface="Calibri" panose="020F0502020204030204"/>
                <a:ea typeface="Cambria" panose="02040503050406030204" pitchFamily="18" charset="0"/>
              </a:rPr>
              <a:t>Tariff(</a:t>
            </a:r>
            <a:r>
              <a:rPr lang="zh-CN" altLang="en-US" sz="2000" i="1" dirty="0">
                <a:solidFill>
                  <a:prstClr val="black"/>
                </a:solidFill>
                <a:latin typeface="Calibri" panose="020F0502020204030204"/>
                <a:ea typeface="Cambria" panose="02040503050406030204" pitchFamily="18" charset="0"/>
              </a:rPr>
              <a:t>关税</a:t>
            </a:r>
            <a:r>
              <a:rPr lang="en-US" altLang="zh-CN" sz="2000" i="1" dirty="0">
                <a:solidFill>
                  <a:prstClr val="black"/>
                </a:solidFill>
                <a:latin typeface="Calibri" panose="020F0502020204030204"/>
                <a:ea typeface="Cambria" panose="02040503050406030204" pitchFamily="18" charset="0"/>
              </a:rPr>
              <a:t>)war could also be </a:t>
            </a:r>
            <a:r>
              <a:rPr lang="en-US" altLang="zh-CN" sz="2000" i="1" dirty="0">
                <a:solidFill>
                  <a:prstClr val="black"/>
                </a:solidFill>
                <a:highlight>
                  <a:srgbClr val="FFFF00"/>
                </a:highlight>
                <a:latin typeface="Calibri" panose="020F0502020204030204"/>
                <a:ea typeface="Cambria" panose="02040503050406030204" pitchFamily="18" charset="0"/>
              </a:rPr>
              <a:t>on the cards</a:t>
            </a:r>
            <a:r>
              <a:rPr lang="en-US" altLang="zh-CN" sz="2000" i="1" dirty="0">
                <a:solidFill>
                  <a:prstClr val="black"/>
                </a:solidFill>
                <a:latin typeface="Calibri" panose="020F0502020204030204"/>
                <a:ea typeface="Cambria" panose="02040503050406030204" pitchFamily="18" charset="0"/>
              </a:rPr>
              <a:t>. Yet, such moves might </a:t>
            </a:r>
            <a:r>
              <a:rPr lang="en-US" altLang="zh-CN" sz="2000" i="1" dirty="0">
                <a:solidFill>
                  <a:prstClr val="black"/>
                </a:solidFill>
                <a:highlight>
                  <a:srgbClr val="FFFF00"/>
                </a:highlight>
                <a:latin typeface="Calibri" panose="020F0502020204030204"/>
                <a:ea typeface="Cambria" panose="02040503050406030204" pitchFamily="18" charset="0"/>
              </a:rPr>
              <a:t>backfire</a:t>
            </a:r>
            <a:r>
              <a:rPr lang="en-US" altLang="zh-CN" sz="2000" i="1" dirty="0">
                <a:solidFill>
                  <a:prstClr val="black"/>
                </a:solidFill>
                <a:latin typeface="Calibri" panose="020F0502020204030204"/>
                <a:ea typeface="Cambria" panose="02040503050406030204" pitchFamily="18" charset="0"/>
              </a:rPr>
              <a:t>, __________(potential) harming US startups ______ benefit from </a:t>
            </a:r>
            <a:r>
              <a:rPr lang="en-US" altLang="zh-CN" sz="2000" i="1" dirty="0" err="1">
                <a:solidFill>
                  <a:prstClr val="black"/>
                </a:solidFill>
                <a:latin typeface="Calibri" panose="020F0502020204030204"/>
                <a:ea typeface="Cambria" panose="02040503050406030204" pitchFamily="18" charset="0"/>
              </a:rPr>
              <a:t>DeepSeek's</a:t>
            </a:r>
            <a:r>
              <a:rPr lang="en-US" altLang="zh-CN" sz="2000" i="1" dirty="0">
                <a:solidFill>
                  <a:prstClr val="black"/>
                </a:solidFill>
                <a:latin typeface="Calibri" panose="020F0502020204030204"/>
                <a:ea typeface="Cambria" panose="02040503050406030204" pitchFamily="18" charset="0"/>
              </a:rPr>
              <a:t> cost advantages.</a:t>
            </a: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000" i="1" dirty="0" err="1">
                <a:solidFill>
                  <a:prstClr val="black"/>
                </a:solidFill>
                <a:latin typeface="Calibri" panose="020F0502020204030204"/>
                <a:ea typeface="Cambria" panose="02040503050406030204" pitchFamily="18" charset="0"/>
              </a:rPr>
              <a:t>DeepSeek's</a:t>
            </a:r>
            <a:r>
              <a:rPr lang="en-US" altLang="zh-CN" sz="2000" i="1" dirty="0">
                <a:solidFill>
                  <a:prstClr val="black"/>
                </a:solidFill>
                <a:latin typeface="Calibri" panose="020F0502020204030204"/>
                <a:ea typeface="Cambria" panose="02040503050406030204" pitchFamily="18" charset="0"/>
              </a:rPr>
              <a:t> story </a:t>
            </a:r>
            <a:r>
              <a:rPr lang="en-US" altLang="zh-CN" sz="2000" i="1" dirty="0">
                <a:solidFill>
                  <a:prstClr val="black"/>
                </a:solidFill>
                <a:highlight>
                  <a:srgbClr val="00FFFF"/>
                </a:highlight>
                <a:latin typeface="Calibri" panose="020F0502020204030204"/>
                <a:ea typeface="Cambria" panose="02040503050406030204" pitchFamily="18" charset="0"/>
              </a:rPr>
              <a:t>is not just about </a:t>
            </a:r>
            <a:r>
              <a:rPr lang="en-US" altLang="zh-CN" sz="2000" i="1" dirty="0">
                <a:solidFill>
                  <a:prstClr val="black"/>
                </a:solidFill>
                <a:latin typeface="Calibri" panose="020F0502020204030204"/>
                <a:ea typeface="Cambria" panose="02040503050406030204" pitchFamily="18" charset="0"/>
              </a:rPr>
              <a:t>technology; </a:t>
            </a:r>
            <a:r>
              <a:rPr lang="en-US" altLang="zh-CN" sz="2000" i="1" dirty="0">
                <a:solidFill>
                  <a:prstClr val="black"/>
                </a:solidFill>
                <a:highlight>
                  <a:srgbClr val="00FFFF"/>
                </a:highlight>
                <a:latin typeface="Calibri" panose="020F0502020204030204"/>
                <a:ea typeface="Cambria" panose="02040503050406030204" pitchFamily="18" charset="0"/>
              </a:rPr>
              <a:t>it's about </a:t>
            </a:r>
            <a:r>
              <a:rPr lang="en-US" altLang="zh-CN" sz="2000" i="1" dirty="0">
                <a:solidFill>
                  <a:prstClr val="black"/>
                </a:solidFill>
                <a:latin typeface="Calibri" panose="020F0502020204030204"/>
                <a:ea typeface="Cambria" panose="02040503050406030204" pitchFamily="18" charset="0"/>
              </a:rPr>
              <a:t>the power of innovation and agency.</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zh-CN" altLang="en-US" sz="2000" dirty="0">
                <a:solidFill>
                  <a:prstClr val="black"/>
                </a:solidFill>
                <a:latin typeface="Calibri" panose="020F0502020204030204"/>
                <a:ea typeface="Cambria" panose="02040503050406030204" pitchFamily="18" charset="0"/>
              </a:rPr>
              <a:t>句子仿写：</a:t>
            </a:r>
            <a:r>
              <a:rPr lang="zh-CN" altLang="en-US" sz="1600" dirty="0">
                <a:latin typeface="Calibri" panose="020F0502020204030204" pitchFamily="34" charset="0"/>
                <a:cs typeface="Calibri" panose="020F0502020204030204" pitchFamily="34" charset="0"/>
              </a:rPr>
              <a:t>直到那时我才意识到，有能力不仅仅意味着拥有技能，还意味着从错误中学习承担责任以及找到纠正错误的方法。</a:t>
            </a:r>
            <a:endParaRPr lang="en-US" altLang="zh-CN" sz="1600" dirty="0">
              <a:latin typeface="Calibri" panose="020F0502020204030204" pitchFamily="34" charset="0"/>
              <a:cs typeface="Calibri" panose="020F0502020204030204" pitchFamily="34" charset="0"/>
            </a:endParaRPr>
          </a:p>
          <a:p>
            <a:pPr lvl="0">
              <a:lnSpc>
                <a:spcPct val="100000"/>
              </a:lnSpc>
              <a:spcBef>
                <a:spcPts val="0"/>
              </a:spcBef>
            </a:pPr>
            <a:endParaRPr lang="en-US" altLang="zh-CN" sz="1600" i="1" dirty="0">
              <a:solidFill>
                <a:prstClr val="black"/>
              </a:solidFill>
              <a:latin typeface="Calibri" panose="020F0502020204030204" pitchFamily="34" charset="0"/>
              <a:ea typeface="Cambria" panose="02040503050406030204" pitchFamily="18" charset="0"/>
              <a:cs typeface="Calibri" panose="020F0502020204030204" pitchFamily="34" charset="0"/>
            </a:endParaRPr>
          </a:p>
          <a:p>
            <a:pPr lvl="0">
              <a:lnSpc>
                <a:spcPct val="100000"/>
              </a:lnSpc>
              <a:spcBef>
                <a:spcPts val="0"/>
              </a:spcBef>
            </a:pPr>
            <a:endParaRPr lang="en-US" altLang="zh-CN" sz="20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startAt="8"/>
            </a:pPr>
            <a:r>
              <a:rPr lang="en-US" altLang="zh-CN" sz="2000" i="1" dirty="0">
                <a:solidFill>
                  <a:prstClr val="black"/>
                </a:solidFill>
                <a:latin typeface="Calibri" panose="020F0502020204030204"/>
                <a:ea typeface="Cambria" panose="02040503050406030204" pitchFamily="18" charset="0"/>
              </a:rPr>
              <a:t>Now, a Chinese lab has shown that innovation is not </a:t>
            </a:r>
            <a:r>
              <a:rPr lang="en-US" altLang="zh-CN" sz="2000" i="1" u="sng" dirty="0">
                <a:solidFill>
                  <a:srgbClr val="C00000"/>
                </a:solidFill>
                <a:latin typeface="Calibri" panose="020F0502020204030204"/>
                <a:ea typeface="Cambria" panose="02040503050406030204" pitchFamily="18" charset="0"/>
              </a:rPr>
              <a:t>exclusive</a:t>
            </a:r>
            <a:r>
              <a:rPr lang="en-US" altLang="zh-CN" sz="2000" i="1" dirty="0">
                <a:solidFill>
                  <a:prstClr val="black"/>
                </a:solidFill>
                <a:latin typeface="Calibri" panose="020F0502020204030204"/>
                <a:ea typeface="Cambria" panose="02040503050406030204" pitchFamily="18" charset="0"/>
              </a:rPr>
              <a:t> to the West. </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zh-CN" altLang="en-US" sz="2000" dirty="0">
                <a:solidFill>
                  <a:prstClr val="black"/>
                </a:solidFill>
                <a:latin typeface="Calibri" panose="020F0502020204030204"/>
                <a:ea typeface="Cambria" panose="02040503050406030204" pitchFamily="18" charset="0"/>
              </a:rPr>
              <a:t>一词多义：</a:t>
            </a:r>
            <a:r>
              <a:rPr lang="en-US" altLang="zh-CN" sz="2000" i="1" dirty="0">
                <a:solidFill>
                  <a:prstClr val="black"/>
                </a:solidFill>
                <a:latin typeface="Calibri" panose="020F0502020204030204"/>
                <a:ea typeface="Cambria" panose="02040503050406030204" pitchFamily="18" charset="0"/>
              </a:rPr>
              <a:t> The hotel offers </a:t>
            </a:r>
            <a:r>
              <a:rPr lang="en-US" altLang="zh-CN" sz="2000" i="1" u="sng" dirty="0">
                <a:solidFill>
                  <a:prstClr val="black"/>
                </a:solidFill>
                <a:latin typeface="Calibri" panose="020F0502020204030204"/>
                <a:ea typeface="Cambria" panose="02040503050406030204" pitchFamily="18" charset="0"/>
              </a:rPr>
              <a:t>exclusive</a:t>
            </a:r>
            <a:r>
              <a:rPr lang="en-US" altLang="zh-CN" sz="2000" i="1" dirty="0">
                <a:solidFill>
                  <a:prstClr val="black"/>
                </a:solidFill>
                <a:latin typeface="Calibri" panose="020F0502020204030204"/>
                <a:ea typeface="Cambria" panose="02040503050406030204" pitchFamily="18" charset="0"/>
              </a:rPr>
              <a:t> services and facilities.</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The newspaper has obtained </a:t>
            </a:r>
            <a:r>
              <a:rPr lang="en-US" altLang="zh-CN" sz="2000" i="1" u="sng" dirty="0">
                <a:solidFill>
                  <a:prstClr val="black"/>
                </a:solidFill>
                <a:latin typeface="Calibri" panose="020F0502020204030204"/>
                <a:ea typeface="Cambria" panose="02040503050406030204" pitchFamily="18" charset="0"/>
              </a:rPr>
              <a:t>exclusive</a:t>
            </a:r>
            <a:r>
              <a:rPr lang="en-US" altLang="zh-CN" sz="2000" i="1" dirty="0">
                <a:solidFill>
                  <a:prstClr val="black"/>
                </a:solidFill>
                <a:latin typeface="Calibri" panose="020F0502020204030204"/>
                <a:ea typeface="Cambria" panose="02040503050406030204" pitchFamily="18" charset="0"/>
              </a:rPr>
              <a:t> rights to report on this event.</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The magazine published an </a:t>
            </a:r>
            <a:r>
              <a:rPr lang="en-US" altLang="zh-CN" sz="2000" i="1" u="sng" dirty="0">
                <a:solidFill>
                  <a:prstClr val="black"/>
                </a:solidFill>
                <a:latin typeface="Calibri" panose="020F0502020204030204"/>
                <a:ea typeface="Cambria" panose="02040503050406030204" pitchFamily="18" charset="0"/>
              </a:rPr>
              <a:t>exclusive</a:t>
            </a:r>
            <a:r>
              <a:rPr lang="en-US" altLang="zh-CN" sz="2000" i="1" dirty="0">
                <a:solidFill>
                  <a:prstClr val="black"/>
                </a:solidFill>
                <a:latin typeface="Calibri" panose="020F0502020204030204"/>
                <a:ea typeface="Cambria" panose="02040503050406030204" pitchFamily="18" charset="0"/>
              </a:rPr>
              <a:t> about the celebrity’s private life.</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a:t>
            </a:r>
            <a:endParaRPr lang="en-US" altLang="zh-CN" sz="2000" i="1" dirty="0">
              <a:solidFill>
                <a:prstClr val="black"/>
              </a:solidFill>
              <a:latin typeface="Calibri" panose="020F0502020204030204"/>
              <a:ea typeface="Cambria" panose="02040503050406030204" pitchFamily="18" charset="0"/>
            </a:endParaRPr>
          </a:p>
        </p:txBody>
      </p:sp>
      <p:sp>
        <p:nvSpPr>
          <p:cNvPr id="7" name="文本框 6"/>
          <p:cNvSpPr txBox="1"/>
          <p:nvPr/>
        </p:nvSpPr>
        <p:spPr>
          <a:xfrm>
            <a:off x="6196781" y="768422"/>
            <a:ext cx="1433051"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dominated</a:t>
            </a:r>
            <a:endParaRPr lang="zh-CN" altLang="en-US" b="1" dirty="0">
              <a:solidFill>
                <a:srgbClr val="C00000"/>
              </a:solidFill>
            </a:endParaRPr>
          </a:p>
        </p:txBody>
      </p:sp>
      <p:sp>
        <p:nvSpPr>
          <p:cNvPr id="10" name="文本框 9"/>
          <p:cNvSpPr txBox="1"/>
          <p:nvPr/>
        </p:nvSpPr>
        <p:spPr>
          <a:xfrm>
            <a:off x="2755490" y="1024061"/>
            <a:ext cx="617957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impressive</a:t>
            </a:r>
            <a:endParaRPr lang="zh-CN" altLang="en-US" b="1" dirty="0">
              <a:solidFill>
                <a:srgbClr val="C00000"/>
              </a:solidFill>
            </a:endParaRPr>
          </a:p>
        </p:txBody>
      </p:sp>
      <p:sp>
        <p:nvSpPr>
          <p:cNvPr id="12" name="文本框 11"/>
          <p:cNvSpPr txBox="1"/>
          <p:nvPr/>
        </p:nvSpPr>
        <p:spPr>
          <a:xfrm>
            <a:off x="5144729" y="1328861"/>
            <a:ext cx="2032819"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has stirred </a:t>
            </a:r>
            <a:endParaRPr lang="zh-CN" altLang="en-US" b="1" dirty="0">
              <a:solidFill>
                <a:srgbClr val="C00000"/>
              </a:solidFill>
            </a:endParaRPr>
          </a:p>
        </p:txBody>
      </p:sp>
      <p:sp>
        <p:nvSpPr>
          <p:cNvPr id="14" name="文本框 13"/>
          <p:cNvSpPr txBox="1"/>
          <p:nvPr/>
        </p:nvSpPr>
        <p:spPr>
          <a:xfrm>
            <a:off x="8645013" y="1338693"/>
            <a:ext cx="1639529"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representing</a:t>
            </a:r>
            <a:endParaRPr lang="zh-CN" altLang="en-US" b="1" dirty="0">
              <a:solidFill>
                <a:srgbClr val="C00000"/>
              </a:solidFill>
            </a:endParaRPr>
          </a:p>
        </p:txBody>
      </p:sp>
      <p:sp>
        <p:nvSpPr>
          <p:cNvPr id="16" name="文本框 15"/>
          <p:cNvSpPr txBox="1"/>
          <p:nvPr/>
        </p:nvSpPr>
        <p:spPr>
          <a:xfrm>
            <a:off x="2794820" y="1653326"/>
            <a:ext cx="617957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technological</a:t>
            </a:r>
            <a:endParaRPr lang="zh-CN" altLang="en-US" b="1" dirty="0">
              <a:solidFill>
                <a:srgbClr val="C00000"/>
              </a:solidFill>
            </a:endParaRPr>
          </a:p>
        </p:txBody>
      </p:sp>
      <p:sp>
        <p:nvSpPr>
          <p:cNvPr id="18" name="文本框 17"/>
          <p:cNvSpPr txBox="1"/>
          <p:nvPr/>
        </p:nvSpPr>
        <p:spPr>
          <a:xfrm>
            <a:off x="801329" y="1918797"/>
            <a:ext cx="1174955"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Trained</a:t>
            </a:r>
            <a:endParaRPr lang="zh-CN" altLang="en-US" b="1" dirty="0">
              <a:solidFill>
                <a:srgbClr val="C00000"/>
              </a:solidFill>
            </a:endParaRPr>
          </a:p>
        </p:txBody>
      </p:sp>
      <p:sp>
        <p:nvSpPr>
          <p:cNvPr id="20" name="文本框 19"/>
          <p:cNvSpPr txBox="1"/>
          <p:nvPr/>
        </p:nvSpPr>
        <p:spPr>
          <a:xfrm>
            <a:off x="7130846" y="2253093"/>
            <a:ext cx="70546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that</a:t>
            </a:r>
            <a:endParaRPr lang="zh-CN" altLang="en-US" b="1" dirty="0">
              <a:solidFill>
                <a:srgbClr val="C00000"/>
              </a:solidFill>
            </a:endParaRPr>
          </a:p>
        </p:txBody>
      </p:sp>
      <p:sp>
        <p:nvSpPr>
          <p:cNvPr id="22" name="文本框 21"/>
          <p:cNvSpPr txBox="1"/>
          <p:nvPr/>
        </p:nvSpPr>
        <p:spPr>
          <a:xfrm>
            <a:off x="823451" y="2538228"/>
            <a:ext cx="1064343"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What</a:t>
            </a:r>
            <a:endParaRPr lang="zh-CN" altLang="en-US" b="1" dirty="0">
              <a:solidFill>
                <a:srgbClr val="C00000"/>
              </a:solidFill>
            </a:endParaRPr>
          </a:p>
        </p:txBody>
      </p:sp>
      <p:sp>
        <p:nvSpPr>
          <p:cNvPr id="24" name="文本框 23"/>
          <p:cNvSpPr txBox="1"/>
          <p:nvPr/>
        </p:nvSpPr>
        <p:spPr>
          <a:xfrm>
            <a:off x="6359013" y="2508733"/>
            <a:ext cx="1280651"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efficiency</a:t>
            </a:r>
            <a:endParaRPr lang="zh-CN" altLang="en-US" b="1" dirty="0">
              <a:solidFill>
                <a:srgbClr val="C00000"/>
              </a:solidFill>
            </a:endParaRPr>
          </a:p>
        </p:txBody>
      </p:sp>
      <p:sp>
        <p:nvSpPr>
          <p:cNvPr id="26" name="文本框 25"/>
          <p:cNvSpPr txBox="1"/>
          <p:nvPr/>
        </p:nvSpPr>
        <p:spPr>
          <a:xfrm>
            <a:off x="8728587" y="2508732"/>
            <a:ext cx="131998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delivering</a:t>
            </a:r>
            <a:endParaRPr lang="zh-CN" altLang="en-US" b="1" dirty="0">
              <a:solidFill>
                <a:srgbClr val="C00000"/>
              </a:solidFill>
            </a:endParaRPr>
          </a:p>
        </p:txBody>
      </p:sp>
      <p:sp>
        <p:nvSpPr>
          <p:cNvPr id="30" name="文本框 29"/>
          <p:cNvSpPr txBox="1"/>
          <p:nvPr/>
        </p:nvSpPr>
        <p:spPr>
          <a:xfrm>
            <a:off x="4500716" y="3098668"/>
            <a:ext cx="46457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or</a:t>
            </a:r>
            <a:endParaRPr lang="zh-CN" altLang="en-US" b="1" dirty="0">
              <a:solidFill>
                <a:srgbClr val="C00000"/>
              </a:solidFill>
            </a:endParaRPr>
          </a:p>
        </p:txBody>
      </p:sp>
      <p:sp>
        <p:nvSpPr>
          <p:cNvPr id="32" name="文本框 31"/>
          <p:cNvSpPr txBox="1"/>
          <p:nvPr/>
        </p:nvSpPr>
        <p:spPr>
          <a:xfrm>
            <a:off x="9151374" y="3137996"/>
            <a:ext cx="1258717"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depends</a:t>
            </a:r>
            <a:endParaRPr lang="zh-CN" altLang="en-US" b="1" dirty="0">
              <a:solidFill>
                <a:srgbClr val="C00000"/>
              </a:solidFill>
            </a:endParaRPr>
          </a:p>
        </p:txBody>
      </p:sp>
      <p:sp>
        <p:nvSpPr>
          <p:cNvPr id="34" name="文本框 33"/>
          <p:cNvSpPr txBox="1"/>
          <p:nvPr/>
        </p:nvSpPr>
        <p:spPr>
          <a:xfrm>
            <a:off x="8640097" y="3757429"/>
            <a:ext cx="136914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potentially</a:t>
            </a:r>
            <a:endParaRPr lang="zh-CN" altLang="en-US" b="1" dirty="0">
              <a:solidFill>
                <a:srgbClr val="C00000"/>
              </a:solidFill>
            </a:endParaRPr>
          </a:p>
        </p:txBody>
      </p:sp>
      <p:sp>
        <p:nvSpPr>
          <p:cNvPr id="36" name="文本框 35"/>
          <p:cNvSpPr txBox="1"/>
          <p:nvPr/>
        </p:nvSpPr>
        <p:spPr>
          <a:xfrm>
            <a:off x="2976716" y="4052397"/>
            <a:ext cx="618940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that</a:t>
            </a:r>
            <a:endParaRPr lang="zh-CN" altLang="en-US" b="1" dirty="0">
              <a:solidFill>
                <a:srgbClr val="C00000"/>
              </a:solidFill>
            </a:endParaRPr>
          </a:p>
        </p:txBody>
      </p:sp>
      <p:sp>
        <p:nvSpPr>
          <p:cNvPr id="37" name="文本框 36"/>
          <p:cNvSpPr txBox="1"/>
          <p:nvPr/>
        </p:nvSpPr>
        <p:spPr>
          <a:xfrm>
            <a:off x="8497529" y="5586933"/>
            <a:ext cx="182212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adj. </a:t>
            </a:r>
            <a:r>
              <a:rPr kumimoji="0" lang="zh-CN" altLang="en-US" sz="20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独有的</a:t>
            </a:r>
            <a:endParaRPr lang="zh-CN" altLang="en-US" b="1" dirty="0">
              <a:solidFill>
                <a:srgbClr val="C00000"/>
              </a:solidFill>
            </a:endParaRPr>
          </a:p>
        </p:txBody>
      </p:sp>
      <p:sp>
        <p:nvSpPr>
          <p:cNvPr id="38" name="文本框 37"/>
          <p:cNvSpPr txBox="1"/>
          <p:nvPr/>
        </p:nvSpPr>
        <p:spPr>
          <a:xfrm>
            <a:off x="6889953" y="5896649"/>
            <a:ext cx="1664111"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adj. </a:t>
            </a:r>
            <a:r>
              <a:rPr kumimoji="0" lang="zh-CN" altLang="en-US" sz="20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高端的</a:t>
            </a:r>
            <a:endParaRPr lang="zh-CN" altLang="en-US" b="1" dirty="0">
              <a:solidFill>
                <a:srgbClr val="C00000"/>
              </a:solidFill>
            </a:endParaRPr>
          </a:p>
        </p:txBody>
      </p:sp>
      <p:sp>
        <p:nvSpPr>
          <p:cNvPr id="39" name="文本框 38"/>
          <p:cNvSpPr txBox="1"/>
          <p:nvPr/>
        </p:nvSpPr>
        <p:spPr>
          <a:xfrm>
            <a:off x="8861321" y="6176868"/>
            <a:ext cx="1688692" cy="400110"/>
          </a:xfrm>
          <a:prstGeom prst="rect">
            <a:avLst/>
          </a:prstGeom>
          <a:noFill/>
        </p:spPr>
        <p:txBody>
          <a:bodyPr wrap="square">
            <a:spAutoFit/>
          </a:bodyPr>
          <a:lstStyle/>
          <a:p>
            <a:r>
              <a:rPr lang="en-US" altLang="zh-CN" sz="2000" b="1" i="1" dirty="0">
                <a:solidFill>
                  <a:srgbClr val="C00000"/>
                </a:solidFill>
                <a:latin typeface="Calibri" panose="020F0502020204030204"/>
                <a:ea typeface="Cambria" panose="02040503050406030204" pitchFamily="18" charset="0"/>
              </a:rPr>
              <a:t>adj. </a:t>
            </a:r>
            <a:r>
              <a:rPr lang="zh-CN" altLang="en-US" sz="2000" b="1" dirty="0">
                <a:solidFill>
                  <a:srgbClr val="C00000"/>
                </a:solidFill>
                <a:latin typeface="Calibri" panose="020F0502020204030204"/>
                <a:ea typeface="Cambria" panose="02040503050406030204" pitchFamily="18" charset="0"/>
              </a:rPr>
              <a:t>独家的</a:t>
            </a:r>
            <a:endParaRPr lang="zh-CN" altLang="en-US" b="1" dirty="0">
              <a:solidFill>
                <a:srgbClr val="C00000"/>
              </a:solidFill>
            </a:endParaRPr>
          </a:p>
        </p:txBody>
      </p:sp>
      <p:sp>
        <p:nvSpPr>
          <p:cNvPr id="40" name="文本框 39"/>
          <p:cNvSpPr txBox="1"/>
          <p:nvPr/>
        </p:nvSpPr>
        <p:spPr>
          <a:xfrm>
            <a:off x="8915399" y="6516080"/>
            <a:ext cx="199840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n. </a:t>
            </a:r>
            <a:r>
              <a:rPr kumimoji="0" lang="zh-CN" altLang="en-US" sz="20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独家新闻</a:t>
            </a:r>
            <a:endParaRPr lang="zh-CN" altLang="en-US" b="1" dirty="0">
              <a:solidFill>
                <a:srgbClr val="C00000"/>
              </a:solidFill>
            </a:endParaRPr>
          </a:p>
        </p:txBody>
      </p:sp>
      <p:sp>
        <p:nvSpPr>
          <p:cNvPr id="41" name="文本框 40"/>
          <p:cNvSpPr txBox="1"/>
          <p:nvPr/>
        </p:nvSpPr>
        <p:spPr>
          <a:xfrm>
            <a:off x="1426867" y="4989389"/>
            <a:ext cx="10691446" cy="707886"/>
          </a:xfrm>
          <a:prstGeom prst="rect">
            <a:avLst/>
          </a:prstGeom>
          <a:noFill/>
        </p:spPr>
        <p:txBody>
          <a:bodyPr wrap="square">
            <a:spAutoFit/>
          </a:bodyPr>
          <a:lstStyle/>
          <a:p>
            <a:r>
              <a:rPr lang="en-US" altLang="zh-CN" sz="2000" b="1" i="1" dirty="0">
                <a:solidFill>
                  <a:srgbClr val="FF0000"/>
                </a:solidFill>
                <a:ea typeface="微软雅黑" panose="020B0503020204020204" pitchFamily="34" charset="-122"/>
                <a:cs typeface="Calibri" panose="020F0502020204030204" pitchFamily="34" charset="0"/>
              </a:rPr>
              <a:t>Not until then did I realize that</a:t>
            </a:r>
            <a:r>
              <a:rPr lang="en-US" altLang="zh-CN" sz="2000" b="1" i="1" dirty="0">
                <a:solidFill>
                  <a:prstClr val="black"/>
                </a:solidFill>
                <a:ea typeface="微软雅黑" panose="020B0503020204020204" pitchFamily="34" charset="-122"/>
                <a:cs typeface="Calibri" panose="020F0502020204030204" pitchFamily="34" charset="0"/>
              </a:rPr>
              <a:t> being competent </a:t>
            </a:r>
            <a:r>
              <a:rPr lang="en-US" altLang="zh-CN" sz="2000" b="1" i="1" dirty="0">
                <a:solidFill>
                  <a:srgbClr val="FF0000"/>
                </a:solidFill>
                <a:highlight>
                  <a:srgbClr val="00FFFF"/>
                </a:highlight>
                <a:ea typeface="微软雅黑" panose="020B0503020204020204" pitchFamily="34" charset="-122"/>
                <a:cs typeface="Calibri" panose="020F0502020204030204" pitchFamily="34" charset="0"/>
              </a:rPr>
              <a:t>isn't merely </a:t>
            </a:r>
            <a:r>
              <a:rPr lang="en-US" altLang="zh-CN" sz="2000" b="1" i="1" dirty="0">
                <a:solidFill>
                  <a:prstClr val="black"/>
                </a:solidFill>
                <a:highlight>
                  <a:srgbClr val="00FFFF"/>
                </a:highlight>
                <a:ea typeface="微软雅黑" panose="020B0503020204020204" pitchFamily="34" charset="-122"/>
                <a:cs typeface="Calibri" panose="020F0502020204030204" pitchFamily="34" charset="0"/>
              </a:rPr>
              <a:t>about </a:t>
            </a:r>
            <a:r>
              <a:rPr lang="en-US" altLang="zh-CN" sz="2000" b="1" i="1" dirty="0">
                <a:solidFill>
                  <a:prstClr val="black"/>
                </a:solidFill>
                <a:ea typeface="微软雅黑" panose="020B0503020204020204" pitchFamily="34" charset="-122"/>
                <a:cs typeface="Calibri" panose="020F0502020204030204" pitchFamily="34" charset="0"/>
              </a:rPr>
              <a:t>possessing skills; </a:t>
            </a:r>
            <a:r>
              <a:rPr lang="en-US" altLang="zh-CN" sz="2000" b="1" i="1" dirty="0">
                <a:solidFill>
                  <a:prstClr val="black"/>
                </a:solidFill>
                <a:highlight>
                  <a:srgbClr val="00FFFF"/>
                </a:highlight>
                <a:ea typeface="微软雅黑" panose="020B0503020204020204" pitchFamily="34" charset="-122"/>
                <a:cs typeface="Calibri" panose="020F0502020204030204" pitchFamily="34" charset="0"/>
              </a:rPr>
              <a:t>it's about </a:t>
            </a:r>
            <a:r>
              <a:rPr lang="en-US" altLang="zh-CN" sz="2000" b="1" i="1" dirty="0">
                <a:solidFill>
                  <a:prstClr val="black"/>
                </a:solidFill>
                <a:ea typeface="微软雅黑" panose="020B0503020204020204" pitchFamily="34" charset="-122"/>
                <a:cs typeface="Calibri" panose="020F0502020204030204" pitchFamily="34" charset="0"/>
              </a:rPr>
              <a:t>learning from mistakes shouldering responsibility, and finding solutions to make things right.</a:t>
            </a:r>
            <a:endParaRPr lang="zh-CN" altLang="en-US" sz="1600" i="1" dirty="0">
              <a:solidFill>
                <a:prstClr val="black"/>
              </a:solidFill>
              <a:latin typeface="等线" panose="02010600030101010101" pitchFamily="2" charset="-122"/>
              <a:ea typeface="等线" panose="02010600030101010101" pitchFamily="2" charset="-122"/>
            </a:endParaRPr>
          </a:p>
        </p:txBody>
      </p:sp>
      <p:sp>
        <p:nvSpPr>
          <p:cNvPr id="45" name="文本框 44"/>
          <p:cNvSpPr txBox="1"/>
          <p:nvPr/>
        </p:nvSpPr>
        <p:spPr>
          <a:xfrm>
            <a:off x="2526240" y="248180"/>
            <a:ext cx="1523245" cy="442674"/>
          </a:xfrm>
          <a:prstGeom prst="wedgeRoundRectCallout">
            <a:avLst>
              <a:gd name="adj1" fmla="val -54677"/>
              <a:gd name="adj2" fmla="val 95799"/>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adj. </a:t>
            </a:r>
            <a:r>
              <a:rPr lang="zh-CN" altLang="en-US" sz="2000" b="1" dirty="0">
                <a:latin typeface="Cambria" panose="02040503050406030204" pitchFamily="18" charset="0"/>
                <a:ea typeface="Cambria" panose="02040503050406030204" pitchFamily="18" charset="0"/>
              </a:rPr>
              <a:t>残酷的</a:t>
            </a:r>
            <a:endParaRPr lang="zh-CN" altLang="en-US" sz="2000" b="1" dirty="0">
              <a:latin typeface="Cambria" panose="02040503050406030204" pitchFamily="18" charset="0"/>
              <a:ea typeface="Cambria" panose="02040503050406030204" pitchFamily="18" charset="0"/>
            </a:endParaRPr>
          </a:p>
        </p:txBody>
      </p:sp>
      <p:sp>
        <p:nvSpPr>
          <p:cNvPr id="46" name="文本框 45"/>
          <p:cNvSpPr txBox="1"/>
          <p:nvPr/>
        </p:nvSpPr>
        <p:spPr>
          <a:xfrm>
            <a:off x="4959616" y="3294505"/>
            <a:ext cx="1523245" cy="442674"/>
          </a:xfrm>
          <a:prstGeom prst="wedgeRoundRectCallout">
            <a:avLst>
              <a:gd name="adj1" fmla="val -46102"/>
              <a:gd name="adj2" fmla="val 84449"/>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很可能发生</a:t>
            </a:r>
            <a:endParaRPr lang="zh-CN" altLang="en-US" sz="2000" b="1" dirty="0">
              <a:latin typeface="Cambria" panose="02040503050406030204" pitchFamily="18" charset="0"/>
              <a:ea typeface="Cambria" panose="02040503050406030204" pitchFamily="18" charset="0"/>
            </a:endParaRPr>
          </a:p>
        </p:txBody>
      </p:sp>
      <p:sp>
        <p:nvSpPr>
          <p:cNvPr id="47" name="文本框 46"/>
          <p:cNvSpPr txBox="1"/>
          <p:nvPr/>
        </p:nvSpPr>
        <p:spPr>
          <a:xfrm>
            <a:off x="7865265" y="3306228"/>
            <a:ext cx="1268688" cy="442674"/>
          </a:xfrm>
          <a:prstGeom prst="wedgeRoundRectCallout">
            <a:avLst>
              <a:gd name="adj1" fmla="val -46102"/>
              <a:gd name="adj2" fmla="val 84449"/>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适得其反</a:t>
            </a:r>
            <a:endParaRPr lang="zh-CN" altLang="en-US" sz="2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arn(inVertical)">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 calcmode="lin" valueType="num">
                                      <p:cBhvr>
                                        <p:cTn id="84" dur="500" fill="hold"/>
                                        <p:tgtEl>
                                          <p:spTgt spid="46"/>
                                        </p:tgtEl>
                                        <p:attrNameLst>
                                          <p:attrName>ppt_w</p:attrName>
                                        </p:attrNameLst>
                                      </p:cBhvr>
                                      <p:tavLst>
                                        <p:tav tm="0">
                                          <p:val>
                                            <p:fltVal val="0"/>
                                          </p:val>
                                        </p:tav>
                                        <p:tav tm="100000">
                                          <p:val>
                                            <p:strVal val="#ppt_w"/>
                                          </p:val>
                                        </p:tav>
                                      </p:tavLst>
                                    </p:anim>
                                    <p:anim calcmode="lin" valueType="num">
                                      <p:cBhvr>
                                        <p:cTn id="85" dur="500" fill="hold"/>
                                        <p:tgtEl>
                                          <p:spTgt spid="46"/>
                                        </p:tgtEl>
                                        <p:attrNameLst>
                                          <p:attrName>ppt_h</p:attrName>
                                        </p:attrNameLst>
                                      </p:cBhvr>
                                      <p:tavLst>
                                        <p:tav tm="0">
                                          <p:val>
                                            <p:fltVal val="0"/>
                                          </p:val>
                                        </p:tav>
                                        <p:tav tm="100000">
                                          <p:val>
                                            <p:strVal val="#ppt_h"/>
                                          </p:val>
                                        </p:tav>
                                      </p:tavLst>
                                    </p:anim>
                                    <p:animEffect transition="in" filter="fade">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arn(inVertical)">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arn(inVertical)">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barn(inVertical)">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arn(inVertical)">
                                      <p:cBhvr>
                                        <p:cTn id="113" dur="500"/>
                                        <p:tgtEl>
                                          <p:spTgt spid="38"/>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barn(inVertical)">
                                      <p:cBhvr>
                                        <p:cTn id="118" dur="500"/>
                                        <p:tgtEl>
                                          <p:spTgt spid="39"/>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barn(inVertical)">
                                      <p:cBhvr>
                                        <p:cTn id="1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P spid="14" grpId="0"/>
      <p:bldP spid="16" grpId="0"/>
      <p:bldP spid="18" grpId="0"/>
      <p:bldP spid="20" grpId="0"/>
      <p:bldP spid="22" grpId="0"/>
      <p:bldP spid="24" grpId="0"/>
      <p:bldP spid="26" grpId="0"/>
      <p:bldP spid="30" grpId="0"/>
      <p:bldP spid="32" grpId="0"/>
      <p:bldP spid="34" grpId="0"/>
      <p:bldP spid="36" grpId="0"/>
      <p:bldP spid="37" grpId="0"/>
      <p:bldP spid="38" grpId="0"/>
      <p:bldP spid="39" grpId="0"/>
      <p:bldP spid="40" grpId="0"/>
      <p:bldP spid="41" grpId="0"/>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954333" y="3734096"/>
            <a:ext cx="2639162" cy="768350"/>
          </a:xfrm>
          <a:prstGeom prst="rect">
            <a:avLst/>
          </a:prstGeom>
          <a:noFill/>
        </p:spPr>
        <p:txBody>
          <a:bodyPr wrap="square" lIns="0" rIns="0" rtlCol="0">
            <a:spAutoFit/>
          </a:bodyPr>
          <a:lstStyle/>
          <a:p>
            <a:pPr algn="ctr"/>
            <a:r>
              <a:rPr lang="en-US" altLang="zh-CN"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D</a:t>
            </a: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篇</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7" name="文本占位符 2"/>
          <p:cNvSpPr txBox="1"/>
          <p:nvPr/>
        </p:nvSpPr>
        <p:spPr>
          <a:xfrm>
            <a:off x="1446963" y="5593905"/>
            <a:ext cx="98181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 A new study on how memories are kept without interference</a:t>
            </a:r>
            <a:endParaRPr lang="zh-CN" altLang="en-US" sz="3200" dirty="0">
              <a:solidFill>
                <a:srgbClr val="005188"/>
              </a:solidFill>
              <a:latin typeface="Cambria" panose="02040503050406030204" pitchFamily="18" charset="0"/>
              <a:ea typeface="华文中宋" panose="02010600040101010101"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rcRect l="13383" t="6439" r="8179"/>
          <a:stretch>
            <a:fillRect/>
          </a:stretch>
        </p:blipFill>
        <p:spPr>
          <a:xfrm>
            <a:off x="4632289" y="683289"/>
            <a:ext cx="2833635" cy="2692956"/>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83782" y="-9832"/>
            <a:ext cx="9936734" cy="85540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D</a:t>
            </a:r>
            <a:r>
              <a:rPr lang="zh-CN" altLang="en-US" sz="3200" dirty="0">
                <a:solidFill>
                  <a:srgbClr val="005188"/>
                </a:solidFill>
                <a:latin typeface="+mj-lt"/>
                <a:ea typeface="华文中宋" panose="02010600040101010101" charset="-122"/>
              </a:rPr>
              <a:t>篇：</a:t>
            </a:r>
            <a:r>
              <a:rPr lang="en-US" altLang="zh-CN" sz="3200" dirty="0">
                <a:solidFill>
                  <a:srgbClr val="005188"/>
                </a:solidFill>
                <a:latin typeface="Cambria" panose="02040503050406030204" pitchFamily="18" charset="0"/>
                <a:ea typeface="Cambria" panose="02040503050406030204" pitchFamily="18" charset="0"/>
              </a:rPr>
              <a:t> A new study on how memories are kept without interference</a:t>
            </a:r>
            <a:endParaRPr lang="zh-CN" altLang="en-US" sz="3200" dirty="0">
              <a:solidFill>
                <a:srgbClr val="005188"/>
              </a:solidFill>
              <a:latin typeface="Cambria" panose="02040503050406030204" pitchFamily="18" charset="0"/>
              <a:ea typeface="华文中宋" panose="02010600040101010101" charset="-122"/>
            </a:endParaRPr>
          </a:p>
        </p:txBody>
      </p:sp>
      <p:sp>
        <p:nvSpPr>
          <p:cNvPr id="3" name="文本框 2"/>
          <p:cNvSpPr txBox="1"/>
          <p:nvPr/>
        </p:nvSpPr>
        <p:spPr>
          <a:xfrm>
            <a:off x="0" y="891596"/>
            <a:ext cx="9379974" cy="6001643"/>
          </a:xfrm>
          <a:prstGeom prst="rect">
            <a:avLst/>
          </a:prstGeom>
          <a:noFill/>
        </p:spPr>
        <p:txBody>
          <a:bodyPr wrap="square">
            <a:spAutoFit/>
          </a:bodyPr>
          <a:lstStyle/>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When we sleep, our brain is still actively processing the day's experiences and integrating them with past memories. </a:t>
            </a:r>
            <a:r>
              <a:rPr lang="en-US" altLang="zh-CN" sz="1600" b="1" dirty="0">
                <a:solidFill>
                  <a:srgbClr val="000000"/>
                </a:solidFill>
                <a:effectLst/>
                <a:latin typeface="Times New Roman" panose="02020603050405020304" pitchFamily="18" charset="0"/>
                <a:ea typeface="等线" panose="02010600030101010101" pitchFamily="2" charset="-122"/>
              </a:rPr>
              <a:t>Previous studies </a:t>
            </a:r>
            <a:r>
              <a:rPr lang="en-US" altLang="zh-CN" sz="1600" dirty="0">
                <a:solidFill>
                  <a:srgbClr val="000000"/>
                </a:solidFill>
                <a:effectLst/>
                <a:latin typeface="Times New Roman" panose="02020603050405020304" pitchFamily="18" charset="0"/>
                <a:ea typeface="等线" panose="02010600030101010101" pitchFamily="2" charset="-122"/>
              </a:rPr>
              <a:t>have identified links between pupil(</a:t>
            </a:r>
            <a:r>
              <a:rPr lang="zh-CN" altLang="en-US" sz="1600" dirty="0">
                <a:solidFill>
                  <a:srgbClr val="000000"/>
                </a:solidFill>
                <a:effectLst/>
                <a:latin typeface="Times New Roman" panose="02020603050405020304" pitchFamily="18" charset="0"/>
                <a:ea typeface="等线" panose="02010600030101010101" pitchFamily="2" charset="-122"/>
              </a:rPr>
              <a:t>瞳孔</a:t>
            </a:r>
            <a:r>
              <a:rPr lang="en-US" altLang="zh-CN" sz="1600" dirty="0">
                <a:solidFill>
                  <a:srgbClr val="000000"/>
                </a:solidFill>
                <a:effectLst/>
                <a:latin typeface="Times New Roman" panose="02020603050405020304" pitchFamily="18" charset="0"/>
                <a:ea typeface="等线" panose="02010600030101010101" pitchFamily="2" charset="-122"/>
              </a:rPr>
              <a:t>)size and sleep state, as well as between sleep state and memory formation. </a:t>
            </a:r>
            <a:r>
              <a:rPr lang="en-US" altLang="zh-CN" sz="1600" b="1" dirty="0">
                <a:solidFill>
                  <a:srgbClr val="C00000"/>
                </a:solidFill>
                <a:effectLst/>
                <a:latin typeface="Times New Roman" panose="02020603050405020304" pitchFamily="18" charset="0"/>
                <a:ea typeface="等线" panose="02010600030101010101" pitchFamily="2" charset="-122"/>
              </a:rPr>
              <a:t>However</a:t>
            </a:r>
            <a:r>
              <a:rPr lang="en-US" altLang="zh-CN" sz="1600" b="1" dirty="0">
                <a:solidFill>
                  <a:srgbClr val="000000"/>
                </a:solidFill>
                <a:effectLst/>
                <a:latin typeface="Times New Roman" panose="02020603050405020304" pitchFamily="18" charset="0"/>
                <a:ea typeface="等线" panose="02010600030101010101" pitchFamily="2" charset="-122"/>
              </a:rPr>
              <a:t>, it has been unclear how fresh memories are processed without blurring into old ones.</a:t>
            </a:r>
            <a:r>
              <a:rPr lang="en-US" altLang="zh-CN" sz="1600" dirty="0">
                <a:solidFill>
                  <a:srgbClr val="000000"/>
                </a:solidFill>
                <a:effectLst/>
                <a:latin typeface="Times New Roman" panose="02020603050405020304" pitchFamily="18" charset="0"/>
                <a:ea typeface="等线" panose="02010600030101010101" pitchFamily="2" charset="-122"/>
              </a:rPr>
              <a:t> For example, how do we learn to play the piano without forgetting how to ride a bike?</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Researchers</a:t>
            </a:r>
            <a:r>
              <a:rPr lang="en-US" altLang="zh-CN" sz="1600" dirty="0">
                <a:solidFill>
                  <a:srgbClr val="000000"/>
                </a:solidFill>
                <a:effectLst/>
                <a:latin typeface="Times New Roman" panose="02020603050405020304" pitchFamily="18" charset="0"/>
                <a:ea typeface="等线" panose="02010600030101010101" pitchFamily="2" charset="-122"/>
              </a:rPr>
              <a:t> at Cornell University </a:t>
            </a:r>
            <a:r>
              <a:rPr lang="en-US" altLang="zh-CN" sz="1600" b="1" dirty="0">
                <a:solidFill>
                  <a:srgbClr val="000000"/>
                </a:solidFill>
                <a:effectLst/>
                <a:latin typeface="Times New Roman" panose="02020603050405020304" pitchFamily="18" charset="0"/>
                <a:ea typeface="等线" panose="02010600030101010101" pitchFamily="2" charset="-122"/>
              </a:rPr>
              <a:t>addressed this question</a:t>
            </a:r>
            <a:r>
              <a:rPr lang="en-US" altLang="zh-CN" sz="1600" dirty="0">
                <a:solidFill>
                  <a:srgbClr val="000000"/>
                </a:solidFill>
                <a:effectLst/>
                <a:latin typeface="Times New Roman" panose="02020603050405020304" pitchFamily="18" charset="0"/>
                <a:ea typeface="等线" panose="02010600030101010101" pitchFamily="2" charset="-122"/>
              </a:rPr>
              <a:t> by attaching brain-scanning electrodes and tiny eye- tracking cameras to mice. They monitored the mice as they learned new tasks during the day, such as navigating a maze, and then observed them during sleep.(Fun fact: mice can sleep with their eyes open.)</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The study revealed</a:t>
            </a:r>
            <a:r>
              <a:rPr lang="en-US" altLang="zh-CN" sz="1600" dirty="0">
                <a:solidFill>
                  <a:srgbClr val="000000"/>
                </a:solidFill>
                <a:effectLst/>
                <a:latin typeface="Times New Roman" panose="02020603050405020304" pitchFamily="18" charset="0"/>
                <a:ea typeface="等线" panose="02010600030101010101" pitchFamily="2" charset="-122"/>
              </a:rPr>
              <a:t> </a:t>
            </a:r>
            <a:r>
              <a:rPr lang="en-US" altLang="zh-CN" sz="1600" b="1" dirty="0">
                <a:solidFill>
                  <a:srgbClr val="000000"/>
                </a:solidFill>
                <a:effectLst/>
                <a:latin typeface="Times New Roman" panose="02020603050405020304" pitchFamily="18" charset="0"/>
                <a:ea typeface="等线" panose="02010600030101010101" pitchFamily="2" charset="-122"/>
              </a:rPr>
              <a:t>two distinct substages </a:t>
            </a:r>
            <a:r>
              <a:rPr lang="en-US" altLang="zh-CN" sz="1600" dirty="0">
                <a:solidFill>
                  <a:srgbClr val="000000"/>
                </a:solidFill>
                <a:effectLst/>
                <a:latin typeface="Times New Roman" panose="02020603050405020304" pitchFamily="18" charset="0"/>
                <a:ea typeface="等线" panose="02010600030101010101" pitchFamily="2" charset="-122"/>
              </a:rPr>
              <a:t>during non-rapid eye movement(NREM)sleep, a critical period for memory formation. One substage replayed new memories, coinciding with narrowed pupils. The other involved recalling older memories, marked by widened pupils. These stages alternated rapidly. The team also discovered that during the narrowed pupil stages, blocking sharp-wave ripples (SWRs)limited the mice's ability to remember new information.</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It is also found that </a:t>
            </a:r>
            <a:r>
              <a:rPr lang="en-US" altLang="zh-CN" sz="1600" dirty="0">
                <a:solidFill>
                  <a:srgbClr val="000000"/>
                </a:solidFill>
                <a:effectLst/>
                <a:latin typeface="Times New Roman" panose="02020603050405020304" pitchFamily="18" charset="0"/>
                <a:ea typeface="等线" panose="02010600030101010101" pitchFamily="2" charset="-122"/>
              </a:rPr>
              <a:t>the brain has an intermediate(</a:t>
            </a:r>
            <a:r>
              <a:rPr lang="zh-CN" altLang="en-US" sz="1600" dirty="0">
                <a:solidFill>
                  <a:srgbClr val="000000"/>
                </a:solidFill>
                <a:effectLst/>
                <a:latin typeface="Times New Roman" panose="02020603050405020304" pitchFamily="18" charset="0"/>
                <a:ea typeface="等线" panose="02010600030101010101" pitchFamily="2" charset="-122"/>
              </a:rPr>
              <a:t>中间的</a:t>
            </a:r>
            <a:r>
              <a:rPr lang="en-US" altLang="zh-CN" sz="1600" dirty="0">
                <a:solidFill>
                  <a:srgbClr val="000000"/>
                </a:solidFill>
                <a:effectLst/>
                <a:latin typeface="Times New Roman" panose="02020603050405020304" pitchFamily="18" charset="0"/>
                <a:ea typeface="等线" panose="02010600030101010101" pitchFamily="2" charset="-122"/>
              </a:rPr>
              <a:t>)period that separates new learning from old knowledge. The results suggest that the brain can multitask distinct cognitive processes during sleep to facilitate continuous learning without interference. It's like new learning, old knowledge, new learning, old knowledge, shifting slowly throughout sleep.</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The implications of the study are far-reaching</a:t>
            </a:r>
            <a:r>
              <a:rPr lang="en-US" altLang="zh-CN" sz="1600" dirty="0">
                <a:solidFill>
                  <a:srgbClr val="000000"/>
                </a:solidFill>
                <a:effectLst/>
                <a:latin typeface="Times New Roman" panose="02020603050405020304" pitchFamily="18" charset="0"/>
                <a:ea typeface="等线" panose="02010600030101010101" pitchFamily="2" charset="-122"/>
              </a:rPr>
              <a:t>: such a non-invasive means of monitoring brain function may help treat memory issues and boost memory, for example. The study also supports the hypothesis(</a:t>
            </a:r>
            <a:r>
              <a:rPr lang="zh-CN" altLang="en-US" sz="1600" dirty="0">
                <a:solidFill>
                  <a:srgbClr val="000000"/>
                </a:solidFill>
                <a:effectLst/>
                <a:latin typeface="Times New Roman" panose="02020603050405020304" pitchFamily="18" charset="0"/>
                <a:ea typeface="等线" panose="02010600030101010101" pitchFamily="2" charset="-122"/>
              </a:rPr>
              <a:t>假说</a:t>
            </a:r>
            <a:r>
              <a:rPr lang="en-US" altLang="zh-CN" sz="1600" dirty="0">
                <a:solidFill>
                  <a:srgbClr val="000000"/>
                </a:solidFill>
                <a:effectLst/>
                <a:latin typeface="Times New Roman" panose="02020603050405020304" pitchFamily="18" charset="0"/>
                <a:ea typeface="等线" panose="02010600030101010101" pitchFamily="2" charset="-122"/>
              </a:rPr>
              <a:t>)that human brains and computer systems may significantly forget old information. Catastrophic forgetting, known in AI, is an area where machines still lag behind biology. What's more, the findings provide a potential solution for preventing catastrophic interference while enabling memory integration in both biological and artificial neural networks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Despite the many similarities between human and mouse brains, </a:t>
            </a:r>
            <a:r>
              <a:rPr lang="en-US" altLang="zh-CN" sz="1600" b="1" dirty="0">
                <a:solidFill>
                  <a:srgbClr val="000000"/>
                </a:solidFill>
                <a:effectLst/>
                <a:latin typeface="Times New Roman" panose="02020603050405020304" pitchFamily="18" charset="0"/>
                <a:ea typeface="等线" panose="02010600030101010101" pitchFamily="2" charset="-122"/>
              </a:rPr>
              <a:t>similar studies need to be conducted in humans to verify these results.</a:t>
            </a:r>
            <a:endParaRPr lang="en-US" altLang="zh-CN" sz="1600" b="1" dirty="0">
              <a:solidFill>
                <a:srgbClr val="000000"/>
              </a:solidFill>
              <a:effectLst/>
              <a:latin typeface="Times New Roman" panose="02020603050405020304" pitchFamily="18" charset="0"/>
              <a:ea typeface="等线" panose="02010600030101010101" pitchFamily="2" charset="-122"/>
            </a:endParaRPr>
          </a:p>
        </p:txBody>
      </p:sp>
      <p:sp>
        <p:nvSpPr>
          <p:cNvPr id="5" name="文本框 4"/>
          <p:cNvSpPr txBox="1"/>
          <p:nvPr/>
        </p:nvSpPr>
        <p:spPr>
          <a:xfrm>
            <a:off x="9478296" y="1012001"/>
            <a:ext cx="1995949"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a new study</a:t>
            </a:r>
            <a:endParaRPr lang="zh-CN" altLang="en-US" sz="1200" b="1" dirty="0">
              <a:solidFill>
                <a:schemeClr val="bg1"/>
              </a:solidFill>
            </a:endParaRPr>
          </a:p>
        </p:txBody>
      </p:sp>
      <p:sp>
        <p:nvSpPr>
          <p:cNvPr id="6" name="文本框 5"/>
          <p:cNvSpPr txBox="1"/>
          <p:nvPr/>
        </p:nvSpPr>
        <p:spPr>
          <a:xfrm>
            <a:off x="9463547" y="1950982"/>
            <a:ext cx="1991034"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study process</a:t>
            </a:r>
            <a:endParaRPr lang="zh-CN" altLang="en-US" sz="1200" b="1" dirty="0">
              <a:solidFill>
                <a:schemeClr val="bg1"/>
              </a:solidFill>
            </a:endParaRPr>
          </a:p>
        </p:txBody>
      </p:sp>
      <p:sp>
        <p:nvSpPr>
          <p:cNvPr id="7" name="文本框 6"/>
          <p:cNvSpPr txBox="1"/>
          <p:nvPr/>
        </p:nvSpPr>
        <p:spPr>
          <a:xfrm>
            <a:off x="9478296" y="3656880"/>
            <a:ext cx="1986117"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findings</a:t>
            </a:r>
            <a:endParaRPr lang="zh-CN" altLang="en-US" sz="1200" b="1" dirty="0">
              <a:solidFill>
                <a:schemeClr val="bg1"/>
              </a:solidFill>
            </a:endParaRPr>
          </a:p>
        </p:txBody>
      </p:sp>
      <p:sp>
        <p:nvSpPr>
          <p:cNvPr id="8" name="文本框 7"/>
          <p:cNvSpPr txBox="1"/>
          <p:nvPr/>
        </p:nvSpPr>
        <p:spPr>
          <a:xfrm>
            <a:off x="9532373" y="5087474"/>
            <a:ext cx="1932040"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implications</a:t>
            </a:r>
            <a:endParaRPr lang="zh-CN" altLang="en-US" sz="1200" b="1" dirty="0">
              <a:solidFill>
                <a:schemeClr val="bg1"/>
              </a:solidFill>
            </a:endParaRPr>
          </a:p>
        </p:txBody>
      </p:sp>
      <p:sp>
        <p:nvSpPr>
          <p:cNvPr id="9" name="文本框 8"/>
          <p:cNvSpPr txBox="1"/>
          <p:nvPr/>
        </p:nvSpPr>
        <p:spPr>
          <a:xfrm>
            <a:off x="9497960" y="6272261"/>
            <a:ext cx="2025446"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further studies</a:t>
            </a:r>
            <a:endParaRPr lang="zh-CN" altLang="en-US" sz="1200" b="1" dirty="0">
              <a:solidFill>
                <a:schemeClr val="bg1"/>
              </a:solidFill>
            </a:endParaRPr>
          </a:p>
        </p:txBody>
      </p:sp>
      <p:sp>
        <p:nvSpPr>
          <p:cNvPr id="10" name="矩形 9"/>
          <p:cNvSpPr/>
          <p:nvPr/>
        </p:nvSpPr>
        <p:spPr>
          <a:xfrm>
            <a:off x="0" y="995435"/>
            <a:ext cx="9324870" cy="914400"/>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1951704"/>
            <a:ext cx="9324870" cy="691012"/>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686909"/>
            <a:ext cx="9324870" cy="2186542"/>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83499"/>
            <a:ext cx="9324870" cy="1446964"/>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6340510"/>
            <a:ext cx="9324870" cy="517489"/>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7708760" y="4176719"/>
            <a:ext cx="4389455" cy="204362"/>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7710436" y="4409506"/>
            <a:ext cx="961292" cy="182591"/>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383459" y="5055948"/>
            <a:ext cx="3686123" cy="219437"/>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1621082" y="5298784"/>
            <a:ext cx="3654304" cy="207714"/>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5546689" y="6003844"/>
            <a:ext cx="1971153" cy="195989"/>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0" y="6226583"/>
            <a:ext cx="3778180" cy="234507"/>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891596"/>
            <a:ext cx="7548465" cy="6093976"/>
          </a:xfrm>
          <a:prstGeom prst="rect">
            <a:avLst/>
          </a:prstGeom>
          <a:noFill/>
        </p:spPr>
        <p:txBody>
          <a:bodyPr wrap="square">
            <a:spAutoFit/>
          </a:bodyPr>
          <a:lstStyle/>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When we sleep, our brain is still actively processing the day's experiences and integrating them with past memories. Previous studies have identified links between pupil(</a:t>
            </a:r>
            <a:r>
              <a:rPr lang="zh-CN" altLang="en-US" sz="1500" dirty="0">
                <a:solidFill>
                  <a:srgbClr val="000000"/>
                </a:solidFill>
                <a:effectLst/>
                <a:latin typeface="Times New Roman" panose="02020603050405020304" pitchFamily="18" charset="0"/>
                <a:ea typeface="等线" panose="02010600030101010101" pitchFamily="2" charset="-122"/>
              </a:rPr>
              <a:t>瞳孔</a:t>
            </a:r>
            <a:r>
              <a:rPr lang="en-US" altLang="zh-CN" sz="1500" dirty="0">
                <a:solidFill>
                  <a:srgbClr val="000000"/>
                </a:solidFill>
                <a:effectLst/>
                <a:latin typeface="Times New Roman" panose="02020603050405020304" pitchFamily="18" charset="0"/>
                <a:ea typeface="等线" panose="02010600030101010101" pitchFamily="2" charset="-122"/>
              </a:rPr>
              <a:t>)size and sleep state, as well as between sleep state and memory formation. However, it has been unclear how fresh memories are processed without blurring into old ones. For example, how do we learn to play the piano without forgetting how to ride a bike?</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Researchers at Cornell University addressed this question by attaching brain-scanning electrodes and tiny eye- tracking cameras to mice. They monitored the mice as they learned new tasks during the day, such as navigating a maze, and then observed them during sleep.(Fun fact: mice can sleep with their eyes open.)</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The study revealed two distinct substages during non-rapid eye movement(NREM)sleep, a critical period for memory formation. One substage replayed new memories, coinciding with narrowed pupils. The other involved recalling older memories, marked by widened pupils. These stages alternated rapidly. The team also discovered that during the narrowed pupil stages, blocking sharp-wave ripples (SWRs)limited the mice's ability to remember new information.</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It is also found that the brain has an intermediate(</a:t>
            </a:r>
            <a:r>
              <a:rPr lang="zh-CN" altLang="en-US" sz="1500" dirty="0">
                <a:solidFill>
                  <a:srgbClr val="000000"/>
                </a:solidFill>
                <a:effectLst/>
                <a:latin typeface="Times New Roman" panose="02020603050405020304" pitchFamily="18" charset="0"/>
                <a:ea typeface="等线" panose="02010600030101010101" pitchFamily="2" charset="-122"/>
              </a:rPr>
              <a:t>中间的</a:t>
            </a:r>
            <a:r>
              <a:rPr lang="en-US" altLang="zh-CN" sz="1500" dirty="0">
                <a:solidFill>
                  <a:srgbClr val="000000"/>
                </a:solidFill>
                <a:effectLst/>
                <a:latin typeface="Times New Roman" panose="02020603050405020304" pitchFamily="18" charset="0"/>
                <a:ea typeface="等线" panose="02010600030101010101" pitchFamily="2" charset="-122"/>
              </a:rPr>
              <a:t>)period that separates new learning from old knowledge. The results suggest that the brain can multitask distinct cognitive processes during sleep to facilitate continuous learning without interference. It's like new learning, old knowledge, new learning, old knowledge, shifting slowly throughout sleep.</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The implications of the study are far-reaching: such a non-invasive means of monitoring brain function may help treat memory issues and boost memory, for example. The study also supports the hypothesis(</a:t>
            </a:r>
            <a:r>
              <a:rPr lang="zh-CN" altLang="en-US" sz="1500" dirty="0">
                <a:solidFill>
                  <a:srgbClr val="000000"/>
                </a:solidFill>
                <a:effectLst/>
                <a:latin typeface="Times New Roman" panose="02020603050405020304" pitchFamily="18" charset="0"/>
                <a:ea typeface="等线" panose="02010600030101010101" pitchFamily="2" charset="-122"/>
              </a:rPr>
              <a:t>假说</a:t>
            </a:r>
            <a:r>
              <a:rPr lang="en-US" altLang="zh-CN" sz="1500" dirty="0">
                <a:solidFill>
                  <a:srgbClr val="000000"/>
                </a:solidFill>
                <a:effectLst/>
                <a:latin typeface="Times New Roman" panose="02020603050405020304" pitchFamily="18" charset="0"/>
                <a:ea typeface="等线" panose="02010600030101010101" pitchFamily="2" charset="-122"/>
              </a:rPr>
              <a:t>)that human brains and computer systems may significantly forget old information. Catastrophic forgetting, known in AI, is an area where machines still lag behind biology. What's more, the findings provide a potential solution for preventing catastrophic interference while enabling memory integration in both biological and artificial neural networks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Despite the many similarities between human and mouse brains, similar studies need to be conducted in humans to verify these results.</a:t>
            </a:r>
            <a:endParaRPr lang="en-US" altLang="zh-CN" sz="15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7651101" y="864226"/>
            <a:ext cx="4522237" cy="5978560"/>
          </a:xfrm>
          <a:prstGeom prst="rect">
            <a:avLst/>
          </a:prstGeom>
          <a:noFill/>
          <a:ln w="25400">
            <a:solidFill>
              <a:srgbClr val="005188"/>
            </a:solidFill>
          </a:ln>
        </p:spPr>
        <p:txBody>
          <a:bodyPr wrap="square">
            <a:spAutoFit/>
          </a:bodyPr>
          <a:lstStyle/>
          <a:p>
            <a:pPr algn="just" eaLnBrk="0">
              <a:lnSpc>
                <a:spcPts val="1700"/>
              </a:lnSpc>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32.What do researchers at Cornell University focus on?</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How pupil size is related to sleep state.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How people learn to perform new tasks.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How memories are kept without interference.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How sleep state is connected with memory formation.</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33.What is the finding of the study?</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Blocking SWRs removes old memories.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The brain processes new memories first.</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Widened pupil is associated with replaying new memories.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D.A transitional stage distinguishes old memories from new ones.</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34.What is the implication of the study?</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It provides an invasive solution to memory study.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It helps avoid large-scale interference and integrate memory.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It denies that brains and computers may forget information dramatically.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It supports that machines perform better in catastrophic forgetting than brains.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35.Which of the following can be a suitable title for the text?</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Code of Memory Integration in Sleep.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Role of Sleep in Memory and Learning.</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Pupil Size: A Window into Human Brain.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lnSpc>
                <a:spcPts val="1700"/>
              </a:lnSpc>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A Breakthrough: How Mice Sleep with Eyes Open.</a:t>
            </a:r>
            <a:endParaRPr lang="en-US" altLang="zh-CN" sz="1500" dirty="0">
              <a:solidFill>
                <a:srgbClr val="000000"/>
              </a:solidFill>
              <a:latin typeface="Times New Roman" panose="02020603050405020304" pitchFamily="18" charset="0"/>
              <a:ea typeface="等线" panose="02010600030101010101" pitchFamily="2" charset="-122"/>
            </a:endParaRPr>
          </a:p>
        </p:txBody>
      </p:sp>
      <p:sp>
        <p:nvSpPr>
          <p:cNvPr id="5" name="文本占位符 2"/>
          <p:cNvSpPr txBox="1"/>
          <p:nvPr/>
        </p:nvSpPr>
        <p:spPr>
          <a:xfrm>
            <a:off x="583782" y="-9832"/>
            <a:ext cx="9936734" cy="85540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D</a:t>
            </a:r>
            <a:r>
              <a:rPr lang="zh-CN" altLang="en-US" sz="3200" dirty="0">
                <a:solidFill>
                  <a:srgbClr val="005188"/>
                </a:solidFill>
                <a:latin typeface="+mj-lt"/>
                <a:ea typeface="华文中宋" panose="02010600040101010101" charset="-122"/>
              </a:rPr>
              <a:t>篇：</a:t>
            </a:r>
            <a:r>
              <a:rPr lang="en-US" altLang="zh-CN" sz="3200" dirty="0">
                <a:solidFill>
                  <a:srgbClr val="005188"/>
                </a:solidFill>
                <a:latin typeface="Cambria" panose="02040503050406030204" pitchFamily="18" charset="0"/>
                <a:ea typeface="Cambria" panose="02040503050406030204" pitchFamily="18" charset="0"/>
              </a:rPr>
              <a:t>A new study on how memories are kept without interference</a:t>
            </a:r>
            <a:endParaRPr lang="zh-CN" altLang="en-US" sz="3200" dirty="0">
              <a:solidFill>
                <a:srgbClr val="005188"/>
              </a:solidFill>
              <a:latin typeface="Cambria" panose="02040503050406030204" pitchFamily="18" charset="0"/>
              <a:ea typeface="华文中宋" panose="02010600040101010101" charset="-122"/>
            </a:endParaRPr>
          </a:p>
        </p:txBody>
      </p:sp>
      <p:sp>
        <p:nvSpPr>
          <p:cNvPr id="6" name="矩形: 圆角 5"/>
          <p:cNvSpPr/>
          <p:nvPr/>
        </p:nvSpPr>
        <p:spPr>
          <a:xfrm>
            <a:off x="341005" y="2080949"/>
            <a:ext cx="4833423" cy="221188"/>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4475181" y="1871831"/>
            <a:ext cx="204395" cy="3765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矩形: 圆角 9"/>
          <p:cNvSpPr/>
          <p:nvPr/>
        </p:nvSpPr>
        <p:spPr>
          <a:xfrm>
            <a:off x="5152913" y="1394252"/>
            <a:ext cx="2379233" cy="251668"/>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0" y="1589683"/>
            <a:ext cx="5120640" cy="271390"/>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7733553" y="1780332"/>
            <a:ext cx="3818367" cy="241508"/>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51382" y="2980292"/>
            <a:ext cx="3336697" cy="26074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3104742" y="3213972"/>
            <a:ext cx="4383178" cy="2709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77062" y="3474720"/>
            <a:ext cx="7421018" cy="23368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87222" y="3698240"/>
            <a:ext cx="2442618" cy="27432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2065" y="2860222"/>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1</a:t>
            </a:r>
            <a:endParaRPr lang="zh-CN" altLang="en-US" sz="1200" b="1" dirty="0"/>
          </a:p>
        </p:txBody>
      </p:sp>
      <p:sp>
        <p:nvSpPr>
          <p:cNvPr id="18" name="矩形: 圆角 17"/>
          <p:cNvSpPr/>
          <p:nvPr/>
        </p:nvSpPr>
        <p:spPr>
          <a:xfrm>
            <a:off x="4821783" y="3671172"/>
            <a:ext cx="2716938" cy="28106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87222" y="3955652"/>
            <a:ext cx="7197497" cy="19978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40865" y="3551102"/>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2</a:t>
            </a:r>
            <a:endParaRPr lang="zh-CN" altLang="en-US" sz="1200" b="1" dirty="0"/>
          </a:p>
        </p:txBody>
      </p:sp>
      <p:sp>
        <p:nvSpPr>
          <p:cNvPr id="21" name="矩形: 圆角 20"/>
          <p:cNvSpPr/>
          <p:nvPr/>
        </p:nvSpPr>
        <p:spPr>
          <a:xfrm>
            <a:off x="1895702" y="4158852"/>
            <a:ext cx="5612538" cy="28106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77062" y="4392532"/>
            <a:ext cx="1639978" cy="24042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3846422" y="4412852"/>
            <a:ext cx="3641498" cy="24042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0" y="4646532"/>
            <a:ext cx="5354320" cy="20994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575665" y="4292782"/>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3</a:t>
            </a:r>
            <a:endParaRPr lang="zh-CN" altLang="en-US" sz="1200" b="1" dirty="0"/>
          </a:p>
        </p:txBody>
      </p:sp>
      <p:sp>
        <p:nvSpPr>
          <p:cNvPr id="26" name="矩形: 圆角 25"/>
          <p:cNvSpPr/>
          <p:nvPr/>
        </p:nvSpPr>
        <p:spPr>
          <a:xfrm>
            <a:off x="7697062" y="3254612"/>
            <a:ext cx="4393338" cy="26074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7686902" y="3508612"/>
            <a:ext cx="979578" cy="220108"/>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441488" y="977871"/>
            <a:ext cx="7034485" cy="207834"/>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p:cNvSpPr/>
          <p:nvPr/>
        </p:nvSpPr>
        <p:spPr>
          <a:xfrm>
            <a:off x="81422" y="1210658"/>
            <a:ext cx="2058877" cy="196111"/>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7717134" y="5873093"/>
            <a:ext cx="3326004" cy="226256"/>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left)">
                                      <p:cBhvr>
                                        <p:cTn id="94" dur="500"/>
                                        <p:tgtEl>
                                          <p:spTgt spid="26"/>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left)">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left)">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wipe(left)">
                                      <p:cBhvr>
                                        <p:cTn id="113" dur="500"/>
                                        <p:tgtEl>
                                          <p:spTgt spid="30"/>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left)">
                                      <p:cBhvr>
                                        <p:cTn id="122" dur="500"/>
                                        <p:tgtEl>
                                          <p:spTgt spid="32"/>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left)">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wipe(left)">
                                      <p:cBhvr>
                                        <p:cTn id="131" dur="500"/>
                                        <p:tgtEl>
                                          <p:spTgt spid="34"/>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wipe(left)">
                                      <p:cBhvr>
                                        <p:cTn id="135" dur="5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8" grpId="0" animBg="1"/>
      <p:bldP spid="29" grpId="0" animBg="1"/>
      <p:bldP spid="30" grpId="0" animBg="1"/>
      <p:bldP spid="31"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4267200"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solidFill>
                    <a:srgbClr val="005188"/>
                  </a:solidFill>
                  <a:latin typeface="Calibri Light" panose="020F0302020204030204"/>
                  <a:ea typeface="华文中宋" panose="02010600040101010101" charset="-122"/>
                </a:rPr>
                <a:t>文本</a:t>
              </a: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词句分析与积累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11726845" cy="407590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1. process:</a:t>
            </a:r>
            <a:endParaRPr lang="en-US" altLang="zh-CN"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       </a:t>
            </a:r>
            <a:r>
              <a:rPr lang="en-US" altLang="zh-CN" sz="2000" i="1" dirty="0">
                <a:solidFill>
                  <a:prstClr val="black"/>
                </a:solidFill>
                <a:latin typeface="Calibri" panose="020F0502020204030204"/>
                <a:ea typeface="Cambria" panose="02040503050406030204" pitchFamily="18" charset="0"/>
              </a:rPr>
              <a:t>When we sleep, our brain is still actively ___________ the day's experiences and integrating them with past memories. </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However, it has been unclear how fresh memories ___________ without blurring into old ones. </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The results suggest that the brain can multitask distinct cognitive _________ during sleep to facilitate continuous learning without interference. </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We sell __________ cheese.</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kumimoji="0" lang="en-US" altLang="zh-CN"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2. blur:</a:t>
            </a:r>
            <a:endParaRPr kumimoji="0" lang="en-US" altLang="zh-CN" b="1" i="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    </a:t>
            </a:r>
            <a:r>
              <a:rPr lang="en-US" altLang="zh-CN" sz="2000" i="1" dirty="0">
                <a:solidFill>
                  <a:prstClr val="black"/>
                </a:solidFill>
                <a:latin typeface="Calibri" panose="020F0502020204030204"/>
                <a:ea typeface="Cambria" panose="02040503050406030204" pitchFamily="18" charset="0"/>
              </a:rPr>
              <a:t>It has been unclear how fresh memories are processed without </a:t>
            </a:r>
            <a:r>
              <a:rPr lang="en-US" altLang="zh-CN" sz="2000" i="1" u="sng" dirty="0">
                <a:solidFill>
                  <a:prstClr val="black"/>
                </a:solidFill>
                <a:latin typeface="Calibri" panose="020F0502020204030204"/>
                <a:ea typeface="Cambria" panose="02040503050406030204" pitchFamily="18" charset="0"/>
              </a:rPr>
              <a:t>blurring</a:t>
            </a:r>
            <a:r>
              <a:rPr lang="en-US" altLang="zh-CN" sz="2000" i="1" dirty="0">
                <a:solidFill>
                  <a:prstClr val="black"/>
                </a:solidFill>
                <a:latin typeface="Calibri" panose="020F0502020204030204"/>
                <a:ea typeface="Cambria" panose="02040503050406030204" pitchFamily="18" charset="0"/>
              </a:rPr>
              <a:t> into old ones</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The line between fact and fiction is becoming </a:t>
            </a:r>
            <a:r>
              <a:rPr lang="en-US" altLang="zh-CN" sz="2000" i="1" u="sng" dirty="0">
                <a:solidFill>
                  <a:prstClr val="black"/>
                </a:solidFill>
                <a:latin typeface="Calibri" panose="020F0502020204030204"/>
                <a:ea typeface="Cambria" panose="02040503050406030204" pitchFamily="18" charset="0"/>
              </a:rPr>
              <a:t>blurred</a:t>
            </a:r>
            <a:r>
              <a:rPr lang="en-US" altLang="zh-CN" sz="2000" i="1" dirty="0">
                <a:solidFill>
                  <a:prstClr val="black"/>
                </a:solidFill>
                <a:latin typeface="Calibri" panose="020F0502020204030204"/>
                <a:ea typeface="Cambria" panose="02040503050406030204" pitchFamily="18" charset="0"/>
              </a:rPr>
              <a:t>.</a:t>
            </a:r>
            <a:endParaRPr lang="en-US" altLang="zh-CN" sz="200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Her eyes, behind her glasses, began to </a:t>
            </a:r>
            <a:r>
              <a:rPr lang="en-US" altLang="zh-CN" sz="2000" i="1" u="sng" dirty="0">
                <a:solidFill>
                  <a:prstClr val="black"/>
                </a:solidFill>
                <a:latin typeface="Calibri" panose="020F0502020204030204"/>
                <a:ea typeface="Cambria" panose="02040503050406030204" pitchFamily="18" charset="0"/>
              </a:rPr>
              <a:t>blur</a:t>
            </a:r>
            <a:r>
              <a:rPr lang="en-US" altLang="zh-CN" sz="2000" i="1" dirty="0">
                <a:solidFill>
                  <a:prstClr val="black"/>
                </a:solidFill>
                <a:latin typeface="Calibri" panose="020F0502020204030204"/>
                <a:ea typeface="Cambria" panose="02040503050406030204" pitchFamily="18" charset="0"/>
              </a:rPr>
              <a:t>.</a:t>
            </a:r>
            <a:endParaRPr lang="en-US" altLang="zh-CN" sz="2000" i="1" dirty="0">
              <a:solidFill>
                <a:prstClr val="black"/>
              </a:solidFill>
              <a:latin typeface="Calibri" panose="020F0502020204030204"/>
              <a:ea typeface="Cambria" panose="02040503050406030204" pitchFamily="18" charset="0"/>
            </a:endParaRPr>
          </a:p>
          <a:p>
            <a:pPr>
              <a:lnSpc>
                <a:spcPct val="100000"/>
              </a:lnSpc>
              <a:spcBef>
                <a:spcPts val="0"/>
              </a:spcBef>
            </a:pPr>
            <a:r>
              <a:rPr lang="zh-CN" altLang="en-US" sz="2000" dirty="0">
                <a:solidFill>
                  <a:prstClr val="black"/>
                </a:solidFill>
                <a:latin typeface="Calibri" panose="020F0502020204030204"/>
              </a:rPr>
              <a:t>    眼泪模糊了她的双眼</a:t>
            </a:r>
            <a:endParaRPr lang="en-US" altLang="zh-CN" sz="2000" dirty="0">
              <a:solidFill>
                <a:prstClr val="black"/>
              </a:solidFill>
              <a:latin typeface="Calibri" panose="020F0502020204030204"/>
            </a:endParaRPr>
          </a:p>
          <a:p>
            <a:pPr>
              <a:lnSpc>
                <a:spcPct val="100000"/>
              </a:lnSpc>
              <a:spcBef>
                <a:spcPts val="0"/>
              </a:spcBef>
            </a:pPr>
            <a:r>
              <a:rPr lang="en-US" altLang="zh-CN" i="1" dirty="0">
                <a:solidFill>
                  <a:prstClr val="black"/>
                </a:solidFill>
                <a:latin typeface="Calibri" panose="020F0502020204030204"/>
                <a:ea typeface="Cambria" panose="02040503050406030204" pitchFamily="18" charset="0"/>
              </a:rPr>
              <a:t>3. address:</a:t>
            </a:r>
            <a:endParaRPr lang="en-US" altLang="zh-CN" i="1" dirty="0">
              <a:solidFill>
                <a:prstClr val="black"/>
              </a:solidFill>
              <a:latin typeface="Calibri" panose="020F0502020204030204"/>
              <a:ea typeface="Cambria" panose="02040503050406030204" pitchFamily="18" charset="0"/>
            </a:endParaRPr>
          </a:p>
          <a:p>
            <a:pPr>
              <a:lnSpc>
                <a:spcPct val="100000"/>
              </a:lnSpc>
              <a:spcBef>
                <a:spcPts val="0"/>
              </a:spcBef>
            </a:pPr>
            <a:r>
              <a:rPr lang="en-US" altLang="zh-CN" sz="2000" dirty="0">
                <a:solidFill>
                  <a:prstClr val="black"/>
                </a:solidFill>
                <a:latin typeface="Calibri" panose="020F0502020204030204"/>
              </a:rPr>
              <a:t>     </a:t>
            </a:r>
            <a:r>
              <a:rPr lang="en-US" altLang="zh-CN" sz="2000" i="1" dirty="0">
                <a:solidFill>
                  <a:prstClr val="black"/>
                </a:solidFill>
                <a:latin typeface="Calibri" panose="020F0502020204030204"/>
                <a:ea typeface="Cambria" panose="02040503050406030204" pitchFamily="18" charset="0"/>
              </a:rPr>
              <a:t>He is due to </a:t>
            </a:r>
            <a:r>
              <a:rPr lang="en-US" altLang="zh-CN" sz="2000" i="1" u="sng" dirty="0">
                <a:solidFill>
                  <a:prstClr val="black"/>
                </a:solidFill>
                <a:latin typeface="Calibri" panose="020F0502020204030204"/>
                <a:ea typeface="Cambria" panose="02040503050406030204" pitchFamily="18" charset="0"/>
              </a:rPr>
              <a:t>address</a:t>
            </a:r>
            <a:r>
              <a:rPr lang="en-US" altLang="zh-CN" sz="2000" i="1" dirty="0">
                <a:solidFill>
                  <a:prstClr val="black"/>
                </a:solidFill>
                <a:latin typeface="Calibri" panose="020F0502020204030204"/>
                <a:ea typeface="Cambria" panose="02040503050406030204" pitchFamily="18" charset="0"/>
              </a:rPr>
              <a:t> a conference on human rights next week.</a:t>
            </a:r>
            <a:endParaRPr lang="en-US" altLang="zh-CN" sz="2000" i="1" dirty="0">
              <a:solidFill>
                <a:prstClr val="black"/>
              </a:solidFill>
              <a:latin typeface="Calibri" panose="020F0502020204030204"/>
              <a:ea typeface="Cambria" panose="02040503050406030204" pitchFamily="18" charset="0"/>
            </a:endParaRPr>
          </a:p>
          <a:p>
            <a:pPr>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tonight's televised presidential </a:t>
            </a:r>
            <a:r>
              <a:rPr lang="en-US" altLang="zh-CN" sz="2000" i="1" u="sng" dirty="0">
                <a:solidFill>
                  <a:prstClr val="black"/>
                </a:solidFill>
                <a:latin typeface="Calibri" panose="020F0502020204030204"/>
                <a:ea typeface="Cambria" panose="02040503050406030204" pitchFamily="18" charset="0"/>
              </a:rPr>
              <a:t>address</a:t>
            </a:r>
            <a:endParaRPr lang="en-US" altLang="zh-CN" sz="2000" i="1" u="sng" dirty="0">
              <a:solidFill>
                <a:prstClr val="black"/>
              </a:solidFill>
              <a:latin typeface="Calibri" panose="020F0502020204030204"/>
              <a:ea typeface="Cambria" panose="02040503050406030204" pitchFamily="18" charset="0"/>
            </a:endParaRPr>
          </a:p>
          <a:p>
            <a:pPr>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We must </a:t>
            </a:r>
            <a:r>
              <a:rPr lang="en-US" altLang="zh-CN" sz="2000" i="1" u="sng" dirty="0">
                <a:solidFill>
                  <a:prstClr val="black"/>
                </a:solidFill>
                <a:latin typeface="Calibri" panose="020F0502020204030204"/>
                <a:ea typeface="Cambria" panose="02040503050406030204" pitchFamily="18" charset="0"/>
              </a:rPr>
              <a:t>address</a:t>
            </a:r>
            <a:r>
              <a:rPr lang="en-US" altLang="zh-CN" sz="2000" i="1" dirty="0">
                <a:solidFill>
                  <a:prstClr val="black"/>
                </a:solidFill>
                <a:latin typeface="Calibri" panose="020F0502020204030204"/>
                <a:ea typeface="Cambria" panose="02040503050406030204" pitchFamily="18" charset="0"/>
              </a:rPr>
              <a:t> ourselves to the problem of traffic pollution.</a:t>
            </a:r>
            <a:endParaRPr lang="en-US" altLang="zh-CN" sz="2000" i="1" dirty="0">
              <a:solidFill>
                <a:prstClr val="black"/>
              </a:solidFill>
              <a:latin typeface="Calibri" panose="020F0502020204030204"/>
              <a:ea typeface="Cambria" panose="02040503050406030204" pitchFamily="18" charset="0"/>
            </a:endParaRPr>
          </a:p>
          <a:p>
            <a:pPr>
              <a:lnSpc>
                <a:spcPct val="100000"/>
              </a:lnSpc>
              <a:spcBef>
                <a:spcPts val="0"/>
              </a:spcBef>
            </a:pPr>
            <a:r>
              <a:rPr lang="en-US" altLang="zh-CN" sz="2000" i="1" dirty="0">
                <a:solidFill>
                  <a:prstClr val="black"/>
                </a:solidFill>
                <a:latin typeface="Calibri" panose="020F0502020204030204"/>
                <a:ea typeface="Cambria" panose="02040503050406030204" pitchFamily="18" charset="0"/>
              </a:rPr>
              <a:t>    Researchers at Cornell University </a:t>
            </a:r>
            <a:r>
              <a:rPr lang="en-US" altLang="zh-CN" sz="2000" i="1" u="sng" dirty="0">
                <a:solidFill>
                  <a:prstClr val="black"/>
                </a:solidFill>
                <a:latin typeface="Calibri" panose="020F0502020204030204"/>
                <a:ea typeface="Cambria" panose="02040503050406030204" pitchFamily="18" charset="0"/>
              </a:rPr>
              <a:t>addressed</a:t>
            </a:r>
            <a:r>
              <a:rPr lang="en-US" altLang="zh-CN" sz="2000" i="1" dirty="0">
                <a:solidFill>
                  <a:prstClr val="black"/>
                </a:solidFill>
                <a:latin typeface="Calibri" panose="020F0502020204030204"/>
                <a:ea typeface="Cambria" panose="02040503050406030204" pitchFamily="18" charset="0"/>
              </a:rPr>
              <a:t> this question by attaching brain-scanning electrodes and tiny eye- tracking cameras to mice. </a:t>
            </a:r>
            <a:endParaRPr lang="zh-CN" altLang="en-US" sz="2000" i="1" dirty="0">
              <a:solidFill>
                <a:prstClr val="black"/>
              </a:solidFill>
              <a:latin typeface="Calibri" panose="020F0502020204030204"/>
              <a:ea typeface="Cambria" panose="02040503050406030204" pitchFamily="18" charset="0"/>
            </a:endParaRPr>
          </a:p>
        </p:txBody>
      </p:sp>
      <p:sp>
        <p:nvSpPr>
          <p:cNvPr id="7" name="文本框 6"/>
          <p:cNvSpPr txBox="1"/>
          <p:nvPr/>
        </p:nvSpPr>
        <p:spPr>
          <a:xfrm>
            <a:off x="5149780" y="1111570"/>
            <a:ext cx="1401746" cy="369332"/>
          </a:xfrm>
          <a:prstGeom prst="rect">
            <a:avLst/>
          </a:prstGeom>
          <a:noFill/>
        </p:spPr>
        <p:txBody>
          <a:bodyPr wrap="square">
            <a:spAutoFit/>
          </a:bodyPr>
          <a:lstStyle/>
          <a:p>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processing</a:t>
            </a:r>
            <a:endParaRPr lang="zh-CN" altLang="en-US" b="1" i="1" dirty="0">
              <a:solidFill>
                <a:srgbClr val="C00000"/>
              </a:solidFill>
            </a:endParaRPr>
          </a:p>
        </p:txBody>
      </p:sp>
      <p:sp>
        <p:nvSpPr>
          <p:cNvPr id="10" name="文本框 9"/>
          <p:cNvSpPr txBox="1"/>
          <p:nvPr/>
        </p:nvSpPr>
        <p:spPr>
          <a:xfrm>
            <a:off x="5903406" y="1784811"/>
            <a:ext cx="2486968" cy="369332"/>
          </a:xfrm>
          <a:prstGeom prst="rect">
            <a:avLst/>
          </a:prstGeom>
          <a:noFill/>
        </p:spPr>
        <p:txBody>
          <a:bodyPr wrap="square">
            <a:spAutoFit/>
          </a:bodyPr>
          <a:lstStyle/>
          <a:p>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are processed </a:t>
            </a:r>
            <a:endParaRPr lang="zh-CN" altLang="en-US" b="1" i="1" dirty="0">
              <a:solidFill>
                <a:srgbClr val="C00000"/>
              </a:solidFill>
            </a:endParaRPr>
          </a:p>
        </p:txBody>
      </p:sp>
      <p:sp>
        <p:nvSpPr>
          <p:cNvPr id="12" name="文本框 11"/>
          <p:cNvSpPr txBox="1"/>
          <p:nvPr/>
        </p:nvSpPr>
        <p:spPr>
          <a:xfrm>
            <a:off x="7445478" y="2066280"/>
            <a:ext cx="2486903"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processes</a:t>
            </a:r>
            <a:endParaRPr lang="zh-CN" altLang="en-US" b="1" i="1" dirty="0">
              <a:solidFill>
                <a:srgbClr val="C00000"/>
              </a:solidFill>
            </a:endParaRPr>
          </a:p>
        </p:txBody>
      </p:sp>
      <p:sp>
        <p:nvSpPr>
          <p:cNvPr id="16" name="文本框 15"/>
          <p:cNvSpPr txBox="1"/>
          <p:nvPr/>
        </p:nvSpPr>
        <p:spPr>
          <a:xfrm>
            <a:off x="1378974" y="2646384"/>
            <a:ext cx="142322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processed</a:t>
            </a:r>
            <a:endParaRPr lang="zh-CN" altLang="en-US" b="1" i="1" dirty="0">
              <a:solidFill>
                <a:srgbClr val="C00000"/>
              </a:solidFill>
            </a:endParaRPr>
          </a:p>
        </p:txBody>
      </p:sp>
      <p:sp>
        <p:nvSpPr>
          <p:cNvPr id="18" name="文本框 17"/>
          <p:cNvSpPr txBox="1"/>
          <p:nvPr/>
        </p:nvSpPr>
        <p:spPr>
          <a:xfrm>
            <a:off x="9500554" y="3407402"/>
            <a:ext cx="2524298"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v.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使变模糊</a:t>
            </a:r>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变模糊</a:t>
            </a:r>
            <a:endParaRPr lang="zh-CN" altLang="en-US" b="1" dirty="0">
              <a:solidFill>
                <a:srgbClr val="C00000"/>
              </a:solidFill>
            </a:endParaRPr>
          </a:p>
        </p:txBody>
      </p:sp>
      <p:sp>
        <p:nvSpPr>
          <p:cNvPr id="19" name="文本框 18"/>
          <p:cNvSpPr txBox="1"/>
          <p:nvPr/>
        </p:nvSpPr>
        <p:spPr>
          <a:xfrm>
            <a:off x="6447638" y="3726950"/>
            <a:ext cx="1772130"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adj.</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使变模糊的</a:t>
            </a:r>
            <a:endParaRPr lang="zh-CN" altLang="en-US" b="1" dirty="0">
              <a:solidFill>
                <a:srgbClr val="C00000"/>
              </a:solidFill>
            </a:endParaRPr>
          </a:p>
        </p:txBody>
      </p:sp>
      <p:sp>
        <p:nvSpPr>
          <p:cNvPr id="20" name="文本框 19"/>
          <p:cNvSpPr txBox="1"/>
          <p:nvPr/>
        </p:nvSpPr>
        <p:spPr>
          <a:xfrm>
            <a:off x="5385753" y="4051415"/>
            <a:ext cx="3246969"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v.</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使 </a:t>
            </a:r>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视力</a:t>
            </a:r>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模糊</a:t>
            </a:r>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视力</a:t>
            </a:r>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变模糊</a:t>
            </a:r>
            <a:endParaRPr lang="zh-CN" altLang="en-US" b="1" dirty="0">
              <a:solidFill>
                <a:srgbClr val="C00000"/>
              </a:solidFill>
            </a:endParaRPr>
          </a:p>
        </p:txBody>
      </p:sp>
      <p:sp>
        <p:nvSpPr>
          <p:cNvPr id="21" name="文本框 20"/>
          <p:cNvSpPr txBox="1"/>
          <p:nvPr/>
        </p:nvSpPr>
        <p:spPr>
          <a:xfrm>
            <a:off x="2996516" y="4375879"/>
            <a:ext cx="3443614" cy="400110"/>
          </a:xfrm>
          <a:prstGeom prst="rect">
            <a:avLst/>
          </a:prstGeom>
          <a:noFill/>
        </p:spPr>
        <p:txBody>
          <a:bodyPr wrap="square">
            <a:spAutoFit/>
          </a:bodyPr>
          <a:lstStyle/>
          <a:p>
            <a:r>
              <a:rPr lang="en-US" altLang="zh-CN" sz="2000" b="1" i="1" dirty="0">
                <a:solidFill>
                  <a:srgbClr val="C00000"/>
                </a:solidFill>
                <a:latin typeface="Calibri" panose="020F0502020204030204"/>
              </a:rPr>
              <a:t>Tears blurred her eyes.</a:t>
            </a:r>
            <a:endParaRPr lang="zh-CN" altLang="en-US" sz="2000" b="1" i="1" dirty="0">
              <a:solidFill>
                <a:srgbClr val="C00000"/>
              </a:solidFill>
            </a:endParaRPr>
          </a:p>
        </p:txBody>
      </p:sp>
      <p:sp>
        <p:nvSpPr>
          <p:cNvPr id="22" name="文本框 21"/>
          <p:cNvSpPr txBox="1"/>
          <p:nvPr/>
        </p:nvSpPr>
        <p:spPr>
          <a:xfrm>
            <a:off x="7303045" y="4975647"/>
            <a:ext cx="2524298"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v.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做演讲</a:t>
            </a:r>
            <a:endParaRPr lang="zh-CN" altLang="en-US" b="1" dirty="0">
              <a:solidFill>
                <a:srgbClr val="C00000"/>
              </a:solidFill>
            </a:endParaRPr>
          </a:p>
        </p:txBody>
      </p:sp>
      <p:sp>
        <p:nvSpPr>
          <p:cNvPr id="23" name="文本框 22"/>
          <p:cNvSpPr txBox="1"/>
          <p:nvPr/>
        </p:nvSpPr>
        <p:spPr>
          <a:xfrm>
            <a:off x="5734800" y="5373853"/>
            <a:ext cx="2524298"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n.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演讲</a:t>
            </a:r>
            <a:endParaRPr lang="zh-CN" altLang="en-US" b="1" dirty="0">
              <a:solidFill>
                <a:srgbClr val="C00000"/>
              </a:solidFill>
            </a:endParaRPr>
          </a:p>
        </p:txBody>
      </p:sp>
      <p:sp>
        <p:nvSpPr>
          <p:cNvPr id="24" name="文本框 23"/>
          <p:cNvSpPr txBox="1"/>
          <p:nvPr/>
        </p:nvSpPr>
        <p:spPr>
          <a:xfrm>
            <a:off x="7086736" y="5624576"/>
            <a:ext cx="2524298"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v.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处理，解决</a:t>
            </a:r>
            <a:endParaRPr lang="zh-CN" altLang="en-US" b="1" dirty="0">
              <a:solidFill>
                <a:srgbClr val="C00000"/>
              </a:solidFill>
            </a:endParaRPr>
          </a:p>
        </p:txBody>
      </p:sp>
      <p:sp>
        <p:nvSpPr>
          <p:cNvPr id="25" name="文本框 24"/>
          <p:cNvSpPr txBox="1"/>
          <p:nvPr/>
        </p:nvSpPr>
        <p:spPr>
          <a:xfrm>
            <a:off x="5671593" y="6269345"/>
            <a:ext cx="2524298" cy="369332"/>
          </a:xfrm>
          <a:prstGeom prst="rect">
            <a:avLst/>
          </a:prstGeom>
          <a:noFill/>
        </p:spPr>
        <p:txBody>
          <a:bodyPr wrap="square">
            <a:spAutoFit/>
          </a:bodyPr>
          <a:lstStyle/>
          <a:p>
            <a:r>
              <a:rPr kumimoji="0" lang="en-US" altLang="zh-CN"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v. </a:t>
            </a:r>
            <a:r>
              <a:rPr kumimoji="0" lang="zh-CN" altLang="en-US" sz="1800" b="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处理，解决</a:t>
            </a:r>
            <a:endParaRPr lang="zh-CN" altLang="en-US" b="1" dirty="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P spid="16"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PA_文本框 2"/>
          <p:cNvSpPr txBox="1"/>
          <p:nvPr>
            <p:custDataLst>
              <p:tags r:id="rId1"/>
            </p:custDataLst>
          </p:nvPr>
        </p:nvSpPr>
        <p:spPr>
          <a:xfrm>
            <a:off x="1421872" y="4029339"/>
            <a:ext cx="9286517" cy="830997"/>
          </a:xfrm>
          <a:prstGeom prst="rect">
            <a:avLst/>
          </a:prstGeom>
          <a:noFill/>
        </p:spPr>
        <p:txBody>
          <a:bodyPr wrap="none" rtlCol="0">
            <a:spAutoFit/>
          </a:bodyPr>
          <a:lstStyle/>
          <a:p>
            <a:r>
              <a:rPr lang="zh-CN" altLang="en-US" sz="4800" b="1" dirty="0">
                <a:solidFill>
                  <a:srgbClr val="005188"/>
                </a:solidFill>
                <a:latin typeface="Arial" panose="020B0604020202020204" pitchFamily="34" charset="0"/>
                <a:ea typeface="华文中宋" panose="02010600040101010101" charset="-122"/>
                <a:cs typeface="方正静蕾简体" panose="03000509000000000000" pitchFamily="65" charset="-122"/>
              </a:rPr>
              <a:t>宁波“十校”</a:t>
            </a:r>
            <a:r>
              <a:rPr lang="en-US" altLang="zh-CN" sz="4800" b="1" dirty="0">
                <a:solidFill>
                  <a:srgbClr val="005188"/>
                </a:solidFill>
                <a:latin typeface="Arial" panose="020B0604020202020204" pitchFamily="34" charset="0"/>
                <a:ea typeface="华文中宋" panose="02010600040101010101" charset="-122"/>
                <a:cs typeface="方正静蕾简体" panose="03000509000000000000" pitchFamily="65" charset="-122"/>
              </a:rPr>
              <a:t>2025</a:t>
            </a:r>
            <a:r>
              <a:rPr lang="zh-CN" altLang="en-US" sz="4800" b="1" dirty="0">
                <a:solidFill>
                  <a:srgbClr val="005188"/>
                </a:solidFill>
                <a:latin typeface="Arial" panose="020B0604020202020204" pitchFamily="34" charset="0"/>
                <a:ea typeface="华文中宋" panose="02010600040101010101" charset="-122"/>
                <a:cs typeface="方正静蕾简体" panose="03000509000000000000" pitchFamily="65" charset="-122"/>
              </a:rPr>
              <a:t>届高三</a:t>
            </a:r>
            <a:r>
              <a:rPr lang="en-US" altLang="zh-CN" sz="4800" b="1" dirty="0">
                <a:solidFill>
                  <a:srgbClr val="005188"/>
                </a:solidFill>
                <a:latin typeface="Arial" panose="020B0604020202020204" pitchFamily="34" charset="0"/>
                <a:ea typeface="华文中宋" panose="02010600040101010101" charset="-122"/>
                <a:cs typeface="方正静蕾简体" panose="03000509000000000000" pitchFamily="65" charset="-122"/>
              </a:rPr>
              <a:t>3</a:t>
            </a:r>
            <a:r>
              <a:rPr lang="zh-CN" altLang="en-US" sz="4800" b="1" dirty="0">
                <a:solidFill>
                  <a:srgbClr val="005188"/>
                </a:solidFill>
                <a:latin typeface="Arial" panose="020B0604020202020204" pitchFamily="34" charset="0"/>
                <a:ea typeface="华文中宋" panose="02010600040101010101" charset="-122"/>
                <a:cs typeface="方正静蕾简体" panose="03000509000000000000" pitchFamily="65" charset="-122"/>
              </a:rPr>
              <a:t>月联考</a:t>
            </a:r>
            <a:endParaRPr lang="zh-CN" altLang="en-US" sz="4800" b="1" dirty="0">
              <a:solidFill>
                <a:srgbClr val="005188"/>
              </a:solidFill>
              <a:latin typeface="Arial" panose="020B0604020202020204" pitchFamily="34" charset="0"/>
              <a:ea typeface="华文中宋" panose="02010600040101010101" charset="-122"/>
              <a:cs typeface="方正静蕾简体" panose="03000509000000000000" pitchFamily="65" charset="-122"/>
            </a:endParaRPr>
          </a:p>
        </p:txBody>
      </p:sp>
      <p:sp>
        <p:nvSpPr>
          <p:cNvPr id="4" name="PA_文本框 3"/>
          <p:cNvSpPr txBox="1">
            <a:spLocks noChangeArrowheads="1"/>
          </p:cNvSpPr>
          <p:nvPr>
            <p:custDataLst>
              <p:tags r:id="rId2"/>
            </p:custDataLst>
          </p:nvPr>
        </p:nvSpPr>
        <p:spPr bwMode="auto">
          <a:xfrm>
            <a:off x="2854822" y="5585672"/>
            <a:ext cx="580774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eaLnBrk="1" hangingPunct="1"/>
            <a:r>
              <a:rPr lang="zh-CN" altLang="en-US" sz="2000" dirty="0">
                <a:solidFill>
                  <a:srgbClr val="005188"/>
                </a:solidFill>
                <a:latin typeface="Arial" panose="020B0604020202020204" pitchFamily="34" charset="0"/>
                <a:ea typeface="华文中宋" panose="02010600040101010101" charset="-122"/>
                <a:cs typeface="方正静蕾简体" panose="03000509000000000000" pitchFamily="65" charset="-122"/>
              </a:rPr>
              <a:t>北师大嘉兴附中 吴晨华</a:t>
            </a:r>
            <a:endParaRPr lang="zh-CN" altLang="en-US" sz="2000" dirty="0">
              <a:solidFill>
                <a:srgbClr val="005188"/>
              </a:solidFill>
              <a:latin typeface="Arial" panose="020B0604020202020204" pitchFamily="34" charset="0"/>
              <a:ea typeface="华文中宋" panose="02010600040101010101" charset="-122"/>
              <a:cs typeface="方正静蕾简体" panose="03000509000000000000" pitchFamily="65" charset="-122"/>
            </a:endParaRPr>
          </a:p>
        </p:txBody>
      </p:sp>
      <p:grpSp>
        <p:nvGrpSpPr>
          <p:cNvPr id="6" name="组合 5"/>
          <p:cNvGrpSpPr/>
          <p:nvPr/>
        </p:nvGrpSpPr>
        <p:grpSpPr>
          <a:xfrm>
            <a:off x="0" y="0"/>
            <a:ext cx="12192000" cy="3956180"/>
            <a:chOff x="0" y="0"/>
            <a:chExt cx="12192000" cy="3956180"/>
          </a:xfrm>
        </p:grpSpPr>
        <p:pic>
          <p:nvPicPr>
            <p:cNvPr id="2" name="PA_图片 1"/>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0"/>
              <a:ext cx="12192000" cy="3956180"/>
            </a:xfrm>
            <a:prstGeom prst="rect">
              <a:avLst/>
            </a:prstGeom>
          </p:spPr>
        </p:pic>
        <p:sp>
          <p:nvSpPr>
            <p:cNvPr id="5" name="矩形 4"/>
            <p:cNvSpPr/>
            <p:nvPr/>
          </p:nvSpPr>
          <p:spPr>
            <a:xfrm>
              <a:off x="3365637" y="1444808"/>
              <a:ext cx="3116425" cy="947870"/>
            </a:xfrm>
            <a:prstGeom prst="rect">
              <a:avLst/>
            </a:prstGeom>
            <a:solidFill>
              <a:srgbClr val="005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PA_文本框 2"/>
          <p:cNvSpPr txBox="1"/>
          <p:nvPr>
            <p:custDataLst>
              <p:tags r:id="rId5"/>
            </p:custDataLst>
          </p:nvPr>
        </p:nvSpPr>
        <p:spPr>
          <a:xfrm>
            <a:off x="3375273" y="1373420"/>
            <a:ext cx="3262432" cy="1015663"/>
          </a:xfrm>
          <a:prstGeom prst="rect">
            <a:avLst/>
          </a:prstGeom>
          <a:noFill/>
        </p:spPr>
        <p:txBody>
          <a:bodyPr wrap="none" rtlCol="0">
            <a:spAutoFit/>
          </a:bodyPr>
          <a:lstStyle/>
          <a:p>
            <a:r>
              <a:rPr lang="zh-CN" altLang="en-US" sz="6000" b="1" dirty="0">
                <a:solidFill>
                  <a:schemeClr val="bg1"/>
                </a:solidFill>
                <a:latin typeface="Arial" panose="020B0604020202020204" pitchFamily="34" charset="0"/>
                <a:ea typeface="华文中宋" panose="02010600040101010101" charset="-122"/>
                <a:cs typeface="方正静蕾简体" panose="03000509000000000000" pitchFamily="65" charset="-122"/>
              </a:rPr>
              <a:t>阅读部分</a:t>
            </a:r>
            <a:endParaRPr lang="zh-CN" altLang="en-US" sz="6000" b="1" dirty="0">
              <a:solidFill>
                <a:schemeClr val="bg1"/>
              </a:solidFill>
              <a:latin typeface="Arial" panose="020B0604020202020204" pitchFamily="34" charset="0"/>
              <a:ea typeface="华文中宋" panose="02010600040101010101" charset="-122"/>
              <a:cs typeface="方正静蕾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9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949"/>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2399071"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solidFill>
                    <a:srgbClr val="005188"/>
                  </a:solidFill>
                  <a:latin typeface="Calibri Light" panose="020F0302020204030204"/>
                  <a:ea typeface="华文中宋" panose="02010600040101010101" charset="-122"/>
                </a:rPr>
                <a:t>长难句分析</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0" y="747304"/>
            <a:ext cx="12034684" cy="52405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The study revealed two distinct substages during non-rapid eye movement(NREM)sleep, ___ critical period for memory formation. One substage replayed new memories, __________ (coincide) with narrowed pupils. The other involved recalling older memories, _______ (mark) by widened pupils. </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It is also found that the brain has an intermediate(</a:t>
            </a:r>
            <a:r>
              <a:rPr lang="zh-CN" altLang="en-US" sz="2200" i="1" dirty="0">
                <a:solidFill>
                  <a:prstClr val="black"/>
                </a:solidFill>
                <a:latin typeface="Calibri" panose="020F0502020204030204"/>
                <a:ea typeface="Cambria" panose="02040503050406030204" pitchFamily="18" charset="0"/>
              </a:rPr>
              <a:t>中间的</a:t>
            </a:r>
            <a:r>
              <a:rPr lang="en-US" altLang="zh-CN" sz="2200" i="1" dirty="0">
                <a:solidFill>
                  <a:prstClr val="black"/>
                </a:solidFill>
                <a:latin typeface="Calibri" panose="020F0502020204030204"/>
                <a:ea typeface="Cambria" panose="02040503050406030204" pitchFamily="18" charset="0"/>
              </a:rPr>
              <a:t>)period _____ separates new learning ______ old knowledge. </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The results suggest that the brain can multitask distinct cognitive processes during sleep ___________(facilitate) continuous learning without ____________(interfere).</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The implications of the study are </a:t>
            </a:r>
            <a:r>
              <a:rPr lang="en-US" altLang="zh-CN" sz="2200" i="1" dirty="0">
                <a:solidFill>
                  <a:prstClr val="black"/>
                </a:solidFill>
                <a:highlight>
                  <a:srgbClr val="FFFF00"/>
                </a:highlight>
                <a:latin typeface="Calibri" panose="020F0502020204030204"/>
                <a:ea typeface="Cambria" panose="02040503050406030204" pitchFamily="18" charset="0"/>
              </a:rPr>
              <a:t>far-reaching</a:t>
            </a:r>
            <a:r>
              <a:rPr lang="en-US" altLang="zh-CN" sz="2200" i="1" dirty="0">
                <a:solidFill>
                  <a:prstClr val="black"/>
                </a:solidFill>
                <a:latin typeface="Calibri" panose="020F0502020204030204"/>
                <a:ea typeface="Cambria" panose="02040503050406030204" pitchFamily="18" charset="0"/>
              </a:rPr>
              <a:t>: such a non-invasive means of monitoring brain function may help treat memory issues and boost memory, for example. </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The study also supports the hypothesis(</a:t>
            </a:r>
            <a:r>
              <a:rPr lang="zh-CN" altLang="en-US" sz="2200" i="1" dirty="0">
                <a:solidFill>
                  <a:prstClr val="black"/>
                </a:solidFill>
                <a:latin typeface="Calibri" panose="020F0502020204030204"/>
                <a:ea typeface="Cambria" panose="02040503050406030204" pitchFamily="18" charset="0"/>
              </a:rPr>
              <a:t>假说</a:t>
            </a:r>
            <a:r>
              <a:rPr lang="en-US" altLang="zh-CN" sz="2200" i="1" dirty="0">
                <a:solidFill>
                  <a:prstClr val="black"/>
                </a:solidFill>
                <a:latin typeface="Calibri" panose="020F0502020204030204"/>
                <a:ea typeface="Cambria" panose="02040503050406030204" pitchFamily="18" charset="0"/>
              </a:rPr>
              <a:t>)that human brains and computer systems may _____________(significant) forget old information. Catastrophic forgetting, _________ (know) in AI, is an area _______ machines still </a:t>
            </a:r>
            <a:r>
              <a:rPr lang="en-US" altLang="zh-CN" sz="2200" i="1" dirty="0">
                <a:solidFill>
                  <a:prstClr val="black"/>
                </a:solidFill>
                <a:highlight>
                  <a:srgbClr val="FFFF00"/>
                </a:highlight>
                <a:latin typeface="Calibri" panose="020F0502020204030204"/>
                <a:ea typeface="Cambria" panose="02040503050406030204" pitchFamily="18" charset="0"/>
              </a:rPr>
              <a:t>lag behind </a:t>
            </a:r>
            <a:r>
              <a:rPr lang="en-US" altLang="zh-CN" sz="2200" i="1" dirty="0">
                <a:solidFill>
                  <a:prstClr val="black"/>
                </a:solidFill>
                <a:latin typeface="Calibri" panose="020F0502020204030204"/>
                <a:ea typeface="Cambria" panose="02040503050406030204" pitchFamily="18" charset="0"/>
              </a:rPr>
              <a:t>biology. </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What's more, the findings provide a potential solution _____ preventing catastrophic interference while enabling memory __________ (integrate) in both biological and artificial neural networks.</a:t>
            </a:r>
            <a:endParaRPr lang="en-US" altLang="zh-CN" sz="220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sz="2200" i="1" dirty="0">
                <a:solidFill>
                  <a:prstClr val="black"/>
                </a:solidFill>
                <a:latin typeface="Calibri" panose="020F0502020204030204"/>
                <a:ea typeface="Cambria" panose="02040503050406030204" pitchFamily="18" charset="0"/>
              </a:rPr>
              <a:t>__________ the many similarities between human and mouse brains, similar studies need _________________(conduct) in humans to verify these results.</a:t>
            </a:r>
            <a:endParaRPr lang="en-US" altLang="zh-CN" sz="2200" i="1" dirty="0">
              <a:solidFill>
                <a:prstClr val="black"/>
              </a:solidFill>
              <a:latin typeface="Calibri" panose="020F0502020204030204"/>
              <a:ea typeface="Cambria" panose="02040503050406030204" pitchFamily="18" charset="0"/>
            </a:endParaRPr>
          </a:p>
          <a:p>
            <a:pPr lvl="0">
              <a:lnSpc>
                <a:spcPct val="100000"/>
              </a:lnSpc>
              <a:spcBef>
                <a:spcPts val="0"/>
              </a:spcBef>
            </a:pPr>
            <a:endParaRPr lang="en-US" altLang="zh-CN" sz="2200" i="1" dirty="0">
              <a:solidFill>
                <a:prstClr val="black"/>
              </a:solidFill>
              <a:latin typeface="Calibri" panose="020F0502020204030204"/>
              <a:ea typeface="Cambria" panose="02040503050406030204" pitchFamily="18" charset="0"/>
            </a:endParaRPr>
          </a:p>
        </p:txBody>
      </p:sp>
      <p:sp>
        <p:nvSpPr>
          <p:cNvPr id="3" name="文本框 2"/>
          <p:cNvSpPr txBox="1"/>
          <p:nvPr/>
        </p:nvSpPr>
        <p:spPr>
          <a:xfrm>
            <a:off x="10834636" y="729101"/>
            <a:ext cx="110877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a</a:t>
            </a:r>
            <a:endParaRPr lang="zh-CN" altLang="en-US" b="1" dirty="0">
              <a:solidFill>
                <a:srgbClr val="C00000"/>
              </a:solidFill>
            </a:endParaRPr>
          </a:p>
        </p:txBody>
      </p:sp>
      <p:sp>
        <p:nvSpPr>
          <p:cNvPr id="11" name="文本框 10"/>
          <p:cNvSpPr txBox="1"/>
          <p:nvPr/>
        </p:nvSpPr>
        <p:spPr>
          <a:xfrm>
            <a:off x="9613761" y="1060697"/>
            <a:ext cx="1543761"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coinciding</a:t>
            </a:r>
            <a:endParaRPr lang="zh-CN" altLang="en-US" b="1" dirty="0">
              <a:solidFill>
                <a:srgbClr val="C00000"/>
              </a:solidFill>
            </a:endParaRPr>
          </a:p>
        </p:txBody>
      </p:sp>
      <p:sp>
        <p:nvSpPr>
          <p:cNvPr id="15" name="文本框 14"/>
          <p:cNvSpPr txBox="1"/>
          <p:nvPr/>
        </p:nvSpPr>
        <p:spPr>
          <a:xfrm>
            <a:off x="9591154" y="1362148"/>
            <a:ext cx="165295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marked</a:t>
            </a:r>
            <a:endParaRPr lang="zh-CN" altLang="en-US" b="1" dirty="0">
              <a:solidFill>
                <a:srgbClr val="C00000"/>
              </a:solidFill>
            </a:endParaRPr>
          </a:p>
        </p:txBody>
      </p:sp>
      <p:sp>
        <p:nvSpPr>
          <p:cNvPr id="19" name="文本框 18"/>
          <p:cNvSpPr txBox="1"/>
          <p:nvPr/>
        </p:nvSpPr>
        <p:spPr>
          <a:xfrm>
            <a:off x="8252208" y="2115774"/>
            <a:ext cx="3057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that</a:t>
            </a:r>
            <a:endParaRPr lang="zh-CN" altLang="en-US" b="1" dirty="0">
              <a:solidFill>
                <a:srgbClr val="C00000"/>
              </a:solidFill>
            </a:endParaRPr>
          </a:p>
        </p:txBody>
      </p:sp>
      <p:sp>
        <p:nvSpPr>
          <p:cNvPr id="23" name="文本框 22"/>
          <p:cNvSpPr txBox="1"/>
          <p:nvPr/>
        </p:nvSpPr>
        <p:spPr>
          <a:xfrm>
            <a:off x="655655" y="2427273"/>
            <a:ext cx="3057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from</a:t>
            </a:r>
            <a:endParaRPr lang="zh-CN" altLang="en-US" b="1" dirty="0">
              <a:solidFill>
                <a:srgbClr val="C00000"/>
              </a:solidFill>
            </a:endParaRPr>
          </a:p>
        </p:txBody>
      </p:sp>
      <p:sp>
        <p:nvSpPr>
          <p:cNvPr id="27" name="文本框 26"/>
          <p:cNvSpPr txBox="1"/>
          <p:nvPr/>
        </p:nvSpPr>
        <p:spPr>
          <a:xfrm>
            <a:off x="635558" y="3080416"/>
            <a:ext cx="189662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to facilitate</a:t>
            </a:r>
            <a:endParaRPr lang="zh-CN" altLang="en-US" b="1" dirty="0">
              <a:solidFill>
                <a:srgbClr val="C00000"/>
              </a:solidFill>
            </a:endParaRPr>
          </a:p>
        </p:txBody>
      </p:sp>
      <p:sp>
        <p:nvSpPr>
          <p:cNvPr id="29" name="文本框 28"/>
          <p:cNvSpPr txBox="1"/>
          <p:nvPr/>
        </p:nvSpPr>
        <p:spPr>
          <a:xfrm>
            <a:off x="6825343" y="3050271"/>
            <a:ext cx="365874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interference</a:t>
            </a:r>
            <a:endParaRPr lang="zh-CN" altLang="en-US" b="1" dirty="0">
              <a:solidFill>
                <a:srgbClr val="C00000"/>
              </a:solidFill>
            </a:endParaRPr>
          </a:p>
        </p:txBody>
      </p:sp>
      <p:sp>
        <p:nvSpPr>
          <p:cNvPr id="33" name="文本框 32"/>
          <p:cNvSpPr txBox="1"/>
          <p:nvPr/>
        </p:nvSpPr>
        <p:spPr>
          <a:xfrm>
            <a:off x="695849" y="4386701"/>
            <a:ext cx="250787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significantly</a:t>
            </a:r>
            <a:endParaRPr lang="zh-CN" altLang="en-US" b="1" dirty="0">
              <a:solidFill>
                <a:srgbClr val="C00000"/>
              </a:solidFill>
            </a:endParaRPr>
          </a:p>
        </p:txBody>
      </p:sp>
      <p:sp>
        <p:nvSpPr>
          <p:cNvPr id="42" name="文本框 41"/>
          <p:cNvSpPr txBox="1"/>
          <p:nvPr/>
        </p:nvSpPr>
        <p:spPr>
          <a:xfrm>
            <a:off x="9699172" y="4376653"/>
            <a:ext cx="111285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known</a:t>
            </a:r>
            <a:endParaRPr lang="zh-CN" altLang="en-US" b="1" dirty="0">
              <a:solidFill>
                <a:srgbClr val="C00000"/>
              </a:solidFill>
            </a:endParaRPr>
          </a:p>
        </p:txBody>
      </p:sp>
      <p:sp>
        <p:nvSpPr>
          <p:cNvPr id="44" name="文本框 43"/>
          <p:cNvSpPr txBox="1"/>
          <p:nvPr/>
        </p:nvSpPr>
        <p:spPr>
          <a:xfrm>
            <a:off x="2273440" y="4748442"/>
            <a:ext cx="1215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where</a:t>
            </a:r>
            <a:endParaRPr lang="zh-CN" altLang="en-US" b="1" dirty="0">
              <a:solidFill>
                <a:srgbClr val="C00000"/>
              </a:solidFill>
            </a:endParaRPr>
          </a:p>
        </p:txBody>
      </p:sp>
      <p:sp>
        <p:nvSpPr>
          <p:cNvPr id="49" name="文本框 48"/>
          <p:cNvSpPr txBox="1"/>
          <p:nvPr/>
        </p:nvSpPr>
        <p:spPr>
          <a:xfrm>
            <a:off x="7076552" y="5009700"/>
            <a:ext cx="604510"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for</a:t>
            </a:r>
            <a:endParaRPr lang="zh-CN" altLang="en-US" b="1" dirty="0">
              <a:solidFill>
                <a:srgbClr val="C00000"/>
              </a:solidFill>
            </a:endParaRPr>
          </a:p>
        </p:txBody>
      </p:sp>
      <p:sp>
        <p:nvSpPr>
          <p:cNvPr id="51" name="文本框 50"/>
          <p:cNvSpPr txBox="1"/>
          <p:nvPr/>
        </p:nvSpPr>
        <p:spPr>
          <a:xfrm>
            <a:off x="3368710" y="5421682"/>
            <a:ext cx="3057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integration</a:t>
            </a:r>
            <a:endParaRPr lang="zh-CN" altLang="en-US" b="1" dirty="0">
              <a:solidFill>
                <a:srgbClr val="C00000"/>
              </a:solidFill>
            </a:endParaRPr>
          </a:p>
        </p:txBody>
      </p:sp>
      <p:sp>
        <p:nvSpPr>
          <p:cNvPr id="53" name="文本框 52"/>
          <p:cNvSpPr txBox="1"/>
          <p:nvPr/>
        </p:nvSpPr>
        <p:spPr>
          <a:xfrm>
            <a:off x="685799" y="5723132"/>
            <a:ext cx="3057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Despite</a:t>
            </a:r>
            <a:endParaRPr lang="zh-CN" altLang="en-US" b="1" dirty="0">
              <a:solidFill>
                <a:srgbClr val="C00000"/>
              </a:solidFill>
            </a:endParaRPr>
          </a:p>
        </p:txBody>
      </p:sp>
      <p:sp>
        <p:nvSpPr>
          <p:cNvPr id="55" name="文本框 54"/>
          <p:cNvSpPr txBox="1"/>
          <p:nvPr/>
        </p:nvSpPr>
        <p:spPr>
          <a:xfrm>
            <a:off x="705896" y="6104970"/>
            <a:ext cx="305784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C00000"/>
                </a:solidFill>
                <a:effectLst/>
                <a:uLnTx/>
                <a:uFillTx/>
                <a:latin typeface="Calibri" panose="020F0502020204030204"/>
                <a:ea typeface="Cambria" panose="02040503050406030204" pitchFamily="18" charset="0"/>
                <a:cs typeface="+mn-cs"/>
              </a:rPr>
              <a:t>to be conducted </a:t>
            </a:r>
            <a:endParaRPr lang="zh-CN" altLang="en-US" b="1" dirty="0">
              <a:solidFill>
                <a:srgbClr val="C00000"/>
              </a:solidFill>
            </a:endParaRPr>
          </a:p>
        </p:txBody>
      </p:sp>
      <p:sp>
        <p:nvSpPr>
          <p:cNvPr id="56" name="文本框 55"/>
          <p:cNvSpPr txBox="1"/>
          <p:nvPr/>
        </p:nvSpPr>
        <p:spPr>
          <a:xfrm>
            <a:off x="4277483" y="2818667"/>
            <a:ext cx="2016642" cy="442674"/>
          </a:xfrm>
          <a:prstGeom prst="wedgeRoundRectCallout">
            <a:avLst>
              <a:gd name="adj1" fmla="val -12397"/>
              <a:gd name="adj2" fmla="val 93725"/>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rPr>
              <a:t>adj. </a:t>
            </a:r>
            <a:r>
              <a:rPr lang="zh-CN" altLang="en-US" sz="2000" b="1" dirty="0">
                <a:latin typeface="Cambria" panose="02040503050406030204" pitchFamily="18" charset="0"/>
              </a:rPr>
              <a:t>影响广泛的</a:t>
            </a:r>
            <a:endParaRPr lang="zh-CN" altLang="en-US" sz="1200" b="1" dirty="0"/>
          </a:p>
        </p:txBody>
      </p:sp>
      <p:sp>
        <p:nvSpPr>
          <p:cNvPr id="57" name="文本框 56"/>
          <p:cNvSpPr txBox="1"/>
          <p:nvPr/>
        </p:nvSpPr>
        <p:spPr>
          <a:xfrm>
            <a:off x="5012688" y="4136675"/>
            <a:ext cx="1086661" cy="442674"/>
          </a:xfrm>
          <a:prstGeom prst="wedgeRoundRectCallout">
            <a:avLst>
              <a:gd name="adj1" fmla="val -12397"/>
              <a:gd name="adj2" fmla="val 82375"/>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rPr>
              <a:t>落后于</a:t>
            </a:r>
            <a:endParaRPr lang="zh-CN" altLang="en-US" sz="12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arn(inVertical)">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arn(inVertical)">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barn(inVertical)">
                                      <p:cBhvr>
                                        <p:cTn id="86" dur="500"/>
                                        <p:tgtEl>
                                          <p:spTgt spid="5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barn(inVertical)">
                                      <p:cBhvr>
                                        <p:cTn id="9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p:bldP spid="15" grpId="0"/>
      <p:bldP spid="19" grpId="0"/>
      <p:bldP spid="23" grpId="0"/>
      <p:bldP spid="27" grpId="0"/>
      <p:bldP spid="29" grpId="0"/>
      <p:bldP spid="33" grpId="0"/>
      <p:bldP spid="42" grpId="0"/>
      <p:bldP spid="44" grpId="0"/>
      <p:bldP spid="49" grpId="0"/>
      <p:bldP spid="51" grpId="0"/>
      <p:bldP spid="53" grpId="0"/>
      <p:bldP spid="55" grpId="0"/>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672979" y="3653710"/>
            <a:ext cx="2639162" cy="768350"/>
          </a:xfrm>
          <a:prstGeom prst="rect">
            <a:avLst/>
          </a:prstGeom>
          <a:noFill/>
        </p:spPr>
        <p:txBody>
          <a:bodyPr wrap="square" lIns="0" rIns="0" rtlCol="0">
            <a:spAutoFit/>
          </a:bodyPr>
          <a:lstStyle/>
          <a:p>
            <a:pPr algn="ct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七选五</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7" name="文本占位符 2"/>
          <p:cNvSpPr txBox="1"/>
          <p:nvPr/>
        </p:nvSpPr>
        <p:spPr>
          <a:xfrm>
            <a:off x="1446963" y="5593905"/>
            <a:ext cx="10194431"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 Steps to Create a New Chapter in Your Life</a:t>
            </a:r>
            <a:endParaRPr lang="zh-CN" altLang="en-US" sz="3200" dirty="0">
              <a:solidFill>
                <a:srgbClr val="005188"/>
              </a:solidFill>
              <a:latin typeface="Cambria" panose="02040503050406030204" pitchFamily="18" charset="0"/>
              <a:ea typeface="华文中宋" panose="02010600040101010101" charset="-122"/>
            </a:endParaRPr>
          </a:p>
        </p:txBody>
      </p:sp>
      <p:pic>
        <p:nvPicPr>
          <p:cNvPr id="8" name="图片 7"/>
          <p:cNvPicPr>
            <a:picLocks noChangeAspect="1"/>
          </p:cNvPicPr>
          <p:nvPr/>
        </p:nvPicPr>
        <p:blipFill>
          <a:blip r:embed="rId3"/>
          <a:srcRect r="23046"/>
          <a:stretch>
            <a:fillRect/>
          </a:stretch>
        </p:blipFill>
        <p:spPr>
          <a:xfrm>
            <a:off x="4729932" y="802098"/>
            <a:ext cx="2614765" cy="2570368"/>
          </a:xfrm>
          <a:prstGeom prst="ellipse">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mbria" panose="02040503050406030204" pitchFamily="18" charset="0"/>
              <a:ea typeface="Cambria" panose="02040503050406030204" pitchFamily="18" charset="0"/>
            </a:endParaRPr>
          </a:p>
        </p:txBody>
      </p:sp>
      <p:sp>
        <p:nvSpPr>
          <p:cNvPr id="3" name="文本框 2"/>
          <p:cNvSpPr txBox="1"/>
          <p:nvPr/>
        </p:nvSpPr>
        <p:spPr>
          <a:xfrm>
            <a:off x="187036" y="891596"/>
            <a:ext cx="11741728" cy="5909310"/>
          </a:xfrm>
          <a:prstGeom prst="rect">
            <a:avLst/>
          </a:prstGeom>
          <a:noFill/>
        </p:spPr>
        <p:txBody>
          <a:bodyPr wrap="square">
            <a:spAutoFit/>
          </a:bodyPr>
          <a:lstStyle/>
          <a:p>
            <a:pPr algn="ctr"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Life is like a journey with ups and downs. What matters is the way you tackle each situation. ___36___ Here’s how you can create a new chapter in your life.</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 Learn from others.</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There is one common mistake that many of us make: when dealing with a problem or situation, we try to go through all of it on our own. ___37___ When you start learning and depending on others, you notice the different patterns which made them successful.</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 Try everything in your hands.</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Sometimes we might feel that we have tried out so much and still nothing is working out for us. I know that situation as I have been there. I would say this one thing to you: giving up is easy, but continuing with the pain is hard but worth it. The only workable solution that I would offer you is to think outside the box. Try solutions that you never ever dreamed of. ___38___</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 Let go of your past.</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We must forgive ourselves so that we can easily begin the next chapter. We did our best in that time. It was certainly the right thing to do but it didn’t work out and that wasn’t your fault. Forgive yourself and begin anew. ___39___ It is what makes us humans.</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 ___40___</a:t>
            </a:r>
            <a:endParaRPr lang="en-US" altLang="zh-CN"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Most people get busy doing the things that don’t get them anywhere. In stressful situations, people even seek unhealthy ways to relieve the stress. Remember to live in reality to make sensible and favorable choices for yourself. Don’t follow the path to anger and destroy what is good for you. Picture your goals in your mind and make sensible steps towards them with each passing day. Let nothing stand in your way.</a:t>
            </a:r>
            <a:endParaRPr lang="en-US" altLang="zh-CN" dirty="0">
              <a:solidFill>
                <a:srgbClr val="000000"/>
              </a:solidFill>
              <a:effectLst/>
              <a:latin typeface="Times New Roman" panose="02020603050405020304" pitchFamily="18" charset="0"/>
              <a:ea typeface="等线" panose="02010600030101010101" pitchFamily="2" charset="-122"/>
            </a:endParaRPr>
          </a:p>
        </p:txBody>
      </p:sp>
      <p:sp>
        <p:nvSpPr>
          <p:cNvPr id="4" name="矩形: 圆角 1"/>
          <p:cNvSpPr/>
          <p:nvPr/>
        </p:nvSpPr>
        <p:spPr>
          <a:xfrm>
            <a:off x="10353368" y="1203018"/>
            <a:ext cx="1533832" cy="281653"/>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 name="矩形: 圆角 1"/>
          <p:cNvSpPr/>
          <p:nvPr/>
        </p:nvSpPr>
        <p:spPr>
          <a:xfrm>
            <a:off x="108156" y="1447206"/>
            <a:ext cx="3726426" cy="302936"/>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291715" y="1758354"/>
            <a:ext cx="2510479" cy="276923"/>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262219" y="2826169"/>
            <a:ext cx="3523200" cy="300489"/>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272052" y="4253465"/>
            <a:ext cx="2549806" cy="318535"/>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1"/>
          <p:cNvSpPr/>
          <p:nvPr/>
        </p:nvSpPr>
        <p:spPr>
          <a:xfrm>
            <a:off x="350868" y="5312553"/>
            <a:ext cx="1674577" cy="291834"/>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4816586" y="821157"/>
            <a:ext cx="4674886" cy="466672"/>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10"/>
          <p:cNvSpPr/>
          <p:nvPr/>
        </p:nvSpPr>
        <p:spPr>
          <a:xfrm>
            <a:off x="2222090" y="286378"/>
            <a:ext cx="3786218"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Step1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读文本大意、理篇章结构</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353291" y="1089023"/>
            <a:ext cx="11741728" cy="3903954"/>
          </a:xfrm>
          <a:prstGeom prst="rect">
            <a:avLst/>
          </a:prstGeom>
          <a:noFill/>
        </p:spPr>
        <p:txBody>
          <a:bodyPr wrap="square">
            <a:spAutoFit/>
          </a:bodyPr>
          <a:lstStyle/>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a:t>
            </a:r>
            <a:r>
              <a:rPr lang="en-US" altLang="zh-CN" sz="2400" dirty="0">
                <a:solidFill>
                  <a:srgbClr val="000000"/>
                </a:solidFill>
                <a:effectLst/>
                <a:highlight>
                  <a:srgbClr val="00FF00"/>
                </a:highlight>
                <a:latin typeface="Times New Roman" panose="02020603050405020304" pitchFamily="18" charset="0"/>
                <a:ea typeface="等线" panose="02010600030101010101" pitchFamily="2" charset="-122"/>
              </a:rPr>
              <a:t>what actually works</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a:t>
            </a:r>
            <a:r>
              <a:rPr lang="en-US" altLang="zh-CN" sz="2400" dirty="0">
                <a:solidFill>
                  <a:srgbClr val="000000"/>
                </a:solidFill>
                <a:highlight>
                  <a:srgbClr val="FFFF00"/>
                </a:highlight>
                <a:latin typeface="Times New Roman" panose="02020603050405020304" pitchFamily="18" charset="0"/>
                <a:ea typeface="等线" panose="02010600030101010101" pitchFamily="2" charset="-122"/>
              </a:rPr>
              <a:t>Everyone</a:t>
            </a:r>
            <a:r>
              <a:rPr lang="en-US" altLang="zh-CN" sz="2400" dirty="0">
                <a:solidFill>
                  <a:srgbClr val="000000"/>
                </a:solidFill>
                <a:effectLst/>
                <a:latin typeface="Times New Roman" panose="02020603050405020304" pitchFamily="18" charset="0"/>
                <a:ea typeface="等线" panose="02010600030101010101" pitchFamily="2" charset="-122"/>
              </a:rPr>
              <a:t>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makes mistakes</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the present moment</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a:t>
            </a:r>
            <a:r>
              <a:rPr lang="en-US" altLang="zh-CN" sz="2400" dirty="0">
                <a:solidFill>
                  <a:srgbClr val="000000"/>
                </a:solidFill>
                <a:effectLst/>
                <a:highlight>
                  <a:srgbClr val="FFFF00"/>
                </a:highlight>
                <a:latin typeface="Times New Roman" panose="02020603050405020304" pitchFamily="18" charset="0"/>
                <a:ea typeface="等线" panose="02010600030101010101" pitchFamily="2" charset="-122"/>
              </a:rPr>
              <a:t>They</a:t>
            </a:r>
            <a:r>
              <a:rPr lang="en-US" altLang="zh-CN" sz="2400" dirty="0">
                <a:solidFill>
                  <a:srgbClr val="000000"/>
                </a:solidFill>
                <a:effectLst/>
                <a:latin typeface="Times New Roman" panose="02020603050405020304" pitchFamily="18" charset="0"/>
                <a:ea typeface="等线" panose="02010600030101010101" pitchFamily="2" charset="-122"/>
              </a:rPr>
              <a:t> might actually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make things better </a:t>
            </a:r>
            <a:r>
              <a:rPr lang="en-US" altLang="zh-CN" sz="2400" dirty="0">
                <a:solidFill>
                  <a:srgbClr val="000000"/>
                </a:solidFill>
                <a:effectLst/>
                <a:latin typeface="Times New Roman" panose="02020603050405020304" pitchFamily="18" charset="0"/>
                <a:ea typeface="等线" panose="02010600030101010101" pitchFamily="2" charset="-122"/>
              </a:rPr>
              <a:t>for </a:t>
            </a:r>
            <a:r>
              <a:rPr lang="en-US" altLang="zh-CN" sz="2400" dirty="0">
                <a:solidFill>
                  <a:srgbClr val="000000"/>
                </a:solidFill>
                <a:highlight>
                  <a:srgbClr val="FFFF00"/>
                </a:highlight>
                <a:latin typeface="Times New Roman" panose="02020603050405020304" pitchFamily="18" charset="0"/>
                <a:ea typeface="等线" panose="02010600030101010101" pitchFamily="2" charset="-122"/>
              </a:rPr>
              <a:t>you</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a:t>
            </a:r>
            <a:r>
              <a:rPr lang="en-US" altLang="zh-CN" sz="2400" dirty="0">
                <a:solidFill>
                  <a:srgbClr val="000000"/>
                </a:solidFill>
                <a:highlight>
                  <a:srgbClr val="FFFF00"/>
                </a:highlight>
                <a:latin typeface="Times New Roman" panose="02020603050405020304" pitchFamily="18" charset="0"/>
                <a:ea typeface="等线" panose="02010600030101010101" pitchFamily="2" charset="-122"/>
              </a:rPr>
              <a:t>you</a:t>
            </a:r>
            <a:r>
              <a:rPr lang="en-US" altLang="zh-CN" sz="2400" dirty="0">
                <a:solidFill>
                  <a:srgbClr val="000000"/>
                </a:solidFill>
                <a:effectLst/>
                <a:latin typeface="Times New Roman" panose="02020603050405020304" pitchFamily="18" charset="0"/>
                <a:ea typeface="等线" panose="02010600030101010101" pitchFamily="2" charset="-122"/>
              </a:rPr>
              <a:t> to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turn the page and create a new chapter</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a:t>
            </a:r>
            <a:r>
              <a:rPr lang="en-US" altLang="zh-CN" sz="2400" dirty="0">
                <a:solidFill>
                  <a:srgbClr val="000000"/>
                </a:solidFill>
                <a:effectLst/>
                <a:highlight>
                  <a:srgbClr val="FF00FF"/>
                </a:highlight>
                <a:latin typeface="Times New Roman" panose="02020603050405020304" pitchFamily="18" charset="0"/>
                <a:ea typeface="等线" panose="02010600030101010101" pitchFamily="2" charset="-122"/>
              </a:rPr>
              <a:t>However</a:t>
            </a:r>
            <a:r>
              <a:rPr lang="en-US" altLang="zh-CN" sz="2400" dirty="0">
                <a:solidFill>
                  <a:srgbClr val="000000"/>
                </a:solidFill>
                <a:effectLst/>
                <a:latin typeface="Times New Roman" panose="02020603050405020304" pitchFamily="18" charset="0"/>
                <a:ea typeface="等线" panose="02010600030101010101" pitchFamily="2" charset="-122"/>
              </a:rPr>
              <a:t>, humans are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social beings </a:t>
            </a:r>
            <a:r>
              <a:rPr lang="en-US" altLang="zh-CN" sz="2400" dirty="0">
                <a:solidFill>
                  <a:srgbClr val="000000"/>
                </a:solidFill>
                <a:effectLst/>
                <a:latin typeface="Times New Roman" panose="02020603050405020304" pitchFamily="18" charset="0"/>
                <a:ea typeface="等线" panose="02010600030101010101" pitchFamily="2" charset="-122"/>
              </a:rPr>
              <a:t>and </a:t>
            </a:r>
            <a:r>
              <a:rPr lang="en-US" altLang="zh-CN" sz="2400" dirty="0">
                <a:solidFill>
                  <a:srgbClr val="000000"/>
                </a:solidFill>
                <a:highlight>
                  <a:srgbClr val="FFFF00"/>
                </a:highlight>
                <a:latin typeface="Times New Roman" panose="02020603050405020304" pitchFamily="18" charset="0"/>
                <a:ea typeface="等线" panose="02010600030101010101" pitchFamily="2" charset="-122"/>
              </a:rPr>
              <a:t>we</a:t>
            </a:r>
            <a:r>
              <a:rPr lang="en-US" altLang="zh-CN" sz="2400" dirty="0">
                <a:solidFill>
                  <a:srgbClr val="000000"/>
                </a:solidFill>
                <a:effectLst/>
                <a:latin typeface="Times New Roman" panose="02020603050405020304" pitchFamily="18" charset="0"/>
                <a:ea typeface="等线" panose="02010600030101010101" pitchFamily="2" charset="-122"/>
              </a:rPr>
              <a:t> have to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interact with </a:t>
            </a:r>
            <a:r>
              <a:rPr lang="en-US" altLang="zh-CN" sz="2400" dirty="0">
                <a:solidFill>
                  <a:srgbClr val="000000"/>
                </a:solidFill>
                <a:effectLst/>
                <a:latin typeface="Times New Roman" panose="02020603050405020304" pitchFamily="18" charset="0"/>
                <a:ea typeface="等线" panose="02010600030101010101" pitchFamily="2" charset="-122"/>
              </a:rPr>
              <a:t>each other.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lnSpc>
                <a:spcPct val="150000"/>
              </a:lnSpc>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a:t>
            </a:r>
            <a:r>
              <a:rPr lang="en-US" altLang="zh-CN" sz="2400" dirty="0">
                <a:solidFill>
                  <a:srgbClr val="000000"/>
                </a:solidFill>
                <a:highlight>
                  <a:srgbClr val="FF00FF"/>
                </a:highlight>
                <a:latin typeface="Times New Roman" panose="02020603050405020304" pitchFamily="18" charset="0"/>
                <a:ea typeface="等线" panose="02010600030101010101" pitchFamily="2" charset="-122"/>
              </a:rPr>
              <a:t>Whether</a:t>
            </a:r>
            <a:r>
              <a:rPr lang="en-US" altLang="zh-CN" sz="2400" dirty="0">
                <a:solidFill>
                  <a:srgbClr val="000000"/>
                </a:solidFill>
                <a:effectLst/>
                <a:latin typeface="Times New Roman" panose="02020603050405020304" pitchFamily="18" charset="0"/>
                <a:ea typeface="等线" panose="02010600030101010101" pitchFamily="2" charset="-122"/>
              </a:rPr>
              <a:t> it is a sweet love story </a:t>
            </a:r>
            <a:r>
              <a:rPr lang="en-US" altLang="zh-CN" sz="2400" dirty="0">
                <a:solidFill>
                  <a:srgbClr val="000000"/>
                </a:solidFill>
                <a:highlight>
                  <a:srgbClr val="FF00FF"/>
                </a:highlight>
                <a:latin typeface="Times New Roman" panose="02020603050405020304" pitchFamily="18" charset="0"/>
                <a:ea typeface="等线" panose="02010600030101010101" pitchFamily="2" charset="-122"/>
              </a:rPr>
              <a:t>or</a:t>
            </a:r>
            <a:r>
              <a:rPr lang="en-US" altLang="zh-CN" sz="2400" dirty="0">
                <a:solidFill>
                  <a:srgbClr val="000000"/>
                </a:solidFill>
                <a:effectLst/>
                <a:latin typeface="Times New Roman" panose="02020603050405020304" pitchFamily="18" charset="0"/>
                <a:ea typeface="等线" panose="02010600030101010101" pitchFamily="2" charset="-122"/>
              </a:rPr>
              <a:t> a serious life struggle, </a:t>
            </a:r>
            <a:r>
              <a:rPr lang="en-US" altLang="zh-CN" sz="2400" dirty="0">
                <a:solidFill>
                  <a:srgbClr val="000000"/>
                </a:solidFill>
                <a:highlight>
                  <a:srgbClr val="FFFF00"/>
                </a:highlight>
                <a:latin typeface="Times New Roman" panose="02020603050405020304" pitchFamily="18" charset="0"/>
                <a:ea typeface="等线" panose="02010600030101010101" pitchFamily="2" charset="-122"/>
              </a:rPr>
              <a:t>you</a:t>
            </a:r>
            <a:r>
              <a:rPr lang="en-US" altLang="zh-CN" sz="2400" dirty="0">
                <a:solidFill>
                  <a:srgbClr val="000000"/>
                </a:solidFill>
                <a:effectLst/>
                <a:latin typeface="Times New Roman" panose="02020603050405020304" pitchFamily="18" charset="0"/>
                <a:ea typeface="等线" panose="02010600030101010101" pitchFamily="2" charset="-122"/>
              </a:rPr>
              <a:t> must </a:t>
            </a:r>
            <a:r>
              <a:rPr lang="en-US" altLang="zh-CN" sz="2400" dirty="0">
                <a:solidFill>
                  <a:srgbClr val="000000"/>
                </a:solidFill>
                <a:highlight>
                  <a:srgbClr val="00FF00"/>
                </a:highlight>
                <a:latin typeface="Times New Roman" panose="02020603050405020304" pitchFamily="18" charset="0"/>
                <a:ea typeface="等线" panose="02010600030101010101" pitchFamily="2" charset="-122"/>
              </a:rPr>
              <a:t>learn to move on</a:t>
            </a:r>
            <a:r>
              <a:rPr lang="en-US" altLang="zh-CN" sz="2400" dirty="0">
                <a:solidFill>
                  <a:srgbClr val="000000"/>
                </a:solidFill>
                <a:effectLst/>
                <a:latin typeface="Times New Roman" panose="02020603050405020304" pitchFamily="18" charset="0"/>
                <a:ea typeface="等线" panose="02010600030101010101" pitchFamily="2" charset="-122"/>
              </a:rPr>
              <a:t>.</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1021636" y="5431685"/>
            <a:ext cx="1841091" cy="461665"/>
          </a:xfrm>
          <a:prstGeom prst="rect">
            <a:avLst/>
          </a:prstGeom>
          <a:noFill/>
        </p:spPr>
        <p:txBody>
          <a:bodyPr wrap="square">
            <a:spAutoFit/>
          </a:bodyPr>
          <a:lstStyle/>
          <a:p>
            <a:r>
              <a:rPr kumimoji="0" lang="zh-CN" altLang="en-US" sz="2400" b="1" u="none" strike="noStrike" kern="0" cap="none" spc="-100" normalizeH="0" baseline="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rPr>
              <a:t>句间衔接</a:t>
            </a:r>
            <a:endParaRPr lang="zh-CN" altLang="en-US" sz="16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690007" y="5431685"/>
            <a:ext cx="2013156" cy="461665"/>
          </a:xfrm>
          <a:prstGeom prst="rect">
            <a:avLst/>
          </a:prstGeom>
          <a:noFill/>
        </p:spPr>
        <p:txBody>
          <a:bodyPr wrap="square">
            <a:spAutoFit/>
          </a:bodyPr>
          <a:lstStyle/>
          <a:p>
            <a:r>
              <a:rPr kumimoji="0" lang="zh-CN" altLang="en-US" sz="2400" b="1" u="none" strike="noStrike" kern="0" cap="none" spc="-10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rPr>
              <a:t>指代、代词</a:t>
            </a:r>
            <a:endParaRPr lang="zh-CN" altLang="en-US" sz="1600" b="1" dirty="0">
              <a:highlight>
                <a:srgbClr val="FFFF00"/>
              </a:highlight>
              <a:latin typeface="微软雅黑" panose="020B0503020204020204" pitchFamily="34" charset="-122"/>
              <a:ea typeface="微软雅黑" panose="020B0503020204020204" pitchFamily="34" charset="-122"/>
            </a:endParaRPr>
          </a:p>
        </p:txBody>
      </p:sp>
      <p:sp>
        <p:nvSpPr>
          <p:cNvPr id="6" name="文本框 5"/>
          <p:cNvSpPr txBox="1"/>
          <p:nvPr/>
        </p:nvSpPr>
        <p:spPr>
          <a:xfrm>
            <a:off x="4703163" y="5431685"/>
            <a:ext cx="1486310" cy="461665"/>
          </a:xfrm>
          <a:prstGeom prst="rect">
            <a:avLst/>
          </a:prstGeom>
          <a:noFill/>
        </p:spPr>
        <p:txBody>
          <a:bodyPr wrap="square">
            <a:spAutoFit/>
          </a:bodyPr>
          <a:lstStyle/>
          <a:p>
            <a:r>
              <a:rPr lang="zh-CN" altLang="en-US" sz="2400" b="1" kern="0" spc="-100" dirty="0">
                <a:solidFill>
                  <a:prstClr val="black"/>
                </a:solidFill>
                <a:highlight>
                  <a:srgbClr val="00FF00"/>
                </a:highlight>
                <a:latin typeface="微软雅黑" panose="020B0503020204020204" pitchFamily="34" charset="-122"/>
                <a:ea typeface="微软雅黑" panose="020B0503020204020204" pitchFamily="34" charset="-122"/>
              </a:rPr>
              <a:t>关键词</a:t>
            </a:r>
            <a:endParaRPr lang="zh-CN" altLang="en-US" sz="1600" b="1" dirty="0">
              <a:highlight>
                <a:srgbClr val="00FF00"/>
              </a:highlight>
              <a:latin typeface="微软雅黑" panose="020B0503020204020204" pitchFamily="34" charset="-122"/>
              <a:ea typeface="微软雅黑" panose="020B0503020204020204" pitchFamily="34" charset="-122"/>
            </a:endParaRPr>
          </a:p>
        </p:txBody>
      </p:sp>
      <p:sp>
        <p:nvSpPr>
          <p:cNvPr id="7" name="矩形 6"/>
          <p:cNvSpPr/>
          <p:nvPr/>
        </p:nvSpPr>
        <p:spPr>
          <a:xfrm>
            <a:off x="2236267" y="228729"/>
            <a:ext cx="2675173"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Step2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读选项，抓关键</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187036" y="891596"/>
            <a:ext cx="11741728" cy="2677656"/>
          </a:xfrm>
          <a:prstGeom prst="rect">
            <a:avLst/>
          </a:prstGeom>
          <a:noFill/>
        </p:spPr>
        <p:txBody>
          <a:bodyPr wrap="square">
            <a:spAutoFit/>
          </a:bodyPr>
          <a:lstStyle/>
          <a:p>
            <a:pPr algn="ctr" eaLnBrk="0">
              <a:buNone/>
              <a:tabLst>
                <a:tab pos="266700" algn="l"/>
              </a:tabLst>
            </a:pPr>
            <a:r>
              <a:rPr lang="en-US" altLang="zh-CN" sz="2400"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sz="2400"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Life is like a journey with ups and downs. What matters is the way you tackle each situation. ___36___ Here’s how you can create a new chapter in your life.</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Learn from others.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Try everything in your hands.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Let go of your past.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___40___</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249381" y="3977696"/>
            <a:ext cx="11741728" cy="2677656"/>
          </a:xfrm>
          <a:prstGeom prst="rect">
            <a:avLst/>
          </a:prstGeom>
          <a:noFill/>
        </p:spPr>
        <p:txBody>
          <a:bodyPr wrap="square">
            <a:spAutoFit/>
          </a:bodyPr>
          <a:lstStyle/>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what actually works.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Everyone makes mistakes.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the present moment.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They might actually make things better for you.</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you to turn the page and create a new chapter.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However, humans are social beings and we have to interact with each other.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Whether it is a sweet love story or a serious life struggle, you must learn to move on.</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5" name="矩形 4"/>
          <p:cNvSpPr/>
          <p:nvPr/>
        </p:nvSpPr>
        <p:spPr>
          <a:xfrm>
            <a:off x="2285461" y="241758"/>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1"/>
          <p:cNvSpPr/>
          <p:nvPr/>
        </p:nvSpPr>
        <p:spPr>
          <a:xfrm>
            <a:off x="10137409" y="1265179"/>
            <a:ext cx="1690797" cy="36031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2635045" y="6213193"/>
            <a:ext cx="2281084" cy="36722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8" name="直接箭头连接符 7"/>
          <p:cNvCxnSpPr/>
          <p:nvPr/>
        </p:nvCxnSpPr>
        <p:spPr>
          <a:xfrm flipH="1">
            <a:off x="2251587" y="1602658"/>
            <a:ext cx="8141110" cy="466049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矩形: 圆角 1"/>
          <p:cNvSpPr/>
          <p:nvPr/>
        </p:nvSpPr>
        <p:spPr>
          <a:xfrm>
            <a:off x="10160760" y="6244346"/>
            <a:ext cx="1356644" cy="285136"/>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4027537" y="1654209"/>
            <a:ext cx="4104091" cy="337877"/>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1" name="直接箭头连接符 10"/>
          <p:cNvCxnSpPr>
            <a:endCxn id="9" idx="0"/>
          </p:cNvCxnSpPr>
          <p:nvPr/>
        </p:nvCxnSpPr>
        <p:spPr>
          <a:xfrm>
            <a:off x="6017342" y="2035277"/>
            <a:ext cx="4821740" cy="420906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2751" y="1684805"/>
            <a:ext cx="2678939"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a:defRPr/>
            </a:pP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代词 顺承</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  36 G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承上启下</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endParaRPr>
          </a:p>
        </p:txBody>
      </p:sp>
      <p:sp>
        <p:nvSpPr>
          <p:cNvPr id="13" name="矩形: 圆角 1"/>
          <p:cNvSpPr/>
          <p:nvPr/>
        </p:nvSpPr>
        <p:spPr>
          <a:xfrm>
            <a:off x="3771900" y="1280204"/>
            <a:ext cx="1943751" cy="38531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4" name="直接箭头连接符 13"/>
          <p:cNvCxnSpPr/>
          <p:nvPr/>
        </p:nvCxnSpPr>
        <p:spPr>
          <a:xfrm>
            <a:off x="4014090" y="1527344"/>
            <a:ext cx="0" cy="4742827"/>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381405" y="1608986"/>
            <a:ext cx="1574566" cy="467751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矩形: 圆角 1"/>
          <p:cNvSpPr/>
          <p:nvPr/>
        </p:nvSpPr>
        <p:spPr>
          <a:xfrm>
            <a:off x="5216012" y="6277103"/>
            <a:ext cx="2787445" cy="36722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4" name="矩形: 圆角 1"/>
          <p:cNvSpPr/>
          <p:nvPr/>
        </p:nvSpPr>
        <p:spPr>
          <a:xfrm>
            <a:off x="1999919" y="6260885"/>
            <a:ext cx="401637" cy="36031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P spid="13" grpId="0" animBg="1"/>
      <p:bldP spid="2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187036" y="891596"/>
            <a:ext cx="11741728" cy="1938992"/>
          </a:xfrm>
          <a:prstGeom prst="rect">
            <a:avLst/>
          </a:prstGeom>
          <a:noFill/>
        </p:spPr>
        <p:txBody>
          <a:bodyPr wrap="square">
            <a:spAutoFit/>
          </a:bodyPr>
          <a:lstStyle/>
          <a:p>
            <a:pPr algn="ctr" eaLnBrk="0">
              <a:buNone/>
              <a:tabLst>
                <a:tab pos="266700" algn="l"/>
              </a:tabLst>
            </a:pPr>
            <a:r>
              <a:rPr lang="en-US" altLang="zh-CN" sz="2400"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sz="2400"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Learn from others.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There is one common mistake that many of us make: when dealing with a problem or situation, we try to go through all of it on our own. ___37___ When you start learning and depending on others, you notice the different patterns which made them successful.</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270163" y="3468542"/>
            <a:ext cx="11741728" cy="2677656"/>
          </a:xfrm>
          <a:prstGeom prst="rect">
            <a:avLst/>
          </a:prstGeom>
          <a:noFill/>
        </p:spPr>
        <p:txBody>
          <a:bodyPr wrap="square">
            <a:spAutoFit/>
          </a:bodyPr>
          <a:lstStyle/>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what actually works.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Everyone makes mistakes.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the present moment.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They might actually make things better for you.</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you to turn the page and create a new chapter.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However, humans are social beings and we have to interact with each other.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1"/>
          <p:cNvSpPr/>
          <p:nvPr/>
        </p:nvSpPr>
        <p:spPr>
          <a:xfrm>
            <a:off x="930209" y="1285392"/>
            <a:ext cx="2353766" cy="36031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5279922" y="2010290"/>
            <a:ext cx="1553497" cy="358610"/>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10172701" y="2018752"/>
            <a:ext cx="1796143" cy="41420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7112233" y="5342800"/>
            <a:ext cx="3207423" cy="35587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9" name="直接箭头连接符 8"/>
          <p:cNvCxnSpPr>
            <a:stCxn id="16" idx="2"/>
          </p:cNvCxnSpPr>
          <p:nvPr/>
        </p:nvCxnSpPr>
        <p:spPr>
          <a:xfrm flipH="1">
            <a:off x="1838808" y="2775858"/>
            <a:ext cx="535594" cy="2485102"/>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8801100" y="2428568"/>
            <a:ext cx="1876732" cy="286188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矩形: 圆角 1"/>
          <p:cNvSpPr/>
          <p:nvPr/>
        </p:nvSpPr>
        <p:spPr>
          <a:xfrm>
            <a:off x="917515" y="5293814"/>
            <a:ext cx="1297858" cy="36031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a:off x="1861457" y="2320413"/>
            <a:ext cx="3585614" cy="2986373"/>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645947" y="2793738"/>
            <a:ext cx="2388188"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a:defRPr/>
            </a:pP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    转折  </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37 F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承上启下</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endParaRPr>
          </a:p>
        </p:txBody>
      </p:sp>
      <p:sp>
        <p:nvSpPr>
          <p:cNvPr id="16" name="矩形: 圆角 1"/>
          <p:cNvSpPr/>
          <p:nvPr/>
        </p:nvSpPr>
        <p:spPr>
          <a:xfrm>
            <a:off x="1956618" y="2367096"/>
            <a:ext cx="835567" cy="408762"/>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8" name="矩形 17"/>
          <p:cNvSpPr/>
          <p:nvPr/>
        </p:nvSpPr>
        <p:spPr>
          <a:xfrm>
            <a:off x="2285461" y="261422"/>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矩形: 圆角 1"/>
          <p:cNvSpPr/>
          <p:nvPr/>
        </p:nvSpPr>
        <p:spPr>
          <a:xfrm>
            <a:off x="119217" y="2377629"/>
            <a:ext cx="1796143" cy="41420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3" name="直接箭头连接符 22"/>
          <p:cNvCxnSpPr/>
          <p:nvPr/>
        </p:nvCxnSpPr>
        <p:spPr>
          <a:xfrm>
            <a:off x="3077497" y="1573161"/>
            <a:ext cx="5702709" cy="3687097"/>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par>
                                <p:cTn id="39" presetID="22" presetClass="entr" presetSubtype="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3" grpId="0" animBg="1"/>
      <p:bldP spid="16"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187036" y="891596"/>
            <a:ext cx="11741728" cy="2308324"/>
          </a:xfrm>
          <a:prstGeom prst="rect">
            <a:avLst/>
          </a:prstGeom>
          <a:noFill/>
        </p:spPr>
        <p:txBody>
          <a:bodyPr wrap="square">
            <a:spAutoFit/>
          </a:bodyPr>
          <a:lstStyle/>
          <a:p>
            <a:pPr algn="ctr" eaLnBrk="0">
              <a:buNone/>
              <a:tabLst>
                <a:tab pos="266700" algn="l"/>
              </a:tabLst>
            </a:pPr>
            <a:r>
              <a:rPr lang="en-US" altLang="zh-CN" sz="2400"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sz="2400"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Try everything in your hands.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Sometimes we might feel that we have tried out so much and still nothing is working out for us. I know that situation as I have been there. I would say this one thing to you: giving up is easy, but continuing with the pain is hard but worth it. The only workable solution that I would offer you is to think outside the box. Try solutions that you never ever dreamed of. ___38___</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270163" y="3468542"/>
            <a:ext cx="11741728" cy="2677656"/>
          </a:xfrm>
          <a:prstGeom prst="rect">
            <a:avLst/>
          </a:prstGeom>
          <a:noFill/>
        </p:spPr>
        <p:txBody>
          <a:bodyPr wrap="square">
            <a:spAutoFit/>
          </a:bodyPr>
          <a:lstStyle/>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what actually works.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Everyone makes mistakes.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the present moment.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They might actually make things better for you.</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you to turn the page and create a new chapter.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5" name="矩形 4"/>
          <p:cNvSpPr/>
          <p:nvPr/>
        </p:nvSpPr>
        <p:spPr>
          <a:xfrm>
            <a:off x="2285461" y="261422"/>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9844431" y="3166267"/>
            <a:ext cx="2160756"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a:defRPr/>
            </a:pP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代词  </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38 D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意义一致</a:t>
            </a:r>
            <a:endPar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endParaRPr>
          </a:p>
        </p:txBody>
      </p:sp>
      <p:sp>
        <p:nvSpPr>
          <p:cNvPr id="7" name="矩形: 圆角 6"/>
          <p:cNvSpPr/>
          <p:nvPr/>
        </p:nvSpPr>
        <p:spPr>
          <a:xfrm>
            <a:off x="5285027" y="2821289"/>
            <a:ext cx="1066612" cy="315595"/>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7"/>
          <p:cNvSpPr/>
          <p:nvPr/>
        </p:nvSpPr>
        <p:spPr>
          <a:xfrm>
            <a:off x="1034051" y="4667649"/>
            <a:ext cx="709594" cy="27411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8"/>
          <p:cNvSpPr/>
          <p:nvPr/>
        </p:nvSpPr>
        <p:spPr>
          <a:xfrm>
            <a:off x="2002665" y="2798681"/>
            <a:ext cx="2677490" cy="357621"/>
          </a:xfrm>
          <a:prstGeom prst="roundRect">
            <a:avLst/>
          </a:prstGeom>
          <a:solidFill>
            <a:srgbClr val="00B05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9"/>
          <p:cNvSpPr/>
          <p:nvPr/>
        </p:nvSpPr>
        <p:spPr>
          <a:xfrm>
            <a:off x="6969670" y="2796997"/>
            <a:ext cx="3294506" cy="326325"/>
          </a:xfrm>
          <a:prstGeom prst="roundRect">
            <a:avLst/>
          </a:prstGeom>
          <a:solidFill>
            <a:srgbClr val="00B05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1" name="直接箭头连接符 10"/>
          <p:cNvCxnSpPr>
            <a:endCxn id="12" idx="0"/>
          </p:cNvCxnSpPr>
          <p:nvPr/>
        </p:nvCxnSpPr>
        <p:spPr>
          <a:xfrm>
            <a:off x="3932903" y="3116826"/>
            <a:ext cx="1300404" cy="155563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3592285" y="4672457"/>
            <a:ext cx="3282044" cy="324086"/>
          </a:xfrm>
          <a:prstGeom prst="roundRect">
            <a:avLst/>
          </a:prstGeom>
          <a:solidFill>
            <a:srgbClr val="00B05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3" name="直接箭头连接符 12"/>
          <p:cNvCxnSpPr/>
          <p:nvPr/>
        </p:nvCxnSpPr>
        <p:spPr>
          <a:xfrm flipH="1">
            <a:off x="5270090" y="3136490"/>
            <a:ext cx="2851355" cy="1514168"/>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1502229" y="3126658"/>
            <a:ext cx="4043165" cy="164128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187036" y="891596"/>
            <a:ext cx="11741728" cy="1938992"/>
          </a:xfrm>
          <a:prstGeom prst="rect">
            <a:avLst/>
          </a:prstGeom>
          <a:noFill/>
        </p:spPr>
        <p:txBody>
          <a:bodyPr wrap="square">
            <a:spAutoFit/>
          </a:bodyPr>
          <a:lstStyle/>
          <a:p>
            <a:pPr algn="ctr" eaLnBrk="0">
              <a:buNone/>
              <a:tabLst>
                <a:tab pos="266700" algn="l"/>
              </a:tabLst>
            </a:pPr>
            <a:r>
              <a:rPr lang="en-US" altLang="zh-CN" sz="2400"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sz="2400"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Let go of your past.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We must forgive ourselves so that we can easily begin the next chapter. We did our best in that time. It was certainly the right thing to do but it didn’t work out and that wasn’t your fault. Forgive yourself and begin anew. ___39___ It is what makes us humans.</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270163" y="3468542"/>
            <a:ext cx="11741728" cy="2677656"/>
          </a:xfrm>
          <a:prstGeom prst="rect">
            <a:avLst/>
          </a:prstGeom>
          <a:noFill/>
        </p:spPr>
        <p:txBody>
          <a:bodyPr wrap="square">
            <a:spAutoFit/>
          </a:bodyPr>
          <a:lstStyle/>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what actually works.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Everyone makes mistakes.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the present moment.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you to turn the page and create a new chapter.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5" name="矩形 4"/>
          <p:cNvSpPr/>
          <p:nvPr/>
        </p:nvSpPr>
        <p:spPr>
          <a:xfrm>
            <a:off x="2285461" y="261422"/>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5"/>
          <p:cNvSpPr/>
          <p:nvPr/>
        </p:nvSpPr>
        <p:spPr>
          <a:xfrm>
            <a:off x="865698" y="1335563"/>
            <a:ext cx="2546095" cy="345753"/>
          </a:xfrm>
          <a:prstGeom prst="roundRect">
            <a:avLst/>
          </a:prstGeom>
          <a:solidFill>
            <a:srgbClr val="00B05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673694" y="3931688"/>
            <a:ext cx="3832992" cy="264755"/>
          </a:xfrm>
          <a:prstGeom prst="roundRect">
            <a:avLst/>
          </a:prstGeom>
          <a:solidFill>
            <a:srgbClr val="00B05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306556" y="2445107"/>
            <a:ext cx="3960644" cy="317758"/>
          </a:xfrm>
          <a:prstGeom prst="roundRect">
            <a:avLst/>
          </a:prstGeom>
          <a:solidFill>
            <a:srgbClr val="00B05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5673499" y="2453623"/>
            <a:ext cx="255178" cy="285242"/>
          </a:xfrm>
          <a:prstGeom prst="roundRect">
            <a:avLst/>
          </a:prstGeom>
          <a:solidFill>
            <a:srgbClr val="FFFF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1258529" y="1610972"/>
            <a:ext cx="88490" cy="2331763"/>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834594" y="2694039"/>
            <a:ext cx="1380554" cy="125852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622323" y="2743200"/>
            <a:ext cx="4119716" cy="123886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869293" y="2963699"/>
            <a:ext cx="3344694"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a:defRPr/>
            </a:pP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意义一致  </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39 B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代词      承上启下</a:t>
            </a:r>
            <a:endPar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七选五：</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187036" y="891596"/>
            <a:ext cx="11741728" cy="2677656"/>
          </a:xfrm>
          <a:prstGeom prst="rect">
            <a:avLst/>
          </a:prstGeom>
          <a:noFill/>
        </p:spPr>
        <p:txBody>
          <a:bodyPr wrap="square">
            <a:spAutoFit/>
          </a:bodyPr>
          <a:lstStyle/>
          <a:p>
            <a:pPr algn="ctr" eaLnBrk="0">
              <a:buNone/>
              <a:tabLst>
                <a:tab pos="266700" algn="l"/>
              </a:tabLst>
            </a:pPr>
            <a:r>
              <a:rPr lang="en-US" altLang="zh-CN" sz="2400" b="1" dirty="0">
                <a:solidFill>
                  <a:srgbClr val="000000"/>
                </a:solidFill>
                <a:effectLst/>
                <a:latin typeface="Times New Roman" panose="02020603050405020304" pitchFamily="18" charset="0"/>
                <a:ea typeface="等线" panose="02010600030101010101" pitchFamily="2" charset="-122"/>
              </a:rPr>
              <a:t>Turning the Page: Steps to Create a New Chapter in Your Life</a:t>
            </a:r>
            <a:endParaRPr lang="en-US" altLang="zh-CN" sz="2400" b="1"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 ___40___</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Most people get busy doing the things that don’t get them anywhere. In stressful situations, people even seek unhealthy ways to relieve the stress. Remember to live in reality to make sensible and favorable choices for yourself. Don’t follow the path to anger and destroy what is good for you. Picture your goals in your mind and make sensible steps towards them with each passing day. Let nothing stand in your way.</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270163" y="4040042"/>
            <a:ext cx="11741728" cy="2677656"/>
          </a:xfrm>
          <a:prstGeom prst="rect">
            <a:avLst/>
          </a:prstGeom>
          <a:noFill/>
        </p:spPr>
        <p:txBody>
          <a:bodyPr wrap="square">
            <a:spAutoFit/>
          </a:bodyPr>
          <a:lstStyle/>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A. Do what actually works.</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B.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C. Live in the present moment.</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D.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E. It is essential for you to turn the page and create a new chapter.</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F. </a:t>
            </a:r>
            <a:endParaRPr lang="en-US" altLang="zh-CN" sz="24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2400" dirty="0">
                <a:solidFill>
                  <a:srgbClr val="000000"/>
                </a:solidFill>
                <a:effectLst/>
                <a:latin typeface="Times New Roman" panose="02020603050405020304" pitchFamily="18" charset="0"/>
                <a:ea typeface="等线" panose="02010600030101010101" pitchFamily="2" charset="-122"/>
              </a:rPr>
              <a:t>G. </a:t>
            </a:r>
            <a:endParaRPr lang="en-US" altLang="zh-CN" sz="24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24"/>
          <p:cNvSpPr/>
          <p:nvPr/>
        </p:nvSpPr>
        <p:spPr>
          <a:xfrm>
            <a:off x="589381" y="4183780"/>
            <a:ext cx="371094" cy="261629"/>
          </a:xfrm>
          <a:prstGeom prst="roundRect">
            <a:avLst/>
          </a:prstGeom>
          <a:solidFill>
            <a:srgbClr val="FF66FF">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24"/>
          <p:cNvSpPr/>
          <p:nvPr/>
        </p:nvSpPr>
        <p:spPr>
          <a:xfrm>
            <a:off x="604157" y="4915667"/>
            <a:ext cx="353963" cy="227833"/>
          </a:xfrm>
          <a:prstGeom prst="roundRect">
            <a:avLst/>
          </a:prstGeom>
          <a:solidFill>
            <a:srgbClr val="FF66FF">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4"/>
          <p:cNvSpPr/>
          <p:nvPr/>
        </p:nvSpPr>
        <p:spPr>
          <a:xfrm>
            <a:off x="670729" y="1331416"/>
            <a:ext cx="1551361" cy="359731"/>
          </a:xfrm>
          <a:prstGeom prst="roundRect">
            <a:avLst/>
          </a:prstGeom>
          <a:solidFill>
            <a:srgbClr val="FF66FF">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24"/>
          <p:cNvSpPr/>
          <p:nvPr/>
        </p:nvSpPr>
        <p:spPr>
          <a:xfrm>
            <a:off x="4012614" y="1675439"/>
            <a:ext cx="5017085" cy="332975"/>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24"/>
          <p:cNvSpPr/>
          <p:nvPr/>
        </p:nvSpPr>
        <p:spPr>
          <a:xfrm>
            <a:off x="2541916" y="2097751"/>
            <a:ext cx="4552219" cy="263612"/>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24"/>
          <p:cNvSpPr/>
          <p:nvPr/>
        </p:nvSpPr>
        <p:spPr>
          <a:xfrm>
            <a:off x="5686160" y="2468197"/>
            <a:ext cx="6299012" cy="291332"/>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24"/>
          <p:cNvSpPr/>
          <p:nvPr/>
        </p:nvSpPr>
        <p:spPr>
          <a:xfrm>
            <a:off x="178431" y="2768123"/>
            <a:ext cx="1878969" cy="350634"/>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stCxn id="8" idx="2"/>
          </p:cNvCxnSpPr>
          <p:nvPr/>
        </p:nvCxnSpPr>
        <p:spPr>
          <a:xfrm flipH="1">
            <a:off x="2841171" y="2008414"/>
            <a:ext cx="3679986" cy="217170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906486" y="2401556"/>
            <a:ext cx="851598" cy="1778558"/>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2939143" y="3138252"/>
            <a:ext cx="4468411" cy="102553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886284" y="3117268"/>
            <a:ext cx="1003873" cy="103018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440681" y="1345708"/>
            <a:ext cx="2388188"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a:defRPr/>
            </a:pP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    祈使句   </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40 A    </a:t>
            </a:r>
            <a:r>
              <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rPr>
              <a:t>主旨</a:t>
            </a:r>
            <a:r>
              <a:rPr lang="en-US" altLang="zh-CN" sz="1600" b="1" kern="0" dirty="0">
                <a:solidFill>
                  <a:schemeClr val="bg1"/>
                </a:solidFill>
                <a:latin typeface="Cambria" panose="02040503050406030204" pitchFamily="18" charset="0"/>
                <a:ea typeface="Cambria" panose="02040503050406030204" pitchFamily="18" charset="0"/>
                <a:cs typeface="Calibri" panose="020F0502020204030204" pitchFamily="34" charset="0"/>
              </a:rPr>
              <a:t>   </a:t>
            </a:r>
            <a:endParaRPr lang="zh-CN" altLang="en-US" sz="1600" b="1" kern="0" dirty="0">
              <a:solidFill>
                <a:schemeClr val="bg1"/>
              </a:solidFill>
              <a:latin typeface="Cambria" panose="02040503050406030204" pitchFamily="18" charset="0"/>
              <a:ea typeface="等线" panose="02010600030101010101" pitchFamily="2" charset="-122"/>
              <a:cs typeface="Calibri" panose="020F0502020204030204" pitchFamily="34" charset="0"/>
            </a:endParaRPr>
          </a:p>
        </p:txBody>
      </p:sp>
      <p:sp>
        <p:nvSpPr>
          <p:cNvPr id="20" name="矩形: 圆角 24"/>
          <p:cNvSpPr/>
          <p:nvPr/>
        </p:nvSpPr>
        <p:spPr>
          <a:xfrm>
            <a:off x="6862259" y="2806223"/>
            <a:ext cx="2494012" cy="377848"/>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4"/>
          <p:cNvSpPr/>
          <p:nvPr/>
        </p:nvSpPr>
        <p:spPr>
          <a:xfrm>
            <a:off x="1496440" y="4136374"/>
            <a:ext cx="2573142" cy="350634"/>
          </a:xfrm>
          <a:prstGeom prst="round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285461" y="261422"/>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sz="2000" b="1" dirty="0">
                <a:solidFill>
                  <a:srgbClr val="000000"/>
                </a:solidFill>
                <a:latin typeface="Calibri" panose="020F0502020204030204" pitchFamily="34" charset="0"/>
                <a:ea typeface="Calibri" panose="020F0502020204030204" pitchFamily="34" charset="0"/>
                <a:cs typeface="Calibri" panose="020F0502020204030204" pitchFamily="34" charset="0"/>
              </a:rPr>
              <a:t>Step3 </a:t>
            </a:r>
            <a:r>
              <a:rPr lang="zh-CN" alt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par>
                                <p:cTn id="48" presetID="22" presetClass="entr" presetSubtype="1"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par>
                                <p:cTn id="54" presetID="22" presetClass="entr" presetSubtype="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animBg="1"/>
      <p:bldP spid="9" grpId="0" animBg="1"/>
      <p:bldP spid="10" grpId="0" animBg="1"/>
      <p:bldP spid="11" grpId="0" animBg="1"/>
      <p:bldP spid="16" grpId="0" animBg="1"/>
      <p:bldP spid="20"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0"/>
            <a:ext cx="2702560" cy="623456"/>
            <a:chOff x="0" y="0"/>
            <a:chExt cx="3169369" cy="623456"/>
          </a:xfrm>
        </p:grpSpPr>
        <p:sp>
          <p:nvSpPr>
            <p:cNvPr id="3" name="矩形 2"/>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a:t>
              </a:r>
              <a:r>
                <a:rPr lang="zh-CN" altLang="en-US" sz="3200" dirty="0">
                  <a:solidFill>
                    <a:srgbClr val="005188"/>
                  </a:solidFill>
                  <a:latin typeface="Calibri Light" panose="020F0302020204030204"/>
                  <a:ea typeface="华文中宋" panose="02010600040101010101" charset="-122"/>
                </a:rPr>
                <a:t>词汇整理</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7" name="文本框 6"/>
          <p:cNvSpPr txBox="1"/>
          <p:nvPr/>
        </p:nvSpPr>
        <p:spPr>
          <a:xfrm>
            <a:off x="367398" y="903902"/>
            <a:ext cx="5276318" cy="5866350"/>
          </a:xfrm>
          <a:prstGeom prst="rect">
            <a:avLst/>
          </a:prstGeom>
          <a:noFill/>
        </p:spPr>
        <p:txBody>
          <a:bodyPr wrap="square">
            <a:spAutoFit/>
          </a:bodyPr>
          <a:lstStyle/>
          <a:p>
            <a:pPr>
              <a:lnSpc>
                <a:spcPct val="150000"/>
              </a:lnSpc>
            </a:pPr>
            <a:r>
              <a:rPr lang="en-US" altLang="zh-CN" b="1" dirty="0"/>
              <a:t>1.</a:t>
            </a:r>
            <a:r>
              <a:rPr lang="zh-CN" altLang="en-US" b="1" dirty="0"/>
              <a:t>翻篇，开启生活的新篇章</a:t>
            </a:r>
            <a:endParaRPr lang="en-US" altLang="zh-CN" b="1" dirty="0"/>
          </a:p>
          <a:p>
            <a:pPr>
              <a:lnSpc>
                <a:spcPct val="150000"/>
              </a:lnSpc>
            </a:pPr>
            <a:r>
              <a:rPr lang="en-US" altLang="zh-CN" b="1" i="1" dirty="0"/>
              <a:t>turn the page and create/begin a New Chapter in  life</a:t>
            </a:r>
            <a:endParaRPr lang="en-US" altLang="zh-CN" b="1" i="1" dirty="0"/>
          </a:p>
          <a:p>
            <a:pPr>
              <a:lnSpc>
                <a:spcPct val="150000"/>
              </a:lnSpc>
            </a:pPr>
            <a:r>
              <a:rPr lang="en-US" altLang="zh-CN" b="1" dirty="0"/>
              <a:t>2.</a:t>
            </a:r>
            <a:r>
              <a:rPr lang="zh-CN" altLang="en-US" b="1" dirty="0"/>
              <a:t>一段跌宕起伏的旅程</a:t>
            </a:r>
            <a:endParaRPr lang="en-US" altLang="zh-CN" b="1" dirty="0"/>
          </a:p>
          <a:p>
            <a:pPr>
              <a:lnSpc>
                <a:spcPct val="150000"/>
              </a:lnSpc>
            </a:pPr>
            <a:r>
              <a:rPr lang="zh-CN" altLang="en-US" dirty="0"/>
              <a:t> </a:t>
            </a:r>
            <a:r>
              <a:rPr lang="en-US" altLang="zh-CN" b="1" i="1" dirty="0"/>
              <a:t>a journey with ups and downs</a:t>
            </a:r>
            <a:endParaRPr lang="en-US" altLang="zh-CN" b="1" i="1" dirty="0"/>
          </a:p>
          <a:p>
            <a:pPr>
              <a:lnSpc>
                <a:spcPct val="150000"/>
              </a:lnSpc>
            </a:pPr>
            <a:r>
              <a:rPr lang="en-US" altLang="zh-CN" b="1" dirty="0"/>
              <a:t>3.</a:t>
            </a:r>
            <a:r>
              <a:rPr lang="zh-CN" altLang="en-US" b="1" dirty="0"/>
              <a:t>应对</a:t>
            </a:r>
            <a:r>
              <a:rPr lang="en-US" altLang="zh-CN" b="1" dirty="0"/>
              <a:t>/</a:t>
            </a:r>
            <a:r>
              <a:rPr lang="zh-CN" altLang="en-US" b="1" dirty="0"/>
              <a:t>解决每种情况</a:t>
            </a:r>
            <a:endParaRPr lang="en-US" altLang="zh-CN" b="1" dirty="0"/>
          </a:p>
          <a:p>
            <a:pPr>
              <a:lnSpc>
                <a:spcPct val="150000"/>
              </a:lnSpc>
            </a:pPr>
            <a:r>
              <a:rPr lang="zh-CN" altLang="en-US" dirty="0"/>
              <a:t>  </a:t>
            </a:r>
            <a:r>
              <a:rPr lang="en-US" altLang="zh-CN" b="1" i="1" dirty="0"/>
              <a:t>tackle (address) each situation</a:t>
            </a:r>
            <a:endParaRPr lang="en-US" altLang="zh-CN" b="1" i="1" dirty="0"/>
          </a:p>
          <a:p>
            <a:pPr>
              <a:lnSpc>
                <a:spcPct val="150000"/>
              </a:lnSpc>
            </a:pPr>
            <a:r>
              <a:rPr lang="en-US" altLang="zh-CN" b="1" dirty="0"/>
              <a:t>4.</a:t>
            </a:r>
            <a:r>
              <a:rPr lang="zh-CN" altLang="en-US" b="1" dirty="0"/>
              <a:t>犯一个常见错误</a:t>
            </a:r>
            <a:endParaRPr lang="en-US" altLang="zh-CN" b="1" dirty="0"/>
          </a:p>
          <a:p>
            <a:pPr>
              <a:lnSpc>
                <a:spcPct val="150000"/>
              </a:lnSpc>
            </a:pPr>
            <a:r>
              <a:rPr lang="zh-CN" altLang="en-US" dirty="0"/>
              <a:t> </a:t>
            </a:r>
            <a:r>
              <a:rPr lang="en-US" altLang="zh-CN" b="1" i="1" dirty="0"/>
              <a:t>make a common mistake </a:t>
            </a:r>
            <a:endParaRPr lang="en-US" altLang="zh-CN" b="1" i="1" dirty="0"/>
          </a:p>
          <a:p>
            <a:pPr>
              <a:lnSpc>
                <a:spcPct val="150000"/>
              </a:lnSpc>
            </a:pPr>
            <a:r>
              <a:rPr lang="en-US" altLang="zh-CN" b="1" dirty="0"/>
              <a:t>5.</a:t>
            </a:r>
            <a:r>
              <a:rPr lang="zh-CN" altLang="en-US" b="1" dirty="0"/>
              <a:t>尝试你能做的一切 </a:t>
            </a:r>
            <a:endParaRPr lang="en-US" altLang="zh-CN" b="1" dirty="0"/>
          </a:p>
          <a:p>
            <a:pPr>
              <a:lnSpc>
                <a:spcPct val="150000"/>
              </a:lnSpc>
            </a:pPr>
            <a:r>
              <a:rPr lang="en-US" altLang="zh-CN" b="1" i="1" dirty="0"/>
              <a:t>try everything in your hands</a:t>
            </a:r>
            <a:endParaRPr lang="en-US" altLang="zh-CN" b="1" i="1" dirty="0"/>
          </a:p>
          <a:p>
            <a:pPr>
              <a:lnSpc>
                <a:spcPct val="150000"/>
              </a:lnSpc>
            </a:pPr>
            <a:r>
              <a:rPr lang="en-US" altLang="zh-CN" b="1" dirty="0"/>
              <a:t>6.</a:t>
            </a:r>
            <a:r>
              <a:rPr lang="zh-CN" altLang="en-US" b="1" dirty="0"/>
              <a:t>尝试，参加选拔 </a:t>
            </a:r>
            <a:endParaRPr lang="en-US" altLang="zh-CN" b="1" dirty="0"/>
          </a:p>
          <a:p>
            <a:pPr>
              <a:lnSpc>
                <a:spcPct val="150000"/>
              </a:lnSpc>
            </a:pPr>
            <a:r>
              <a:rPr lang="zh-CN" altLang="en-US" dirty="0"/>
              <a:t> </a:t>
            </a:r>
            <a:r>
              <a:rPr lang="en-US" altLang="zh-CN" b="1" i="1" dirty="0"/>
              <a:t>try out </a:t>
            </a:r>
            <a:endParaRPr lang="en-US" altLang="zh-CN" b="1" i="1" dirty="0"/>
          </a:p>
          <a:p>
            <a:pPr>
              <a:lnSpc>
                <a:spcPct val="150000"/>
              </a:lnSpc>
            </a:pPr>
            <a:r>
              <a:rPr lang="en-US" altLang="zh-CN" b="1" dirty="0"/>
              <a:t>7.</a:t>
            </a:r>
            <a:r>
              <a:rPr lang="zh-CN" altLang="en-US" b="1" dirty="0"/>
              <a:t>唯一可行之策</a:t>
            </a:r>
            <a:endParaRPr lang="en-US" altLang="zh-CN" b="1" dirty="0"/>
          </a:p>
          <a:p>
            <a:pPr>
              <a:lnSpc>
                <a:spcPct val="150000"/>
              </a:lnSpc>
            </a:pPr>
            <a:r>
              <a:rPr lang="en-US" altLang="zh-CN" b="1" i="1" dirty="0"/>
              <a:t>the only workable solution </a:t>
            </a:r>
            <a:endParaRPr lang="en-US" altLang="zh-CN" b="1" i="1" dirty="0"/>
          </a:p>
        </p:txBody>
      </p:sp>
      <p:sp>
        <p:nvSpPr>
          <p:cNvPr id="8" name="文本框 7"/>
          <p:cNvSpPr txBox="1"/>
          <p:nvPr/>
        </p:nvSpPr>
        <p:spPr>
          <a:xfrm>
            <a:off x="6205468" y="903902"/>
            <a:ext cx="6376218" cy="5861861"/>
          </a:xfrm>
          <a:prstGeom prst="rect">
            <a:avLst/>
          </a:prstGeom>
          <a:noFill/>
        </p:spPr>
        <p:txBody>
          <a:bodyPr wrap="square">
            <a:spAutoFit/>
          </a:bodyPr>
          <a:lstStyle/>
          <a:p>
            <a:pPr>
              <a:lnSpc>
                <a:spcPct val="150000"/>
              </a:lnSpc>
            </a:pPr>
            <a:r>
              <a:rPr lang="en-US" altLang="zh-CN" b="1" dirty="0"/>
              <a:t>8.</a:t>
            </a:r>
            <a:r>
              <a:rPr lang="zh-CN" altLang="en-US" b="1" dirty="0"/>
              <a:t>突破常规</a:t>
            </a:r>
            <a:endParaRPr lang="en-US" altLang="zh-CN" b="1" dirty="0"/>
          </a:p>
          <a:p>
            <a:pPr>
              <a:lnSpc>
                <a:spcPct val="150000"/>
              </a:lnSpc>
            </a:pPr>
            <a:r>
              <a:rPr lang="en-US" altLang="zh-CN" b="1" i="1" dirty="0"/>
              <a:t>think outside the box</a:t>
            </a:r>
            <a:endParaRPr lang="en-US" altLang="zh-CN" b="1" i="1" dirty="0"/>
          </a:p>
          <a:p>
            <a:pPr>
              <a:lnSpc>
                <a:spcPct val="150000"/>
              </a:lnSpc>
            </a:pPr>
            <a:r>
              <a:rPr lang="en-US" altLang="zh-CN" b="1" dirty="0"/>
              <a:t>9.</a:t>
            </a:r>
            <a:r>
              <a:rPr lang="zh-CN" altLang="en-US" b="1" dirty="0"/>
              <a:t>放下过往</a:t>
            </a:r>
            <a:endParaRPr lang="en-US" altLang="zh-CN" b="1" dirty="0"/>
          </a:p>
          <a:p>
            <a:pPr>
              <a:lnSpc>
                <a:spcPct val="150000"/>
              </a:lnSpc>
            </a:pPr>
            <a:r>
              <a:rPr lang="en-US" altLang="zh-CN" b="1" i="1" dirty="0"/>
              <a:t>let go of your past</a:t>
            </a:r>
            <a:endParaRPr lang="en-US" altLang="zh-CN" b="1" i="1" dirty="0"/>
          </a:p>
          <a:p>
            <a:pPr>
              <a:lnSpc>
                <a:spcPct val="150000"/>
              </a:lnSpc>
            </a:pPr>
            <a:r>
              <a:rPr lang="en-US" altLang="zh-CN" b="1" dirty="0"/>
              <a:t>10.</a:t>
            </a:r>
            <a:r>
              <a:rPr lang="zh-CN" altLang="en-US" b="1" dirty="0"/>
              <a:t> </a:t>
            </a:r>
            <a:r>
              <a:rPr lang="en-US" altLang="zh-CN" b="1" dirty="0"/>
              <a:t>It is ________ makes us humans.</a:t>
            </a:r>
            <a:endParaRPr lang="en-US" altLang="zh-CN" b="1" dirty="0"/>
          </a:p>
          <a:p>
            <a:pPr>
              <a:lnSpc>
                <a:spcPct val="150000"/>
              </a:lnSpc>
            </a:pPr>
            <a:r>
              <a:rPr lang="zh-CN" altLang="en-US" b="1" dirty="0"/>
              <a:t>这正是人性所在  </a:t>
            </a:r>
            <a:endParaRPr lang="en-US" altLang="zh-CN" b="1" dirty="0"/>
          </a:p>
          <a:p>
            <a:pPr>
              <a:lnSpc>
                <a:spcPct val="150000"/>
              </a:lnSpc>
            </a:pPr>
            <a:r>
              <a:rPr lang="en-US" altLang="zh-CN" b="1" dirty="0"/>
              <a:t>11.</a:t>
            </a:r>
            <a:r>
              <a:rPr lang="zh-CN" altLang="en-US" b="1" dirty="0"/>
              <a:t>寻求不健康的解压方式</a:t>
            </a:r>
            <a:endParaRPr lang="en-US" altLang="zh-CN" b="1" dirty="0"/>
          </a:p>
          <a:p>
            <a:pPr>
              <a:lnSpc>
                <a:spcPct val="150000"/>
              </a:lnSpc>
            </a:pPr>
            <a:r>
              <a:rPr lang="en-US" altLang="zh-CN" b="1" i="1" dirty="0"/>
              <a:t>seek unhealthy ways to relieve the stress</a:t>
            </a:r>
            <a:endParaRPr lang="en-US" altLang="zh-CN" b="1" i="1" dirty="0"/>
          </a:p>
          <a:p>
            <a:pPr>
              <a:lnSpc>
                <a:spcPct val="150000"/>
              </a:lnSpc>
            </a:pPr>
            <a:r>
              <a:rPr lang="en-US" altLang="zh-CN" b="1" dirty="0"/>
              <a:t>12.</a:t>
            </a:r>
            <a:r>
              <a:rPr lang="zh-CN" altLang="en-US" b="1" dirty="0"/>
              <a:t>务实生活，为自己做出明智有益的选择。</a:t>
            </a:r>
            <a:endParaRPr lang="en-US" altLang="zh-CN" b="1" dirty="0"/>
          </a:p>
          <a:p>
            <a:pPr>
              <a:lnSpc>
                <a:spcPct val="150000"/>
              </a:lnSpc>
            </a:pPr>
            <a:r>
              <a:rPr lang="en-US" altLang="zh-CN" b="1" i="1" dirty="0"/>
              <a:t>live in reality and make sensible and favorable choices</a:t>
            </a:r>
            <a:endParaRPr lang="en-US" altLang="zh-CN" b="1" i="1" dirty="0"/>
          </a:p>
          <a:p>
            <a:pPr>
              <a:lnSpc>
                <a:spcPct val="150000"/>
              </a:lnSpc>
            </a:pPr>
            <a:r>
              <a:rPr lang="en-US" altLang="zh-CN" b="1" dirty="0"/>
              <a:t>13.</a:t>
            </a:r>
            <a:r>
              <a:rPr lang="zh-CN" altLang="en-US" b="1" dirty="0"/>
              <a:t>别让任何事阻碍你前行</a:t>
            </a:r>
            <a:endParaRPr lang="en-US" altLang="zh-CN" b="1" dirty="0"/>
          </a:p>
          <a:p>
            <a:pPr>
              <a:lnSpc>
                <a:spcPct val="150000"/>
              </a:lnSpc>
            </a:pPr>
            <a:r>
              <a:rPr lang="en-US" altLang="zh-CN" b="1" i="1" dirty="0"/>
              <a:t>Let nothing stand in your way</a:t>
            </a:r>
            <a:endParaRPr lang="en-US" altLang="zh-CN" b="1" i="1" dirty="0"/>
          </a:p>
          <a:p>
            <a:pPr>
              <a:lnSpc>
                <a:spcPct val="150000"/>
              </a:lnSpc>
            </a:pPr>
            <a:r>
              <a:rPr lang="en-US" altLang="zh-CN" b="1" dirty="0"/>
              <a:t>14. </a:t>
            </a:r>
            <a:r>
              <a:rPr lang="zh-CN" altLang="en-US" b="1" dirty="0"/>
              <a:t>学会向前走</a:t>
            </a:r>
            <a:endParaRPr lang="en-US" altLang="zh-CN" b="1" dirty="0"/>
          </a:p>
          <a:p>
            <a:pPr>
              <a:lnSpc>
                <a:spcPct val="150000"/>
              </a:lnSpc>
            </a:pPr>
            <a:r>
              <a:rPr lang="en-US" altLang="zh-CN" b="1" i="1" dirty="0"/>
              <a:t>learn to move on</a:t>
            </a:r>
            <a:endParaRPr lang="en-US" altLang="zh-CN" b="1" i="1" dirty="0"/>
          </a:p>
        </p:txBody>
      </p:sp>
      <p:sp>
        <p:nvSpPr>
          <p:cNvPr id="9" name="文本框 8"/>
          <p:cNvSpPr txBox="1"/>
          <p:nvPr/>
        </p:nvSpPr>
        <p:spPr>
          <a:xfrm>
            <a:off x="7071853" y="2543785"/>
            <a:ext cx="774290" cy="369332"/>
          </a:xfrm>
          <a:prstGeom prst="rect">
            <a:avLst/>
          </a:prstGeom>
          <a:noFill/>
        </p:spPr>
        <p:txBody>
          <a:bodyPr wrap="square">
            <a:spAutoFit/>
          </a:bodyPr>
          <a:lstStyle/>
          <a:p>
            <a:r>
              <a:rPr lang="en-US" altLang="zh-CN" b="1" dirty="0">
                <a:solidFill>
                  <a:srgbClr val="C00000"/>
                </a:solidFill>
              </a:rPr>
              <a:t>what</a:t>
            </a:r>
            <a:endParaRPr lang="zh-CN" altLang="en-US" dirty="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 calcmode="lin" valueType="num">
                                      <p:cBhvr additive="base">
                                        <p:cTn id="3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anim calcmode="lin" valueType="num">
                                      <p:cBhvr additive="base">
                                        <p:cTn id="43"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additive="base">
                                        <p:cTn id="6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9" end="9"/>
                                            </p:txEl>
                                          </p:spTgt>
                                        </p:tgtEl>
                                        <p:attrNameLst>
                                          <p:attrName>style.visibility</p:attrName>
                                        </p:attrNameLst>
                                      </p:cBhvr>
                                      <p:to>
                                        <p:strVal val="visible"/>
                                      </p:to>
                                    </p:set>
                                    <p:anim calcmode="lin" valueType="num">
                                      <p:cBhvr additive="base">
                                        <p:cTn id="7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11" end="11"/>
                                            </p:txEl>
                                          </p:spTgt>
                                        </p:tgtEl>
                                        <p:attrNameLst>
                                          <p:attrName>style.visibility</p:attrName>
                                        </p:attrNameLst>
                                      </p:cBhvr>
                                      <p:to>
                                        <p:strVal val="visible"/>
                                      </p:to>
                                    </p:set>
                                    <p:anim calcmode="lin" valueType="num">
                                      <p:cBhvr additive="base">
                                        <p:cTn id="7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13" end="13"/>
                                            </p:txEl>
                                          </p:spTgt>
                                        </p:tgtEl>
                                        <p:attrNameLst>
                                          <p:attrName>style.visibility</p:attrName>
                                        </p:attrNameLst>
                                      </p:cBhvr>
                                      <p:to>
                                        <p:strVal val="visible"/>
                                      </p:to>
                                    </p:set>
                                    <p:anim calcmode="lin" valueType="num">
                                      <p:cBhvr additive="base">
                                        <p:cTn id="8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623312" y="218037"/>
            <a:ext cx="8802910"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篇章整体分析</a:t>
            </a:r>
            <a:endParaRPr lang="zh-CN" altLang="en-US" sz="3200" dirty="0">
              <a:solidFill>
                <a:srgbClr val="005188"/>
              </a:solidFill>
              <a:latin typeface="+mj-lt"/>
              <a:ea typeface="华文中宋" panose="02010600040101010101" charset="-122"/>
            </a:endParaRPr>
          </a:p>
        </p:txBody>
      </p:sp>
      <p:graphicFrame>
        <p:nvGraphicFramePr>
          <p:cNvPr id="3" name="表格 2"/>
          <p:cNvGraphicFramePr/>
          <p:nvPr/>
        </p:nvGraphicFramePr>
        <p:xfrm>
          <a:off x="88490" y="858798"/>
          <a:ext cx="12103510" cy="5692527"/>
        </p:xfrm>
        <a:graphic>
          <a:graphicData uri="http://schemas.openxmlformats.org/drawingml/2006/table">
            <a:tbl>
              <a:tblPr firstRow="1" bandRow="1"/>
              <a:tblGrid>
                <a:gridCol w="1418763"/>
                <a:gridCol w="5727560"/>
                <a:gridCol w="1155561"/>
                <a:gridCol w="934496"/>
                <a:gridCol w="2867130"/>
              </a:tblGrid>
              <a:tr h="461168">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en-US" altLang="zh-CN" sz="2000" b="1" dirty="0">
                          <a:latin typeface="Calibri" panose="020F0502020204030204" pitchFamily="34" charset="0"/>
                          <a:cs typeface="Calibri" panose="020F0502020204030204" pitchFamily="34" charset="0"/>
                        </a:rPr>
                        <a:t> </a:t>
                      </a:r>
                      <a:r>
                        <a:rPr lang="zh-CN" altLang="en-US" sz="2000" b="1" dirty="0">
                          <a:latin typeface="Calibri" panose="020F0502020204030204" pitchFamily="34" charset="0"/>
                          <a:cs typeface="Calibri" panose="020F0502020204030204" pitchFamily="34" charset="0"/>
                        </a:rPr>
                        <a:t>题型</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话题</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体裁</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r>
                        <a:rPr lang="zh-CN" altLang="en-US" sz="2000" b="1" dirty="0">
                          <a:latin typeface="Calibri" panose="020F0502020204030204" pitchFamily="34" charset="0"/>
                          <a:cs typeface="Calibri" panose="020F0502020204030204" pitchFamily="34" charset="0"/>
                        </a:rPr>
                        <a:t>词数</a:t>
                      </a:r>
                      <a:endParaRPr 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algn="ctr"/>
                      <a:r>
                        <a:rPr lang="zh-CN" altLang="en-US" sz="2000" b="1" kern="1200" dirty="0">
                          <a:solidFill>
                            <a:schemeClr val="lt1"/>
                          </a:solidFill>
                          <a:latin typeface="Calibri" panose="020F0502020204030204" pitchFamily="34" charset="0"/>
                          <a:ea typeface="微软雅黑 Light" panose="020B0502040204020203" charset="-122"/>
                          <a:cs typeface="Calibri" panose="020F0502020204030204" pitchFamily="34" charset="0"/>
                        </a:rPr>
                        <a:t>题型分布</a:t>
                      </a:r>
                      <a:endParaRPr lang="zh-CN" altLang="en-US" sz="2000" b="1" kern="1200" dirty="0">
                        <a:solidFill>
                          <a:schemeClr val="lt1"/>
                        </a:solidFill>
                        <a:latin typeface="Calibri" panose="020F0502020204030204" pitchFamily="34" charset="0"/>
                        <a:ea typeface="微软雅黑 Light" panose="020B0502040204020203" charset="-122"/>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549027">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latin typeface="Calibri" panose="020F0502020204030204" pitchFamily="34" charset="0"/>
                          <a:cs typeface="Calibri" panose="020F0502020204030204" pitchFamily="34" charset="0"/>
                        </a:rPr>
                        <a:t> 阅读A</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人与社会：</a:t>
                      </a:r>
                      <a:r>
                        <a:rPr lang="en-US" altLang="zh-CN" sz="2000" b="1" dirty="0">
                          <a:latin typeface="Calibri" panose="020F0502020204030204" pitchFamily="34" charset="0"/>
                          <a:cs typeface="Calibri" panose="020F0502020204030204" pitchFamily="34" charset="0"/>
                        </a:rPr>
                        <a:t>An introduction to different cruise lines</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说明文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latin typeface="Calibri" panose="020F0502020204030204" pitchFamily="34" charset="0"/>
                          <a:cs typeface="Calibri" panose="020F0502020204030204" pitchFamily="34" charset="0"/>
                        </a:rPr>
                        <a:t>271</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buNone/>
                      </a:pPr>
                      <a:r>
                        <a:rPr lang="zh-CN" altLang="en-US" sz="2000" b="1" dirty="0">
                          <a:latin typeface="Calibri" panose="020F0502020204030204" pitchFamily="34" charset="0"/>
                          <a:cs typeface="Calibri" panose="020F0502020204030204" pitchFamily="34" charset="0"/>
                        </a:rPr>
                        <a:t>推理</a:t>
                      </a:r>
                      <a:r>
                        <a:rPr lang="en-US" altLang="zh-CN" sz="2000" b="1" dirty="0">
                          <a:latin typeface="Calibri" panose="020F0502020204030204" pitchFamily="34" charset="0"/>
                          <a:cs typeface="Calibri" panose="020F0502020204030204" pitchFamily="34" charset="0"/>
                        </a:rPr>
                        <a:t>1 </a:t>
                      </a:r>
                      <a:r>
                        <a:rPr lang="zh-CN" altLang="en-US" sz="2000" b="1" dirty="0">
                          <a:latin typeface="Calibri" panose="020F0502020204030204" pitchFamily="34" charset="0"/>
                          <a:cs typeface="Calibri" panose="020F0502020204030204" pitchFamily="34" charset="0"/>
                        </a:rPr>
                        <a:t>细节</a:t>
                      </a:r>
                      <a:r>
                        <a:rPr lang="en-US" altLang="zh-CN" sz="2000" b="1" dirty="0">
                          <a:latin typeface="Calibri" panose="020F0502020204030204" pitchFamily="34" charset="0"/>
                          <a:cs typeface="Calibri" panose="020F0502020204030204" pitchFamily="34" charset="0"/>
                        </a:rPr>
                        <a:t>1 </a:t>
                      </a:r>
                      <a:r>
                        <a:rPr lang="zh-CN" altLang="en-US" sz="2000" b="1" dirty="0">
                          <a:latin typeface="Calibri" panose="020F0502020204030204" pitchFamily="34" charset="0"/>
                          <a:cs typeface="Calibri" panose="020F0502020204030204" pitchFamily="34" charset="0"/>
                        </a:rPr>
                        <a:t>主旨</a:t>
                      </a:r>
                      <a:r>
                        <a:rPr lang="en-US" altLang="zh-CN" sz="2000" b="1" dirty="0">
                          <a:latin typeface="Calibri" panose="020F0502020204030204" pitchFamily="34" charset="0"/>
                          <a:cs typeface="Calibri" panose="020F0502020204030204" pitchFamily="34" charset="0"/>
                        </a:rPr>
                        <a:t>1</a:t>
                      </a:r>
                      <a:endParaRPr lang="zh-CN" altLang="en-US" sz="2000" b="1"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51041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latin typeface="Calibri" panose="020F0502020204030204" pitchFamily="34" charset="0"/>
                          <a:cs typeface="Calibri" panose="020F0502020204030204" pitchFamily="34" charset="0"/>
                        </a:rPr>
                        <a:t>阅读B</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人与自我： </a:t>
                      </a:r>
                      <a:r>
                        <a:rPr lang="en-US" altLang="zh-CN" sz="2000" b="1" dirty="0">
                          <a:latin typeface="Calibri" panose="020F0502020204030204" pitchFamily="34" charset="0"/>
                          <a:cs typeface="Calibri" panose="020F0502020204030204" pitchFamily="34" charset="0"/>
                        </a:rPr>
                        <a:t>A description of MY childhood</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记叙文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latin typeface="Calibri" panose="020F0502020204030204" pitchFamily="34" charset="0"/>
                          <a:cs typeface="Calibri" panose="020F0502020204030204" pitchFamily="34" charset="0"/>
                          <a:sym typeface="+mn-ea"/>
                        </a:rPr>
                        <a:t>347</a:t>
                      </a:r>
                      <a:endParaRPr lang="zh-CN" altLang="en-US" sz="2000" b="1" dirty="0">
                        <a:latin typeface="Calibri" panose="020F0502020204030204" pitchFamily="34" charset="0"/>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buNone/>
                      </a:pPr>
                      <a:r>
                        <a:rPr lang="zh-CN" altLang="en-US" sz="2000" b="1" dirty="0">
                          <a:latin typeface="Calibri" panose="020F0502020204030204" pitchFamily="34" charset="0"/>
                          <a:cs typeface="Calibri" panose="020F0502020204030204" pitchFamily="34" charset="0"/>
                          <a:sym typeface="+mn-ea"/>
                        </a:rPr>
                        <a:t>推理</a:t>
                      </a:r>
                      <a:r>
                        <a:rPr lang="en-US" altLang="zh-CN" sz="2000" b="1" dirty="0">
                          <a:latin typeface="Calibri" panose="020F0502020204030204" pitchFamily="34" charset="0"/>
                          <a:cs typeface="Calibri" panose="020F0502020204030204" pitchFamily="34" charset="0"/>
                          <a:sym typeface="+mn-ea"/>
                        </a:rPr>
                        <a:t>3 </a:t>
                      </a:r>
                      <a:r>
                        <a:rPr lang="zh-CN" altLang="en-US" sz="2000" b="1" dirty="0">
                          <a:latin typeface="Calibri" panose="020F0502020204030204" pitchFamily="34" charset="0"/>
                          <a:cs typeface="Calibri" panose="020F0502020204030204" pitchFamily="34" charset="0"/>
                          <a:sym typeface="+mn-ea"/>
                        </a:rPr>
                        <a:t>词义猜测</a:t>
                      </a:r>
                      <a:r>
                        <a:rPr lang="en-US" altLang="zh-CN" sz="2000" b="1" dirty="0">
                          <a:latin typeface="Calibri" panose="020F0502020204030204" pitchFamily="34" charset="0"/>
                          <a:cs typeface="Calibri" panose="020F0502020204030204" pitchFamily="34" charset="0"/>
                          <a:sym typeface="+mn-ea"/>
                        </a:rPr>
                        <a:t>1</a:t>
                      </a:r>
                      <a:endParaRPr lang="zh-CN" altLang="en-US" sz="2000" b="1" dirty="0">
                        <a:latin typeface="Calibri" panose="020F0502020204030204" pitchFamily="34" charset="0"/>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83701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latin typeface="Calibri" panose="020F0502020204030204" pitchFamily="34" charset="0"/>
                          <a:cs typeface="Calibri" panose="020F0502020204030204" pitchFamily="34" charset="0"/>
                        </a:rPr>
                        <a:t>阅读C</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人与社会： </a:t>
                      </a:r>
                      <a:r>
                        <a:rPr lang="en-US" altLang="zh-CN" sz="2000" b="1" dirty="0">
                          <a:latin typeface="Calibri" panose="020F0502020204030204" pitchFamily="34" charset="0"/>
                          <a:cs typeface="Calibri" panose="020F0502020204030204" pitchFamily="34" charset="0"/>
                        </a:rPr>
                        <a:t>Opportunities and challenges </a:t>
                      </a:r>
                      <a:r>
                        <a:rPr lang="en-US" altLang="zh-CN" sz="2000" b="1" dirty="0" err="1">
                          <a:latin typeface="Calibri" panose="020F0502020204030204" pitchFamily="34" charset="0"/>
                          <a:cs typeface="Calibri" panose="020F0502020204030204" pitchFamily="34" charset="0"/>
                        </a:rPr>
                        <a:t>Deepseek</a:t>
                      </a:r>
                      <a:r>
                        <a:rPr lang="en-US" altLang="zh-CN" sz="2000" b="1" dirty="0">
                          <a:latin typeface="Calibri" panose="020F0502020204030204" pitchFamily="34" charset="0"/>
                          <a:cs typeface="Calibri" panose="020F0502020204030204" pitchFamily="34" charset="0"/>
                        </a:rPr>
                        <a:t> faces</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说明文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ClrTx/>
                        <a:buSzTx/>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348</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buClrTx/>
                        <a:buSzTx/>
                        <a:buNone/>
                      </a:pP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细节</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推理</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主旨</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latin typeface="Calibri" panose="020F0502020204030204" pitchFamily="34" charset="0"/>
                          <a:cs typeface="Calibri" panose="020F0502020204030204" pitchFamily="34" charset="0"/>
                        </a:rPr>
                        <a:t>阅读D</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人与社会： </a:t>
                      </a:r>
                      <a:r>
                        <a:rPr lang="en-US" altLang="zh-CN" sz="2000" b="1" dirty="0">
                          <a:latin typeface="Calibri" panose="020F0502020204030204" pitchFamily="34" charset="0"/>
                          <a:cs typeface="Calibri" panose="020F0502020204030204" pitchFamily="34" charset="0"/>
                        </a:rPr>
                        <a:t>A new study on how memories are kept without interference</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说明文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346</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buNone/>
                      </a:pP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细节</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主旨</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latin typeface="Calibri" panose="020F0502020204030204" pitchFamily="34" charset="0"/>
                          <a:ea typeface="+mn-ea"/>
                          <a:cs typeface="Calibri" panose="020F0502020204030204" pitchFamily="34" charset="0"/>
                        </a:rPr>
                        <a:t>七选五</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人与自我：</a:t>
                      </a:r>
                      <a:r>
                        <a:rPr lang="en-US" altLang="zh-CN" sz="2000" b="1" dirty="0">
                          <a:latin typeface="Calibri" panose="020F0502020204030204" pitchFamily="34" charset="0"/>
                          <a:cs typeface="Calibri" panose="020F0502020204030204" pitchFamily="34" charset="0"/>
                        </a:rPr>
                        <a:t>Steps to Create a New Chapter in Your Life</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说明文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302</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buNone/>
                      </a:pP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latin typeface="Calibri" panose="020F0502020204030204" pitchFamily="34" charset="0"/>
                          <a:ea typeface="+mn-ea"/>
                          <a:cs typeface="Calibri" panose="020F0502020204030204" pitchFamily="34" charset="0"/>
                        </a:rPr>
                        <a:t>完形填空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人与社会：</a:t>
                      </a:r>
                      <a:r>
                        <a:rPr lang="en-US" altLang="zh-CN" sz="2000" b="1" dirty="0">
                          <a:latin typeface="Calibri" panose="020F0502020204030204" pitchFamily="34" charset="0"/>
                          <a:cs typeface="Calibri" panose="020F0502020204030204" pitchFamily="34" charset="0"/>
                        </a:rPr>
                        <a:t>Finding the Gift’s Owner: A Christmas Eve Tale of Kindness </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记叙文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239</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ctr">
                        <a:buNone/>
                      </a:pP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动词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5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名词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副词</a:t>
                      </a:r>
                      <a:r>
                        <a:rPr lang="en-US" altLang="zh-CN" sz="2000" b="1" kern="10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形容词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连词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短语</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latin typeface="Calibri" panose="020F0502020204030204" pitchFamily="34" charset="0"/>
                          <a:ea typeface="+mn-ea"/>
                          <a:cs typeface="Calibri" panose="020F0502020204030204" pitchFamily="34" charset="0"/>
                        </a:rPr>
                        <a:t>语法填空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latin typeface="Calibri" panose="020F0502020204030204" pitchFamily="34" charset="0"/>
                          <a:cs typeface="Calibri" panose="020F0502020204030204" pitchFamily="34" charset="0"/>
                        </a:rPr>
                        <a:t>人与社会：</a:t>
                      </a:r>
                      <a:r>
                        <a:rPr lang="en-US" altLang="zh-CN" sz="2000" b="1" dirty="0">
                          <a:latin typeface="Calibri" panose="020F0502020204030204" pitchFamily="34" charset="0"/>
                          <a:cs typeface="Calibri" panose="020F0502020204030204" pitchFamily="34" charset="0"/>
                        </a:rPr>
                        <a:t>Li Ziqi’s dramatic return to social media</a:t>
                      </a:r>
                      <a:endParaRPr lang="en-US" altLang="zh-CN"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latin typeface="Calibri" panose="020F0502020204030204" pitchFamily="34" charset="0"/>
                          <a:cs typeface="Calibri" panose="020F0502020204030204" pitchFamily="34" charset="0"/>
                        </a:rPr>
                        <a:t>记叙文</a:t>
                      </a:r>
                      <a:endParaRPr lang="zh-CN" altLang="en-US" sz="20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198</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buNone/>
                      </a:pP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形容词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名词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2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动词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4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介词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连词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 </a:t>
                      </a:r>
                      <a:r>
                        <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冠词</a:t>
                      </a: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bl>
          </a:graphicData>
        </a:graphic>
      </p:graphicFrame>
      <p:cxnSp>
        <p:nvCxnSpPr>
          <p:cNvPr id="5" name="直接连接符 4"/>
          <p:cNvCxnSpPr/>
          <p:nvPr/>
        </p:nvCxnSpPr>
        <p:spPr>
          <a:xfrm flipV="1">
            <a:off x="9365064" y="4079631"/>
            <a:ext cx="2826936" cy="76367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sp>
        <p:nvSpPr>
          <p:cNvPr id="2" name="文本框 1"/>
          <p:cNvSpPr txBox="1"/>
          <p:nvPr/>
        </p:nvSpPr>
        <p:spPr>
          <a:xfrm>
            <a:off x="294968" y="1192798"/>
            <a:ext cx="11571912" cy="1323439"/>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生活是一段跌宕起伏的旅程。当挑战来临时，我们必须学会应对每种情况。有时，我们可能会犯常见错误</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毕竟，这正是人性所在，让我们在错误中成长</a:t>
            </a:r>
            <a:r>
              <a:rPr lang="en-US" altLang="zh-CN" sz="2000" b="1" dirty="0">
                <a:latin typeface="微软雅黑" panose="020B0503020204020204" pitchFamily="34" charset="-122"/>
                <a:ea typeface="微软雅黑" panose="020B0503020204020204" pitchFamily="34" charset="-122"/>
              </a:rPr>
              <a:t>(allowing </a:t>
            </a:r>
            <a:r>
              <a:rPr lang="zh-CN" altLang="en-US" sz="2000" b="1" dirty="0">
                <a:latin typeface="微软雅黑" panose="020B0503020204020204" pitchFamily="34" charset="-122"/>
                <a:ea typeface="微软雅黑" panose="020B0503020204020204" pitchFamily="34" charset="-122"/>
              </a:rPr>
              <a:t>后缀）。别让任何事阻碍你前行！尝试新方法，突破常规思考，放下过往，学会向前走，翻篇，开启生活的新篇章</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。记住，唯一可行之策是在这段不可预测的人生旅程中不断前行。</a:t>
            </a:r>
            <a:endParaRPr lang="zh-CN" altLang="en-US" sz="2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01232" y="2607873"/>
            <a:ext cx="11872780" cy="3913059"/>
          </a:xfrm>
          <a:prstGeom prst="rect">
            <a:avLst/>
          </a:prstGeom>
          <a:noFill/>
        </p:spPr>
        <p:txBody>
          <a:bodyPr wrap="square">
            <a:spAutoFit/>
          </a:bodyPr>
          <a:lstStyle/>
          <a:p>
            <a:pPr>
              <a:lnSpc>
                <a:spcPct val="150000"/>
              </a:lnSpc>
            </a:pPr>
            <a:r>
              <a:rPr lang="en-US" altLang="zh-CN" sz="2400" b="1" i="1" dirty="0"/>
              <a:t>        Life is </a:t>
            </a:r>
            <a:r>
              <a:rPr lang="en-US" altLang="zh-CN" sz="2400" b="1" i="1" dirty="0">
                <a:solidFill>
                  <a:srgbClr val="C00000"/>
                </a:solidFill>
              </a:rPr>
              <a:t>a journey with ups and downs</a:t>
            </a:r>
            <a:r>
              <a:rPr lang="en-US" altLang="zh-CN" sz="2400" b="1" i="1" dirty="0"/>
              <a:t>. When challenges come, we must learn</a:t>
            </a:r>
            <a:r>
              <a:rPr lang="zh-CN" altLang="en-US" sz="2400" b="1" i="1" dirty="0"/>
              <a:t> </a:t>
            </a:r>
            <a:r>
              <a:rPr lang="en-US" altLang="zh-CN" sz="2400" b="1" i="1" dirty="0">
                <a:solidFill>
                  <a:srgbClr val="C00000"/>
                </a:solidFill>
              </a:rPr>
              <a:t>to</a:t>
            </a:r>
            <a:r>
              <a:rPr lang="zh-CN" altLang="en-US" sz="2400" b="1" i="1" dirty="0">
                <a:solidFill>
                  <a:srgbClr val="C00000"/>
                </a:solidFill>
              </a:rPr>
              <a:t>  </a:t>
            </a:r>
            <a:r>
              <a:rPr lang="en-US" altLang="zh-CN" sz="2400" b="1" i="1" dirty="0">
                <a:solidFill>
                  <a:srgbClr val="C00000"/>
                </a:solidFill>
              </a:rPr>
              <a:t>tackle each situation</a:t>
            </a:r>
            <a:r>
              <a:rPr lang="en-US" altLang="zh-CN" sz="2400" b="1" i="1" dirty="0"/>
              <a:t>. Sometimes, we might make common mistakes—after all, </a:t>
            </a:r>
            <a:r>
              <a:rPr lang="en-US" altLang="zh-CN" sz="2400" b="1" i="1" dirty="0">
                <a:solidFill>
                  <a:srgbClr val="C00000"/>
                </a:solidFill>
              </a:rPr>
              <a:t>it’s what makes us humans</a:t>
            </a:r>
            <a:r>
              <a:rPr lang="en-US" altLang="zh-CN" sz="2400" b="1" i="1" dirty="0"/>
              <a:t>, allowing us to grow through errors. </a:t>
            </a:r>
            <a:r>
              <a:rPr lang="en-US" altLang="zh-CN" sz="2400" b="1" i="1" dirty="0">
                <a:solidFill>
                  <a:srgbClr val="C00000"/>
                </a:solidFill>
              </a:rPr>
              <a:t>Don’t let anything stand in your way</a:t>
            </a:r>
            <a:r>
              <a:rPr lang="en-US" altLang="zh-CN" sz="2400" b="1" i="1" dirty="0"/>
              <a:t>! </a:t>
            </a:r>
            <a:r>
              <a:rPr lang="en-US" altLang="zh-CN" sz="2400" b="1" i="1" dirty="0">
                <a:solidFill>
                  <a:srgbClr val="C00000"/>
                </a:solidFill>
              </a:rPr>
              <a:t>Try out </a:t>
            </a:r>
            <a:r>
              <a:rPr lang="en-US" altLang="zh-CN" sz="2400" b="1" i="1" dirty="0"/>
              <a:t>new approaches, </a:t>
            </a:r>
            <a:r>
              <a:rPr lang="en-US" altLang="zh-CN" sz="2400" b="1" i="1" dirty="0">
                <a:solidFill>
                  <a:srgbClr val="C00000"/>
                </a:solidFill>
              </a:rPr>
              <a:t>think outside the box, let go of the past </a:t>
            </a:r>
            <a:r>
              <a:rPr lang="en-US" altLang="zh-CN" sz="2400" b="1" i="1" dirty="0"/>
              <a:t>and </a:t>
            </a:r>
            <a:r>
              <a:rPr lang="en-US" altLang="zh-CN" sz="2400" b="1" i="1" dirty="0">
                <a:solidFill>
                  <a:srgbClr val="C00000"/>
                </a:solidFill>
              </a:rPr>
              <a:t>learn to move on</a:t>
            </a:r>
            <a:r>
              <a:rPr lang="en-US" altLang="zh-CN" sz="2400" b="1" i="1" dirty="0"/>
              <a:t>, turn the page, and begin a new chapter. </a:t>
            </a:r>
            <a:endParaRPr lang="en-US" altLang="zh-CN" sz="2400" b="1" i="1" dirty="0"/>
          </a:p>
          <a:p>
            <a:pPr>
              <a:lnSpc>
                <a:spcPct val="150000"/>
              </a:lnSpc>
            </a:pPr>
            <a:r>
              <a:rPr lang="en-US" altLang="zh-CN" sz="2400" b="1" i="1" dirty="0"/>
              <a:t>      Remember, the only </a:t>
            </a:r>
            <a:r>
              <a:rPr lang="en-US" altLang="zh-CN" sz="2400" b="1" i="1" dirty="0">
                <a:solidFill>
                  <a:srgbClr val="C00000"/>
                </a:solidFill>
              </a:rPr>
              <a:t>workable solution </a:t>
            </a:r>
            <a:r>
              <a:rPr lang="en-US" altLang="zh-CN" sz="2400" b="1" i="1" dirty="0"/>
              <a:t>is to keep pushing forward in this unpredictable journey of life.</a:t>
            </a:r>
            <a:endParaRPr lang="zh-CN" altLang="en-US" sz="2400" b="1" i="1" dirty="0"/>
          </a:p>
        </p:txBody>
      </p:sp>
      <p:grpSp>
        <p:nvGrpSpPr>
          <p:cNvPr id="5" name="组合 4"/>
          <p:cNvGrpSpPr/>
          <p:nvPr/>
        </p:nvGrpSpPr>
        <p:grpSpPr>
          <a:xfrm>
            <a:off x="108155" y="0"/>
            <a:ext cx="2702560" cy="623456"/>
            <a:chOff x="0" y="0"/>
            <a:chExt cx="3169369" cy="623456"/>
          </a:xfrm>
        </p:grpSpPr>
        <p:sp>
          <p:nvSpPr>
            <p:cNvPr id="6" name="矩形 5"/>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a:t>
              </a:r>
              <a:r>
                <a:rPr lang="zh-CN" altLang="en-US" sz="3200" dirty="0">
                  <a:solidFill>
                    <a:srgbClr val="005188"/>
                  </a:solidFill>
                  <a:latin typeface="Calibri Light" panose="020F0302020204030204"/>
                  <a:ea typeface="华文中宋" panose="02010600040101010101" charset="-122"/>
                </a:rPr>
                <a:t>词汇运用</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743318" y="3754193"/>
            <a:ext cx="2639162" cy="768350"/>
          </a:xfrm>
          <a:prstGeom prst="rect">
            <a:avLst/>
          </a:prstGeom>
          <a:noFill/>
        </p:spPr>
        <p:txBody>
          <a:bodyPr wrap="square" lIns="0" rIns="0" rtlCol="0">
            <a:spAutoFit/>
          </a:bodyPr>
          <a:lstStyle/>
          <a:p>
            <a:pPr algn="ct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完形填空</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7" name="文本占位符 2"/>
          <p:cNvSpPr txBox="1"/>
          <p:nvPr/>
        </p:nvSpPr>
        <p:spPr>
          <a:xfrm>
            <a:off x="1446963" y="5593905"/>
            <a:ext cx="98181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 Finding the Gift’s Owner: A Christmas Eve Tale of Kindness </a:t>
            </a:r>
            <a:endParaRPr lang="en-US" altLang="zh-CN" sz="3200" dirty="0">
              <a:solidFill>
                <a:srgbClr val="005188"/>
              </a:solidFill>
              <a:latin typeface="Cambria" panose="02040503050406030204" pitchFamily="18" charset="0"/>
              <a:ea typeface="Cambria" panose="02040503050406030204" pitchFamily="18" charset="0"/>
            </a:endParaRPr>
          </a:p>
        </p:txBody>
      </p:sp>
      <p:pic>
        <p:nvPicPr>
          <p:cNvPr id="8" name="图片 7"/>
          <p:cNvPicPr>
            <a:picLocks noChangeAspect="1"/>
          </p:cNvPicPr>
          <p:nvPr/>
        </p:nvPicPr>
        <p:blipFill>
          <a:blip r:embed="rId3"/>
          <a:srcRect l="4085" t="34122" r="4705" b="33047"/>
          <a:stretch>
            <a:fillRect/>
          </a:stretch>
        </p:blipFill>
        <p:spPr>
          <a:xfrm>
            <a:off x="4768645" y="776748"/>
            <a:ext cx="2556388" cy="2517057"/>
          </a:xfrm>
          <a:prstGeom prst="ellipse">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完形填空：</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685800" y="1140979"/>
            <a:ext cx="11398827" cy="5324535"/>
          </a:xfrm>
          <a:prstGeom prst="rect">
            <a:avLst/>
          </a:prstGeom>
          <a:noFill/>
        </p:spPr>
        <p:txBody>
          <a:bodyPr wrap="square">
            <a:spAutoFit/>
          </a:bodyPr>
          <a:lstStyle/>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41. A.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cast</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broke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spotted</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caught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42.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Amusingly</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Surprisingly</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Alarmingly</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Interestingly</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43. A.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spilling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leaping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stretching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swinging</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44.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reflected</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reported</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admitted</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witnessed</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45.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though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unless</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46.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encouraging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rewarding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terrifying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disappointing</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47.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touch</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trouble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work</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duty</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48.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devotion</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decision</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reaction</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49.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obtaining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detecting</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50.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noon</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morning</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afternoon</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evening</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51.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bicycle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coach</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truck</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ambulance</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52.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operate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disguise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illustrate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replace</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53.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 up</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made up</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brought up</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woke up</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buNone/>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54. A.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tough</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unfair</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irresistible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appropriate</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spcBef>
                <a:spcPts val="600"/>
              </a:spcBef>
              <a:tabLst>
                <a:tab pos="1546860" algn="l"/>
                <a:tab pos="3094355" algn="l"/>
                <a:tab pos="4641215" algn="l"/>
              </a:tabLst>
            </a:pP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55. A. </a:t>
            </a:r>
            <a:r>
              <a:rPr lang="en-US" altLang="zh-CN" sz="1800"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accessible</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complicated</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influential</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worthwhile</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640521" y="216615"/>
            <a:ext cx="2352103" cy="441753"/>
          </a:xfrm>
          <a:prstGeom prst="roundRect">
            <a:avLst/>
          </a:prstGeom>
          <a:solidFill>
            <a:srgbClr val="FFC000"/>
          </a:solidFill>
        </p:spPr>
        <p:txBody>
          <a:bodyPr wrap="square" rtlCol="0">
            <a:spAutoFit/>
          </a:bodyPr>
          <a:lstStyle/>
          <a:p>
            <a:pPr>
              <a:defRPr/>
            </a:pPr>
            <a:r>
              <a:rPr lang="en-US" altLang="zh-CN" sz="2000" b="1" kern="0" dirty="0">
                <a:latin typeface="Calibri" panose="020F0502020204030204"/>
                <a:ea typeface="等线" panose="02010600030101010101" pitchFamily="2" charset="-122"/>
                <a:cs typeface="Calibri" panose="020F0502020204030204" pitchFamily="34" charset="0"/>
              </a:rPr>
              <a:t>Step1: </a:t>
            </a:r>
            <a:r>
              <a:rPr lang="zh-CN" altLang="en-US" sz="2000" b="1" kern="0" dirty="0">
                <a:latin typeface="Calibri" panose="020F0502020204030204"/>
                <a:ea typeface="等线" panose="02010600030101010101" pitchFamily="2" charset="-122"/>
                <a:cs typeface="Calibri" panose="020F0502020204030204" pitchFamily="34" charset="0"/>
              </a:rPr>
              <a:t>选项全击破</a:t>
            </a:r>
            <a:endParaRPr lang="zh-CN" altLang="en-US" sz="2000" b="1" kern="0" dirty="0">
              <a:latin typeface="Calibri" panose="020F0502020204030204"/>
              <a:ea typeface="等线" panose="02010600030101010101" pitchFamily="2" charset="-122"/>
              <a:cs typeface="Calibri" panose="020F0502020204030204" pitchFamily="34" charset="0"/>
            </a:endParaRPr>
          </a:p>
        </p:txBody>
      </p:sp>
      <p:sp>
        <p:nvSpPr>
          <p:cNvPr id="5" name="文本框 4"/>
          <p:cNvSpPr txBox="1"/>
          <p:nvPr/>
        </p:nvSpPr>
        <p:spPr>
          <a:xfrm>
            <a:off x="2094738" y="1100138"/>
            <a:ext cx="1622560" cy="369332"/>
          </a:xfrm>
          <a:prstGeom prst="rect">
            <a:avLst/>
          </a:prstGeom>
          <a:noFill/>
        </p:spPr>
        <p:txBody>
          <a:bodyPr wrap="none" rtlCol="0">
            <a:spAutoFit/>
          </a:bodyPr>
          <a:lstStyle/>
          <a:p>
            <a:r>
              <a:rPr lang="zh-CN" altLang="en-US" b="1" dirty="0">
                <a:solidFill>
                  <a:srgbClr val="C00000"/>
                </a:solidFill>
              </a:rPr>
              <a:t>投掷 产生影响</a:t>
            </a:r>
            <a:endParaRPr lang="zh-CN" altLang="en-US" b="1" dirty="0">
              <a:solidFill>
                <a:srgbClr val="C00000"/>
              </a:solidFill>
            </a:endParaRPr>
          </a:p>
        </p:txBody>
      </p:sp>
      <p:sp>
        <p:nvSpPr>
          <p:cNvPr id="6" name="文本框 5"/>
          <p:cNvSpPr txBox="1"/>
          <p:nvPr/>
        </p:nvSpPr>
        <p:spPr>
          <a:xfrm>
            <a:off x="2582852" y="1801178"/>
            <a:ext cx="646331" cy="369332"/>
          </a:xfrm>
          <a:prstGeom prst="rect">
            <a:avLst/>
          </a:prstGeom>
          <a:noFill/>
        </p:spPr>
        <p:txBody>
          <a:bodyPr wrap="none" rtlCol="0">
            <a:spAutoFit/>
          </a:bodyPr>
          <a:lstStyle/>
          <a:p>
            <a:r>
              <a:rPr lang="zh-CN" altLang="en-US" b="1" dirty="0">
                <a:solidFill>
                  <a:srgbClr val="C00000"/>
                </a:solidFill>
              </a:rPr>
              <a:t>溢出</a:t>
            </a:r>
            <a:endParaRPr lang="zh-CN" altLang="en-US" b="1" dirty="0">
              <a:solidFill>
                <a:srgbClr val="C00000"/>
              </a:solidFill>
            </a:endParaRPr>
          </a:p>
        </p:txBody>
      </p:sp>
      <p:sp>
        <p:nvSpPr>
          <p:cNvPr id="7" name="文本框 6"/>
          <p:cNvSpPr txBox="1"/>
          <p:nvPr/>
        </p:nvSpPr>
        <p:spPr>
          <a:xfrm>
            <a:off x="7703492" y="1802567"/>
            <a:ext cx="1338828" cy="369332"/>
          </a:xfrm>
          <a:prstGeom prst="rect">
            <a:avLst/>
          </a:prstGeom>
          <a:noFill/>
        </p:spPr>
        <p:txBody>
          <a:bodyPr wrap="none" rtlCol="0">
            <a:spAutoFit/>
          </a:bodyPr>
          <a:lstStyle/>
          <a:p>
            <a:r>
              <a:rPr lang="zh-CN" altLang="en-US" b="1" dirty="0">
                <a:solidFill>
                  <a:srgbClr val="C00000"/>
                </a:solidFill>
              </a:rPr>
              <a:t>伸展，延伸</a:t>
            </a:r>
            <a:endParaRPr lang="zh-CN" altLang="en-US" b="1" dirty="0">
              <a:solidFill>
                <a:srgbClr val="C00000"/>
              </a:solidFill>
            </a:endParaRPr>
          </a:p>
        </p:txBody>
      </p:sp>
      <p:sp>
        <p:nvSpPr>
          <p:cNvPr id="8" name="文本框 7"/>
          <p:cNvSpPr txBox="1"/>
          <p:nvPr/>
        </p:nvSpPr>
        <p:spPr>
          <a:xfrm>
            <a:off x="4990772" y="4946071"/>
            <a:ext cx="1338828" cy="369332"/>
          </a:xfrm>
          <a:prstGeom prst="rect">
            <a:avLst/>
          </a:prstGeom>
          <a:noFill/>
        </p:spPr>
        <p:txBody>
          <a:bodyPr wrap="none" rtlCol="0">
            <a:spAutoFit/>
          </a:bodyPr>
          <a:lstStyle/>
          <a:p>
            <a:r>
              <a:rPr lang="zh-CN" altLang="en-US" b="1" dirty="0">
                <a:solidFill>
                  <a:srgbClr val="C00000"/>
                </a:solidFill>
              </a:rPr>
              <a:t>伪装，掩饰</a:t>
            </a:r>
            <a:endParaRPr lang="zh-CN" altLang="en-US" b="1" dirty="0">
              <a:solidFill>
                <a:srgbClr val="C00000"/>
              </a:solidFill>
            </a:endParaRPr>
          </a:p>
        </p:txBody>
      </p:sp>
      <p:sp>
        <p:nvSpPr>
          <p:cNvPr id="9" name="文本框 8"/>
          <p:cNvSpPr txBox="1"/>
          <p:nvPr/>
        </p:nvSpPr>
        <p:spPr>
          <a:xfrm>
            <a:off x="7398692" y="4940016"/>
            <a:ext cx="1728358" cy="369332"/>
          </a:xfrm>
          <a:prstGeom prst="rect">
            <a:avLst/>
          </a:prstGeom>
          <a:noFill/>
        </p:spPr>
        <p:txBody>
          <a:bodyPr wrap="none" rtlCol="0">
            <a:spAutoFit/>
          </a:bodyPr>
          <a:lstStyle/>
          <a:p>
            <a:r>
              <a:rPr lang="zh-CN" altLang="en-US" b="1" dirty="0">
                <a:solidFill>
                  <a:srgbClr val="C00000"/>
                </a:solidFill>
              </a:rPr>
              <a:t>阐述，为</a:t>
            </a:r>
            <a:r>
              <a:rPr lang="en-US" altLang="zh-CN" b="1" dirty="0">
                <a:solidFill>
                  <a:srgbClr val="C00000"/>
                </a:solidFill>
              </a:rPr>
              <a:t>…</a:t>
            </a:r>
            <a:r>
              <a:rPr lang="zh-CN" altLang="en-US" b="1" dirty="0">
                <a:solidFill>
                  <a:srgbClr val="C00000"/>
                </a:solidFill>
              </a:rPr>
              <a:t>插图</a:t>
            </a:r>
            <a:endParaRPr lang="zh-CN" altLang="en-US" b="1" dirty="0">
              <a:solidFill>
                <a:srgbClr val="C00000"/>
              </a:solidFill>
            </a:endParaRPr>
          </a:p>
        </p:txBody>
      </p:sp>
      <p:sp>
        <p:nvSpPr>
          <p:cNvPr id="10" name="文本框 9"/>
          <p:cNvSpPr txBox="1"/>
          <p:nvPr/>
        </p:nvSpPr>
        <p:spPr>
          <a:xfrm>
            <a:off x="7573444" y="5702103"/>
            <a:ext cx="1338828" cy="369332"/>
          </a:xfrm>
          <a:prstGeom prst="rect">
            <a:avLst/>
          </a:prstGeom>
          <a:noFill/>
        </p:spPr>
        <p:txBody>
          <a:bodyPr wrap="none" rtlCol="0">
            <a:spAutoFit/>
          </a:bodyPr>
          <a:lstStyle/>
          <a:p>
            <a:r>
              <a:rPr lang="zh-CN" altLang="en-US" b="1" dirty="0">
                <a:solidFill>
                  <a:srgbClr val="C00000"/>
                </a:solidFill>
              </a:rPr>
              <a:t>无法抗拒的</a:t>
            </a:r>
            <a:endParaRPr lang="zh-CN" altLang="en-US" b="1" dirty="0">
              <a:solidFill>
                <a:srgbClr val="C00000"/>
              </a:solidFill>
            </a:endParaRPr>
          </a:p>
        </p:txBody>
      </p:sp>
      <p:sp>
        <p:nvSpPr>
          <p:cNvPr id="11" name="文本框 10"/>
          <p:cNvSpPr txBox="1"/>
          <p:nvPr/>
        </p:nvSpPr>
        <p:spPr>
          <a:xfrm>
            <a:off x="928197" y="6452092"/>
            <a:ext cx="3416320" cy="369332"/>
          </a:xfrm>
          <a:prstGeom prst="rect">
            <a:avLst/>
          </a:prstGeom>
          <a:noFill/>
        </p:spPr>
        <p:txBody>
          <a:bodyPr wrap="none" rtlCol="0">
            <a:spAutoFit/>
          </a:bodyPr>
          <a:lstStyle/>
          <a:p>
            <a:r>
              <a:rPr lang="zh-CN" altLang="en-US" b="1" dirty="0">
                <a:solidFill>
                  <a:srgbClr val="C00000"/>
                </a:solidFill>
              </a:rPr>
              <a:t>可接近的，容易使用的，易懂的</a:t>
            </a:r>
            <a:endParaRPr lang="zh-CN" altLang="en-US" b="1" dirty="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完形填空：</a:t>
            </a:r>
            <a:endParaRPr lang="en-US" altLang="zh-CN" sz="3200" dirty="0">
              <a:solidFill>
                <a:srgbClr val="005188"/>
              </a:solidFill>
              <a:latin typeface="Calibri Light" panose="020F0302020204030204"/>
              <a:ea typeface="华文中宋" panose="02010600040101010101" charset="-122"/>
            </a:endParaRPr>
          </a:p>
        </p:txBody>
      </p:sp>
      <p:sp>
        <p:nvSpPr>
          <p:cNvPr id="3" name="文本框 2"/>
          <p:cNvSpPr txBox="1"/>
          <p:nvPr/>
        </p:nvSpPr>
        <p:spPr>
          <a:xfrm>
            <a:off x="311727" y="948690"/>
            <a:ext cx="11596255" cy="5909310"/>
          </a:xfrm>
          <a:prstGeom prst="rect">
            <a:avLst/>
          </a:prstGeom>
          <a:noFill/>
        </p:spPr>
        <p:txBody>
          <a:bodyPr wrap="square">
            <a:spAutoFit/>
          </a:bodyPr>
          <a:lstStyle/>
          <a:p>
            <a:pPr indent="266700" algn="l" fontAlgn="ctr">
              <a:lnSpc>
                <a:spcPct val="150000"/>
              </a:lnSpc>
              <a:buNone/>
            </a:pP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Christmas Eve, Kane and Ramey, two highway maintenance workers with the Washington State Department of Transportation (WSDOT),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___41___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torn trash bag on the shoulder of U. S. Highway 2 near Leavenworth.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___42___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inside were kids’ Christmas gifts — tennis shoes and toys,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___43___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out of ripped gift wrapping. Kane and Ramey brought the bag to their headquarters, but no one had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___44___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gifts missing. They posted on Facebook, hoping to find the rightful owner quickly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___45___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Christmas morning was just one sleep away.</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ct val="150000"/>
              </a:lnSpc>
              <a:buNone/>
            </a:pP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Kane remembered how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___46___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would be as a child to lose presents. He told the night crew about the find and that someone might be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___47___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Hours passed with no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___48___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Luckily, just before midnight, WSDOT’s Voie received a call. A man named Carlile had posted on Facebook about his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___49___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bag of Christmas gifts.</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ct val="150000"/>
              </a:lnSpc>
              <a:buNone/>
            </a:pP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Voie saw the post and then met Carlile near a ski resort, just after midnight on Christmas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____50____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Carlile, who was traveling to visit his grandkids, hadn’t realized the bag had fallen out of his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____51____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After a fruitless search, he had spent Christmas Eve trying to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____52____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missing gifts. Voie returned the gifts to him, and Carlile rushed back to rewrap them before his grandkids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____53____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ct val="150000"/>
              </a:lnSpc>
            </a:pP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like something from a Hallmark movie,” Voie said. “It was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____54____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working through the holiday, but knowing we made someone’s Christmas a little brighter made it all </a:t>
            </a:r>
            <a:r>
              <a:rPr lang="en-US" altLang="zh-CN" sz="1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____55____</a:t>
            </a:r>
            <a:r>
              <a:rPr lang="en-US" altLang="zh-CN"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542033" y="253462"/>
            <a:ext cx="2275840" cy="442674"/>
          </a:xfrm>
          <a:prstGeom prst="roundRect">
            <a:avLst/>
          </a:prstGeom>
          <a:solidFill>
            <a:srgbClr val="FFC000"/>
          </a:solidFill>
        </p:spPr>
        <p:txBody>
          <a:bodyPr wrap="square" rtlCol="0">
            <a:spAutoFit/>
          </a:bodyPr>
          <a:lstStyle/>
          <a:p>
            <a:pPr>
              <a:defRPr/>
            </a:pPr>
            <a:r>
              <a:rPr lang="en-US" altLang="zh-CN" sz="2000" b="1" kern="0" dirty="0">
                <a:latin typeface="Calibri" panose="020F0502020204030204"/>
                <a:ea typeface="等线" panose="02010600030101010101" pitchFamily="2" charset="-122"/>
                <a:cs typeface="Calibri" panose="020F0502020204030204" pitchFamily="34" charset="0"/>
              </a:rPr>
              <a:t>Step2: </a:t>
            </a:r>
            <a:r>
              <a:rPr lang="zh-CN" altLang="en-US" sz="2000" b="1" kern="0" dirty="0">
                <a:latin typeface="Calibri" panose="020F0502020204030204"/>
                <a:ea typeface="等线" panose="02010600030101010101" pitchFamily="2" charset="-122"/>
                <a:cs typeface="Calibri" panose="020F0502020204030204" pitchFamily="34" charset="0"/>
              </a:rPr>
              <a:t>首尾定主题</a:t>
            </a:r>
            <a:endParaRPr lang="zh-CN" altLang="en-US" sz="2000" b="1" kern="0" dirty="0">
              <a:latin typeface="Calibri" panose="020F0502020204030204"/>
              <a:ea typeface="等线" panose="02010600030101010101" pitchFamily="2" charset="-122"/>
              <a:cs typeface="Calibri" panose="020F0502020204030204" pitchFamily="34" charset="0"/>
            </a:endParaRPr>
          </a:p>
        </p:txBody>
      </p:sp>
      <p:sp>
        <p:nvSpPr>
          <p:cNvPr id="5" name="矩形 4"/>
          <p:cNvSpPr/>
          <p:nvPr/>
        </p:nvSpPr>
        <p:spPr>
          <a:xfrm>
            <a:off x="68826" y="873230"/>
            <a:ext cx="11864900" cy="21542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9690" y="5947034"/>
            <a:ext cx="11896336" cy="77726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1"/>
          <p:cNvSpPr/>
          <p:nvPr/>
        </p:nvSpPr>
        <p:spPr>
          <a:xfrm>
            <a:off x="2413435" y="1068191"/>
            <a:ext cx="5011493" cy="321698"/>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2877232" y="1479042"/>
            <a:ext cx="2954428" cy="345993"/>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文本框 8"/>
          <p:cNvSpPr txBox="1"/>
          <p:nvPr/>
        </p:nvSpPr>
        <p:spPr>
          <a:xfrm>
            <a:off x="2913634" y="1440987"/>
            <a:ext cx="905510" cy="369332"/>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b="1" dirty="0">
                <a:solidFill>
                  <a:schemeClr val="bg1"/>
                </a:solidFill>
                <a:latin typeface="Times New Roman" panose="02020603050405020304" pitchFamily="18" charset="0"/>
                <a:ea typeface="等线" panose="02010600030101010101" pitchFamily="2" charset="-122"/>
              </a:rPr>
              <a:t>spotted</a:t>
            </a:r>
            <a:endParaRPr lang="zh-CN" altLang="en-US" b="1" dirty="0">
              <a:solidFill>
                <a:schemeClr val="bg1"/>
              </a:solidFill>
              <a:latin typeface="Times New Roman" panose="02020603050405020304" pitchFamily="18" charset="0"/>
              <a:ea typeface="等线" panose="02010600030101010101" pitchFamily="2" charset="-122"/>
            </a:endParaRPr>
          </a:p>
        </p:txBody>
      </p:sp>
      <p:sp>
        <p:nvSpPr>
          <p:cNvPr id="14" name="矩形: 圆角 1"/>
          <p:cNvSpPr/>
          <p:nvPr/>
        </p:nvSpPr>
        <p:spPr>
          <a:xfrm>
            <a:off x="10442448" y="1356053"/>
            <a:ext cx="1097280" cy="436171"/>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207264" y="1837637"/>
            <a:ext cx="3230880" cy="430075"/>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文本框 10"/>
          <p:cNvSpPr txBox="1"/>
          <p:nvPr/>
        </p:nvSpPr>
        <p:spPr>
          <a:xfrm>
            <a:off x="10441858" y="1483659"/>
            <a:ext cx="1455174" cy="369332"/>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b="1" dirty="0">
                <a:solidFill>
                  <a:schemeClr val="bg1"/>
                </a:solidFill>
                <a:latin typeface="Times New Roman" panose="02020603050405020304" pitchFamily="18" charset="0"/>
                <a:ea typeface="等线" panose="02010600030101010101" pitchFamily="2" charset="-122"/>
              </a:rPr>
              <a:t>Surprisingly </a:t>
            </a:r>
            <a:endParaRPr lang="zh-CN" altLang="en-US" b="1" dirty="0">
              <a:solidFill>
                <a:schemeClr val="bg1"/>
              </a:solidFill>
              <a:latin typeface="Times New Roman" panose="02020603050405020304" pitchFamily="18" charset="0"/>
              <a:ea typeface="等线" panose="02010600030101010101" pitchFamily="2" charset="-122"/>
            </a:endParaRPr>
          </a:p>
        </p:txBody>
      </p:sp>
      <p:sp>
        <p:nvSpPr>
          <p:cNvPr id="12" name="矩形: 圆角 1"/>
          <p:cNvSpPr/>
          <p:nvPr/>
        </p:nvSpPr>
        <p:spPr>
          <a:xfrm>
            <a:off x="165773" y="2282006"/>
            <a:ext cx="6619076" cy="369754"/>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3" name="文本框 12"/>
          <p:cNvSpPr txBox="1"/>
          <p:nvPr/>
        </p:nvSpPr>
        <p:spPr>
          <a:xfrm>
            <a:off x="4522642" y="2176272"/>
            <a:ext cx="1055198" cy="369332"/>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b="1" dirty="0">
                <a:solidFill>
                  <a:schemeClr val="bg1"/>
                </a:solidFill>
                <a:latin typeface="Times New Roman" panose="02020603050405020304" pitchFamily="18" charset="0"/>
                <a:ea typeface="等线" panose="02010600030101010101" pitchFamily="2" charset="-122"/>
              </a:rPr>
              <a:t>reported </a:t>
            </a:r>
            <a:endParaRPr lang="zh-CN" altLang="en-US" b="1" dirty="0">
              <a:solidFill>
                <a:schemeClr val="bg1"/>
              </a:solidFill>
              <a:latin typeface="Times New Roman" panose="02020603050405020304" pitchFamily="18" charset="0"/>
              <a:ea typeface="等线" panose="02010600030101010101" pitchFamily="2" charset="-122"/>
            </a:endParaRPr>
          </a:p>
        </p:txBody>
      </p:sp>
      <p:sp>
        <p:nvSpPr>
          <p:cNvPr id="15" name="矩形: 圆角 1"/>
          <p:cNvSpPr/>
          <p:nvPr/>
        </p:nvSpPr>
        <p:spPr>
          <a:xfrm>
            <a:off x="7292684" y="2314490"/>
            <a:ext cx="4447032" cy="345993"/>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6" name="矩形: 圆角 1"/>
          <p:cNvSpPr/>
          <p:nvPr/>
        </p:nvSpPr>
        <p:spPr>
          <a:xfrm>
            <a:off x="182684" y="2609469"/>
            <a:ext cx="1675613" cy="430075"/>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7" name="矩形: 圆角 1"/>
          <p:cNvSpPr/>
          <p:nvPr/>
        </p:nvSpPr>
        <p:spPr>
          <a:xfrm>
            <a:off x="189295" y="6333212"/>
            <a:ext cx="7875714" cy="396772"/>
          </a:xfrm>
          <a:prstGeom prst="roundRect">
            <a:avLst/>
          </a:prstGeom>
          <a:solidFill>
            <a:srgbClr val="72ADD8">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8" name="文本框 17"/>
          <p:cNvSpPr txBox="1"/>
          <p:nvPr/>
        </p:nvSpPr>
        <p:spPr>
          <a:xfrm>
            <a:off x="6668434" y="6315457"/>
            <a:ext cx="1305134" cy="369332"/>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b="1" dirty="0">
                <a:solidFill>
                  <a:schemeClr val="bg1"/>
                </a:solidFill>
                <a:latin typeface="Times New Roman" panose="02020603050405020304" pitchFamily="18" charset="0"/>
                <a:ea typeface="等线" panose="02010600030101010101" pitchFamily="2" charset="-122"/>
              </a:rPr>
              <a:t>worthwhile </a:t>
            </a:r>
            <a:endParaRPr lang="zh-CN" altLang="en-US" b="1" dirty="0">
              <a:solidFill>
                <a:schemeClr val="bg1"/>
              </a:solidFill>
              <a:latin typeface="Times New Roman" panose="02020603050405020304" pitchFamily="18" charset="0"/>
              <a:ea typeface="等线" panose="02010600030101010101" pitchFamily="2" charset="-122"/>
            </a:endParaRPr>
          </a:p>
        </p:txBody>
      </p:sp>
      <p:sp>
        <p:nvSpPr>
          <p:cNvPr id="19" name="文本框 18"/>
          <p:cNvSpPr txBox="1"/>
          <p:nvPr/>
        </p:nvSpPr>
        <p:spPr>
          <a:xfrm>
            <a:off x="4967516" y="293396"/>
            <a:ext cx="6772199" cy="400110"/>
          </a:xfrm>
          <a:prstGeom prst="rect">
            <a:avLst/>
          </a:prstGeom>
          <a:solidFill>
            <a:schemeClr val="accent1">
              <a:lumMod val="20000"/>
              <a:lumOff val="80000"/>
            </a:schemeClr>
          </a:solidFill>
        </p:spPr>
        <p:txBody>
          <a:bodyPr wrap="square">
            <a:spAutoFit/>
          </a:bodyPr>
          <a:lstStyle/>
          <a:p>
            <a:r>
              <a:rPr lang="en-US" altLang="zh-CN" sz="2000" b="1" dirty="0">
                <a:latin typeface="Times New Roman" panose="02020603050405020304" pitchFamily="18" charset="0"/>
                <a:ea typeface="等线" panose="02010600030101010101" pitchFamily="2" charset="-122"/>
                <a:cs typeface="Times New Roman" panose="02020603050405020304" pitchFamily="18" charset="0"/>
                <a:sym typeface="+mn-ea"/>
              </a:rPr>
              <a:t>Finding the Gift’s Owner: A Christmas Eve Tale of Kindness </a:t>
            </a:r>
            <a:endParaRPr lang="en-US" altLang="en-US" sz="2000" b="0" dirty="0">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animBg="1"/>
      <p:bldP spid="7" grpId="0" bldLvl="0" animBg="1"/>
      <p:bldP spid="8" grpId="0" bldLvl="0" animBg="1"/>
      <p:bldP spid="9" grpId="0" animBg="1"/>
      <p:bldP spid="14" grpId="0" bldLvl="0" animBg="1"/>
      <p:bldP spid="10" grpId="0" bldLvl="0" animBg="1"/>
      <p:bldP spid="11" grpId="0" animBg="1"/>
      <p:bldP spid="12" grpId="0" bldLvl="0" animBg="1"/>
      <p:bldP spid="13" grpId="0" animBg="1"/>
      <p:bldP spid="15" grpId="0" bldLvl="0" animBg="1"/>
      <p:bldP spid="16" grpId="0" bldLvl="0" animBg="1"/>
      <p:bldP spid="17" grpId="0" bldLvl="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完形填空：</a:t>
            </a:r>
            <a:endParaRPr kumimoji="0" lang="en-US" altLang="zh-CN"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sp>
        <p:nvSpPr>
          <p:cNvPr id="3" name="文本框 2"/>
          <p:cNvSpPr txBox="1"/>
          <p:nvPr/>
        </p:nvSpPr>
        <p:spPr>
          <a:xfrm>
            <a:off x="311727" y="948690"/>
            <a:ext cx="11596255" cy="5909310"/>
          </a:xfrm>
          <a:prstGeom prst="rect">
            <a:avLst/>
          </a:prstGeom>
          <a:noFill/>
        </p:spPr>
        <p:txBody>
          <a:bodyPr wrap="square">
            <a:spAutoFit/>
          </a:bodyPr>
          <a:lstStyle/>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Christmas Eve, Kane and Ramey, two highway maintenance workers with the Washington State Department of Transportation (WSDOT),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___41___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torn trash bag on the shoulder of U. S. Highway 2 near Leavenworth.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___42___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inside were kids’ Christmas gifts — tennis shoes and toys,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___43___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out of ripped gift wrapping. Kane and Ramey brought the bag to their headquarters, but no one had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___44___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gifts missing. They posted on Facebook, hoping to find the rightful owner quickly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___45___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Christmas morning was just one sleep away.</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 remembered how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___46___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it would be as a child to lose presents. He told the night crew about the find and that someone might be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___47___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Hours passed with no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___48___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Luckily, just before midnight, WSDOT’s Voie received a call. A man named Carlile had posted on Facebook about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___49___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bag of Christmas gifts.</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Voie saw the post and then met Carlile near a ski resort, just after midnight on Christmas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____50____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Carlile, who was traveling to visit his grandkids, hadn’t realized the bag had fallen out of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____51____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After a fruitless search, he had spent Christmas Eve trying to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____52____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missing gifts. Voie returned the gifts to him, and Carlile rushed back to rewrap them before his grandkids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____53____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was like something from a Hallmark movie,” Voie said. “It was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____54____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working through the holiday, but knowing we made someone’s Christmas a little brighter made it all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____55____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477939" y="257668"/>
            <a:ext cx="2239508" cy="442674"/>
          </a:xfrm>
          <a:prstGeom prst="roundRect">
            <a:avLst/>
          </a:prstGeom>
          <a:solidFill>
            <a:srgbClr val="FFC000"/>
          </a:solidFill>
        </p:spPr>
        <p:txBody>
          <a:bodyPr wrap="square" rtlCol="0">
            <a:spAutoFit/>
          </a:bodyPr>
          <a:lstStyle/>
          <a:p>
            <a:pPr>
              <a:defRPr/>
            </a:pPr>
            <a:r>
              <a:rPr lang="en-US" altLang="zh-CN" sz="2000" b="1" kern="0" dirty="0">
                <a:solidFill>
                  <a:prstClr val="black"/>
                </a:solidFill>
                <a:latin typeface="Calibri" panose="020F0502020204030204"/>
                <a:ea typeface="等线" panose="02010600030101010101" pitchFamily="2" charset="-122"/>
                <a:cs typeface="Calibri" panose="020F0502020204030204" pitchFamily="34" charset="0"/>
              </a:rPr>
              <a:t>Step3: </a:t>
            </a:r>
            <a:r>
              <a:rPr lang="zh-CN" altLang="en-US" sz="2000" b="1" kern="0" dirty="0">
                <a:solidFill>
                  <a:prstClr val="black"/>
                </a:solidFill>
                <a:latin typeface="Calibri" panose="020F0502020204030204"/>
                <a:ea typeface="等线" panose="02010600030101010101" pitchFamily="2" charset="-122"/>
                <a:cs typeface="Calibri" panose="020F0502020204030204" pitchFamily="34" charset="0"/>
              </a:rPr>
              <a:t>主体找线索</a:t>
            </a:r>
            <a:endParaRPr lang="zh-CN" altLang="en-US" sz="2000" b="1" kern="0" dirty="0">
              <a:solidFill>
                <a:prstClr val="black"/>
              </a:solidFill>
              <a:latin typeface="Calibri" panose="020F0502020204030204"/>
              <a:ea typeface="等线" panose="02010600030101010101" pitchFamily="2" charset="-122"/>
              <a:cs typeface="Calibri" panose="020F0502020204030204" pitchFamily="34" charset="0"/>
            </a:endParaRPr>
          </a:p>
        </p:txBody>
      </p:sp>
      <p:sp>
        <p:nvSpPr>
          <p:cNvPr id="5" name="文本框 4"/>
          <p:cNvSpPr txBox="1"/>
          <p:nvPr/>
        </p:nvSpPr>
        <p:spPr>
          <a:xfrm>
            <a:off x="4857788" y="275108"/>
            <a:ext cx="6772199" cy="400110"/>
          </a:xfrm>
          <a:prstGeom prst="rect">
            <a:avLst/>
          </a:prstGeom>
          <a:solidFill>
            <a:schemeClr val="accent1">
              <a:lumMod val="20000"/>
              <a:lumOff val="80000"/>
            </a:schemeClr>
          </a:solidFill>
        </p:spPr>
        <p:txBody>
          <a:bodyPr wrap="square">
            <a:spAutoFit/>
          </a:bodyPr>
          <a:lstStyle/>
          <a:p>
            <a:r>
              <a:rPr lang="en-US" altLang="zh-CN" sz="2000" b="1" dirty="0">
                <a:latin typeface="Times New Roman" panose="02020603050405020304" pitchFamily="18" charset="0"/>
                <a:ea typeface="等线" panose="02010600030101010101" pitchFamily="2" charset="-122"/>
                <a:cs typeface="Times New Roman" panose="02020603050405020304" pitchFamily="18" charset="0"/>
                <a:sym typeface="+mn-ea"/>
              </a:rPr>
              <a:t>Finding the Gift’s Owner: A Christmas Eve Tale of Kindness </a:t>
            </a:r>
            <a:endParaRPr lang="en-US" altLang="en-US" sz="2000" b="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圆角 1"/>
          <p:cNvSpPr/>
          <p:nvPr/>
        </p:nvSpPr>
        <p:spPr>
          <a:xfrm>
            <a:off x="4845463" y="262131"/>
            <a:ext cx="3036665" cy="35966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0" name="矩形: 圆角 1"/>
          <p:cNvSpPr/>
          <p:nvPr/>
        </p:nvSpPr>
        <p:spPr>
          <a:xfrm>
            <a:off x="2413435" y="1068191"/>
            <a:ext cx="5011493" cy="321698"/>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1" name="矩形: 圆角 1"/>
          <p:cNvSpPr/>
          <p:nvPr/>
        </p:nvSpPr>
        <p:spPr>
          <a:xfrm>
            <a:off x="2877232" y="1479042"/>
            <a:ext cx="2954428" cy="345993"/>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文本框 21"/>
          <p:cNvSpPr txBox="1"/>
          <p:nvPr/>
        </p:nvSpPr>
        <p:spPr>
          <a:xfrm>
            <a:off x="2913634" y="1440987"/>
            <a:ext cx="905510"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spotted</a:t>
            </a:r>
            <a:endParaRPr lang="zh-CN" altLang="en-US" b="1" dirty="0">
              <a:solidFill>
                <a:srgbClr val="000000"/>
              </a:solidFill>
              <a:latin typeface="Times New Roman" panose="02020603050405020304" pitchFamily="18" charset="0"/>
              <a:ea typeface="等线" panose="02010600030101010101" pitchFamily="2" charset="-122"/>
            </a:endParaRPr>
          </a:p>
        </p:txBody>
      </p:sp>
      <p:sp>
        <p:nvSpPr>
          <p:cNvPr id="23" name="矩形: 圆角 1"/>
          <p:cNvSpPr/>
          <p:nvPr/>
        </p:nvSpPr>
        <p:spPr>
          <a:xfrm>
            <a:off x="10442448" y="1356053"/>
            <a:ext cx="1097280" cy="43617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4" name="矩形: 圆角 1"/>
          <p:cNvSpPr/>
          <p:nvPr/>
        </p:nvSpPr>
        <p:spPr>
          <a:xfrm>
            <a:off x="207264" y="1837637"/>
            <a:ext cx="3230880" cy="43007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5" name="文本框 24"/>
          <p:cNvSpPr txBox="1"/>
          <p:nvPr/>
        </p:nvSpPr>
        <p:spPr>
          <a:xfrm>
            <a:off x="10441858" y="1483659"/>
            <a:ext cx="1455174"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Surprisingly </a:t>
            </a:r>
            <a:endParaRPr lang="zh-CN" altLang="en-US" b="1" dirty="0">
              <a:solidFill>
                <a:srgbClr val="000000"/>
              </a:solidFill>
              <a:latin typeface="Times New Roman" panose="02020603050405020304" pitchFamily="18" charset="0"/>
              <a:ea typeface="等线" panose="02010600030101010101" pitchFamily="2" charset="-122"/>
            </a:endParaRPr>
          </a:p>
        </p:txBody>
      </p:sp>
      <p:sp>
        <p:nvSpPr>
          <p:cNvPr id="26" name="矩形: 圆角 1"/>
          <p:cNvSpPr/>
          <p:nvPr/>
        </p:nvSpPr>
        <p:spPr>
          <a:xfrm>
            <a:off x="165773" y="2282006"/>
            <a:ext cx="6619076" cy="369754"/>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7" name="文本框 26"/>
          <p:cNvSpPr txBox="1"/>
          <p:nvPr/>
        </p:nvSpPr>
        <p:spPr>
          <a:xfrm>
            <a:off x="4522642" y="2176272"/>
            <a:ext cx="1055198"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reported </a:t>
            </a:r>
            <a:endParaRPr lang="zh-CN" altLang="en-US" b="1" dirty="0">
              <a:solidFill>
                <a:srgbClr val="000000"/>
              </a:solidFill>
              <a:latin typeface="Times New Roman" panose="02020603050405020304" pitchFamily="18" charset="0"/>
              <a:ea typeface="等线" panose="02010600030101010101" pitchFamily="2" charset="-122"/>
            </a:endParaRPr>
          </a:p>
        </p:txBody>
      </p:sp>
      <p:sp>
        <p:nvSpPr>
          <p:cNvPr id="28" name="矩形: 圆角 1"/>
          <p:cNvSpPr/>
          <p:nvPr/>
        </p:nvSpPr>
        <p:spPr>
          <a:xfrm>
            <a:off x="7292684" y="2314490"/>
            <a:ext cx="4447032" cy="345993"/>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9" name="矩形: 圆角 1"/>
          <p:cNvSpPr/>
          <p:nvPr/>
        </p:nvSpPr>
        <p:spPr>
          <a:xfrm>
            <a:off x="182684" y="2609469"/>
            <a:ext cx="1675613" cy="43007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1" name="文本框 30"/>
          <p:cNvSpPr txBox="1"/>
          <p:nvPr/>
        </p:nvSpPr>
        <p:spPr>
          <a:xfrm>
            <a:off x="6668434" y="6315457"/>
            <a:ext cx="1305134"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worthwhile </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32" name="直接箭头连接符 31"/>
          <p:cNvCxnSpPr/>
          <p:nvPr/>
        </p:nvCxnSpPr>
        <p:spPr>
          <a:xfrm flipH="1">
            <a:off x="4791456" y="517611"/>
            <a:ext cx="1062992" cy="579669"/>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718304" y="1335024"/>
            <a:ext cx="0" cy="27432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2889504" y="1737360"/>
            <a:ext cx="1060704" cy="18288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矩形: 圆角 1"/>
          <p:cNvSpPr/>
          <p:nvPr/>
        </p:nvSpPr>
        <p:spPr>
          <a:xfrm>
            <a:off x="5802811" y="1878959"/>
            <a:ext cx="1622117" cy="31560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2" name="文本框 41"/>
          <p:cNvSpPr txBox="1"/>
          <p:nvPr/>
        </p:nvSpPr>
        <p:spPr>
          <a:xfrm>
            <a:off x="5736082" y="1867707"/>
            <a:ext cx="905510"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spilling</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43" name="直接箭头连接符 42"/>
          <p:cNvCxnSpPr/>
          <p:nvPr/>
        </p:nvCxnSpPr>
        <p:spPr>
          <a:xfrm>
            <a:off x="3462190" y="2092332"/>
            <a:ext cx="2060786" cy="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5510784" y="2200656"/>
            <a:ext cx="1060704" cy="18288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6686974" y="2537340"/>
            <a:ext cx="628226" cy="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668768" y="2621280"/>
            <a:ext cx="615696" cy="542544"/>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矩形: 圆角 1"/>
          <p:cNvSpPr/>
          <p:nvPr/>
        </p:nvSpPr>
        <p:spPr>
          <a:xfrm>
            <a:off x="7655995" y="3220079"/>
            <a:ext cx="3133925" cy="291217"/>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1" name="矩形: 圆角 1"/>
          <p:cNvSpPr/>
          <p:nvPr/>
        </p:nvSpPr>
        <p:spPr>
          <a:xfrm>
            <a:off x="255451" y="3591935"/>
            <a:ext cx="2926661" cy="33998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2" name="文本框 51"/>
          <p:cNvSpPr txBox="1"/>
          <p:nvPr/>
        </p:nvSpPr>
        <p:spPr>
          <a:xfrm>
            <a:off x="2084578" y="3556298"/>
            <a:ext cx="1079246"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in touch </a:t>
            </a:r>
            <a:endParaRPr lang="en-US" altLang="zh-CN" b="1" dirty="0">
              <a:solidFill>
                <a:srgbClr val="000000"/>
              </a:solidFill>
              <a:latin typeface="Times New Roman" panose="02020603050405020304" pitchFamily="18" charset="0"/>
              <a:ea typeface="等线" panose="02010600030101010101" pitchFamily="2" charset="-122"/>
            </a:endParaRPr>
          </a:p>
        </p:txBody>
      </p:sp>
      <p:cxnSp>
        <p:nvCxnSpPr>
          <p:cNvPr id="53" name="直接箭头连接符 52"/>
          <p:cNvCxnSpPr/>
          <p:nvPr/>
        </p:nvCxnSpPr>
        <p:spPr>
          <a:xfrm>
            <a:off x="3084238" y="3762636"/>
            <a:ext cx="1268306" cy="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矩形: 圆角 1"/>
          <p:cNvSpPr/>
          <p:nvPr/>
        </p:nvSpPr>
        <p:spPr>
          <a:xfrm>
            <a:off x="4498267" y="3573647"/>
            <a:ext cx="1683077" cy="33998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6" name="文本框 55"/>
          <p:cNvSpPr txBox="1"/>
          <p:nvPr/>
        </p:nvSpPr>
        <p:spPr>
          <a:xfrm>
            <a:off x="5175250" y="3556299"/>
            <a:ext cx="1207262"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response</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57" name="直接箭头连接符 56"/>
          <p:cNvCxnSpPr/>
          <p:nvPr/>
        </p:nvCxnSpPr>
        <p:spPr>
          <a:xfrm flipH="1">
            <a:off x="4937760" y="3852672"/>
            <a:ext cx="524256" cy="207264"/>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矩形: 圆角 1"/>
          <p:cNvSpPr/>
          <p:nvPr/>
        </p:nvSpPr>
        <p:spPr>
          <a:xfrm>
            <a:off x="2779195" y="3994271"/>
            <a:ext cx="4462853" cy="413137"/>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0" name="文本框 59"/>
          <p:cNvSpPr txBox="1"/>
          <p:nvPr/>
        </p:nvSpPr>
        <p:spPr>
          <a:xfrm>
            <a:off x="5583682" y="3983018"/>
            <a:ext cx="835406" cy="369525"/>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losing</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61" name="直接箭头连接符 60"/>
          <p:cNvCxnSpPr/>
          <p:nvPr/>
        </p:nvCxnSpPr>
        <p:spPr>
          <a:xfrm>
            <a:off x="5059680" y="4346448"/>
            <a:ext cx="1524000" cy="88392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矩形: 圆角 1"/>
          <p:cNvSpPr/>
          <p:nvPr/>
        </p:nvSpPr>
        <p:spPr>
          <a:xfrm>
            <a:off x="6516043" y="5189087"/>
            <a:ext cx="2353637" cy="388753"/>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65" name="直接箭头连接符 64"/>
          <p:cNvCxnSpPr/>
          <p:nvPr/>
        </p:nvCxnSpPr>
        <p:spPr>
          <a:xfrm flipH="1">
            <a:off x="7168896" y="5553456"/>
            <a:ext cx="231648" cy="408432"/>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矩形: 圆角 1"/>
          <p:cNvSpPr/>
          <p:nvPr/>
        </p:nvSpPr>
        <p:spPr>
          <a:xfrm>
            <a:off x="6851323" y="5926703"/>
            <a:ext cx="1945205" cy="382657"/>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8" name="文本框 67"/>
          <p:cNvSpPr txBox="1"/>
          <p:nvPr/>
        </p:nvSpPr>
        <p:spPr>
          <a:xfrm>
            <a:off x="6961378" y="6037370"/>
            <a:ext cx="835406" cy="369525"/>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tough</a:t>
            </a:r>
            <a:endParaRPr lang="zh-CN" altLang="en-US" b="1" dirty="0">
              <a:solidFill>
                <a:srgbClr val="000000"/>
              </a:solidFill>
              <a:latin typeface="Times New Roman" panose="02020603050405020304" pitchFamily="18" charset="0"/>
              <a:ea typeface="等线"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up)">
                                      <p:cBhvr>
                                        <p:cTn id="64" dur="500"/>
                                        <p:tgtEl>
                                          <p:spTgt spid="46"/>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500"/>
                                        <p:tgtEl>
                                          <p:spTgt spid="48"/>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par>
                          <p:cTn id="86" fill="hold">
                            <p:stCondLst>
                              <p:cond delay="1500"/>
                            </p:stCondLst>
                            <p:childTnLst>
                              <p:par>
                                <p:cTn id="87" presetID="16" presetClass="entr" presetSubtype="21"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barn(inVertical)">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par>
                          <p:cTn id="99" fill="hold">
                            <p:stCondLst>
                              <p:cond delay="1000"/>
                            </p:stCondLst>
                            <p:childTnLst>
                              <p:par>
                                <p:cTn id="100" presetID="16" presetClass="entr" presetSubtype="21"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up)">
                                      <p:cBhvr>
                                        <p:cTn id="107" dur="500"/>
                                        <p:tgtEl>
                                          <p:spTgt spid="5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wipe(left)">
                                      <p:cBhvr>
                                        <p:cTn id="111" dur="500"/>
                                        <p:tgtEl>
                                          <p:spTgt spid="59"/>
                                        </p:tgtEl>
                                      </p:cBhvr>
                                    </p:animEffect>
                                  </p:childTnLst>
                                </p:cTn>
                              </p:par>
                            </p:childTnLst>
                          </p:cTn>
                        </p:par>
                        <p:par>
                          <p:cTn id="112" fill="hold">
                            <p:stCondLst>
                              <p:cond delay="1000"/>
                            </p:stCondLst>
                            <p:childTnLst>
                              <p:par>
                                <p:cTn id="113" presetID="16" presetClass="entr" presetSubtype="21"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barn(inVertical)">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up)">
                                      <p:cBhvr>
                                        <p:cTn id="120" dur="500"/>
                                        <p:tgtEl>
                                          <p:spTgt spid="61"/>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wipe(left)">
                                      <p:cBhvr>
                                        <p:cTn id="124" dur="500"/>
                                        <p:tgtEl>
                                          <p:spTgt spid="6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wipe(up)">
                                      <p:cBhvr>
                                        <p:cTn id="129" dur="500"/>
                                        <p:tgtEl>
                                          <p:spTgt spid="6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wipe(left)">
                                      <p:cBhvr>
                                        <p:cTn id="133" dur="500"/>
                                        <p:tgtEl>
                                          <p:spTgt spid="67"/>
                                        </p:tgtEl>
                                      </p:cBhvr>
                                    </p:animEffect>
                                  </p:childTnLst>
                                </p:cTn>
                              </p:par>
                            </p:childTnLst>
                          </p:cTn>
                        </p:par>
                        <p:par>
                          <p:cTn id="134" fill="hold">
                            <p:stCondLst>
                              <p:cond delay="1000"/>
                            </p:stCondLst>
                            <p:childTnLst>
                              <p:par>
                                <p:cTn id="135" presetID="16" presetClass="entr" presetSubtype="21" fill="hold" grpId="0"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barn(inVertical)">
                                      <p:cBhvr>
                                        <p:cTn id="13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3" grpId="0" animBg="1"/>
      <p:bldP spid="24" grpId="0" animBg="1"/>
      <p:bldP spid="26" grpId="0" animBg="1"/>
      <p:bldP spid="28" grpId="0" animBg="1"/>
      <p:bldP spid="29" grpId="0" animBg="1"/>
      <p:bldP spid="41" grpId="0" animBg="1"/>
      <p:bldP spid="42" grpId="0" animBg="1"/>
      <p:bldP spid="50" grpId="0" animBg="1"/>
      <p:bldP spid="51" grpId="0" animBg="1"/>
      <p:bldP spid="52" grpId="0" animBg="1"/>
      <p:bldP spid="55" grpId="0" animBg="1"/>
      <p:bldP spid="56" grpId="0" animBg="1"/>
      <p:bldP spid="59" grpId="0" animBg="1"/>
      <p:bldP spid="60" grpId="0" animBg="1"/>
      <p:bldP spid="63" grpId="0" animBg="1"/>
      <p:bldP spid="67" grpId="0" animBg="1"/>
      <p:bldP spid="6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完形填空：</a:t>
            </a:r>
            <a:endParaRPr kumimoji="0" lang="en-US" altLang="zh-CN"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sp>
        <p:nvSpPr>
          <p:cNvPr id="3" name="文本框 2"/>
          <p:cNvSpPr txBox="1"/>
          <p:nvPr/>
        </p:nvSpPr>
        <p:spPr>
          <a:xfrm>
            <a:off x="311727" y="948690"/>
            <a:ext cx="11596255" cy="5909310"/>
          </a:xfrm>
          <a:prstGeom prst="rect">
            <a:avLst/>
          </a:prstGeom>
          <a:noFill/>
        </p:spPr>
        <p:txBody>
          <a:bodyPr wrap="square">
            <a:spAutoFit/>
          </a:bodyPr>
          <a:lstStyle/>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Christmas Eve, Kane and Ramey, two highway maintenance workers with the Washington State Department of Transportation (WSDOT),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___41___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torn trash bag on the shoulder of U. S. Highway 2 near Leavenworth.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___42___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inside were kids’ Christmas gifts — tennis shoes and toys,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___43___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out of ripped gift wrapping. Kane and Ramey brought the bag to their headquarters, but no one had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___44___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gifts missing. They posted on Facebook, hoping to find the rightful owner quickly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___45___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Christmas morning was just one sleep away.</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 remembered how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___46___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it would be as a child to lose presents. He told the night crew about the find and that someone might be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___47___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Hours passed with no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___48___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Luckily, just before midnight, WSDOT’s Voie received a call. A man named Carlile had posted on Facebook about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___49___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bag of Christmas gifts.</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Voie saw the post and then met Carlile near a ski resort, just after midnight on Christmas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____50____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Carlile, who was traveling to visit his grandkids, hadn’t realized the bag had fallen out of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____51____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After a fruitless search, he had spent Christmas Eve trying to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____52____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missing gifts. Voie returned the gifts to him, and Carlile rushed back to rewrap them before his grandkids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____53____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was like something from a Hallmark movie,” Voie said. “It was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____54____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working through the holiday, but knowing we made someone’s Christmas a little brighter made it all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____55____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477939" y="257668"/>
            <a:ext cx="2239508"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5" name="文本框 4"/>
          <p:cNvSpPr txBox="1"/>
          <p:nvPr/>
        </p:nvSpPr>
        <p:spPr>
          <a:xfrm>
            <a:off x="4857788" y="275108"/>
            <a:ext cx="6772199"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Finding the Gift’s Owner: A Christmas Eve Tale of Kindness </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圆角 1"/>
          <p:cNvSpPr/>
          <p:nvPr/>
        </p:nvSpPr>
        <p:spPr>
          <a:xfrm>
            <a:off x="4845463" y="262131"/>
            <a:ext cx="3036665" cy="35966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文本框 21"/>
          <p:cNvSpPr txBox="1"/>
          <p:nvPr/>
        </p:nvSpPr>
        <p:spPr>
          <a:xfrm>
            <a:off x="2913634" y="144098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spotted</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5" name="文本框 24"/>
          <p:cNvSpPr txBox="1"/>
          <p:nvPr/>
        </p:nvSpPr>
        <p:spPr>
          <a:xfrm>
            <a:off x="10441858" y="1483659"/>
            <a:ext cx="145517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Surprisingly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7" name="文本框 26"/>
          <p:cNvSpPr txBox="1"/>
          <p:nvPr/>
        </p:nvSpPr>
        <p:spPr>
          <a:xfrm>
            <a:off x="4522642" y="2176272"/>
            <a:ext cx="1055198"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reported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31" name="文本框 30"/>
          <p:cNvSpPr txBox="1"/>
          <p:nvPr/>
        </p:nvSpPr>
        <p:spPr>
          <a:xfrm>
            <a:off x="6668434" y="6315457"/>
            <a:ext cx="130513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worthwhile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42" name="文本框 41"/>
          <p:cNvSpPr txBox="1"/>
          <p:nvPr/>
        </p:nvSpPr>
        <p:spPr>
          <a:xfrm>
            <a:off x="5736082" y="186770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spilling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2" name="文本框 51"/>
          <p:cNvSpPr txBox="1"/>
          <p:nvPr/>
        </p:nvSpPr>
        <p:spPr>
          <a:xfrm>
            <a:off x="2084578" y="3556298"/>
            <a:ext cx="1079246"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in touch </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6" name="文本框 55"/>
          <p:cNvSpPr txBox="1"/>
          <p:nvPr/>
        </p:nvSpPr>
        <p:spPr>
          <a:xfrm>
            <a:off x="5175250" y="3556299"/>
            <a:ext cx="1207262"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response</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0" name="文本框 59"/>
          <p:cNvSpPr txBox="1"/>
          <p:nvPr/>
        </p:nvSpPr>
        <p:spPr>
          <a:xfrm>
            <a:off x="5583682" y="3983018"/>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losing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8" name="文本框 67"/>
          <p:cNvSpPr txBox="1"/>
          <p:nvPr/>
        </p:nvSpPr>
        <p:spPr>
          <a:xfrm>
            <a:off x="6961378" y="6037370"/>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tough</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7" name="矩形: 圆角 1"/>
          <p:cNvSpPr/>
          <p:nvPr/>
        </p:nvSpPr>
        <p:spPr>
          <a:xfrm>
            <a:off x="7867158" y="310861"/>
            <a:ext cx="1837281" cy="34599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8" name="直接箭头连接符 7"/>
          <p:cNvCxnSpPr/>
          <p:nvPr/>
        </p:nvCxnSpPr>
        <p:spPr>
          <a:xfrm flipH="1">
            <a:off x="2121408" y="663915"/>
            <a:ext cx="6421376" cy="46994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矩形: 圆角 1"/>
          <p:cNvSpPr/>
          <p:nvPr/>
        </p:nvSpPr>
        <p:spPr>
          <a:xfrm>
            <a:off x="539766" y="1048477"/>
            <a:ext cx="1837281" cy="34599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1" name="直接箭头连接符 10"/>
          <p:cNvCxnSpPr/>
          <p:nvPr/>
        </p:nvCxnSpPr>
        <p:spPr>
          <a:xfrm>
            <a:off x="1792224" y="1286256"/>
            <a:ext cx="969264" cy="1420368"/>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矩形: 圆角 1"/>
          <p:cNvSpPr/>
          <p:nvPr/>
        </p:nvSpPr>
        <p:spPr>
          <a:xfrm>
            <a:off x="1003062" y="2755357"/>
            <a:ext cx="5800074" cy="42675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文本框 14"/>
          <p:cNvSpPr txBox="1"/>
          <p:nvPr/>
        </p:nvSpPr>
        <p:spPr>
          <a:xfrm>
            <a:off x="2029714" y="2641898"/>
            <a:ext cx="512318"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as</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16" name="直接箭头连接符 15"/>
          <p:cNvCxnSpPr/>
          <p:nvPr/>
        </p:nvCxnSpPr>
        <p:spPr>
          <a:xfrm>
            <a:off x="4943856" y="3029712"/>
            <a:ext cx="2682240" cy="646176"/>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矩形: 圆角 1"/>
          <p:cNvSpPr/>
          <p:nvPr/>
        </p:nvSpPr>
        <p:spPr>
          <a:xfrm>
            <a:off x="6391926" y="3566125"/>
            <a:ext cx="2605770" cy="347507"/>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9" name="直接箭头连接符 18"/>
          <p:cNvCxnSpPr/>
          <p:nvPr/>
        </p:nvCxnSpPr>
        <p:spPr>
          <a:xfrm>
            <a:off x="8479536" y="3931920"/>
            <a:ext cx="353568" cy="493776"/>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矩形: 圆角 1"/>
          <p:cNvSpPr/>
          <p:nvPr/>
        </p:nvSpPr>
        <p:spPr>
          <a:xfrm>
            <a:off x="5721366" y="4431757"/>
            <a:ext cx="4355322" cy="268259"/>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6" name="文本框 35"/>
          <p:cNvSpPr txBox="1"/>
          <p:nvPr/>
        </p:nvSpPr>
        <p:spPr>
          <a:xfrm>
            <a:off x="8985250" y="4312202"/>
            <a:ext cx="1073150"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morning</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38" name="直接箭头连接符 37"/>
          <p:cNvCxnSpPr/>
          <p:nvPr/>
        </p:nvCxnSpPr>
        <p:spPr>
          <a:xfrm flipH="1">
            <a:off x="4334256" y="4724400"/>
            <a:ext cx="2615184" cy="597408"/>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矩形: 圆角 1"/>
          <p:cNvSpPr/>
          <p:nvPr/>
        </p:nvSpPr>
        <p:spPr>
          <a:xfrm>
            <a:off x="369078" y="5260813"/>
            <a:ext cx="3946890" cy="35360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4" name="文本框 43"/>
          <p:cNvSpPr txBox="1"/>
          <p:nvPr/>
        </p:nvSpPr>
        <p:spPr>
          <a:xfrm>
            <a:off x="3230626" y="5214410"/>
            <a:ext cx="939038" cy="381718"/>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replace</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47" name="直接箭头连接符 46"/>
          <p:cNvCxnSpPr/>
          <p:nvPr/>
        </p:nvCxnSpPr>
        <p:spPr>
          <a:xfrm>
            <a:off x="1420368" y="5541264"/>
            <a:ext cx="1249680" cy="146304"/>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矩形: 圆角 1"/>
          <p:cNvSpPr/>
          <p:nvPr/>
        </p:nvSpPr>
        <p:spPr>
          <a:xfrm>
            <a:off x="228870" y="5669245"/>
            <a:ext cx="4507722" cy="31093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8" name="文本框 57"/>
          <p:cNvSpPr txBox="1"/>
          <p:nvPr/>
        </p:nvSpPr>
        <p:spPr>
          <a:xfrm>
            <a:off x="3748786" y="5622842"/>
            <a:ext cx="1134110"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woke up</a:t>
            </a:r>
            <a:endParaRPr lang="zh-CN" altLang="en-US" b="1" dirty="0">
              <a:solidFill>
                <a:srgbClr val="000000"/>
              </a:solidFill>
              <a:latin typeface="Times New Roman" panose="02020603050405020304" pitchFamily="18" charset="0"/>
              <a:ea typeface="等线" panose="02010600030101010101" pitchFamily="2" charset="-122"/>
            </a:endParaRPr>
          </a:p>
        </p:txBody>
      </p:sp>
      <p:cxnSp>
        <p:nvCxnSpPr>
          <p:cNvPr id="62" name="直接箭头连接符 61"/>
          <p:cNvCxnSpPr/>
          <p:nvPr/>
        </p:nvCxnSpPr>
        <p:spPr>
          <a:xfrm>
            <a:off x="4828032" y="5815584"/>
            <a:ext cx="2286000" cy="201168"/>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矩形: 圆角 1"/>
          <p:cNvSpPr/>
          <p:nvPr/>
        </p:nvSpPr>
        <p:spPr>
          <a:xfrm>
            <a:off x="6221238" y="6102061"/>
            <a:ext cx="4355322" cy="268259"/>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1000"/>
                            </p:stCondLst>
                            <p:childTnLst>
                              <p:par>
                                <p:cTn id="62" presetID="16" presetClass="entr" presetSubtype="21"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up)">
                                      <p:cBhvr>
                                        <p:cTn id="69" dur="500"/>
                                        <p:tgtEl>
                                          <p:spTgt spid="47"/>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left)">
                                      <p:cBhvr>
                                        <p:cTn id="73" dur="500"/>
                                        <p:tgtEl>
                                          <p:spTgt spid="54"/>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arn(inVertical)">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up)">
                                      <p:cBhvr>
                                        <p:cTn id="82" dur="500"/>
                                        <p:tgtEl>
                                          <p:spTgt spid="62"/>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ipe(left)">
                                      <p:cBhvr>
                                        <p:cTn id="8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5" grpId="0" animBg="1"/>
      <p:bldP spid="18" grpId="0" animBg="1"/>
      <p:bldP spid="35" grpId="0" animBg="1"/>
      <p:bldP spid="36" grpId="0" animBg="1"/>
      <p:bldP spid="40" grpId="0" animBg="1"/>
      <p:bldP spid="44" grpId="0" animBg="1"/>
      <p:bldP spid="54" grpId="0" animBg="1"/>
      <p:bldP spid="5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完形填空：</a:t>
            </a:r>
            <a:endParaRPr kumimoji="0" lang="en-US" altLang="zh-CN"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sp>
        <p:nvSpPr>
          <p:cNvPr id="3" name="文本框 2"/>
          <p:cNvSpPr txBox="1"/>
          <p:nvPr/>
        </p:nvSpPr>
        <p:spPr>
          <a:xfrm>
            <a:off x="311727" y="948690"/>
            <a:ext cx="11596255" cy="5909310"/>
          </a:xfrm>
          <a:prstGeom prst="rect">
            <a:avLst/>
          </a:prstGeom>
          <a:noFill/>
        </p:spPr>
        <p:txBody>
          <a:bodyPr wrap="square">
            <a:spAutoFit/>
          </a:bodyPr>
          <a:lstStyle/>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Christmas Eve, Kane and Ramey, two highway maintenance workers with the Washington State Department of Transportation (WSDOT),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___41___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torn trash bag on the shoulder of U. S. Highway 2 near Leavenworth.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___42___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inside were kids’ Christmas gifts — tennis shoes and toys,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___43___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out of ripped gift wrapping. Kane and Ramey brought the bag to their headquarters, but no one had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___44___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gifts missing. They posted on Facebook, hoping to find the rightful owner quickly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___45___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Christmas morning was just one sleep away.</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 remembered how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___46___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it would be as a child to lose presents. He told the night crew about the find and that someone might be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___47___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Hours passed with no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___48___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Luckily, just before midnight, WSDOT’s Voie received a call. A man named Carlile had posted on Facebook about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___49___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bag of Christmas gifts.</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Voie saw the post and then met Carlile near a ski resort, just after midnight on Christmas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____50____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Carlile, who was traveling to visit his grandkids, hadn’t realized the bag had fallen out of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____51____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After a fruitless search, he had spent Christmas Eve trying to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____52____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missing gifts. Voie returned the gifts to him, and Carlile rushed back to rewrap them before his grandkids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____53____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was like something from a Hallmark movie,” Voie said. “It was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____54____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working through the holiday, but knowing we made someone’s Christmas a little brighter made it all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____55____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477939" y="257668"/>
            <a:ext cx="2239508"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5" name="文本框 4"/>
          <p:cNvSpPr txBox="1"/>
          <p:nvPr/>
        </p:nvSpPr>
        <p:spPr>
          <a:xfrm>
            <a:off x="4857788" y="275108"/>
            <a:ext cx="6772199"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Finding the Gift’s Owner: A Christmas Eve Tale of Kindness </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圆角 1"/>
          <p:cNvSpPr/>
          <p:nvPr/>
        </p:nvSpPr>
        <p:spPr>
          <a:xfrm>
            <a:off x="4845463" y="262131"/>
            <a:ext cx="3036665" cy="35966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文本框 21"/>
          <p:cNvSpPr txBox="1"/>
          <p:nvPr/>
        </p:nvSpPr>
        <p:spPr>
          <a:xfrm>
            <a:off x="2913634" y="144098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spotted</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5" name="文本框 24"/>
          <p:cNvSpPr txBox="1"/>
          <p:nvPr/>
        </p:nvSpPr>
        <p:spPr>
          <a:xfrm>
            <a:off x="10441858" y="1483659"/>
            <a:ext cx="145517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Surprisingly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7" name="文本框 26"/>
          <p:cNvSpPr txBox="1"/>
          <p:nvPr/>
        </p:nvSpPr>
        <p:spPr>
          <a:xfrm>
            <a:off x="4522642" y="2176272"/>
            <a:ext cx="1055198"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reported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31" name="文本框 30"/>
          <p:cNvSpPr txBox="1"/>
          <p:nvPr/>
        </p:nvSpPr>
        <p:spPr>
          <a:xfrm>
            <a:off x="6668434" y="6315457"/>
            <a:ext cx="130513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worthwhile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42" name="文本框 41"/>
          <p:cNvSpPr txBox="1"/>
          <p:nvPr/>
        </p:nvSpPr>
        <p:spPr>
          <a:xfrm>
            <a:off x="5736082" y="186770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spilling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2" name="文本框 51"/>
          <p:cNvSpPr txBox="1"/>
          <p:nvPr/>
        </p:nvSpPr>
        <p:spPr>
          <a:xfrm>
            <a:off x="2084578" y="3556298"/>
            <a:ext cx="1079246"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in touch </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6" name="文本框 55"/>
          <p:cNvSpPr txBox="1"/>
          <p:nvPr/>
        </p:nvSpPr>
        <p:spPr>
          <a:xfrm>
            <a:off x="5175250" y="3556299"/>
            <a:ext cx="1207262"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response</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0" name="文本框 59"/>
          <p:cNvSpPr txBox="1"/>
          <p:nvPr/>
        </p:nvSpPr>
        <p:spPr>
          <a:xfrm>
            <a:off x="5583682" y="3983018"/>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losing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8" name="文本框 67"/>
          <p:cNvSpPr txBox="1"/>
          <p:nvPr/>
        </p:nvSpPr>
        <p:spPr>
          <a:xfrm>
            <a:off x="6961378" y="6037370"/>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tough</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7" name="矩形: 圆角 1"/>
          <p:cNvSpPr/>
          <p:nvPr/>
        </p:nvSpPr>
        <p:spPr>
          <a:xfrm>
            <a:off x="7867158" y="310861"/>
            <a:ext cx="1837281" cy="34599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文本框 14"/>
          <p:cNvSpPr txBox="1"/>
          <p:nvPr/>
        </p:nvSpPr>
        <p:spPr>
          <a:xfrm>
            <a:off x="2029714" y="2641898"/>
            <a:ext cx="512318"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as</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36" name="文本框 35"/>
          <p:cNvSpPr txBox="1"/>
          <p:nvPr/>
        </p:nvSpPr>
        <p:spPr>
          <a:xfrm>
            <a:off x="8985250" y="4312202"/>
            <a:ext cx="107315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morning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44" name="文本框 43"/>
          <p:cNvSpPr txBox="1"/>
          <p:nvPr/>
        </p:nvSpPr>
        <p:spPr>
          <a:xfrm>
            <a:off x="3230626" y="5214410"/>
            <a:ext cx="939038" cy="3817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replace</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8" name="文本框 57"/>
          <p:cNvSpPr txBox="1"/>
          <p:nvPr/>
        </p:nvSpPr>
        <p:spPr>
          <a:xfrm>
            <a:off x="3748786" y="5622842"/>
            <a:ext cx="11341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woke up</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9" name="矩形: 圆角 1"/>
          <p:cNvSpPr/>
          <p:nvPr/>
        </p:nvSpPr>
        <p:spPr>
          <a:xfrm>
            <a:off x="9727179" y="296544"/>
            <a:ext cx="1825724" cy="359661"/>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a:off x="6345936" y="665868"/>
            <a:ext cx="4431454" cy="578979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矩形: 圆角 1"/>
          <p:cNvSpPr/>
          <p:nvPr/>
        </p:nvSpPr>
        <p:spPr>
          <a:xfrm>
            <a:off x="333242" y="6425187"/>
            <a:ext cx="7731765" cy="359661"/>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完形填空：</a:t>
            </a:r>
            <a:endParaRPr kumimoji="0" lang="en-US" altLang="zh-CN"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sp>
        <p:nvSpPr>
          <p:cNvPr id="3" name="文本框 2"/>
          <p:cNvSpPr txBox="1"/>
          <p:nvPr/>
        </p:nvSpPr>
        <p:spPr>
          <a:xfrm>
            <a:off x="311727" y="948690"/>
            <a:ext cx="11596255" cy="5909310"/>
          </a:xfrm>
          <a:prstGeom prst="rect">
            <a:avLst/>
          </a:prstGeom>
          <a:noFill/>
        </p:spPr>
        <p:txBody>
          <a:bodyPr wrap="square">
            <a:spAutoFit/>
          </a:bodyPr>
          <a:lstStyle/>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Christmas Eve, Kane and Ramey, two highway maintenance workers with the Washington State Department of Transportation (WSDOT),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___41___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torn trash bag on the shoulder of U. S. Highway 2 near Leavenworth.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___42___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inside were kids’ Christmas gifts — tennis shoes and toys,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___43___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out of ripped gift wrapping. Kane and Ramey brought the bag to their headquarters, but no one had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___44___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gifts missing. They posted on Facebook, hoping to find the rightful owner quickly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___45___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Christmas morning was just one sleep away.</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 remembered how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___46___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it would be as a child to lose presents. He told the night crew about the find and that someone might be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___47___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Hours passed with no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___48___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Luckily, just before midnight, WSDOT’s Voie received a call. A man named Carlile had posted on Facebook about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___49___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bag of Christmas gifts.</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Voie saw the post and then met Carlile near a ski resort, just after midnight on Christmas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____50____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Carlile, who was traveling to visit his grandkids, hadn’t realized the bag had fallen out of his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____51____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After a fruitless search, he had spent Christmas Eve trying to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____52____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missing gifts. Voie returned the gifts to him, and Carlile rushed back to rewrap them before his grandkids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____53____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266700" algn="l" defTabSz="914400" rtl="0" eaLnBrk="1" fontAlgn="ctr" latinLnBrk="0" hangingPunct="1">
              <a:lnSpc>
                <a:spcPct val="150000"/>
              </a:lnSpc>
              <a:spcBef>
                <a:spcPts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was like something from a Hallmark movie,” Voie said. “It was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____54____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working through the holiday, but knowing we made someone’s Christmas a little brighter made it all </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____55____</a:t>
            </a:r>
            <a:r>
              <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zh-CN" sz="1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2477939" y="257668"/>
            <a:ext cx="2239508" cy="442674"/>
          </a:xfrm>
          <a:prstGeom prst="roundRect">
            <a:avLst/>
          </a:prstGeom>
          <a:solidFill>
            <a:srgbClr val="FFC000"/>
          </a:solidFill>
        </p:spPr>
        <p:txBody>
          <a:bodyPr wrap="square" rtlCol="0">
            <a:spAutoFit/>
          </a:bodyPr>
          <a:lstStyle/>
          <a:p>
            <a:pPr>
              <a:defRPr/>
            </a:pPr>
            <a:r>
              <a:rPr lang="en-US" altLang="zh-CN" sz="2000" b="1" kern="0" dirty="0">
                <a:ea typeface="等线" panose="02010600030101010101" pitchFamily="2" charset="-122"/>
                <a:cs typeface="Calibri" panose="020F0502020204030204" pitchFamily="34" charset="0"/>
              </a:rPr>
              <a:t>Step4   </a:t>
            </a:r>
            <a:r>
              <a:rPr lang="zh-CN" altLang="en-US" sz="2000" b="1" kern="0" dirty="0">
                <a:ea typeface="等线" panose="02010600030101010101" pitchFamily="2" charset="-122"/>
                <a:cs typeface="Calibri" panose="020F0502020204030204" pitchFamily="34" charset="0"/>
              </a:rPr>
              <a:t>逻辑关系</a:t>
            </a:r>
            <a:endParaRPr lang="zh-CN" altLang="en-US" sz="2000" b="1" kern="0" dirty="0">
              <a:ea typeface="等线" panose="02010600030101010101" pitchFamily="2" charset="-122"/>
              <a:cs typeface="Calibri" panose="020F0502020204030204" pitchFamily="34" charset="0"/>
            </a:endParaRPr>
          </a:p>
        </p:txBody>
      </p:sp>
      <p:sp>
        <p:nvSpPr>
          <p:cNvPr id="5" name="文本框 4"/>
          <p:cNvSpPr txBox="1"/>
          <p:nvPr/>
        </p:nvSpPr>
        <p:spPr>
          <a:xfrm>
            <a:off x="4857788" y="275108"/>
            <a:ext cx="6772199" cy="40011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Finding the Gift’s Owner: A Christmas Eve Tale of Kindness </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圆角 1"/>
          <p:cNvSpPr/>
          <p:nvPr/>
        </p:nvSpPr>
        <p:spPr>
          <a:xfrm>
            <a:off x="4845463" y="262131"/>
            <a:ext cx="3036665" cy="359661"/>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文本框 21"/>
          <p:cNvSpPr txBox="1"/>
          <p:nvPr/>
        </p:nvSpPr>
        <p:spPr>
          <a:xfrm>
            <a:off x="2913634" y="144098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spotted</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5" name="文本框 24"/>
          <p:cNvSpPr txBox="1"/>
          <p:nvPr/>
        </p:nvSpPr>
        <p:spPr>
          <a:xfrm>
            <a:off x="10441858" y="1483659"/>
            <a:ext cx="145517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Surprisingly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27" name="文本框 26"/>
          <p:cNvSpPr txBox="1"/>
          <p:nvPr/>
        </p:nvSpPr>
        <p:spPr>
          <a:xfrm>
            <a:off x="4522642" y="2176272"/>
            <a:ext cx="1055198"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reported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31" name="文本框 30"/>
          <p:cNvSpPr txBox="1"/>
          <p:nvPr/>
        </p:nvSpPr>
        <p:spPr>
          <a:xfrm>
            <a:off x="6668434" y="6315457"/>
            <a:ext cx="1305134"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worthwhile </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42" name="文本框 41"/>
          <p:cNvSpPr txBox="1"/>
          <p:nvPr/>
        </p:nvSpPr>
        <p:spPr>
          <a:xfrm>
            <a:off x="5736082" y="1867707"/>
            <a:ext cx="9055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spilling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2" name="文本框 51"/>
          <p:cNvSpPr txBox="1"/>
          <p:nvPr/>
        </p:nvSpPr>
        <p:spPr>
          <a:xfrm>
            <a:off x="2084578" y="3556298"/>
            <a:ext cx="1079246"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in touch </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6" name="文本框 55"/>
          <p:cNvSpPr txBox="1"/>
          <p:nvPr/>
        </p:nvSpPr>
        <p:spPr>
          <a:xfrm>
            <a:off x="5175250" y="3556299"/>
            <a:ext cx="1207262"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response</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0" name="文本框 59"/>
          <p:cNvSpPr txBox="1"/>
          <p:nvPr/>
        </p:nvSpPr>
        <p:spPr>
          <a:xfrm>
            <a:off x="5583682" y="3983018"/>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losing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68" name="文本框 67"/>
          <p:cNvSpPr txBox="1"/>
          <p:nvPr/>
        </p:nvSpPr>
        <p:spPr>
          <a:xfrm>
            <a:off x="6961378" y="6037370"/>
            <a:ext cx="835406" cy="36952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tough</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7" name="矩形: 圆角 1"/>
          <p:cNvSpPr/>
          <p:nvPr/>
        </p:nvSpPr>
        <p:spPr>
          <a:xfrm>
            <a:off x="7867158" y="310861"/>
            <a:ext cx="1837281" cy="34599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文本框 14"/>
          <p:cNvSpPr txBox="1"/>
          <p:nvPr/>
        </p:nvSpPr>
        <p:spPr>
          <a:xfrm>
            <a:off x="2029714" y="2641898"/>
            <a:ext cx="512318"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as</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36" name="文本框 35"/>
          <p:cNvSpPr txBox="1"/>
          <p:nvPr/>
        </p:nvSpPr>
        <p:spPr>
          <a:xfrm>
            <a:off x="8985250" y="4312202"/>
            <a:ext cx="107315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morning</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44" name="文本框 43"/>
          <p:cNvSpPr txBox="1"/>
          <p:nvPr/>
        </p:nvSpPr>
        <p:spPr>
          <a:xfrm>
            <a:off x="3230626" y="5214410"/>
            <a:ext cx="939038" cy="381718"/>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replace</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58" name="文本框 57"/>
          <p:cNvSpPr txBox="1"/>
          <p:nvPr/>
        </p:nvSpPr>
        <p:spPr>
          <a:xfrm>
            <a:off x="3748786" y="5622842"/>
            <a:ext cx="1134110" cy="36933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woke up</a:t>
            </a:r>
            <a:endPar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endParaRPr>
          </a:p>
        </p:txBody>
      </p:sp>
      <p:sp>
        <p:nvSpPr>
          <p:cNvPr id="9" name="矩形: 圆角 1"/>
          <p:cNvSpPr/>
          <p:nvPr/>
        </p:nvSpPr>
        <p:spPr>
          <a:xfrm>
            <a:off x="9727179" y="296544"/>
            <a:ext cx="1825724" cy="359661"/>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文本框 7"/>
          <p:cNvSpPr txBox="1"/>
          <p:nvPr/>
        </p:nvSpPr>
        <p:spPr>
          <a:xfrm>
            <a:off x="10653023" y="1045046"/>
            <a:ext cx="1140143" cy="408623"/>
          </a:xfrm>
          <a:prstGeom prst="wedgeRoundRectCallout">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转折关系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09615" y="2266619"/>
            <a:ext cx="1140143" cy="408623"/>
          </a:xfrm>
          <a:prstGeom prst="wedgeRoundRectCallout">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因果关系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829276" y="2588119"/>
            <a:ext cx="1140143" cy="408623"/>
          </a:xfrm>
          <a:prstGeom prst="wedgeRoundRectCallout">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常识判断</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675890" y="3086907"/>
            <a:ext cx="1585214" cy="369332"/>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disappointing</a:t>
            </a:r>
            <a:endParaRPr lang="zh-CN" altLang="en-US" b="1" dirty="0">
              <a:solidFill>
                <a:srgbClr val="000000"/>
              </a:solidFill>
              <a:latin typeface="Times New Roman" panose="02020603050405020304" pitchFamily="18" charset="0"/>
              <a:ea typeface="等线" panose="02010600030101010101" pitchFamily="2" charset="-122"/>
            </a:endParaRPr>
          </a:p>
        </p:txBody>
      </p:sp>
      <p:sp>
        <p:nvSpPr>
          <p:cNvPr id="14" name="文本框 13"/>
          <p:cNvSpPr txBox="1"/>
          <p:nvPr/>
        </p:nvSpPr>
        <p:spPr>
          <a:xfrm>
            <a:off x="9025945" y="3854667"/>
            <a:ext cx="1140143" cy="408623"/>
          </a:xfrm>
          <a:prstGeom prst="wedgeRoundRectCallout">
            <a:avLst>
              <a:gd name="adj1" fmla="val -75369"/>
              <a:gd name="adj2" fmla="val -53863"/>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意义一致</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486729" y="4325049"/>
            <a:ext cx="911096" cy="408623"/>
          </a:xfrm>
          <a:prstGeom prst="wedgeRoundRectCallout">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上下义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491730" y="4757210"/>
            <a:ext cx="920750" cy="381717"/>
          </a:xfrm>
          <a:prstGeom prst="rect">
            <a:avLst/>
          </a:prstGeom>
          <a:solidFill>
            <a:schemeClr val="accent1">
              <a:lumMod val="20000"/>
              <a:lumOff val="80000"/>
            </a:schemeClr>
          </a:solidFill>
        </p:spPr>
        <p:txBody>
          <a:bodyPr wrap="square">
            <a:spAutoFit/>
          </a:bodyPr>
          <a:lstStyle/>
          <a:p>
            <a:r>
              <a:rPr lang="en-US" altLang="zh-CN" b="1" dirty="0">
                <a:solidFill>
                  <a:srgbClr val="000000"/>
                </a:solidFill>
                <a:latin typeface="Times New Roman" panose="02020603050405020304" pitchFamily="18" charset="0"/>
                <a:ea typeface="等线" panose="02010600030101010101" pitchFamily="2" charset="-122"/>
              </a:rPr>
              <a:t>truck</a:t>
            </a:r>
            <a:endParaRPr lang="zh-CN" altLang="en-US" b="1" dirty="0">
              <a:solidFill>
                <a:srgbClr val="000000"/>
              </a:solidFill>
              <a:latin typeface="Times New Roman" panose="02020603050405020304" pitchFamily="18" charset="0"/>
              <a:ea typeface="等线" panose="02010600030101010101" pitchFamily="2" charset="-122"/>
            </a:endParaRPr>
          </a:p>
        </p:txBody>
      </p:sp>
      <p:sp>
        <p:nvSpPr>
          <p:cNvPr id="19" name="文本框 18"/>
          <p:cNvSpPr txBox="1"/>
          <p:nvPr/>
        </p:nvSpPr>
        <p:spPr>
          <a:xfrm>
            <a:off x="3373663" y="4755637"/>
            <a:ext cx="911096" cy="408623"/>
          </a:xfrm>
          <a:prstGeom prst="wedgeRoundRectCallout">
            <a:avLst/>
          </a:prstGeom>
          <a:solidFill>
            <a:srgbClr val="C00000"/>
          </a:solidFill>
          <a:effectLst>
            <a:outerShdw blurRad="50800" dist="38100" dir="5400000" algn="t" rotWithShape="0">
              <a:prstClr val="black">
                <a:alpha val="40000"/>
              </a:prstClr>
            </a:outerShdw>
          </a:effectLst>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同义词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3763002" y="1482508"/>
            <a:ext cx="1595382" cy="38286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a:off x="5354255" y="1728118"/>
            <a:ext cx="5069905" cy="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519674" y="1872652"/>
            <a:ext cx="2137926" cy="41334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箭头连接符 29"/>
          <p:cNvCxnSpPr/>
          <p:nvPr/>
        </p:nvCxnSpPr>
        <p:spPr>
          <a:xfrm flipV="1">
            <a:off x="3749040" y="1792224"/>
            <a:ext cx="6711696" cy="31089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525770" y="3542956"/>
            <a:ext cx="2137926" cy="41334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311642" y="3512476"/>
            <a:ext cx="2137926" cy="41334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9877290" y="3481996"/>
            <a:ext cx="2137926" cy="41334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88282" y="4792636"/>
            <a:ext cx="1412502" cy="36458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687568" y="4798732"/>
            <a:ext cx="2670048" cy="32190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238746" y="5230368"/>
            <a:ext cx="1004070" cy="29870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0474" y="5638800"/>
            <a:ext cx="1004070" cy="29870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a:endCxn id="41" idx="3"/>
          </p:cNvCxnSpPr>
          <p:nvPr/>
        </p:nvCxnSpPr>
        <p:spPr>
          <a:xfrm flipV="1">
            <a:off x="1377696" y="5485328"/>
            <a:ext cx="2008093" cy="318064"/>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down)">
                                      <p:cBhvr>
                                        <p:cTn id="77" dur="500"/>
                                        <p:tgtEl>
                                          <p:spTgt spid="43"/>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childTnLst>
                          </p:cTn>
                        </p:par>
                        <p:par>
                          <p:cTn id="82" fill="hold">
                            <p:stCondLst>
                              <p:cond delay="1000"/>
                            </p:stCondLst>
                            <p:childTnLst>
                              <p:par>
                                <p:cTn id="83" presetID="22" presetClass="entr" presetSubtype="4"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par>
                          <p:cTn id="86" fill="hold">
                            <p:stCondLst>
                              <p:cond delay="1500"/>
                            </p:stCondLst>
                            <p:childTnLst>
                              <p:par>
                                <p:cTn id="87" presetID="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6" grpId="0" animBg="1"/>
      <p:bldP spid="18" grpId="0" animBg="1"/>
      <p:bldP spid="19" grpId="0" animBg="1"/>
      <p:bldP spid="20" grpId="0" animBg="1"/>
      <p:bldP spid="29" grpId="0" animBg="1"/>
      <p:bldP spid="35" grpId="0" animBg="1"/>
      <p:bldP spid="37" grpId="0" animBg="1"/>
      <p:bldP spid="38" grpId="0" animBg="1"/>
      <p:bldP spid="39" grpId="0" animBg="1"/>
      <p:bldP spid="40" grpId="0" animBg="1"/>
      <p:bldP spid="41" grpId="0" animBg="1"/>
      <p:bldP spid="4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0"/>
            <a:ext cx="2702560" cy="623456"/>
            <a:chOff x="0" y="0"/>
            <a:chExt cx="3169369" cy="623456"/>
          </a:xfrm>
        </p:grpSpPr>
        <p:sp>
          <p:nvSpPr>
            <p:cNvPr id="3" name="矩形 2"/>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文本词汇整理</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5" name="文本框 4"/>
          <p:cNvSpPr txBox="1"/>
          <p:nvPr/>
        </p:nvSpPr>
        <p:spPr>
          <a:xfrm>
            <a:off x="-45720" y="831799"/>
            <a:ext cx="9326880" cy="5861861"/>
          </a:xfrm>
          <a:prstGeom prst="rect">
            <a:avLst/>
          </a:prstGeom>
          <a:noFill/>
        </p:spPr>
        <p:txBody>
          <a:bodyPr wrap="square">
            <a:spAutoFit/>
          </a:bodyPr>
          <a:lstStyle/>
          <a:p>
            <a:pPr>
              <a:lnSpc>
                <a:spcPct val="150000"/>
              </a:lnSpc>
            </a:pPr>
            <a:r>
              <a:rPr lang="en-US" altLang="zh-CN" sz="1800" dirty="0"/>
              <a:t>1</a:t>
            </a:r>
            <a:r>
              <a:rPr lang="en-US" altLang="zh-CN" dirty="0"/>
              <a:t>. maintain             v. </a:t>
            </a:r>
            <a:r>
              <a:rPr lang="zh-CN" altLang="en-US" dirty="0"/>
              <a:t>维持，保持</a:t>
            </a:r>
            <a:endParaRPr lang="en-US" altLang="zh-CN" dirty="0"/>
          </a:p>
          <a:p>
            <a:pPr>
              <a:lnSpc>
                <a:spcPct val="150000"/>
              </a:lnSpc>
            </a:pPr>
            <a:r>
              <a:rPr lang="en-US" altLang="zh-CN" sz="1800" dirty="0"/>
              <a:t>   ____________    n. </a:t>
            </a:r>
            <a:r>
              <a:rPr lang="zh-CN" altLang="en-US" sz="1800" dirty="0"/>
              <a:t>维护；保养</a:t>
            </a:r>
            <a:endParaRPr lang="en-US" altLang="zh-CN" sz="1800" dirty="0"/>
          </a:p>
          <a:p>
            <a:pPr>
              <a:lnSpc>
                <a:spcPct val="150000"/>
              </a:lnSpc>
            </a:pPr>
            <a:r>
              <a:rPr lang="en-US" altLang="zh-CN" sz="1800" dirty="0"/>
              <a:t>2. a_________(tear</a:t>
            </a:r>
            <a:r>
              <a:rPr lang="zh-CN" altLang="en-US" sz="1800" dirty="0"/>
              <a:t>）</a:t>
            </a:r>
            <a:r>
              <a:rPr lang="en-US" altLang="zh-CN" sz="1800" dirty="0"/>
              <a:t> trash bag</a:t>
            </a:r>
            <a:endParaRPr lang="en-US" altLang="zh-CN" sz="1800" dirty="0"/>
          </a:p>
          <a:p>
            <a:pPr>
              <a:lnSpc>
                <a:spcPct val="150000"/>
              </a:lnSpc>
            </a:pPr>
            <a:r>
              <a:rPr lang="en-US" altLang="zh-CN" sz="1800" dirty="0"/>
              <a:t>3. on the </a:t>
            </a:r>
            <a:r>
              <a:rPr lang="en-US" altLang="zh-CN" sz="1800" b="1" i="1" dirty="0"/>
              <a:t>shoulder</a:t>
            </a:r>
            <a:r>
              <a:rPr lang="en-US" altLang="zh-CN" sz="1800" dirty="0"/>
              <a:t>    </a:t>
            </a:r>
            <a:r>
              <a:rPr lang="en-US" altLang="zh-CN" dirty="0"/>
              <a:t>  </a:t>
            </a:r>
            <a:r>
              <a:rPr lang="zh-CN" altLang="en-US" sz="1800" dirty="0"/>
              <a:t>在路肩上  </a:t>
            </a:r>
            <a:endParaRPr lang="en-US" altLang="zh-CN" sz="1800" dirty="0"/>
          </a:p>
          <a:p>
            <a:pPr>
              <a:lnSpc>
                <a:spcPct val="150000"/>
              </a:lnSpc>
            </a:pPr>
            <a:r>
              <a:rPr lang="en-US" altLang="zh-CN" sz="1800" dirty="0"/>
              <a:t>4. swing</a:t>
            </a:r>
            <a:r>
              <a:rPr lang="zh-CN" altLang="en-US" dirty="0"/>
              <a:t>  </a:t>
            </a:r>
            <a:r>
              <a:rPr lang="en-US" altLang="zh-CN" sz="1800" dirty="0"/>
              <a:t>v. </a:t>
            </a:r>
            <a:r>
              <a:rPr lang="zh-CN" altLang="en-US" sz="1800" dirty="0"/>
              <a:t>（ </a:t>
            </a:r>
            <a:r>
              <a:rPr lang="en-US" altLang="zh-CN" dirty="0"/>
              <a:t>______ ,________)</a:t>
            </a:r>
            <a:endParaRPr lang="en-US" altLang="zh-CN" dirty="0"/>
          </a:p>
          <a:p>
            <a:pPr>
              <a:lnSpc>
                <a:spcPct val="150000"/>
              </a:lnSpc>
            </a:pPr>
            <a:r>
              <a:rPr lang="en-US" altLang="zh-CN" sz="1800" dirty="0"/>
              <a:t>                </a:t>
            </a:r>
            <a:r>
              <a:rPr lang="zh-CN" altLang="en-US" sz="1800" dirty="0"/>
              <a:t>  </a:t>
            </a:r>
            <a:r>
              <a:rPr lang="en-US" altLang="zh-CN" sz="1800" dirty="0"/>
              <a:t>n. </a:t>
            </a:r>
            <a:r>
              <a:rPr lang="zh-CN" altLang="en-US" sz="1800" dirty="0"/>
              <a:t>秋千；摆动</a:t>
            </a:r>
            <a:endParaRPr lang="en-US" altLang="zh-CN" sz="1800" dirty="0"/>
          </a:p>
          <a:p>
            <a:pPr>
              <a:lnSpc>
                <a:spcPct val="150000"/>
              </a:lnSpc>
            </a:pPr>
            <a:r>
              <a:rPr lang="en-US" altLang="zh-CN" dirty="0"/>
              <a:t>5.</a:t>
            </a:r>
            <a:r>
              <a:rPr lang="en-US" altLang="zh-CN" sz="1800" dirty="0"/>
              <a:t> admit</a:t>
            </a:r>
            <a:r>
              <a:rPr lang="zh-CN" altLang="en-US" dirty="0"/>
              <a:t>  </a:t>
            </a:r>
            <a:r>
              <a:rPr lang="en-US" altLang="zh-CN" sz="1800" dirty="0"/>
              <a:t>v </a:t>
            </a:r>
            <a:r>
              <a:rPr lang="zh-CN" altLang="en-US" sz="1800" dirty="0"/>
              <a:t>：承认；准许进入 </a:t>
            </a:r>
            <a:endParaRPr lang="en-US" altLang="zh-CN" sz="1800" dirty="0"/>
          </a:p>
          <a:p>
            <a:pPr>
              <a:lnSpc>
                <a:spcPct val="150000"/>
              </a:lnSpc>
            </a:pPr>
            <a:r>
              <a:rPr lang="en-US" altLang="zh-CN" dirty="0"/>
              <a:t>     __________  n </a:t>
            </a:r>
            <a:endParaRPr lang="en-US" altLang="zh-CN" dirty="0"/>
          </a:p>
          <a:p>
            <a:pPr>
              <a:lnSpc>
                <a:spcPct val="150000"/>
              </a:lnSpc>
            </a:pPr>
            <a:r>
              <a:rPr lang="en-US" altLang="zh-CN" sz="1800" dirty="0"/>
              <a:t>6</a:t>
            </a:r>
            <a:r>
              <a:rPr lang="en-US" altLang="zh-CN" dirty="0"/>
              <a:t>. resist v. </a:t>
            </a:r>
            <a:r>
              <a:rPr lang="zh-CN" altLang="en-US" dirty="0"/>
              <a:t>抵制；抵抗</a:t>
            </a:r>
            <a:endParaRPr lang="en-US" altLang="zh-CN" dirty="0"/>
          </a:p>
          <a:p>
            <a:pPr>
              <a:lnSpc>
                <a:spcPct val="150000"/>
              </a:lnSpc>
            </a:pPr>
            <a:r>
              <a:rPr lang="en-US" altLang="zh-CN" dirty="0"/>
              <a:t>      __________  adj.</a:t>
            </a:r>
            <a:r>
              <a:rPr lang="zh-CN" altLang="en-US" sz="1800" dirty="0"/>
              <a:t>抵抗的</a:t>
            </a:r>
            <a:endParaRPr lang="en-US" altLang="zh-CN" dirty="0"/>
          </a:p>
          <a:p>
            <a:pPr>
              <a:lnSpc>
                <a:spcPct val="150000"/>
              </a:lnSpc>
            </a:pPr>
            <a:r>
              <a:rPr lang="en-US" altLang="zh-CN" sz="1800" dirty="0"/>
              <a:t>     ___________adj.</a:t>
            </a:r>
            <a:r>
              <a:rPr lang="zh-CN" altLang="en-US" sz="1800" dirty="0"/>
              <a:t>无法抵抗的</a:t>
            </a:r>
            <a:endParaRPr lang="en-US" altLang="zh-CN" sz="1800" dirty="0"/>
          </a:p>
          <a:p>
            <a:pPr>
              <a:lnSpc>
                <a:spcPct val="150000"/>
              </a:lnSpc>
            </a:pPr>
            <a:r>
              <a:rPr lang="en-US" altLang="zh-CN" dirty="0"/>
              <a:t>7. access             n.   </a:t>
            </a:r>
            <a:r>
              <a:rPr lang="zh-CN" altLang="en-US" dirty="0"/>
              <a:t>进入；使用权</a:t>
            </a:r>
            <a:endParaRPr lang="en-US" altLang="zh-CN" dirty="0"/>
          </a:p>
          <a:p>
            <a:pPr>
              <a:lnSpc>
                <a:spcPct val="150000"/>
              </a:lnSpc>
            </a:pPr>
            <a:r>
              <a:rPr lang="en-US" altLang="zh-CN" sz="1800" dirty="0"/>
              <a:t>_____________ adj.</a:t>
            </a:r>
            <a:r>
              <a:rPr lang="zh-CN" altLang="en-US" sz="1800" dirty="0"/>
              <a:t> 可进入的；易接近的</a:t>
            </a:r>
            <a:endParaRPr lang="en-US" altLang="zh-CN" sz="1800" dirty="0"/>
          </a:p>
          <a:p>
            <a:pPr>
              <a:lnSpc>
                <a:spcPct val="150000"/>
              </a:lnSpc>
            </a:pPr>
            <a:r>
              <a:rPr lang="en-US" altLang="zh-CN" sz="1800" dirty="0"/>
              <a:t>______________n. </a:t>
            </a:r>
            <a:r>
              <a:rPr lang="zh-CN" altLang="en-US" sz="1800" dirty="0"/>
              <a:t>可及性；易用性）</a:t>
            </a:r>
            <a:endParaRPr lang="zh-CN" altLang="en-US" dirty="0"/>
          </a:p>
        </p:txBody>
      </p:sp>
      <p:sp>
        <p:nvSpPr>
          <p:cNvPr id="6" name="文本框 5"/>
          <p:cNvSpPr txBox="1"/>
          <p:nvPr/>
        </p:nvSpPr>
        <p:spPr>
          <a:xfrm>
            <a:off x="4328160" y="831799"/>
            <a:ext cx="3845560" cy="5866350"/>
          </a:xfrm>
          <a:prstGeom prst="rect">
            <a:avLst/>
          </a:prstGeom>
          <a:noFill/>
        </p:spPr>
        <p:txBody>
          <a:bodyPr wrap="square">
            <a:spAutoFit/>
          </a:bodyPr>
          <a:lstStyle/>
          <a:p>
            <a:pPr>
              <a:lnSpc>
                <a:spcPct val="150000"/>
              </a:lnSpc>
            </a:pPr>
            <a:r>
              <a:rPr lang="en-US" altLang="zh-CN" b="1" dirty="0"/>
              <a:t>1. </a:t>
            </a:r>
            <a:r>
              <a:rPr lang="zh-CN" altLang="en-US" b="1" dirty="0"/>
              <a:t>圣诞前夜      </a:t>
            </a:r>
            <a:endParaRPr lang="en-US" altLang="zh-CN" b="1" dirty="0"/>
          </a:p>
          <a:p>
            <a:pPr>
              <a:lnSpc>
                <a:spcPct val="150000"/>
              </a:lnSpc>
            </a:pPr>
            <a:r>
              <a:rPr lang="en-US" altLang="zh-CN" b="1" i="1" dirty="0">
                <a:solidFill>
                  <a:srgbClr val="FF0000"/>
                </a:solidFill>
              </a:rPr>
              <a:t>on</a:t>
            </a:r>
            <a:r>
              <a:rPr lang="en-US" altLang="zh-CN" b="1" i="1" dirty="0"/>
              <a:t> Christmas Eve</a:t>
            </a:r>
            <a:endParaRPr lang="en-US" altLang="zh-CN" b="1" i="1" dirty="0"/>
          </a:p>
          <a:p>
            <a:pPr>
              <a:lnSpc>
                <a:spcPct val="150000"/>
              </a:lnSpc>
            </a:pPr>
            <a:r>
              <a:rPr lang="en-US" altLang="zh-CN" dirty="0"/>
              <a:t>2. </a:t>
            </a:r>
            <a:r>
              <a:rPr lang="en-US" altLang="zh-CN" b="1" i="1" dirty="0"/>
              <a:t>highway </a:t>
            </a:r>
            <a:r>
              <a:rPr lang="en-US" altLang="zh-CN" b="1" i="1" dirty="0">
                <a:solidFill>
                  <a:srgbClr val="FF0000"/>
                </a:solidFill>
              </a:rPr>
              <a:t>maintenance</a:t>
            </a:r>
            <a:r>
              <a:rPr lang="en-US" altLang="zh-CN" b="1" i="1" dirty="0"/>
              <a:t> workers</a:t>
            </a:r>
            <a:endParaRPr lang="en-US" altLang="zh-CN" b="1" i="1" dirty="0"/>
          </a:p>
          <a:p>
            <a:pPr>
              <a:lnSpc>
                <a:spcPct val="150000"/>
              </a:lnSpc>
            </a:pPr>
            <a:r>
              <a:rPr lang="zh-CN" altLang="en-US" dirty="0"/>
              <a:t>公路养护工人</a:t>
            </a:r>
            <a:endParaRPr lang="en-US" altLang="zh-CN" dirty="0"/>
          </a:p>
          <a:p>
            <a:pPr>
              <a:lnSpc>
                <a:spcPct val="150000"/>
              </a:lnSpc>
            </a:pPr>
            <a:r>
              <a:rPr lang="en-US" altLang="zh-CN" b="1" dirty="0"/>
              <a:t>3. </a:t>
            </a:r>
            <a:r>
              <a:rPr lang="zh-CN" altLang="en-US" b="1" dirty="0"/>
              <a:t>发现一个破损的垃圾袋</a:t>
            </a:r>
            <a:endParaRPr lang="en-US" altLang="zh-CN" b="1" dirty="0"/>
          </a:p>
          <a:p>
            <a:pPr>
              <a:lnSpc>
                <a:spcPct val="150000"/>
              </a:lnSpc>
            </a:pPr>
            <a:r>
              <a:rPr lang="en-US" altLang="zh-CN" b="1" i="1" dirty="0"/>
              <a:t>spot a </a:t>
            </a:r>
            <a:r>
              <a:rPr lang="en-US" altLang="zh-CN" b="1" i="1" dirty="0">
                <a:solidFill>
                  <a:srgbClr val="FF0000"/>
                </a:solidFill>
              </a:rPr>
              <a:t>torn</a:t>
            </a:r>
            <a:r>
              <a:rPr lang="en-US" altLang="zh-CN" b="1" i="1" dirty="0"/>
              <a:t> trash bag</a:t>
            </a:r>
            <a:endParaRPr lang="en-US" altLang="zh-CN" b="1" i="1" dirty="0"/>
          </a:p>
          <a:p>
            <a:pPr>
              <a:lnSpc>
                <a:spcPct val="150000"/>
              </a:lnSpc>
            </a:pPr>
            <a:r>
              <a:rPr lang="en-US" altLang="zh-CN" b="1" dirty="0"/>
              <a:t>4. </a:t>
            </a:r>
            <a:r>
              <a:rPr lang="zh-CN" altLang="en-US" b="1" dirty="0"/>
              <a:t>从</a:t>
            </a:r>
            <a:r>
              <a:rPr lang="en-US" altLang="zh-CN" b="1" dirty="0"/>
              <a:t>……</a:t>
            </a:r>
            <a:r>
              <a:rPr lang="zh-CN" altLang="en-US" b="1" dirty="0"/>
              <a:t>溢出</a:t>
            </a:r>
            <a:endParaRPr lang="en-US" altLang="zh-CN" b="1" dirty="0"/>
          </a:p>
          <a:p>
            <a:pPr>
              <a:lnSpc>
                <a:spcPct val="150000"/>
              </a:lnSpc>
            </a:pPr>
            <a:r>
              <a:rPr lang="en-US" altLang="zh-CN" b="1" i="1" dirty="0">
                <a:solidFill>
                  <a:srgbClr val="FF0000"/>
                </a:solidFill>
              </a:rPr>
              <a:t>spill</a:t>
            </a:r>
            <a:r>
              <a:rPr lang="en-US" altLang="zh-CN" b="1" i="1" dirty="0"/>
              <a:t> out of</a:t>
            </a:r>
            <a:endParaRPr lang="en-US" altLang="zh-CN" b="1" i="1" dirty="0"/>
          </a:p>
          <a:p>
            <a:pPr>
              <a:lnSpc>
                <a:spcPct val="150000"/>
              </a:lnSpc>
            </a:pPr>
            <a:r>
              <a:rPr lang="en-US" altLang="zh-CN" b="1" dirty="0"/>
              <a:t>5. </a:t>
            </a:r>
            <a:r>
              <a:rPr lang="zh-CN" altLang="en-US" b="1" dirty="0"/>
              <a:t>报告礼物丢失</a:t>
            </a:r>
            <a:endParaRPr lang="en-US" altLang="zh-CN" b="1" dirty="0"/>
          </a:p>
          <a:p>
            <a:pPr>
              <a:lnSpc>
                <a:spcPct val="150000"/>
              </a:lnSpc>
            </a:pPr>
            <a:r>
              <a:rPr lang="en-US" altLang="zh-CN" b="1" i="1" dirty="0"/>
              <a:t>report gifts </a:t>
            </a:r>
            <a:r>
              <a:rPr lang="en-US" altLang="zh-CN" b="1" i="1" dirty="0">
                <a:solidFill>
                  <a:srgbClr val="FF0000"/>
                </a:solidFill>
              </a:rPr>
              <a:t>missing</a:t>
            </a:r>
            <a:endParaRPr lang="en-US" altLang="zh-CN" b="1" i="1" dirty="0">
              <a:solidFill>
                <a:srgbClr val="FF0000"/>
              </a:solidFill>
            </a:endParaRPr>
          </a:p>
          <a:p>
            <a:pPr>
              <a:lnSpc>
                <a:spcPct val="150000"/>
              </a:lnSpc>
            </a:pPr>
            <a:r>
              <a:rPr lang="en-US" altLang="zh-CN" b="1" dirty="0"/>
              <a:t>6. </a:t>
            </a:r>
            <a:r>
              <a:rPr lang="zh-CN" altLang="en-US" b="1" dirty="0"/>
              <a:t>在脸书发布</a:t>
            </a:r>
            <a:endParaRPr lang="en-US" altLang="zh-CN" b="1" dirty="0"/>
          </a:p>
          <a:p>
            <a:pPr>
              <a:lnSpc>
                <a:spcPct val="150000"/>
              </a:lnSpc>
            </a:pPr>
            <a:r>
              <a:rPr lang="en-US" altLang="zh-CN" b="1" i="1" dirty="0">
                <a:solidFill>
                  <a:srgbClr val="FF0000"/>
                </a:solidFill>
              </a:rPr>
              <a:t>post</a:t>
            </a:r>
            <a:r>
              <a:rPr lang="en-US" altLang="zh-CN" b="1" i="1" dirty="0"/>
              <a:t>… on Facebook</a:t>
            </a:r>
            <a:r>
              <a:rPr lang="zh-CN" altLang="en-US" b="1" i="1" dirty="0"/>
              <a:t> </a:t>
            </a:r>
            <a:endParaRPr lang="en-US" altLang="zh-CN" b="1" i="1" dirty="0"/>
          </a:p>
          <a:p>
            <a:pPr>
              <a:lnSpc>
                <a:spcPct val="150000"/>
              </a:lnSpc>
            </a:pPr>
            <a:r>
              <a:rPr lang="en-US" altLang="zh-CN" b="1" dirty="0"/>
              <a:t>7. </a:t>
            </a:r>
            <a:r>
              <a:rPr lang="zh-CN" altLang="en-US" b="1" dirty="0"/>
              <a:t>希望尽快找到</a:t>
            </a:r>
            <a:r>
              <a:rPr lang="en-US" altLang="zh-CN" b="1" dirty="0"/>
              <a:t>……</a:t>
            </a:r>
            <a:endParaRPr lang="en-US" altLang="zh-CN" b="1" dirty="0"/>
          </a:p>
          <a:p>
            <a:pPr>
              <a:lnSpc>
                <a:spcPct val="150000"/>
              </a:lnSpc>
            </a:pPr>
            <a:r>
              <a:rPr lang="en-US" altLang="zh-CN" b="1" i="1" dirty="0"/>
              <a:t>hoping to find... quickly</a:t>
            </a:r>
            <a:endParaRPr lang="en-US" altLang="zh-CN" b="1" i="1" dirty="0"/>
          </a:p>
        </p:txBody>
      </p:sp>
      <p:sp>
        <p:nvSpPr>
          <p:cNvPr id="7" name="文本框 6"/>
          <p:cNvSpPr txBox="1"/>
          <p:nvPr/>
        </p:nvSpPr>
        <p:spPr>
          <a:xfrm>
            <a:off x="406400" y="1254879"/>
            <a:ext cx="1892530" cy="369332"/>
          </a:xfrm>
          <a:prstGeom prst="rect">
            <a:avLst/>
          </a:prstGeom>
          <a:noFill/>
        </p:spPr>
        <p:txBody>
          <a:bodyPr wrap="square">
            <a:spAutoFit/>
          </a:bodyPr>
          <a:lstStyle/>
          <a:p>
            <a:r>
              <a:rPr lang="en-US" altLang="zh-CN" sz="1800" b="1" i="1" dirty="0">
                <a:solidFill>
                  <a:srgbClr val="FF0000"/>
                </a:solidFill>
              </a:rPr>
              <a:t>maintenance</a:t>
            </a:r>
            <a:endParaRPr lang="zh-CN" altLang="en-US" b="1" i="1" dirty="0">
              <a:solidFill>
                <a:srgbClr val="FF0000"/>
              </a:solidFill>
            </a:endParaRPr>
          </a:p>
        </p:txBody>
      </p:sp>
      <p:sp>
        <p:nvSpPr>
          <p:cNvPr id="8" name="文本框 7"/>
          <p:cNvSpPr txBox="1"/>
          <p:nvPr/>
        </p:nvSpPr>
        <p:spPr>
          <a:xfrm>
            <a:off x="584199" y="1677959"/>
            <a:ext cx="814507" cy="369332"/>
          </a:xfrm>
          <a:prstGeom prst="rect">
            <a:avLst/>
          </a:prstGeom>
          <a:noFill/>
        </p:spPr>
        <p:txBody>
          <a:bodyPr wrap="square">
            <a:spAutoFit/>
          </a:bodyPr>
          <a:lstStyle/>
          <a:p>
            <a:r>
              <a:rPr lang="en-US" altLang="zh-CN" sz="1800" b="1" i="1" dirty="0">
                <a:solidFill>
                  <a:srgbClr val="FF0000"/>
                </a:solidFill>
              </a:rPr>
              <a:t>torn </a:t>
            </a:r>
            <a:endParaRPr lang="zh-CN" altLang="en-US" b="1" i="1" dirty="0">
              <a:solidFill>
                <a:srgbClr val="FF0000"/>
              </a:solidFill>
            </a:endParaRPr>
          </a:p>
        </p:txBody>
      </p:sp>
      <p:sp>
        <p:nvSpPr>
          <p:cNvPr id="9" name="文本框 8"/>
          <p:cNvSpPr txBox="1"/>
          <p:nvPr/>
        </p:nvSpPr>
        <p:spPr>
          <a:xfrm>
            <a:off x="1457959" y="2535678"/>
            <a:ext cx="946265" cy="369332"/>
          </a:xfrm>
          <a:prstGeom prst="rect">
            <a:avLst/>
          </a:prstGeom>
          <a:noFill/>
        </p:spPr>
        <p:txBody>
          <a:bodyPr wrap="square">
            <a:spAutoFit/>
          </a:bodyPr>
          <a:lstStyle/>
          <a:p>
            <a:r>
              <a:rPr lang="en-US" altLang="zh-CN" sz="1800" b="1" i="1" dirty="0">
                <a:solidFill>
                  <a:srgbClr val="FF0000"/>
                </a:solidFill>
              </a:rPr>
              <a:t>swung</a:t>
            </a:r>
            <a:endParaRPr lang="zh-CN" altLang="en-US" b="1" i="1" dirty="0">
              <a:solidFill>
                <a:srgbClr val="FF0000"/>
              </a:solidFill>
            </a:endParaRPr>
          </a:p>
        </p:txBody>
      </p:sp>
      <p:sp>
        <p:nvSpPr>
          <p:cNvPr id="10" name="文本框 9"/>
          <p:cNvSpPr txBox="1"/>
          <p:nvPr/>
        </p:nvSpPr>
        <p:spPr>
          <a:xfrm>
            <a:off x="2316479" y="2517548"/>
            <a:ext cx="946265" cy="369332"/>
          </a:xfrm>
          <a:prstGeom prst="rect">
            <a:avLst/>
          </a:prstGeom>
          <a:noFill/>
        </p:spPr>
        <p:txBody>
          <a:bodyPr wrap="square">
            <a:spAutoFit/>
          </a:bodyPr>
          <a:lstStyle/>
          <a:p>
            <a:r>
              <a:rPr lang="en-US" altLang="zh-CN" sz="1800" b="1" i="1" dirty="0">
                <a:solidFill>
                  <a:srgbClr val="FF0000"/>
                </a:solidFill>
              </a:rPr>
              <a:t>swung</a:t>
            </a:r>
            <a:endParaRPr lang="zh-CN" altLang="en-US" b="1" i="1" dirty="0">
              <a:solidFill>
                <a:srgbClr val="FF0000"/>
              </a:solidFill>
            </a:endParaRPr>
          </a:p>
        </p:txBody>
      </p:sp>
      <p:sp>
        <p:nvSpPr>
          <p:cNvPr id="11" name="文本框 10"/>
          <p:cNvSpPr txBox="1"/>
          <p:nvPr/>
        </p:nvSpPr>
        <p:spPr>
          <a:xfrm>
            <a:off x="431800" y="3726469"/>
            <a:ext cx="1389452" cy="369332"/>
          </a:xfrm>
          <a:prstGeom prst="rect">
            <a:avLst/>
          </a:prstGeom>
          <a:noFill/>
        </p:spPr>
        <p:txBody>
          <a:bodyPr wrap="square">
            <a:spAutoFit/>
          </a:bodyPr>
          <a:lstStyle/>
          <a:p>
            <a:r>
              <a:rPr lang="en-US" altLang="zh-CN" sz="1800" b="1" i="1" dirty="0">
                <a:solidFill>
                  <a:srgbClr val="FF0000"/>
                </a:solidFill>
              </a:rPr>
              <a:t>admission</a:t>
            </a:r>
            <a:endParaRPr lang="zh-CN" altLang="en-US" b="1" i="1" dirty="0">
              <a:solidFill>
                <a:srgbClr val="FF0000"/>
              </a:solidFill>
            </a:endParaRPr>
          </a:p>
        </p:txBody>
      </p:sp>
      <p:sp>
        <p:nvSpPr>
          <p:cNvPr id="12" name="文本框 11"/>
          <p:cNvSpPr txBox="1"/>
          <p:nvPr/>
        </p:nvSpPr>
        <p:spPr>
          <a:xfrm>
            <a:off x="261620" y="4584333"/>
            <a:ext cx="1353518" cy="369332"/>
          </a:xfrm>
          <a:prstGeom prst="rect">
            <a:avLst/>
          </a:prstGeom>
          <a:noFill/>
        </p:spPr>
        <p:txBody>
          <a:bodyPr wrap="square">
            <a:spAutoFit/>
          </a:bodyPr>
          <a:lstStyle/>
          <a:p>
            <a:r>
              <a:rPr lang="en-US" altLang="zh-CN" sz="1800" b="1" i="1" dirty="0">
                <a:solidFill>
                  <a:srgbClr val="FF0000"/>
                </a:solidFill>
              </a:rPr>
              <a:t>resistible</a:t>
            </a:r>
            <a:endParaRPr lang="zh-CN" altLang="en-US" b="1" i="1" dirty="0">
              <a:solidFill>
                <a:srgbClr val="FF0000"/>
              </a:solidFill>
            </a:endParaRPr>
          </a:p>
        </p:txBody>
      </p:sp>
      <p:sp>
        <p:nvSpPr>
          <p:cNvPr id="13" name="文本框 12"/>
          <p:cNvSpPr txBox="1"/>
          <p:nvPr/>
        </p:nvSpPr>
        <p:spPr>
          <a:xfrm>
            <a:off x="284480" y="5007268"/>
            <a:ext cx="1389452" cy="369332"/>
          </a:xfrm>
          <a:prstGeom prst="rect">
            <a:avLst/>
          </a:prstGeom>
          <a:noFill/>
        </p:spPr>
        <p:txBody>
          <a:bodyPr wrap="square">
            <a:spAutoFit/>
          </a:bodyPr>
          <a:lstStyle/>
          <a:p>
            <a:r>
              <a:rPr lang="en-US" altLang="zh-CN" sz="1800" b="1" i="1" dirty="0">
                <a:solidFill>
                  <a:srgbClr val="FF0000"/>
                </a:solidFill>
              </a:rPr>
              <a:t>irresistible</a:t>
            </a:r>
            <a:endParaRPr lang="zh-CN" altLang="en-US" b="1" i="1" dirty="0">
              <a:solidFill>
                <a:srgbClr val="FF0000"/>
              </a:solidFill>
            </a:endParaRPr>
          </a:p>
        </p:txBody>
      </p:sp>
      <p:sp>
        <p:nvSpPr>
          <p:cNvPr id="14" name="文本框 13"/>
          <p:cNvSpPr txBox="1"/>
          <p:nvPr/>
        </p:nvSpPr>
        <p:spPr>
          <a:xfrm>
            <a:off x="175259" y="5753921"/>
            <a:ext cx="1557145" cy="369332"/>
          </a:xfrm>
          <a:prstGeom prst="rect">
            <a:avLst/>
          </a:prstGeom>
          <a:noFill/>
        </p:spPr>
        <p:txBody>
          <a:bodyPr wrap="square">
            <a:spAutoFit/>
          </a:bodyPr>
          <a:lstStyle/>
          <a:p>
            <a:r>
              <a:rPr lang="en-US" altLang="zh-CN" sz="1800" b="1" i="1" dirty="0">
                <a:solidFill>
                  <a:srgbClr val="FF0000"/>
                </a:solidFill>
              </a:rPr>
              <a:t>accessible </a:t>
            </a:r>
            <a:endParaRPr lang="zh-CN" altLang="en-US" b="1" i="1" dirty="0">
              <a:solidFill>
                <a:srgbClr val="FF0000"/>
              </a:solidFill>
            </a:endParaRPr>
          </a:p>
        </p:txBody>
      </p:sp>
      <p:sp>
        <p:nvSpPr>
          <p:cNvPr id="15" name="文本框 14"/>
          <p:cNvSpPr txBox="1"/>
          <p:nvPr/>
        </p:nvSpPr>
        <p:spPr>
          <a:xfrm>
            <a:off x="152399" y="6177460"/>
            <a:ext cx="1700881" cy="369332"/>
          </a:xfrm>
          <a:prstGeom prst="rect">
            <a:avLst/>
          </a:prstGeom>
          <a:noFill/>
        </p:spPr>
        <p:txBody>
          <a:bodyPr wrap="square">
            <a:spAutoFit/>
          </a:bodyPr>
          <a:lstStyle/>
          <a:p>
            <a:r>
              <a:rPr lang="en-US" altLang="zh-CN" b="1" i="1" dirty="0">
                <a:solidFill>
                  <a:srgbClr val="FF0000"/>
                </a:solidFill>
              </a:rPr>
              <a:t> </a:t>
            </a:r>
            <a:r>
              <a:rPr lang="en-US" altLang="zh-CN" sz="1800" b="1" i="1" dirty="0">
                <a:solidFill>
                  <a:srgbClr val="FF0000"/>
                </a:solidFill>
              </a:rPr>
              <a:t>accessibility </a:t>
            </a:r>
            <a:endParaRPr lang="zh-CN" altLang="en-US" b="1" i="1" dirty="0">
              <a:solidFill>
                <a:srgbClr val="FF0000"/>
              </a:solidFill>
            </a:endParaRPr>
          </a:p>
        </p:txBody>
      </p:sp>
      <p:sp>
        <p:nvSpPr>
          <p:cNvPr id="16" name="文本框 15"/>
          <p:cNvSpPr txBox="1"/>
          <p:nvPr/>
        </p:nvSpPr>
        <p:spPr>
          <a:xfrm>
            <a:off x="8013700" y="824054"/>
            <a:ext cx="4094564" cy="4204356"/>
          </a:xfrm>
          <a:prstGeom prst="rect">
            <a:avLst/>
          </a:prstGeom>
          <a:noFill/>
        </p:spPr>
        <p:txBody>
          <a:bodyPr wrap="square">
            <a:spAutoFit/>
          </a:bodyPr>
          <a:lstStyle/>
          <a:p>
            <a:pPr>
              <a:lnSpc>
                <a:spcPct val="150000"/>
              </a:lnSpc>
            </a:pPr>
            <a:r>
              <a:rPr lang="en-US" altLang="zh-CN" b="1" dirty="0"/>
              <a:t>8. </a:t>
            </a:r>
            <a:r>
              <a:rPr lang="zh-CN" altLang="en-US" b="1" dirty="0"/>
              <a:t>近在咫尺，一夜之隔</a:t>
            </a:r>
            <a:endParaRPr lang="en-US" altLang="zh-CN" b="1" dirty="0"/>
          </a:p>
          <a:p>
            <a:pPr>
              <a:lnSpc>
                <a:spcPct val="150000"/>
              </a:lnSpc>
            </a:pPr>
            <a:r>
              <a:rPr lang="en-US" altLang="zh-CN" b="1" i="1" dirty="0"/>
              <a:t>one </a:t>
            </a:r>
            <a:r>
              <a:rPr lang="en-US" altLang="zh-CN" b="1" i="1" dirty="0">
                <a:solidFill>
                  <a:srgbClr val="FF0000"/>
                </a:solidFill>
              </a:rPr>
              <a:t>sleep</a:t>
            </a:r>
            <a:r>
              <a:rPr lang="en-US" altLang="zh-CN" b="1" i="1" dirty="0"/>
              <a:t> away </a:t>
            </a:r>
            <a:endParaRPr lang="en-US" altLang="zh-CN" b="1" i="1" dirty="0"/>
          </a:p>
          <a:p>
            <a:pPr>
              <a:lnSpc>
                <a:spcPct val="150000"/>
              </a:lnSpc>
            </a:pPr>
            <a:r>
              <a:rPr lang="en-US" altLang="zh-CN" b="1" dirty="0"/>
              <a:t>9. </a:t>
            </a:r>
            <a:r>
              <a:rPr lang="zh-CN" altLang="en-US" b="1" dirty="0"/>
              <a:t>取得联系（惯用短语）</a:t>
            </a:r>
            <a:endParaRPr lang="en-US" altLang="zh-CN" b="1" dirty="0"/>
          </a:p>
          <a:p>
            <a:pPr>
              <a:lnSpc>
                <a:spcPct val="150000"/>
              </a:lnSpc>
            </a:pPr>
            <a:r>
              <a:rPr lang="en-US" altLang="zh-CN" b="1" i="1" dirty="0"/>
              <a:t>be in touch</a:t>
            </a:r>
            <a:r>
              <a:rPr lang="zh-CN" altLang="en-US" b="1" i="1" dirty="0"/>
              <a:t> </a:t>
            </a:r>
            <a:endParaRPr lang="en-US" altLang="zh-CN" b="1" i="1" dirty="0"/>
          </a:p>
          <a:p>
            <a:pPr>
              <a:lnSpc>
                <a:spcPct val="150000"/>
              </a:lnSpc>
            </a:pPr>
            <a:r>
              <a:rPr lang="en-US" altLang="zh-CN" b="1" dirty="0"/>
              <a:t>10. </a:t>
            </a:r>
            <a:r>
              <a:rPr lang="zh-CN" altLang="en-US" b="1" dirty="0"/>
              <a:t>在一次无果的搜寻后</a:t>
            </a:r>
            <a:endParaRPr lang="en-US" altLang="zh-CN" b="1" dirty="0"/>
          </a:p>
          <a:p>
            <a:pPr>
              <a:lnSpc>
                <a:spcPct val="150000"/>
              </a:lnSpc>
            </a:pPr>
            <a:r>
              <a:rPr lang="en-US" altLang="zh-CN" b="1" i="1" dirty="0"/>
              <a:t>after a </a:t>
            </a:r>
            <a:r>
              <a:rPr lang="en-US" altLang="zh-CN" b="1" i="1" dirty="0">
                <a:solidFill>
                  <a:srgbClr val="FF0000"/>
                </a:solidFill>
              </a:rPr>
              <a:t>fruitless</a:t>
            </a:r>
            <a:r>
              <a:rPr lang="en-US" altLang="zh-CN" b="1" i="1" dirty="0"/>
              <a:t> search</a:t>
            </a:r>
            <a:endParaRPr lang="en-US" altLang="zh-CN" b="1" i="1" dirty="0"/>
          </a:p>
          <a:p>
            <a:pPr>
              <a:lnSpc>
                <a:spcPct val="150000"/>
              </a:lnSpc>
            </a:pPr>
            <a:r>
              <a:rPr lang="en-US" altLang="zh-CN" b="1" dirty="0"/>
              <a:t>11. </a:t>
            </a:r>
            <a:r>
              <a:rPr lang="zh-CN" altLang="en-US" b="1" dirty="0"/>
              <a:t>整个假期都在工作</a:t>
            </a:r>
            <a:endParaRPr lang="en-US" altLang="zh-CN" b="1" dirty="0"/>
          </a:p>
          <a:p>
            <a:pPr>
              <a:lnSpc>
                <a:spcPct val="150000"/>
              </a:lnSpc>
            </a:pPr>
            <a:r>
              <a:rPr lang="en-US" altLang="zh-CN" b="1" i="1" dirty="0"/>
              <a:t>work _________ the holiday</a:t>
            </a:r>
            <a:r>
              <a:rPr lang="zh-CN" altLang="en-US" b="1" i="1" dirty="0"/>
              <a:t> </a:t>
            </a:r>
            <a:endParaRPr lang="en-US" altLang="zh-CN" b="1" i="1" dirty="0"/>
          </a:p>
          <a:p>
            <a:pPr>
              <a:lnSpc>
                <a:spcPct val="150000"/>
              </a:lnSpc>
            </a:pPr>
            <a:r>
              <a:rPr lang="en-US" altLang="zh-CN" b="1" dirty="0"/>
              <a:t>12. </a:t>
            </a:r>
            <a:r>
              <a:rPr lang="zh-CN" altLang="en-US" b="1" dirty="0"/>
              <a:t>使这一切都值得</a:t>
            </a:r>
            <a:endParaRPr lang="en-US" altLang="zh-CN" b="1" dirty="0"/>
          </a:p>
          <a:p>
            <a:pPr>
              <a:lnSpc>
                <a:spcPct val="150000"/>
              </a:lnSpc>
            </a:pPr>
            <a:r>
              <a:rPr lang="en-US" altLang="zh-CN" b="1" i="1" dirty="0"/>
              <a:t>made it all worthwhile</a:t>
            </a:r>
            <a:endParaRPr lang="en-US" altLang="zh-CN" sz="1800" b="1" i="1" dirty="0"/>
          </a:p>
        </p:txBody>
      </p:sp>
      <p:sp>
        <p:nvSpPr>
          <p:cNvPr id="17" name="文本框 16"/>
          <p:cNvSpPr txBox="1"/>
          <p:nvPr/>
        </p:nvSpPr>
        <p:spPr>
          <a:xfrm>
            <a:off x="8630920" y="3726469"/>
            <a:ext cx="949960" cy="369332"/>
          </a:xfrm>
          <a:prstGeom prst="rect">
            <a:avLst/>
          </a:prstGeom>
          <a:noFill/>
        </p:spPr>
        <p:txBody>
          <a:bodyPr wrap="square">
            <a:spAutoFit/>
          </a:bodyPr>
          <a:lstStyle/>
          <a:p>
            <a:r>
              <a:rPr lang="en-US" altLang="zh-CN" b="1" i="1" dirty="0">
                <a:solidFill>
                  <a:srgbClr val="FF0000"/>
                </a:solidFill>
              </a:rPr>
              <a:t>through </a:t>
            </a:r>
            <a:endParaRPr lang="zh-CN" altLang="en-US" b="1" i="1"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 calcmode="lin" valueType="num">
                                      <p:cBhvr additive="base">
                                        <p:cTn id="8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anim calcmode="lin" valueType="num">
                                      <p:cBhvr additive="base">
                                        <p:cTn id="9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
                                            <p:txEl>
                                              <p:pRg st="13" end="13"/>
                                            </p:txEl>
                                          </p:spTgt>
                                        </p:tgtEl>
                                        <p:attrNameLst>
                                          <p:attrName>style.visibility</p:attrName>
                                        </p:attrNameLst>
                                      </p:cBhvr>
                                      <p:to>
                                        <p:strVal val="visible"/>
                                      </p:to>
                                    </p:set>
                                    <p:anim calcmode="lin" valueType="num">
                                      <p:cBhvr additive="base">
                                        <p:cTn id="9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6">
                                            <p:txEl>
                                              <p:pRg st="1" end="1"/>
                                            </p:txEl>
                                          </p:spTgt>
                                        </p:tgtEl>
                                        <p:attrNameLst>
                                          <p:attrName>style.visibility</p:attrName>
                                        </p:attrNameLst>
                                      </p:cBhvr>
                                      <p:to>
                                        <p:strVal val="visible"/>
                                      </p:to>
                                    </p:set>
                                    <p:anim calcmode="lin" valueType="num">
                                      <p:cBhvr additive="base">
                                        <p:cTn id="10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6">
                                            <p:txEl>
                                              <p:pRg st="3" end="3"/>
                                            </p:txEl>
                                          </p:spTgt>
                                        </p:tgtEl>
                                        <p:attrNameLst>
                                          <p:attrName>style.visibility</p:attrName>
                                        </p:attrNameLst>
                                      </p:cBhvr>
                                      <p:to>
                                        <p:strVal val="visible"/>
                                      </p:to>
                                    </p:set>
                                    <p:anim calcmode="lin" valueType="num">
                                      <p:cBhvr additive="base">
                                        <p:cTn id="10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6">
                                            <p:txEl>
                                              <p:pRg st="5" end="5"/>
                                            </p:txEl>
                                          </p:spTgt>
                                        </p:tgtEl>
                                        <p:attrNameLst>
                                          <p:attrName>style.visibility</p:attrName>
                                        </p:attrNameLst>
                                      </p:cBhvr>
                                      <p:to>
                                        <p:strVal val="visible"/>
                                      </p:to>
                                    </p:set>
                                    <p:anim calcmode="lin" valueType="num">
                                      <p:cBhvr additive="base">
                                        <p:cTn id="11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6">
                                            <p:txEl>
                                              <p:pRg st="9" end="9"/>
                                            </p:txEl>
                                          </p:spTgt>
                                        </p:tgtEl>
                                        <p:attrNameLst>
                                          <p:attrName>style.visibility</p:attrName>
                                        </p:attrNameLst>
                                      </p:cBhvr>
                                      <p:to>
                                        <p:strVal val="visible"/>
                                      </p:to>
                                    </p:set>
                                    <p:anim calcmode="lin" valueType="num">
                                      <p:cBhvr additive="base">
                                        <p:cTn id="127"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743319" y="3673806"/>
            <a:ext cx="2639162" cy="768350"/>
          </a:xfrm>
          <a:prstGeom prst="rect">
            <a:avLst/>
          </a:prstGeom>
          <a:noFill/>
        </p:spPr>
        <p:txBody>
          <a:bodyPr wrap="square" lIns="0" rIns="0" rtlCol="0">
            <a:spAutoFit/>
          </a:bodyPr>
          <a:lstStyle/>
          <a:p>
            <a:pPr algn="ct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语法填空</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7" name="文本占位符 2"/>
          <p:cNvSpPr txBox="1"/>
          <p:nvPr/>
        </p:nvSpPr>
        <p:spPr>
          <a:xfrm>
            <a:off x="1446963" y="5593905"/>
            <a:ext cx="98181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 Li Ziqi’s dramatic return to social media</a:t>
            </a:r>
            <a:endParaRPr lang="zh-CN" altLang="en-US" sz="3200" dirty="0">
              <a:solidFill>
                <a:srgbClr val="005188"/>
              </a:solidFill>
              <a:latin typeface="Cambria" panose="02040503050406030204" pitchFamily="18" charset="0"/>
              <a:ea typeface="华文中宋" panose="02010600040101010101"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l="235" t="5566" r="-235" b="34508"/>
          <a:stretch>
            <a:fillRect/>
          </a:stretch>
        </p:blipFill>
        <p:spPr>
          <a:xfrm>
            <a:off x="4722725" y="683288"/>
            <a:ext cx="2689350" cy="2682909"/>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5430195" y="3696773"/>
            <a:ext cx="1381153" cy="768350"/>
          </a:xfrm>
          <a:prstGeom prst="rect">
            <a:avLst/>
          </a:prstGeom>
          <a:noFill/>
        </p:spPr>
        <p:txBody>
          <a:bodyPr wrap="square" lIns="0" rIns="0" rtlCol="0">
            <a:spAutoFit/>
          </a:bodyPr>
          <a:lstStyle/>
          <a:p>
            <a:pPr algn="ctr"/>
            <a:r>
              <a:rPr lang="en-US" altLang="zh-CN"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A</a:t>
            </a: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篇</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484" y="747252"/>
            <a:ext cx="2635045" cy="2549301"/>
          </a:xfrm>
          <a:prstGeom prst="ellipse">
            <a:avLst/>
          </a:prstGeom>
          <a:ln>
            <a:noFill/>
          </a:ln>
          <a:effectLst>
            <a:softEdge rad="112500"/>
          </a:effectLst>
        </p:spPr>
      </p:pic>
      <p:sp>
        <p:nvSpPr>
          <p:cNvPr id="9" name="文本占位符 2"/>
          <p:cNvSpPr txBox="1"/>
          <p:nvPr/>
        </p:nvSpPr>
        <p:spPr>
          <a:xfrm>
            <a:off x="1446963" y="5593905"/>
            <a:ext cx="98181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人与社会：</a:t>
            </a:r>
            <a:r>
              <a:rPr lang="en-US" altLang="zh-CN" sz="3200" dirty="0">
                <a:solidFill>
                  <a:srgbClr val="005188"/>
                </a:solidFill>
                <a:latin typeface="Cambria" panose="02040503050406030204" pitchFamily="18" charset="0"/>
                <a:ea typeface="Cambria" panose="02040503050406030204" pitchFamily="18" charset="0"/>
              </a:rPr>
              <a:t>An introduction to different cruise lines</a:t>
            </a:r>
            <a:endParaRPr lang="zh-CN" altLang="en-US" sz="3200" dirty="0">
              <a:solidFill>
                <a:srgbClr val="005188"/>
              </a:solidFill>
              <a:latin typeface="Cambria" panose="02040503050406030204" pitchFamily="18" charset="0"/>
              <a:ea typeface="华文中宋" panose="0201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552609" y="260332"/>
            <a:ext cx="9936734"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Calibri Light" panose="020F0302020204030204"/>
                <a:ea typeface="华文中宋" panose="02010600040101010101" charset="-122"/>
              </a:rPr>
              <a:t>语法填空：</a:t>
            </a:r>
            <a:r>
              <a:rPr lang="en-US" altLang="zh-CN" sz="3200" dirty="0">
                <a:solidFill>
                  <a:srgbClr val="005188"/>
                </a:solidFill>
                <a:latin typeface="Cambria" panose="02040503050406030204" pitchFamily="18" charset="0"/>
                <a:ea typeface="Cambria" panose="02040503050406030204" pitchFamily="18" charset="0"/>
              </a:rPr>
              <a:t>Li Ziqi’s dramatic return to social media</a:t>
            </a:r>
            <a:endParaRPr lang="en-US" altLang="zh-CN" sz="3200" dirty="0">
              <a:solidFill>
                <a:srgbClr val="005188"/>
              </a:solidFill>
              <a:latin typeface="Cambria" panose="02040503050406030204" pitchFamily="18" charset="0"/>
              <a:ea typeface="Cambria" panose="02040503050406030204" pitchFamily="18" charset="0"/>
            </a:endParaRPr>
          </a:p>
        </p:txBody>
      </p:sp>
      <p:sp>
        <p:nvSpPr>
          <p:cNvPr id="3" name="文本框 2"/>
          <p:cNvSpPr txBox="1"/>
          <p:nvPr/>
        </p:nvSpPr>
        <p:spPr>
          <a:xfrm>
            <a:off x="0" y="948690"/>
            <a:ext cx="8832273" cy="5940088"/>
          </a:xfrm>
          <a:prstGeom prst="rect">
            <a:avLst/>
          </a:prstGeom>
          <a:noFill/>
        </p:spPr>
        <p:txBody>
          <a:bodyPr wrap="square">
            <a:spAutoFit/>
          </a:bodyPr>
          <a:lstStyle/>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 Ziqi, one of the most popular ___56___(influence) in China, made a dramatic return to social media after a three-year hiatus, capturing the ___57___(world) attention from home and abroad.</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 shared two videos Tuesday afternoon across Chinese and international social media platforms. The first video showcases her months of meticulous efforts ___58___(restore) her grandmother’s wardrobe using traditional Chinese lacquerware (</a:t>
            </a:r>
            <a:r>
              <a:rPr lang="zh-CN" alt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漆器</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techniques, ___59___ intangible cultural heritage. In the second video, she transforms a woodshed ___60___ a charming woodland cloakroom.</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 return quickly became a top trending topic on various platforms. By Wednesday morning, her lacquerware video ___61___(accumulate) 120 million views on Sina Weibo and more than 4 million views on YouTube.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Since 2015, Li has started posting short videos on Sina Weibo, ___62___ she, often dressed in graceful traditional garments, rises at sunrise, rests at sunset, plants seeds, harvests flowers, ___63___(cook) Chinese dishes and crafts bamboo furniture.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 poetic and ___64___(art) presentation of village life, coupled with warm interactions with her grandmother went viral, ___65___(earn) her a large following. Even during her absence, the number of her fans grew, many of whom asked for her return. She now has a remarkable 20.1 million subscribers on YouTube.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文本框 3"/>
          <p:cNvSpPr txBox="1"/>
          <p:nvPr/>
        </p:nvSpPr>
        <p:spPr>
          <a:xfrm>
            <a:off x="0" y="949085"/>
            <a:ext cx="8832273" cy="5940088"/>
          </a:xfrm>
          <a:prstGeom prst="rect">
            <a:avLst/>
          </a:prstGeom>
          <a:noFill/>
        </p:spPr>
        <p:txBody>
          <a:bodyPr wrap="square">
            <a:spAutoFit/>
          </a:bodyPr>
          <a:lstStyle/>
          <a:p>
            <a:pPr indent="266700" algn="just" fontAlgn="ctr">
              <a:spcBef>
                <a:spcPts val="600"/>
              </a:spcBef>
              <a:buNone/>
            </a:pP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 Ziqi</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one of the most popular ___56___(influence) in China,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made a dramatic return</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social media after a three-year hiatus, capturing the ___57___(world) attention from home and abroad.</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 shared two videos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Tuesday afternoon across Chinese and international social media platforms.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first video showcases her months of meticulous efforts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___58___(restore) her grandmother’s wardrobe using traditional Chinese lacquerware (</a:t>
            </a:r>
            <a:r>
              <a:rPr lang="zh-CN" alt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漆器</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techniques, ___59___ intangible cultural heritage. In the second video,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she transforms a woodshed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___60___ a charming woodland cloakroom.</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Her return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quickly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became a top trending topic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various platforms. By Wednesday morning,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her lacquerware video ___61___(accumulate)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million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Sina Weibo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more than 4 million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YouTube.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Since 2015,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 has started posting short videos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Sina Weibo, ___62___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she</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often dressed in graceful traditional garments,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rises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sunrise,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rests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sunset,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plants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seeds,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harvests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flowers,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___63___(cook)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Chinese dishes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crafts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bamboo furniture.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Her poetic and ___64___(art) presentation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village life, coupled with warm interactions with her grandmother </a:t>
            </a:r>
            <a:r>
              <a:rPr lang="en-US" altLang="zh-CN"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went viral</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___65___(earn) her a large following</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Even during her absence,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number </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her fans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grew</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many of whom asked for her return.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She</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now</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remarkable 20.1 million </a:t>
            </a:r>
            <a:r>
              <a:rPr lang="en-US" altLang="zh-CN" sz="20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subscribers</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YouTube.</a:t>
            </a:r>
            <a:endPar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文本占位符 2"/>
          <p:cNvSpPr txBox="1"/>
          <p:nvPr/>
        </p:nvSpPr>
        <p:spPr>
          <a:xfrm>
            <a:off x="9173600" y="1181659"/>
            <a:ext cx="2713600" cy="5501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800" dirty="0">
              <a:solidFill>
                <a:srgbClr val="005188"/>
              </a:solidFill>
              <a:latin typeface="Calibri Light" panose="020F0302020204030204"/>
              <a:ea typeface="华文中宋" panose="02010600040101010101" charset="-122"/>
            </a:endParaRPr>
          </a:p>
        </p:txBody>
      </p:sp>
      <p:sp>
        <p:nvSpPr>
          <p:cNvPr id="6" name="文本占位符 2"/>
          <p:cNvSpPr txBox="1"/>
          <p:nvPr/>
        </p:nvSpPr>
        <p:spPr>
          <a:xfrm>
            <a:off x="9104328" y="921884"/>
            <a:ext cx="2834828" cy="5811425"/>
          </a:xfrm>
          <a:prstGeom prst="rect">
            <a:avLst/>
          </a:prstGeom>
          <a:ln w="25400">
            <a:solidFill>
              <a:srgbClr val="005188"/>
            </a:solid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en-US" altLang="zh-CN" sz="2000" i="1" dirty="0">
                <a:latin typeface="+mn-lt"/>
              </a:rPr>
              <a:t>56. influen</a:t>
            </a:r>
            <a:r>
              <a:rPr lang="en-US" altLang="zh-CN" sz="2000" i="1" dirty="0">
                <a:highlight>
                  <a:srgbClr val="FFFF00"/>
                </a:highlight>
                <a:latin typeface="+mn-lt"/>
              </a:rPr>
              <a:t>cers</a:t>
            </a:r>
            <a:endParaRPr lang="en-US" altLang="zh-CN" sz="2000" i="1" dirty="0">
              <a:highlight>
                <a:srgbClr val="FFFF00"/>
              </a:highlight>
              <a:latin typeface="+mn-lt"/>
            </a:endParaRPr>
          </a:p>
          <a:p>
            <a:pPr>
              <a:lnSpc>
                <a:spcPts val="2200"/>
              </a:lnSpc>
              <a:spcBef>
                <a:spcPts val="0"/>
              </a:spcBef>
            </a:pPr>
            <a:r>
              <a:rPr lang="en-US" altLang="zh-CN" sz="1600" dirty="0">
                <a:latin typeface="+mn-lt"/>
              </a:rPr>
              <a:t> (</a:t>
            </a:r>
            <a:r>
              <a:rPr lang="zh-CN" altLang="en-US" sz="1600" dirty="0">
                <a:latin typeface="+mn-lt"/>
              </a:rPr>
              <a:t>缺名词，注意单词拼写</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57. world</a:t>
            </a:r>
            <a:r>
              <a:rPr lang="en-US" altLang="zh-CN" sz="2000" i="1" dirty="0">
                <a:highlight>
                  <a:srgbClr val="FFFF00"/>
                </a:highlight>
                <a:latin typeface="+mn-lt"/>
              </a:rPr>
              <a:t>’s</a:t>
            </a:r>
            <a:r>
              <a:rPr lang="en-US" altLang="zh-CN" sz="2000" i="1" dirty="0">
                <a:latin typeface="+mn-lt"/>
              </a:rPr>
              <a:t> </a:t>
            </a:r>
            <a:endParaRPr lang="en-US" altLang="zh-CN" sz="2000" i="1" dirty="0">
              <a:latin typeface="+mn-lt"/>
            </a:endParaRPr>
          </a:p>
          <a:p>
            <a:pPr>
              <a:lnSpc>
                <a:spcPts val="2200"/>
              </a:lnSpc>
              <a:spcBef>
                <a:spcPts val="0"/>
              </a:spcBef>
            </a:pPr>
            <a:r>
              <a:rPr lang="en-US" altLang="zh-CN" sz="1600" dirty="0">
                <a:latin typeface="+mn-lt"/>
              </a:rPr>
              <a:t>(</a:t>
            </a:r>
            <a:r>
              <a:rPr lang="zh-CN" altLang="en-US" sz="1600" dirty="0">
                <a:latin typeface="+mn-lt"/>
              </a:rPr>
              <a:t>缺名词所有格</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58. </a:t>
            </a:r>
            <a:r>
              <a:rPr lang="en-US" altLang="zh-CN" sz="2000" i="1" dirty="0">
                <a:highlight>
                  <a:srgbClr val="FFFF00"/>
                </a:highlight>
                <a:latin typeface="+mn-lt"/>
              </a:rPr>
              <a:t>to</a:t>
            </a:r>
            <a:r>
              <a:rPr lang="en-US" altLang="zh-CN" sz="2000" i="1" dirty="0">
                <a:latin typeface="+mn-lt"/>
              </a:rPr>
              <a:t> store </a:t>
            </a:r>
            <a:endParaRPr lang="en-US" altLang="zh-CN" sz="2000" i="1" dirty="0">
              <a:latin typeface="+mn-lt"/>
            </a:endParaRPr>
          </a:p>
          <a:p>
            <a:pPr>
              <a:lnSpc>
                <a:spcPts val="2200"/>
              </a:lnSpc>
              <a:spcBef>
                <a:spcPts val="0"/>
              </a:spcBef>
            </a:pPr>
            <a:r>
              <a:rPr lang="en-US" altLang="zh-CN" sz="1600" dirty="0">
                <a:latin typeface="+mn-lt"/>
              </a:rPr>
              <a:t>(</a:t>
            </a:r>
            <a:r>
              <a:rPr lang="zh-CN" altLang="en-US" sz="1600" dirty="0">
                <a:latin typeface="+mn-lt"/>
              </a:rPr>
              <a:t>非谓语：动词不定式作定语</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59. an </a:t>
            </a:r>
            <a:endParaRPr lang="en-US" altLang="zh-CN" sz="2000" i="1" dirty="0">
              <a:latin typeface="+mn-lt"/>
            </a:endParaRPr>
          </a:p>
          <a:p>
            <a:pPr>
              <a:lnSpc>
                <a:spcPts val="2200"/>
              </a:lnSpc>
              <a:spcBef>
                <a:spcPts val="0"/>
              </a:spcBef>
            </a:pPr>
            <a:r>
              <a:rPr lang="en-US" altLang="zh-CN" sz="1600" dirty="0">
                <a:latin typeface="+mn-lt"/>
              </a:rPr>
              <a:t>(</a:t>
            </a:r>
            <a:r>
              <a:rPr lang="zh-CN" altLang="en-US" sz="1600" dirty="0">
                <a:latin typeface="+mn-lt"/>
              </a:rPr>
              <a:t>缺不定冠词</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60. into</a:t>
            </a:r>
            <a:endParaRPr lang="en-US" altLang="zh-CN" sz="2000" i="1" dirty="0">
              <a:latin typeface="+mn-lt"/>
            </a:endParaRPr>
          </a:p>
          <a:p>
            <a:pPr>
              <a:lnSpc>
                <a:spcPts val="2200"/>
              </a:lnSpc>
              <a:spcBef>
                <a:spcPts val="0"/>
              </a:spcBef>
            </a:pPr>
            <a:r>
              <a:rPr lang="en-US" altLang="zh-CN" sz="1600" dirty="0">
                <a:latin typeface="+mn-lt"/>
              </a:rPr>
              <a:t> (</a:t>
            </a:r>
            <a:r>
              <a:rPr lang="zh-CN" altLang="en-US" sz="1600" dirty="0">
                <a:latin typeface="+mn-lt"/>
              </a:rPr>
              <a:t>缺介词：</a:t>
            </a:r>
            <a:r>
              <a:rPr lang="en-US" altLang="zh-CN" sz="1600" dirty="0">
                <a:latin typeface="+mn-lt"/>
              </a:rPr>
              <a:t>transform…into)</a:t>
            </a:r>
            <a:endParaRPr lang="en-US" altLang="zh-CN" sz="1600" dirty="0">
              <a:latin typeface="+mn-lt"/>
            </a:endParaRPr>
          </a:p>
          <a:p>
            <a:pPr>
              <a:lnSpc>
                <a:spcPts val="2200"/>
              </a:lnSpc>
              <a:spcBef>
                <a:spcPts val="0"/>
              </a:spcBef>
            </a:pPr>
            <a:r>
              <a:rPr lang="en-US" altLang="zh-CN" sz="2000" i="1" dirty="0">
                <a:latin typeface="+mn-lt"/>
              </a:rPr>
              <a:t>61. </a:t>
            </a:r>
            <a:r>
              <a:rPr lang="en-US" altLang="zh-CN" sz="2000" i="1" dirty="0">
                <a:highlight>
                  <a:srgbClr val="FFFF00"/>
                </a:highlight>
                <a:latin typeface="+mn-lt"/>
              </a:rPr>
              <a:t>had</a:t>
            </a:r>
            <a:r>
              <a:rPr lang="en-US" altLang="zh-CN" sz="2000" i="1" dirty="0">
                <a:latin typeface="+mn-lt"/>
              </a:rPr>
              <a:t> accumulated</a:t>
            </a:r>
            <a:endParaRPr lang="en-US" altLang="zh-CN" sz="2000" i="1" dirty="0">
              <a:latin typeface="+mn-lt"/>
            </a:endParaRPr>
          </a:p>
          <a:p>
            <a:pPr>
              <a:lnSpc>
                <a:spcPts val="2200"/>
              </a:lnSpc>
              <a:spcBef>
                <a:spcPts val="0"/>
              </a:spcBef>
            </a:pPr>
            <a:r>
              <a:rPr lang="en-US" altLang="zh-CN" sz="1600" dirty="0">
                <a:latin typeface="+mn-lt"/>
              </a:rPr>
              <a:t> (</a:t>
            </a:r>
            <a:r>
              <a:rPr lang="zh-CN" altLang="en-US" sz="1600" dirty="0">
                <a:latin typeface="+mn-lt"/>
              </a:rPr>
              <a:t>缺谓语：过去完成时</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62. where </a:t>
            </a:r>
            <a:endParaRPr lang="en-US" altLang="zh-CN" sz="2000" i="1" dirty="0">
              <a:latin typeface="+mn-lt"/>
            </a:endParaRPr>
          </a:p>
          <a:p>
            <a:pPr>
              <a:lnSpc>
                <a:spcPts val="2200"/>
              </a:lnSpc>
              <a:spcBef>
                <a:spcPts val="0"/>
              </a:spcBef>
            </a:pPr>
            <a:r>
              <a:rPr lang="en-US" altLang="zh-CN" sz="1600" dirty="0">
                <a:latin typeface="+mn-lt"/>
              </a:rPr>
              <a:t>(</a:t>
            </a:r>
            <a:r>
              <a:rPr lang="zh-CN" altLang="en-US" sz="1600" dirty="0">
                <a:latin typeface="+mn-lt"/>
              </a:rPr>
              <a:t>非限制性定语从句</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63. cook</a:t>
            </a:r>
            <a:r>
              <a:rPr lang="en-US" altLang="zh-CN" sz="2000" i="1" dirty="0">
                <a:highlight>
                  <a:srgbClr val="FFFF00"/>
                </a:highlight>
                <a:latin typeface="+mn-lt"/>
              </a:rPr>
              <a:t>s</a:t>
            </a:r>
            <a:endParaRPr lang="en-US" altLang="zh-CN" sz="2000" i="1" dirty="0">
              <a:highlight>
                <a:srgbClr val="FFFF00"/>
              </a:highlight>
              <a:latin typeface="+mn-lt"/>
            </a:endParaRPr>
          </a:p>
          <a:p>
            <a:pPr>
              <a:lnSpc>
                <a:spcPts val="2200"/>
              </a:lnSpc>
              <a:spcBef>
                <a:spcPts val="0"/>
              </a:spcBef>
            </a:pPr>
            <a:r>
              <a:rPr lang="en-US" altLang="zh-CN" sz="1600" dirty="0">
                <a:latin typeface="+mn-lt"/>
              </a:rPr>
              <a:t> (</a:t>
            </a:r>
            <a:r>
              <a:rPr lang="zh-CN" altLang="en-US" sz="1600" dirty="0">
                <a:latin typeface="+mn-lt"/>
              </a:rPr>
              <a:t>缺并列谓语</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64. art</a:t>
            </a:r>
            <a:r>
              <a:rPr lang="en-US" altLang="zh-CN" sz="2000" i="1" dirty="0">
                <a:highlight>
                  <a:srgbClr val="FFFF00"/>
                </a:highlight>
                <a:latin typeface="+mn-lt"/>
              </a:rPr>
              <a:t>istic </a:t>
            </a:r>
            <a:endParaRPr lang="en-US" altLang="zh-CN" sz="2000" i="1" dirty="0">
              <a:highlight>
                <a:srgbClr val="FFFF00"/>
              </a:highlight>
              <a:latin typeface="+mn-lt"/>
            </a:endParaRPr>
          </a:p>
          <a:p>
            <a:pPr>
              <a:lnSpc>
                <a:spcPts val="2200"/>
              </a:lnSpc>
              <a:spcBef>
                <a:spcPts val="0"/>
              </a:spcBef>
            </a:pPr>
            <a:r>
              <a:rPr lang="en-US" altLang="zh-CN" sz="1600" dirty="0">
                <a:latin typeface="+mn-lt"/>
              </a:rPr>
              <a:t>(</a:t>
            </a:r>
            <a:r>
              <a:rPr lang="zh-CN" altLang="en-US" sz="1600" dirty="0">
                <a:latin typeface="+mn-lt"/>
              </a:rPr>
              <a:t>缺形容词</a:t>
            </a:r>
            <a:r>
              <a:rPr lang="en-US" altLang="zh-CN" sz="1600" dirty="0">
                <a:latin typeface="+mn-lt"/>
              </a:rPr>
              <a:t>)</a:t>
            </a:r>
            <a:endParaRPr lang="en-US" altLang="zh-CN" sz="1600" dirty="0">
              <a:latin typeface="+mn-lt"/>
            </a:endParaRPr>
          </a:p>
          <a:p>
            <a:pPr>
              <a:lnSpc>
                <a:spcPts val="2200"/>
              </a:lnSpc>
              <a:spcBef>
                <a:spcPts val="0"/>
              </a:spcBef>
            </a:pPr>
            <a:r>
              <a:rPr lang="en-US" altLang="zh-CN" sz="2000" i="1" dirty="0">
                <a:latin typeface="+mn-lt"/>
              </a:rPr>
              <a:t>65. earn</a:t>
            </a:r>
            <a:r>
              <a:rPr lang="en-US" altLang="zh-CN" sz="2000" i="1" dirty="0">
                <a:highlight>
                  <a:srgbClr val="FFFF00"/>
                </a:highlight>
                <a:latin typeface="+mn-lt"/>
              </a:rPr>
              <a:t>ing</a:t>
            </a:r>
            <a:r>
              <a:rPr lang="en-US" altLang="zh-CN" sz="2000" i="1" dirty="0">
                <a:latin typeface="+mn-lt"/>
              </a:rPr>
              <a:t> </a:t>
            </a:r>
            <a:endParaRPr lang="en-US" altLang="zh-CN" sz="2000" i="1" dirty="0">
              <a:latin typeface="+mn-lt"/>
            </a:endParaRPr>
          </a:p>
          <a:p>
            <a:pPr>
              <a:lnSpc>
                <a:spcPts val="2200"/>
              </a:lnSpc>
              <a:spcBef>
                <a:spcPts val="0"/>
              </a:spcBef>
            </a:pPr>
            <a:r>
              <a:rPr lang="en-US" altLang="zh-CN" sz="1600" dirty="0">
                <a:latin typeface="+mn-lt"/>
              </a:rPr>
              <a:t>(</a:t>
            </a:r>
            <a:r>
              <a:rPr lang="zh-CN" altLang="en-US" sz="1600" dirty="0">
                <a:latin typeface="+mn-lt"/>
              </a:rPr>
              <a:t>非谓语动词：主动进行</a:t>
            </a:r>
            <a:r>
              <a:rPr lang="en-US" altLang="zh-CN" sz="1600" dirty="0">
                <a:latin typeface="+mn-lt"/>
              </a:rPr>
              <a:t>)</a:t>
            </a:r>
            <a:endParaRPr lang="en-US" altLang="zh-CN" sz="1600" dirty="0">
              <a:latin typeface="+mn-lt"/>
            </a:endParaRPr>
          </a:p>
        </p:txBody>
      </p:sp>
      <p:sp>
        <p:nvSpPr>
          <p:cNvPr id="7" name="文本框 6"/>
          <p:cNvSpPr txBox="1"/>
          <p:nvPr/>
        </p:nvSpPr>
        <p:spPr>
          <a:xfrm>
            <a:off x="3808719" y="932316"/>
            <a:ext cx="1537003"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influencers</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6908971" y="1248280"/>
            <a:ext cx="1180214"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world’s</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0" y="2518392"/>
            <a:ext cx="1386674"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to restore</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3501910" y="2822410"/>
            <a:ext cx="638011"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an</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4957134" y="3839192"/>
            <a:ext cx="2267631"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had accumulated</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3866107" y="3208489"/>
            <a:ext cx="645603"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into</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p:cNvSpPr txBox="1"/>
          <p:nvPr/>
        </p:nvSpPr>
        <p:spPr>
          <a:xfrm>
            <a:off x="7291925" y="4488427"/>
            <a:ext cx="907530"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where</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2688552" y="5077707"/>
            <a:ext cx="908758"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cooks</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p:cNvSpPr txBox="1"/>
          <p:nvPr/>
        </p:nvSpPr>
        <p:spPr>
          <a:xfrm>
            <a:off x="2243410" y="5504762"/>
            <a:ext cx="962014"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artistic</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4843306" y="5810232"/>
            <a:ext cx="1024932" cy="400110"/>
          </a:xfrm>
          <a:prstGeom prst="rect">
            <a:avLst/>
          </a:prstGeom>
          <a:solidFill>
            <a:srgbClr val="FFFF00"/>
          </a:solidFill>
          <a:effectLst>
            <a:outerShdw blurRad="50800" dist="38100" dir="5400000" algn="t" rotWithShape="0">
              <a:prstClr val="black">
                <a:alpha val="40000"/>
              </a:prstClr>
            </a:outerShdw>
          </a:effectLst>
        </p:spPr>
        <p:txBody>
          <a:bodyPr wrap="square">
            <a:spAutoFit/>
          </a:bodyPr>
          <a:lstStyle/>
          <a:p>
            <a:pPr algn="ct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earning</a:t>
            </a:r>
            <a:endPar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Vertical)">
                                      <p:cBhvr>
                                        <p:cTn id="26" dur="500"/>
                                        <p:tgtEl>
                                          <p:spTgt spid="6">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500"/>
                                        <p:tgtEl>
                                          <p:spTgt spid="6">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barn(inVertical)">
                                      <p:cBhvr>
                                        <p:cTn id="40" dur="500"/>
                                        <p:tgtEl>
                                          <p:spTgt spid="6">
                                            <p:txEl>
                                              <p:pRg st="5" end="5"/>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barn(inVertical)">
                                      <p:cBhvr>
                                        <p:cTn id="48" dur="500"/>
                                        <p:tgtEl>
                                          <p:spTgt spid="6">
                                            <p:txEl>
                                              <p:pRg st="6" end="6"/>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barn(inVertical)">
                                      <p:cBhvr>
                                        <p:cTn id="51" dur="500"/>
                                        <p:tgtEl>
                                          <p:spTgt spid="6">
                                            <p:txEl>
                                              <p:pRg st="7" end="7"/>
                                            </p:tx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barn(inVertical)">
                                      <p:cBhvr>
                                        <p:cTn id="59" dur="500"/>
                                        <p:tgtEl>
                                          <p:spTgt spid="6">
                                            <p:txEl>
                                              <p:pRg st="8" end="8"/>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barn(inVertical)">
                                      <p:cBhvr>
                                        <p:cTn id="62" dur="500"/>
                                        <p:tgtEl>
                                          <p:spTgt spid="6">
                                            <p:txEl>
                                              <p:pRg st="9" end="9"/>
                                            </p:txEl>
                                          </p:spTgt>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barn(inVertical)">
                                      <p:cBhvr>
                                        <p:cTn id="70" dur="500"/>
                                        <p:tgtEl>
                                          <p:spTgt spid="6">
                                            <p:txEl>
                                              <p:pRg st="10" end="10"/>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barn(inVertical)">
                                      <p:cBhvr>
                                        <p:cTn id="73" dur="500"/>
                                        <p:tgtEl>
                                          <p:spTgt spid="6">
                                            <p:txEl>
                                              <p:pRg st="11" end="11"/>
                                            </p:txEl>
                                          </p:spTgt>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
                                            <p:txEl>
                                              <p:pRg st="12" end="12"/>
                                            </p:txEl>
                                          </p:spTgt>
                                        </p:tgtEl>
                                        <p:attrNameLst>
                                          <p:attrName>style.visibility</p:attrName>
                                        </p:attrNameLst>
                                      </p:cBhvr>
                                      <p:to>
                                        <p:strVal val="visible"/>
                                      </p:to>
                                    </p:set>
                                    <p:animEffect transition="in" filter="barn(inVertical)">
                                      <p:cBhvr>
                                        <p:cTn id="81" dur="500"/>
                                        <p:tgtEl>
                                          <p:spTgt spid="6">
                                            <p:txEl>
                                              <p:pRg st="12" end="12"/>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6">
                                            <p:txEl>
                                              <p:pRg st="13" end="13"/>
                                            </p:txEl>
                                          </p:spTgt>
                                        </p:tgtEl>
                                        <p:attrNameLst>
                                          <p:attrName>style.visibility</p:attrName>
                                        </p:attrNameLst>
                                      </p:cBhvr>
                                      <p:to>
                                        <p:strVal val="visible"/>
                                      </p:to>
                                    </p:set>
                                    <p:animEffect transition="in" filter="barn(inVertical)">
                                      <p:cBhvr>
                                        <p:cTn id="84" dur="500"/>
                                        <p:tgtEl>
                                          <p:spTgt spid="6">
                                            <p:txEl>
                                              <p:pRg st="13" end="13"/>
                                            </p:txEl>
                                          </p:spTgt>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arn(inVertical)">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14" end="14"/>
                                            </p:txEl>
                                          </p:spTgt>
                                        </p:tgtEl>
                                        <p:attrNameLst>
                                          <p:attrName>style.visibility</p:attrName>
                                        </p:attrNameLst>
                                      </p:cBhvr>
                                      <p:to>
                                        <p:strVal val="visible"/>
                                      </p:to>
                                    </p:set>
                                    <p:animEffect transition="in" filter="barn(inVertical)">
                                      <p:cBhvr>
                                        <p:cTn id="92" dur="500"/>
                                        <p:tgtEl>
                                          <p:spTgt spid="6">
                                            <p:txEl>
                                              <p:pRg st="14" end="14"/>
                                            </p:txEl>
                                          </p:spTgt>
                                        </p:tgtEl>
                                      </p:cBhvr>
                                    </p:animEffect>
                                  </p:childTnLst>
                                </p:cTn>
                              </p:par>
                              <p:par>
                                <p:cTn id="93" presetID="16" presetClass="entr" presetSubtype="21" fill="hold" nodeType="withEffect">
                                  <p:stCondLst>
                                    <p:cond delay="0"/>
                                  </p:stCondLst>
                                  <p:childTnLst>
                                    <p:set>
                                      <p:cBhvr>
                                        <p:cTn id="94" dur="1" fill="hold">
                                          <p:stCondLst>
                                            <p:cond delay="0"/>
                                          </p:stCondLst>
                                        </p:cTn>
                                        <p:tgtEl>
                                          <p:spTgt spid="6">
                                            <p:txEl>
                                              <p:pRg st="15" end="15"/>
                                            </p:txEl>
                                          </p:spTgt>
                                        </p:tgtEl>
                                        <p:attrNameLst>
                                          <p:attrName>style.visibility</p:attrName>
                                        </p:attrNameLst>
                                      </p:cBhvr>
                                      <p:to>
                                        <p:strVal val="visible"/>
                                      </p:to>
                                    </p:set>
                                    <p:animEffect transition="in" filter="barn(inVertical)">
                                      <p:cBhvr>
                                        <p:cTn id="95" dur="500"/>
                                        <p:tgtEl>
                                          <p:spTgt spid="6">
                                            <p:txEl>
                                              <p:pRg st="15" end="15"/>
                                            </p:txEl>
                                          </p:spTgt>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barn(inVertical)">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
                                            <p:txEl>
                                              <p:pRg st="16" end="16"/>
                                            </p:txEl>
                                          </p:spTgt>
                                        </p:tgtEl>
                                        <p:attrNameLst>
                                          <p:attrName>style.visibility</p:attrName>
                                        </p:attrNameLst>
                                      </p:cBhvr>
                                      <p:to>
                                        <p:strVal val="visible"/>
                                      </p:to>
                                    </p:set>
                                    <p:animEffect transition="in" filter="barn(inVertical)">
                                      <p:cBhvr>
                                        <p:cTn id="103" dur="500"/>
                                        <p:tgtEl>
                                          <p:spTgt spid="6">
                                            <p:txEl>
                                              <p:pRg st="16" end="16"/>
                                            </p:txEl>
                                          </p:spTgt>
                                        </p:tgtEl>
                                      </p:cBhvr>
                                    </p:animEffect>
                                  </p:childTnLst>
                                </p:cTn>
                              </p:par>
                              <p:par>
                                <p:cTn id="104" presetID="16" presetClass="entr" presetSubtype="21" fill="hold" nodeType="withEffect">
                                  <p:stCondLst>
                                    <p:cond delay="0"/>
                                  </p:stCondLst>
                                  <p:childTnLst>
                                    <p:set>
                                      <p:cBhvr>
                                        <p:cTn id="105" dur="1" fill="hold">
                                          <p:stCondLst>
                                            <p:cond delay="0"/>
                                          </p:stCondLst>
                                        </p:cTn>
                                        <p:tgtEl>
                                          <p:spTgt spid="6">
                                            <p:txEl>
                                              <p:pRg st="17" end="17"/>
                                            </p:txEl>
                                          </p:spTgt>
                                        </p:tgtEl>
                                        <p:attrNameLst>
                                          <p:attrName>style.visibility</p:attrName>
                                        </p:attrNameLst>
                                      </p:cBhvr>
                                      <p:to>
                                        <p:strVal val="visible"/>
                                      </p:to>
                                    </p:set>
                                    <p:animEffect transition="in" filter="barn(inVertical)">
                                      <p:cBhvr>
                                        <p:cTn id="106" dur="500"/>
                                        <p:tgtEl>
                                          <p:spTgt spid="6">
                                            <p:txEl>
                                              <p:pRg st="17" end="17"/>
                                            </p:txEl>
                                          </p:spTgt>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barn(inVertical)">
                                      <p:cBhvr>
                                        <p:cTn id="109" dur="50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6">
                                            <p:txEl>
                                              <p:pRg st="18" end="18"/>
                                            </p:txEl>
                                          </p:spTgt>
                                        </p:tgtEl>
                                        <p:attrNameLst>
                                          <p:attrName>style.visibility</p:attrName>
                                        </p:attrNameLst>
                                      </p:cBhvr>
                                      <p:to>
                                        <p:strVal val="visible"/>
                                      </p:to>
                                    </p:set>
                                    <p:animEffect transition="in" filter="barn(inVertical)">
                                      <p:cBhvr>
                                        <p:cTn id="114" dur="500"/>
                                        <p:tgtEl>
                                          <p:spTgt spid="6">
                                            <p:txEl>
                                              <p:pRg st="18" end="18"/>
                                            </p:txEl>
                                          </p:spTgt>
                                        </p:tgtEl>
                                      </p:cBhvr>
                                    </p:animEffect>
                                  </p:childTnLst>
                                </p:cTn>
                              </p:par>
                              <p:par>
                                <p:cTn id="115" presetID="16" presetClass="entr" presetSubtype="21" fill="hold" nodeType="withEffect">
                                  <p:stCondLst>
                                    <p:cond delay="0"/>
                                  </p:stCondLst>
                                  <p:childTnLst>
                                    <p:set>
                                      <p:cBhvr>
                                        <p:cTn id="116" dur="1" fill="hold">
                                          <p:stCondLst>
                                            <p:cond delay="0"/>
                                          </p:stCondLst>
                                        </p:cTn>
                                        <p:tgtEl>
                                          <p:spTgt spid="6">
                                            <p:txEl>
                                              <p:pRg st="19" end="19"/>
                                            </p:txEl>
                                          </p:spTgt>
                                        </p:tgtEl>
                                        <p:attrNameLst>
                                          <p:attrName>style.visibility</p:attrName>
                                        </p:attrNameLst>
                                      </p:cBhvr>
                                      <p:to>
                                        <p:strVal val="visible"/>
                                      </p:to>
                                    </p:set>
                                    <p:animEffect transition="in" filter="barn(inVertical)">
                                      <p:cBhvr>
                                        <p:cTn id="117" dur="500"/>
                                        <p:tgtEl>
                                          <p:spTgt spid="6">
                                            <p:txEl>
                                              <p:pRg st="19" end="19"/>
                                            </p:txEl>
                                          </p:spTgt>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barn(inVertical)">
                                      <p:cBhvr>
                                        <p:cTn id="1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0"/>
            <a:ext cx="2702560" cy="623456"/>
            <a:chOff x="0" y="0"/>
            <a:chExt cx="3169369" cy="623456"/>
          </a:xfrm>
        </p:grpSpPr>
        <p:sp>
          <p:nvSpPr>
            <p:cNvPr id="3" name="矩形 2"/>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a:t>
              </a:r>
              <a:r>
                <a:rPr lang="zh-CN" altLang="en-US" sz="3200" dirty="0">
                  <a:solidFill>
                    <a:srgbClr val="005188"/>
                  </a:solidFill>
                  <a:latin typeface="Calibri Light" panose="020F0302020204030204"/>
                  <a:ea typeface="华文中宋" panose="02010600040101010101" charset="-122"/>
                </a:rPr>
                <a:t>词汇</a:t>
              </a: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6298789"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ts val="2400"/>
              </a:lnSpc>
              <a:spcBef>
                <a:spcPts val="0"/>
              </a:spcBef>
              <a:spcAft>
                <a:spcPts val="0"/>
              </a:spcAft>
              <a:buClrTx/>
              <a:buSzTx/>
              <a:buFont typeface="Arial" panose="020B0604020202020204" pitchFamily="34" charset="0"/>
              <a:buAutoNum type="arabicPeriod"/>
              <a:defRPr/>
            </a:pPr>
            <a:r>
              <a:rPr kumimoji="0" lang="zh-CN" altLang="en-US" sz="2400" b="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关于“走红”</a:t>
            </a:r>
            <a:endParaRPr kumimoji="0" lang="en-US" altLang="zh-CN" sz="2400" b="1"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a:p>
            <a:pPr marL="514350" lvl="0" indent="-514350">
              <a:lnSpc>
                <a:spcPts val="2400"/>
              </a:lnSpc>
              <a:spcBef>
                <a:spcPts val="300"/>
              </a:spcBef>
              <a:buFont typeface="Arial" panose="020B0604020202020204" pitchFamily="34" charset="0"/>
              <a:buChar char="•"/>
              <a:defRPr/>
            </a:pPr>
            <a:r>
              <a:rPr lang="zh-CN" altLang="en-US" sz="2000" dirty="0">
                <a:solidFill>
                  <a:prstClr val="black"/>
                </a:solidFill>
                <a:latin typeface="Calibri" panose="020F0502020204030204"/>
                <a:ea typeface="Cambria" panose="02040503050406030204" pitchFamily="18" charset="0"/>
              </a:rPr>
              <a:t>吸引全世界的注意力</a:t>
            </a:r>
            <a:endParaRPr lang="en-US" altLang="zh-CN" sz="2000" dirty="0">
              <a:solidFill>
                <a:prstClr val="black"/>
              </a:solidFill>
              <a:latin typeface="Calibri" panose="020F0502020204030204"/>
              <a:ea typeface="Cambria" panose="02040503050406030204" pitchFamily="18" charset="0"/>
            </a:endParaRPr>
          </a:p>
          <a:p>
            <a:pPr marL="514350" lvl="0" indent="-514350">
              <a:lnSpc>
                <a:spcPts val="2400"/>
              </a:lnSpc>
              <a:spcBef>
                <a:spcPts val="300"/>
              </a:spcBef>
              <a:buFont typeface="Arial" panose="020B0604020202020204" pitchFamily="34" charset="0"/>
              <a:buChar char="•"/>
              <a:defRPr/>
            </a:pPr>
            <a:r>
              <a:rPr lang="zh-CN" altLang="en-US" sz="2000" dirty="0">
                <a:solidFill>
                  <a:prstClr val="black"/>
                </a:solidFill>
                <a:latin typeface="Calibri" panose="020F0502020204030204"/>
                <a:ea typeface="Cambria" panose="02040503050406030204" pitchFamily="18" charset="0"/>
              </a:rPr>
              <a:t>热门话题</a:t>
            </a:r>
            <a:endParaRPr lang="en-US" altLang="zh-CN" sz="2000" dirty="0">
              <a:solidFill>
                <a:prstClr val="black"/>
              </a:solidFill>
              <a:latin typeface="Calibri" panose="020F0502020204030204"/>
              <a:ea typeface="Cambria" panose="02040503050406030204" pitchFamily="18" charset="0"/>
            </a:endParaRPr>
          </a:p>
          <a:p>
            <a:pPr marL="514350" lvl="0" indent="-514350">
              <a:lnSpc>
                <a:spcPts val="2400"/>
              </a:lnSpc>
              <a:spcBef>
                <a:spcPts val="300"/>
              </a:spcBef>
              <a:buFont typeface="Arial" panose="020B0604020202020204" pitchFamily="34" charset="0"/>
              <a:buChar char="•"/>
              <a:defRPr/>
            </a:pPr>
            <a:r>
              <a:rPr lang="zh-CN" altLang="en-US" sz="2000" dirty="0">
                <a:solidFill>
                  <a:prstClr val="black"/>
                </a:solidFill>
                <a:latin typeface="Calibri" panose="020F0502020204030204"/>
                <a:ea typeface="Cambria" panose="02040503050406030204" pitchFamily="18" charset="0"/>
              </a:rPr>
              <a:t>广为传播</a:t>
            </a:r>
            <a:endParaRPr lang="en-US" altLang="zh-CN" sz="2000" dirty="0">
              <a:solidFill>
                <a:prstClr val="black"/>
              </a:solidFill>
              <a:latin typeface="Calibri" panose="020F0502020204030204"/>
              <a:ea typeface="Cambria" panose="02040503050406030204" pitchFamily="18" charset="0"/>
            </a:endParaRPr>
          </a:p>
          <a:p>
            <a:pPr marL="514350" lvl="0" indent="-514350">
              <a:lnSpc>
                <a:spcPts val="2400"/>
              </a:lnSpc>
              <a:spcBef>
                <a:spcPts val="300"/>
              </a:spcBef>
              <a:buFont typeface="Arial" panose="020B0604020202020204" pitchFamily="34" charset="0"/>
              <a:buChar char="•"/>
              <a:defRPr/>
            </a:pPr>
            <a:r>
              <a:rPr lang="zh-CN" altLang="en-US" sz="2000" dirty="0">
                <a:solidFill>
                  <a:prstClr val="black"/>
                </a:solidFill>
                <a:latin typeface="Calibri" panose="020F0502020204030204"/>
                <a:ea typeface="Cambria" panose="02040503050406030204" pitchFamily="18" charset="0"/>
              </a:rPr>
              <a:t>赢得大量追随者</a:t>
            </a:r>
            <a:endParaRPr lang="en-US" altLang="zh-CN" sz="2000" dirty="0">
              <a:solidFill>
                <a:prstClr val="black"/>
              </a:solidFill>
              <a:latin typeface="Calibri" panose="020F0502020204030204"/>
              <a:ea typeface="Cambria" panose="02040503050406030204" pitchFamily="18" charset="0"/>
            </a:endParaRPr>
          </a:p>
          <a:p>
            <a:pPr marL="514350" lvl="0" indent="-514350">
              <a:lnSpc>
                <a:spcPts val="2400"/>
              </a:lnSpc>
              <a:spcBef>
                <a:spcPts val="300"/>
              </a:spcBef>
              <a:buFont typeface="Arial" panose="020B0604020202020204" pitchFamily="34" charset="0"/>
              <a:buChar char="•"/>
              <a:defRPr/>
            </a:pPr>
            <a:r>
              <a:rPr lang="zh-CN" altLang="en-US" sz="2000" dirty="0">
                <a:solidFill>
                  <a:prstClr val="black"/>
                </a:solidFill>
                <a:latin typeface="Calibri" panose="020F0502020204030204"/>
                <a:ea typeface="Cambria" panose="02040503050406030204" pitchFamily="18" charset="0"/>
              </a:rPr>
              <a:t>拥有惊人的 </a:t>
            </a:r>
            <a:r>
              <a:rPr lang="en-US" altLang="zh-CN" sz="2000" dirty="0">
                <a:solidFill>
                  <a:prstClr val="black"/>
                </a:solidFill>
                <a:latin typeface="Calibri" panose="020F0502020204030204"/>
                <a:ea typeface="Cambria" panose="02040503050406030204" pitchFamily="18" charset="0"/>
              </a:rPr>
              <a:t>2010 </a:t>
            </a:r>
            <a:r>
              <a:rPr lang="zh-CN" altLang="en-US" sz="2000" dirty="0">
                <a:solidFill>
                  <a:prstClr val="black"/>
                </a:solidFill>
                <a:latin typeface="Calibri" panose="020F0502020204030204"/>
                <a:ea typeface="Cambria" panose="02040503050406030204" pitchFamily="18" charset="0"/>
              </a:rPr>
              <a:t>万订阅者</a:t>
            </a:r>
            <a:endParaRPr lang="en-US" altLang="zh-CN" sz="2000" dirty="0">
              <a:solidFill>
                <a:prstClr val="black"/>
              </a:solidFill>
              <a:latin typeface="Calibri" panose="020F0502020204030204"/>
              <a:ea typeface="Cambria" panose="02040503050406030204" pitchFamily="18" charset="0"/>
            </a:endParaRPr>
          </a:p>
        </p:txBody>
      </p:sp>
      <p:sp>
        <p:nvSpPr>
          <p:cNvPr id="6" name="文本占位符 2"/>
          <p:cNvSpPr txBox="1"/>
          <p:nvPr/>
        </p:nvSpPr>
        <p:spPr>
          <a:xfrm>
            <a:off x="4582049" y="576579"/>
            <a:ext cx="7609952" cy="530311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capture the world’s attention</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a top trending topic</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go viral</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earn a large following</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have a remarkable 20.1 million subscribers</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make a dramatic return</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meticulous efforts</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an intangible cultural heritage</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be dressed in graceful traditional garments</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accumulate   views</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post short videos </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rise at sunrise and rest at sunset</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craft bamboo furniture</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a poetic and artistic presentation of village life</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r>
              <a:rPr lang="en-US" altLang="zh-CN" sz="2300" dirty="0">
                <a:latin typeface="+mn-lt"/>
                <a:ea typeface="华文中宋" panose="02010600040101010101" charset="-122"/>
              </a:rPr>
              <a:t>be coupled with warm interactions with </a:t>
            </a:r>
            <a:endParaRPr lang="en-US" altLang="zh-CN" sz="2300" dirty="0">
              <a:latin typeface="+mn-lt"/>
              <a:ea typeface="华文中宋" panose="02010600040101010101" charset="-122"/>
            </a:endParaRPr>
          </a:p>
          <a:p>
            <a:pPr marL="514350" indent="-514350">
              <a:lnSpc>
                <a:spcPct val="100000"/>
              </a:lnSpc>
              <a:spcBef>
                <a:spcPts val="300"/>
              </a:spcBef>
              <a:buFont typeface="Arial" panose="020B0604020202020204" pitchFamily="34" charset="0"/>
              <a:buChar char="•"/>
            </a:pPr>
            <a:endParaRPr lang="en-US" altLang="zh-CN" sz="2300" dirty="0">
              <a:latin typeface="+mn-lt"/>
              <a:ea typeface="华文中宋" panose="02010600040101010101" charset="-122"/>
            </a:endParaRPr>
          </a:p>
        </p:txBody>
      </p:sp>
      <p:sp>
        <p:nvSpPr>
          <p:cNvPr id="7" name="文本占位符 2"/>
          <p:cNvSpPr txBox="1"/>
          <p:nvPr/>
        </p:nvSpPr>
        <p:spPr>
          <a:xfrm>
            <a:off x="247396" y="2954056"/>
            <a:ext cx="6298789"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戏剧性地回归</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细致的工作</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非物质文化遗产</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累计观看量 </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发布短视频</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穿着优雅的传统服装</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日出而起，日落而歇</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制作竹制家具</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乡村生活的诗意和艺术表现</a:t>
            </a:r>
            <a:endParaRPr lang="en-US" altLang="zh-CN" dirty="0">
              <a:solidFill>
                <a:prstClr val="black"/>
              </a:solidFill>
              <a:latin typeface="Calibri" panose="020F0502020204030204"/>
              <a:ea typeface="Cambria" panose="02040503050406030204" pitchFamily="18" charset="0"/>
            </a:endParaRPr>
          </a:p>
          <a:p>
            <a:pPr marL="457200" lvl="0" indent="-457200">
              <a:lnSpc>
                <a:spcPts val="2400"/>
              </a:lnSpc>
              <a:spcBef>
                <a:spcPts val="300"/>
              </a:spcBef>
              <a:buFont typeface="+mj-lt"/>
              <a:buAutoNum type="arabicPeriod" startAt="2"/>
              <a:defRPr/>
            </a:pPr>
            <a:r>
              <a:rPr lang="zh-CN" altLang="en-US" dirty="0">
                <a:solidFill>
                  <a:prstClr val="black"/>
                </a:solidFill>
                <a:latin typeface="Calibri" panose="020F0502020204030204"/>
                <a:ea typeface="Cambria" panose="02040503050406030204" pitchFamily="18" charset="0"/>
              </a:rPr>
              <a:t>加上与</a:t>
            </a:r>
            <a:r>
              <a:rPr lang="en-US" altLang="zh-CN" dirty="0">
                <a:solidFill>
                  <a:prstClr val="black"/>
                </a:solidFill>
                <a:latin typeface="Calibri" panose="020F0502020204030204"/>
                <a:ea typeface="Cambria" panose="02040503050406030204" pitchFamily="18" charset="0"/>
              </a:rPr>
              <a:t>…</a:t>
            </a:r>
            <a:r>
              <a:rPr lang="zh-CN" altLang="en-US" dirty="0">
                <a:solidFill>
                  <a:prstClr val="black"/>
                </a:solidFill>
                <a:latin typeface="Calibri" panose="020F0502020204030204"/>
                <a:ea typeface="Cambria" panose="02040503050406030204" pitchFamily="18" charset="0"/>
              </a:rPr>
              <a:t>温馨互动</a:t>
            </a:r>
            <a:endParaRPr lang="zh-CN" altLang="en-US" dirty="0">
              <a:solidFill>
                <a:prstClr val="black"/>
              </a:solidFill>
              <a:latin typeface="Calibri" panose="020F0502020204030204"/>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barn(inVertical)">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barn(inVertical)">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barn(inVertical)">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barn(inVertical)">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barn(inVertical)">
                                      <p:cBhvr>
                                        <p:cTn id="55" dur="500"/>
                                        <p:tgtEl>
                                          <p:spTgt spid="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Effect transition="in" filter="barn(inVertical)">
                                      <p:cBhvr>
                                        <p:cTn id="60" dur="500"/>
                                        <p:tgtEl>
                                          <p:spTgt spid="6">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barn(inVertical)">
                                      <p:cBhvr>
                                        <p:cTn id="65" dur="500"/>
                                        <p:tgtEl>
                                          <p:spTgt spid="6">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xEl>
                                              <p:pRg st="11" end="11"/>
                                            </p:txEl>
                                          </p:spTgt>
                                        </p:tgtEl>
                                        <p:attrNameLst>
                                          <p:attrName>style.visibility</p:attrName>
                                        </p:attrNameLst>
                                      </p:cBhvr>
                                      <p:to>
                                        <p:strVal val="visible"/>
                                      </p:to>
                                    </p:set>
                                    <p:animEffect transition="in" filter="barn(inVertical)">
                                      <p:cBhvr>
                                        <p:cTn id="70" dur="500"/>
                                        <p:tgtEl>
                                          <p:spTgt spid="6">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6">
                                            <p:txEl>
                                              <p:pRg st="12" end="12"/>
                                            </p:txEl>
                                          </p:spTgt>
                                        </p:tgtEl>
                                        <p:attrNameLst>
                                          <p:attrName>style.visibility</p:attrName>
                                        </p:attrNameLst>
                                      </p:cBhvr>
                                      <p:to>
                                        <p:strVal val="visible"/>
                                      </p:to>
                                    </p:set>
                                    <p:animEffect transition="in" filter="barn(inVertical)">
                                      <p:cBhvr>
                                        <p:cTn id="75" dur="500"/>
                                        <p:tgtEl>
                                          <p:spTgt spid="6">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6">
                                            <p:txEl>
                                              <p:pRg st="13" end="13"/>
                                            </p:txEl>
                                          </p:spTgt>
                                        </p:tgtEl>
                                        <p:attrNameLst>
                                          <p:attrName>style.visibility</p:attrName>
                                        </p:attrNameLst>
                                      </p:cBhvr>
                                      <p:to>
                                        <p:strVal val="visible"/>
                                      </p:to>
                                    </p:set>
                                    <p:animEffect transition="in" filter="barn(inVertical)">
                                      <p:cBhvr>
                                        <p:cTn id="80" dur="500"/>
                                        <p:tgtEl>
                                          <p:spTgt spid="6">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6">
                                            <p:txEl>
                                              <p:pRg st="14" end="14"/>
                                            </p:txEl>
                                          </p:spTgt>
                                        </p:tgtEl>
                                        <p:attrNameLst>
                                          <p:attrName>style.visibility</p:attrName>
                                        </p:attrNameLst>
                                      </p:cBhvr>
                                      <p:to>
                                        <p:strVal val="visible"/>
                                      </p:to>
                                    </p:set>
                                    <p:animEffect transition="in" filter="barn(inVertical)">
                                      <p:cBhvr>
                                        <p:cTn id="85"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0"/>
            <a:ext cx="2702560" cy="623456"/>
            <a:chOff x="0" y="0"/>
            <a:chExt cx="3169369" cy="623456"/>
          </a:xfrm>
        </p:grpSpPr>
        <p:sp>
          <p:nvSpPr>
            <p:cNvPr id="3" name="矩形 2"/>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文本</a:t>
              </a:r>
              <a:r>
                <a:rPr lang="zh-CN" altLang="en-US" sz="3200" dirty="0">
                  <a:solidFill>
                    <a:srgbClr val="005188"/>
                  </a:solidFill>
                  <a:latin typeface="Calibri Light" panose="020F0302020204030204"/>
                  <a:ea typeface="华文中宋" panose="02010600040101010101" charset="-122"/>
                </a:rPr>
                <a:t>词汇</a:t>
              </a:r>
              <a:r>
                <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rPr>
                <a:t>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5" name="文本框 4"/>
          <p:cNvSpPr txBox="1"/>
          <p:nvPr/>
        </p:nvSpPr>
        <p:spPr>
          <a:xfrm>
            <a:off x="162560" y="792480"/>
            <a:ext cx="12029440" cy="60412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选词填空</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influence</a:t>
            </a:r>
            <a:r>
              <a:rPr lang="zh-CN" altLang="en-US" sz="2000" b="1" dirty="0">
                <a:solidFill>
                  <a:prstClr val="black"/>
                </a:solidFill>
                <a:latin typeface="Calibri" panose="020F0502020204030204"/>
                <a:ea typeface="宋体" panose="02010600030101010101" pitchFamily="2" charset="-122"/>
              </a:rPr>
              <a:t>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n./v.</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影响</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有影响的人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influential</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adj. </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有影响力的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n.</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有权威性和地位的人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influencer</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n. </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影响者；网红</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Practice:</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an internet celebrity = ____________                __________    figures                 win support from ____________</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1. He is a man of great ____________in this town.</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2. Social media ______________ can have a significant impact on consumer behavior</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3. The ______________in the industry gathered for the conference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4. Television has a great influence ______children's behavior</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5.  These _____________ studies have laid the foundation for further research</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6. She is a good ___________ on him, always encouraging him to pursue his dreams.”</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（她对他有很好的影响，总是鼓励他追求自己的梦想）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2980804" y="3164518"/>
            <a:ext cx="17158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an influencer</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5329613" y="3113469"/>
            <a:ext cx="13115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influential </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10355119" y="3133346"/>
            <a:ext cx="138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influentials </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2709718" y="3628233"/>
            <a:ext cx="11366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influence</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2148609" y="4110456"/>
            <a:ext cx="13770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influencers</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1016000" y="4540723"/>
            <a:ext cx="13115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influentials </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12" name="文本框 11"/>
          <p:cNvSpPr txBox="1"/>
          <p:nvPr/>
        </p:nvSpPr>
        <p:spPr>
          <a:xfrm>
            <a:off x="3812079" y="5011651"/>
            <a:ext cx="4836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on </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1274395" y="5433857"/>
            <a:ext cx="13115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influential</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2004291" y="5914614"/>
            <a:ext cx="1235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 influence </a:t>
            </a:r>
            <a:endParaRPr kumimoji="0" lang="zh-CN" altLang="en-US" sz="1800" b="1" i="1"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0"/>
            <a:ext cx="2399071" cy="623456"/>
            <a:chOff x="0" y="0"/>
            <a:chExt cx="3169369" cy="623456"/>
          </a:xfrm>
        </p:grpSpPr>
        <p:sp>
          <p:nvSpPr>
            <p:cNvPr id="3" name="矩形 2"/>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solidFill>
                    <a:srgbClr val="005188"/>
                  </a:solidFill>
                  <a:latin typeface="Calibri Light" panose="020F0302020204030204"/>
                  <a:ea typeface="华文中宋" panose="02010600040101010101" charset="-122"/>
                </a:rPr>
                <a:t>文本再填空</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6" name="文本框 5"/>
          <p:cNvSpPr txBox="1"/>
          <p:nvPr/>
        </p:nvSpPr>
        <p:spPr>
          <a:xfrm>
            <a:off x="0" y="830751"/>
            <a:ext cx="12192000" cy="5816977"/>
          </a:xfrm>
          <a:prstGeom prst="rect">
            <a:avLst/>
          </a:prstGeom>
          <a:noFill/>
        </p:spPr>
        <p:txBody>
          <a:bodyPr wrap="square">
            <a:spAutoFit/>
          </a:bodyPr>
          <a:lstStyle/>
          <a:p>
            <a:pPr indent="266700" algn="just" fontAlgn="ctr">
              <a:spcBef>
                <a:spcPts val="600"/>
              </a:spcBef>
              <a:buNone/>
            </a:pP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Li Ziqi, one of the most popular influencers in China,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made a _________(drama) return</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to social media after a three-year hiatus, ____________(capture) the world’s attention from home and abroad.</a:t>
            </a:r>
            <a:endPar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Li shared two videos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Tuesday afternoon across Chinese and international social media platforms.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The first video showcases her months of meticulous efforts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to restore her grandmother’s wardrobe ________ (use) traditional Chinese lacquerware (</a:t>
            </a:r>
            <a:r>
              <a:rPr lang="zh-CN" alt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漆器</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techniques, an intangible cultural heritage. In the second video,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she __________(transform) a woodshed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into a charming woodland cloakroom.</a:t>
            </a:r>
            <a:endPar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Her return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quickly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became _____ top trending topic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on various platforms. By Wednesday morning,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her lacquerware video had accumulated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120 million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views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on Sina Weibo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and</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more than 4 million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views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on YouTube.</a:t>
            </a:r>
            <a:endPar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Since 2015,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Li __________ (start) posting short videos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on Sina Weibo, where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she</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often _________ (dress) in graceful traditional garments,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rises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sunrise,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rests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sunset,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plants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seeds,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harvests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flowers,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cooks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Chinese dishes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and</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crafts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bamboo furniture.</a:t>
            </a:r>
            <a:endPar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lgn="just" fontAlgn="ctr">
              <a:spcBef>
                <a:spcPts val="600"/>
              </a:spcBef>
              <a:buNone/>
            </a:pP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Her _______(poet) and artistic presentation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of village life, ________(couple) with warm interactions with her grandmother went viral,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earning her a large following</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Even during her ________(absent),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the number </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of her fans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grew</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many of ______ asked for her return.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She</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now</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200" kern="100" dirty="0">
                <a:latin typeface="Times New Roman" panose="02020603050405020304" pitchFamily="18" charset="0"/>
                <a:ea typeface="Times New Roman" panose="02020603050405020304" pitchFamily="18" charset="0"/>
                <a:cs typeface="Times New Roman" panose="02020603050405020304" pitchFamily="18" charset="0"/>
              </a:rPr>
              <a:t>has</a:t>
            </a:r>
            <a:r>
              <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 remarkable 20.1 million _________(subscribe) on YouTube.</a:t>
            </a:r>
            <a:endParaRPr lang="en-US" altLang="zh-CN" sz="2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文本框 7"/>
          <p:cNvSpPr txBox="1"/>
          <p:nvPr/>
        </p:nvSpPr>
        <p:spPr>
          <a:xfrm>
            <a:off x="7420087" y="801154"/>
            <a:ext cx="1337833"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dramatic</a:t>
            </a:r>
            <a:endParaRPr lang="zh-CN" altLang="en-US" b="1" dirty="0">
              <a:solidFill>
                <a:srgbClr val="C00000"/>
              </a:solidFill>
            </a:endParaRPr>
          </a:p>
        </p:txBody>
      </p:sp>
      <p:sp>
        <p:nvSpPr>
          <p:cNvPr id="10" name="文本框 9"/>
          <p:cNvSpPr txBox="1"/>
          <p:nvPr/>
        </p:nvSpPr>
        <p:spPr>
          <a:xfrm>
            <a:off x="3041725" y="1113125"/>
            <a:ext cx="6212540"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capturing</a:t>
            </a:r>
            <a:endParaRPr lang="zh-CN" altLang="en-US" b="1" dirty="0">
              <a:solidFill>
                <a:srgbClr val="C00000"/>
              </a:solidFill>
            </a:endParaRPr>
          </a:p>
        </p:txBody>
      </p:sp>
      <p:sp>
        <p:nvSpPr>
          <p:cNvPr id="12" name="文本框 11"/>
          <p:cNvSpPr txBox="1"/>
          <p:nvPr/>
        </p:nvSpPr>
        <p:spPr>
          <a:xfrm>
            <a:off x="11034657" y="1876918"/>
            <a:ext cx="1024665"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using</a:t>
            </a:r>
            <a:endParaRPr lang="zh-CN" altLang="en-US" b="1" dirty="0">
              <a:solidFill>
                <a:srgbClr val="C00000"/>
              </a:solidFill>
            </a:endParaRPr>
          </a:p>
        </p:txBody>
      </p:sp>
      <p:sp>
        <p:nvSpPr>
          <p:cNvPr id="14" name="文本框 13"/>
          <p:cNvSpPr txBox="1"/>
          <p:nvPr/>
        </p:nvSpPr>
        <p:spPr>
          <a:xfrm>
            <a:off x="1298987" y="2554651"/>
            <a:ext cx="6212540"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transforms</a:t>
            </a:r>
            <a:endParaRPr lang="zh-CN" altLang="en-US" b="1" dirty="0">
              <a:solidFill>
                <a:srgbClr val="C00000"/>
              </a:solidFill>
            </a:endParaRPr>
          </a:p>
        </p:txBody>
      </p:sp>
      <p:sp>
        <p:nvSpPr>
          <p:cNvPr id="16" name="文本框 15"/>
          <p:cNvSpPr txBox="1"/>
          <p:nvPr/>
        </p:nvSpPr>
        <p:spPr>
          <a:xfrm>
            <a:off x="3644153" y="2974199"/>
            <a:ext cx="1250576"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endParaRPr lang="zh-CN" altLang="en-US" b="1" dirty="0">
              <a:solidFill>
                <a:srgbClr val="C00000"/>
              </a:solidFill>
            </a:endParaRPr>
          </a:p>
        </p:txBody>
      </p:sp>
      <p:sp>
        <p:nvSpPr>
          <p:cNvPr id="18" name="文本框 17"/>
          <p:cNvSpPr txBox="1"/>
          <p:nvPr/>
        </p:nvSpPr>
        <p:spPr>
          <a:xfrm>
            <a:off x="2202629" y="4028448"/>
            <a:ext cx="6212540"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has started </a:t>
            </a:r>
            <a:endParaRPr lang="zh-CN" altLang="en-US" b="1" dirty="0">
              <a:solidFill>
                <a:srgbClr val="C00000"/>
              </a:solidFill>
            </a:endParaRPr>
          </a:p>
        </p:txBody>
      </p:sp>
      <p:sp>
        <p:nvSpPr>
          <p:cNvPr id="20" name="文本框 19"/>
          <p:cNvSpPr txBox="1"/>
          <p:nvPr/>
        </p:nvSpPr>
        <p:spPr>
          <a:xfrm>
            <a:off x="10876878" y="4039206"/>
            <a:ext cx="1315122"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dressed</a:t>
            </a:r>
            <a:endParaRPr lang="zh-CN" altLang="en-US" b="1" dirty="0">
              <a:solidFill>
                <a:srgbClr val="C00000"/>
              </a:solidFill>
            </a:endParaRPr>
          </a:p>
        </p:txBody>
      </p:sp>
      <p:sp>
        <p:nvSpPr>
          <p:cNvPr id="22" name="文本框 21"/>
          <p:cNvSpPr txBox="1"/>
          <p:nvPr/>
        </p:nvSpPr>
        <p:spPr>
          <a:xfrm>
            <a:off x="868681" y="5104213"/>
            <a:ext cx="6212540"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poetic</a:t>
            </a:r>
            <a:endParaRPr lang="zh-CN" altLang="en-US" b="1" dirty="0">
              <a:solidFill>
                <a:srgbClr val="C00000"/>
              </a:solidFill>
            </a:endParaRPr>
          </a:p>
        </p:txBody>
      </p:sp>
      <p:sp>
        <p:nvSpPr>
          <p:cNvPr id="24" name="文本框 23"/>
          <p:cNvSpPr txBox="1"/>
          <p:nvPr/>
        </p:nvSpPr>
        <p:spPr>
          <a:xfrm>
            <a:off x="7334026" y="5104212"/>
            <a:ext cx="1390425"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coupled</a:t>
            </a:r>
            <a:endParaRPr lang="zh-CN" altLang="en-US" b="1" dirty="0">
              <a:solidFill>
                <a:srgbClr val="C00000"/>
              </a:solidFill>
            </a:endParaRPr>
          </a:p>
        </p:txBody>
      </p:sp>
      <p:sp>
        <p:nvSpPr>
          <p:cNvPr id="26" name="文本框 25"/>
          <p:cNvSpPr txBox="1"/>
          <p:nvPr/>
        </p:nvSpPr>
        <p:spPr>
          <a:xfrm>
            <a:off x="9528586" y="5491488"/>
            <a:ext cx="1164515"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absence</a:t>
            </a:r>
            <a:endParaRPr lang="zh-CN" altLang="en-US" b="1" dirty="0">
              <a:solidFill>
                <a:srgbClr val="C00000"/>
              </a:solidFill>
            </a:endParaRPr>
          </a:p>
        </p:txBody>
      </p:sp>
      <p:sp>
        <p:nvSpPr>
          <p:cNvPr id="28" name="文本框 27"/>
          <p:cNvSpPr txBox="1"/>
          <p:nvPr/>
        </p:nvSpPr>
        <p:spPr>
          <a:xfrm>
            <a:off x="4149763" y="5824975"/>
            <a:ext cx="1454971"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whom</a:t>
            </a:r>
            <a:endParaRPr lang="zh-CN" altLang="en-US" b="1" dirty="0">
              <a:solidFill>
                <a:srgbClr val="C00000"/>
              </a:solidFill>
            </a:endParaRPr>
          </a:p>
        </p:txBody>
      </p:sp>
      <p:sp>
        <p:nvSpPr>
          <p:cNvPr id="30" name="文本框 29"/>
          <p:cNvSpPr txBox="1"/>
          <p:nvPr/>
        </p:nvSpPr>
        <p:spPr>
          <a:xfrm>
            <a:off x="-24205" y="6126189"/>
            <a:ext cx="6212540" cy="430887"/>
          </a:xfrm>
          <a:prstGeom prst="rect">
            <a:avLst/>
          </a:prstGeom>
          <a:noFill/>
        </p:spPr>
        <p:txBody>
          <a:bodyPr wrap="square">
            <a:spAutoFit/>
          </a:bodyPr>
          <a:lstStyle/>
          <a:p>
            <a:r>
              <a:rPr kumimoji="0" lang="en-US" altLang="zh-CN" sz="2200" b="1" i="0" u="none" strike="noStrike" kern="1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subscribers</a:t>
            </a:r>
            <a:endParaRPr lang="zh-CN" altLang="en-US" b="1" dirty="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0" grpId="0"/>
      <p:bldP spid="22" grpId="0"/>
      <p:bldP spid="24" grpId="0"/>
      <p:bldP spid="26" grpId="0"/>
      <p:bldP spid="28"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1426311" y="4494194"/>
            <a:ext cx="9458038" cy="1015663"/>
          </a:xfrm>
          <a:prstGeom prst="rect">
            <a:avLst/>
          </a:prstGeom>
          <a:noFill/>
        </p:spPr>
        <p:txBody>
          <a:bodyPr wrap="none" rtlCol="0">
            <a:spAutoFit/>
          </a:bodyPr>
          <a:lstStyle/>
          <a:p>
            <a:r>
              <a:rPr lang="en-US" altLang="zh-CN" sz="6000" b="1" dirty="0">
                <a:solidFill>
                  <a:srgbClr val="005188"/>
                </a:solidFill>
                <a:latin typeface="Arial" panose="020B0604020202020204" pitchFamily="34" charset="0"/>
                <a:ea typeface="华文中宋" panose="02010600040101010101" charset="-122"/>
                <a:cs typeface="方正静蕾简体" panose="03000509000000000000" pitchFamily="65" charset="-122"/>
              </a:rPr>
              <a:t>Thanks for your attention</a:t>
            </a:r>
            <a:endParaRPr lang="zh-CN" altLang="en-US" sz="6000" b="1" dirty="0">
              <a:solidFill>
                <a:srgbClr val="005188"/>
              </a:solidFill>
              <a:latin typeface="Arial" panose="020B0604020202020204" pitchFamily="34" charset="0"/>
              <a:ea typeface="华文中宋" panose="02010600040101010101" charset="-122"/>
              <a:cs typeface="方正静蕾简体" panose="03000509000000000000" pitchFamily="65" charset="-122"/>
            </a:endParaRPr>
          </a:p>
        </p:txBody>
      </p:sp>
      <p:grpSp>
        <p:nvGrpSpPr>
          <p:cNvPr id="6" name="组合 5"/>
          <p:cNvGrpSpPr/>
          <p:nvPr/>
        </p:nvGrpSpPr>
        <p:grpSpPr>
          <a:xfrm>
            <a:off x="0" y="0"/>
            <a:ext cx="12192000" cy="4899390"/>
            <a:chOff x="0" y="0"/>
            <a:chExt cx="12192000" cy="489939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92000" cy="4899390"/>
            </a:xfrm>
            <a:prstGeom prst="rect">
              <a:avLst/>
            </a:prstGeom>
          </p:spPr>
        </p:pic>
        <p:sp>
          <p:nvSpPr>
            <p:cNvPr id="5" name="矩形 4"/>
            <p:cNvSpPr/>
            <p:nvPr/>
          </p:nvSpPr>
          <p:spPr>
            <a:xfrm>
              <a:off x="3321698" y="101200"/>
              <a:ext cx="3216347" cy="1811576"/>
            </a:xfrm>
            <a:prstGeom prst="rect">
              <a:avLst/>
            </a:prstGeom>
            <a:solidFill>
              <a:srgbClr val="005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mbria" panose="02040503050406030204" pitchFamily="18" charset="0"/>
                  <a:ea typeface="Cambria" panose="02040503050406030204" pitchFamily="18" charset="0"/>
                </a:rPr>
                <a:t>2025.3 </a:t>
              </a:r>
              <a:r>
                <a:rPr lang="zh-CN" altLang="en-US" b="1" dirty="0">
                  <a:latin typeface="Cambria" panose="02040503050406030204" pitchFamily="18" charset="0"/>
                  <a:ea typeface="Cambria" panose="02040503050406030204" pitchFamily="18" charset="0"/>
                </a:rPr>
                <a:t>宁波十校联考</a:t>
              </a:r>
              <a:endParaRPr lang="zh-CN" altLang="en-US" b="1" dirty="0">
                <a:latin typeface="Cambria" panose="020405030504060302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623312" y="218037"/>
            <a:ext cx="8802910"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A</a:t>
            </a:r>
            <a:r>
              <a:rPr lang="zh-CN" altLang="en-US" sz="3200" dirty="0">
                <a:solidFill>
                  <a:srgbClr val="005188"/>
                </a:solidFill>
                <a:latin typeface="+mj-lt"/>
                <a:ea typeface="华文中宋" panose="02010600040101010101" charset="-122"/>
              </a:rPr>
              <a:t>篇：</a:t>
            </a:r>
            <a:r>
              <a:rPr lang="en-US" altLang="zh-CN" sz="3200" dirty="0">
                <a:solidFill>
                  <a:srgbClr val="005188"/>
                </a:solidFill>
                <a:latin typeface="Cambria" panose="02040503050406030204" pitchFamily="18" charset="0"/>
                <a:ea typeface="Cambria" panose="02040503050406030204" pitchFamily="18" charset="0"/>
              </a:rPr>
              <a:t>An introduction to different cruise lines</a:t>
            </a:r>
            <a:endParaRPr lang="zh-CN" altLang="en-US" sz="3200" dirty="0">
              <a:solidFill>
                <a:srgbClr val="005188"/>
              </a:solidFill>
              <a:latin typeface="Cambria" panose="02040503050406030204" pitchFamily="18" charset="0"/>
              <a:ea typeface="华文中宋" panose="02010600040101010101" charset="-122"/>
            </a:endParaRPr>
          </a:p>
        </p:txBody>
      </p:sp>
      <p:sp>
        <p:nvSpPr>
          <p:cNvPr id="4" name="文本框 3"/>
          <p:cNvSpPr txBox="1"/>
          <p:nvPr/>
        </p:nvSpPr>
        <p:spPr>
          <a:xfrm>
            <a:off x="0" y="891596"/>
            <a:ext cx="7819053" cy="5863144"/>
          </a:xfrm>
          <a:prstGeom prst="rect">
            <a:avLst/>
          </a:prstGeom>
          <a:noFill/>
        </p:spPr>
        <p:txBody>
          <a:bodyPr wrap="square">
            <a:spAutoFit/>
          </a:bodyPr>
          <a:lstStyle/>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From romantic getaways to family adventures, the world of cruising offers a variety of experiences tailored to different preferences and age groups. Whether you are seeking luxury, affordability, or a blend of entertainment and relaxation, there is a cruise line that fits the bill.</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244475"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Virgin Voyages</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Virgin Voyages is an adults-only cruise line designed for younger couples. It offers cruises from two to 15 nights, featuring acrobatic shows, late-night dance parties, and themed nights. Relaxation options include yoga classes, spa treatments, and dining at the vegetarian-friendly Razzle Dazzle restaurant.</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244475"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Seabourn Cruise Line</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Seabourn provides a luxurious cruising experience with all-oceanfront suites and personalized service. Its ships accommodate 458 or 600 guests and offer durations from seven to 90 days. Every cabin features ocean views, and ships include fitness centers, spas, casinos, pools, putting courses, and live music venues. Seabourn's upscale dining options and stimulating activities ensure a premium experience.</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244475"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Holland America Line</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Holland America Line offers an affordable premium cruising experience. Catering to adults, its midsize ships carry 1,432 to 2,668 guests and offer cruises from one to 133 days. Enrichment programs like digital photography, cooking demonstrations, and mixology workshops provide entertainment. Passengers can also enjoy a variety of dining options and relaxation activities.</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244475"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Disney Cruise Line</a:t>
            </a:r>
            <a:endParaRPr lang="zh-CN" altLang="zh-CN" sz="1500" dirty="0">
              <a:solidFill>
                <a:srgbClr val="000000"/>
              </a:solidFill>
              <a:effectLst/>
              <a:latin typeface="Times New Roman" panose="02020603050405020304" pitchFamily="18" charset="0"/>
              <a:ea typeface="等线" panose="02010600030101010101" pitchFamily="2" charset="-122"/>
            </a:endParaRPr>
          </a:p>
          <a:p>
            <a:pPr indent="304800" algn="just" eaLnBrk="0">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Disney Cruise Line is renowned for its family-friendly atmosphere, colorful services, and well-equipped staterooms. With ships ranging from 2,713 to 4,000 passengers, voyages last from two to 15 nights. Disney's entertainment options include Mickey's Party and pirate-themed dinners, appealing to passengers of all ages. Kid- friendly dining venues and facilities are available, while adults can enjoy exclusive dining areas, quiet pool spots, and nightlife options.</a:t>
            </a:r>
            <a:endParaRPr lang="zh-CN" altLang="zh-CN" sz="1500" dirty="0">
              <a:solidFill>
                <a:srgbClr val="000000"/>
              </a:solidFill>
              <a:effectLst/>
              <a:latin typeface="Times New Roman" panose="02020603050405020304" pitchFamily="18" charset="0"/>
              <a:ea typeface="等线" panose="02010600030101010101" pitchFamily="2" charset="-122"/>
            </a:endParaRPr>
          </a:p>
        </p:txBody>
      </p:sp>
      <p:sp>
        <p:nvSpPr>
          <p:cNvPr id="5" name="文本框 4"/>
          <p:cNvSpPr txBox="1"/>
          <p:nvPr/>
        </p:nvSpPr>
        <p:spPr>
          <a:xfrm>
            <a:off x="8014996" y="1405403"/>
            <a:ext cx="4105469" cy="4939814"/>
          </a:xfrm>
          <a:prstGeom prst="rect">
            <a:avLst/>
          </a:prstGeom>
          <a:noFill/>
          <a:ln w="25400">
            <a:solidFill>
              <a:srgbClr val="005188"/>
            </a:solidFill>
          </a:ln>
        </p:spPr>
        <p:txBody>
          <a:bodyPr wrap="square">
            <a:spAutoFit/>
          </a:bodyPr>
          <a:lstStyle/>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21.Who are the target audience of Seabourn Cruise Line?</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Families with children.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Young couples fond of adventure.</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Adults who seek a reasonably priced experience.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Travelers preferring luxurious and exclusive services.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tabLst>
                <a:tab pos="266700" algn="l"/>
              </a:tabLst>
            </a:pPr>
            <a:endParaRPr lang="en-US" altLang="zh-CN" sz="1500" b="1" dirty="0">
              <a:solidFill>
                <a:srgbClr val="000000"/>
              </a:solidFill>
              <a:latin typeface="Times New Roman" panose="02020603050405020304" pitchFamily="18" charset="0"/>
              <a:ea typeface="等线" panose="02010600030101010101" pitchFamily="2" charset="-122"/>
            </a:endParaRPr>
          </a:p>
          <a:p>
            <a:pPr algn="just" eaLnBrk="0">
              <a:tabLst>
                <a:tab pos="266700" algn="l"/>
              </a:tabLst>
            </a:pPr>
            <a:r>
              <a:rPr lang="en-US" altLang="zh-CN" sz="1500" b="1" dirty="0">
                <a:solidFill>
                  <a:srgbClr val="000000"/>
                </a:solidFill>
                <a:latin typeface="Times New Roman" panose="02020603050405020304" pitchFamily="18" charset="0"/>
                <a:ea typeface="等线" panose="02010600030101010101" pitchFamily="2" charset="-122"/>
              </a:rPr>
              <a:t>22.What sets Disney Cruise Line apart from other cruise lines?</a:t>
            </a:r>
            <a:endParaRPr lang="en-US" altLang="zh-CN" sz="1500" b="1"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All-oceanfront suites.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Kid-friendly entertainment.</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Cruises lasting up to 15 nights.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Programs like digital photography.</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tabLst>
                <a:tab pos="266700" algn="l"/>
              </a:tabLst>
            </a:pPr>
            <a:endParaRPr lang="en-US" altLang="zh-CN" sz="1500" b="1" dirty="0">
              <a:solidFill>
                <a:srgbClr val="000000"/>
              </a:solidFill>
              <a:latin typeface="Times New Roman" panose="02020603050405020304" pitchFamily="18" charset="0"/>
              <a:ea typeface="等线" panose="02010600030101010101" pitchFamily="2" charset="-122"/>
            </a:endParaRPr>
          </a:p>
          <a:p>
            <a:pPr algn="just" eaLnBrk="0">
              <a:tabLst>
                <a:tab pos="266700" algn="l"/>
              </a:tabLst>
            </a:pPr>
            <a:r>
              <a:rPr lang="en-US" altLang="zh-CN" sz="1500" b="1" dirty="0">
                <a:solidFill>
                  <a:srgbClr val="000000"/>
                </a:solidFill>
                <a:latin typeface="Times New Roman" panose="02020603050405020304" pitchFamily="18" charset="0"/>
                <a:ea typeface="等线" panose="02010600030101010101" pitchFamily="2" charset="-122"/>
              </a:rPr>
              <a:t>23.Where is the text probably taken from?</a:t>
            </a:r>
            <a:endParaRPr lang="en-US" altLang="zh-CN" sz="1500" b="1"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A travel guide.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A product advertisement.</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A science magazine.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An entertainment newspaper.</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tabLst>
                <a:tab pos="266700" algn="l"/>
              </a:tabLst>
            </a:pPr>
            <a:endParaRPr lang="zh-CN" altLang="zh-CN" sz="1500" dirty="0">
              <a:solidFill>
                <a:srgbClr val="000000"/>
              </a:solidFill>
              <a:effectLst/>
              <a:latin typeface="Times New Roman" panose="02020603050405020304" pitchFamily="18" charset="0"/>
              <a:ea typeface="等线" panose="02010600030101010101" pitchFamily="2" charset="-122"/>
            </a:endParaRPr>
          </a:p>
        </p:txBody>
      </p:sp>
      <p:sp>
        <p:nvSpPr>
          <p:cNvPr id="3" name="矩形: 圆角 2"/>
          <p:cNvSpPr/>
          <p:nvPr/>
        </p:nvSpPr>
        <p:spPr>
          <a:xfrm>
            <a:off x="267577" y="2801189"/>
            <a:ext cx="2082333" cy="227145"/>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11218606" y="1498416"/>
            <a:ext cx="833636" cy="241893"/>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8067366" y="1709811"/>
            <a:ext cx="1066801" cy="207480"/>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963642" y="3012583"/>
            <a:ext cx="828720" cy="202565"/>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2941952" y="3725421"/>
            <a:ext cx="715648" cy="207482"/>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0" y="3956479"/>
            <a:ext cx="825910" cy="182902"/>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8074390" y="2624209"/>
            <a:ext cx="3979958" cy="207481"/>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8091947" y="2865102"/>
            <a:ext cx="770699" cy="199645"/>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3413900" y="5524724"/>
            <a:ext cx="1236757" cy="236979"/>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2897706" y="6227732"/>
            <a:ext cx="1172849" cy="222230"/>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V="1">
            <a:off x="4591665" y="2074606"/>
            <a:ext cx="3539612" cy="34806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4104968" y="2054942"/>
            <a:ext cx="4026309" cy="41737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4721860" y="1858750"/>
            <a:ext cx="1236757" cy="236979"/>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stCxn id="19" idx="3"/>
          </p:cNvCxnSpPr>
          <p:nvPr/>
        </p:nvCxnSpPr>
        <p:spPr>
          <a:xfrm>
            <a:off x="5958617" y="1977240"/>
            <a:ext cx="2421708" cy="2434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2894736" y="4362464"/>
            <a:ext cx="853300" cy="279874"/>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p:nvPr/>
        </p:nvCxnSpPr>
        <p:spPr>
          <a:xfrm flipV="1">
            <a:off x="3749654" y="2512088"/>
            <a:ext cx="6358988" cy="18985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矩形: 圆角 27"/>
          <p:cNvSpPr/>
          <p:nvPr/>
        </p:nvSpPr>
        <p:spPr>
          <a:xfrm>
            <a:off x="9221049" y="3289625"/>
            <a:ext cx="1858078" cy="229752"/>
          </a:xfrm>
          <a:prstGeom prst="roundRect">
            <a:avLst/>
          </a:prstGeom>
          <a:solidFill>
            <a:srgbClr val="0070C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293245" y="5292091"/>
            <a:ext cx="1858078" cy="229752"/>
          </a:xfrm>
          <a:prstGeom prst="roundRect">
            <a:avLst/>
          </a:prstGeom>
          <a:solidFill>
            <a:srgbClr val="0070C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2902311" y="6205320"/>
            <a:ext cx="1197416" cy="245721"/>
          </a:xfrm>
          <a:prstGeom prst="roundRect">
            <a:avLst/>
          </a:prstGeom>
          <a:solidFill>
            <a:srgbClr val="0070C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8048740" y="3976261"/>
            <a:ext cx="2461835" cy="274192"/>
          </a:xfrm>
          <a:prstGeom prst="roundRect">
            <a:avLst/>
          </a:prstGeom>
          <a:solidFill>
            <a:srgbClr val="0070C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4795550" y="2967418"/>
            <a:ext cx="1092784" cy="268151"/>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a:off x="5900001" y="3074185"/>
            <a:ext cx="2229115" cy="7542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5410173" y="3220302"/>
            <a:ext cx="1824639" cy="226283"/>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4929526" y="4628746"/>
            <a:ext cx="1824639" cy="226283"/>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p:cNvCxnSpPr/>
          <p:nvPr/>
        </p:nvCxnSpPr>
        <p:spPr>
          <a:xfrm>
            <a:off x="7218010" y="3427552"/>
            <a:ext cx="1001542" cy="9233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6" idx="3"/>
          </p:cNvCxnSpPr>
          <p:nvPr/>
        </p:nvCxnSpPr>
        <p:spPr>
          <a:xfrm flipV="1">
            <a:off x="6754165" y="4330840"/>
            <a:ext cx="1495532" cy="4110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1243456" y="4841437"/>
            <a:ext cx="1640422" cy="192787"/>
          </a:xfrm>
          <a:prstGeom prst="roundRect">
            <a:avLst/>
          </a:prstGeom>
          <a:noFill/>
          <a:ln w="254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p:cNvCxnSpPr/>
          <p:nvPr/>
        </p:nvCxnSpPr>
        <p:spPr>
          <a:xfrm flipV="1">
            <a:off x="2867128" y="4561952"/>
            <a:ext cx="5312230" cy="3725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矩形: 圆角 45"/>
          <p:cNvSpPr/>
          <p:nvPr/>
        </p:nvSpPr>
        <p:spPr>
          <a:xfrm>
            <a:off x="336681" y="952835"/>
            <a:ext cx="7473041" cy="204161"/>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p:cNvSpPr/>
          <p:nvPr/>
        </p:nvSpPr>
        <p:spPr>
          <a:xfrm>
            <a:off x="87866" y="1161218"/>
            <a:ext cx="4987988" cy="210382"/>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p:cNvSpPr/>
          <p:nvPr/>
        </p:nvSpPr>
        <p:spPr>
          <a:xfrm>
            <a:off x="4338734" y="1406924"/>
            <a:ext cx="2970245" cy="235264"/>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圆角 48"/>
          <p:cNvSpPr/>
          <p:nvPr/>
        </p:nvSpPr>
        <p:spPr>
          <a:xfrm>
            <a:off x="8060245" y="5108769"/>
            <a:ext cx="1526208" cy="230147"/>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9"/>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3"/>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7"/>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5"/>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2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left)">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left)">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wipe(left)">
                                      <p:cBhvr>
                                        <p:cTn id="111" dur="500"/>
                                        <p:tgtEl>
                                          <p:spTgt spid="32"/>
                                        </p:tgtEl>
                                      </p:cBhvr>
                                    </p:animEffect>
                                  </p:childTnLst>
                                </p:cTn>
                              </p:par>
                            </p:childTnLst>
                          </p:cTn>
                        </p:par>
                        <p:par>
                          <p:cTn id="112" fill="hold">
                            <p:stCondLst>
                              <p:cond delay="500"/>
                            </p:stCondLst>
                            <p:childTnLst>
                              <p:par>
                                <p:cTn id="113" presetID="22" presetClass="entr" presetSubtype="1" fill="hold"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up)">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wipe(left)">
                                      <p:cBhvr>
                                        <p:cTn id="120" dur="500"/>
                                        <p:tgtEl>
                                          <p:spTgt spid="3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wipe(left)">
                                      <p:cBhvr>
                                        <p:cTn id="123" dur="500"/>
                                        <p:tgtEl>
                                          <p:spTgt spid="36"/>
                                        </p:tgtEl>
                                      </p:cBhvr>
                                    </p:animEffect>
                                  </p:childTnLst>
                                </p:cTn>
                              </p:par>
                            </p:childTnLst>
                          </p:cTn>
                        </p:par>
                        <p:par>
                          <p:cTn id="124" fill="hold">
                            <p:stCondLst>
                              <p:cond delay="500"/>
                            </p:stCondLst>
                            <p:childTnLst>
                              <p:par>
                                <p:cTn id="125" presetID="22" presetClass="entr" presetSubtype="1"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up)">
                                      <p:cBhvr>
                                        <p:cTn id="127" dur="500"/>
                                        <p:tgtEl>
                                          <p:spTgt spid="37"/>
                                        </p:tgtEl>
                                      </p:cBhvr>
                                    </p:animEffect>
                                  </p:childTnLst>
                                </p:cTn>
                              </p:par>
                              <p:par>
                                <p:cTn id="128" presetID="22" presetClass="entr" presetSubtype="4" fill="hold"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wipe(down)">
                                      <p:cBhvr>
                                        <p:cTn id="130" dur="500"/>
                                        <p:tgtEl>
                                          <p:spTgt spid="4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500"/>
                                        <p:tgtEl>
                                          <p:spTgt spid="43"/>
                                        </p:tgtEl>
                                      </p:cBhvr>
                                    </p:animEffect>
                                  </p:childTnLst>
                                </p:cTn>
                              </p:par>
                            </p:childTnLst>
                          </p:cTn>
                        </p:par>
                        <p:par>
                          <p:cTn id="136" fill="hold">
                            <p:stCondLst>
                              <p:cond delay="500"/>
                            </p:stCondLst>
                            <p:childTnLst>
                              <p:par>
                                <p:cTn id="137" presetID="22" presetClass="entr" presetSubtype="4" fill="hold"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down)">
                                      <p:cBhvr>
                                        <p:cTn id="139" dur="5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2"/>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33"/>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35"/>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36"/>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37"/>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40"/>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43"/>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44"/>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wipe(left)">
                                      <p:cBhvr>
                                        <p:cTn id="162" dur="500"/>
                                        <p:tgtEl>
                                          <p:spTgt spid="46"/>
                                        </p:tgtEl>
                                      </p:cBhvr>
                                    </p:animEffect>
                                  </p:childTnLst>
                                </p:cTn>
                              </p:par>
                            </p:childTnLst>
                          </p:cTn>
                        </p:par>
                        <p:par>
                          <p:cTn id="163" fill="hold">
                            <p:stCondLst>
                              <p:cond delay="500"/>
                            </p:stCondLst>
                            <p:childTnLst>
                              <p:par>
                                <p:cTn id="164" presetID="22" presetClass="entr" presetSubtype="8" fill="hold" grpId="0" nodeType="after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left)">
                                      <p:cBhvr>
                                        <p:cTn id="166" dur="500"/>
                                        <p:tgtEl>
                                          <p:spTgt spid="47"/>
                                        </p:tgtEl>
                                      </p:cBhvr>
                                    </p:animEffect>
                                  </p:childTnLst>
                                </p:cTn>
                              </p:par>
                            </p:childTnLst>
                          </p:cTn>
                        </p:par>
                        <p:par>
                          <p:cTn id="167" fill="hold">
                            <p:stCondLst>
                              <p:cond delay="1000"/>
                            </p:stCondLst>
                            <p:childTnLst>
                              <p:par>
                                <p:cTn id="168" presetID="22" presetClass="entr" presetSubtype="8" fill="hold" grpId="0" nodeType="after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wipe(left)">
                                      <p:cBhvr>
                                        <p:cTn id="170" dur="500"/>
                                        <p:tgtEl>
                                          <p:spTgt spid="48"/>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49"/>
                                        </p:tgtEl>
                                        <p:attrNameLst>
                                          <p:attrName>style.visibility</p:attrName>
                                        </p:attrNameLst>
                                      </p:cBhvr>
                                      <p:to>
                                        <p:strVal val="visible"/>
                                      </p:to>
                                    </p:set>
                                    <p:animEffect transition="in" filter="wipe(left)">
                                      <p:cBhvr>
                                        <p:cTn id="1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9" grpId="1" animBg="1"/>
      <p:bldP spid="10" grpId="0" animBg="1"/>
      <p:bldP spid="11" grpId="0" animBg="1"/>
      <p:bldP spid="12" grpId="0" animBg="1"/>
      <p:bldP spid="13" grpId="0" animBg="1"/>
      <p:bldP spid="13" grpId="1" animBg="1"/>
      <p:bldP spid="14" grpId="0" animBg="1"/>
      <p:bldP spid="14" grpId="1" animBg="1"/>
      <p:bldP spid="19" grpId="0" animBg="1"/>
      <p:bldP spid="19" grpId="1" animBg="1"/>
      <p:bldP spid="25" grpId="0" animBg="1"/>
      <p:bldP spid="25" grpId="1" animBg="1"/>
      <p:bldP spid="28" grpId="0" animBg="1"/>
      <p:bldP spid="29" grpId="0" animBg="1"/>
      <p:bldP spid="30" grpId="0" animBg="1"/>
      <p:bldP spid="31" grpId="0" animBg="1"/>
      <p:bldP spid="32" grpId="0" animBg="1"/>
      <p:bldP spid="32" grpId="1" animBg="1"/>
      <p:bldP spid="35" grpId="0" animBg="1"/>
      <p:bldP spid="35" grpId="1" animBg="1"/>
      <p:bldP spid="36" grpId="0" animBg="1"/>
      <p:bldP spid="36" grpId="1" animBg="1"/>
      <p:bldP spid="43" grpId="0" animBg="1"/>
      <p:bldP spid="43" grpId="1"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3169369"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sz="3200" dirty="0">
                  <a:solidFill>
                    <a:srgbClr val="005188"/>
                  </a:solidFill>
                  <a:latin typeface="+mj-lt"/>
                  <a:ea typeface="华文中宋" panose="02010600040101010101" charset="-122"/>
                </a:rPr>
                <a:t>应用文表达积累</a:t>
              </a:r>
              <a:endParaRPr lang="zh-CN" altLang="en-US" sz="3200" dirty="0">
                <a:solidFill>
                  <a:srgbClr val="005188"/>
                </a:solidFill>
                <a:latin typeface="+mj-lt"/>
                <a:ea typeface="华文中宋" panose="02010600040101010101" charset="-122"/>
              </a:endParaRPr>
            </a:p>
          </p:txBody>
        </p:sp>
      </p:grpSp>
      <p:sp>
        <p:nvSpPr>
          <p:cNvPr id="7" name="文本占位符 2"/>
          <p:cNvSpPr txBox="1"/>
          <p:nvPr/>
        </p:nvSpPr>
        <p:spPr>
          <a:xfrm>
            <a:off x="290802" y="851883"/>
            <a:ext cx="4114943"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buAutoNum type="arabicPeriod"/>
            </a:pPr>
            <a:r>
              <a:rPr lang="zh-CN" altLang="en-US" sz="2000" dirty="0">
                <a:latin typeface="+mn-lt"/>
                <a:ea typeface="Cambria" panose="02040503050406030204" pitchFamily="18" charset="0"/>
              </a:rPr>
              <a:t>提供各种各样的体验</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娱乐和放松的结合</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享受各种餐饮选择和放松活动</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根据不同的喜好和年龄群体量身定制</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是为年轻夫妇设计的</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迎合成年人</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吸引</a:t>
            </a:r>
            <a:endParaRPr lang="en-US" altLang="zh-CN" sz="2000" dirty="0">
              <a:latin typeface="+mn-lt"/>
              <a:ea typeface="Cambria" panose="02040503050406030204" pitchFamily="18" charset="0"/>
            </a:endParaRPr>
          </a:p>
          <a:p>
            <a:pPr marL="514350" indent="-514350">
              <a:lnSpc>
                <a:spcPct val="100000"/>
              </a:lnSpc>
              <a:spcBef>
                <a:spcPts val="0"/>
              </a:spcBef>
              <a:buAutoNum type="arabicPeriod"/>
            </a:pPr>
            <a:r>
              <a:rPr lang="zh-CN" altLang="en-US" sz="2000" dirty="0">
                <a:latin typeface="+mn-lt"/>
                <a:ea typeface="Cambria" panose="02040503050406030204" pitchFamily="18" charset="0"/>
              </a:rPr>
              <a:t>以</a:t>
            </a:r>
            <a:r>
              <a:rPr lang="en-US" altLang="zh-CN" sz="2000" dirty="0">
                <a:latin typeface="+mn-lt"/>
                <a:ea typeface="Cambria" panose="02040503050406030204" pitchFamily="18" charset="0"/>
              </a:rPr>
              <a:t>…</a:t>
            </a:r>
            <a:r>
              <a:rPr lang="zh-CN" altLang="en-US" sz="2000" dirty="0">
                <a:latin typeface="+mn-lt"/>
                <a:ea typeface="Cambria" panose="02040503050406030204" pitchFamily="18" charset="0"/>
              </a:rPr>
              <a:t>闻名</a:t>
            </a:r>
            <a:endParaRPr lang="zh-CN" altLang="en-US" dirty="0">
              <a:latin typeface="+mn-lt"/>
              <a:ea typeface="华文中宋" panose="02010600040101010101" charset="-122"/>
            </a:endParaRPr>
          </a:p>
        </p:txBody>
      </p:sp>
      <p:sp>
        <p:nvSpPr>
          <p:cNvPr id="8" name="文本占位符 2"/>
          <p:cNvSpPr txBox="1"/>
          <p:nvPr/>
        </p:nvSpPr>
        <p:spPr>
          <a:xfrm>
            <a:off x="4457700" y="796465"/>
            <a:ext cx="7980219"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buAutoNum type="arabicPeriod"/>
            </a:pPr>
            <a:r>
              <a:rPr lang="en-US" altLang="zh-CN" i="1" dirty="0">
                <a:latin typeface="+mn-lt"/>
                <a:ea typeface="Cambria" panose="02040503050406030204" pitchFamily="18" charset="0"/>
              </a:rPr>
              <a:t>offer a variety of experiences</a:t>
            </a:r>
            <a:endParaRPr lang="en-US" altLang="zh-CN" i="1" dirty="0">
              <a:latin typeface="+mn-lt"/>
              <a:ea typeface="Cambria" panose="02040503050406030204" pitchFamily="18" charset="0"/>
            </a:endParaRPr>
          </a:p>
          <a:p>
            <a:pPr marL="514350" indent="-514350">
              <a:lnSpc>
                <a:spcPct val="100000"/>
              </a:lnSpc>
              <a:spcBef>
                <a:spcPts val="0"/>
              </a:spcBef>
              <a:buAutoNum type="arabicPeriod"/>
            </a:pPr>
            <a:r>
              <a:rPr lang="en-US" altLang="zh-CN" i="1" dirty="0">
                <a:latin typeface="+mn-lt"/>
                <a:ea typeface="Cambria" panose="02040503050406030204" pitchFamily="18" charset="0"/>
              </a:rPr>
              <a:t>a blend of entertainment and relaxation</a:t>
            </a:r>
            <a:endParaRPr lang="en-US" altLang="zh-CN" i="1" dirty="0">
              <a:latin typeface="+mn-lt"/>
              <a:ea typeface="Cambria" panose="02040503050406030204" pitchFamily="18" charset="0"/>
            </a:endParaRPr>
          </a:p>
          <a:p>
            <a:pPr marL="514350" indent="-514350">
              <a:lnSpc>
                <a:spcPct val="100000"/>
              </a:lnSpc>
              <a:spcBef>
                <a:spcPts val="0"/>
              </a:spcBef>
              <a:buAutoNum type="arabicPeriod"/>
            </a:pPr>
            <a:r>
              <a:rPr lang="en-US" altLang="zh-CN" i="1" dirty="0">
                <a:latin typeface="+mn-lt"/>
                <a:ea typeface="Cambria" panose="02040503050406030204" pitchFamily="18" charset="0"/>
              </a:rPr>
              <a:t>enjoy a variety of dining options and relaxation activities</a:t>
            </a:r>
            <a:endParaRPr lang="en-US" altLang="zh-CN" i="1" dirty="0">
              <a:latin typeface="+mn-lt"/>
              <a:ea typeface="Cambria" panose="02040503050406030204" pitchFamily="18" charset="0"/>
            </a:endParaRPr>
          </a:p>
          <a:p>
            <a:pPr marL="514350" indent="-514350">
              <a:lnSpc>
                <a:spcPct val="100000"/>
              </a:lnSpc>
              <a:spcBef>
                <a:spcPts val="0"/>
              </a:spcBef>
              <a:buAutoNum type="arabicPeriod"/>
            </a:pPr>
            <a:r>
              <a:rPr lang="en-US" altLang="zh-CN" i="1" dirty="0">
                <a:latin typeface="+mn-lt"/>
                <a:ea typeface="Cambria" panose="02040503050406030204" pitchFamily="18" charset="0"/>
              </a:rPr>
              <a:t>(be) tailored to  different preferences and age groups</a:t>
            </a:r>
            <a:endParaRPr lang="en-US" altLang="zh-CN" i="1" dirty="0">
              <a:latin typeface="+mn-lt"/>
              <a:ea typeface="Cambria" panose="02040503050406030204" pitchFamily="18" charset="0"/>
            </a:endParaRPr>
          </a:p>
          <a:p>
            <a:pPr marL="514350" indent="-514350">
              <a:lnSpc>
                <a:spcPct val="100000"/>
              </a:lnSpc>
              <a:spcBef>
                <a:spcPts val="0"/>
              </a:spcBef>
              <a:buAutoNum type="arabicPeriod"/>
            </a:pPr>
            <a:r>
              <a:rPr lang="en-US" altLang="zh-CN" i="1" dirty="0">
                <a:latin typeface="+mn-lt"/>
                <a:ea typeface="华文中宋" panose="02010600040101010101" charset="-122"/>
              </a:rPr>
              <a:t>(be) designed for younger couples</a:t>
            </a:r>
            <a:endParaRPr lang="en-US" altLang="zh-CN" i="1" dirty="0">
              <a:latin typeface="+mn-lt"/>
              <a:ea typeface="华文中宋" panose="02010600040101010101" charset="-122"/>
            </a:endParaRPr>
          </a:p>
          <a:p>
            <a:pPr marL="514350" indent="-514350">
              <a:lnSpc>
                <a:spcPct val="100000"/>
              </a:lnSpc>
              <a:spcBef>
                <a:spcPts val="0"/>
              </a:spcBef>
              <a:buAutoNum type="arabicPeriod"/>
            </a:pPr>
            <a:r>
              <a:rPr lang="en-US" altLang="zh-CN" i="1" dirty="0">
                <a:latin typeface="+mn-lt"/>
                <a:ea typeface="华文中宋" panose="02010600040101010101" charset="-122"/>
              </a:rPr>
              <a:t>cater to adults</a:t>
            </a:r>
            <a:endParaRPr lang="en-US" altLang="zh-CN" i="1" dirty="0">
              <a:latin typeface="+mn-lt"/>
              <a:ea typeface="华文中宋" panose="02010600040101010101" charset="-122"/>
            </a:endParaRPr>
          </a:p>
          <a:p>
            <a:pPr marL="514350" indent="-514350">
              <a:lnSpc>
                <a:spcPct val="100000"/>
              </a:lnSpc>
              <a:spcBef>
                <a:spcPts val="0"/>
              </a:spcBef>
              <a:buAutoNum type="arabicPeriod"/>
            </a:pPr>
            <a:r>
              <a:rPr lang="en-US" altLang="zh-CN" i="1" dirty="0">
                <a:latin typeface="+mn-lt"/>
                <a:ea typeface="华文中宋" panose="02010600040101010101" charset="-122"/>
              </a:rPr>
              <a:t>appeal to</a:t>
            </a:r>
            <a:endParaRPr lang="en-US" altLang="zh-CN" i="1" dirty="0">
              <a:latin typeface="+mn-lt"/>
              <a:ea typeface="华文中宋" panose="02010600040101010101" charset="-122"/>
            </a:endParaRPr>
          </a:p>
          <a:p>
            <a:pPr marL="514350" indent="-514350">
              <a:lnSpc>
                <a:spcPct val="100000"/>
              </a:lnSpc>
              <a:spcBef>
                <a:spcPts val="0"/>
              </a:spcBef>
              <a:buAutoNum type="arabicPeriod"/>
            </a:pPr>
            <a:r>
              <a:rPr lang="en-US" altLang="zh-CN" i="1" dirty="0">
                <a:latin typeface="+mn-lt"/>
                <a:ea typeface="华文中宋" panose="02010600040101010101" charset="-122"/>
              </a:rPr>
              <a:t>be renowned for</a:t>
            </a:r>
            <a:endParaRPr lang="zh-CN" altLang="en-US" i="1" dirty="0">
              <a:latin typeface="+mn-lt"/>
              <a:ea typeface="华文中宋" panose="02010600040101010101" charset="-122"/>
            </a:endParaRPr>
          </a:p>
        </p:txBody>
      </p:sp>
      <p:sp>
        <p:nvSpPr>
          <p:cNvPr id="9" name="文本占位符 2"/>
          <p:cNvSpPr txBox="1"/>
          <p:nvPr/>
        </p:nvSpPr>
        <p:spPr>
          <a:xfrm>
            <a:off x="287480" y="4066139"/>
            <a:ext cx="11721017" cy="269855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i="1" dirty="0">
                <a:latin typeface="+mn-lt"/>
                <a:ea typeface="华文中宋" panose="02010600040101010101" charset="-122"/>
              </a:rPr>
              <a:t>The upcoming Chinese Culture Exhibition, _________________________________________, is set to__________________________. __________ for its rich and diverse content, the exhibition is____________________________________________, where you can not only get detailed explanations of Chinese history, but also have an immersive culture experience. While the event ________________ with its in-depth cultural exploration, it also ________ children enthusiastic about it, since they can be offered an opportunity to have a hands-on learning, such as making a paper-cutting. </a:t>
            </a:r>
            <a:endParaRPr lang="zh-CN" altLang="en-US" i="1" dirty="0">
              <a:latin typeface="+mn-lt"/>
              <a:ea typeface="华文中宋" panose="02010600040101010101" charset="-122"/>
            </a:endParaRPr>
          </a:p>
        </p:txBody>
      </p:sp>
      <p:sp>
        <p:nvSpPr>
          <p:cNvPr id="11" name="文本框 10"/>
          <p:cNvSpPr txBox="1"/>
          <p:nvPr/>
        </p:nvSpPr>
        <p:spPr>
          <a:xfrm>
            <a:off x="5677679" y="4060763"/>
            <a:ext cx="629816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tailored to different preferences and age groups</a:t>
            </a:r>
            <a:endParaRPr lang="zh-CN" altLang="en-US" sz="2400" b="1" dirty="0">
              <a:solidFill>
                <a:srgbClr val="FF0000"/>
              </a:solidFill>
            </a:endParaRPr>
          </a:p>
        </p:txBody>
      </p:sp>
      <p:sp>
        <p:nvSpPr>
          <p:cNvPr id="13" name="文本框 12"/>
          <p:cNvSpPr txBox="1"/>
          <p:nvPr/>
        </p:nvSpPr>
        <p:spPr>
          <a:xfrm>
            <a:off x="1335933" y="4402985"/>
            <a:ext cx="4297950"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offer a variety of experiences</a:t>
            </a:r>
            <a:endParaRPr lang="zh-CN" altLang="en-US" sz="2400" b="1" dirty="0">
              <a:solidFill>
                <a:srgbClr val="FF0000"/>
              </a:solidFill>
            </a:endParaRPr>
          </a:p>
        </p:txBody>
      </p:sp>
      <p:sp>
        <p:nvSpPr>
          <p:cNvPr id="15" name="文本框 14"/>
          <p:cNvSpPr txBox="1"/>
          <p:nvPr/>
        </p:nvSpPr>
        <p:spPr>
          <a:xfrm>
            <a:off x="5556380" y="4433986"/>
            <a:ext cx="194543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Renowned</a:t>
            </a:r>
            <a:endParaRPr lang="zh-CN" altLang="en-US" sz="2400" b="1" dirty="0">
              <a:solidFill>
                <a:srgbClr val="FF0000"/>
              </a:solidFill>
            </a:endParaRPr>
          </a:p>
        </p:txBody>
      </p:sp>
      <p:sp>
        <p:nvSpPr>
          <p:cNvPr id="17" name="文本框 16"/>
          <p:cNvSpPr txBox="1"/>
          <p:nvPr/>
        </p:nvSpPr>
        <p:spPr>
          <a:xfrm>
            <a:off x="2094723" y="4816542"/>
            <a:ext cx="676414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a wonderful blend of entertainment and education</a:t>
            </a:r>
            <a:endParaRPr lang="zh-CN" altLang="en-US" sz="2400" b="1" dirty="0">
              <a:solidFill>
                <a:srgbClr val="FF0000"/>
              </a:solidFill>
            </a:endParaRPr>
          </a:p>
        </p:txBody>
      </p:sp>
      <p:sp>
        <p:nvSpPr>
          <p:cNvPr id="19" name="文本框 18"/>
          <p:cNvSpPr txBox="1"/>
          <p:nvPr/>
        </p:nvSpPr>
        <p:spPr>
          <a:xfrm>
            <a:off x="2421295" y="5544330"/>
            <a:ext cx="629816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caters to adults </a:t>
            </a:r>
            <a:endParaRPr lang="zh-CN" altLang="en-US" sz="2400" b="1" dirty="0">
              <a:solidFill>
                <a:srgbClr val="FF0000"/>
              </a:solidFill>
            </a:endParaRPr>
          </a:p>
        </p:txBody>
      </p:sp>
      <p:sp>
        <p:nvSpPr>
          <p:cNvPr id="21" name="文本框 20"/>
          <p:cNvSpPr txBox="1"/>
          <p:nvPr/>
        </p:nvSpPr>
        <p:spPr>
          <a:xfrm>
            <a:off x="10467594" y="5485838"/>
            <a:ext cx="1537593"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华文中宋" panose="02010600040101010101" charset="-122"/>
                <a:cs typeface="+mn-cs"/>
              </a:rPr>
              <a:t>appeals to </a:t>
            </a:r>
            <a:endParaRPr lang="zh-CN" altLang="en-US" sz="2400" b="1"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arn(inVertical)">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8000" r="-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0" y="0"/>
            <a:ext cx="3883742" cy="623456"/>
            <a:chOff x="0" y="0"/>
            <a:chExt cx="3169369" cy="623456"/>
          </a:xfrm>
        </p:grpSpPr>
        <p:sp>
          <p:nvSpPr>
            <p:cNvPr id="5" name="矩形 4"/>
            <p:cNvSpPr/>
            <p:nvPr/>
          </p:nvSpPr>
          <p:spPr>
            <a:xfrm>
              <a:off x="0" y="467592"/>
              <a:ext cx="3158836" cy="155864"/>
            </a:xfrm>
            <a:prstGeom prst="rect">
              <a:avLst/>
            </a:prstGeom>
            <a:solidFill>
              <a:srgbClr val="00518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solidFill>
                    <a:srgbClr val="005188"/>
                  </a:solidFill>
                  <a:latin typeface="Calibri Light" panose="020F0302020204030204"/>
                  <a:ea typeface="华文中宋" panose="02010600040101010101" charset="-122"/>
                </a:rPr>
                <a:t>文本词句分析与积累</a:t>
              </a:r>
              <a:endParaRPr kumimoji="0" lang="zh-CN" altLang="en-US" sz="3200" b="1" i="0" u="none" strike="noStrike" kern="1200" cap="none" spc="0" normalizeH="0" baseline="0" noProof="0" dirty="0">
                <a:ln>
                  <a:noFill/>
                </a:ln>
                <a:solidFill>
                  <a:srgbClr val="005188"/>
                </a:solidFill>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11795023"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It offers cruises from two to 15 nights, _________(feature) acrobatic shows, late-night dance parties, and themed nights.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Every cabin _________(feature) ocean views, and ships include fitness centers, spas, casinos, pools, </a:t>
            </a:r>
            <a:r>
              <a:rPr lang="en-US" altLang="zh-CN" i="1" dirty="0">
                <a:solidFill>
                  <a:prstClr val="black"/>
                </a:solidFill>
                <a:highlight>
                  <a:srgbClr val="FFFF00"/>
                </a:highlight>
                <a:latin typeface="Calibri" panose="020F0502020204030204"/>
                <a:ea typeface="Cambria" panose="02040503050406030204" pitchFamily="18" charset="0"/>
              </a:rPr>
              <a:t>putting courses</a:t>
            </a:r>
            <a:r>
              <a:rPr lang="en-US" altLang="zh-CN" i="1" dirty="0">
                <a:solidFill>
                  <a:prstClr val="black"/>
                </a:solidFill>
                <a:latin typeface="Calibri" panose="020F0502020204030204"/>
                <a:ea typeface="Cambria" panose="02040503050406030204" pitchFamily="18" charset="0"/>
              </a:rPr>
              <a:t>, and live music venues.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Whether you are seeking luxury,____________(afford), or a blend of entertainment and relaxation, there is a cruise line that </a:t>
            </a:r>
            <a:r>
              <a:rPr lang="en-US" altLang="zh-CN" i="1" dirty="0">
                <a:solidFill>
                  <a:prstClr val="black"/>
                </a:solidFill>
                <a:highlight>
                  <a:srgbClr val="FFFF00"/>
                </a:highlight>
                <a:latin typeface="Calibri" panose="020F0502020204030204"/>
                <a:ea typeface="Cambria" panose="02040503050406030204" pitchFamily="18" charset="0"/>
              </a:rPr>
              <a:t>fits the bill</a:t>
            </a:r>
            <a:r>
              <a:rPr lang="en-US" altLang="zh-CN" i="1" dirty="0">
                <a:solidFill>
                  <a:prstClr val="black"/>
                </a:solidFill>
                <a:latin typeface="Calibri" panose="020F0502020204030204"/>
                <a:ea typeface="Cambria" panose="02040503050406030204" pitchFamily="18" charset="0"/>
              </a:rPr>
              <a:t>.</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Holland America Line offers an __________(afford) premium cruising experience.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Seabourn provides a luxurious cruising experience with all-oceanfront suites and ___________(person) service.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Its ship ______________(accommodate) 458 or 600 guests and offers durations from seven to 90 days.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zh-CN" altLang="en-US" dirty="0">
                <a:solidFill>
                  <a:prstClr val="black"/>
                </a:solidFill>
                <a:latin typeface="Calibri" panose="020F0502020204030204"/>
                <a:ea typeface="Cambria" panose="02040503050406030204" pitchFamily="18" charset="0"/>
              </a:rPr>
              <a:t>关于“奢侈”“高档”词汇整理</a:t>
            </a:r>
            <a:endParaRPr lang="en-US" altLang="zh-CN"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luxury</a:t>
            </a:r>
            <a:endParaRPr lang="en-US" altLang="zh-CN"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upscale</a:t>
            </a:r>
            <a:endParaRPr lang="en-US" altLang="zh-CN"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premium</a:t>
            </a:r>
            <a:endParaRPr lang="en-US" altLang="zh-CN"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exclusive</a:t>
            </a:r>
            <a:endParaRPr lang="en-US" altLang="zh-CN" i="1" dirty="0">
              <a:solidFill>
                <a:prstClr val="black"/>
              </a:solidFill>
              <a:latin typeface="Calibri" panose="020F0502020204030204"/>
              <a:ea typeface="Cambria" panose="02040503050406030204" pitchFamily="18" charset="0"/>
            </a:endParaRPr>
          </a:p>
        </p:txBody>
      </p:sp>
      <p:sp>
        <p:nvSpPr>
          <p:cNvPr id="3" name="文本框 2"/>
          <p:cNvSpPr txBox="1"/>
          <p:nvPr/>
        </p:nvSpPr>
        <p:spPr>
          <a:xfrm>
            <a:off x="5754329" y="724818"/>
            <a:ext cx="617957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featuring</a:t>
            </a:r>
            <a:endParaRPr lang="zh-CN" altLang="en-US" sz="2400" b="1" dirty="0">
              <a:solidFill>
                <a:srgbClr val="FF0000"/>
              </a:solidFill>
            </a:endParaRPr>
          </a:p>
        </p:txBody>
      </p:sp>
      <p:sp>
        <p:nvSpPr>
          <p:cNvPr id="12" name="文本框 11"/>
          <p:cNvSpPr txBox="1"/>
          <p:nvPr/>
        </p:nvSpPr>
        <p:spPr>
          <a:xfrm>
            <a:off x="2342535" y="1472069"/>
            <a:ext cx="617957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features</a:t>
            </a:r>
            <a:endParaRPr lang="zh-CN" altLang="en-US" sz="2400" b="1" dirty="0">
              <a:solidFill>
                <a:srgbClr val="FF0000"/>
              </a:solidFill>
            </a:endParaRPr>
          </a:p>
        </p:txBody>
      </p:sp>
      <p:sp>
        <p:nvSpPr>
          <p:cNvPr id="16" name="文本框 15"/>
          <p:cNvSpPr txBox="1"/>
          <p:nvPr/>
        </p:nvSpPr>
        <p:spPr>
          <a:xfrm>
            <a:off x="4997245" y="2219322"/>
            <a:ext cx="617957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affordability</a:t>
            </a:r>
            <a:endParaRPr lang="zh-CN" altLang="en-US" sz="2400" b="1" dirty="0">
              <a:solidFill>
                <a:srgbClr val="FF0000"/>
              </a:solidFill>
            </a:endParaRPr>
          </a:p>
        </p:txBody>
      </p:sp>
      <p:sp>
        <p:nvSpPr>
          <p:cNvPr id="20" name="文本框 19"/>
          <p:cNvSpPr txBox="1"/>
          <p:nvPr/>
        </p:nvSpPr>
        <p:spPr>
          <a:xfrm>
            <a:off x="4672781" y="2946908"/>
            <a:ext cx="617957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affordable</a:t>
            </a:r>
            <a:endParaRPr lang="zh-CN" altLang="en-US" sz="2400" b="1" dirty="0">
              <a:solidFill>
                <a:srgbClr val="FF0000"/>
              </a:solidFill>
            </a:endParaRPr>
          </a:p>
        </p:txBody>
      </p:sp>
      <p:sp>
        <p:nvSpPr>
          <p:cNvPr id="23" name="文本框 22"/>
          <p:cNvSpPr txBox="1"/>
          <p:nvPr/>
        </p:nvSpPr>
        <p:spPr>
          <a:xfrm>
            <a:off x="759542" y="3644998"/>
            <a:ext cx="617957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personalized</a:t>
            </a:r>
            <a:endParaRPr lang="zh-CN" altLang="en-US" sz="2400" b="1" dirty="0">
              <a:solidFill>
                <a:srgbClr val="FF0000"/>
              </a:solidFill>
            </a:endParaRPr>
          </a:p>
        </p:txBody>
      </p:sp>
      <p:sp>
        <p:nvSpPr>
          <p:cNvPr id="25" name="文本框 24"/>
          <p:cNvSpPr txBox="1"/>
          <p:nvPr/>
        </p:nvSpPr>
        <p:spPr>
          <a:xfrm>
            <a:off x="1752600" y="4028458"/>
            <a:ext cx="3153697"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accommodates</a:t>
            </a:r>
            <a:endParaRPr lang="zh-CN" altLang="en-US" sz="2400" b="1" dirty="0">
              <a:solidFill>
                <a:srgbClr val="FF0000"/>
              </a:solidFill>
            </a:endParaRPr>
          </a:p>
        </p:txBody>
      </p:sp>
      <p:sp>
        <p:nvSpPr>
          <p:cNvPr id="26" name="文本框 25"/>
          <p:cNvSpPr txBox="1"/>
          <p:nvPr/>
        </p:nvSpPr>
        <p:spPr>
          <a:xfrm>
            <a:off x="2868561" y="5154251"/>
            <a:ext cx="6179574" cy="1554272"/>
          </a:xfrm>
          <a:prstGeom prst="rect">
            <a:avLst/>
          </a:prstGeom>
          <a:noFill/>
        </p:spPr>
        <p:txBody>
          <a:bodyPr wrap="square">
            <a:spAutoFit/>
          </a:bodyPr>
          <a:lstStyle/>
          <a:p>
            <a:pPr>
              <a:spcBef>
                <a:spcPts val="600"/>
              </a:spcBef>
            </a:pPr>
            <a:r>
              <a:rPr lang="zh-CN" altLang="en-US" sz="2000" b="1" dirty="0"/>
              <a:t>奢侈的，豪华的</a:t>
            </a:r>
            <a:endParaRPr lang="en-US" altLang="zh-CN" sz="2000" b="1" dirty="0"/>
          </a:p>
          <a:p>
            <a:pPr>
              <a:spcBef>
                <a:spcPts val="600"/>
              </a:spcBef>
            </a:pPr>
            <a:r>
              <a:rPr lang="zh-CN" altLang="en-US" sz="2000" b="1" dirty="0"/>
              <a:t>高消费阶层的，高档的</a:t>
            </a:r>
            <a:endParaRPr lang="en-US" altLang="zh-CN" sz="2000" b="1" dirty="0"/>
          </a:p>
          <a:p>
            <a:pPr>
              <a:spcBef>
                <a:spcPts val="600"/>
              </a:spcBef>
            </a:pPr>
            <a:r>
              <a:rPr lang="zh-CN" altLang="en-US" sz="2000" b="1" dirty="0"/>
              <a:t>高价的，高品质的</a:t>
            </a:r>
            <a:endParaRPr lang="en-US" altLang="zh-CN" sz="2000" b="1" dirty="0"/>
          </a:p>
          <a:p>
            <a:pPr>
              <a:spcBef>
                <a:spcPts val="600"/>
              </a:spcBef>
            </a:pPr>
            <a:r>
              <a:rPr lang="zh-CN" altLang="en-US" sz="2000" b="1" dirty="0"/>
              <a:t>高档的，昂贵的</a:t>
            </a:r>
            <a:endParaRPr lang="zh-CN" altLang="en-US" sz="2000" b="1" dirty="0"/>
          </a:p>
        </p:txBody>
      </p:sp>
      <p:sp>
        <p:nvSpPr>
          <p:cNvPr id="27" name="文本框 26"/>
          <p:cNvSpPr txBox="1"/>
          <p:nvPr/>
        </p:nvSpPr>
        <p:spPr>
          <a:xfrm>
            <a:off x="5975555" y="5124754"/>
            <a:ext cx="3778045"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b="1" dirty="0">
                <a:latin typeface="Calibri" panose="020F0502020204030204"/>
                <a:ea typeface="Cambria" panose="02040503050406030204" pitchFamily="18" charset="0"/>
              </a:rPr>
              <a:t>其他同义词：</a:t>
            </a:r>
            <a:endParaRPr lang="en-US" altLang="zh-CN" sz="2400" b="1" dirty="0">
              <a:latin typeface="Calibri" panose="020F0502020204030204"/>
              <a:ea typeface="Cambria" panose="02040503050406030204" pitchFamily="18" charset="0"/>
            </a:endParaRPr>
          </a:p>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upmarket	</a:t>
            </a:r>
            <a:r>
              <a:rPr lang="en-US" altLang="zh-CN" sz="2400" b="1" i="1" dirty="0">
                <a:solidFill>
                  <a:srgbClr val="FF0000"/>
                </a:solidFill>
              </a:rPr>
              <a:t>high-end</a:t>
            </a:r>
            <a:endParaRPr lang="en-US" altLang="zh-CN" sz="2400" b="1" i="1" dirty="0">
              <a:solidFill>
                <a:srgbClr val="FF0000"/>
              </a:solidFill>
            </a:endParaRPr>
          </a:p>
          <a:p>
            <a:r>
              <a:rPr lang="en-US" altLang="zh-CN" sz="2400" b="1" i="1" dirty="0">
                <a:solidFill>
                  <a:srgbClr val="FF0000"/>
                </a:solidFill>
              </a:rPr>
              <a:t>fancy 		expensive</a:t>
            </a:r>
            <a:endParaRPr lang="en-US" altLang="zh-CN" sz="2400" b="1" i="1" dirty="0">
              <a:solidFill>
                <a:srgbClr val="FF0000"/>
              </a:solidFill>
            </a:endParaRPr>
          </a:p>
          <a:p>
            <a:r>
              <a:rPr lang="en-US" altLang="zh-CN" sz="2400" b="1" i="1" dirty="0">
                <a:solidFill>
                  <a:srgbClr val="FF0000"/>
                </a:solidFill>
              </a:rPr>
              <a:t>dear		costly</a:t>
            </a:r>
            <a:endParaRPr lang="en-US" altLang="zh-CN" sz="2400" b="1" i="1" dirty="0">
              <a:solidFill>
                <a:srgbClr val="FF0000"/>
              </a:solidFill>
            </a:endParaRPr>
          </a:p>
        </p:txBody>
      </p:sp>
      <p:sp>
        <p:nvSpPr>
          <p:cNvPr id="28" name="文本框 27"/>
          <p:cNvSpPr txBox="1"/>
          <p:nvPr/>
        </p:nvSpPr>
        <p:spPr>
          <a:xfrm>
            <a:off x="7830728" y="1807349"/>
            <a:ext cx="2701009" cy="461665"/>
          </a:xfrm>
          <a:prstGeom prst="rect">
            <a:avLst/>
          </a:prstGeom>
          <a:noFill/>
        </p:spPr>
        <p:txBody>
          <a:bodyPr wrap="square">
            <a:spAutoFit/>
          </a:bodyPr>
          <a:lstStyle/>
          <a:p>
            <a:r>
              <a:rPr lang="zh-CN" altLang="en-US" sz="2400" b="1" dirty="0">
                <a:solidFill>
                  <a:srgbClr val="FF0000"/>
                </a:solidFill>
                <a:ea typeface="Cambria" panose="02040503050406030204" pitchFamily="18" charset="0"/>
              </a:rPr>
              <a:t>高尔夫球课程</a:t>
            </a:r>
            <a:endParaRPr lang="zh-CN" altLang="en-US" sz="2400" b="1" dirty="0">
              <a:solidFill>
                <a:srgbClr val="FF0000"/>
              </a:solidFill>
            </a:endParaRPr>
          </a:p>
        </p:txBody>
      </p:sp>
      <p:sp>
        <p:nvSpPr>
          <p:cNvPr id="29" name="文本框 28"/>
          <p:cNvSpPr txBox="1"/>
          <p:nvPr/>
        </p:nvSpPr>
        <p:spPr>
          <a:xfrm>
            <a:off x="7122516" y="2648238"/>
            <a:ext cx="2701009" cy="461665"/>
          </a:xfrm>
          <a:prstGeom prst="rect">
            <a:avLst/>
          </a:prstGeom>
          <a:noFill/>
        </p:spPr>
        <p:txBody>
          <a:bodyPr wrap="square">
            <a:spAutoFit/>
          </a:bodyPr>
          <a:lstStyle/>
          <a:p>
            <a:r>
              <a:rPr lang="zh-CN" altLang="en-US" sz="2400" b="1" dirty="0">
                <a:solidFill>
                  <a:srgbClr val="FF0000"/>
                </a:solidFill>
                <a:ea typeface="Cambria" panose="02040503050406030204" pitchFamily="18" charset="0"/>
              </a:rPr>
              <a:t>符合要求</a:t>
            </a:r>
            <a:endParaRPr lang="zh-CN" altLang="en-US" sz="2400" b="1"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arn(inVertical)">
                                      <p:cBhvr>
                                        <p:cTn id="22" dur="500"/>
                                        <p:tgtEl>
                                          <p:spTgt spid="8">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arn(inVertical)">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8">
                                            <p:txEl>
                                              <p:pRg st="7" end="7"/>
                                            </p:txEl>
                                          </p:spTgt>
                                        </p:tgtEl>
                                        <p:attrNameLst>
                                          <p:attrName>style.visibility</p:attrName>
                                        </p:attrNameLst>
                                      </p:cBhvr>
                                      <p:to>
                                        <p:strVal val="visible"/>
                                      </p:to>
                                    </p:set>
                                    <p:animEffect transition="in" filter="barn(inVertical)">
                                      <p:cBhvr>
                                        <p:cTn id="70" dur="500"/>
                                        <p:tgtEl>
                                          <p:spTgt spid="8">
                                            <p:txEl>
                                              <p:pRg st="7" end="7"/>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8">
                                            <p:txEl>
                                              <p:pRg st="8" end="8"/>
                                            </p:txEl>
                                          </p:spTgt>
                                        </p:tgtEl>
                                        <p:attrNameLst>
                                          <p:attrName>style.visibility</p:attrName>
                                        </p:attrNameLst>
                                      </p:cBhvr>
                                      <p:to>
                                        <p:strVal val="visible"/>
                                      </p:to>
                                    </p:set>
                                    <p:animEffect transition="in" filter="barn(inVertical)">
                                      <p:cBhvr>
                                        <p:cTn id="73" dur="500"/>
                                        <p:tgtEl>
                                          <p:spTgt spid="8">
                                            <p:txEl>
                                              <p:pRg st="8" end="8"/>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8">
                                            <p:txEl>
                                              <p:pRg st="9" end="9"/>
                                            </p:txEl>
                                          </p:spTgt>
                                        </p:tgtEl>
                                        <p:attrNameLst>
                                          <p:attrName>style.visibility</p:attrName>
                                        </p:attrNameLst>
                                      </p:cBhvr>
                                      <p:to>
                                        <p:strVal val="visible"/>
                                      </p:to>
                                    </p:set>
                                    <p:animEffect transition="in" filter="barn(inVertical)">
                                      <p:cBhvr>
                                        <p:cTn id="76" dur="500"/>
                                        <p:tgtEl>
                                          <p:spTgt spid="8">
                                            <p:txEl>
                                              <p:pRg st="9" end="9"/>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8">
                                            <p:txEl>
                                              <p:pRg st="10" end="10"/>
                                            </p:txEl>
                                          </p:spTgt>
                                        </p:tgtEl>
                                        <p:attrNameLst>
                                          <p:attrName>style.visibility</p:attrName>
                                        </p:attrNameLst>
                                      </p:cBhvr>
                                      <p:to>
                                        <p:strVal val="visible"/>
                                      </p:to>
                                    </p:set>
                                    <p:animEffect transition="in" filter="barn(inVertical)">
                                      <p:cBhvr>
                                        <p:cTn id="79" dur="500"/>
                                        <p:tgtEl>
                                          <p:spTgt spid="8">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barn(inVertical)">
                                      <p:cBhvr>
                                        <p:cTn id="84" dur="500"/>
                                        <p:tgtEl>
                                          <p:spTgt spid="2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6">
                                            <p:txEl>
                                              <p:pRg st="1" end="1"/>
                                            </p:txEl>
                                          </p:spTgt>
                                        </p:tgtEl>
                                        <p:attrNameLst>
                                          <p:attrName>style.visibility</p:attrName>
                                        </p:attrNameLst>
                                      </p:cBhvr>
                                      <p:to>
                                        <p:strVal val="visible"/>
                                      </p:to>
                                    </p:set>
                                    <p:animEffect transition="in" filter="barn(inVertical)">
                                      <p:cBhvr>
                                        <p:cTn id="89" dur="500"/>
                                        <p:tgtEl>
                                          <p:spTgt spid="26">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26">
                                            <p:txEl>
                                              <p:pRg st="2" end="2"/>
                                            </p:txEl>
                                          </p:spTgt>
                                        </p:tgtEl>
                                        <p:attrNameLst>
                                          <p:attrName>style.visibility</p:attrName>
                                        </p:attrNameLst>
                                      </p:cBhvr>
                                      <p:to>
                                        <p:strVal val="visible"/>
                                      </p:to>
                                    </p:set>
                                    <p:animEffect transition="in" filter="barn(inVertical)">
                                      <p:cBhvr>
                                        <p:cTn id="94" dur="500"/>
                                        <p:tgtEl>
                                          <p:spTgt spid="26">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26">
                                            <p:txEl>
                                              <p:pRg st="3" end="3"/>
                                            </p:txEl>
                                          </p:spTgt>
                                        </p:tgtEl>
                                        <p:attrNameLst>
                                          <p:attrName>style.visibility</p:attrName>
                                        </p:attrNameLst>
                                      </p:cBhvr>
                                      <p:to>
                                        <p:strVal val="visible"/>
                                      </p:to>
                                    </p:set>
                                    <p:animEffect transition="in" filter="barn(inVertical)">
                                      <p:cBhvr>
                                        <p:cTn id="99" dur="500"/>
                                        <p:tgtEl>
                                          <p:spTgt spid="26">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barn(inVertical)">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P spid="20" grpId="0"/>
      <p:bldP spid="23" grpId="0"/>
      <p:bldP spid="25"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713701"/>
              <a:ext cx="12192000" cy="3519054"/>
            </a:xfrm>
            <a:prstGeom prst="rect">
              <a:avLst/>
            </a:prstGeom>
            <a:blipFill dpi="0" rotWithShape="1">
              <a:blip r:embed="rId1"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4954333" y="3734096"/>
            <a:ext cx="2639162" cy="768350"/>
          </a:xfrm>
          <a:prstGeom prst="rect">
            <a:avLst/>
          </a:prstGeom>
          <a:noFill/>
        </p:spPr>
        <p:txBody>
          <a:bodyPr wrap="square" lIns="0" rIns="0" rtlCol="0">
            <a:spAutoFit/>
          </a:bodyPr>
          <a:lstStyle/>
          <a:p>
            <a:pPr algn="ctr"/>
            <a:r>
              <a:rPr lang="en-US" altLang="zh-CN"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B</a:t>
            </a:r>
            <a:r>
              <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rPr>
              <a:t>篇</a:t>
            </a:r>
            <a:endParaRPr lang="zh-CN" altLang="en-US" sz="4400" b="1" dirty="0">
              <a:solidFill>
                <a:schemeClr val="bg1"/>
              </a:solidFill>
              <a:effectLst>
                <a:reflection blurRad="6350" stA="55000" endA="300" endPos="45500" dir="5400000" sy="-100000" algn="bl" rotWithShape="0"/>
              </a:effectLst>
              <a:latin typeface="Arial" panose="020B0604020202020204" pitchFamily="34" charset="0"/>
              <a:ea typeface="华文中宋" panose="02010600040101010101" charset="-122"/>
              <a:cs typeface="方正静蕾简体" panose="03000509000000000000" pitchFamily="65" charset="-122"/>
            </a:endParaRPr>
          </a:p>
        </p:txBody>
      </p:sp>
      <p:sp>
        <p:nvSpPr>
          <p:cNvPr id="7" name="文本占位符 2"/>
          <p:cNvSpPr txBox="1"/>
          <p:nvPr/>
        </p:nvSpPr>
        <p:spPr>
          <a:xfrm>
            <a:off x="2582427" y="5563760"/>
            <a:ext cx="98181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a:solidFill>
                  <a:srgbClr val="005188"/>
                </a:solidFill>
                <a:latin typeface="+mj-lt"/>
                <a:ea typeface="华文中宋" panose="02010600040101010101" charset="-122"/>
              </a:rPr>
              <a:t>人与自我：</a:t>
            </a:r>
            <a:r>
              <a:rPr lang="en-US" altLang="zh-CN" sz="3200" dirty="0">
                <a:solidFill>
                  <a:srgbClr val="005188"/>
                </a:solidFill>
                <a:latin typeface="Cambria" panose="02040503050406030204" pitchFamily="18" charset="0"/>
                <a:ea typeface="Cambria" panose="02040503050406030204" pitchFamily="18" charset="0"/>
              </a:rPr>
              <a:t> A description of MY childhood</a:t>
            </a:r>
            <a:endParaRPr lang="zh-CN" altLang="en-US" sz="3200" dirty="0">
              <a:solidFill>
                <a:srgbClr val="005188"/>
              </a:solidFill>
              <a:latin typeface="Cambria" panose="02040503050406030204" pitchFamily="18" charset="0"/>
              <a:ea typeface="华文中宋" panose="02010600040101010101" charset="-122"/>
            </a:endParaRPr>
          </a:p>
        </p:txBody>
      </p:sp>
      <p:pic>
        <p:nvPicPr>
          <p:cNvPr id="8" name="图片 7"/>
          <p:cNvPicPr>
            <a:picLocks noChangeAspect="1"/>
          </p:cNvPicPr>
          <p:nvPr/>
        </p:nvPicPr>
        <p:blipFill>
          <a:blip r:embed="rId3"/>
          <a:stretch>
            <a:fillRect/>
          </a:stretch>
        </p:blipFill>
        <p:spPr>
          <a:xfrm>
            <a:off x="4625592" y="683288"/>
            <a:ext cx="2812918" cy="2615135"/>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1" accel="26000" fill="hold" nodeType="withEffect" p14:presetBounceEnd="67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67000">
                                          <p:cBhvr additive="base">
                                            <p:cTn id="10" dur="125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1" dur="125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1" accel="26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250" fill="hold"/>
                                            <p:tgtEl>
                                              <p:spTgt spid="3"/>
                                            </p:tgtEl>
                                            <p:attrNameLst>
                                              <p:attrName>ppt_x</p:attrName>
                                            </p:attrNameLst>
                                          </p:cBhvr>
                                          <p:tavLst>
                                            <p:tav tm="0">
                                              <p:val>
                                                <p:strVal val="#ppt_x"/>
                                              </p:val>
                                            </p:tav>
                                            <p:tav tm="100000">
                                              <p:val>
                                                <p:strVal val="#ppt_x"/>
                                              </p:val>
                                            </p:tav>
                                          </p:tavLst>
                                        </p:anim>
                                        <p:anim calcmode="lin" valueType="num">
                                          <p:cBhvr additive="base">
                                            <p:cTn id="11" dur="125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圆角 48"/>
          <p:cNvSpPr/>
          <p:nvPr/>
        </p:nvSpPr>
        <p:spPr>
          <a:xfrm>
            <a:off x="1693372" y="5555226"/>
            <a:ext cx="5906963" cy="196646"/>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p:cNvSpPr/>
          <p:nvPr/>
        </p:nvSpPr>
        <p:spPr>
          <a:xfrm>
            <a:off x="7887956" y="4662642"/>
            <a:ext cx="2895600" cy="220857"/>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73264" y="4332721"/>
            <a:ext cx="2207712" cy="229231"/>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5688618" y="4049693"/>
            <a:ext cx="1686872" cy="281147"/>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3169831" y="4334396"/>
            <a:ext cx="1874442" cy="207460"/>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1825026" y="4587279"/>
            <a:ext cx="2626393" cy="245977"/>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a:off x="4790965" y="4578905"/>
            <a:ext cx="1157659" cy="254352"/>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角 45"/>
          <p:cNvSpPr/>
          <p:nvPr/>
        </p:nvSpPr>
        <p:spPr>
          <a:xfrm>
            <a:off x="3094469" y="4861934"/>
            <a:ext cx="4682955" cy="202435"/>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p:cNvSpPr/>
          <p:nvPr/>
        </p:nvSpPr>
        <p:spPr>
          <a:xfrm>
            <a:off x="0" y="5084672"/>
            <a:ext cx="1065125" cy="220858"/>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39"/>
          <p:cNvSpPr/>
          <p:nvPr/>
        </p:nvSpPr>
        <p:spPr>
          <a:xfrm>
            <a:off x="402043" y="4072074"/>
            <a:ext cx="5209048" cy="240153"/>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p:cNvSpPr/>
          <p:nvPr/>
        </p:nvSpPr>
        <p:spPr>
          <a:xfrm>
            <a:off x="9123480" y="3545601"/>
            <a:ext cx="1563018" cy="265311"/>
          </a:xfrm>
          <a:prstGeom prst="roundRect">
            <a:avLst/>
          </a:prstGeom>
          <a:solidFill>
            <a:srgbClr val="0070C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2"/>
          <p:cNvSpPr txBox="1"/>
          <p:nvPr/>
        </p:nvSpPr>
        <p:spPr>
          <a:xfrm>
            <a:off x="623312" y="208707"/>
            <a:ext cx="9848043"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Cambria" panose="02040503050406030204" pitchFamily="18" charset="0"/>
                <a:ea typeface="Cambria" panose="02040503050406030204" pitchFamily="18" charset="0"/>
              </a:rPr>
              <a:t>B</a:t>
            </a:r>
            <a:r>
              <a:rPr lang="zh-CN" altLang="en-US" sz="3200" dirty="0">
                <a:solidFill>
                  <a:srgbClr val="005188"/>
                </a:solidFill>
                <a:latin typeface="+mj-lt"/>
                <a:ea typeface="华文中宋" panose="02010600040101010101" charset="-122"/>
              </a:rPr>
              <a:t>篇</a:t>
            </a:r>
            <a:r>
              <a:rPr lang="zh-CN" altLang="en-US" sz="3200" dirty="0">
                <a:solidFill>
                  <a:srgbClr val="005188"/>
                </a:solidFill>
                <a:ea typeface="华文中宋" panose="02010600040101010101" charset="-122"/>
              </a:rPr>
              <a:t>：</a:t>
            </a:r>
            <a:r>
              <a:rPr lang="en-US" altLang="zh-CN" sz="3200" dirty="0">
                <a:solidFill>
                  <a:srgbClr val="005188"/>
                </a:solidFill>
                <a:latin typeface="Cambria" panose="02040503050406030204" pitchFamily="18" charset="0"/>
                <a:ea typeface="Cambria" panose="02040503050406030204" pitchFamily="18" charset="0"/>
              </a:rPr>
              <a:t>A description of MY childhood</a:t>
            </a:r>
            <a:endParaRPr lang="zh-CN" altLang="en-US" sz="3200" dirty="0">
              <a:solidFill>
                <a:srgbClr val="005188"/>
              </a:solidFill>
              <a:latin typeface="+mj-lt"/>
              <a:ea typeface="华文中宋" panose="02010600040101010101" charset="-122"/>
            </a:endParaRPr>
          </a:p>
        </p:txBody>
      </p:sp>
      <p:sp>
        <p:nvSpPr>
          <p:cNvPr id="3" name="文本框 2"/>
          <p:cNvSpPr txBox="1"/>
          <p:nvPr/>
        </p:nvSpPr>
        <p:spPr>
          <a:xfrm>
            <a:off x="-1" y="856357"/>
            <a:ext cx="7819053" cy="6001643"/>
          </a:xfrm>
          <a:prstGeom prst="rect">
            <a:avLst/>
          </a:prstGeom>
          <a:noFill/>
        </p:spPr>
        <p:txBody>
          <a:bodyPr wrap="square">
            <a:spAutoFit/>
          </a:bodyPr>
          <a:lstStyle/>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My childhood was a painted picture of a sunny sky and rolling green fields stretching to the horizon. It tasted of sharp berries and smelt of sour grapes. My family lived in a cabin in the countryside, but I lived in my mother's arms. They were so delicate but strong, and her red hair falling around me was like a curtain that separated me from the world.</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Childhood was simple. The borders of my village were the furthest my troubles went and monsters only lived in the pages of books. Every day was a waking dream of running races and muddy knees. My village was </a:t>
            </a:r>
            <a:r>
              <a:rPr lang="en-US" altLang="zh-CN" sz="1600" b="1" u="sng" dirty="0">
                <a:solidFill>
                  <a:srgbClr val="000000"/>
                </a:solidFill>
                <a:effectLst/>
                <a:latin typeface="Times New Roman" panose="02020603050405020304" pitchFamily="18" charset="0"/>
                <a:ea typeface="等线" panose="02010600030101010101" pitchFamily="2" charset="-122"/>
              </a:rPr>
              <a:t>archaic</a:t>
            </a:r>
            <a:r>
              <a:rPr lang="en-US" altLang="zh-CN" sz="1600" dirty="0">
                <a:solidFill>
                  <a:srgbClr val="000000"/>
                </a:solidFill>
                <a:effectLst/>
                <a:latin typeface="Times New Roman" panose="02020603050405020304" pitchFamily="18" charset="0"/>
                <a:ea typeface="等线" panose="02010600030101010101" pitchFamily="2" charset="-122"/>
              </a:rPr>
              <a:t>, dying cabins housing dying farmers with dying traditions. There weren't many children but me and the other boys; boys of butchers and sellers formed our own group.</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They called us wild. I suppose we were. Trees and mountains formed our playgrounds and fights broke out as easily as sudden laughter. Liberated from the restrictions of society, we would bound into the woods, deeper and deeper until we found a lake which, with a wild yell, we would jump into all at once.</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My most vivid memories from boyhood center around that lake. Water shone brightly and the sounds of our screams broke into the outcry from birds. The shock of cold water against sweating skin would wake every nerve in my body and my bare feet would hit the sinking muddy bottom. As we submerged, time would stop, movements slowing as bubbles rose around us.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I was drowning. I was living. I was living. I was drowning. For timelessness or a second (both felt the same) we would pause, curl up, and then be forced back out into breathing air.</a:t>
            </a:r>
            <a:endParaRPr lang="en-US" altLang="zh-CN" sz="1600" dirty="0">
              <a:solidFill>
                <a:srgbClr val="000000"/>
              </a:solidFill>
              <a:effectLst/>
              <a:latin typeface="Times New Roman" panose="02020603050405020304" pitchFamily="18" charset="0"/>
              <a:ea typeface="等线" panose="02010600030101010101" pitchFamily="2" charset="-122"/>
            </a:endParaRPr>
          </a:p>
          <a:p>
            <a:pPr indent="304800"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We should have known that it wouldn't last forever. Yet, even under the best circumstances,  there's something so tragic about growing up: your perspective on the people and life around you changes; you always struggle to reach a mirror, only to find yourself tall enough to see your reflection one day and find a different person staring back out at you.</a:t>
            </a:r>
            <a:endParaRPr lang="en-US" altLang="zh-CN" sz="1600" dirty="0">
              <a:solidFill>
                <a:srgbClr val="000000"/>
              </a:solidFill>
              <a:effectLst/>
              <a:latin typeface="Times New Roman" panose="02020603050405020304" pitchFamily="18" charset="0"/>
              <a:ea typeface="等线" panose="02010600030101010101" pitchFamily="2" charset="-122"/>
            </a:endParaRPr>
          </a:p>
        </p:txBody>
      </p:sp>
      <p:sp>
        <p:nvSpPr>
          <p:cNvPr id="4" name="文本框 3"/>
          <p:cNvSpPr txBox="1"/>
          <p:nvPr/>
        </p:nvSpPr>
        <p:spPr>
          <a:xfrm>
            <a:off x="7875036" y="957535"/>
            <a:ext cx="4288971" cy="5632311"/>
          </a:xfrm>
          <a:prstGeom prst="rect">
            <a:avLst/>
          </a:prstGeom>
          <a:noFill/>
          <a:ln w="25400">
            <a:solidFill>
              <a:srgbClr val="005188"/>
            </a:solidFill>
          </a:ln>
        </p:spPr>
        <p:txBody>
          <a:bodyPr wrap="square">
            <a:spAutoFit/>
          </a:bodyPr>
          <a:lstStyle/>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24.Why does the author describe his mother's red hair as "a curtain that separated me from the world"?</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To show her artistic personality.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To emphasize her protective presence.</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To illustrate his fascination with colors.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To reveal his fear of social interactions.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25.What does the underlined word </a:t>
            </a:r>
            <a:r>
              <a:rPr lang="en-US" altLang="zh-CN" sz="1500" b="1" dirty="0">
                <a:solidFill>
                  <a:srgbClr val="000000"/>
                </a:solidFill>
                <a:latin typeface="Times New Roman" panose="02020603050405020304" pitchFamily="18" charset="0"/>
                <a:ea typeface="等线" panose="02010600030101010101" pitchFamily="2" charset="-122"/>
              </a:rPr>
              <a:t>“</a:t>
            </a:r>
            <a:r>
              <a:rPr lang="en-US" altLang="zh-CN" sz="1500" b="1" dirty="0">
                <a:solidFill>
                  <a:srgbClr val="000000"/>
                </a:solidFill>
                <a:effectLst/>
                <a:latin typeface="Times New Roman" panose="02020603050405020304" pitchFamily="18" charset="0"/>
                <a:ea typeface="等线" panose="02010600030101010101" pitchFamily="2" charset="-122"/>
              </a:rPr>
              <a:t>archaic” in paragraph 2 most probably mean?</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Old-fashioned. 	B. Time-honored.</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Mountain-ringed. 	D. Poverty-stricken.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26.What does the lake symbolize in the author's boyhood memories?</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A.A dangerous pause in time.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B.A mirror reflecting adulthood.</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C.A place of social restrictions. 		</a:t>
            </a:r>
            <a:endParaRPr lang="en-US" altLang="zh-CN" sz="1500" dirty="0">
              <a:solidFill>
                <a:srgbClr val="000000"/>
              </a:solidFill>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D.A temporary escape from reality. </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b="1" dirty="0">
                <a:solidFill>
                  <a:srgbClr val="000000"/>
                </a:solidFill>
                <a:effectLst/>
                <a:latin typeface="Times New Roman" panose="02020603050405020304" pitchFamily="18" charset="0"/>
                <a:ea typeface="等线" panose="02010600030101010101" pitchFamily="2" charset="-122"/>
              </a:rPr>
              <a:t>27.What message does the author convey in the last paragraph?</a:t>
            </a:r>
            <a:endParaRPr lang="en-US" altLang="zh-CN" sz="15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A. Struggle and challenge make a man grow up.</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B. Childhood joy is completely erased by growth.</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C. Growth often brings unavoidable self-reinvention.</a:t>
            </a:r>
            <a:endParaRPr lang="en-US" altLang="zh-CN" sz="15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500" dirty="0">
                <a:solidFill>
                  <a:srgbClr val="000000"/>
                </a:solidFill>
                <a:effectLst/>
                <a:latin typeface="Times New Roman" panose="02020603050405020304" pitchFamily="18" charset="0"/>
                <a:ea typeface="等线" panose="02010600030101010101" pitchFamily="2" charset="-122"/>
              </a:rPr>
              <a:t>D. The regret of growth is that people and life always change.</a:t>
            </a:r>
            <a:endParaRPr lang="en-US" altLang="zh-CN" sz="1500" dirty="0">
              <a:solidFill>
                <a:srgbClr val="000000"/>
              </a:solidFill>
              <a:effectLst/>
              <a:latin typeface="Times New Roman" panose="02020603050405020304" pitchFamily="18" charset="0"/>
              <a:ea typeface="等线" panose="02010600030101010101" pitchFamily="2" charset="-122"/>
            </a:endParaRPr>
          </a:p>
        </p:txBody>
      </p:sp>
      <p:sp>
        <p:nvSpPr>
          <p:cNvPr id="5" name="矩形: 圆角 4"/>
          <p:cNvSpPr/>
          <p:nvPr/>
        </p:nvSpPr>
        <p:spPr>
          <a:xfrm>
            <a:off x="8721212" y="1252609"/>
            <a:ext cx="3382297" cy="261559"/>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939549" y="1464003"/>
            <a:ext cx="506362" cy="207481"/>
          </a:xfrm>
          <a:prstGeom prst="roundRect">
            <a:avLst/>
          </a:prstGeom>
          <a:solidFill>
            <a:srgbClr val="0070C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884903"/>
            <a:ext cx="7806813" cy="4886632"/>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5826640"/>
            <a:ext cx="7806813" cy="9888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0" y="569550"/>
            <a:ext cx="3264195" cy="400110"/>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a:t>
            </a:r>
            <a:r>
              <a:rPr lang="zh-CN" altLang="en-US" sz="2000" b="1" dirty="0">
                <a:solidFill>
                  <a:schemeClr val="bg1"/>
                </a:solidFill>
                <a:latin typeface="Cambria" panose="02040503050406030204" pitchFamily="18" charset="0"/>
                <a:ea typeface="Cambria" panose="02040503050406030204" pitchFamily="18" charset="0"/>
              </a:rPr>
              <a:t> </a:t>
            </a:r>
            <a:r>
              <a:rPr lang="en-US" altLang="zh-CN" sz="2000" b="1" dirty="0">
                <a:solidFill>
                  <a:schemeClr val="bg1"/>
                </a:solidFill>
                <a:latin typeface="Cambria" panose="02040503050406030204" pitchFamily="18" charset="0"/>
                <a:ea typeface="Cambria" panose="02040503050406030204" pitchFamily="18" charset="0"/>
              </a:rPr>
              <a:t>memory of childhood</a:t>
            </a:r>
            <a:endParaRPr lang="zh-CN" altLang="en-US" sz="1200" b="1" dirty="0">
              <a:solidFill>
                <a:schemeClr val="bg1"/>
              </a:solidFill>
            </a:endParaRPr>
          </a:p>
        </p:txBody>
      </p:sp>
      <p:sp>
        <p:nvSpPr>
          <p:cNvPr id="11" name="文本框 10"/>
          <p:cNvSpPr txBox="1"/>
          <p:nvPr/>
        </p:nvSpPr>
        <p:spPr>
          <a:xfrm>
            <a:off x="7787149" y="6457890"/>
            <a:ext cx="3264195" cy="400110"/>
          </a:xfrm>
          <a:prstGeom prst="rect">
            <a:avLst/>
          </a:prstGeom>
          <a:solidFill>
            <a:srgbClr val="C00000"/>
          </a:solidFill>
          <a:effectLst>
            <a:outerShdw blurRad="50800" dist="38100" dir="5400000" algn="t" rotWithShape="0">
              <a:prstClr val="black">
                <a:alpha val="40000"/>
              </a:prstClr>
            </a:outerShdw>
          </a:effectLst>
        </p:spPr>
        <p:txBody>
          <a:bodyPr wrap="square">
            <a:spAutoFit/>
          </a:bodyPr>
          <a:lstStyle/>
          <a:p>
            <a:r>
              <a:rPr lang="en-US" altLang="zh-CN" sz="2000" b="1" dirty="0">
                <a:solidFill>
                  <a:schemeClr val="bg1"/>
                </a:solidFill>
                <a:latin typeface="Cambria" panose="02040503050406030204" pitchFamily="18" charset="0"/>
                <a:ea typeface="Cambria" panose="02040503050406030204" pitchFamily="18" charset="0"/>
              </a:rPr>
              <a:t>The reflection on growth</a:t>
            </a:r>
            <a:endParaRPr lang="zh-CN" altLang="en-US" sz="1200" b="1" dirty="0">
              <a:solidFill>
                <a:schemeClr val="bg1"/>
              </a:solidFill>
            </a:endParaRPr>
          </a:p>
        </p:txBody>
      </p:sp>
      <p:sp>
        <p:nvSpPr>
          <p:cNvPr id="12" name="矩形: 圆角 11"/>
          <p:cNvSpPr/>
          <p:nvPr/>
        </p:nvSpPr>
        <p:spPr>
          <a:xfrm>
            <a:off x="2995327" y="1636121"/>
            <a:ext cx="3546150" cy="252969"/>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1449555" y="1406684"/>
            <a:ext cx="5654630" cy="221150"/>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7878825" y="1947620"/>
            <a:ext cx="3382297" cy="261559"/>
          </a:xfrm>
          <a:prstGeom prst="roundRect">
            <a:avLst/>
          </a:prstGeom>
          <a:solidFill>
            <a:srgbClr val="0070C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392094" y="477401"/>
            <a:ext cx="2016642" cy="442674"/>
          </a:xfrm>
          <a:prstGeom prst="wedgeRoundRectCallout">
            <a:avLst>
              <a:gd name="adj1" fmla="val -12397"/>
              <a:gd name="adj2" fmla="val 93725"/>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A simile (</a:t>
            </a:r>
            <a:r>
              <a:rPr lang="zh-CN" altLang="en-US" sz="2000" b="1" dirty="0">
                <a:latin typeface="Cambria" panose="02040503050406030204" pitchFamily="18" charset="0"/>
                <a:ea typeface="Cambria" panose="02040503050406030204" pitchFamily="18" charset="0"/>
              </a:rPr>
              <a:t>明喻</a:t>
            </a:r>
            <a:r>
              <a:rPr lang="en-US" altLang="zh-CN" sz="2000" b="1" dirty="0">
                <a:latin typeface="Cambria" panose="02040503050406030204" pitchFamily="18" charset="0"/>
                <a:ea typeface="Cambria" panose="02040503050406030204" pitchFamily="18" charset="0"/>
              </a:rPr>
              <a:t>)</a:t>
            </a:r>
            <a:endParaRPr lang="zh-CN" altLang="en-US" sz="1200" b="1" dirty="0"/>
          </a:p>
        </p:txBody>
      </p:sp>
      <p:sp>
        <p:nvSpPr>
          <p:cNvPr id="16" name="矩形: 圆角 15"/>
          <p:cNvSpPr/>
          <p:nvPr/>
        </p:nvSpPr>
        <p:spPr>
          <a:xfrm>
            <a:off x="10982348" y="2583396"/>
            <a:ext cx="809160" cy="255497"/>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3000841" y="2374289"/>
            <a:ext cx="809160" cy="255497"/>
          </a:xfrm>
          <a:prstGeom prst="roundRect">
            <a:avLst/>
          </a:prstGeom>
          <a:solidFill>
            <a:srgbClr val="0070C0">
              <a:alpha val="5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326841" y="1898080"/>
            <a:ext cx="1954243" cy="215856"/>
          </a:xfrm>
          <a:prstGeom prst="roundRect">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305665" y="1783262"/>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1</a:t>
            </a:r>
            <a:endParaRPr lang="zh-CN" altLang="en-US" sz="1200" b="1" dirty="0"/>
          </a:p>
        </p:txBody>
      </p:sp>
      <p:sp>
        <p:nvSpPr>
          <p:cNvPr id="20" name="文本框 19"/>
          <p:cNvSpPr txBox="1"/>
          <p:nvPr/>
        </p:nvSpPr>
        <p:spPr>
          <a:xfrm>
            <a:off x="1524000" y="2260127"/>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2</a:t>
            </a:r>
            <a:endParaRPr lang="zh-CN" altLang="en-US" sz="1200" b="1" dirty="0"/>
          </a:p>
        </p:txBody>
      </p:sp>
      <p:sp>
        <p:nvSpPr>
          <p:cNvPr id="21" name="文本框 20"/>
          <p:cNvSpPr txBox="1"/>
          <p:nvPr/>
        </p:nvSpPr>
        <p:spPr>
          <a:xfrm>
            <a:off x="860322" y="2501018"/>
            <a:ext cx="270387" cy="400110"/>
          </a:xfrm>
          <a:prstGeom prst="rect">
            <a:avLst/>
          </a:prstGeom>
          <a:solidFill>
            <a:srgbClr val="64A0D7"/>
          </a:solidFill>
          <a:effectLst>
            <a:outerShdw blurRad="50800" dist="38100" dir="5400000" algn="t" rotWithShape="0">
              <a:prstClr val="black">
                <a:alpha val="40000"/>
              </a:prstClr>
            </a:outerShdw>
          </a:effectLst>
        </p:spPr>
        <p:txBody>
          <a:bodyPr wrap="square">
            <a:spAutoFit/>
          </a:bodyPr>
          <a:lstStyle/>
          <a:p>
            <a:r>
              <a:rPr lang="en-US" altLang="zh-CN" sz="2000" b="1" dirty="0">
                <a:latin typeface="Cambria" panose="02040503050406030204" pitchFamily="18" charset="0"/>
                <a:ea typeface="Cambria" panose="02040503050406030204" pitchFamily="18" charset="0"/>
              </a:rPr>
              <a:t>3</a:t>
            </a:r>
            <a:endParaRPr lang="zh-CN" altLang="en-US" sz="1200" b="1" dirty="0"/>
          </a:p>
        </p:txBody>
      </p:sp>
      <p:cxnSp>
        <p:nvCxnSpPr>
          <p:cNvPr id="23" name="直接连接符 22"/>
          <p:cNvCxnSpPr/>
          <p:nvPr/>
        </p:nvCxnSpPr>
        <p:spPr>
          <a:xfrm>
            <a:off x="4965290" y="2133601"/>
            <a:ext cx="24187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52286" y="2360429"/>
            <a:ext cx="329266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834696" y="2619155"/>
            <a:ext cx="378884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6212" y="2867248"/>
            <a:ext cx="7018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725905" y="2860160"/>
            <a:ext cx="397314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矩形: 圆角 33"/>
          <p:cNvSpPr/>
          <p:nvPr/>
        </p:nvSpPr>
        <p:spPr>
          <a:xfrm>
            <a:off x="3769307" y="2384104"/>
            <a:ext cx="521339" cy="258612"/>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p:cNvSpPr/>
          <p:nvPr/>
        </p:nvSpPr>
        <p:spPr>
          <a:xfrm>
            <a:off x="5569637" y="2405875"/>
            <a:ext cx="521339" cy="258612"/>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7259435" y="2397501"/>
            <a:ext cx="521339" cy="258612"/>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7952771" y="3060692"/>
            <a:ext cx="1563018" cy="265311"/>
          </a:xfrm>
          <a:prstGeom prst="roundRect">
            <a:avLst/>
          </a:prstGeom>
          <a:solidFill>
            <a:srgbClr val="0070C0">
              <a:alpha val="4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p:cNvSpPr/>
          <p:nvPr/>
        </p:nvSpPr>
        <p:spPr>
          <a:xfrm>
            <a:off x="410749" y="5797027"/>
            <a:ext cx="4869174" cy="220315"/>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圆角 50"/>
          <p:cNvSpPr/>
          <p:nvPr/>
        </p:nvSpPr>
        <p:spPr>
          <a:xfrm>
            <a:off x="1369394" y="6057583"/>
            <a:ext cx="3822038" cy="205566"/>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圆角 51"/>
          <p:cNvSpPr/>
          <p:nvPr/>
        </p:nvSpPr>
        <p:spPr>
          <a:xfrm>
            <a:off x="5643715" y="6052667"/>
            <a:ext cx="924233" cy="249810"/>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圆角 52"/>
          <p:cNvSpPr/>
          <p:nvPr/>
        </p:nvSpPr>
        <p:spPr>
          <a:xfrm>
            <a:off x="1705896" y="6273893"/>
            <a:ext cx="712840" cy="244894"/>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圆角 53"/>
          <p:cNvSpPr/>
          <p:nvPr/>
        </p:nvSpPr>
        <p:spPr>
          <a:xfrm>
            <a:off x="6292645" y="6298473"/>
            <a:ext cx="1504336" cy="249811"/>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圆角 54"/>
          <p:cNvSpPr/>
          <p:nvPr/>
        </p:nvSpPr>
        <p:spPr>
          <a:xfrm>
            <a:off x="0" y="6559028"/>
            <a:ext cx="7246374" cy="205566"/>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圆角 55"/>
          <p:cNvSpPr/>
          <p:nvPr/>
        </p:nvSpPr>
        <p:spPr>
          <a:xfrm>
            <a:off x="7927511" y="5841273"/>
            <a:ext cx="4136670" cy="176070"/>
          </a:xfrm>
          <a:prstGeom prst="roundRect">
            <a:avLst/>
          </a:prstGeom>
          <a:solidFill>
            <a:srgbClr val="FF00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10785986" y="5191969"/>
            <a:ext cx="1315924" cy="442674"/>
          </a:xfrm>
          <a:prstGeom prst="wedgeRoundRectCallout">
            <a:avLst>
              <a:gd name="adj1" fmla="val 8701"/>
              <a:gd name="adj2" fmla="val 102609"/>
              <a:gd name="adj3" fmla="val 16667"/>
            </a:avLst>
          </a:prstGeom>
          <a:solidFill>
            <a:schemeClr val="accent1">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自我重塑</a:t>
            </a:r>
            <a:endParaRPr lang="zh-CN" altLang="en-US" sz="2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animEffect transition="in" filter="fade">
                                      <p:cBhvr>
                                        <p:cTn id="100" dur="500"/>
                                        <p:tgtEl>
                                          <p:spTgt spid="21"/>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left)">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5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left)">
                                      <p:cBhvr>
                                        <p:cTn id="114" dur="500"/>
                                        <p:tgtEl>
                                          <p:spTgt spid="3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left)">
                                      <p:cBhvr>
                                        <p:cTn id="117" dur="500"/>
                                        <p:tgtEl>
                                          <p:spTgt spid="35"/>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500"/>
                                        <p:tgtEl>
                                          <p:spTgt spid="36"/>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left)">
                                      <p:cBhvr>
                                        <p:cTn id="129" dur="500"/>
                                        <p:tgtEl>
                                          <p:spTgt spid="3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wipe(left)">
                                      <p:cBhvr>
                                        <p:cTn id="132" dur="500"/>
                                        <p:tgtEl>
                                          <p:spTgt spid="4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left)">
                                      <p:cBhvr>
                                        <p:cTn id="137" dur="500"/>
                                        <p:tgtEl>
                                          <p:spTgt spid="41"/>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wipe(left)">
                                      <p:cBhvr>
                                        <p:cTn id="140" dur="500"/>
                                        <p:tgtEl>
                                          <p:spTgt spid="42"/>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ipe(left)">
                                      <p:cBhvr>
                                        <p:cTn id="143" dur="500"/>
                                        <p:tgtEl>
                                          <p:spTgt spid="43"/>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wipe(left)">
                                      <p:cBhvr>
                                        <p:cTn id="146" dur="500"/>
                                        <p:tgtEl>
                                          <p:spTgt spid="44"/>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wipe(left)">
                                      <p:cBhvr>
                                        <p:cTn id="149" dur="500"/>
                                        <p:tgtEl>
                                          <p:spTgt spid="45"/>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left)">
                                      <p:cBhvr>
                                        <p:cTn id="152" dur="500"/>
                                        <p:tgtEl>
                                          <p:spTgt spid="46"/>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wipe(left)">
                                      <p:cBhvr>
                                        <p:cTn id="155" dur="500"/>
                                        <p:tgtEl>
                                          <p:spTgt spid="47"/>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wipe(left)">
                                      <p:cBhvr>
                                        <p:cTn id="160" dur="500"/>
                                        <p:tgtEl>
                                          <p:spTgt spid="49"/>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wipe(left)">
                                      <p:cBhvr>
                                        <p:cTn id="165" dur="500"/>
                                        <p:tgtEl>
                                          <p:spTgt spid="48"/>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wipe(left)">
                                      <p:cBhvr>
                                        <p:cTn id="170" dur="500"/>
                                        <p:tgtEl>
                                          <p:spTgt spid="50"/>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left)">
                                      <p:cBhvr>
                                        <p:cTn id="175" dur="500"/>
                                        <p:tgtEl>
                                          <p:spTgt spid="51"/>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52"/>
                                        </p:tgtEl>
                                        <p:attrNameLst>
                                          <p:attrName>style.visibility</p:attrName>
                                        </p:attrNameLst>
                                      </p:cBhvr>
                                      <p:to>
                                        <p:strVal val="visible"/>
                                      </p:to>
                                    </p:set>
                                    <p:animEffect transition="in" filter="wipe(left)">
                                      <p:cBhvr>
                                        <p:cTn id="180" dur="500"/>
                                        <p:tgtEl>
                                          <p:spTgt spid="52"/>
                                        </p:tgtEl>
                                      </p:cBhvr>
                                    </p:animEffect>
                                  </p:childTnLst>
                                </p:cTn>
                              </p:par>
                            </p:childTnLst>
                          </p:cTn>
                        </p:par>
                        <p:par>
                          <p:cTn id="181" fill="hold">
                            <p:stCondLst>
                              <p:cond delay="500"/>
                            </p:stCondLst>
                            <p:childTnLst>
                              <p:par>
                                <p:cTn id="182" presetID="22" presetClass="entr" presetSubtype="8" fill="hold" grpId="0" nodeType="after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wipe(left)">
                                      <p:cBhvr>
                                        <p:cTn id="184" dur="500"/>
                                        <p:tgtEl>
                                          <p:spTgt spid="53"/>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54"/>
                                        </p:tgtEl>
                                        <p:attrNameLst>
                                          <p:attrName>style.visibility</p:attrName>
                                        </p:attrNameLst>
                                      </p:cBhvr>
                                      <p:to>
                                        <p:strVal val="visible"/>
                                      </p:to>
                                    </p:set>
                                    <p:animEffect transition="in" filter="wipe(left)">
                                      <p:cBhvr>
                                        <p:cTn id="189" dur="500"/>
                                        <p:tgtEl>
                                          <p:spTgt spid="54"/>
                                        </p:tgtEl>
                                      </p:cBhvr>
                                    </p:animEffect>
                                  </p:childTnLst>
                                </p:cTn>
                              </p:par>
                            </p:childTnLst>
                          </p:cTn>
                        </p:par>
                        <p:par>
                          <p:cTn id="190" fill="hold">
                            <p:stCondLst>
                              <p:cond delay="500"/>
                            </p:stCondLst>
                            <p:childTnLst>
                              <p:par>
                                <p:cTn id="191" presetID="22" presetClass="entr" presetSubtype="8" fill="hold" grpId="0" nodeType="afterEffect">
                                  <p:stCondLst>
                                    <p:cond delay="0"/>
                                  </p:stCondLst>
                                  <p:childTnLst>
                                    <p:set>
                                      <p:cBhvr>
                                        <p:cTn id="192" dur="1" fill="hold">
                                          <p:stCondLst>
                                            <p:cond delay="0"/>
                                          </p:stCondLst>
                                        </p:cTn>
                                        <p:tgtEl>
                                          <p:spTgt spid="55"/>
                                        </p:tgtEl>
                                        <p:attrNameLst>
                                          <p:attrName>style.visibility</p:attrName>
                                        </p:attrNameLst>
                                      </p:cBhvr>
                                      <p:to>
                                        <p:strVal val="visible"/>
                                      </p:to>
                                    </p:set>
                                    <p:animEffect transition="in" filter="wipe(left)">
                                      <p:cBhvr>
                                        <p:cTn id="193" dur="500"/>
                                        <p:tgtEl>
                                          <p:spTgt spid="55"/>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56"/>
                                        </p:tgtEl>
                                        <p:attrNameLst>
                                          <p:attrName>style.visibility</p:attrName>
                                        </p:attrNameLst>
                                      </p:cBhvr>
                                      <p:to>
                                        <p:strVal val="visible"/>
                                      </p:to>
                                    </p:set>
                                    <p:animEffect transition="in" filter="wipe(left)">
                                      <p:cBhvr>
                                        <p:cTn id="198" dur="500"/>
                                        <p:tgtEl>
                                          <p:spTgt spid="56"/>
                                        </p:tgtEl>
                                      </p:cBhvr>
                                    </p:animEffect>
                                  </p:childTnLst>
                                </p:cTn>
                              </p:par>
                            </p:childTnLst>
                          </p:cTn>
                        </p:par>
                        <p:par>
                          <p:cTn id="199" fill="hold">
                            <p:stCondLst>
                              <p:cond delay="500"/>
                            </p:stCondLst>
                            <p:childTnLst>
                              <p:par>
                                <p:cTn id="200" presetID="53" presetClass="entr" presetSubtype="16" fill="hold" grpId="0" nodeType="afterEffect">
                                  <p:stCondLst>
                                    <p:cond delay="0"/>
                                  </p:stCondLst>
                                  <p:childTnLst>
                                    <p:set>
                                      <p:cBhvr>
                                        <p:cTn id="201" dur="1" fill="hold">
                                          <p:stCondLst>
                                            <p:cond delay="0"/>
                                          </p:stCondLst>
                                        </p:cTn>
                                        <p:tgtEl>
                                          <p:spTgt spid="57"/>
                                        </p:tgtEl>
                                        <p:attrNameLst>
                                          <p:attrName>style.visibility</p:attrName>
                                        </p:attrNameLst>
                                      </p:cBhvr>
                                      <p:to>
                                        <p:strVal val="visible"/>
                                      </p:to>
                                    </p:set>
                                    <p:anim calcmode="lin" valueType="num">
                                      <p:cBhvr>
                                        <p:cTn id="202" dur="500" fill="hold"/>
                                        <p:tgtEl>
                                          <p:spTgt spid="57"/>
                                        </p:tgtEl>
                                        <p:attrNameLst>
                                          <p:attrName>ppt_w</p:attrName>
                                        </p:attrNameLst>
                                      </p:cBhvr>
                                      <p:tavLst>
                                        <p:tav tm="0">
                                          <p:val>
                                            <p:fltVal val="0"/>
                                          </p:val>
                                        </p:tav>
                                        <p:tav tm="100000">
                                          <p:val>
                                            <p:strVal val="#ppt_w"/>
                                          </p:val>
                                        </p:tav>
                                      </p:tavLst>
                                    </p:anim>
                                    <p:anim calcmode="lin" valueType="num">
                                      <p:cBhvr>
                                        <p:cTn id="203" dur="500" fill="hold"/>
                                        <p:tgtEl>
                                          <p:spTgt spid="57"/>
                                        </p:tgtEl>
                                        <p:attrNameLst>
                                          <p:attrName>ppt_h</p:attrName>
                                        </p:attrNameLst>
                                      </p:cBhvr>
                                      <p:tavLst>
                                        <p:tav tm="0">
                                          <p:val>
                                            <p:fltVal val="0"/>
                                          </p:val>
                                        </p:tav>
                                        <p:tav tm="100000">
                                          <p:val>
                                            <p:strVal val="#ppt_h"/>
                                          </p:val>
                                        </p:tav>
                                      </p:tavLst>
                                    </p:anim>
                                    <p:animEffect transition="in" filter="fade">
                                      <p:cBhvr>
                                        <p:cTn id="20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42" grpId="0" animBg="1"/>
      <p:bldP spid="41" grpId="0" animBg="1"/>
      <p:bldP spid="43" grpId="0" animBg="1"/>
      <p:bldP spid="44" grpId="0" animBg="1"/>
      <p:bldP spid="45" grpId="0" animBg="1"/>
      <p:bldP spid="46" grpId="0" animBg="1"/>
      <p:bldP spid="47" grpId="0" animBg="1"/>
      <p:bldP spid="40" grpId="0" animBg="1"/>
      <p:bldP spid="38"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4" grpId="0" animBg="1"/>
      <p:bldP spid="35" grpId="0" animBg="1"/>
      <p:bldP spid="36" grpId="0" animBg="1"/>
      <p:bldP spid="37" grpId="0" animBg="1"/>
      <p:bldP spid="50" grpId="0" animBg="1"/>
      <p:bldP spid="51" grpId="0" animBg="1"/>
      <p:bldP spid="52" grpId="0" animBg="1"/>
      <p:bldP spid="53" grpId="0" animBg="1"/>
      <p:bldP spid="54" grpId="0" animBg="1"/>
      <p:bldP spid="55" grpId="0" animBg="1"/>
      <p:bldP spid="56" grpId="0" animBg="1"/>
      <p:bldP spid="57" grpId="0" animBg="1"/>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46836</Words>
  <Application>WPS 演示</Application>
  <PresentationFormat>宽屏</PresentationFormat>
  <Paragraphs>1168</Paragraphs>
  <Slides>44</Slides>
  <Notes>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44</vt:i4>
      </vt:variant>
    </vt:vector>
  </HeadingPairs>
  <TitlesOfParts>
    <vt:vector size="65" baseType="lpstr">
      <vt:lpstr>Arial</vt:lpstr>
      <vt:lpstr>宋体</vt:lpstr>
      <vt:lpstr>Wingdings</vt:lpstr>
      <vt:lpstr>华文中宋</vt:lpstr>
      <vt:lpstr>方正静蕾简体</vt:lpstr>
      <vt:lpstr>Nexa Light</vt:lpstr>
      <vt:lpstr>华康少女文字W5(P)</vt:lpstr>
      <vt:lpstr>微软雅黑</vt:lpstr>
      <vt:lpstr>Century Gothic</vt:lpstr>
      <vt:lpstr>微软雅黑 Light</vt:lpstr>
      <vt:lpstr>Calibri</vt:lpstr>
      <vt:lpstr>Cambria</vt:lpstr>
      <vt:lpstr>Times New Roman</vt:lpstr>
      <vt:lpstr>等线</vt:lpstr>
      <vt:lpstr>Calibri</vt:lpstr>
      <vt:lpstr>Calibri Light</vt:lpstr>
      <vt:lpstr>Arial Unicode MS</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dc:creator>
  <cp:lastModifiedBy>Administrator</cp:lastModifiedBy>
  <cp:revision>53</cp:revision>
  <dcterms:created xsi:type="dcterms:W3CDTF">2025-02-21T01:54:00Z</dcterms:created>
  <dcterms:modified xsi:type="dcterms:W3CDTF">2025-03-18T06:29:54Z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