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378" r:id="rId3"/>
    <p:sldId id="256" r:id="rId4"/>
    <p:sldId id="412" r:id="rId5"/>
    <p:sldId id="257" r:id="rId6"/>
    <p:sldId id="3346" r:id="rId7"/>
    <p:sldId id="3348" r:id="rId9"/>
    <p:sldId id="261" r:id="rId10"/>
    <p:sldId id="263" r:id="rId11"/>
    <p:sldId id="3365" r:id="rId12"/>
    <p:sldId id="3366" r:id="rId13"/>
    <p:sldId id="3367" r:id="rId14"/>
    <p:sldId id="3368" r:id="rId15"/>
    <p:sldId id="3349" r:id="rId16"/>
    <p:sldId id="3364" r:id="rId17"/>
    <p:sldId id="3369" r:id="rId18"/>
    <p:sldId id="3370" r:id="rId19"/>
    <p:sldId id="3361" r:id="rId20"/>
    <p:sldId id="260" r:id="rId21"/>
    <p:sldId id="3360" r:id="rId22"/>
    <p:sldId id="3362" r:id="rId23"/>
    <p:sldId id="336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E6BE-AE98-46DD-8599-0A93A9F2DA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A86D7-A89E-4808-8401-712353D7316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C2B37E-1D83-40CE-A99F-8EE5EBA359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9FA86D7-A89E-4808-8401-712353D7316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F6BB3BB-1E34-47F8-A90E-32EE9416541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5351A9-45F7-4A17-B828-EFE09D9DAB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BB3BB-1E34-47F8-A90E-32EE9416541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351A9-45F7-4A17-B828-EFE09D9DABCC}"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34820"/>
            <a:ext cx="11405361" cy="5479917"/>
          </a:xfrm>
          <a:solidFill>
            <a:schemeClr val="accent6">
              <a:lumMod val="20000"/>
              <a:lumOff val="80000"/>
            </a:schemeClr>
          </a:solidFill>
        </p:spPr>
        <p:txBody>
          <a:bodyPr>
            <a:normAutofit/>
          </a:bodyPr>
          <a:lstStyle/>
          <a:p>
            <a:r>
              <a:rPr lang="zh-CN" altLang="en-US" dirty="0">
                <a:highlight>
                  <a:srgbClr val="00FF00"/>
                </a:highlight>
                <a:latin typeface="Times New Roman" panose="02020603050405020304" pitchFamily="18" charset="0"/>
              </a:rPr>
              <a:t>冲刺瞬间动作</a:t>
            </a:r>
            <a:r>
              <a:rPr lang="zh-CN" altLang="en-US" dirty="0">
                <a:latin typeface="Times New Roman" panose="02020603050405020304" pitchFamily="18" charset="0"/>
              </a:rPr>
              <a:t>：</a:t>
            </a:r>
            <a:endParaRPr lang="zh-CN" altLang="en-US" dirty="0">
              <a:latin typeface="Times New Roman" panose="02020603050405020304" pitchFamily="18" charset="0"/>
            </a:endParaRPr>
          </a:p>
          <a:p>
            <a:r>
              <a:rPr lang="zh-CN" altLang="en-US" dirty="0">
                <a:latin typeface="Times New Roman" panose="02020603050405020304" pitchFamily="18" charset="0"/>
              </a:rPr>
              <a:t>最后几步，风几乎要将我们掀翻。我咬牙冲刺，一脚迈进沟渠边缘，整个人栽进去，却死死护住怀里的 </a:t>
            </a:r>
            <a:r>
              <a:rPr lang="en-US" altLang="zh-CN" dirty="0">
                <a:latin typeface="Times New Roman" panose="02020603050405020304" pitchFamily="18" charset="0"/>
              </a:rPr>
              <a:t>Lyssa</a:t>
            </a:r>
            <a:r>
              <a:rPr lang="zh-CN" altLang="en-US" dirty="0">
                <a:latin typeface="Times New Roman" panose="02020603050405020304" pitchFamily="18" charset="0"/>
              </a:rPr>
              <a:t>。</a:t>
            </a:r>
            <a:endParaRPr lang="zh-CN" altLang="en-US" dirty="0">
              <a:latin typeface="Times New Roman" panose="02020603050405020304" pitchFamily="18" charset="0"/>
            </a:endParaRPr>
          </a:p>
          <a:p>
            <a:r>
              <a:rPr lang="en-US" altLang="zh-CN" dirty="0">
                <a:highlight>
                  <a:srgbClr val="00FFFF"/>
                </a:highlight>
                <a:latin typeface="Times New Roman" panose="02020603050405020304" pitchFamily="18" charset="0"/>
              </a:rPr>
              <a:t>In the last few steps, </a:t>
            </a:r>
            <a:r>
              <a:rPr lang="en-US" altLang="zh-CN" dirty="0">
                <a:latin typeface="Times New Roman" panose="02020603050405020304" pitchFamily="18" charset="0"/>
              </a:rPr>
              <a:t>the wind nearly </a:t>
            </a:r>
            <a:r>
              <a:rPr lang="en-US" altLang="zh-CN" dirty="0">
                <a:solidFill>
                  <a:srgbClr val="C00000"/>
                </a:solidFill>
                <a:latin typeface="Times New Roman" panose="02020603050405020304" pitchFamily="18" charset="0"/>
              </a:rPr>
              <a:t>blew us over</a:t>
            </a:r>
            <a:r>
              <a:rPr lang="en-US" altLang="zh-CN" dirty="0">
                <a:latin typeface="Times New Roman" panose="02020603050405020304" pitchFamily="18" charset="0"/>
              </a:rPr>
              <a:t>. I </a:t>
            </a:r>
            <a:r>
              <a:rPr lang="en-US" altLang="zh-CN" dirty="0">
                <a:solidFill>
                  <a:srgbClr val="C00000"/>
                </a:solidFill>
                <a:latin typeface="Times New Roman" panose="02020603050405020304" pitchFamily="18" charset="0"/>
              </a:rPr>
              <a:t>gritted my teeth </a:t>
            </a:r>
            <a:r>
              <a:rPr lang="en-US" altLang="zh-CN" dirty="0">
                <a:latin typeface="Times New Roman" panose="02020603050405020304" pitchFamily="18" charset="0"/>
              </a:rPr>
              <a:t>and </a:t>
            </a:r>
            <a:r>
              <a:rPr lang="en-US" altLang="zh-CN" dirty="0">
                <a:solidFill>
                  <a:srgbClr val="C00000"/>
                </a:solidFill>
                <a:latin typeface="Times New Roman" panose="02020603050405020304" pitchFamily="18" charset="0"/>
              </a:rPr>
              <a:t>sprinted</a:t>
            </a:r>
            <a:r>
              <a:rPr lang="en-US" altLang="zh-CN" dirty="0">
                <a:latin typeface="Times New Roman" panose="02020603050405020304" pitchFamily="18" charset="0"/>
              </a:rPr>
              <a:t>, </a:t>
            </a:r>
            <a:r>
              <a:rPr lang="en-US" altLang="zh-CN" dirty="0">
                <a:highlight>
                  <a:srgbClr val="00FFFF"/>
                </a:highlight>
                <a:latin typeface="Times New Roman" panose="02020603050405020304" pitchFamily="18" charset="0"/>
              </a:rPr>
              <a:t>stepping into the ditch’s edge</a:t>
            </a:r>
            <a:r>
              <a:rPr lang="en-US" altLang="zh-CN" dirty="0">
                <a:latin typeface="Times New Roman" panose="02020603050405020304" pitchFamily="18" charset="0"/>
              </a:rPr>
              <a:t>—</a:t>
            </a:r>
            <a:r>
              <a:rPr lang="en-US" altLang="zh-CN" dirty="0">
                <a:solidFill>
                  <a:srgbClr val="C00000"/>
                </a:solidFill>
                <a:latin typeface="Times New Roman" panose="02020603050405020304" pitchFamily="18" charset="0"/>
              </a:rPr>
              <a:t>plunging in</a:t>
            </a:r>
            <a:r>
              <a:rPr lang="en-US" altLang="zh-CN" dirty="0">
                <a:latin typeface="Times New Roman" panose="02020603050405020304" pitchFamily="18" charset="0"/>
              </a:rPr>
              <a:t>, yet holding Lyssa tightly in my arms.</a:t>
            </a:r>
            <a:endParaRPr lang="en-US" altLang="zh-CN"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There was a ditch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there for shelter, a hundred yards off.</a:t>
            </a:r>
            <a:endParaRPr kumimoji="0" lang="zh-CN" altLang="en-US" sz="5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2" name="文本框 1"/>
          <p:cNvSpPr txBox="1"/>
          <p:nvPr/>
        </p:nvSpPr>
        <p:spPr>
          <a:xfrm>
            <a:off x="3164810" y="980105"/>
            <a:ext cx="8563603" cy="369332"/>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defRPr/>
            </a:pP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难点</a:t>
            </a:r>
            <a:r>
              <a:rPr kumimoji="0" lang="en-US" altLang="zh-CN"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重点</a:t>
            </a:r>
            <a:r>
              <a:rPr kumimoji="0" lang="en-US" altLang="zh-CN"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1</a:t>
            </a: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动作描写</a:t>
            </a: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转移的路径</a:t>
            </a: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转移动作（飓风中的前行）</a:t>
            </a:r>
            <a:endPar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endParaRPr>
          </a:p>
        </p:txBody>
      </p:sp>
      <p:sp>
        <p:nvSpPr>
          <p:cNvPr id="5" name="TextBox 10"/>
          <p:cNvSpPr txBox="1"/>
          <p:nvPr/>
        </p:nvSpPr>
        <p:spPr>
          <a:xfrm>
            <a:off x="412484" y="3856967"/>
            <a:ext cx="11367032"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动态化思维（动作链构建）：使用</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路径变化，时间轴</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梳理动作逻辑</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p:cNvPicPr>
            <a:picLocks noChangeAspect="1"/>
          </p:cNvPicPr>
          <p:nvPr/>
        </p:nvPicPr>
        <p:blipFill>
          <a:blip r:embed="rId1"/>
          <a:stretch>
            <a:fillRect/>
          </a:stretch>
        </p:blipFill>
        <p:spPr>
          <a:xfrm>
            <a:off x="10140532" y="4926884"/>
            <a:ext cx="1728416" cy="1533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34820"/>
            <a:ext cx="11405361" cy="5479917"/>
          </a:xfrm>
          <a:solidFill>
            <a:schemeClr val="accent6">
              <a:lumMod val="20000"/>
              <a:lumOff val="80000"/>
            </a:schemeClr>
          </a:solidFill>
        </p:spPr>
        <p:txBody>
          <a:bodyPr>
            <a:normAutofit/>
          </a:bodyPr>
          <a:lstStyle/>
          <a:p>
            <a:r>
              <a:rPr lang="zh-CN" altLang="en-US" dirty="0">
                <a:latin typeface="Times New Roman" panose="02020603050405020304" pitchFamily="18" charset="0"/>
              </a:rPr>
              <a:t>我紧紧地把弟弟妹妹们压在自己身下，用自己的身体保护他们</a:t>
            </a:r>
            <a:endParaRPr lang="en-US" altLang="zh-CN" dirty="0">
              <a:latin typeface="Times New Roman" panose="02020603050405020304" pitchFamily="18" charset="0"/>
            </a:endParaRPr>
          </a:p>
          <a:p>
            <a:r>
              <a:rPr lang="en-US" altLang="zh-CN" dirty="0">
                <a:latin typeface="Times New Roman" panose="02020603050405020304" pitchFamily="18" charset="0"/>
              </a:rPr>
              <a:t>I pressed my younger brother and sisters firmly under my body, using my own body to protect them.</a:t>
            </a:r>
            <a:endParaRPr lang="en-US" altLang="zh-CN" dirty="0">
              <a:latin typeface="Times New Roman" panose="02020603050405020304" pitchFamily="18" charset="0"/>
            </a:endParaRPr>
          </a:p>
          <a:p>
            <a:r>
              <a:rPr lang="zh-CN" altLang="en-US" dirty="0">
                <a:highlight>
                  <a:srgbClr val="00FF00"/>
                </a:highlight>
                <a:latin typeface="Times New Roman" panose="02020603050405020304" pitchFamily="18" charset="0"/>
              </a:rPr>
              <a:t>触觉 </a:t>
            </a:r>
            <a:r>
              <a:rPr lang="en-US" altLang="zh-CN" dirty="0">
                <a:highlight>
                  <a:srgbClr val="00FF00"/>
                </a:highlight>
                <a:latin typeface="Times New Roman" panose="02020603050405020304" pitchFamily="18" charset="0"/>
              </a:rPr>
              <a:t>+ </a:t>
            </a:r>
            <a:r>
              <a:rPr lang="zh-CN" altLang="en-US" dirty="0">
                <a:highlight>
                  <a:srgbClr val="00FF00"/>
                </a:highlight>
                <a:latin typeface="Times New Roman" panose="02020603050405020304" pitchFamily="18" charset="0"/>
              </a:rPr>
              <a:t>心理</a:t>
            </a:r>
            <a:r>
              <a:rPr lang="zh-CN" altLang="en-US" dirty="0">
                <a:highlight>
                  <a:srgbClr val="00FF00"/>
                </a:highlight>
                <a:latin typeface="Times New Roman" panose="02020603050405020304" pitchFamily="18" charset="0"/>
                <a:sym typeface="Wingdings" panose="05000000000000000000" pitchFamily="2" charset="2"/>
              </a:rPr>
              <a:t>（升级版）</a:t>
            </a:r>
            <a:endParaRPr lang="en-US" altLang="zh-CN" dirty="0">
              <a:latin typeface="Times New Roman" panose="02020603050405020304" pitchFamily="18" charset="0"/>
            </a:endParaRPr>
          </a:p>
          <a:p>
            <a:r>
              <a:rPr lang="zh-CN" altLang="en-US" dirty="0">
                <a:latin typeface="Times New Roman" panose="02020603050405020304" pitchFamily="18" charset="0"/>
              </a:rPr>
              <a:t>我的双臂像铁钳般死死箍住 </a:t>
            </a:r>
            <a:r>
              <a:rPr lang="en-US" altLang="zh-CN" dirty="0">
                <a:latin typeface="Times New Roman" panose="02020603050405020304" pitchFamily="18" charset="0"/>
              </a:rPr>
              <a:t>Lyssa </a:t>
            </a:r>
            <a:r>
              <a:rPr lang="zh-CN" altLang="en-US" dirty="0">
                <a:latin typeface="Times New Roman" panose="02020603050405020304" pitchFamily="18" charset="0"/>
              </a:rPr>
              <a:t>和 </a:t>
            </a:r>
            <a:r>
              <a:rPr lang="en-US" altLang="zh-CN" dirty="0">
                <a:latin typeface="Times New Roman" panose="02020603050405020304" pitchFamily="18" charset="0"/>
              </a:rPr>
              <a:t>Dougie</a:t>
            </a:r>
            <a:r>
              <a:rPr lang="zh-CN" altLang="en-US" dirty="0">
                <a:latin typeface="Times New Roman" panose="02020603050405020304" pitchFamily="18" charset="0"/>
              </a:rPr>
              <a:t>，指甲几乎要嵌进他们汗湿的衣服里。泥土的腥味混着雨水的冰凉钻进鼻腔，我听见自己急促的心跳声震耳欲聋。</a:t>
            </a:r>
            <a:endParaRPr lang="zh-CN" altLang="en-US" dirty="0">
              <a:latin typeface="Times New Roman" panose="02020603050405020304" pitchFamily="18" charset="0"/>
            </a:endParaRPr>
          </a:p>
          <a:p>
            <a:r>
              <a:rPr lang="en-US" altLang="zh-CN" dirty="0">
                <a:latin typeface="Times New Roman" panose="02020603050405020304" pitchFamily="18" charset="0"/>
              </a:rPr>
              <a:t>My arms </a:t>
            </a:r>
            <a:r>
              <a:rPr lang="en-US" altLang="zh-CN" dirty="0">
                <a:solidFill>
                  <a:srgbClr val="C00000"/>
                </a:solidFill>
                <a:latin typeface="Times New Roman" panose="02020603050405020304" pitchFamily="18" charset="0"/>
              </a:rPr>
              <a:t>clamped </a:t>
            </a:r>
            <a:r>
              <a:rPr lang="en-US" altLang="zh-CN" dirty="0">
                <a:latin typeface="Times New Roman" panose="02020603050405020304" pitchFamily="18" charset="0"/>
              </a:rPr>
              <a:t>around Lyssa and Dougie </a:t>
            </a:r>
            <a:r>
              <a:rPr lang="en-US" altLang="zh-CN" dirty="0">
                <a:highlight>
                  <a:srgbClr val="FFFF00"/>
                </a:highlight>
                <a:latin typeface="Times New Roman" panose="02020603050405020304" pitchFamily="18" charset="0"/>
              </a:rPr>
              <a:t>like iron shackles</a:t>
            </a:r>
            <a:r>
              <a:rPr lang="en-US" altLang="zh-CN" dirty="0">
                <a:latin typeface="Times New Roman" panose="02020603050405020304" pitchFamily="18" charset="0"/>
              </a:rPr>
              <a:t>, my nails almost digging into their sweaty clothes. The earthy smell of mud mixed with the coldness of rain filled my nostrils, </a:t>
            </a:r>
            <a:r>
              <a:rPr lang="en-US" altLang="zh-CN" dirty="0">
                <a:solidFill>
                  <a:srgbClr val="C00000"/>
                </a:solidFill>
                <a:latin typeface="Times New Roman" panose="02020603050405020304" pitchFamily="18" charset="0"/>
              </a:rPr>
              <a:t>and I heard my own rapid heartbeat thundering in my ears.</a:t>
            </a:r>
            <a:endParaRPr lang="en-US" altLang="zh-CN" dirty="0">
              <a:solidFill>
                <a:srgbClr val="C00000"/>
              </a:solidFill>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There was a ditch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there for shelter, a hundred yards off.</a:t>
            </a:r>
            <a:endParaRPr kumimoji="0" lang="zh-CN" altLang="en-US" sz="5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34820"/>
            <a:ext cx="11405361" cy="5479917"/>
          </a:xfrm>
          <a:solidFill>
            <a:schemeClr val="accent6">
              <a:lumMod val="20000"/>
              <a:lumOff val="80000"/>
            </a:schemeClr>
          </a:solidFill>
        </p:spPr>
        <p:txBody>
          <a:bodyPr>
            <a:normAutofit/>
          </a:bodyPr>
          <a:lstStyle/>
          <a:p>
            <a:r>
              <a:rPr lang="zh-CN" altLang="en-US" dirty="0">
                <a:highlight>
                  <a:srgbClr val="00FF00"/>
                </a:highlight>
                <a:latin typeface="Times New Roman" panose="02020603050405020304" pitchFamily="18" charset="0"/>
              </a:rPr>
              <a:t>综合心理刻画：</a:t>
            </a:r>
            <a:endParaRPr lang="zh-CN" altLang="en-US" dirty="0">
              <a:highlight>
                <a:srgbClr val="00FF00"/>
              </a:highlight>
              <a:latin typeface="Times New Roman" panose="02020603050405020304" pitchFamily="18" charset="0"/>
            </a:endParaRPr>
          </a:p>
          <a:p>
            <a:r>
              <a:rPr lang="zh-CN" altLang="en-US" dirty="0">
                <a:latin typeface="Times New Roman" panose="02020603050405020304" pitchFamily="18" charset="0"/>
              </a:rPr>
              <a:t>我的左肩突然一阵剧痛 </a:t>
            </a:r>
            <a:r>
              <a:rPr lang="en-US" altLang="zh-CN" dirty="0">
                <a:latin typeface="Times New Roman" panose="02020603050405020304" pitchFamily="18" charset="0"/>
              </a:rPr>
              <a:t>—— </a:t>
            </a:r>
            <a:r>
              <a:rPr lang="zh-CN" altLang="en-US" dirty="0">
                <a:latin typeface="Times New Roman" panose="02020603050405020304" pitchFamily="18" charset="0"/>
              </a:rPr>
              <a:t>大概是被碎石击中了。但我甚至不敢哼一声，生怕动摇了此刻的脆弱平衡。妈妈临行前的拥抱还残留着香水味，我在心里疯狂默念：“我必须带他们活着回去</a:t>
            </a:r>
            <a:r>
              <a:rPr lang="en-US" altLang="zh-CN" dirty="0">
                <a:latin typeface="Times New Roman" panose="02020603050405020304" pitchFamily="18" charset="0"/>
              </a:rPr>
              <a:t>...”</a:t>
            </a:r>
            <a:endParaRPr lang="en-US" altLang="zh-CN" dirty="0">
              <a:latin typeface="Times New Roman" panose="02020603050405020304" pitchFamily="18" charset="0"/>
            </a:endParaRPr>
          </a:p>
          <a:p>
            <a:r>
              <a:rPr lang="en-US" altLang="zh-CN" dirty="0">
                <a:latin typeface="Times New Roman" panose="02020603050405020304" pitchFamily="18" charset="0"/>
              </a:rPr>
              <a:t>A strong pain suddenly </a:t>
            </a:r>
            <a:r>
              <a:rPr lang="en-US" altLang="zh-CN" dirty="0">
                <a:solidFill>
                  <a:srgbClr val="C00000"/>
                </a:solidFill>
                <a:latin typeface="Times New Roman" panose="02020603050405020304" pitchFamily="18" charset="0"/>
              </a:rPr>
              <a:t>hit </a:t>
            </a:r>
            <a:r>
              <a:rPr lang="en-US" altLang="zh-CN" dirty="0">
                <a:latin typeface="Times New Roman" panose="02020603050405020304" pitchFamily="18" charset="0"/>
              </a:rPr>
              <a:t>my left shoulder—maybe from flying debris. But I didn't even </a:t>
            </a:r>
            <a:r>
              <a:rPr lang="en-US" altLang="zh-CN" dirty="0">
                <a:solidFill>
                  <a:srgbClr val="C00000"/>
                </a:solidFill>
                <a:latin typeface="Times New Roman" panose="02020603050405020304" pitchFamily="18" charset="0"/>
              </a:rPr>
              <a:t>make a sound</a:t>
            </a:r>
            <a:r>
              <a:rPr lang="en-US" altLang="zh-CN" dirty="0">
                <a:latin typeface="Times New Roman" panose="02020603050405020304" pitchFamily="18" charset="0"/>
              </a:rPr>
              <a:t>, scared to </a:t>
            </a:r>
            <a:r>
              <a:rPr lang="en-US" altLang="zh-CN" dirty="0">
                <a:solidFill>
                  <a:srgbClr val="C00000"/>
                </a:solidFill>
                <a:latin typeface="Times New Roman" panose="02020603050405020304" pitchFamily="18" charset="0"/>
              </a:rPr>
              <a:t>break the delicate balance</a:t>
            </a:r>
            <a:r>
              <a:rPr lang="en-US" altLang="zh-CN" dirty="0">
                <a:latin typeface="Times New Roman" panose="02020603050405020304" pitchFamily="18" charset="0"/>
              </a:rPr>
              <a:t>. The smell of Mom's perfume still hung in the air from her hug, and I </a:t>
            </a:r>
            <a:r>
              <a:rPr lang="en-US" altLang="zh-CN" dirty="0">
                <a:solidFill>
                  <a:srgbClr val="C00000"/>
                </a:solidFill>
                <a:latin typeface="Times New Roman" panose="02020603050405020304" pitchFamily="18" charset="0"/>
              </a:rPr>
              <a:t>kept repeating </a:t>
            </a:r>
            <a:r>
              <a:rPr lang="en-US" altLang="zh-CN" dirty="0">
                <a:latin typeface="Times New Roman" panose="02020603050405020304" pitchFamily="18" charset="0"/>
              </a:rPr>
              <a:t>in my mind: "I have to save them..."</a:t>
            </a:r>
            <a:endParaRPr lang="en-US" altLang="zh-CN"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There was a ditch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there for shelter, a hundred yards off.</a:t>
            </a:r>
            <a:endParaRPr kumimoji="0" lang="zh-CN" altLang="en-US" sz="5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2" name="TextBox 10"/>
          <p:cNvSpPr txBox="1"/>
          <p:nvPr/>
        </p:nvSpPr>
        <p:spPr>
          <a:xfrm>
            <a:off x="985580" y="5084156"/>
            <a:ext cx="10080303"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（心理</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表层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情绪</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深层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动机</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806" y="365125"/>
            <a:ext cx="10975994" cy="565701"/>
          </a:xfrm>
          <a:solidFill>
            <a:schemeClr val="accent3">
              <a:lumMod val="20000"/>
              <a:lumOff val="80000"/>
            </a:schemeClr>
          </a:solidFill>
        </p:spPr>
        <p:txBody>
          <a:bodyPr>
            <a:normAutofit fontScale="90000"/>
          </a:bodyPr>
          <a:lstStyle/>
          <a:p>
            <a:r>
              <a:rPr lang="zh-CN" altLang="en-US" b="1" dirty="0">
                <a:solidFill>
                  <a:schemeClr val="accent2"/>
                </a:solidFill>
              </a:rPr>
              <a:t>词汇升级：</a:t>
            </a:r>
            <a:r>
              <a:rPr lang="en-US" altLang="zh-CN" b="1" dirty="0">
                <a:solidFill>
                  <a:schemeClr val="accent2"/>
                </a:solidFill>
              </a:rPr>
              <a:t>stagger </a:t>
            </a:r>
            <a:r>
              <a:rPr lang="zh-CN" altLang="en-US" b="1" dirty="0">
                <a:solidFill>
                  <a:schemeClr val="accent2"/>
                </a:solidFill>
              </a:rPr>
              <a:t>和 </a:t>
            </a:r>
            <a:r>
              <a:rPr lang="en-US" altLang="zh-CN" b="1" dirty="0">
                <a:solidFill>
                  <a:schemeClr val="accent2"/>
                </a:solidFill>
              </a:rPr>
              <a:t>unsteady </a:t>
            </a:r>
            <a:r>
              <a:rPr lang="zh-CN" altLang="en-US" b="1" dirty="0">
                <a:solidFill>
                  <a:schemeClr val="accent2"/>
                </a:solidFill>
              </a:rPr>
              <a:t>的替换</a:t>
            </a:r>
            <a:endParaRPr lang="zh-CN" altLang="en-US" b="1" dirty="0">
              <a:solidFill>
                <a:schemeClr val="accent2"/>
              </a:solidFill>
            </a:endParaRPr>
          </a:p>
        </p:txBody>
      </p:sp>
      <p:sp>
        <p:nvSpPr>
          <p:cNvPr id="3" name="内容占位符 2"/>
          <p:cNvSpPr>
            <a:spLocks noGrp="1"/>
          </p:cNvSpPr>
          <p:nvPr>
            <p:ph idx="1"/>
          </p:nvPr>
        </p:nvSpPr>
        <p:spPr>
          <a:xfrm>
            <a:off x="334002" y="1127943"/>
            <a:ext cx="11602477" cy="5563056"/>
          </a:xfrm>
          <a:solidFill>
            <a:schemeClr val="bg2"/>
          </a:solidFill>
        </p:spPr>
        <p:txBody>
          <a:bodyPr>
            <a:normAutofit fontScale="85000" lnSpcReduction="10000"/>
          </a:bodyPr>
          <a:lstStyle/>
          <a:p>
            <a:pPr>
              <a:lnSpc>
                <a:spcPct val="120000"/>
              </a:lnSpc>
              <a:spcBef>
                <a:spcPts val="0"/>
              </a:spcBef>
            </a:pPr>
            <a:r>
              <a:rPr lang="en-US" altLang="zh-CN" dirty="0">
                <a:highlight>
                  <a:srgbClr val="00FF00"/>
                </a:highlight>
                <a:latin typeface="Times New Roman" panose="02020603050405020304" pitchFamily="18" charset="0"/>
              </a:rPr>
              <a:t>stagger [ˈ</a:t>
            </a:r>
            <a:r>
              <a:rPr lang="en-US" altLang="zh-CN" dirty="0" err="1">
                <a:highlight>
                  <a:srgbClr val="00FF00"/>
                </a:highlight>
                <a:latin typeface="Times New Roman" panose="02020603050405020304" pitchFamily="18" charset="0"/>
              </a:rPr>
              <a:t>stæɡə</a:t>
            </a:r>
            <a:r>
              <a:rPr lang="en-US" altLang="zh-CN" dirty="0">
                <a:highlight>
                  <a:srgbClr val="00FF00"/>
                </a:highlight>
                <a:latin typeface="Times New Roman" panose="02020603050405020304" pitchFamily="18" charset="0"/>
              </a:rPr>
              <a:t>(r)]</a:t>
            </a:r>
            <a:r>
              <a:rPr lang="zh-CN" altLang="en-US" dirty="0">
                <a:highlight>
                  <a:srgbClr val="00FF00"/>
                </a:highlight>
                <a:latin typeface="Times New Roman" panose="02020603050405020304" pitchFamily="18" charset="0"/>
              </a:rPr>
              <a:t>：蹒跚，摇晃着走</a:t>
            </a:r>
            <a:endParaRPr lang="en-US" altLang="zh-CN" dirty="0">
              <a:highlight>
                <a:srgbClr val="00FF00"/>
              </a:highlight>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The drunk man staggered down the street.</a:t>
            </a:r>
            <a:r>
              <a:rPr lang="zh-CN" altLang="en-US" dirty="0">
                <a:latin typeface="Times New Roman" panose="02020603050405020304" pitchFamily="18" charset="0"/>
              </a:rPr>
              <a:t>（那个醉汉摇摇晃晃地沿街走去）</a:t>
            </a:r>
            <a:endParaRPr lang="zh-CN" altLang="en-US" dirty="0">
              <a:latin typeface="Times New Roman" panose="02020603050405020304" pitchFamily="18" charset="0"/>
            </a:endParaRPr>
          </a:p>
          <a:p>
            <a:pPr>
              <a:lnSpc>
                <a:spcPct val="120000"/>
              </a:lnSpc>
              <a:spcBef>
                <a:spcPts val="0"/>
              </a:spcBef>
            </a:pPr>
            <a:r>
              <a:rPr lang="en-US" altLang="zh-CN" dirty="0">
                <a:highlight>
                  <a:srgbClr val="00FF00"/>
                </a:highlight>
                <a:latin typeface="Times New Roman" panose="02020603050405020304" pitchFamily="18" charset="0"/>
              </a:rPr>
              <a:t>lurch [</a:t>
            </a:r>
            <a:r>
              <a:rPr lang="en-US" altLang="zh-CN" dirty="0" err="1">
                <a:highlight>
                  <a:srgbClr val="00FF00"/>
                </a:highlight>
                <a:latin typeface="Times New Roman" panose="02020603050405020304" pitchFamily="18" charset="0"/>
              </a:rPr>
              <a:t>lɜːtʃ</a:t>
            </a:r>
            <a:r>
              <a:rPr lang="en-US" altLang="zh-CN" dirty="0">
                <a:highlight>
                  <a:srgbClr val="00FF00"/>
                </a:highlight>
                <a:latin typeface="Times New Roman" panose="02020603050405020304" pitchFamily="18" charset="0"/>
              </a:rPr>
              <a:t>]</a:t>
            </a:r>
            <a:r>
              <a:rPr lang="zh-CN" altLang="en-US" dirty="0">
                <a:highlight>
                  <a:srgbClr val="00FF00"/>
                </a:highlight>
                <a:latin typeface="Times New Roman" panose="02020603050405020304" pitchFamily="18" charset="0"/>
              </a:rPr>
              <a:t>：突然倾斜着移动，蹒跚而行。强调行走时身体不稳定、突然的晃动。</a:t>
            </a:r>
            <a:endParaRPr lang="en-US" altLang="zh-CN" dirty="0">
              <a:highlight>
                <a:srgbClr val="00FF00"/>
              </a:highlight>
              <a:latin typeface="Times New Roman" panose="02020603050405020304" pitchFamily="18" charset="0"/>
            </a:endParaRPr>
          </a:p>
          <a:p>
            <a:pPr marL="0" indent="0">
              <a:lnSpc>
                <a:spcPct val="120000"/>
              </a:lnSpc>
              <a:spcBef>
                <a:spcPts val="0"/>
              </a:spcBef>
              <a:buNone/>
            </a:pPr>
            <a:r>
              <a:rPr lang="en-US" altLang="zh-CN" dirty="0">
                <a:latin typeface="Times New Roman" panose="02020603050405020304" pitchFamily="18" charset="0"/>
              </a:rPr>
              <a:t>The ship lurched in the storm, and the passengers had difficulty walking.</a:t>
            </a:r>
            <a:r>
              <a:rPr lang="zh-CN" altLang="en-US" dirty="0">
                <a:latin typeface="Times New Roman" panose="02020603050405020304" pitchFamily="18" charset="0"/>
              </a:rPr>
              <a:t>（船在暴风雨中摇晃，乘客们行走困难）</a:t>
            </a:r>
            <a:endParaRPr lang="zh-CN" altLang="en-US" dirty="0">
              <a:latin typeface="Times New Roman" panose="02020603050405020304" pitchFamily="18" charset="0"/>
            </a:endParaRPr>
          </a:p>
          <a:p>
            <a:pPr>
              <a:lnSpc>
                <a:spcPct val="120000"/>
              </a:lnSpc>
              <a:spcBef>
                <a:spcPts val="0"/>
              </a:spcBef>
            </a:pPr>
            <a:r>
              <a:rPr lang="en-US" altLang="zh-CN" dirty="0">
                <a:highlight>
                  <a:srgbClr val="00FF00"/>
                </a:highlight>
                <a:latin typeface="Times New Roman" panose="02020603050405020304" pitchFamily="18" charset="0"/>
              </a:rPr>
              <a:t>plod [</a:t>
            </a:r>
            <a:r>
              <a:rPr lang="en-US" altLang="zh-CN" dirty="0" err="1">
                <a:highlight>
                  <a:srgbClr val="00FF00"/>
                </a:highlight>
                <a:latin typeface="Times New Roman" panose="02020603050405020304" pitchFamily="18" charset="0"/>
              </a:rPr>
              <a:t>plɒd</a:t>
            </a:r>
            <a:r>
              <a:rPr lang="en-US" altLang="zh-CN" dirty="0">
                <a:highlight>
                  <a:srgbClr val="00FF00"/>
                </a:highlight>
                <a:latin typeface="Times New Roman" panose="02020603050405020304" pitchFamily="18" charset="0"/>
              </a:rPr>
              <a:t>]</a:t>
            </a:r>
            <a:r>
              <a:rPr lang="zh-CN" altLang="en-US" dirty="0">
                <a:highlight>
                  <a:srgbClr val="00FF00"/>
                </a:highlight>
                <a:latin typeface="Times New Roman" panose="02020603050405020304" pitchFamily="18" charset="0"/>
              </a:rPr>
              <a:t>：沉重缓慢地走，尤指因疲倦或负重。侧重于描述步伐沉重、缓慢且费力</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He plodded wearily along the path.</a:t>
            </a:r>
            <a:r>
              <a:rPr lang="zh-CN" altLang="en-US" dirty="0">
                <a:latin typeface="Times New Roman" panose="02020603050405020304" pitchFamily="18" charset="0"/>
              </a:rPr>
              <a:t>（他沿着小路疲惫地缓慢前行）</a:t>
            </a:r>
            <a:endParaRPr lang="zh-CN" altLang="en-US" dirty="0">
              <a:latin typeface="Times New Roman" panose="02020603050405020304" pitchFamily="18" charset="0"/>
            </a:endParaRPr>
          </a:p>
          <a:p>
            <a:pPr>
              <a:lnSpc>
                <a:spcPct val="120000"/>
              </a:lnSpc>
              <a:spcBef>
                <a:spcPts val="0"/>
              </a:spcBef>
            </a:pPr>
            <a:r>
              <a:rPr lang="en-US" altLang="zh-CN" dirty="0">
                <a:highlight>
                  <a:srgbClr val="00FF00"/>
                </a:highlight>
                <a:latin typeface="Times New Roman" panose="02020603050405020304" pitchFamily="18" charset="0"/>
              </a:rPr>
              <a:t>trudge [</a:t>
            </a:r>
            <a:r>
              <a:rPr lang="en-US" altLang="zh-CN" dirty="0" err="1">
                <a:highlight>
                  <a:srgbClr val="00FF00"/>
                </a:highlight>
                <a:latin typeface="Times New Roman" panose="02020603050405020304" pitchFamily="18" charset="0"/>
              </a:rPr>
              <a:t>trʌdʒ</a:t>
            </a:r>
            <a:r>
              <a:rPr lang="en-US" altLang="zh-CN" dirty="0">
                <a:highlight>
                  <a:srgbClr val="00FF00"/>
                </a:highlight>
                <a:latin typeface="Times New Roman" panose="02020603050405020304" pitchFamily="18" charset="0"/>
              </a:rPr>
              <a:t>]</a:t>
            </a:r>
            <a:r>
              <a:rPr lang="zh-CN" altLang="en-US" dirty="0">
                <a:highlight>
                  <a:srgbClr val="00FF00"/>
                </a:highlight>
                <a:latin typeface="Times New Roman" panose="02020603050405020304" pitchFamily="18" charset="0"/>
              </a:rPr>
              <a:t>：跋涉，吃力地走。常表示在艰难的路况（如泥泞、雪地等）或因疲惫而艰难地行走。</a:t>
            </a:r>
            <a:endParaRPr lang="en-US" altLang="zh-CN" dirty="0">
              <a:highlight>
                <a:srgbClr val="00FF00"/>
              </a:highlight>
              <a:latin typeface="Times New Roman" panose="02020603050405020304" pitchFamily="18" charset="0"/>
            </a:endParaRPr>
          </a:p>
          <a:p>
            <a:pPr marL="0" indent="0">
              <a:lnSpc>
                <a:spcPct val="120000"/>
              </a:lnSpc>
              <a:spcBef>
                <a:spcPts val="0"/>
              </a:spcBef>
              <a:buNone/>
            </a:pPr>
            <a:r>
              <a:rPr lang="en-US" altLang="zh-CN" dirty="0">
                <a:latin typeface="Times New Roman" panose="02020603050405020304" pitchFamily="18" charset="0"/>
              </a:rPr>
              <a:t>They trudged through the deep snow.</a:t>
            </a:r>
            <a:r>
              <a:rPr lang="zh-CN" altLang="en-US" dirty="0">
                <a:latin typeface="Times New Roman" panose="02020603050405020304" pitchFamily="18" charset="0"/>
              </a:rPr>
              <a:t>（他们在深雪中艰难跋涉）</a:t>
            </a:r>
            <a:endParaRPr lang="zh-CN" altLang="en-US" dirty="0">
              <a:latin typeface="Times New Roman" panose="02020603050405020304" pitchFamily="18" charset="0"/>
            </a:endParaRPr>
          </a:p>
          <a:p>
            <a:pPr>
              <a:lnSpc>
                <a:spcPct val="120000"/>
              </a:lnSpc>
              <a:spcBef>
                <a:spcPts val="0"/>
              </a:spcBef>
            </a:pPr>
            <a:r>
              <a:rPr lang="en-US" altLang="zh-CN" dirty="0">
                <a:highlight>
                  <a:srgbClr val="00FF00"/>
                </a:highlight>
                <a:latin typeface="Times New Roman" panose="02020603050405020304" pitchFamily="18" charset="0"/>
              </a:rPr>
              <a:t>drag one's feet</a:t>
            </a:r>
            <a:r>
              <a:rPr lang="zh-CN" altLang="en-US" dirty="0">
                <a:highlight>
                  <a:srgbClr val="00FF00"/>
                </a:highlight>
                <a:latin typeface="Times New Roman" panose="02020603050405020304" pitchFamily="18" charset="0"/>
              </a:rPr>
              <a:t>：拖着脚走，磨蹭。形象地表达出走路时不情愿、费力的状态。</a:t>
            </a:r>
            <a:r>
              <a:rPr lang="zh-CN" altLang="en-US" dirty="0">
                <a:latin typeface="Times New Roman" panose="02020603050405020304" pitchFamily="18" charset="0"/>
              </a:rPr>
              <a:t>例如：</a:t>
            </a:r>
            <a:r>
              <a:rPr lang="en-US" altLang="zh-CN" dirty="0">
                <a:latin typeface="Times New Roman" panose="02020603050405020304" pitchFamily="18" charset="0"/>
              </a:rPr>
              <a:t>The tired child dragged his feet as he walked home.</a:t>
            </a:r>
            <a:r>
              <a:rPr lang="zh-CN" altLang="en-US" dirty="0">
                <a:latin typeface="Times New Roman" panose="02020603050405020304" pitchFamily="18" charset="0"/>
              </a:rPr>
              <a:t>（那个疲惫的孩子拖着脚走回家</a:t>
            </a:r>
            <a:r>
              <a:rPr lang="zh-CN" altLang="en-US" dirty="0"/>
              <a:t>）</a:t>
            </a:r>
            <a:endParaRPr lang="zh-CN" altLang="en-US" dirty="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34820"/>
            <a:ext cx="11405361" cy="5479917"/>
          </a:xfrm>
          <a:solidFill>
            <a:schemeClr val="accent6">
              <a:lumMod val="20000"/>
              <a:lumOff val="80000"/>
            </a:schemeClr>
          </a:solidFill>
        </p:spPr>
        <p:txBody>
          <a:bodyPr>
            <a:normAutofit/>
          </a:bodyPr>
          <a:lstStyle/>
          <a:p>
            <a:r>
              <a:rPr lang="zh-CN" altLang="en-US" dirty="0">
                <a:latin typeface="Times New Roman" panose="02020603050405020304" pitchFamily="18" charset="0"/>
              </a:rPr>
              <a:t>风停了，曾经震耳欲聋的呼啸声彻底消失了。此刻，只剩下一片怪异的寂静。有时，我们能听到从远处传来一些轻微的撞击声。那些被龙卷风摧毁的建筑物仍在一点一点地慢慢倒塌。</a:t>
            </a:r>
            <a:endParaRPr lang="en-US" altLang="zh-CN" dirty="0">
              <a:latin typeface="Times New Roman" panose="02020603050405020304" pitchFamily="18" charset="0"/>
            </a:endParaRPr>
          </a:p>
          <a:p>
            <a:r>
              <a:rPr lang="en-US" altLang="zh-CN" dirty="0">
                <a:latin typeface="Times New Roman" panose="02020603050405020304" pitchFamily="18" charset="0"/>
              </a:rPr>
              <a:t>The wind stopped, and the once really </a:t>
            </a:r>
            <a:r>
              <a:rPr lang="en-US" altLang="zh-CN" dirty="0">
                <a:solidFill>
                  <a:schemeClr val="accent2">
                    <a:lumMod val="50000"/>
                  </a:schemeClr>
                </a:solidFill>
                <a:latin typeface="Times New Roman" panose="02020603050405020304" pitchFamily="18" charset="0"/>
              </a:rPr>
              <a:t>loud howl </a:t>
            </a:r>
            <a:r>
              <a:rPr lang="en-US" altLang="zh-CN" dirty="0">
                <a:latin typeface="Times New Roman" panose="02020603050405020304" pitchFamily="18" charset="0"/>
              </a:rPr>
              <a:t>disappeared completely. Now, there was </a:t>
            </a:r>
            <a:r>
              <a:rPr lang="en-US" altLang="zh-CN" dirty="0">
                <a:solidFill>
                  <a:schemeClr val="accent2">
                    <a:lumMod val="50000"/>
                  </a:schemeClr>
                </a:solidFill>
                <a:latin typeface="Times New Roman" panose="02020603050405020304" pitchFamily="18" charset="0"/>
              </a:rPr>
              <a:t>only a strange silence</a:t>
            </a:r>
            <a:r>
              <a:rPr lang="en-US" altLang="zh-CN" dirty="0">
                <a:latin typeface="Times New Roman" panose="02020603050405020304" pitchFamily="18" charset="0"/>
              </a:rPr>
              <a:t>. Sometimes, we could </a:t>
            </a:r>
            <a:r>
              <a:rPr lang="en-US" altLang="zh-CN" dirty="0">
                <a:solidFill>
                  <a:schemeClr val="accent2">
                    <a:lumMod val="50000"/>
                  </a:schemeClr>
                </a:solidFill>
                <a:latin typeface="Times New Roman" panose="02020603050405020304" pitchFamily="18" charset="0"/>
              </a:rPr>
              <a:t>hear some soft crashing sounds from far away</a:t>
            </a:r>
            <a:r>
              <a:rPr lang="en-US" altLang="zh-CN" dirty="0">
                <a:latin typeface="Times New Roman" panose="02020603050405020304" pitchFamily="18" charset="0"/>
              </a:rPr>
              <a:t>. The buildings that the tornado had destroyed were still slowly falling down little by little.</a:t>
            </a:r>
            <a:endParaRPr lang="en-US" altLang="zh-CN" dirty="0">
              <a:latin typeface="Times New Roman" panose="02020603050405020304" pitchFamily="18" charset="0"/>
            </a:endParaRPr>
          </a:p>
          <a:p>
            <a:r>
              <a:rPr lang="zh-CN" altLang="en-US" dirty="0">
                <a:latin typeface="Times New Roman" panose="02020603050405020304" pitchFamily="18" charset="0"/>
              </a:rPr>
              <a:t>弟弟妹妹们的呼吸逐渐平稳，我也长舒了一口气。在这片寂静中，这口气显得格外清晰。</a:t>
            </a:r>
            <a:r>
              <a:rPr lang="en-US" altLang="zh-CN" dirty="0">
                <a:latin typeface="Times New Roman" panose="02020603050405020304" pitchFamily="18" charset="0"/>
              </a:rPr>
              <a:t> My younger brother and sisters' </a:t>
            </a:r>
            <a:r>
              <a:rPr lang="en-US" altLang="zh-CN" dirty="0">
                <a:solidFill>
                  <a:schemeClr val="accent2">
                    <a:lumMod val="50000"/>
                  </a:schemeClr>
                </a:solidFill>
                <a:latin typeface="Times New Roman" panose="02020603050405020304" pitchFamily="18" charset="0"/>
              </a:rPr>
              <a:t>breathing got calmer</a:t>
            </a:r>
            <a:r>
              <a:rPr lang="en-US" altLang="zh-CN" dirty="0">
                <a:latin typeface="Times New Roman" panose="02020603050405020304" pitchFamily="18" charset="0"/>
              </a:rPr>
              <a:t>, and I </a:t>
            </a:r>
            <a:r>
              <a:rPr lang="en-US" altLang="zh-CN" dirty="0">
                <a:solidFill>
                  <a:schemeClr val="accent2">
                    <a:lumMod val="50000"/>
                  </a:schemeClr>
                </a:solidFill>
                <a:latin typeface="Times New Roman" panose="02020603050405020304" pitchFamily="18" charset="0"/>
              </a:rPr>
              <a:t>let out a long breath</a:t>
            </a:r>
            <a:r>
              <a:rPr lang="en-US" altLang="zh-CN" dirty="0">
                <a:latin typeface="Times New Roman" panose="02020603050405020304" pitchFamily="18" charset="0"/>
              </a:rPr>
              <a:t>. This breath was very clear in this quiet. </a:t>
            </a:r>
            <a:endParaRPr lang="en-US" altLang="zh-CN"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 2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But in a couple of minutes, the tornado was over.</a:t>
            </a:r>
            <a:endPar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18393"/>
            <a:ext cx="11405361" cy="5479917"/>
          </a:xfrm>
          <a:solidFill>
            <a:schemeClr val="accent6">
              <a:lumMod val="20000"/>
              <a:lumOff val="80000"/>
            </a:schemeClr>
          </a:solidFill>
        </p:spPr>
        <p:txBody>
          <a:bodyPr>
            <a:normAutofit/>
          </a:bodyPr>
          <a:lstStyle/>
          <a:p>
            <a:r>
              <a:rPr lang="zh-CN" altLang="en-US" dirty="0">
                <a:latin typeface="Times New Roman" panose="02020603050405020304" pitchFamily="18" charset="0"/>
              </a:rPr>
              <a:t>经历龙卷风后，我有一种劫后余生的强烈感觉。我非常欣慰自己成功救下了弟弟妹妹。内心深处，我甚至有点骄傲，因为我在如此危险的情况下保护了他们。</a:t>
            </a:r>
            <a:endParaRPr lang="en-US" altLang="zh-CN" dirty="0">
              <a:latin typeface="Times New Roman" panose="02020603050405020304" pitchFamily="18" charset="0"/>
            </a:endParaRPr>
          </a:p>
          <a:p>
            <a:r>
              <a:rPr lang="en-US" altLang="zh-CN" dirty="0">
                <a:latin typeface="Times New Roman" panose="02020603050405020304" pitchFamily="18" charset="0"/>
              </a:rPr>
              <a:t>After experiencing the tornado, I have </a:t>
            </a:r>
            <a:r>
              <a:rPr lang="en-US" altLang="zh-CN" dirty="0">
                <a:solidFill>
                  <a:schemeClr val="accent2">
                    <a:lumMod val="50000"/>
                  </a:schemeClr>
                </a:solidFill>
                <a:latin typeface="Times New Roman" panose="02020603050405020304" pitchFamily="18" charset="0"/>
              </a:rPr>
              <a:t>a strong feeling of surviving a disaster</a:t>
            </a:r>
            <a:r>
              <a:rPr lang="en-US" altLang="zh-CN" dirty="0">
                <a:latin typeface="Times New Roman" panose="02020603050405020304" pitchFamily="18" charset="0"/>
              </a:rPr>
              <a:t>. I am very glad that I successfully saved my younger brother and sister. </a:t>
            </a:r>
            <a:r>
              <a:rPr lang="en-US" altLang="zh-CN" dirty="0">
                <a:solidFill>
                  <a:schemeClr val="accent2">
                    <a:lumMod val="50000"/>
                  </a:schemeClr>
                </a:solidFill>
                <a:latin typeface="Times New Roman" panose="02020603050405020304" pitchFamily="18" charset="0"/>
              </a:rPr>
              <a:t>Deep in my heart,</a:t>
            </a:r>
            <a:r>
              <a:rPr lang="en-US" altLang="zh-CN" dirty="0">
                <a:latin typeface="Times New Roman" panose="02020603050405020304" pitchFamily="18" charset="0"/>
              </a:rPr>
              <a:t> I am even a bit proud because I protected them in such a dangerous situation.</a:t>
            </a:r>
            <a:endParaRPr lang="zh-CN" altLang="en-US"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 2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But in a couple of minutes, the tornado was over.</a:t>
            </a:r>
            <a:endPar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endParaRPr>
          </a:p>
        </p:txBody>
      </p:sp>
      <p:sp>
        <p:nvSpPr>
          <p:cNvPr id="2" name="TextBox 10"/>
          <p:cNvSpPr txBox="1"/>
          <p:nvPr/>
        </p:nvSpPr>
        <p:spPr>
          <a:xfrm>
            <a:off x="565793" y="4930844"/>
            <a:ext cx="10080303"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（心理</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表层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情绪</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深层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动机</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2" y="934820"/>
            <a:ext cx="11405361" cy="5479917"/>
          </a:xfrm>
          <a:solidFill>
            <a:schemeClr val="accent6">
              <a:lumMod val="20000"/>
              <a:lumOff val="80000"/>
            </a:schemeClr>
          </a:solidFill>
        </p:spPr>
        <p:txBody>
          <a:bodyPr>
            <a:noAutofit/>
          </a:bodyPr>
          <a:lstStyle/>
          <a:p>
            <a:pPr>
              <a:lnSpc>
                <a:spcPct val="130000"/>
              </a:lnSpc>
              <a:spcBef>
                <a:spcPts val="0"/>
              </a:spcBef>
            </a:pPr>
            <a:r>
              <a:rPr lang="zh-CN" altLang="en-US" sz="2400" dirty="0">
                <a:latin typeface="Times New Roman" panose="02020603050405020304" pitchFamily="18" charset="0"/>
              </a:rPr>
              <a:t>龙卷风的肆虐在短短九十秒内就摧毁了我们的世界，但它带来的教训却永远刻在了我的心底。这时我明白了，有些东西是课本教不了的 </a:t>
            </a:r>
            <a:r>
              <a:rPr lang="en-US" altLang="zh-CN" sz="2400" dirty="0">
                <a:latin typeface="Times New Roman" panose="02020603050405020304" pitchFamily="18" charset="0"/>
              </a:rPr>
              <a:t>—— </a:t>
            </a:r>
            <a:r>
              <a:rPr lang="zh-CN" altLang="en-US" sz="2400" dirty="0">
                <a:latin typeface="Times New Roman" panose="02020603050405020304" pitchFamily="18" charset="0"/>
              </a:rPr>
              <a:t>真正的保护不是靠完美的计划，而是在混乱来袭时，能挺身而出成为家人的勇气和智慧。这场龙卷风也是我成长的龙卷风！</a:t>
            </a:r>
            <a:endParaRPr lang="en-US" altLang="zh-CN" sz="2400" dirty="0">
              <a:latin typeface="Times New Roman" panose="02020603050405020304" pitchFamily="18" charset="0"/>
            </a:endParaRPr>
          </a:p>
          <a:p>
            <a:pPr>
              <a:lnSpc>
                <a:spcPct val="130000"/>
              </a:lnSpc>
              <a:spcBef>
                <a:spcPts val="0"/>
              </a:spcBef>
            </a:pPr>
            <a:r>
              <a:rPr lang="en-US" altLang="zh-CN" sz="2400" dirty="0">
                <a:latin typeface="Times New Roman" panose="02020603050405020304" pitchFamily="18" charset="0"/>
              </a:rPr>
              <a:t>The tornado's wild attack </a:t>
            </a:r>
            <a:r>
              <a:rPr lang="en-US" altLang="zh-CN" sz="2400" dirty="0">
                <a:solidFill>
                  <a:schemeClr val="accent2">
                    <a:lumMod val="50000"/>
                  </a:schemeClr>
                </a:solidFill>
                <a:latin typeface="Times New Roman" panose="02020603050405020304" pitchFamily="18" charset="0"/>
              </a:rPr>
              <a:t>destroyed our world in just ninety seconds</a:t>
            </a:r>
            <a:r>
              <a:rPr lang="en-US" altLang="zh-CN" sz="2400" dirty="0">
                <a:latin typeface="Times New Roman" panose="02020603050405020304" pitchFamily="18" charset="0"/>
              </a:rPr>
              <a:t>, </a:t>
            </a:r>
            <a:r>
              <a:rPr lang="en-US" altLang="zh-CN" sz="2400" dirty="0">
                <a:highlight>
                  <a:srgbClr val="00FFFF"/>
                </a:highlight>
                <a:latin typeface="Times New Roman" panose="02020603050405020304" pitchFamily="18" charset="0"/>
              </a:rPr>
              <a:t>but</a:t>
            </a:r>
            <a:r>
              <a:rPr lang="en-US" altLang="zh-CN" sz="2400" dirty="0">
                <a:latin typeface="Times New Roman" panose="02020603050405020304" pitchFamily="18" charset="0"/>
              </a:rPr>
              <a:t> the lesson it brought was </a:t>
            </a:r>
            <a:r>
              <a:rPr lang="en-US" altLang="zh-CN" sz="2400" dirty="0">
                <a:solidFill>
                  <a:schemeClr val="accent2">
                    <a:lumMod val="50000"/>
                  </a:schemeClr>
                </a:solidFill>
                <a:latin typeface="Times New Roman" panose="02020603050405020304" pitchFamily="18" charset="0"/>
              </a:rPr>
              <a:t>forever engraved </a:t>
            </a:r>
            <a:r>
              <a:rPr lang="en-US" altLang="zh-CN" sz="2400" dirty="0">
                <a:latin typeface="Times New Roman" panose="02020603050405020304" pitchFamily="18" charset="0"/>
              </a:rPr>
              <a:t>in my heart. At this moment, I realized that there are some things textbooks can't teach. </a:t>
            </a:r>
            <a:r>
              <a:rPr lang="en-US" altLang="zh-CN" sz="2400" dirty="0">
                <a:solidFill>
                  <a:schemeClr val="accent2">
                    <a:lumMod val="50000"/>
                  </a:schemeClr>
                </a:solidFill>
                <a:latin typeface="Times New Roman" panose="02020603050405020304" pitchFamily="18" charset="0"/>
              </a:rPr>
              <a:t>True protection doesn't depend on perfect plans</a:t>
            </a:r>
            <a:r>
              <a:rPr lang="en-US" altLang="zh-CN" sz="2400" dirty="0">
                <a:latin typeface="Times New Roman" panose="02020603050405020304" pitchFamily="18" charset="0"/>
              </a:rPr>
              <a:t>. Instead, </a:t>
            </a:r>
            <a:r>
              <a:rPr lang="en-US" altLang="zh-CN" sz="2400" dirty="0">
                <a:solidFill>
                  <a:schemeClr val="accent2">
                    <a:lumMod val="50000"/>
                  </a:schemeClr>
                </a:solidFill>
                <a:latin typeface="Times New Roman" panose="02020603050405020304" pitchFamily="18" charset="0"/>
              </a:rPr>
              <a:t>it means having the courage and wisdom to step forward and protect your family when chaos strikes</a:t>
            </a:r>
            <a:r>
              <a:rPr lang="en-US" altLang="zh-CN" sz="2400" dirty="0">
                <a:latin typeface="Times New Roman" panose="02020603050405020304" pitchFamily="18" charset="0"/>
              </a:rPr>
              <a:t>. </a:t>
            </a:r>
            <a:r>
              <a:rPr lang="en-US" altLang="zh-CN" sz="2400" dirty="0">
                <a:highlight>
                  <a:srgbClr val="FFFF00"/>
                </a:highlight>
                <a:latin typeface="Times New Roman" panose="02020603050405020304" pitchFamily="18" charset="0"/>
              </a:rPr>
              <a:t>This tornado was also my "growth storm"!</a:t>
            </a:r>
            <a:endParaRPr lang="zh-CN" altLang="en-US" sz="2400" dirty="0">
              <a:highlight>
                <a:srgbClr val="FFFF00"/>
              </a:highlight>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 2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But in a couple of minutes, the tornado was over.</a:t>
            </a:r>
            <a:endPar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endParaRPr>
          </a:p>
        </p:txBody>
      </p:sp>
      <p:sp>
        <p:nvSpPr>
          <p:cNvPr id="2" name="TextBox 10"/>
          <p:cNvSpPr txBox="1"/>
          <p:nvPr/>
        </p:nvSpPr>
        <p:spPr>
          <a:xfrm>
            <a:off x="6173565" y="5685134"/>
            <a:ext cx="5033764"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隐喻化思维（</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象征</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手法）</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1411" y="755612"/>
            <a:ext cx="8388388" cy="5982768"/>
          </a:xfrm>
          <a:solidFill>
            <a:schemeClr val="accent1">
              <a:lumMod val="20000"/>
              <a:lumOff val="80000"/>
            </a:schemeClr>
          </a:solidFill>
        </p:spPr>
        <p:txBody>
          <a:bodyPr>
            <a:normAutofit fontScale="85000" lnSpcReduction="20000"/>
          </a:bodyPr>
          <a:lstStyle/>
          <a:p>
            <a:r>
              <a:rPr lang="en-US" altLang="zh-CN" i="1" dirty="0">
                <a:latin typeface="Times New Roman" panose="02020603050405020304" pitchFamily="18" charset="0"/>
              </a:rPr>
              <a:t>There was a ditch (</a:t>
            </a:r>
            <a:r>
              <a:rPr lang="zh-CN" altLang="en-US" i="1" dirty="0">
                <a:latin typeface="Times New Roman" panose="02020603050405020304" pitchFamily="18" charset="0"/>
              </a:rPr>
              <a:t>沟渠</a:t>
            </a:r>
            <a:r>
              <a:rPr lang="en-US" altLang="zh-CN" i="1" dirty="0">
                <a:latin typeface="Times New Roman" panose="02020603050405020304" pitchFamily="18" charset="0"/>
              </a:rPr>
              <a:t>) there for shelter, a hundred yards off. </a:t>
            </a:r>
            <a:r>
              <a:rPr lang="en-US" altLang="zh-CN" dirty="0">
                <a:latin typeface="Times New Roman" panose="02020603050405020304" pitchFamily="18" charset="0"/>
              </a:rPr>
              <a:t>I fixed my eyes on the ditch a hundred yards away, </a:t>
            </a:r>
            <a:r>
              <a:rPr lang="en-US" altLang="zh-CN" dirty="0">
                <a:highlight>
                  <a:srgbClr val="00FF00"/>
                </a:highlight>
                <a:latin typeface="Times New Roman" panose="02020603050405020304" pitchFamily="18" charset="0"/>
              </a:rPr>
              <a:t>like a drowning person clutching a driftwood</a:t>
            </a:r>
            <a:r>
              <a:rPr lang="en-US" altLang="zh-CN" dirty="0">
                <a:latin typeface="Times New Roman" panose="02020603050405020304" pitchFamily="18" charset="0"/>
              </a:rPr>
              <a:t>. “Julie! Hold Dougie tight and run!” My voice was swept away by the wind. I pulled Lyssa‘s hand so hard that I felt my hand was almost broken. </a:t>
            </a:r>
            <a:r>
              <a:rPr lang="en-US" altLang="zh-CN" dirty="0">
                <a:solidFill>
                  <a:srgbClr val="7030A0"/>
                </a:solidFill>
                <a:latin typeface="Times New Roman" panose="02020603050405020304" pitchFamily="18" charset="0"/>
              </a:rPr>
              <a:t>In the last few steps, </a:t>
            </a:r>
            <a:r>
              <a:rPr lang="en-US" altLang="zh-CN" dirty="0">
                <a:latin typeface="Times New Roman" panose="02020603050405020304" pitchFamily="18" charset="0"/>
              </a:rPr>
              <a:t>the wind nearly blew us over</a:t>
            </a:r>
            <a:r>
              <a:rPr lang="en-US" altLang="zh-CN" b="1" dirty="0">
                <a:solidFill>
                  <a:srgbClr val="7030A0"/>
                </a:solidFill>
                <a:latin typeface="Times New Roman" panose="02020603050405020304" pitchFamily="18" charset="0"/>
              </a:rPr>
              <a:t>. In the ditch</a:t>
            </a:r>
            <a:r>
              <a:rPr lang="en-US" altLang="zh-CN" dirty="0">
                <a:latin typeface="Times New Roman" panose="02020603050405020304" pitchFamily="18" charset="0"/>
              </a:rPr>
              <a:t>, I pressed my younger brother and sisters firmly under my body, using my own body to protect them. A strong pain suddenly hit my left shoulder—maybe from flying debris. But I didn't even make a sound, scared to break the delicate balance. </a:t>
            </a:r>
            <a:endParaRPr lang="en-US" altLang="zh-CN" dirty="0">
              <a:latin typeface="Times New Roman" panose="02020603050405020304" pitchFamily="18" charset="0"/>
            </a:endParaRPr>
          </a:p>
          <a:p>
            <a:r>
              <a:rPr lang="en-US" altLang="zh-CN" dirty="0">
                <a:latin typeface="Times New Roman" panose="02020603050405020304" pitchFamily="18" charset="0"/>
              </a:rPr>
              <a:t> </a:t>
            </a:r>
            <a:r>
              <a:rPr lang="en-US" altLang="zh-CN" i="1" dirty="0">
                <a:latin typeface="Times New Roman" panose="02020603050405020304" pitchFamily="18" charset="0"/>
              </a:rPr>
              <a:t>But in a couple of minutes, the tornado was over</a:t>
            </a:r>
            <a:r>
              <a:rPr lang="en-US" altLang="zh-CN" dirty="0">
                <a:latin typeface="Times New Roman" panose="02020603050405020304" pitchFamily="18" charset="0"/>
              </a:rPr>
              <a:t>. The wind stopped, and the once really loud howl disappeared completely. Now, there was only a strange silence. Sometimes, we could hear some soft crashing sounds from far away. The buildings that the tornado had destroyed were still slowly falling down little by little. After experiencing the tornado, I have a strong feeling of surviving a disaster. I am very glad that I successfully saved my younger brother and sister. At this moment, I </a:t>
            </a:r>
            <a:r>
              <a:rPr lang="en-US" altLang="zh-CN" dirty="0">
                <a:highlight>
                  <a:srgbClr val="00FFFF"/>
                </a:highlight>
                <a:latin typeface="Times New Roman" panose="02020603050405020304" pitchFamily="18" charset="0"/>
              </a:rPr>
              <a:t>realized that there are some things textbooks can't teach. True protection doesn't depend on perfect plans. Instead, it means having the courage and wisdom to step forward and protect your family when chaos strikes</a:t>
            </a:r>
            <a:r>
              <a:rPr lang="en-US" altLang="zh-CN" dirty="0">
                <a:latin typeface="Times New Roman" panose="02020603050405020304" pitchFamily="18" charset="0"/>
              </a:rPr>
              <a:t>. </a:t>
            </a:r>
            <a:r>
              <a:rPr lang="en-US" altLang="zh-CN" dirty="0">
                <a:solidFill>
                  <a:srgbClr val="C00000"/>
                </a:solidFill>
                <a:latin typeface="Times New Roman" panose="02020603050405020304" pitchFamily="18" charset="0"/>
              </a:rPr>
              <a:t>This tornado was also my "growth storm"!</a:t>
            </a:r>
            <a:endParaRPr lang="en-US" altLang="zh-CN" dirty="0">
              <a:solidFill>
                <a:srgbClr val="C00000"/>
              </a:solidFill>
              <a:latin typeface="Times New Roman" panose="02020603050405020304" pitchFamily="18" charset="0"/>
            </a:endParaRPr>
          </a:p>
          <a:p>
            <a:endParaRPr lang="zh-CN" altLang="en-US" dirty="0"/>
          </a:p>
        </p:txBody>
      </p:sp>
      <p:sp>
        <p:nvSpPr>
          <p:cNvPr id="4" name="标题 1"/>
          <p:cNvSpPr>
            <a:spLocks noGrp="1"/>
          </p:cNvSpPr>
          <p:nvPr>
            <p:ph type="title"/>
          </p:nvPr>
        </p:nvSpPr>
        <p:spPr>
          <a:xfrm>
            <a:off x="235342" y="119620"/>
            <a:ext cx="11011601" cy="455302"/>
          </a:xfrm>
          <a:solidFill>
            <a:schemeClr val="accent2">
              <a:lumMod val="20000"/>
              <a:lumOff val="80000"/>
            </a:schemeClr>
          </a:solidFill>
        </p:spPr>
        <p:txBody>
          <a:bodyPr>
            <a:noAutofit/>
          </a:bodyPr>
          <a:lstStyle/>
          <a:p>
            <a:r>
              <a:rPr lang="en-US" altLang="zh-CN" sz="2400" b="1" dirty="0"/>
              <a:t>Judy </a:t>
            </a:r>
            <a:r>
              <a:rPr lang="zh-CN" altLang="en-US" sz="2400" b="1" dirty="0"/>
              <a:t>下水作文</a:t>
            </a:r>
            <a:endParaRPr lang="zh-CN" altLang="en-US" sz="2400" b="1" dirty="0"/>
          </a:p>
        </p:txBody>
      </p:sp>
      <p:sp>
        <p:nvSpPr>
          <p:cNvPr id="2" name="TextBox 10"/>
          <p:cNvSpPr txBox="1"/>
          <p:nvPr/>
        </p:nvSpPr>
        <p:spPr>
          <a:xfrm>
            <a:off x="8788095" y="755612"/>
            <a:ext cx="2617265" cy="988989"/>
          </a:xfrm>
          <a:prstGeom prst="rect">
            <a:avLst/>
          </a:prstGeom>
          <a:solidFill>
            <a:schemeClr val="accent4">
              <a:lumMod val="20000"/>
              <a:lumOff val="80000"/>
            </a:schemeClr>
          </a:solidFill>
        </p:spPr>
        <p:txBody>
          <a:bodyPr wrap="square" lIns="65024" tIns="32512" rIns="65024" bIns="32512">
            <a:spAutoFit/>
          </a:bodyPr>
          <a:lstStyle/>
          <a:p>
            <a:pPr lvl="0" defTabSz="1219200">
              <a:defRPr/>
            </a:pPr>
            <a:r>
              <a:rPr kumimoji="0" lang="zh-CN" altLang="en-US"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0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tip1:</a:t>
            </a:r>
            <a:r>
              <a:rPr lang="zh-CN" altLang="en-US"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具象化思维：用 </a:t>
            </a:r>
            <a:r>
              <a:rPr lang="en-US" altLang="zh-CN"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cap="all" dirty="0">
                <a:solidFill>
                  <a:srgbClr val="C0000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五感</a:t>
            </a:r>
            <a:r>
              <a:rPr lang="zh-CN" altLang="en-US"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观察法</a:t>
            </a:r>
            <a:r>
              <a:rPr lang="en-US" altLang="zh-CN"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构建场景</a:t>
            </a:r>
            <a:endParaRPr kumimoji="0" lang="zh-CN" altLang="en-US"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TextBox 10"/>
          <p:cNvSpPr txBox="1"/>
          <p:nvPr/>
        </p:nvSpPr>
        <p:spPr>
          <a:xfrm>
            <a:off x="8734119" y="2127247"/>
            <a:ext cx="3288142" cy="988989"/>
          </a:xfrm>
          <a:prstGeom prst="rect">
            <a:avLst/>
          </a:prstGeom>
          <a:solidFill>
            <a:schemeClr val="accent4">
              <a:lumMod val="20000"/>
              <a:lumOff val="80000"/>
            </a:schemeClr>
          </a:solidFill>
        </p:spPr>
        <p:txBody>
          <a:bodyPr wrap="square" lIns="65024" tIns="32512" rIns="65024" bIns="32512">
            <a:spAutoFit/>
          </a:bodyPr>
          <a:lstStyle/>
          <a:p>
            <a:pPr lvl="0" defTabSz="1219200">
              <a:defRPr/>
            </a:pPr>
            <a:r>
              <a:rPr kumimoji="0" lang="zh-CN" altLang="en-US" sz="2400"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tip2: </a:t>
            </a:r>
            <a:r>
              <a:rPr lang="zh-CN" altLang="en-US"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动态化思维（动作链构建）：使用</a:t>
            </a:r>
            <a:r>
              <a:rPr lang="zh-CN" altLang="en-US" b="1" cap="all" dirty="0">
                <a:solidFill>
                  <a:srgbClr val="7030A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路径变化，时间轴</a:t>
            </a:r>
            <a:r>
              <a:rPr lang="zh-CN" altLang="en-US" b="1" cap="all"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梳理动作逻辑</a:t>
            </a:r>
            <a:endParaRPr kumimoji="0" lang="zh-CN" altLang="en-US" sz="2400" b="1" i="0" u="none" strike="noStrike" kern="1200" cap="all"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TextBox 10"/>
          <p:cNvSpPr txBox="1"/>
          <p:nvPr/>
        </p:nvSpPr>
        <p:spPr>
          <a:xfrm>
            <a:off x="7517790" y="5915670"/>
            <a:ext cx="4079211" cy="373436"/>
          </a:xfrm>
          <a:prstGeom prst="rect">
            <a:avLst/>
          </a:prstGeom>
          <a:solidFill>
            <a:schemeClr val="accent4">
              <a:lumMod val="20000"/>
              <a:lumOff val="80000"/>
            </a:schemeClr>
          </a:solidFill>
        </p:spPr>
        <p:txBody>
          <a:bodyPr wrap="square" lIns="65024" tIns="32512" rIns="65024" bIns="32512">
            <a:spAutoFit/>
          </a:bodyPr>
          <a:lstStyle/>
          <a:p>
            <a:pPr lvl="0" defTabSz="1219200">
              <a:defRPr/>
            </a:pPr>
            <a:r>
              <a:rPr kumimoji="0" lang="zh-CN" altLang="en-US" sz="20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0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tip4: </a:t>
            </a:r>
            <a:r>
              <a:rPr lang="zh-CN" altLang="en-US"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隐喻化思维（</a:t>
            </a:r>
            <a:r>
              <a:rPr lang="zh-CN" altLang="en-US" sz="2000" b="1" cap="all" dirty="0">
                <a:solidFill>
                  <a:srgbClr val="C0000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象征</a:t>
            </a:r>
            <a:r>
              <a:rPr lang="zh-CN" altLang="en-US" sz="20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手法）</a:t>
            </a:r>
            <a:endParaRPr kumimoji="0" lang="zh-CN" altLang="en-US" sz="20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10"/>
          <p:cNvSpPr txBox="1"/>
          <p:nvPr/>
        </p:nvSpPr>
        <p:spPr>
          <a:xfrm>
            <a:off x="8734119" y="3741765"/>
            <a:ext cx="3326470" cy="1214756"/>
          </a:xfrm>
          <a:prstGeom prst="rect">
            <a:avLst/>
          </a:prstGeom>
          <a:solidFill>
            <a:schemeClr val="accent4">
              <a:lumMod val="20000"/>
              <a:lumOff val="80000"/>
            </a:schemeClr>
          </a:solidFill>
          <a:ln>
            <a:solidFill>
              <a:schemeClr val="accent4">
                <a:lumMod val="20000"/>
                <a:lumOff val="80000"/>
              </a:schemeClr>
            </a:solidFill>
          </a:ln>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1600"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1600"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1600"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1600"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a:t>
            </a:r>
            <a:r>
              <a:rPr lang="zh-CN" altLang="en-US"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（心理</a:t>
            </a:r>
            <a:r>
              <a:rPr lang="zh-CN" altLang="en-US" sz="1600" b="1" cap="all" dirty="0">
                <a:solidFill>
                  <a:srgbClr val="C0000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表层</a:t>
            </a:r>
            <a:r>
              <a:rPr lang="zh-CN" altLang="en-US"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情绪</a:t>
            </a:r>
            <a:r>
              <a:rPr lang="en-US" altLang="zh-CN"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a:t>
            </a:r>
            <a:r>
              <a:rPr lang="zh-CN" altLang="en-US" sz="1600" b="1" cap="all" dirty="0">
                <a:solidFill>
                  <a:srgbClr val="C0000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深层</a:t>
            </a:r>
            <a:r>
              <a:rPr lang="zh-CN" altLang="en-US"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动机</a:t>
            </a:r>
            <a:r>
              <a:rPr lang="en-US" altLang="zh-CN"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a:t>
            </a:r>
            <a:r>
              <a:rPr lang="zh-CN" altLang="en-US" sz="1600" b="1" cap="all" dirty="0">
                <a:solidFill>
                  <a:srgbClr val="C0000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1600" b="1" cap="all" dirty="0">
                <a:solidFill>
                  <a:srgbClr val="002060"/>
                </a:solidFill>
                <a:highlight>
                  <a:srgbClr val="00FFFF"/>
                </a:highlight>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highlight>
                <a:srgbClr val="00FFFF"/>
              </a:highligh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7154" y="1120454"/>
            <a:ext cx="11777691" cy="400110"/>
          </a:xfrm>
          <a:prstGeom prst="rect">
            <a:avLst/>
          </a:prstGeom>
          <a:solidFill>
            <a:schemeClr val="bg2"/>
          </a:solidFill>
        </p:spPr>
        <p:txBody>
          <a:bodyPr wrap="square">
            <a:spAutoFit/>
          </a:bodyPr>
          <a:lstStyle/>
          <a:p>
            <a:endParaRPr lang="zh-CN" altLang="en-US" sz="2000" dirty="0">
              <a:latin typeface="Times New Roman" panose="02020603050405020304" pitchFamily="18" charset="0"/>
            </a:endParaRPr>
          </a:p>
        </p:txBody>
      </p:sp>
      <p:sp>
        <p:nvSpPr>
          <p:cNvPr id="2" name="标题 1"/>
          <p:cNvSpPr>
            <a:spLocks noGrp="1"/>
          </p:cNvSpPr>
          <p:nvPr>
            <p:ph type="title"/>
          </p:nvPr>
        </p:nvSpPr>
        <p:spPr>
          <a:xfrm>
            <a:off x="235342" y="119620"/>
            <a:ext cx="11011601" cy="748390"/>
          </a:xfrm>
          <a:solidFill>
            <a:schemeClr val="accent2">
              <a:lumMod val="20000"/>
              <a:lumOff val="80000"/>
            </a:schemeClr>
          </a:solidFill>
        </p:spPr>
        <p:txBody>
          <a:bodyPr>
            <a:noAutofit/>
          </a:bodyPr>
          <a:lstStyle/>
          <a:p>
            <a:r>
              <a:rPr lang="en-US" altLang="zh-CN" sz="2400" b="1" dirty="0"/>
              <a:t> </a:t>
            </a:r>
            <a:r>
              <a:rPr lang="zh-CN" altLang="en-US" sz="2400" b="1" dirty="0"/>
              <a:t>参考范文</a:t>
            </a:r>
            <a:endParaRPr lang="zh-CN" altLang="en-US" sz="2400" b="1" dirty="0"/>
          </a:p>
        </p:txBody>
      </p:sp>
      <p:sp>
        <p:nvSpPr>
          <p:cNvPr id="3" name="文本框 2"/>
          <p:cNvSpPr txBox="1"/>
          <p:nvPr/>
        </p:nvSpPr>
        <p:spPr>
          <a:xfrm>
            <a:off x="235342" y="1044514"/>
            <a:ext cx="11733888" cy="5693866"/>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There was a ditch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沟渠</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there, a hundred yards off. “Julie,” I yelled, “Get Dougie and follow me.” As she picked Dougie, I grabbed Lyssa. We took off for the ditch. Just before we fell over the edge of it, I looked back. The tornado towered behind our house like a mountain. “Get down!” I shouted. I made everyone lie flat, arms protecting them. The tornado pulled up everything like a hungry monster, taking the breath almost out of our lungs. I thought we were goners for sure.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But the next moment, the tornado was over.</a:t>
            </a:r>
            <a:r>
              <a:rPr lang="en-US" altLang="zh-CN" sz="2800" dirty="0">
                <a:solidFill>
                  <a:prstClr val="black"/>
                </a:solidFill>
                <a:latin typeface="Times New Roman" panose="02020603050405020304" pitchFamily="18" charset="0"/>
                <a:ea typeface="等线" panose="02010600030101010101" charset="-122"/>
              </a:rPr>
              <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I lifted my head and saw the funnel rushing away. Soon all that was left was an unnatural quiet. I crawled off kids, legs trembling like a leaf in the wind. One minute we had a home. The next, all we had was the clothes we’re wearing. I took a deep breath as Mom’s car appeared and came to a stop. Jumping out, she saw us and waved like she’ d won first prize. We lost the house, but we’ve still got each other.</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9146" y="1044696"/>
            <a:ext cx="10348701" cy="4893647"/>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There was a ditch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沟渠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there, a hundred yards off. “Julie,” I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大喊</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“Get Dougie and follow me.” As she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抱起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Dougie), I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抓住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Lyssa). We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出发前往沟渠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Just before we fell over the edge of it, I looked back. The tornado towered behind our house like a mountain. “Get down!” I shouted. I made everyone lie flat, arms protecting them. The tornado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像饥饿的怪物一样卷起所有东西</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taking the breath almost out of our lungs. I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以为我们肯定死定了</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But the next moment, the tornado was over. I lifted my head and saw the funnel rushing away. Soon all that was left was an unnatural quiet. I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从孩子们身上爬下来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legs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像风中的叶子一样颤抖</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One minute we had a home. The next, all we had was the clothes we’re wearing. I took a deep breath as Mom’s car appeared and came to a stop. Jumping out, she saw us and ____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像中了头奖一样挥手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 We lost the house, but we’ve still got each other.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endParaRPr>
          </a:p>
        </p:txBody>
      </p:sp>
      <p:sp>
        <p:nvSpPr>
          <p:cNvPr id="2" name="标题 1"/>
          <p:cNvSpPr>
            <a:spLocks noGrp="1"/>
          </p:cNvSpPr>
          <p:nvPr>
            <p:ph type="title"/>
          </p:nvPr>
        </p:nvSpPr>
        <p:spPr>
          <a:xfrm>
            <a:off x="235342" y="119620"/>
            <a:ext cx="11011601" cy="748390"/>
          </a:xfrm>
          <a:solidFill>
            <a:schemeClr val="accent2">
              <a:lumMod val="20000"/>
              <a:lumOff val="80000"/>
            </a:schemeClr>
          </a:solidFill>
        </p:spPr>
        <p:txBody>
          <a:bodyPr>
            <a:noAutofit/>
          </a:bodyPr>
          <a:lstStyle/>
          <a:p>
            <a:r>
              <a:rPr lang="en-US" altLang="zh-CN" sz="2400" b="1" dirty="0"/>
              <a:t> </a:t>
            </a:r>
            <a:r>
              <a:rPr lang="zh-CN" altLang="en-US" sz="2400" b="1" dirty="0"/>
              <a:t>参考范文填空默写练习</a:t>
            </a:r>
            <a:endParaRPr lang="zh-CN" altLang="en-US" sz="2400" b="1"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0519569" y="5287612"/>
            <a:ext cx="1454747" cy="13014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791018" y="1425954"/>
            <a:ext cx="7194739" cy="2529657"/>
          </a:xfrm>
          <a:solidFill>
            <a:schemeClr val="bg2"/>
          </a:solidFill>
        </p:spPr>
        <p:txBody>
          <a:bodyPr>
            <a:normAutofit fontScale="85000" lnSpcReduction="20000"/>
          </a:bodyPr>
          <a:lstStyle/>
          <a:p>
            <a:pPr algn="l"/>
            <a:r>
              <a:rPr lang="zh-CN" altLang="en-US" sz="5600" b="1" dirty="0">
                <a:solidFill>
                  <a:srgbClr val="7030A0"/>
                </a:solidFill>
                <a:latin typeface="Arial" panose="020B0604020202020204"/>
                <a:ea typeface="微软雅黑" panose="020B0503020204020204" pitchFamily="34" charset="-122"/>
                <a:cs typeface="+mj-cs"/>
              </a:rPr>
              <a:t>关注</a:t>
            </a:r>
            <a:r>
              <a:rPr lang="zh-CN" altLang="en-US" sz="8600" b="1" dirty="0">
                <a:solidFill>
                  <a:srgbClr val="7030A0"/>
                </a:solidFill>
                <a:latin typeface="Arial" panose="020B0604020202020204"/>
                <a:ea typeface="微软雅黑" panose="020B0503020204020204" pitchFamily="34" charset="-122"/>
                <a:cs typeface="+mj-cs"/>
              </a:rPr>
              <a:t>：</a:t>
            </a:r>
            <a:endParaRPr lang="en-US" altLang="zh-CN" sz="8600" b="1" dirty="0">
              <a:solidFill>
                <a:srgbClr val="7030A0"/>
              </a:solidFill>
              <a:latin typeface="Arial" panose="020B0604020202020204"/>
              <a:ea typeface="微软雅黑" panose="020B0503020204020204" pitchFamily="34" charset="-122"/>
              <a:cs typeface="+mj-cs"/>
            </a:endParaRPr>
          </a:p>
          <a:p>
            <a:pPr>
              <a:lnSpc>
                <a:spcPct val="120000"/>
              </a:lnSpc>
              <a:spcBef>
                <a:spcPts val="0"/>
              </a:spcBef>
            </a:pPr>
            <a:r>
              <a:rPr lang="zh-CN" altLang="en-US" sz="6400" b="1" dirty="0">
                <a:solidFill>
                  <a:srgbClr val="0070C0"/>
                </a:solidFill>
                <a:latin typeface="Arial" panose="020B0604020202020204"/>
                <a:ea typeface="微软雅黑" panose="020B0503020204020204" pitchFamily="34" charset="-122"/>
                <a:cs typeface="+mj-cs"/>
              </a:rPr>
              <a:t>灾难中人物</a:t>
            </a:r>
            <a:endParaRPr lang="en-US" altLang="zh-CN" sz="6400" b="1" dirty="0">
              <a:solidFill>
                <a:srgbClr val="0070C0"/>
              </a:solidFill>
              <a:latin typeface="Arial" panose="020B0604020202020204"/>
              <a:ea typeface="微软雅黑" panose="020B0503020204020204" pitchFamily="34" charset="-122"/>
              <a:cs typeface="+mj-cs"/>
            </a:endParaRPr>
          </a:p>
          <a:p>
            <a:pPr>
              <a:lnSpc>
                <a:spcPct val="120000"/>
              </a:lnSpc>
              <a:spcBef>
                <a:spcPts val="0"/>
              </a:spcBef>
            </a:pPr>
            <a:r>
              <a:rPr lang="zh-CN" altLang="en-US" sz="6400" b="1" dirty="0">
                <a:solidFill>
                  <a:srgbClr val="0070C0"/>
                </a:solidFill>
                <a:highlight>
                  <a:srgbClr val="FFFF00"/>
                </a:highlight>
                <a:latin typeface="Arial" panose="020B0604020202020204"/>
                <a:ea typeface="微软雅黑" panose="020B0503020204020204" pitchFamily="34" charset="-122"/>
                <a:cs typeface="+mj-cs"/>
              </a:rPr>
              <a:t>动作和心理</a:t>
            </a:r>
            <a:r>
              <a:rPr lang="zh-CN" altLang="en-US" sz="6400" b="1" dirty="0">
                <a:solidFill>
                  <a:srgbClr val="0070C0"/>
                </a:solidFill>
                <a:latin typeface="Arial" panose="020B0604020202020204"/>
                <a:ea typeface="微软雅黑" panose="020B0503020204020204" pitchFamily="34" charset="-122"/>
                <a:cs typeface="+mj-cs"/>
              </a:rPr>
              <a:t>的描写</a:t>
            </a:r>
            <a:endParaRPr lang="zh-CN" altLang="en-US" sz="400" dirty="0">
              <a:solidFill>
                <a:srgbClr val="0070C0"/>
              </a:solidFill>
            </a:endParaRPr>
          </a:p>
        </p:txBody>
      </p:sp>
      <p:sp>
        <p:nvSpPr>
          <p:cNvPr id="5" name="TextBox 10"/>
          <p:cNvSpPr txBox="1"/>
          <p:nvPr/>
        </p:nvSpPr>
        <p:spPr>
          <a:xfrm>
            <a:off x="4342031" y="511653"/>
            <a:ext cx="7567071" cy="619657"/>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all" spc="0" normalizeH="0" baseline="0" noProof="0" dirty="0">
                <a:ln>
                  <a:noFill/>
                </a:ln>
                <a:solidFill>
                  <a:srgbClr val="70AD47">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2025</a:t>
            </a:r>
            <a:r>
              <a:rPr kumimoji="0" lang="zh-CN" altLang="en-US" sz="3600" b="1" i="0" u="none" strike="noStrike" kern="1200" cap="all" spc="0" normalizeH="0" baseline="0" noProof="0" dirty="0">
                <a:ln>
                  <a:noFill/>
                </a:ln>
                <a:solidFill>
                  <a:srgbClr val="70AD47">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读后续写备考策略：</a:t>
            </a:r>
            <a:endParaRPr kumimoji="0" lang="en-US" altLang="zh-CN" sz="3600" b="1" i="0" u="none" strike="noStrike" kern="1200" cap="all" spc="0" normalizeH="0" baseline="0" noProof="0" dirty="0">
              <a:ln>
                <a:noFill/>
              </a:ln>
              <a:solidFill>
                <a:srgbClr val="70AD47">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标题 1"/>
          <p:cNvSpPr txBox="1"/>
          <p:nvPr/>
        </p:nvSpPr>
        <p:spPr>
          <a:xfrm>
            <a:off x="10047449" y="5670835"/>
            <a:ext cx="1555029" cy="456192"/>
          </a:xfrm>
          <a:prstGeom prst="rect">
            <a:avLst/>
          </a:prstGeom>
          <a:solidFill>
            <a:schemeClr val="accent6">
              <a:lumMod val="60000"/>
              <a:lumOff val="4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j-cs"/>
              </a:rPr>
              <a:t> </a:t>
            </a:r>
            <a:r>
              <a:rPr lang="zh-CN" altLang="en-US" sz="2800" b="1" dirty="0">
                <a:solidFill>
                  <a:prstClr val="black"/>
                </a:solidFill>
                <a:latin typeface="Arial" panose="020B0604020202020204"/>
                <a:ea typeface="微软雅黑" panose="020B0503020204020204" pitchFamily="34" charset="-122"/>
              </a:rPr>
              <a:t>刘艳</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j-cs"/>
            </a:endParaRPr>
          </a:p>
        </p:txBody>
      </p:sp>
      <p:sp>
        <p:nvSpPr>
          <p:cNvPr id="7" name="文本框 6"/>
          <p:cNvSpPr txBox="1"/>
          <p:nvPr/>
        </p:nvSpPr>
        <p:spPr>
          <a:xfrm>
            <a:off x="4577475" y="4184644"/>
            <a:ext cx="7473988" cy="1200329"/>
          </a:xfrm>
          <a:prstGeom prst="rect">
            <a:avLst/>
          </a:prstGeom>
          <a:solidFill>
            <a:schemeClr val="accent5">
              <a:lumMod val="40000"/>
              <a:lumOff val="60000"/>
            </a:schemeClr>
          </a:solidFill>
        </p:spPr>
        <p:txBody>
          <a:bodyPr wrap="square">
            <a:spAutoFit/>
          </a:bodyPr>
          <a:lstStyle/>
          <a:p>
            <a:pPr lvl="0"/>
            <a:r>
              <a:rPr lang="zh-CN" altLang="en-US" sz="3200" dirty="0">
                <a:solidFill>
                  <a:prstClr val="black"/>
                </a:solidFill>
                <a:latin typeface="等线" panose="02010600030101010101" charset="-122"/>
                <a:ea typeface="等线" panose="02010600030101010101" charset="-122"/>
              </a:rPr>
              <a:t>         厦门第二次质量检测为例</a:t>
            </a:r>
            <a:endParaRPr lang="en-US" altLang="zh-CN" sz="3200" dirty="0">
              <a:solidFill>
                <a:prstClr val="black"/>
              </a:solidFill>
              <a:latin typeface="等线" panose="02010600030101010101" charset="-122"/>
              <a:ea typeface="等线" panose="02010600030101010101" charset="-122"/>
            </a:endParaRPr>
          </a:p>
          <a:p>
            <a:pPr lvl="0"/>
            <a:r>
              <a:rPr lang="en-US" altLang="zh-CN" sz="4000" dirty="0">
                <a:solidFill>
                  <a:prstClr val="black"/>
                </a:solidFill>
                <a:latin typeface="等线" panose="02010600030101010101" charset="-122"/>
                <a:ea typeface="等线" panose="02010600030101010101" charset="-122"/>
              </a:rPr>
              <a:t>                   </a:t>
            </a:r>
            <a:r>
              <a:rPr lang="zh-CN" altLang="en-US" sz="4000" dirty="0">
                <a:solidFill>
                  <a:srgbClr val="7030A0"/>
                </a:solidFill>
                <a:latin typeface="Calibri" panose="020F0502020204030204"/>
                <a:ea typeface="隶书" panose="02010509060101010101" pitchFamily="49" charset="-122"/>
              </a:rPr>
              <a:t>龙卷风中的守护</a:t>
            </a:r>
            <a:endParaRPr kumimoji="0" lang="zh-CN" altLang="en-US" sz="40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8" name="图片 7"/>
          <p:cNvPicPr>
            <a:picLocks noChangeAspect="1"/>
          </p:cNvPicPr>
          <p:nvPr/>
        </p:nvPicPr>
        <p:blipFill>
          <a:blip r:embed="rId1"/>
          <a:srcRect b="10420"/>
          <a:stretch>
            <a:fillRect/>
          </a:stretch>
        </p:blipFill>
        <p:spPr>
          <a:xfrm>
            <a:off x="580398" y="1318784"/>
            <a:ext cx="3063153" cy="2743998"/>
          </a:xfrm>
          <a:prstGeom prst="rect">
            <a:avLst/>
          </a:prstGeom>
        </p:spPr>
      </p:pic>
      <p:pic>
        <p:nvPicPr>
          <p:cNvPr id="10" name="图片 9"/>
          <p:cNvPicPr>
            <a:picLocks noChangeAspect="1"/>
          </p:cNvPicPr>
          <p:nvPr/>
        </p:nvPicPr>
        <p:blipFill>
          <a:blip r:embed="rId2"/>
          <a:srcRect b="7461"/>
          <a:stretch>
            <a:fillRect/>
          </a:stretch>
        </p:blipFill>
        <p:spPr>
          <a:xfrm>
            <a:off x="2156691" y="3614402"/>
            <a:ext cx="2022266" cy="18713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342" y="843220"/>
            <a:ext cx="11646280" cy="5809452"/>
          </a:xfrm>
          <a:solidFill>
            <a:schemeClr val="bg2"/>
          </a:solidFill>
        </p:spPr>
        <p:txBody>
          <a:bodyPr>
            <a:normAutofit fontScale="92500" lnSpcReduction="20000"/>
          </a:bodyPr>
          <a:lstStyle/>
          <a:p>
            <a:r>
              <a:rPr lang="en-US" altLang="zh-CN" dirty="0">
                <a:latin typeface="Times New Roman" panose="02020603050405020304" pitchFamily="18" charset="0"/>
              </a:rPr>
              <a:t>《</a:t>
            </a:r>
            <a:r>
              <a:rPr lang="zh-CN" altLang="en-US" dirty="0">
                <a:latin typeface="Times New Roman" panose="02020603050405020304" pitchFamily="18" charset="0"/>
              </a:rPr>
              <a:t>热爱生命</a:t>
            </a:r>
            <a:r>
              <a:rPr lang="en-US" altLang="zh-CN" dirty="0">
                <a:latin typeface="Times New Roman" panose="02020603050405020304" pitchFamily="18" charset="0"/>
              </a:rPr>
              <a:t>》</a:t>
            </a:r>
            <a:r>
              <a:rPr lang="zh-CN" altLang="en-US" dirty="0">
                <a:latin typeface="Times New Roman" panose="02020603050405020304" pitchFamily="18" charset="0"/>
              </a:rPr>
              <a:t>杰克・伦敦</a:t>
            </a:r>
            <a:endParaRPr lang="zh-CN" altLang="en-US" dirty="0">
              <a:latin typeface="Times New Roman" panose="02020603050405020304" pitchFamily="18" charset="0"/>
            </a:endParaRPr>
          </a:p>
          <a:p>
            <a:r>
              <a:rPr lang="en-US" altLang="zh-CN" dirty="0">
                <a:latin typeface="Times New Roman" panose="02020603050405020304" pitchFamily="18" charset="0"/>
              </a:rPr>
              <a:t>"His knees had become raw meat like his feet, and though he padded them with the shirt from his back, it was a red track he left behind him on the moss and stones. The wolf’s coughing echoed in the silence, its breath hot on his neck. He turned suddenly, his hands grabbing for the wolf’s throat, but his fingers closed on empty air as the creature staggered away."</a:t>
            </a:r>
            <a:endParaRPr lang="en-US" altLang="zh-CN" dirty="0">
              <a:latin typeface="Times New Roman" panose="02020603050405020304" pitchFamily="18" charset="0"/>
            </a:endParaRPr>
          </a:p>
          <a:p>
            <a:r>
              <a:rPr lang="zh-CN" altLang="en-US" dirty="0">
                <a:latin typeface="Times New Roman" panose="02020603050405020304" pitchFamily="18" charset="0"/>
              </a:rPr>
              <a:t>他的膝盖像双脚一样磨得血肉模糊，尽管用后背的衬衫裹住，苔藓和岩石上仍留下一道触目惊心的血痕。狼的咳嗽声在寂静中回荡，温热的呼吸喷在他颈后。他猛然转身，双手掐向狼的喉咙，但指尖只抓到虚空 </a:t>
            </a:r>
            <a:r>
              <a:rPr lang="en-US" altLang="zh-CN" dirty="0">
                <a:latin typeface="Times New Roman" panose="02020603050405020304" pitchFamily="18" charset="0"/>
              </a:rPr>
              <a:t>—— </a:t>
            </a:r>
            <a:r>
              <a:rPr lang="zh-CN" altLang="en-US" dirty="0">
                <a:latin typeface="Times New Roman" panose="02020603050405020304" pitchFamily="18" charset="0"/>
              </a:rPr>
              <a:t>病狼踉跄着退开。</a:t>
            </a:r>
            <a:endParaRPr lang="zh-CN" altLang="en-US" dirty="0">
              <a:latin typeface="Times New Roman" panose="02020603050405020304" pitchFamily="18" charset="0"/>
            </a:endParaRPr>
          </a:p>
          <a:p>
            <a:r>
              <a:rPr lang="en-US" altLang="zh-CN" dirty="0">
                <a:latin typeface="Times New Roman" panose="02020603050405020304" pitchFamily="18" charset="0"/>
              </a:rPr>
              <a:t>《</a:t>
            </a:r>
            <a:r>
              <a:rPr lang="zh-CN" altLang="en-US" dirty="0">
                <a:latin typeface="Times New Roman" panose="02020603050405020304" pitchFamily="18" charset="0"/>
              </a:rPr>
              <a:t>白鲸</a:t>
            </a:r>
            <a:r>
              <a:rPr lang="en-US" altLang="zh-CN" dirty="0">
                <a:latin typeface="Times New Roman" panose="02020603050405020304" pitchFamily="18" charset="0"/>
              </a:rPr>
              <a:t>》</a:t>
            </a:r>
            <a:r>
              <a:rPr lang="zh-CN" altLang="en-US" dirty="0">
                <a:latin typeface="Times New Roman" panose="02020603050405020304" pitchFamily="18" charset="0"/>
              </a:rPr>
              <a:t>赫尔曼・麦尔维尔</a:t>
            </a:r>
            <a:endParaRPr lang="zh-CN" altLang="en-US" dirty="0">
              <a:latin typeface="Times New Roman" panose="02020603050405020304" pitchFamily="18" charset="0"/>
            </a:endParaRPr>
          </a:p>
          <a:p>
            <a:r>
              <a:rPr lang="en-US" altLang="zh-CN" dirty="0">
                <a:latin typeface="Times New Roman" panose="02020603050405020304" pitchFamily="18" charset="0"/>
              </a:rPr>
              <a:t>"The harpoon flew true, burying itself deep in the whale’s side. A geyser of blood erupted, drenching the deck in crimson. The whale thrashed, its tail smashing the mast like kindling. The men clung to the rigging, salt spray blinding them as the ship tilted dangerously. The air reeked of iron and death.“</a:t>
            </a:r>
            <a:endParaRPr lang="en-US" altLang="zh-CN" dirty="0">
              <a:latin typeface="Times New Roman" panose="02020603050405020304" pitchFamily="18" charset="0"/>
            </a:endParaRPr>
          </a:p>
          <a:p>
            <a:r>
              <a:rPr lang="zh-CN" altLang="en-US" dirty="0">
                <a:latin typeface="Times New Roman" panose="02020603050405020304" pitchFamily="18" charset="0"/>
              </a:rPr>
              <a:t>鱼叉精准刺入鲸侧，殷红的血柱冲天而起，将甲板染成血色。巨鲸疯狂翻腾，尾鳍将桅杆击得粉碎。船员们死死抓住索具，咸涩的浪花模糊了视线，船身剧烈倾斜。空气中弥漫着铁锈与死亡的气息。</a:t>
            </a:r>
            <a:endParaRPr lang="zh-CN" altLang="en-US" dirty="0">
              <a:latin typeface="Times New Roman" panose="02020603050405020304" pitchFamily="18" charset="0"/>
            </a:endParaRPr>
          </a:p>
        </p:txBody>
      </p:sp>
      <p:sp>
        <p:nvSpPr>
          <p:cNvPr id="6" name="标题 1"/>
          <p:cNvSpPr txBox="1"/>
          <p:nvPr/>
        </p:nvSpPr>
        <p:spPr>
          <a:xfrm>
            <a:off x="235342" y="119620"/>
            <a:ext cx="11011601" cy="455302"/>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t>经典英文文学作品中灾难，人物动作和心理</a:t>
            </a:r>
            <a:endParaRPr lang="zh-CN" alt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2860" y="779596"/>
            <a:ext cx="11646280" cy="5864862"/>
          </a:xfrm>
          <a:solidFill>
            <a:schemeClr val="bg2"/>
          </a:solidFill>
        </p:spPr>
        <p:txBody>
          <a:bodyPr>
            <a:normAutofit lnSpcReduction="10000"/>
          </a:bodyPr>
          <a:lstStyle/>
          <a:p>
            <a:pPr marL="0" indent="0">
              <a:buNone/>
            </a:pPr>
            <a:r>
              <a:rPr lang="en-US" altLang="zh-CN" sz="2400" dirty="0">
                <a:highlight>
                  <a:srgbClr val="00FFFF"/>
                </a:highlight>
                <a:latin typeface="Times New Roman" panose="02020603050405020304" pitchFamily="18" charset="0"/>
              </a:rPr>
              <a:t>《</a:t>
            </a:r>
            <a:r>
              <a:rPr lang="zh-CN" altLang="en-US" sz="2400" dirty="0">
                <a:highlight>
                  <a:srgbClr val="00FFFF"/>
                </a:highlight>
                <a:latin typeface="Times New Roman" panose="02020603050405020304" pitchFamily="18" charset="0"/>
              </a:rPr>
              <a:t>鲁滨孙漂流记</a:t>
            </a:r>
            <a:r>
              <a:rPr lang="en-US" altLang="zh-CN" sz="2400" dirty="0">
                <a:highlight>
                  <a:srgbClr val="00FFFF"/>
                </a:highlight>
                <a:latin typeface="Times New Roman" panose="02020603050405020304" pitchFamily="18" charset="0"/>
              </a:rPr>
              <a:t>》</a:t>
            </a:r>
            <a:r>
              <a:rPr lang="zh-CN" altLang="en-US" sz="2400" dirty="0">
                <a:highlight>
                  <a:srgbClr val="00FFFF"/>
                </a:highlight>
                <a:latin typeface="Times New Roman" panose="02020603050405020304" pitchFamily="18" charset="0"/>
              </a:rPr>
              <a:t>丹尼尔・笛福</a:t>
            </a:r>
            <a:endParaRPr lang="zh-CN" altLang="en-US" sz="2400" dirty="0">
              <a:highlight>
                <a:srgbClr val="00FFFF"/>
              </a:highlight>
              <a:latin typeface="Times New Roman" panose="02020603050405020304" pitchFamily="18" charset="0"/>
            </a:endParaRPr>
          </a:p>
          <a:p>
            <a:pPr marL="0" indent="0">
              <a:buNone/>
            </a:pPr>
            <a:r>
              <a:rPr lang="en-US" altLang="zh-CN" sz="2400" dirty="0">
                <a:latin typeface="Times New Roman" panose="02020603050405020304" pitchFamily="18" charset="0"/>
              </a:rPr>
              <a:t>"The waves crashed over the hull, splintering the wood like matchsticks. I clung to the broken mast, my fingers numb with cold. Lightning illuminated the churning sea, revealing sharks circling the wreckage. The taste of bile rose in my throat as the ship sank lower, each wave dragging me closer to the abyss."</a:t>
            </a:r>
            <a:endParaRPr lang="en-US" altLang="zh-CN" sz="2400" dirty="0">
              <a:latin typeface="Times New Roman" panose="02020603050405020304" pitchFamily="18" charset="0"/>
            </a:endParaRPr>
          </a:p>
          <a:p>
            <a:pPr marL="0" indent="0">
              <a:buNone/>
            </a:pPr>
            <a:r>
              <a:rPr lang="zh-CN" altLang="en-US" sz="2400" dirty="0">
                <a:latin typeface="Times New Roman" panose="02020603050405020304" pitchFamily="18" charset="0"/>
              </a:rPr>
              <a:t>海浪拍打着船体，将木板撕得粉碎。我紧紧抱住断裂的桅杆，手指冻得失去知觉。闪电照亮了翻涌的海面，映出鲨鱼在残骸周围游弋。随着船身不断下沉，每一个浪头都将我拖向深渊，胃里泛起阵阵苦涩。</a:t>
            </a:r>
            <a:endParaRPr lang="en-US" altLang="zh-CN" sz="2400" dirty="0">
              <a:latin typeface="Times New Roman" panose="02020603050405020304" pitchFamily="18" charset="0"/>
            </a:endParaRPr>
          </a:p>
          <a:p>
            <a:pPr marL="0" indent="0">
              <a:buNone/>
            </a:pPr>
            <a:r>
              <a:rPr lang="en-US" altLang="zh-CN" sz="2400" dirty="0">
                <a:highlight>
                  <a:srgbClr val="00FFFF"/>
                </a:highlight>
                <a:latin typeface="Times New Roman" panose="02020603050405020304" pitchFamily="18" charset="0"/>
              </a:rPr>
              <a:t>《</a:t>
            </a:r>
            <a:r>
              <a:rPr lang="zh-CN" altLang="en-US" sz="2400" dirty="0">
                <a:highlight>
                  <a:srgbClr val="00FFFF"/>
                </a:highlight>
                <a:latin typeface="Times New Roman" panose="02020603050405020304" pitchFamily="18" charset="0"/>
              </a:rPr>
              <a:t>后天</a:t>
            </a:r>
            <a:r>
              <a:rPr lang="en-US" altLang="zh-CN" sz="2400" dirty="0">
                <a:highlight>
                  <a:srgbClr val="00FFFF"/>
                </a:highlight>
                <a:latin typeface="Times New Roman" panose="02020603050405020304" pitchFamily="18" charset="0"/>
              </a:rPr>
              <a:t>》</a:t>
            </a:r>
            <a:r>
              <a:rPr lang="zh-CN" altLang="en-US" sz="2400" dirty="0">
                <a:highlight>
                  <a:srgbClr val="00FFFF"/>
                </a:highlight>
                <a:latin typeface="Times New Roman" panose="02020603050405020304" pitchFamily="18" charset="0"/>
              </a:rPr>
              <a:t>小说版</a:t>
            </a:r>
            <a:endParaRPr lang="zh-CN" altLang="en-US" sz="2400" dirty="0">
              <a:highlight>
                <a:srgbClr val="00FFFF"/>
              </a:highlight>
              <a:latin typeface="Times New Roman" panose="02020603050405020304" pitchFamily="18" charset="0"/>
            </a:endParaRPr>
          </a:p>
          <a:p>
            <a:pPr marL="0" indent="0">
              <a:buNone/>
            </a:pPr>
            <a:r>
              <a:rPr lang="en-US" altLang="zh-CN" sz="2400" dirty="0">
                <a:latin typeface="Times New Roman" panose="02020603050405020304" pitchFamily="18" charset="0"/>
              </a:rPr>
              <a:t>"The blizzard howled, ice crystals lacerating exposed skin. I pressed my face into the crook of my arm, gasping for breath. The temperature plummeted past -50°F, my breath freezing mid-air. Trees cracked like gunshots under the weight of ice. Every step felt like wading through quicksand, muscles screaming in protest."</a:t>
            </a:r>
            <a:endParaRPr lang="en-US" altLang="zh-CN" sz="2400" dirty="0">
              <a:latin typeface="Times New Roman" panose="02020603050405020304" pitchFamily="18" charset="0"/>
            </a:endParaRPr>
          </a:p>
          <a:p>
            <a:pPr marL="0" indent="0">
              <a:buNone/>
            </a:pPr>
            <a:r>
              <a:rPr lang="zh-CN" altLang="en-US" sz="2400" dirty="0">
                <a:latin typeface="Times New Roman" panose="02020603050405020304" pitchFamily="18" charset="0"/>
              </a:rPr>
              <a:t>暴风雪呼啸，冰晶割破裸露的皮肤。我将脸埋进臂弯，艰难喘息。气温骤降至零下 </a:t>
            </a:r>
            <a:r>
              <a:rPr lang="en-US" altLang="zh-CN" sz="2400" dirty="0">
                <a:latin typeface="Times New Roman" panose="02020603050405020304" pitchFamily="18" charset="0"/>
              </a:rPr>
              <a:t>50 </a:t>
            </a:r>
            <a:r>
              <a:rPr lang="zh-CN" altLang="en-US" sz="2400" dirty="0">
                <a:latin typeface="Times New Roman" panose="02020603050405020304" pitchFamily="18" charset="0"/>
              </a:rPr>
              <a:t>度，呼出的气瞬间凝成冰雾。树木在冰层重压下爆裂如枪响。每一步都像在流沙中跋涉，肌肉发出痛苦的抗议。</a:t>
            </a:r>
            <a:endParaRPr lang="zh-CN" altLang="en-US" sz="2400" dirty="0">
              <a:latin typeface="Times New Roman" panose="02020603050405020304" pitchFamily="18" charset="0"/>
            </a:endParaRPr>
          </a:p>
        </p:txBody>
      </p:sp>
      <p:sp>
        <p:nvSpPr>
          <p:cNvPr id="5" name="标题 1"/>
          <p:cNvSpPr>
            <a:spLocks noGrp="1"/>
          </p:cNvSpPr>
          <p:nvPr>
            <p:ph type="title"/>
          </p:nvPr>
        </p:nvSpPr>
        <p:spPr>
          <a:xfrm>
            <a:off x="235342" y="119620"/>
            <a:ext cx="11011601" cy="455302"/>
          </a:xfrm>
          <a:solidFill>
            <a:schemeClr val="accent2">
              <a:lumMod val="20000"/>
              <a:lumOff val="80000"/>
            </a:schemeClr>
          </a:solidFill>
        </p:spPr>
        <p:txBody>
          <a:bodyPr>
            <a:noAutofit/>
          </a:bodyPr>
          <a:lstStyle/>
          <a:p>
            <a:r>
              <a:rPr lang="zh-CN" altLang="en-US" sz="2400" b="1" dirty="0"/>
              <a:t>经典英文文学作品中灾难，人物动作和心理</a:t>
            </a:r>
            <a:endParaRPr lang="zh-CN"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1998537" y="1167016"/>
            <a:ext cx="9658693"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tip1:</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具象化思维：用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五感</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观察法</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构建场景</a:t>
            </a:r>
            <a:endParaRPr kumimoji="0" lang="zh-CN" altLang="en-US" sz="2665" b="1" i="0" u="none" strike="noStrike" kern="1200" cap="all"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TextBox 10"/>
          <p:cNvSpPr txBox="1"/>
          <p:nvPr/>
        </p:nvSpPr>
        <p:spPr>
          <a:xfrm>
            <a:off x="1916406" y="2147563"/>
            <a:ext cx="10275594"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tip2: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动态化思维（动作链构建）：使用</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路径变化，时间轴</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梳理动作逻辑</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10"/>
          <p:cNvSpPr txBox="1"/>
          <p:nvPr/>
        </p:nvSpPr>
        <p:spPr>
          <a:xfrm>
            <a:off x="1916406" y="3497507"/>
            <a:ext cx="10080303"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tip3: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（心理</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表层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情绪</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深层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动机</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10"/>
          <p:cNvSpPr txBox="1"/>
          <p:nvPr/>
        </p:nvSpPr>
        <p:spPr>
          <a:xfrm>
            <a:off x="1916406" y="4787521"/>
            <a:ext cx="9700672"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tip4: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隐喻化思维（</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象征</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手法）</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左大括号 8"/>
          <p:cNvSpPr/>
          <p:nvPr/>
        </p:nvSpPr>
        <p:spPr>
          <a:xfrm>
            <a:off x="1374338" y="1244215"/>
            <a:ext cx="459937" cy="4019398"/>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792572" y="1548019"/>
            <a:ext cx="499635" cy="3970318"/>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动作和心理的描写</a:t>
            </a:r>
            <a:endParaRPr kumimoji="0" lang="en-US" altLang="zh-CN"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TextBox 10"/>
          <p:cNvSpPr txBox="1"/>
          <p:nvPr/>
        </p:nvSpPr>
        <p:spPr>
          <a:xfrm>
            <a:off x="441224" y="329031"/>
            <a:ext cx="10796273" cy="476092"/>
          </a:xfrm>
          <a:prstGeom prst="rect">
            <a:avLst/>
          </a:prstGeom>
          <a:solidFill>
            <a:srgbClr val="4472C4">
              <a:lumMod val="40000"/>
              <a:lumOff val="60000"/>
            </a:srgbClr>
          </a:solidFill>
        </p:spPr>
        <p:txBody>
          <a:bodyPr wrap="square" lIns="65024" tIns="32512" rIns="65024" bIns="32512">
            <a:spAutoFit/>
          </a:bodyPr>
          <a:lstStyle/>
          <a:p>
            <a:pPr lvl="0" defTabSz="1219200">
              <a:defRPr/>
            </a:pPr>
            <a:r>
              <a:rPr lang="zh-CN" altLang="en-US" sz="2665" b="1" kern="0"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灾难</a:t>
            </a:r>
            <a:r>
              <a:rPr lang="zh-CN" altLang="en-US" sz="2665" b="1" kern="0"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中人物动作和心理描写的</a:t>
            </a:r>
            <a:r>
              <a:rPr lang="zh-CN" altLang="en-US" sz="2665" b="1" kern="0" cap="all" dirty="0">
                <a:solidFill>
                  <a:srgbClr val="002060"/>
                </a:solidFill>
                <a:highlight>
                  <a:srgbClr val="00FF00"/>
                </a:highlight>
                <a:latin typeface="微软雅黑" panose="020B0503020204020204" pitchFamily="34" charset="-122"/>
                <a:ea typeface="微软雅黑" panose="020B0503020204020204" pitchFamily="34" charset="-122"/>
                <a:cs typeface="Arial" panose="020B0604020202020204" pitchFamily="34" charset="0"/>
              </a:rPr>
              <a:t>思维指导</a:t>
            </a:r>
            <a:endParaRPr lang="zh-CN" altLang="en-US" sz="2665" b="1" kern="0" cap="all" dirty="0">
              <a:solidFill>
                <a:srgbClr val="002060"/>
              </a:solidFill>
              <a:highlight>
                <a:srgbClr val="00FF00"/>
              </a:highlight>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a:blip r:embed="rId1"/>
          <a:stretch>
            <a:fillRect/>
          </a:stretch>
        </p:blipFill>
        <p:spPr>
          <a:xfrm>
            <a:off x="10575852" y="4879389"/>
            <a:ext cx="1616148" cy="149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192" y="553020"/>
            <a:ext cx="11690948" cy="6236537"/>
          </a:xfrm>
          <a:solidFill>
            <a:schemeClr val="bg2"/>
          </a:solidFill>
        </p:spPr>
        <p:txBody>
          <a:bodyPr>
            <a:normAutofit fontScale="62500" lnSpcReduction="20000"/>
          </a:bodyPr>
          <a:lstStyle/>
          <a:p>
            <a:pPr>
              <a:lnSpc>
                <a:spcPct val="120000"/>
              </a:lnSpc>
              <a:spcBef>
                <a:spcPts val="0"/>
              </a:spcBef>
            </a:pPr>
            <a:r>
              <a:rPr lang="en-US" altLang="zh-CN" dirty="0">
                <a:latin typeface="Times New Roman" panose="02020603050405020304" pitchFamily="18" charset="0"/>
              </a:rPr>
              <a:t>①A This morning, I asked Mom to take me to the pool. But she reminded me I'd watch kids for her as she got a job interview at the radio station. Still, I asked, “Couldn't Julie watch them instead?”</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②“She can help, Jess, but she's only ten. I'll feel better with a fifteen-</a:t>
            </a:r>
            <a:r>
              <a:rPr lang="en-US" altLang="zh-CN" dirty="0" err="1">
                <a:latin typeface="Times New Roman" panose="02020603050405020304" pitchFamily="18" charset="0"/>
              </a:rPr>
              <a:t>ycar</a:t>
            </a:r>
            <a:r>
              <a:rPr lang="en-US" altLang="zh-CN" dirty="0">
                <a:latin typeface="Times New Roman" panose="02020603050405020304" pitchFamily="18" charset="0"/>
              </a:rPr>
              <a:t>-old in charge, honey." Mom gave me a hug and off she went.</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③So there I was, stuck watching my five year-old sister Lyssa and three-year-old brother Dougie. I usually don't mind watching the kids, but the problem was our little rented trailer house(</a:t>
            </a:r>
            <a:r>
              <a:rPr lang="zh-CN" altLang="en-US" dirty="0">
                <a:latin typeface="Times New Roman" panose="02020603050405020304" pitchFamily="18" charset="0"/>
              </a:rPr>
              <a:t>拖车房屋</a:t>
            </a:r>
            <a:r>
              <a:rPr lang="en-US" altLang="zh-CN" dirty="0">
                <a:latin typeface="Times New Roman" panose="02020603050405020304" pitchFamily="18" charset="0"/>
              </a:rPr>
              <a:t>).It's like living in a barbecue cooker in hot days. Well, as is said, “What is, is." and I decided to make the best of it.</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④We moved out into the front yard and I filled a paddling pool for the kids. I noticed that the sky looked a little strange greenish-yellow, with gray clouds rising for miles-but I didn't think anything of it. As kids jumped in the pool, I settled down to read my magazine. I put on headphones and turned the volume up loud enough to block out their noise. Before long I got lost in a cool story.</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⑤I was almost at the end when Julie came over to me, dropping water on my article. I took my headphones off, "Hey, what's wrong with you?" She pointed upwards. That's when I saw the sky and about fell off my chair. Not only had the clouds moved toward us, they were swirling (</a:t>
            </a:r>
            <a:r>
              <a:rPr lang="zh-CN" altLang="en-US" dirty="0">
                <a:latin typeface="Times New Roman" panose="02020603050405020304" pitchFamily="18" charset="0"/>
              </a:rPr>
              <a:t>打旋</a:t>
            </a:r>
            <a:r>
              <a:rPr lang="en-US" altLang="zh-CN" dirty="0">
                <a:latin typeface="Times New Roman" panose="02020603050405020304" pitchFamily="18" charset="0"/>
              </a:rPr>
              <a:t>). I hadn't realized how much the wind had picked up. A huge, gray-black funnel (</a:t>
            </a:r>
            <a:r>
              <a:rPr lang="zh-CN" altLang="en-US" dirty="0">
                <a:latin typeface="Times New Roman" panose="02020603050405020304" pitchFamily="18" charset="0"/>
              </a:rPr>
              <a:t>漏斗</a:t>
            </a:r>
            <a:r>
              <a:rPr lang="en-US" altLang="zh-CN" dirty="0">
                <a:latin typeface="Times New Roman" panose="02020603050405020304" pitchFamily="18" charset="0"/>
              </a:rPr>
              <a:t>) snaked down from the sky to the ground-a real, live tornado! And it headed our way at a high speed!</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⑥Though I had learned about tornado safety, at that moment, the only thing I could remember was that a tornado develops fast and that trailer houses are the worst place to take shelter. I tried hard to remember other safety tips. Get low. Yeah. If you're caught outside, find the lowest spot. Scanning around, my eye stopped on a line of bushes.</a:t>
            </a:r>
            <a:endParaRPr lang="en-US" altLang="zh-CN" dirty="0">
              <a:latin typeface="Times New Roman" panose="02020603050405020304" pitchFamily="18" charset="0"/>
            </a:endParaRPr>
          </a:p>
          <a:p>
            <a:pPr>
              <a:lnSpc>
                <a:spcPct val="120000"/>
              </a:lnSpc>
              <a:spcBef>
                <a:spcPts val="0"/>
              </a:spcBef>
            </a:pPr>
            <a:r>
              <a:rPr lang="zh-CN" altLang="en-US" dirty="0">
                <a:latin typeface="Times New Roman" panose="02020603050405020304" pitchFamily="18" charset="0"/>
              </a:rPr>
              <a:t>注意</a:t>
            </a:r>
            <a:r>
              <a:rPr lang="en-US" altLang="zh-CN" dirty="0">
                <a:latin typeface="Times New Roman" panose="02020603050405020304" pitchFamily="18" charset="0"/>
              </a:rPr>
              <a:t>: </a:t>
            </a:r>
            <a:r>
              <a:rPr lang="zh-CN" altLang="en-US" dirty="0">
                <a:latin typeface="Times New Roman" panose="02020603050405020304" pitchFamily="18" charset="0"/>
              </a:rPr>
              <a:t>续写词数应为</a:t>
            </a:r>
            <a:r>
              <a:rPr lang="en-US" altLang="zh-CN" dirty="0">
                <a:latin typeface="Times New Roman" panose="02020603050405020304" pitchFamily="18" charset="0"/>
              </a:rPr>
              <a:t>150</a:t>
            </a:r>
            <a:r>
              <a:rPr lang="zh-CN" altLang="en-US" dirty="0">
                <a:latin typeface="Times New Roman" panose="02020603050405020304" pitchFamily="18" charset="0"/>
              </a:rPr>
              <a:t>个左右</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Para1 There was a ditch (</a:t>
            </a:r>
            <a:r>
              <a:rPr lang="zh-CN" altLang="en-US" dirty="0">
                <a:latin typeface="Times New Roman" panose="02020603050405020304" pitchFamily="18" charset="0"/>
              </a:rPr>
              <a:t>沟渠</a:t>
            </a:r>
            <a:r>
              <a:rPr lang="en-US" altLang="zh-CN" dirty="0">
                <a:latin typeface="Times New Roman" panose="02020603050405020304" pitchFamily="18" charset="0"/>
              </a:rPr>
              <a:t>) there for shelter, a hundred yards off.</a:t>
            </a:r>
            <a:endParaRPr lang="en-US" altLang="zh-CN" dirty="0">
              <a:latin typeface="Times New Roman" panose="02020603050405020304" pitchFamily="18" charset="0"/>
            </a:endParaRPr>
          </a:p>
          <a:p>
            <a:pPr>
              <a:lnSpc>
                <a:spcPct val="120000"/>
              </a:lnSpc>
              <a:spcBef>
                <a:spcPts val="0"/>
              </a:spcBef>
            </a:pPr>
            <a:r>
              <a:rPr lang="en-US" altLang="zh-CN" dirty="0">
                <a:latin typeface="Times New Roman" panose="02020603050405020304" pitchFamily="18" charset="0"/>
              </a:rPr>
              <a:t>Para2 But in a couple of minutes, the tornado was over.</a:t>
            </a:r>
            <a:endParaRPr lang="zh-CN" altLang="en-US" dirty="0">
              <a:latin typeface="Times New Roman" panose="02020603050405020304" pitchFamily="18" charset="0"/>
            </a:endParaRPr>
          </a:p>
        </p:txBody>
      </p:sp>
      <p:sp>
        <p:nvSpPr>
          <p:cNvPr id="2" name="文本框 1"/>
          <p:cNvSpPr txBox="1"/>
          <p:nvPr/>
        </p:nvSpPr>
        <p:spPr>
          <a:xfrm>
            <a:off x="228192" y="6573"/>
            <a:ext cx="2974946" cy="400110"/>
          </a:xfrm>
          <a:prstGeom prst="rect">
            <a:avLst/>
          </a:prstGeom>
          <a:solidFill>
            <a:schemeClr val="accent4">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厦门二检</a:t>
            </a:r>
            <a:endParaRPr kumimoji="0" lang="zh-CN" altLang="en-US" sz="20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41181" y="717818"/>
          <a:ext cx="11207983" cy="3835296"/>
        </p:xfrm>
        <a:graphic>
          <a:graphicData uri="http://schemas.openxmlformats.org/drawingml/2006/table">
            <a:tbl>
              <a:tblPr firstRow="1" bandRow="1">
                <a:tableStyleId>{5C22544A-7EE6-4342-B048-85BDC9FD1C3A}</a:tableStyleId>
              </a:tblPr>
              <a:tblGrid>
                <a:gridCol w="2027326"/>
                <a:gridCol w="9180657"/>
              </a:tblGrid>
              <a:tr h="723396">
                <a:tc>
                  <a:txBody>
                    <a:bodyPr/>
                    <a:lstStyle/>
                    <a:p>
                      <a:r>
                        <a:rPr lang="en-US" altLang="zh-CN" sz="2400" dirty="0"/>
                        <a:t>Time</a:t>
                      </a:r>
                      <a:endParaRPr lang="en-US" altLang="zh-CN" sz="2400" dirty="0"/>
                    </a:p>
                    <a:p>
                      <a:endParaRPr lang="zh-CN" altLang="en-US" sz="2400" dirty="0"/>
                    </a:p>
                  </a:txBody>
                  <a:tcPr/>
                </a:tc>
                <a:tc>
                  <a:txBody>
                    <a:bodyPr/>
                    <a:lstStyle/>
                    <a:p>
                      <a:r>
                        <a:rPr lang="en-US" altLang="zh-CN" sz="2400" dirty="0"/>
                        <a:t>A summer night.</a:t>
                      </a:r>
                      <a:endParaRPr lang="zh-CN" altLang="en-US" sz="2400" dirty="0"/>
                    </a:p>
                  </a:txBody>
                  <a:tcPr/>
                </a:tc>
              </a:tr>
              <a:tr h="401887">
                <a:tc>
                  <a:txBody>
                    <a:bodyPr/>
                    <a:lstStyle/>
                    <a:p>
                      <a:r>
                        <a:rPr lang="en-US" altLang="zh-CN" sz="2400" dirty="0"/>
                        <a:t>Place</a:t>
                      </a:r>
                      <a:endParaRPr lang="zh-CN" altLang="en-US" sz="2400" dirty="0"/>
                    </a:p>
                  </a:txBody>
                  <a:tcPr/>
                </a:tc>
                <a:tc>
                  <a:txBody>
                    <a:bodyPr/>
                    <a:lstStyle/>
                    <a:p>
                      <a:r>
                        <a:rPr lang="en-US" altLang="zh-CN" sz="2400" b="0" i="0" kern="1200" dirty="0">
                          <a:solidFill>
                            <a:schemeClr val="tx1"/>
                          </a:solidFill>
                          <a:effectLst/>
                          <a:latin typeface="Times New Roman" panose="02020603050405020304" pitchFamily="18" charset="0"/>
                          <a:ea typeface="+mn-ea"/>
                          <a:cs typeface="+mn-cs"/>
                        </a:rPr>
                        <a:t> Home (a rented trailer house) and the front yard.</a:t>
                      </a:r>
                      <a:endParaRPr lang="zh-CN" altLang="en-US" sz="2400" b="0" i="0" kern="1200" dirty="0">
                        <a:solidFill>
                          <a:schemeClr val="tx1"/>
                        </a:solidFill>
                        <a:effectLst/>
                        <a:latin typeface="Times New Roman" panose="02020603050405020304" pitchFamily="18" charset="0"/>
                        <a:ea typeface="+mn-ea"/>
                        <a:cs typeface="+mn-cs"/>
                      </a:endParaRPr>
                    </a:p>
                  </a:txBody>
                  <a:tcPr/>
                </a:tc>
              </a:tr>
              <a:tr h="1044906">
                <a:tc>
                  <a:txBody>
                    <a:bodyPr/>
                    <a:lstStyle/>
                    <a:p>
                      <a:r>
                        <a:rPr lang="en-US" altLang="zh-CN" sz="2400" dirty="0"/>
                        <a:t>Characters</a:t>
                      </a:r>
                      <a:endParaRPr lang="zh-CN" altLang="en-US" sz="2400" dirty="0"/>
                    </a:p>
                  </a:txBody>
                  <a:tcPr/>
                </a:tc>
                <a:tc>
                  <a:txBody>
                    <a:bodyPr/>
                    <a:lstStyle/>
                    <a:p>
                      <a:r>
                        <a:rPr lang="en-US" altLang="zh-CN" sz="2400" b="0" i="0" kern="1200" dirty="0">
                          <a:solidFill>
                            <a:schemeClr val="tx1"/>
                          </a:solidFill>
                          <a:effectLst/>
                          <a:latin typeface="Times New Roman" panose="02020603050405020304" pitchFamily="18" charset="0"/>
                          <a:ea typeface="+mn-ea"/>
                          <a:cs typeface="+mn-cs"/>
                        </a:rPr>
                        <a:t>Jess, who is 15 years old and in charge of taking care of her younger siblings; Julie, 10 years old; Lyssa, 5 years old; Dougie, 3 years old; and their mother.</a:t>
                      </a:r>
                      <a:endParaRPr lang="zh-CN" altLang="en-US" sz="2400" b="0" i="0" kern="1200" dirty="0">
                        <a:solidFill>
                          <a:schemeClr val="tx1"/>
                        </a:solidFill>
                        <a:effectLst/>
                        <a:latin typeface="Times New Roman" panose="02020603050405020304" pitchFamily="18" charset="0"/>
                        <a:ea typeface="+mn-ea"/>
                        <a:cs typeface="+mn-cs"/>
                      </a:endParaRPr>
                    </a:p>
                  </a:txBody>
                  <a:tcPr/>
                </a:tc>
              </a:tr>
              <a:tr h="1366416">
                <a:tc>
                  <a:txBody>
                    <a:bodyPr/>
                    <a:lstStyle/>
                    <a:p>
                      <a:r>
                        <a:rPr lang="en-US" altLang="zh-CN" sz="2400" dirty="0"/>
                        <a:t>Contradiction</a:t>
                      </a:r>
                      <a:endParaRPr lang="zh-CN" altLang="en-US" sz="2400" dirty="0"/>
                    </a:p>
                  </a:txBody>
                  <a:tcPr/>
                </a:tc>
                <a:tc>
                  <a:txBody>
                    <a:bodyPr/>
                    <a:lstStyle/>
                    <a:p>
                      <a:r>
                        <a:rPr lang="en-US" altLang="zh-CN" sz="2400" b="0" i="0" kern="1200" dirty="0">
                          <a:solidFill>
                            <a:schemeClr val="tx1"/>
                          </a:solidFill>
                          <a:effectLst/>
                          <a:latin typeface="Times New Roman" panose="02020603050405020304" pitchFamily="18" charset="0"/>
                          <a:ea typeface="+mn-ea"/>
                          <a:cs typeface="+mn-cs"/>
                        </a:rPr>
                        <a:t>While the mother goes for a job interview and Jess is looking after the kids, a tornado approaches. The trailer house is not a safe place to take shelter, and Jess urgently needs to find a secure location.</a:t>
                      </a:r>
                      <a:endParaRPr lang="zh-CN" altLang="en-US" sz="2400" b="0" i="0" kern="1200" dirty="0">
                        <a:solidFill>
                          <a:schemeClr val="tx1"/>
                        </a:solidFill>
                        <a:effectLst/>
                        <a:latin typeface="Times New Roman" panose="02020603050405020304" pitchFamily="18" charset="0"/>
                        <a:ea typeface="+mn-ea"/>
                        <a:cs typeface="+mn-cs"/>
                      </a:endParaRPr>
                    </a:p>
                  </a:txBody>
                  <a:tcPr/>
                </a:tc>
              </a:tr>
            </a:tbl>
          </a:graphicData>
        </a:graphic>
      </p:graphicFrame>
      <p:sp>
        <p:nvSpPr>
          <p:cNvPr id="6" name="文本框 5"/>
          <p:cNvSpPr txBox="1"/>
          <p:nvPr/>
        </p:nvSpPr>
        <p:spPr>
          <a:xfrm>
            <a:off x="191901" y="185564"/>
            <a:ext cx="6095064" cy="369332"/>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记叙文要素</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241180" y="4999085"/>
            <a:ext cx="11662445"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rPr>
              <a:t>Responsibility and quick thinking turn ordinary teens into heroes. When disaster strikes, the courage to act with clarity of mind can rewrite survival stories.</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296" y="1295224"/>
            <a:ext cx="11141147"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There was a </a:t>
            </a:r>
            <a:r>
              <a:rPr kumimoji="0" lang="en-US" altLang="zh-CN" sz="27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ditch</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there for shelter, a hundred yards off.</a:t>
            </a:r>
            <a:endPar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 name="内容占位符 2"/>
          <p:cNvSpPr>
            <a:spLocks noGrp="1"/>
          </p:cNvSpPr>
          <p:nvPr>
            <p:ph idx="1"/>
          </p:nvPr>
        </p:nvSpPr>
        <p:spPr>
          <a:xfrm>
            <a:off x="312470" y="2000141"/>
            <a:ext cx="11185973" cy="3475308"/>
          </a:xfrm>
          <a:solidFill>
            <a:schemeClr val="bg2"/>
          </a:solidFill>
        </p:spPr>
        <p:txBody>
          <a:bodyPr>
            <a:normAutofit/>
          </a:bodyPr>
          <a:lstStyle/>
          <a:p>
            <a:pPr marL="0" indent="0" algn="r">
              <a:buNone/>
            </a:pPr>
            <a:endParaRPr lang="en-US" altLang="zh-CN" dirty="0">
              <a:latin typeface="Times New Roman" panose="02020603050405020304" pitchFamily="18" charset="0"/>
            </a:endParaRPr>
          </a:p>
          <a:p>
            <a:pPr marL="0" indent="0">
              <a:buNone/>
            </a:pPr>
            <a:r>
              <a:rPr lang="en-US" altLang="zh-CN" dirty="0">
                <a:latin typeface="Times New Roman" panose="02020603050405020304" pitchFamily="18" charset="0"/>
              </a:rPr>
              <a:t>How did they reach the ditch?     </a:t>
            </a:r>
            <a:endParaRPr lang="en-US" altLang="zh-CN" dirty="0">
              <a:latin typeface="Times New Roman" panose="02020603050405020304" pitchFamily="18" charset="0"/>
            </a:endParaRPr>
          </a:p>
          <a:p>
            <a:pPr marL="0" indent="0">
              <a:buNone/>
            </a:pPr>
            <a:r>
              <a:rPr lang="en-US" altLang="zh-CN" dirty="0">
                <a:latin typeface="Times New Roman" panose="02020603050405020304" pitchFamily="18" charset="0"/>
              </a:rPr>
              <a:t> </a:t>
            </a:r>
            <a:r>
              <a:rPr lang="zh-CN" altLang="en-US" dirty="0">
                <a:highlight>
                  <a:srgbClr val="FFFF00"/>
                </a:highlight>
                <a:latin typeface="Times New Roman" panose="02020603050405020304" pitchFamily="18" charset="0"/>
              </a:rPr>
              <a:t>（动作</a:t>
            </a:r>
            <a:r>
              <a:rPr lang="en-US" altLang="zh-CN" dirty="0">
                <a:highlight>
                  <a:srgbClr val="FFFF00"/>
                </a:highlight>
                <a:latin typeface="Times New Roman" panose="02020603050405020304" pitchFamily="18" charset="0"/>
              </a:rPr>
              <a:t>+</a:t>
            </a:r>
            <a:r>
              <a:rPr lang="zh-CN" altLang="en-US" dirty="0">
                <a:highlight>
                  <a:srgbClr val="FFFF00"/>
                </a:highlight>
                <a:latin typeface="Times New Roman" panose="02020603050405020304" pitchFamily="18" charset="0"/>
              </a:rPr>
              <a:t>语言</a:t>
            </a:r>
            <a:r>
              <a:rPr lang="en-US" altLang="zh-CN" dirty="0">
                <a:highlight>
                  <a:srgbClr val="FFFF00"/>
                </a:highlight>
                <a:latin typeface="Times New Roman" panose="02020603050405020304" pitchFamily="18" charset="0"/>
              </a:rPr>
              <a:t>+</a:t>
            </a:r>
            <a:r>
              <a:rPr lang="zh-CN" altLang="en-US" dirty="0">
                <a:highlight>
                  <a:srgbClr val="FFFF00"/>
                </a:highlight>
                <a:latin typeface="Times New Roman" panose="02020603050405020304" pitchFamily="18" charset="0"/>
              </a:rPr>
              <a:t>感受</a:t>
            </a:r>
            <a:r>
              <a:rPr lang="en-US" altLang="zh-CN" dirty="0">
                <a:highlight>
                  <a:srgbClr val="FFFF00"/>
                </a:highlight>
                <a:latin typeface="Times New Roman" panose="02020603050405020304" pitchFamily="18" charset="0"/>
              </a:rPr>
              <a:t>+ </a:t>
            </a:r>
            <a:r>
              <a:rPr lang="zh-CN" altLang="en-US" dirty="0">
                <a:highlight>
                  <a:srgbClr val="FFFF00"/>
                </a:highlight>
                <a:latin typeface="Times New Roman" panose="02020603050405020304" pitchFamily="18" charset="0"/>
              </a:rPr>
              <a:t>五感）</a:t>
            </a:r>
            <a:endParaRPr lang="en-US" altLang="zh-CN" dirty="0">
              <a:latin typeface="Times New Roman" panose="02020603050405020304" pitchFamily="18" charset="0"/>
            </a:endParaRPr>
          </a:p>
          <a:p>
            <a:r>
              <a:rPr lang="en-US" altLang="zh-CN" dirty="0">
                <a:latin typeface="Times New Roman" panose="02020603050405020304" pitchFamily="18" charset="0"/>
              </a:rPr>
              <a:t>What were their thoughts and feelings during the tornado in the  ditch ?</a:t>
            </a:r>
            <a:endParaRPr lang="en-US" altLang="zh-CN" dirty="0">
              <a:latin typeface="Times New Roman" panose="02020603050405020304" pitchFamily="18" charset="0"/>
            </a:endParaRPr>
          </a:p>
        </p:txBody>
      </p:sp>
      <p:sp>
        <p:nvSpPr>
          <p:cNvPr id="7" name="标题 1"/>
          <p:cNvSpPr txBox="1"/>
          <p:nvPr/>
        </p:nvSpPr>
        <p:spPr>
          <a:xfrm>
            <a:off x="473237" y="536139"/>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情节搭建</a:t>
            </a:r>
            <a:endPar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8" name="标题 1"/>
          <p:cNvSpPr txBox="1"/>
          <p:nvPr/>
        </p:nvSpPr>
        <p:spPr>
          <a:xfrm>
            <a:off x="357296" y="5897548"/>
            <a:ext cx="10814012" cy="681037"/>
          </a:xfrm>
          <a:prstGeom prst="rect">
            <a:avLst/>
          </a:prstGeom>
          <a:solidFill>
            <a:schemeClr val="accent2">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Para2</a:t>
            </a:r>
            <a:r>
              <a:rPr kumimoji="0" lang="zh-CN" altLang="en-US" sz="27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 </a:t>
            </a:r>
            <a:r>
              <a:rPr kumimoji="0" lang="en-US" altLang="zh-CN" sz="2700" b="0" i="0" u="none" strike="noStrike" kern="1200" cap="none" spc="0" normalizeH="0" baseline="0" noProof="0" dirty="0">
                <a:ln>
                  <a:noFill/>
                </a:ln>
                <a:solidFill>
                  <a:srgbClr val="00B0F0"/>
                </a:solidFill>
                <a:effectLst/>
                <a:uLnTx/>
                <a:uFillTx/>
                <a:latin typeface="等线 Light" panose="02010600030101010101" charset="-122"/>
                <a:ea typeface="等线 Light" panose="02010600030101010101" charset="-122"/>
                <a:cs typeface="+mj-cs"/>
              </a:rPr>
              <a:t>But</a:t>
            </a:r>
            <a:r>
              <a:rPr kumimoji="0" lang="en-US" altLang="zh-CN" sz="27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 in a couple of minutes, the tornado </a:t>
            </a:r>
            <a:r>
              <a:rPr kumimoji="0" lang="en-US" altLang="zh-CN" sz="2700" b="0" i="0" u="none" strike="noStrike" kern="1200" cap="none" spc="0" normalizeH="0" baseline="0" noProof="0" dirty="0">
                <a:ln>
                  <a:noFill/>
                </a:ln>
                <a:solidFill>
                  <a:srgbClr val="00B0F0"/>
                </a:solidFill>
                <a:effectLst/>
                <a:uLnTx/>
                <a:uFillTx/>
                <a:latin typeface="等线 Light" panose="02010600030101010101" charset="-122"/>
                <a:ea typeface="等线 Light" panose="02010600030101010101" charset="-122"/>
                <a:cs typeface="+mj-cs"/>
              </a:rPr>
              <a:t>was over</a:t>
            </a:r>
            <a:r>
              <a:rPr kumimoji="0" lang="en-US" altLang="zh-CN" sz="27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a:t>
            </a:r>
            <a:endParaRPr kumimoji="0" lang="zh-CN" altLang="en-US" sz="2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cxnSp>
        <p:nvCxnSpPr>
          <p:cNvPr id="15" name="直接箭头连接符 14"/>
          <p:cNvCxnSpPr/>
          <p:nvPr/>
        </p:nvCxnSpPr>
        <p:spPr>
          <a:xfrm>
            <a:off x="4018980" y="1822597"/>
            <a:ext cx="831159" cy="72056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6833361" y="5204997"/>
            <a:ext cx="627124" cy="96300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a:stretch>
            <a:fillRect/>
          </a:stretch>
        </p:blipFill>
        <p:spPr>
          <a:xfrm>
            <a:off x="10074964" y="4931725"/>
            <a:ext cx="1840823" cy="1646860"/>
          </a:xfrm>
          <a:prstGeom prst="rect">
            <a:avLst/>
          </a:prstGeom>
        </p:spPr>
      </p:pic>
      <p:sp>
        <p:nvSpPr>
          <p:cNvPr id="13" name="文本框 12"/>
          <p:cNvSpPr txBox="1"/>
          <p:nvPr/>
        </p:nvSpPr>
        <p:spPr>
          <a:xfrm>
            <a:off x="6603393" y="2185062"/>
            <a:ext cx="3471572" cy="1255728"/>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defRPr/>
            </a:pP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难点</a:t>
            </a:r>
            <a:r>
              <a:rPr kumimoji="0" lang="en-US" altLang="zh-CN"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重点</a:t>
            </a:r>
            <a:r>
              <a:rPr kumimoji="0" lang="en-US" altLang="zh-CN"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1</a:t>
            </a: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动作描写</a:t>
            </a:r>
            <a:r>
              <a:rPr kumimoji="0" lang="en-US" altLang="zh-CN"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转移的路径</a:t>
            </a:r>
            <a:r>
              <a:rPr kumimoji="0" lang="en-US" altLang="zh-CN"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转移动作（飓风中的前行）</a:t>
            </a:r>
            <a:endParaRPr kumimoji="0" lang="zh-CN" altLang="en-US"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endParaRPr>
          </a:p>
        </p:txBody>
      </p:sp>
      <p:sp>
        <p:nvSpPr>
          <p:cNvPr id="14" name="文本框 13"/>
          <p:cNvSpPr txBox="1"/>
          <p:nvPr/>
        </p:nvSpPr>
        <p:spPr>
          <a:xfrm>
            <a:off x="1231976" y="4120055"/>
            <a:ext cx="9050918" cy="480131"/>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defRPr/>
            </a:pP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难点</a:t>
            </a:r>
            <a:r>
              <a:rPr kumimoji="0" lang="en-US" altLang="zh-CN"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重点</a:t>
            </a:r>
            <a:r>
              <a:rPr kumimoji="0" lang="en-US" altLang="zh-CN"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2</a:t>
            </a:r>
            <a:r>
              <a:rPr kumimoji="0" lang="zh-CN" altLang="en-US" sz="28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lang="zh-CN" altLang="en-US" sz="2800" dirty="0">
                <a:solidFill>
                  <a:srgbClr val="7030A0"/>
                </a:solidFill>
                <a:latin typeface="Calibri" panose="020F0502020204030204"/>
                <a:ea typeface="隶书" panose="02010509060101010101" pitchFamily="49" charset="-122"/>
              </a:rPr>
              <a:t>在</a:t>
            </a:r>
            <a:r>
              <a:rPr lang="en-US" altLang="zh-CN" sz="2800" dirty="0">
                <a:solidFill>
                  <a:srgbClr val="7030A0"/>
                </a:solidFill>
                <a:latin typeface="Calibri" panose="020F0502020204030204"/>
                <a:ea typeface="隶书" panose="02010509060101010101" pitchFamily="49" charset="-122"/>
              </a:rPr>
              <a:t>ditch</a:t>
            </a:r>
            <a:r>
              <a:rPr lang="zh-CN" altLang="en-US" sz="2800" dirty="0">
                <a:solidFill>
                  <a:srgbClr val="7030A0"/>
                </a:solidFill>
                <a:latin typeface="Calibri" panose="020F0502020204030204"/>
                <a:ea typeface="隶书" panose="02010509060101010101" pitchFamily="49" charset="-122"/>
              </a:rPr>
              <a:t>避难中的动作行为</a:t>
            </a:r>
            <a:r>
              <a:rPr lang="en-US" altLang="zh-CN" sz="2800" dirty="0">
                <a:solidFill>
                  <a:srgbClr val="7030A0"/>
                </a:solidFill>
                <a:latin typeface="Calibri" panose="020F0502020204030204"/>
                <a:ea typeface="隶书" panose="02010509060101010101" pitchFamily="49" charset="-122"/>
              </a:rPr>
              <a:t>+</a:t>
            </a:r>
            <a:r>
              <a:rPr lang="zh-CN" altLang="en-US" sz="2800" dirty="0">
                <a:solidFill>
                  <a:srgbClr val="7030A0"/>
                </a:solidFill>
                <a:latin typeface="Calibri" panose="020F0502020204030204"/>
                <a:ea typeface="隶书" panose="02010509060101010101" pitchFamily="49" charset="-122"/>
              </a:rPr>
              <a:t>心理活动</a:t>
            </a:r>
            <a:endParaRPr kumimoji="0" lang="zh-CN" altLang="en-US" sz="28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endParaRPr>
          </a:p>
        </p:txBody>
      </p:sp>
      <p:sp>
        <p:nvSpPr>
          <p:cNvPr id="16" name="TextBox 10"/>
          <p:cNvSpPr txBox="1"/>
          <p:nvPr/>
        </p:nvSpPr>
        <p:spPr>
          <a:xfrm>
            <a:off x="2215115" y="58257"/>
            <a:ext cx="9700672"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动态化思维（动作链构建）：使用</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时间轴</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梳理动作逻辑</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10"/>
          <p:cNvSpPr txBox="1"/>
          <p:nvPr/>
        </p:nvSpPr>
        <p:spPr>
          <a:xfrm>
            <a:off x="593170" y="4805542"/>
            <a:ext cx="10080303"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（心理</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表层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情绪</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深层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动机</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13" grpId="0" animBg="1"/>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0888" y="1211720"/>
            <a:ext cx="8103665" cy="5287637"/>
          </a:xfrm>
          <a:solidFill>
            <a:schemeClr val="bg2"/>
          </a:solidFill>
        </p:spPr>
        <p:txBody>
          <a:bodyPr>
            <a:normAutofit/>
          </a:bodyPr>
          <a:lstStyle/>
          <a:p>
            <a:pPr marL="0" indent="0">
              <a:buNone/>
            </a:pPr>
            <a:endParaRPr lang="en-US" altLang="zh-CN" dirty="0"/>
          </a:p>
          <a:p>
            <a:pPr marL="0" indent="0">
              <a:buNone/>
            </a:pPr>
            <a:r>
              <a:rPr lang="en-US" altLang="zh-CN" dirty="0"/>
              <a:t>1 What were their thoughts and feelings as they walked out of  the ditch?</a:t>
            </a:r>
            <a:endParaRPr lang="en-US" altLang="zh-CN" dirty="0"/>
          </a:p>
          <a:p>
            <a:pPr marL="0" indent="0">
              <a:buNone/>
            </a:pPr>
            <a:endParaRPr lang="en-US" altLang="zh-CN" dirty="0"/>
          </a:p>
          <a:p>
            <a:pPr marL="0" indent="0">
              <a:buNone/>
            </a:pPr>
            <a:r>
              <a:rPr lang="en-US" altLang="zh-CN" dirty="0"/>
              <a:t>2 How did they react when the tornado finally passed?</a:t>
            </a:r>
            <a:endParaRPr lang="en-US" altLang="zh-CN" dirty="0"/>
          </a:p>
          <a:p>
            <a:pPr marL="0" indent="0">
              <a:buNone/>
            </a:pPr>
            <a:endParaRPr lang="en-US" altLang="zh-CN" dirty="0"/>
          </a:p>
          <a:p>
            <a:pPr marL="0" indent="0">
              <a:buNone/>
            </a:pPr>
            <a:r>
              <a:rPr lang="en-US" altLang="zh-CN" dirty="0"/>
              <a:t>3 What kind of growth and realizations did Jess and her siblings have during the tornado?</a:t>
            </a:r>
            <a:endParaRPr lang="en-US" altLang="zh-CN" dirty="0"/>
          </a:p>
          <a:p>
            <a:pPr marL="0" indent="0">
              <a:buNone/>
            </a:pPr>
            <a:endParaRPr lang="en-US" altLang="zh-CN" dirty="0"/>
          </a:p>
        </p:txBody>
      </p:sp>
      <p:sp>
        <p:nvSpPr>
          <p:cNvPr id="8" name="标题 1"/>
          <p:cNvSpPr txBox="1"/>
          <p:nvPr/>
        </p:nvSpPr>
        <p:spPr>
          <a:xfrm>
            <a:off x="302542" y="264992"/>
            <a:ext cx="10814012" cy="681037"/>
          </a:xfrm>
          <a:prstGeom prst="rect">
            <a:avLst/>
          </a:prstGeom>
          <a:solidFill>
            <a:schemeClr val="accent2">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7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P 2 </a:t>
            </a:r>
            <a:r>
              <a:rPr kumimoji="0" lang="zh-CN" altLang="en-US" sz="27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 </a:t>
            </a:r>
            <a:r>
              <a:rPr kumimoji="0" lang="en-US" altLang="zh-CN" sz="27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But in a couple of minutes, the tornado was over.</a:t>
            </a:r>
            <a:endParaRPr kumimoji="0" lang="en-US" altLang="zh-CN" sz="27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t="628" b="628"/>
          <a:stretch>
            <a:fillRect/>
          </a:stretch>
        </p:blipFill>
        <p:spPr>
          <a:xfrm>
            <a:off x="9258984" y="4544166"/>
            <a:ext cx="2132705" cy="1884011"/>
          </a:xfrm>
          <a:prstGeom prst="rect">
            <a:avLst/>
          </a:prstGeom>
        </p:spPr>
      </p:pic>
      <p:sp>
        <p:nvSpPr>
          <p:cNvPr id="4" name="TextBox 10"/>
          <p:cNvSpPr txBox="1"/>
          <p:nvPr/>
        </p:nvSpPr>
        <p:spPr>
          <a:xfrm>
            <a:off x="2168276" y="2559746"/>
            <a:ext cx="7194741"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具象化思维：用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五感</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观察法</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构建场景</a:t>
            </a:r>
            <a:endParaRPr kumimoji="0" lang="zh-CN" altLang="en-US" sz="2665" b="1" i="0" u="none" strike="noStrike" kern="1200" cap="all"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TextBox 10"/>
          <p:cNvSpPr txBox="1"/>
          <p:nvPr/>
        </p:nvSpPr>
        <p:spPr>
          <a:xfrm>
            <a:off x="2066066" y="3572932"/>
            <a:ext cx="10080303" cy="886525"/>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情感化思维（心理层次挖掘）运用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洋葱模型</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逐层剖析         （心理</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表层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情绪</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深层</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动机</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感认知变化</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TextBox 10"/>
          <p:cNvSpPr txBox="1"/>
          <p:nvPr/>
        </p:nvSpPr>
        <p:spPr>
          <a:xfrm>
            <a:off x="2072453" y="5486171"/>
            <a:ext cx="5033764"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隐喻化思维（</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象征</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手法）</a:t>
            </a:r>
            <a:endPar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053" y="934820"/>
            <a:ext cx="11367032" cy="5214109"/>
          </a:xfrm>
          <a:solidFill>
            <a:schemeClr val="accent6">
              <a:lumMod val="20000"/>
              <a:lumOff val="80000"/>
            </a:schemeClr>
          </a:solidFill>
        </p:spPr>
        <p:txBody>
          <a:bodyPr>
            <a:normAutofit lnSpcReduction="10000"/>
          </a:bodyPr>
          <a:lstStyle/>
          <a:p>
            <a:r>
              <a:rPr lang="zh-CN" altLang="en-US" dirty="0">
                <a:highlight>
                  <a:srgbClr val="00FF00"/>
                </a:highlight>
              </a:rPr>
              <a:t>视觉 </a:t>
            </a:r>
            <a:r>
              <a:rPr lang="en-US" altLang="zh-CN" dirty="0">
                <a:highlight>
                  <a:srgbClr val="00FF00"/>
                </a:highlight>
              </a:rPr>
              <a:t>+ </a:t>
            </a:r>
            <a:r>
              <a:rPr lang="zh-CN" altLang="en-US" dirty="0">
                <a:highlight>
                  <a:srgbClr val="00FF00"/>
                </a:highlight>
              </a:rPr>
              <a:t>动作：</a:t>
            </a:r>
            <a:endParaRPr lang="zh-CN" altLang="en-US" dirty="0">
              <a:highlight>
                <a:srgbClr val="00FF00"/>
              </a:highlight>
            </a:endParaRPr>
          </a:p>
          <a:p>
            <a:r>
              <a:rPr lang="zh-CN" altLang="en-US" dirty="0">
                <a:latin typeface="Times New Roman" panose="02020603050405020304" pitchFamily="18" charset="0"/>
              </a:rPr>
              <a:t>我死死盯着百米外的沟渠，像溺水者抓住浮木。“</a:t>
            </a:r>
            <a:r>
              <a:rPr lang="en-US" altLang="zh-CN" dirty="0">
                <a:latin typeface="Times New Roman" panose="02020603050405020304" pitchFamily="18" charset="0"/>
              </a:rPr>
              <a:t>Julie</a:t>
            </a:r>
            <a:r>
              <a:rPr lang="zh-CN" altLang="en-US" dirty="0">
                <a:latin typeface="Times New Roman" panose="02020603050405020304" pitchFamily="18" charset="0"/>
              </a:rPr>
              <a:t>！抱紧 </a:t>
            </a:r>
            <a:r>
              <a:rPr lang="en-US" altLang="zh-CN" dirty="0">
                <a:latin typeface="Times New Roman" panose="02020603050405020304" pitchFamily="18" charset="0"/>
              </a:rPr>
              <a:t>Dougie</a:t>
            </a:r>
            <a:r>
              <a:rPr lang="zh-CN" altLang="en-US" dirty="0">
                <a:latin typeface="Times New Roman" panose="02020603050405020304" pitchFamily="18" charset="0"/>
              </a:rPr>
              <a:t>，跑！” 话音被狂风卷走。</a:t>
            </a:r>
            <a:endParaRPr lang="zh-CN" altLang="en-US" dirty="0">
              <a:latin typeface="Times New Roman" panose="02020603050405020304" pitchFamily="18" charset="0"/>
            </a:endParaRPr>
          </a:p>
          <a:p>
            <a:r>
              <a:rPr lang="en-US" altLang="zh-CN" dirty="0">
                <a:latin typeface="Times New Roman" panose="02020603050405020304" pitchFamily="18" charset="0"/>
              </a:rPr>
              <a:t>I </a:t>
            </a:r>
            <a:r>
              <a:rPr lang="en-US" altLang="zh-CN" dirty="0">
                <a:solidFill>
                  <a:srgbClr val="C00000"/>
                </a:solidFill>
                <a:latin typeface="Times New Roman" panose="02020603050405020304" pitchFamily="18" charset="0"/>
              </a:rPr>
              <a:t>fixed my eyes on </a:t>
            </a:r>
            <a:r>
              <a:rPr lang="en-US" altLang="zh-CN" dirty="0">
                <a:latin typeface="Times New Roman" panose="02020603050405020304" pitchFamily="18" charset="0"/>
              </a:rPr>
              <a:t>the ditch a hundred yards away, </a:t>
            </a:r>
            <a:r>
              <a:rPr lang="en-US" altLang="zh-CN" dirty="0">
                <a:solidFill>
                  <a:srgbClr val="C00000"/>
                </a:solidFill>
                <a:latin typeface="Times New Roman" panose="02020603050405020304" pitchFamily="18" charset="0"/>
              </a:rPr>
              <a:t>like a drowning person clutching a driftwood</a:t>
            </a:r>
            <a:r>
              <a:rPr lang="en-US" altLang="zh-CN" dirty="0">
                <a:latin typeface="Times New Roman" panose="02020603050405020304" pitchFamily="18" charset="0"/>
              </a:rPr>
              <a:t>. “Julie! Hold Dougie tight and run!” My voice was </a:t>
            </a:r>
            <a:r>
              <a:rPr lang="en-US" altLang="zh-CN" dirty="0">
                <a:solidFill>
                  <a:srgbClr val="C00000"/>
                </a:solidFill>
                <a:latin typeface="Times New Roman" panose="02020603050405020304" pitchFamily="18" charset="0"/>
              </a:rPr>
              <a:t>swept away </a:t>
            </a:r>
            <a:r>
              <a:rPr lang="en-US" altLang="zh-CN" dirty="0">
                <a:latin typeface="Times New Roman" panose="02020603050405020304" pitchFamily="18" charset="0"/>
              </a:rPr>
              <a:t>by the wind.</a:t>
            </a:r>
            <a:endParaRPr lang="en-US" altLang="zh-CN" dirty="0">
              <a:latin typeface="Times New Roman" panose="02020603050405020304" pitchFamily="18" charset="0"/>
            </a:endParaRPr>
          </a:p>
          <a:p>
            <a:r>
              <a:rPr lang="zh-CN" altLang="en-US" dirty="0">
                <a:highlight>
                  <a:srgbClr val="00FF00"/>
                </a:highlight>
                <a:latin typeface="Times New Roman" panose="02020603050405020304" pitchFamily="18" charset="0"/>
              </a:rPr>
              <a:t>听觉 </a:t>
            </a:r>
            <a:r>
              <a:rPr lang="en-US" altLang="zh-CN" dirty="0">
                <a:highlight>
                  <a:srgbClr val="00FF00"/>
                </a:highlight>
                <a:latin typeface="Times New Roman" panose="02020603050405020304" pitchFamily="18" charset="0"/>
              </a:rPr>
              <a:t>+ </a:t>
            </a:r>
            <a:r>
              <a:rPr lang="zh-CN" altLang="en-US" dirty="0">
                <a:highlight>
                  <a:srgbClr val="00FF00"/>
                </a:highlight>
                <a:latin typeface="Times New Roman" panose="02020603050405020304" pitchFamily="18" charset="0"/>
              </a:rPr>
              <a:t>动作：</a:t>
            </a:r>
            <a:endParaRPr lang="zh-CN" altLang="en-US" dirty="0">
              <a:highlight>
                <a:srgbClr val="00FF00"/>
              </a:highlight>
              <a:latin typeface="Times New Roman" panose="02020603050405020304" pitchFamily="18" charset="0"/>
            </a:endParaRPr>
          </a:p>
          <a:p>
            <a:r>
              <a:rPr lang="zh-CN" altLang="en-US" dirty="0">
                <a:latin typeface="Times New Roman" panose="02020603050405020304" pitchFamily="18" charset="0"/>
              </a:rPr>
              <a:t>狂风发出刺耳的尖叫，还混着远处铁皮被吹飞的声音。我用力拉着莱萨的手，感觉手都快拉断了，大声喊道：“跟上！别停下！”</a:t>
            </a:r>
            <a:endParaRPr lang="zh-CN" altLang="en-US" dirty="0">
              <a:latin typeface="Times New Roman" panose="02020603050405020304" pitchFamily="18" charset="0"/>
            </a:endParaRPr>
          </a:p>
          <a:p>
            <a:r>
              <a:rPr lang="en-US" altLang="zh-CN" dirty="0">
                <a:latin typeface="Times New Roman" panose="02020603050405020304" pitchFamily="18" charset="0"/>
              </a:rPr>
              <a:t>The strong wind </a:t>
            </a:r>
            <a:r>
              <a:rPr lang="en-US" altLang="zh-CN" dirty="0">
                <a:solidFill>
                  <a:srgbClr val="C00000"/>
                </a:solidFill>
                <a:latin typeface="Times New Roman" panose="02020603050405020304" pitchFamily="18" charset="0"/>
              </a:rPr>
              <a:t>let out a sharp scream</a:t>
            </a:r>
            <a:r>
              <a:rPr lang="en-US" altLang="zh-CN" dirty="0">
                <a:latin typeface="Times New Roman" panose="02020603050405020304" pitchFamily="18" charset="0"/>
              </a:rPr>
              <a:t>, mixed with the unpleasant sound of tin sheets being </a:t>
            </a:r>
            <a:r>
              <a:rPr lang="en-US" altLang="zh-CN" dirty="0">
                <a:solidFill>
                  <a:srgbClr val="C00000"/>
                </a:solidFill>
                <a:latin typeface="Times New Roman" panose="02020603050405020304" pitchFamily="18" charset="0"/>
              </a:rPr>
              <a:t>blown away </a:t>
            </a:r>
            <a:r>
              <a:rPr lang="en-US" altLang="zh-CN" dirty="0">
                <a:latin typeface="Times New Roman" panose="02020603050405020304" pitchFamily="18" charset="0"/>
              </a:rPr>
              <a:t>in the distance. I pulled Lyssa's hand so hard that I felt my hand was </a:t>
            </a:r>
            <a:r>
              <a:rPr lang="en-US" altLang="zh-CN" dirty="0">
                <a:solidFill>
                  <a:srgbClr val="C00000"/>
                </a:solidFill>
                <a:latin typeface="Times New Roman" panose="02020603050405020304" pitchFamily="18" charset="0"/>
              </a:rPr>
              <a:t>almost broken</a:t>
            </a:r>
            <a:r>
              <a:rPr lang="en-US" altLang="zh-CN" dirty="0">
                <a:latin typeface="Times New Roman" panose="02020603050405020304" pitchFamily="18" charset="0"/>
              </a:rPr>
              <a:t>, and shouted loudly, “Keep up! Don't stop!”</a:t>
            </a:r>
            <a:endParaRPr lang="en-US" altLang="zh-CN"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There was a ditch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there for shelter, a hundred yards off.</a:t>
            </a:r>
            <a:endParaRPr kumimoji="0" lang="zh-CN" altLang="en-US" sz="5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2" name="文本框 1"/>
          <p:cNvSpPr txBox="1"/>
          <p:nvPr/>
        </p:nvSpPr>
        <p:spPr>
          <a:xfrm>
            <a:off x="3778061" y="854171"/>
            <a:ext cx="7950352" cy="369332"/>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defRPr/>
            </a:pP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难点</a:t>
            </a:r>
            <a:r>
              <a:rPr kumimoji="0" lang="en-US" altLang="zh-CN"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重点</a:t>
            </a:r>
            <a:r>
              <a:rPr kumimoji="0" lang="en-US" altLang="zh-CN"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1</a:t>
            </a:r>
            <a:r>
              <a:rPr kumimoji="0" lang="zh-CN" altLang="en-US" sz="2000" b="0" i="0" u="none" strike="noStrike" kern="1200" cap="none" spc="0" normalizeH="0" baseline="0" noProof="0" dirty="0">
                <a:ln>
                  <a:noFill/>
                </a:ln>
                <a:solidFill>
                  <a:srgbClr val="7030A0"/>
                </a:solidFill>
                <a:effectLst/>
                <a:highlight>
                  <a:srgbClr val="00FFFF"/>
                </a:highligh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动作描写</a:t>
            </a: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转移的路径</a:t>
            </a: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a:t>
            </a:r>
            <a:r>
              <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rPr>
              <a:t>转移动作（飓风中的前行）</a:t>
            </a:r>
            <a:endParaRPr kumimoji="0" lang="zh-CN" altLang="en-US" sz="2000" b="0" i="0" u="none" strike="noStrike" kern="1200" cap="none" spc="0" normalizeH="0" baseline="0" noProof="0" dirty="0">
              <a:ln>
                <a:noFill/>
              </a:ln>
              <a:solidFill>
                <a:srgbClr val="7030A0"/>
              </a:solidFill>
              <a:effectLst/>
              <a:uLnTx/>
              <a:uFillTx/>
              <a:latin typeface="Calibri" panose="020F0502020204030204"/>
              <a:ea typeface="隶书" panose="02010509060101010101" pitchFamily="49" charset="-122"/>
              <a:cs typeface="+mn-cs"/>
            </a:endParaRPr>
          </a:p>
        </p:txBody>
      </p:sp>
      <p:sp>
        <p:nvSpPr>
          <p:cNvPr id="5" name="TextBox 10"/>
          <p:cNvSpPr txBox="1"/>
          <p:nvPr/>
        </p:nvSpPr>
        <p:spPr>
          <a:xfrm>
            <a:off x="459936" y="6153669"/>
            <a:ext cx="9658693"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具象化思维：用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五感</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观察法</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构建场景</a:t>
            </a:r>
            <a:endParaRPr kumimoji="0" lang="zh-CN" altLang="en-US" sz="2665" b="1" i="0" u="none" strike="noStrike" kern="1200" cap="all"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8993" y="755612"/>
            <a:ext cx="11405361" cy="5479917"/>
          </a:xfrm>
          <a:solidFill>
            <a:schemeClr val="accent6">
              <a:lumMod val="20000"/>
              <a:lumOff val="80000"/>
            </a:schemeClr>
          </a:solidFill>
        </p:spPr>
        <p:txBody>
          <a:bodyPr>
            <a:normAutofit/>
          </a:bodyPr>
          <a:lstStyle/>
          <a:p>
            <a:r>
              <a:rPr lang="zh-CN" altLang="en-US" dirty="0">
                <a:highlight>
                  <a:srgbClr val="00FF00"/>
                </a:highlight>
              </a:rPr>
              <a:t>触觉 </a:t>
            </a:r>
            <a:r>
              <a:rPr lang="en-US" altLang="zh-CN" dirty="0">
                <a:highlight>
                  <a:srgbClr val="00FF00"/>
                </a:highlight>
              </a:rPr>
              <a:t>+ </a:t>
            </a:r>
            <a:r>
              <a:rPr lang="zh-CN" altLang="en-US" dirty="0">
                <a:highlight>
                  <a:srgbClr val="00FF00"/>
                </a:highlight>
              </a:rPr>
              <a:t>动作：</a:t>
            </a:r>
            <a:endParaRPr lang="zh-CN" altLang="en-US" dirty="0">
              <a:highlight>
                <a:srgbClr val="00FF00"/>
              </a:highlight>
            </a:endParaRPr>
          </a:p>
          <a:p>
            <a:r>
              <a:rPr lang="zh-CN" altLang="en-US" dirty="0">
                <a:latin typeface="Times New Roman" panose="02020603050405020304" pitchFamily="18" charset="0"/>
              </a:rPr>
              <a:t>沙砾如子弹般打在裸露的皮肤上，生疼。我弓着背，用身体挡住弟妹，脚步在狂风中踉跄，每一步都像踩在棉花上。</a:t>
            </a:r>
            <a:endParaRPr lang="en-US" altLang="zh-CN" dirty="0">
              <a:latin typeface="Times New Roman" panose="02020603050405020304" pitchFamily="18" charset="0"/>
            </a:endParaRPr>
          </a:p>
          <a:p>
            <a:r>
              <a:rPr lang="en-US" altLang="zh-CN" dirty="0">
                <a:latin typeface="Times New Roman" panose="02020603050405020304" pitchFamily="18" charset="0"/>
              </a:rPr>
              <a:t>Gravel </a:t>
            </a:r>
            <a:r>
              <a:rPr lang="en-US" altLang="zh-CN" dirty="0">
                <a:solidFill>
                  <a:srgbClr val="C00000"/>
                </a:solidFill>
                <a:latin typeface="Times New Roman" panose="02020603050405020304" pitchFamily="18" charset="0"/>
              </a:rPr>
              <a:t>hit </a:t>
            </a:r>
            <a:r>
              <a:rPr lang="en-US" altLang="zh-CN" dirty="0">
                <a:latin typeface="Times New Roman" panose="02020603050405020304" pitchFamily="18" charset="0"/>
              </a:rPr>
              <a:t>our bare skin </a:t>
            </a:r>
            <a:r>
              <a:rPr lang="en-US" altLang="zh-CN" dirty="0">
                <a:highlight>
                  <a:srgbClr val="FFFF00"/>
                </a:highlight>
                <a:latin typeface="Times New Roman" panose="02020603050405020304" pitchFamily="18" charset="0"/>
              </a:rPr>
              <a:t>like bullets</a:t>
            </a:r>
            <a:r>
              <a:rPr lang="en-US" altLang="zh-CN" dirty="0">
                <a:latin typeface="Times New Roman" panose="02020603050405020304" pitchFamily="18" charset="0"/>
              </a:rPr>
              <a:t>, hurting a lot. I bent over, protecting my brothers and sisters with my body</a:t>
            </a:r>
            <a:r>
              <a:rPr lang="en-US" altLang="zh-CN" dirty="0">
                <a:solidFill>
                  <a:srgbClr val="C00000"/>
                </a:solidFill>
                <a:latin typeface="Times New Roman" panose="02020603050405020304" pitchFamily="18" charset="0"/>
              </a:rPr>
              <a:t>. My steps were unsteady </a:t>
            </a:r>
            <a:r>
              <a:rPr lang="en-US" altLang="zh-CN" dirty="0">
                <a:latin typeface="Times New Roman" panose="02020603050405020304" pitchFamily="18" charset="0"/>
              </a:rPr>
              <a:t>in the wind, as if I was walking on cotton.</a:t>
            </a:r>
            <a:endParaRPr lang="zh-CN" altLang="en-US" dirty="0">
              <a:latin typeface="Times New Roman" panose="02020603050405020304" pitchFamily="18" charset="0"/>
            </a:endParaRPr>
          </a:p>
          <a:p>
            <a:r>
              <a:rPr lang="zh-CN" altLang="en-US" dirty="0">
                <a:latin typeface="Times New Roman" panose="02020603050405020304" pitchFamily="18" charset="0"/>
              </a:rPr>
              <a:t>综合动作细节：</a:t>
            </a:r>
            <a:endParaRPr lang="zh-CN" altLang="en-US" dirty="0">
              <a:latin typeface="Times New Roman" panose="02020603050405020304" pitchFamily="18" charset="0"/>
            </a:endParaRPr>
          </a:p>
          <a:p>
            <a:r>
              <a:rPr lang="en-US" altLang="zh-CN" dirty="0">
                <a:latin typeface="Times New Roman" panose="02020603050405020304" pitchFamily="18" charset="0"/>
              </a:rPr>
              <a:t>Julie </a:t>
            </a:r>
            <a:r>
              <a:rPr lang="zh-CN" altLang="en-US" dirty="0">
                <a:latin typeface="Times New Roman" panose="02020603050405020304" pitchFamily="18" charset="0"/>
              </a:rPr>
              <a:t>抱着 </a:t>
            </a:r>
            <a:r>
              <a:rPr lang="en-US" altLang="zh-CN" dirty="0">
                <a:latin typeface="Times New Roman" panose="02020603050405020304" pitchFamily="18" charset="0"/>
              </a:rPr>
              <a:t>Dougie</a:t>
            </a:r>
            <a:r>
              <a:rPr lang="zh-CN" altLang="en-US" dirty="0">
                <a:latin typeface="Times New Roman" panose="02020603050405020304" pitchFamily="18" charset="0"/>
              </a:rPr>
              <a:t>，被风推得左摇右晃，我扑过去用手臂环住他们，三人跌跌撞撞向沟渠冲。“快！再坚持！”</a:t>
            </a:r>
            <a:endParaRPr lang="zh-CN" altLang="en-US" dirty="0">
              <a:latin typeface="Times New Roman" panose="02020603050405020304" pitchFamily="18" charset="0"/>
            </a:endParaRPr>
          </a:p>
          <a:p>
            <a:r>
              <a:rPr lang="en-US" altLang="zh-CN" dirty="0">
                <a:latin typeface="Times New Roman" panose="02020603050405020304" pitchFamily="18" charset="0"/>
              </a:rPr>
              <a:t>Julie, </a:t>
            </a:r>
            <a:r>
              <a:rPr lang="en-US" altLang="zh-CN" dirty="0">
                <a:solidFill>
                  <a:srgbClr val="C00000"/>
                </a:solidFill>
                <a:latin typeface="Times New Roman" panose="02020603050405020304" pitchFamily="18" charset="0"/>
              </a:rPr>
              <a:t>holding</a:t>
            </a:r>
            <a:r>
              <a:rPr lang="en-US" altLang="zh-CN" dirty="0">
                <a:latin typeface="Times New Roman" panose="02020603050405020304" pitchFamily="18" charset="0"/>
              </a:rPr>
              <a:t> Dougie, was pushed </a:t>
            </a:r>
            <a:r>
              <a:rPr lang="en-US" altLang="zh-CN" dirty="0">
                <a:solidFill>
                  <a:srgbClr val="C00000"/>
                </a:solidFill>
                <a:latin typeface="Times New Roman" panose="02020603050405020304" pitchFamily="18" charset="0"/>
              </a:rPr>
              <a:t>staggeringly</a:t>
            </a:r>
            <a:r>
              <a:rPr lang="en-US" altLang="zh-CN" dirty="0">
                <a:latin typeface="Times New Roman" panose="02020603050405020304" pitchFamily="18" charset="0"/>
              </a:rPr>
              <a:t> by the wind. I </a:t>
            </a:r>
            <a:r>
              <a:rPr lang="en-US" altLang="zh-CN" dirty="0">
                <a:solidFill>
                  <a:srgbClr val="C00000"/>
                </a:solidFill>
                <a:latin typeface="Times New Roman" panose="02020603050405020304" pitchFamily="18" charset="0"/>
              </a:rPr>
              <a:t>lunged to wrap my arm around </a:t>
            </a:r>
            <a:r>
              <a:rPr lang="en-US" altLang="zh-CN" dirty="0">
                <a:latin typeface="Times New Roman" panose="02020603050405020304" pitchFamily="18" charset="0"/>
              </a:rPr>
              <a:t>them, and the three of us </a:t>
            </a:r>
            <a:r>
              <a:rPr lang="en-US" altLang="zh-CN" dirty="0">
                <a:solidFill>
                  <a:srgbClr val="C00000"/>
                </a:solidFill>
                <a:latin typeface="Times New Roman" panose="02020603050405020304" pitchFamily="18" charset="0"/>
              </a:rPr>
              <a:t>stumbled</a:t>
            </a:r>
            <a:r>
              <a:rPr lang="en-US" altLang="zh-CN" dirty="0">
                <a:latin typeface="Times New Roman" panose="02020603050405020304" pitchFamily="18" charset="0"/>
              </a:rPr>
              <a:t> toward the ditch. “Faster! Hold on!”</a:t>
            </a:r>
            <a:endParaRPr lang="en-US" altLang="zh-CN" dirty="0">
              <a:latin typeface="Times New Roman" panose="02020603050405020304" pitchFamily="18" charset="0"/>
            </a:endParaRPr>
          </a:p>
        </p:txBody>
      </p:sp>
      <p:sp>
        <p:nvSpPr>
          <p:cNvPr id="4" name="标题 1"/>
          <p:cNvSpPr txBox="1"/>
          <p:nvPr/>
        </p:nvSpPr>
        <p:spPr>
          <a:xfrm>
            <a:off x="268993" y="228239"/>
            <a:ext cx="11141147" cy="52737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Para1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There was a ditch (</a:t>
            </a:r>
            <a:r>
              <a:rPr kumimoji="0" lang="zh-CN" altLang="en-US"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沟渠</a:t>
            </a:r>
            <a:r>
              <a:rPr kumimoji="0" lang="en-US" altLang="zh-CN" sz="27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j-cs"/>
              </a:rPr>
              <a:t>) there for shelter, a hundred yards off.</a:t>
            </a:r>
            <a:endParaRPr kumimoji="0" lang="zh-CN" altLang="en-US" sz="5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5" name="TextBox 10"/>
          <p:cNvSpPr txBox="1"/>
          <p:nvPr/>
        </p:nvSpPr>
        <p:spPr>
          <a:xfrm>
            <a:off x="0" y="6102388"/>
            <a:ext cx="9658693" cy="476092"/>
          </a:xfrm>
          <a:prstGeom prst="rect">
            <a:avLst/>
          </a:prstGeom>
          <a:solidFill>
            <a:schemeClr val="accent5">
              <a:lumMod val="60000"/>
              <a:lumOff val="40000"/>
            </a:schemeClr>
          </a:solidFill>
        </p:spPr>
        <p:txBody>
          <a:bodyPr wrap="square" lIns="65024" tIns="32512" rIns="65024" bIns="32512">
            <a:spAutoFit/>
          </a:bodyPr>
          <a:lstStyle/>
          <a:p>
            <a:pPr lvl="0" defTabSz="1219200">
              <a:defRPr/>
            </a:pPr>
            <a:r>
              <a:rPr kumimoji="0" lang="zh-CN" altLang="en-US"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665" b="1" i="0" u="none" strike="noStrike" kern="1200" cap="all"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tip:</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具象化思维：用 </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665" b="1" cap="all" dirty="0">
                <a:solidFill>
                  <a:srgbClr val="002060"/>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五感</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观察法</a:t>
            </a:r>
            <a:r>
              <a:rPr lang="en-US" altLang="zh-CN"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665" b="1" cap="all"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构建场景</a:t>
            </a:r>
            <a:endParaRPr kumimoji="0" lang="zh-CN" altLang="en-US" sz="2665" b="1" i="0" u="none" strike="noStrike" kern="1200" cap="all"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13542</Words>
  <Application>WPS 演示</Application>
  <PresentationFormat>宽屏</PresentationFormat>
  <Paragraphs>222</Paragraphs>
  <Slides>21</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Wingdings</vt:lpstr>
      <vt:lpstr>Arial</vt:lpstr>
      <vt:lpstr>微软雅黑</vt:lpstr>
      <vt:lpstr>等线</vt:lpstr>
      <vt:lpstr>Calibri</vt:lpstr>
      <vt:lpstr>隶书</vt:lpstr>
      <vt:lpstr>Times New Roman</vt:lpstr>
      <vt:lpstr>等线 Light</vt:lpstr>
      <vt:lpstr>Arial Unicode MS</vt:lpstr>
      <vt:lpstr>HelveticaNeue</vt:lpstr>
      <vt:lpstr>华文新魏</vt:lpstr>
      <vt:lpstr>Segoe Print</vt:lpstr>
      <vt:lpstr>MS PGothic</vt:lpstr>
      <vt:lpstr>Office 主题​​</vt:lpstr>
      <vt:lpstr>PowerPoint 演示文稿</vt:lpstr>
      <vt:lpstr>PowerPoint 演示文稿</vt:lpstr>
      <vt:lpstr>PowerPoint 演示文稿</vt:lpstr>
      <vt:lpstr>PowerPoint 演示文稿</vt:lpstr>
      <vt:lpstr>PowerPoint 演示文稿</vt:lpstr>
      <vt:lpstr>Para1 ：There was a ditch (沟渠) there for shelter, a hundred yards off.</vt:lpstr>
      <vt:lpstr>PowerPoint 演示文稿</vt:lpstr>
      <vt:lpstr>PowerPoint 演示文稿</vt:lpstr>
      <vt:lpstr>PowerPoint 演示文稿</vt:lpstr>
      <vt:lpstr>PowerPoint 演示文稿</vt:lpstr>
      <vt:lpstr>PowerPoint 演示文稿</vt:lpstr>
      <vt:lpstr>PowerPoint 演示文稿</vt:lpstr>
      <vt:lpstr>词汇升级：stagger 和 unsteady 的替换</vt:lpstr>
      <vt:lpstr>PowerPoint 演示文稿</vt:lpstr>
      <vt:lpstr>PowerPoint 演示文稿</vt:lpstr>
      <vt:lpstr>PowerPoint 演示文稿</vt:lpstr>
      <vt:lpstr>Judy 下水作文</vt:lpstr>
      <vt:lpstr> 参考范文</vt:lpstr>
      <vt:lpstr> 参考范文填空默写练习</vt:lpstr>
      <vt:lpstr>PowerPoint 演示文稿</vt:lpstr>
      <vt:lpstr>经典英文文学作品中灾难，人物动作和心理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20</cp:revision>
  <dcterms:created xsi:type="dcterms:W3CDTF">2025-03-19T23:46:00Z</dcterms:created>
  <dcterms:modified xsi:type="dcterms:W3CDTF">2025-03-24T03:18:30Z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