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sldIdLst>
    <p:sldId id="3548" r:id="rId4"/>
    <p:sldId id="256" r:id="rId5"/>
    <p:sldId id="364" r:id="rId6"/>
    <p:sldId id="258" r:id="rId7"/>
    <p:sldId id="351" r:id="rId9"/>
    <p:sldId id="365" r:id="rId10"/>
    <p:sldId id="366" r:id="rId11"/>
    <p:sldId id="367" r:id="rId12"/>
    <p:sldId id="352" r:id="rId13"/>
    <p:sldId id="370" r:id="rId14"/>
    <p:sldId id="358" r:id="rId15"/>
    <p:sldId id="368" r:id="rId16"/>
    <p:sldId id="369" r:id="rId17"/>
    <p:sldId id="353" r:id="rId18"/>
    <p:sldId id="359" r:id="rId19"/>
    <p:sldId id="371" r:id="rId20"/>
    <p:sldId id="372" r:id="rId21"/>
    <p:sldId id="373" r:id="rId22"/>
    <p:sldId id="354" r:id="rId23"/>
    <p:sldId id="360" r:id="rId24"/>
    <p:sldId id="374" r:id="rId25"/>
    <p:sldId id="375" r:id="rId26"/>
    <p:sldId id="355" r:id="rId27"/>
    <p:sldId id="3489" r:id="rId28"/>
    <p:sldId id="3520" r:id="rId29"/>
    <p:sldId id="3521" r:id="rId30"/>
    <p:sldId id="3441" r:id="rId31"/>
    <p:sldId id="3490" r:id="rId32"/>
    <p:sldId id="3522" r:id="rId33"/>
    <p:sldId id="3523" r:id="rId34"/>
    <p:sldId id="3528" r:id="rId35"/>
    <p:sldId id="3529" r:id="rId36"/>
    <p:sldId id="356" r:id="rId37"/>
    <p:sldId id="3530" r:id="rId38"/>
    <p:sldId id="3537" r:id="rId39"/>
    <p:sldId id="3538" r:id="rId40"/>
    <p:sldId id="3539" r:id="rId41"/>
    <p:sldId id="3540" r:id="rId42"/>
    <p:sldId id="3535" r:id="rId43"/>
    <p:sldId id="3536" r:id="rId44"/>
    <p:sldId id="357" r:id="rId45"/>
    <p:sldId id="3516" r:id="rId46"/>
    <p:sldId id="363" r:id="rId47"/>
    <p:sldId id="3515" r:id="rId48"/>
    <p:sldId id="350" r:id="rId4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EF727E"/>
    <a:srgbClr val="33CCFF"/>
    <a:srgbClr val="E7F1E5"/>
    <a:srgbClr val="F8E2A7"/>
    <a:srgbClr val="AABABC"/>
    <a:srgbClr val="99CCFF"/>
    <a:srgbClr val="C9F1FF"/>
    <a:srgbClr val="9AAABA"/>
    <a:srgbClr val="A4B4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6" autoAdjust="0"/>
    <p:restoredTop sz="94660"/>
  </p:normalViewPr>
  <p:slideViewPr>
    <p:cSldViewPr snapToGrid="0" showGuides="1">
      <p:cViewPr varScale="1">
        <p:scale>
          <a:sx n="77" d="100"/>
          <a:sy n="77" d="100"/>
        </p:scale>
        <p:origin x="77" y="1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bleStyles" Target="tableStyles.xml"/><Relationship Id="rId51" Type="http://schemas.openxmlformats.org/officeDocument/2006/relationships/viewProps" Target="viewProps.xml"/><Relationship Id="rId50" Type="http://schemas.openxmlformats.org/officeDocument/2006/relationships/presProps" Target="presProps.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E04CEA-B603-4082-BD4C-EBB8155D2DE1}"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A3E07B-FE34-43C4-9EA8-C0745AE0612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27DEF6-1CDF-4F76-9468-601A3ED36BA7}"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27DEF6-1CDF-4F76-9468-601A3ED36BA7}"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27DEF6-1CDF-4F76-9468-601A3ED36BA7}"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27DEF6-1CDF-4F76-9468-601A3ED36BA7}"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27DEF6-1CDF-4F76-9468-601A3ED36BA7}"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27DEF6-1CDF-4F76-9468-601A3ED36BA7}"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D27DEF6-1CDF-4F76-9468-601A3ED36BA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rotWithShape="1">
          <a:blip r:embed="rId2" cstate="screen"/>
          <a:srcRect/>
          <a:stretch>
            <a:fillRect/>
          </a:stretch>
        </p:blipFill>
        <p:spPr>
          <a:xfrm>
            <a:off x="0" y="0"/>
            <a:ext cx="12192000" cy="6858000"/>
          </a:xfrm>
          <a:prstGeom prst="rect">
            <a:avLst/>
          </a:prstGeom>
        </p:spPr>
      </p:pic>
      <p:pic>
        <p:nvPicPr>
          <p:cNvPr id="5124" name="图片 6" descr="logo横版 png"/>
          <p:cNvPicPr>
            <a:picLocks noChangeAspect="1"/>
          </p:cNvPicPr>
          <p:nvPr userDrawn="1"/>
        </p:nvPicPr>
        <p:blipFill>
          <a:blip r:embed="rId3"/>
          <a:stretch>
            <a:fillRect/>
          </a:stretch>
        </p:blipFill>
        <p:spPr>
          <a:xfrm>
            <a:off x="11477625" y="82550"/>
            <a:ext cx="608013" cy="64293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32DD999-F752-412B-91F0-36DFCC4333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48EBE-C9BF-47CC-A29F-E9058078B5B5}"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32DD999-F752-412B-91F0-36DFCC4333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48EBE-C9BF-47CC-A29F-E9058078B5B5}"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8E4D818-2BD4-45A6-AEBC-CB51D08656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2386D-7D4A-447C-9F2D-53C384BAD35F}"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E4D818-2BD4-45A6-AEBC-CB51D08656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2386D-7D4A-447C-9F2D-53C384BAD35F}"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8E4D818-2BD4-45A6-AEBC-CB51D08656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2386D-7D4A-447C-9F2D-53C384BAD35F}"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8E4D818-2BD4-45A6-AEBC-CB51D08656E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2386D-7D4A-447C-9F2D-53C384BAD35F}"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showMasterSp="0" userDrawn="1">
  <p:cSld name="iPhone Mockup 1">
    <p:bg>
      <p:bgPr>
        <a:solidFill>
          <a:srgbClr val="176039"/>
        </a:solidFill>
        <a:effectLst/>
      </p:bgPr>
    </p:bg>
    <p:spTree>
      <p:nvGrpSpPr>
        <p:cNvPr id="1" name=""/>
        <p:cNvGrpSpPr/>
        <p:nvPr/>
      </p:nvGrpSpPr>
      <p:grpSpPr>
        <a:xfrm>
          <a:off x="0" y="0"/>
          <a:ext cx="0" cy="0"/>
          <a:chOff x="0" y="0"/>
          <a:chExt cx="0" cy="0"/>
        </a:xfrm>
      </p:grpSpPr>
      <p:sp>
        <p:nvSpPr>
          <p:cNvPr id="11" name="矩形 10"/>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组合 12"/>
          <p:cNvGrpSpPr/>
          <p:nvPr userDrawn="1"/>
        </p:nvGrpSpPr>
        <p:grpSpPr>
          <a:xfrm>
            <a:off x="10828655" y="276225"/>
            <a:ext cx="1077595" cy="1021080"/>
            <a:chOff x="17053" y="435"/>
            <a:chExt cx="1697" cy="1608"/>
          </a:xfrm>
          <a:solidFill>
            <a:srgbClr val="F4EEDD"/>
          </a:solidFill>
        </p:grpSpPr>
        <p:sp>
          <p:nvSpPr>
            <p:cNvPr id="16" name="矩形 15"/>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8" name="直接连接符 17"/>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0" name="组合 19"/>
          <p:cNvGrpSpPr/>
          <p:nvPr userDrawn="1"/>
        </p:nvGrpSpPr>
        <p:grpSpPr>
          <a:xfrm flipH="1" flipV="1">
            <a:off x="284480" y="5562600"/>
            <a:ext cx="1077595" cy="1021080"/>
            <a:chOff x="17053" y="435"/>
            <a:chExt cx="1697" cy="1608"/>
          </a:xfrm>
          <a:solidFill>
            <a:srgbClr val="F4EEDD"/>
          </a:solidFill>
        </p:grpSpPr>
        <p:sp>
          <p:nvSpPr>
            <p:cNvPr id="21" name="矩形 2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3" name="直接连接符 22"/>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5" name="组合 24"/>
          <p:cNvGrpSpPr/>
          <p:nvPr userDrawn="1"/>
        </p:nvGrpSpPr>
        <p:grpSpPr>
          <a:xfrm flipH="1">
            <a:off x="288290" y="276225"/>
            <a:ext cx="1077595" cy="1021080"/>
            <a:chOff x="17053" y="435"/>
            <a:chExt cx="1697" cy="1608"/>
          </a:xfrm>
          <a:solidFill>
            <a:srgbClr val="F4EEDD"/>
          </a:solidFill>
        </p:grpSpPr>
        <p:sp>
          <p:nvSpPr>
            <p:cNvPr id="26" name="矩形 25"/>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8" name="直接连接符 27"/>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30" name="组合 29"/>
          <p:cNvGrpSpPr/>
          <p:nvPr userDrawn="1"/>
        </p:nvGrpSpPr>
        <p:grpSpPr>
          <a:xfrm flipV="1">
            <a:off x="10824845" y="5562600"/>
            <a:ext cx="1077595" cy="1021080"/>
            <a:chOff x="17053" y="435"/>
            <a:chExt cx="1697" cy="1608"/>
          </a:xfrm>
          <a:solidFill>
            <a:srgbClr val="F4EEDD"/>
          </a:solidFill>
        </p:grpSpPr>
        <p:sp>
          <p:nvSpPr>
            <p:cNvPr id="31" name="矩形 3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3" name="直接连接符 32"/>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pic>
        <p:nvPicPr>
          <p:cNvPr id="6" name="iphone-01.png" descr="iphone-01.png"/>
          <p:cNvPicPr>
            <a:picLocks noChangeAspect="1"/>
          </p:cNvPicPr>
          <p:nvPr userDrawn="1"/>
        </p:nvPicPr>
        <p:blipFill>
          <a:blip r:embed="rId2"/>
          <a:stretch>
            <a:fillRect/>
          </a:stretch>
        </p:blipFill>
        <p:spPr>
          <a:xfrm>
            <a:off x="7797986" y="1098866"/>
            <a:ext cx="2222501" cy="4660269"/>
          </a:xfrm>
          <a:prstGeom prst="rect">
            <a:avLst/>
          </a:prstGeom>
          <a:ln w="12700">
            <a:miter lim="400000"/>
            <a:headEnd/>
            <a:tailEnd/>
          </a:ln>
          <a:effectLst>
            <a:outerShdw blurRad="1016000" dist="381000" dir="5400000" rotWithShape="0">
              <a:srgbClr val="000000">
                <a:alpha val="20000"/>
              </a:srgbClr>
            </a:outerShdw>
          </a:effectLst>
        </p:spPr>
      </p:pic>
      <p:sp>
        <p:nvSpPr>
          <p:cNvPr id="14" name="Picture Placeholder 5"/>
          <p:cNvSpPr>
            <a:spLocks noGrp="1"/>
          </p:cNvSpPr>
          <p:nvPr>
            <p:ph type="pic" sz="quarter" idx="13" hasCustomPrompt="1"/>
          </p:nvPr>
        </p:nvSpPr>
        <p:spPr>
          <a:xfrm>
            <a:off x="8509794" y="1779038"/>
            <a:ext cx="1343022" cy="330872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endParaRPr lang="en-US" dirty="0"/>
          </a:p>
        </p:txBody>
      </p:sp>
      <p:pic>
        <p:nvPicPr>
          <p:cNvPr id="9" name="iphone-01.png" descr="iphone-01.png"/>
          <p:cNvPicPr>
            <a:picLocks noChangeAspect="1"/>
          </p:cNvPicPr>
          <p:nvPr userDrawn="1"/>
        </p:nvPicPr>
        <p:blipFill>
          <a:blip r:embed="rId2"/>
          <a:stretch>
            <a:fillRect/>
          </a:stretch>
        </p:blipFill>
        <p:spPr>
          <a:xfrm>
            <a:off x="5842794" y="632839"/>
            <a:ext cx="2667000" cy="5592323"/>
          </a:xfrm>
          <a:prstGeom prst="rect">
            <a:avLst/>
          </a:prstGeom>
          <a:ln w="12700">
            <a:miter lim="400000"/>
            <a:headEnd/>
            <a:tailEnd/>
          </a:ln>
          <a:effectLst>
            <a:outerShdw blurRad="1016000" dist="381000" dir="5400000" rotWithShape="0">
              <a:srgbClr val="000000">
                <a:alpha val="20000"/>
              </a:srgbClr>
            </a:outerShdw>
          </a:effectLst>
        </p:spPr>
      </p:pic>
      <p:sp>
        <p:nvSpPr>
          <p:cNvPr id="12" name="Picture Placeholder 5"/>
          <p:cNvSpPr>
            <a:spLocks noGrp="1"/>
          </p:cNvSpPr>
          <p:nvPr>
            <p:ph type="pic" sz="quarter" idx="12" hasCustomPrompt="1"/>
          </p:nvPr>
        </p:nvSpPr>
        <p:spPr>
          <a:xfrm>
            <a:off x="6065043" y="1444955"/>
            <a:ext cx="2241547" cy="3972711"/>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edge">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p:cTn id="16" dur="500" fill="hold"/>
                                        <p:tgtEl>
                                          <p:spTgt spid="20"/>
                                        </p:tgtEl>
                                        <p:attrNameLst>
                                          <p:attrName>ppt_w</p:attrName>
                                        </p:attrNameLst>
                                      </p:cBhvr>
                                      <p:tavLst>
                                        <p:tav tm="0">
                                          <p:val>
                                            <p:fltVal val="0"/>
                                          </p:val>
                                        </p:tav>
                                        <p:tav tm="100000">
                                          <p:val>
                                            <p:strVal val="#ppt_w"/>
                                          </p:val>
                                        </p:tav>
                                      </p:tavLst>
                                    </p:anim>
                                    <p:anim calcmode="lin" valueType="num">
                                      <p:cBhvr>
                                        <p:cTn id="17" dur="500" fill="hold"/>
                                        <p:tgtEl>
                                          <p:spTgt spid="20"/>
                                        </p:tgtEl>
                                        <p:attrNameLst>
                                          <p:attrName>ppt_h</p:attrName>
                                        </p:attrNameLst>
                                      </p:cBhvr>
                                      <p:tavLst>
                                        <p:tav tm="0">
                                          <p:val>
                                            <p:fltVal val="0"/>
                                          </p:val>
                                        </p:tav>
                                        <p:tav tm="100000">
                                          <p:val>
                                            <p:strVal val="#ppt_h"/>
                                          </p:val>
                                        </p:tav>
                                      </p:tavLst>
                                    </p:anim>
                                    <p:animEffect transition="in" filter="fade">
                                      <p:cBhvr>
                                        <p:cTn id="18" dur="500"/>
                                        <p:tgtEl>
                                          <p:spTgt spid="20"/>
                                        </p:tgtEl>
                                      </p:cBhvr>
                                    </p:animEffect>
                                  </p:childTnLst>
                                </p:cTn>
                              </p:par>
                              <p:par>
                                <p:cTn id="19" presetID="53" presetClass="entr" presetSubtype="16"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par>
                                <p:cTn id="24" presetID="53" presetClass="entr" presetSubtype="16"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left)">
                                      <p:cBhvr>
                                        <p:cTn id="32" dur="500"/>
                                        <p:tgtEl>
                                          <p:spTgt spid="18"/>
                                        </p:tgtEl>
                                      </p:cBhvr>
                                    </p:animEffect>
                                  </p:childTnLst>
                                </p:cTn>
                              </p:par>
                              <p:par>
                                <p:cTn id="33" presetID="22" presetClass="entr" presetSubtype="8" fill="hold"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left)">
                                      <p:cBhvr>
                                        <p:cTn id="35" dur="500"/>
                                        <p:tgtEl>
                                          <p:spTgt spid="28"/>
                                        </p:tgtEl>
                                      </p:cBhvr>
                                    </p:animEffect>
                                  </p:childTnLst>
                                </p:cTn>
                              </p:par>
                              <p:par>
                                <p:cTn id="36" presetID="22" presetClass="entr" presetSubtype="8"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wipe(left)">
                                      <p:cBhvr>
                                        <p:cTn id="38" dur="500"/>
                                        <p:tgtEl>
                                          <p:spTgt spid="23"/>
                                        </p:tgtEl>
                                      </p:cBhvr>
                                    </p:animEffect>
                                  </p:childTnLst>
                                </p:cTn>
                              </p:par>
                              <p:par>
                                <p:cTn id="39" presetID="22" presetClass="entr" presetSubtype="8"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wipe(left)">
                                      <p:cBhvr>
                                        <p:cTn id="41" dur="500"/>
                                        <p:tgtEl>
                                          <p:spTgt spid="34"/>
                                        </p:tgtEl>
                                      </p:cBhvr>
                                    </p:animEffect>
                                  </p:childTnLst>
                                </p:cTn>
                              </p:par>
                              <p:par>
                                <p:cTn id="42" presetID="22" presetClass="entr" presetSubtype="4" fill="hold"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down)">
                                      <p:cBhvr>
                                        <p:cTn id="44" dur="500"/>
                                        <p:tgtEl>
                                          <p:spTgt spid="19"/>
                                        </p:tgtEl>
                                      </p:cBhvr>
                                    </p:animEffect>
                                  </p:childTnLst>
                                </p:cTn>
                              </p:par>
                              <p:par>
                                <p:cTn id="45" presetID="22" presetClass="entr" presetSubtype="4"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par>
                                <p:cTn id="48" presetID="22" presetClass="entr" presetSubtype="4"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par>
                                <p:cTn id="51" presetID="22" presetClass="entr" presetSubtype="4" fill="hold" nodeType="with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down)">
                                      <p:cBhvr>
                                        <p:cTn id="53" dur="500"/>
                                        <p:tgtEl>
                                          <p:spTgt spid="29"/>
                                        </p:tgtEl>
                                      </p:cBhvr>
                                    </p:animEffect>
                                  </p:childTnLst>
                                </p:cTn>
                              </p:par>
                            </p:childTnLst>
                          </p:cTn>
                        </p:par>
                        <p:par>
                          <p:cTn id="54" fill="hold">
                            <p:stCondLst>
                              <p:cond delay="1500"/>
                            </p:stCondLst>
                            <p:childTnLst>
                              <p:par>
                                <p:cTn id="55" presetID="10"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500"/>
                                        <p:tgtEl>
                                          <p:spTgt spid="9"/>
                                        </p:tgtEl>
                                      </p:cBhvr>
                                    </p:animEffect>
                                  </p:childTnLst>
                                </p:cTn>
                              </p:par>
                            </p:childTnLst>
                          </p:cTn>
                        </p:par>
                        <p:par>
                          <p:cTn id="58" fill="hold">
                            <p:stCondLst>
                              <p:cond delay="2000"/>
                            </p:stCondLst>
                            <p:childTnLst>
                              <p:par>
                                <p:cTn id="59" presetID="10" presetClass="entr" presetSubtype="0" fill="hold" nodeType="after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About 8">
    <p:bg>
      <p:bgPr>
        <a:solidFill>
          <a:srgbClr val="176039"/>
        </a:solidFill>
        <a:effectLst/>
      </p:bgPr>
    </p:bg>
    <p:spTree>
      <p:nvGrpSpPr>
        <p:cNvPr id="1" name=""/>
        <p:cNvGrpSpPr/>
        <p:nvPr/>
      </p:nvGrpSpPr>
      <p:grpSpPr>
        <a:xfrm>
          <a:off x="0" y="0"/>
          <a:ext cx="0" cy="0"/>
          <a:chOff x="0" y="0"/>
          <a:chExt cx="0" cy="0"/>
        </a:xfrm>
      </p:grpSpPr>
      <p:sp>
        <p:nvSpPr>
          <p:cNvPr id="9" name="Picture Placeholder 5"/>
          <p:cNvSpPr>
            <a:spLocks noGrp="1"/>
          </p:cNvSpPr>
          <p:nvPr>
            <p:ph type="pic" sz="quarter" idx="10" hasCustomPrompt="1"/>
          </p:nvPr>
        </p:nvSpPr>
        <p:spPr>
          <a:xfrm>
            <a:off x="1222078" y="1630046"/>
            <a:ext cx="5777372" cy="3803452"/>
          </a:xfrm>
          <a:prstGeom prst="parallelogram">
            <a:avLst>
              <a:gd name="adj" fmla="val 47444"/>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endParaRPr lang="en-US" dirty="0"/>
          </a:p>
        </p:txBody>
      </p:sp>
      <p:sp>
        <p:nvSpPr>
          <p:cNvPr id="5" name="矩形 4"/>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828655" y="276225"/>
            <a:ext cx="1077595" cy="1021080"/>
            <a:chOff x="17053" y="435"/>
            <a:chExt cx="1697" cy="1608"/>
          </a:xfrm>
          <a:solidFill>
            <a:srgbClr val="F4EEDD"/>
          </a:solidFill>
        </p:grpSpPr>
        <p:sp>
          <p:nvSpPr>
            <p:cNvPr id="7" name="矩形 6"/>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userDrawn="1"/>
        </p:nvGrpSpPr>
        <p:grpSpPr>
          <a:xfrm flipH="1" flipV="1">
            <a:off x="284480" y="5562600"/>
            <a:ext cx="1077595" cy="1021080"/>
            <a:chOff x="17053" y="435"/>
            <a:chExt cx="1697" cy="1608"/>
          </a:xfrm>
          <a:solidFill>
            <a:srgbClr val="F4EEDD"/>
          </a:solidFill>
        </p:grpSpPr>
        <p:sp>
          <p:nvSpPr>
            <p:cNvPr id="14" name="矩形 1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flipH="1">
            <a:off x="288290" y="276225"/>
            <a:ext cx="1077595" cy="1021080"/>
            <a:chOff x="17053" y="435"/>
            <a:chExt cx="1697" cy="1608"/>
          </a:xfrm>
          <a:solidFill>
            <a:srgbClr val="F4EEDD"/>
          </a:solidFill>
        </p:grpSpPr>
        <p:sp>
          <p:nvSpPr>
            <p:cNvPr id="19" name="矩形 1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userDrawn="1"/>
        </p:nvGrpSpPr>
        <p:grpSpPr>
          <a:xfrm flipV="1">
            <a:off x="10824845" y="5562600"/>
            <a:ext cx="1077595" cy="1021080"/>
            <a:chOff x="17053" y="435"/>
            <a:chExt cx="1697" cy="1608"/>
          </a:xfrm>
          <a:solidFill>
            <a:srgbClr val="F4EEDD"/>
          </a:solidFill>
        </p:grpSpPr>
        <p:sp>
          <p:nvSpPr>
            <p:cNvPr id="24" name="矩形 2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6" name="直接连接符 25"/>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22" presetClass="entr" presetSubtype="4"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Single Picture 3">
    <p:bg>
      <p:bgPr>
        <a:solidFill>
          <a:srgbClr val="176039"/>
        </a:solidFill>
        <a:effectLst/>
      </p:bgPr>
    </p:bg>
    <p:spTree>
      <p:nvGrpSpPr>
        <p:cNvPr id="1" name=""/>
        <p:cNvGrpSpPr/>
        <p:nvPr/>
      </p:nvGrpSpPr>
      <p:grpSpPr>
        <a:xfrm>
          <a:off x="0" y="0"/>
          <a:ext cx="0" cy="0"/>
          <a:chOff x="0" y="0"/>
          <a:chExt cx="0" cy="0"/>
        </a:xfrm>
      </p:grpSpPr>
      <p:sp>
        <p:nvSpPr>
          <p:cNvPr id="28" name="梯形 1"/>
          <p:cNvSpPr/>
          <p:nvPr userDrawn="1"/>
        </p:nvSpPr>
        <p:spPr>
          <a:xfrm>
            <a:off x="4843306" y="-26929"/>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 name="矩形 4"/>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828655" y="276225"/>
            <a:ext cx="1077595" cy="1021080"/>
            <a:chOff x="17053" y="435"/>
            <a:chExt cx="1697" cy="1608"/>
          </a:xfrm>
          <a:solidFill>
            <a:srgbClr val="F4EEDD"/>
          </a:solidFill>
        </p:grpSpPr>
        <p:sp>
          <p:nvSpPr>
            <p:cNvPr id="7" name="矩形 6"/>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userDrawn="1"/>
        </p:nvGrpSpPr>
        <p:grpSpPr>
          <a:xfrm flipH="1" flipV="1">
            <a:off x="284480" y="5562600"/>
            <a:ext cx="1077595" cy="1021080"/>
            <a:chOff x="17053" y="435"/>
            <a:chExt cx="1697" cy="1608"/>
          </a:xfrm>
          <a:solidFill>
            <a:srgbClr val="F4EEDD"/>
          </a:solidFill>
        </p:grpSpPr>
        <p:sp>
          <p:nvSpPr>
            <p:cNvPr id="14" name="矩形 1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flipH="1">
            <a:off x="288290" y="276225"/>
            <a:ext cx="1077595" cy="1021080"/>
            <a:chOff x="17053" y="435"/>
            <a:chExt cx="1697" cy="1608"/>
          </a:xfrm>
          <a:solidFill>
            <a:srgbClr val="F4EEDD"/>
          </a:solidFill>
        </p:grpSpPr>
        <p:sp>
          <p:nvSpPr>
            <p:cNvPr id="19" name="矩形 1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3" name="组合 22"/>
          <p:cNvGrpSpPr/>
          <p:nvPr userDrawn="1"/>
        </p:nvGrpSpPr>
        <p:grpSpPr>
          <a:xfrm flipV="1">
            <a:off x="10824845" y="5562600"/>
            <a:ext cx="1077595" cy="1021080"/>
            <a:chOff x="17053" y="435"/>
            <a:chExt cx="1697" cy="1608"/>
          </a:xfrm>
          <a:solidFill>
            <a:srgbClr val="F4EEDD"/>
          </a:solidFill>
        </p:grpSpPr>
        <p:sp>
          <p:nvSpPr>
            <p:cNvPr id="24" name="矩形 2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6" name="直接连接符 25"/>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8" name="Picture Placeholder 5"/>
          <p:cNvSpPr>
            <a:spLocks noGrp="1"/>
          </p:cNvSpPr>
          <p:nvPr>
            <p:ph type="pic" sz="quarter" idx="10" hasCustomPrompt="1"/>
          </p:nvPr>
        </p:nvSpPr>
        <p:spPr>
          <a:xfrm>
            <a:off x="1148151" y="1345009"/>
            <a:ext cx="7238059" cy="4547027"/>
          </a:xfrm>
          <a:custGeom>
            <a:avLst/>
            <a:gdLst>
              <a:gd name="connsiteX0" fmla="*/ 0 w 7238059"/>
              <a:gd name="connsiteY0" fmla="*/ 0 h 4546601"/>
              <a:gd name="connsiteX1" fmla="*/ 7238059 w 7238059"/>
              <a:gd name="connsiteY1" fmla="*/ 0 h 4546601"/>
              <a:gd name="connsiteX2" fmla="*/ 7238059 w 7238059"/>
              <a:gd name="connsiteY2" fmla="*/ 4546601 h 4546601"/>
              <a:gd name="connsiteX3" fmla="*/ 0 w 7238059"/>
              <a:gd name="connsiteY3" fmla="*/ 4546601 h 4546601"/>
              <a:gd name="connsiteX4" fmla="*/ 0 w 7238059"/>
              <a:gd name="connsiteY4" fmla="*/ 0 h 4546601"/>
              <a:gd name="connsiteX0-1" fmla="*/ 0 w 7238059"/>
              <a:gd name="connsiteY0-2" fmla="*/ 0 h 4547027"/>
              <a:gd name="connsiteX1-3" fmla="*/ 7238059 w 7238059"/>
              <a:gd name="connsiteY1-4" fmla="*/ 0 h 4547027"/>
              <a:gd name="connsiteX2-5" fmla="*/ 7238059 w 7238059"/>
              <a:gd name="connsiteY2-6" fmla="*/ 4546601 h 4547027"/>
              <a:gd name="connsiteX3-7" fmla="*/ 4599506 w 7238059"/>
              <a:gd name="connsiteY3-8" fmla="*/ 4547027 h 4547027"/>
              <a:gd name="connsiteX4-9" fmla="*/ 0 w 7238059"/>
              <a:gd name="connsiteY4-10" fmla="*/ 4546601 h 4547027"/>
              <a:gd name="connsiteX5" fmla="*/ 0 w 7238059"/>
              <a:gd name="connsiteY5" fmla="*/ 0 h 4547027"/>
              <a:gd name="connsiteX0-11" fmla="*/ 0 w 7238059"/>
              <a:gd name="connsiteY0-12" fmla="*/ 0 h 4547027"/>
              <a:gd name="connsiteX1-13" fmla="*/ 7238059 w 7238059"/>
              <a:gd name="connsiteY1-14" fmla="*/ 0 h 4547027"/>
              <a:gd name="connsiteX2-15" fmla="*/ 4599506 w 7238059"/>
              <a:gd name="connsiteY2-16" fmla="*/ 4547027 h 4547027"/>
              <a:gd name="connsiteX3-17" fmla="*/ 0 w 7238059"/>
              <a:gd name="connsiteY3-18" fmla="*/ 4546601 h 4547027"/>
              <a:gd name="connsiteX4-19" fmla="*/ 0 w 7238059"/>
              <a:gd name="connsiteY4-20" fmla="*/ 0 h 45470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238059" h="4547027">
                <a:moveTo>
                  <a:pt x="0" y="0"/>
                </a:moveTo>
                <a:lnTo>
                  <a:pt x="7238059" y="0"/>
                </a:lnTo>
                <a:lnTo>
                  <a:pt x="4599506" y="4547027"/>
                </a:lnTo>
                <a:lnTo>
                  <a:pt x="0" y="4546601"/>
                </a:lnTo>
                <a:lnTo>
                  <a:pt x="0" y="0"/>
                </a:lnTo>
                <a:close/>
              </a:path>
            </a:pathLst>
          </a:custGeom>
          <a:noFill/>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par>
                                <p:cTn id="19" presetID="53" presetClass="entr" presetSubtype="16"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par>
                                <p:cTn id="33" presetID="22" presetClass="entr" presetSubtype="8"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left)">
                                      <p:cBhvr>
                                        <p:cTn id="35" dur="500"/>
                                        <p:tgtEl>
                                          <p:spTgt spid="21"/>
                                        </p:tgtEl>
                                      </p:cBhvr>
                                    </p:animEffect>
                                  </p:childTnLst>
                                </p:cTn>
                              </p:par>
                              <p:par>
                                <p:cTn id="36" presetID="22" presetClass="entr" presetSubtype="8"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left)">
                                      <p:cBhvr>
                                        <p:cTn id="38" dur="500"/>
                                        <p:tgtEl>
                                          <p:spTgt spid="16"/>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4"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down)">
                                      <p:cBhvr>
                                        <p:cTn id="44" dur="500"/>
                                        <p:tgtEl>
                                          <p:spTgt spid="12"/>
                                        </p:tgtEl>
                                      </p:cBhvr>
                                    </p:animEffect>
                                  </p:childTnLst>
                                </p:cTn>
                              </p:par>
                              <p:par>
                                <p:cTn id="45" presetID="22" presetClass="entr" presetSubtype="4"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down)">
                                      <p:cBhvr>
                                        <p:cTn id="47" dur="500"/>
                                        <p:tgtEl>
                                          <p:spTgt spid="26"/>
                                        </p:tgtEl>
                                      </p:cBhvr>
                                    </p:animEffect>
                                  </p:childTnLst>
                                </p:cTn>
                              </p:par>
                              <p:par>
                                <p:cTn id="48" presetID="22" presetClass="entr" presetSubtype="4" fill="hold"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down)">
                                      <p:cBhvr>
                                        <p:cTn id="50" dur="500"/>
                                        <p:tgtEl>
                                          <p:spTgt spid="17"/>
                                        </p:tgtEl>
                                      </p:cBhvr>
                                    </p:animEffect>
                                  </p:childTnLst>
                                </p:cTn>
                              </p:par>
                              <p:par>
                                <p:cTn id="51" presetID="22" presetClass="entr" presetSubtype="4"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down)">
                                      <p:cBhvr>
                                        <p:cTn id="5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showMasterSp="0">
  <p:cSld name="Blank">
    <p:bg>
      <p:bgPr>
        <a:solidFill>
          <a:srgbClr val="176039"/>
        </a:solidFill>
        <a:effectLst/>
      </p:bgPr>
    </p:bg>
    <p:spTree>
      <p:nvGrpSpPr>
        <p:cNvPr id="1" name=""/>
        <p:cNvGrpSpPr/>
        <p:nvPr/>
      </p:nvGrpSpPr>
      <p:grpSpPr>
        <a:xfrm>
          <a:off x="0" y="0"/>
          <a:ext cx="0" cy="0"/>
          <a:chOff x="0" y="0"/>
          <a:chExt cx="0" cy="0"/>
        </a:xfrm>
      </p:grpSpPr>
      <p:sp>
        <p:nvSpPr>
          <p:cNvPr id="27"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6" name="矩形 5"/>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p:cNvGrpSpPr/>
          <p:nvPr userDrawn="1"/>
        </p:nvGrpSpPr>
        <p:grpSpPr>
          <a:xfrm>
            <a:off x="10828655" y="276225"/>
            <a:ext cx="1077595" cy="1021080"/>
            <a:chOff x="17053" y="435"/>
            <a:chExt cx="1697" cy="1608"/>
          </a:xfrm>
          <a:solidFill>
            <a:srgbClr val="F4EEDD"/>
          </a:solidFill>
        </p:grpSpPr>
        <p:sp>
          <p:nvSpPr>
            <p:cNvPr id="8" name="矩形 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 name="直接连接符 9"/>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flipH="1" flipV="1">
            <a:off x="284480" y="5562600"/>
            <a:ext cx="1077595" cy="1021080"/>
            <a:chOff x="17053" y="435"/>
            <a:chExt cx="1697" cy="1608"/>
          </a:xfrm>
          <a:solidFill>
            <a:srgbClr val="F4EEDD"/>
          </a:solidFill>
        </p:grpSpPr>
        <p:sp>
          <p:nvSpPr>
            <p:cNvPr id="13" name="矩形 12"/>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5" name="直接连接符 14"/>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flipH="1">
            <a:off x="288290" y="276225"/>
            <a:ext cx="1077595" cy="1021080"/>
            <a:chOff x="17053" y="435"/>
            <a:chExt cx="1697" cy="1608"/>
          </a:xfrm>
          <a:solidFill>
            <a:srgbClr val="F4EEDD"/>
          </a:solidFill>
        </p:grpSpPr>
        <p:sp>
          <p:nvSpPr>
            <p:cNvPr id="18" name="矩形 1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userDrawn="1"/>
        </p:nvGrpSpPr>
        <p:grpSpPr>
          <a:xfrm flipV="1">
            <a:off x="10824845" y="5562600"/>
            <a:ext cx="1077595" cy="1021080"/>
            <a:chOff x="17053" y="435"/>
            <a:chExt cx="1697" cy="1608"/>
          </a:xfrm>
          <a:solidFill>
            <a:srgbClr val="F4EEDD"/>
          </a:solidFill>
        </p:grpSpPr>
        <p:sp>
          <p:nvSpPr>
            <p:cNvPr id="23" name="矩形 22"/>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 name="直接连接符 24"/>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par>
                                <p:cTn id="14" presetID="53" presetClass="entr" presetSubtype="16"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par>
                                <p:cTn id="19" presetID="53" presetClass="entr" presetSubtype="16"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500" fill="hold"/>
                                        <p:tgtEl>
                                          <p:spTgt spid="7"/>
                                        </p:tgtEl>
                                        <p:attrNameLst>
                                          <p:attrName>ppt_w</p:attrName>
                                        </p:attrNameLst>
                                      </p:cBhvr>
                                      <p:tavLst>
                                        <p:tav tm="0">
                                          <p:val>
                                            <p:fltVal val="0"/>
                                          </p:val>
                                        </p:tav>
                                        <p:tav tm="100000">
                                          <p:val>
                                            <p:strVal val="#ppt_w"/>
                                          </p:val>
                                        </p:tav>
                                      </p:tavLst>
                                    </p:anim>
                                    <p:anim calcmode="lin" valueType="num">
                                      <p:cBhvr>
                                        <p:cTn id="27" dur="500" fill="hold"/>
                                        <p:tgtEl>
                                          <p:spTgt spid="7"/>
                                        </p:tgtEl>
                                        <p:attrNameLst>
                                          <p:attrName>ppt_h</p:attrName>
                                        </p:attrNameLst>
                                      </p:cBhvr>
                                      <p:tavLst>
                                        <p:tav tm="0">
                                          <p:val>
                                            <p:fltVal val="0"/>
                                          </p:val>
                                        </p:tav>
                                        <p:tav tm="100000">
                                          <p:val>
                                            <p:strVal val="#ppt_h"/>
                                          </p:val>
                                        </p:tav>
                                      </p:tavLst>
                                    </p:anim>
                                    <p:animEffect transition="in" filter="fade">
                                      <p:cBhvr>
                                        <p:cTn id="28" dur="500"/>
                                        <p:tgtEl>
                                          <p:spTgt spid="7"/>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par>
                                <p:cTn id="33" presetID="2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2" presetClass="entr" presetSubtype="8"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par>
                                <p:cTn id="45" presetID="2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down)">
                                      <p:cBhvr>
                                        <p:cTn id="50" dur="500"/>
                                        <p:tgtEl>
                                          <p:spTgt spid="16"/>
                                        </p:tgtEl>
                                      </p:cBhvr>
                                    </p:animEffect>
                                  </p:childTnLst>
                                </p:cTn>
                              </p:par>
                              <p:par>
                                <p:cTn id="51" presetID="2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932DD999-F752-412B-91F0-36DFCC4333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48EBE-C9BF-47CC-A29F-E9058078B5B5}"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showMasterSp="0" userDrawn="1">
  <p:cSld name="20_Custom Layout">
    <p:bg>
      <p:bgPr>
        <a:solidFill>
          <a:srgbClr val="176039"/>
        </a:solidFill>
        <a:effectLst/>
      </p:bgPr>
    </p:bg>
    <p:spTree>
      <p:nvGrpSpPr>
        <p:cNvPr id="1" name=""/>
        <p:cNvGrpSpPr/>
        <p:nvPr/>
      </p:nvGrpSpPr>
      <p:grpSpPr>
        <a:xfrm>
          <a:off x="0" y="0"/>
          <a:ext cx="0" cy="0"/>
          <a:chOff x="0" y="0"/>
          <a:chExt cx="0" cy="0"/>
        </a:xfrm>
      </p:grpSpPr>
      <p:sp>
        <p:nvSpPr>
          <p:cNvPr id="29"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8" name="矩形 7"/>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userDrawn="1"/>
        </p:nvGrpSpPr>
        <p:grpSpPr>
          <a:xfrm>
            <a:off x="10828655" y="276225"/>
            <a:ext cx="1077595" cy="1021080"/>
            <a:chOff x="17053" y="435"/>
            <a:chExt cx="1697" cy="1608"/>
          </a:xfrm>
          <a:solidFill>
            <a:srgbClr val="F4EEDD"/>
          </a:solidFill>
        </p:grpSpPr>
        <p:sp>
          <p:nvSpPr>
            <p:cNvPr id="10" name="矩形 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2" name="直接连接符 11"/>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userDrawn="1"/>
        </p:nvGrpSpPr>
        <p:grpSpPr>
          <a:xfrm flipH="1" flipV="1">
            <a:off x="284480" y="5562600"/>
            <a:ext cx="1077595" cy="1021080"/>
            <a:chOff x="17053" y="435"/>
            <a:chExt cx="1697" cy="1608"/>
          </a:xfrm>
          <a:solidFill>
            <a:srgbClr val="F4EEDD"/>
          </a:solidFill>
        </p:grpSpPr>
        <p:sp>
          <p:nvSpPr>
            <p:cNvPr id="15" name="矩形 1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flipH="1">
            <a:off x="288290" y="276225"/>
            <a:ext cx="1077595" cy="1021080"/>
            <a:chOff x="17053" y="435"/>
            <a:chExt cx="1697" cy="1608"/>
          </a:xfrm>
          <a:solidFill>
            <a:srgbClr val="F4EEDD"/>
          </a:solidFill>
        </p:grpSpPr>
        <p:sp>
          <p:nvSpPr>
            <p:cNvPr id="20" name="矩形 1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 name="直接连接符 21"/>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userDrawn="1"/>
        </p:nvGrpSpPr>
        <p:grpSpPr>
          <a:xfrm flipV="1">
            <a:off x="10824845" y="5562600"/>
            <a:ext cx="1077595" cy="1021080"/>
            <a:chOff x="17053" y="435"/>
            <a:chExt cx="1697" cy="1608"/>
          </a:xfrm>
          <a:solidFill>
            <a:srgbClr val="F4EEDD"/>
          </a:solidFill>
        </p:grpSpPr>
        <p:sp>
          <p:nvSpPr>
            <p:cNvPr id="25" name="矩形 2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p:nvPr>
        </p:nvSpPr>
        <p:spPr>
          <a:xfrm>
            <a:off x="7877175" y="-1471613"/>
            <a:ext cx="4314825" cy="4314825"/>
          </a:xfrm>
          <a:custGeom>
            <a:avLst/>
            <a:gdLst>
              <a:gd name="connsiteX0" fmla="*/ 4127450 w 8399230"/>
              <a:gd name="connsiteY0" fmla="*/ 0 h 8399230"/>
              <a:gd name="connsiteX1" fmla="*/ 5482040 w 8399230"/>
              <a:gd name="connsiteY1" fmla="*/ 561090 h 8399230"/>
              <a:gd name="connsiteX2" fmla="*/ 7838140 w 8399230"/>
              <a:gd name="connsiteY2" fmla="*/ 2917191 h 8399230"/>
              <a:gd name="connsiteX3" fmla="*/ 7838140 w 8399230"/>
              <a:gd name="connsiteY3" fmla="*/ 5626370 h 8399230"/>
              <a:gd name="connsiteX4" fmla="*/ 5626370 w 8399230"/>
              <a:gd name="connsiteY4" fmla="*/ 7838140 h 8399230"/>
              <a:gd name="connsiteX5" fmla="*/ 2917191 w 8399230"/>
              <a:gd name="connsiteY5" fmla="*/ 7838140 h 8399230"/>
              <a:gd name="connsiteX6" fmla="*/ 561090 w 8399230"/>
              <a:gd name="connsiteY6" fmla="*/ 5482040 h 8399230"/>
              <a:gd name="connsiteX7" fmla="*/ 561090 w 8399230"/>
              <a:gd name="connsiteY7" fmla="*/ 2772861 h 8399230"/>
              <a:gd name="connsiteX8" fmla="*/ 2772860 w 8399230"/>
              <a:gd name="connsiteY8" fmla="*/ 561090 h 8399230"/>
              <a:gd name="connsiteX9" fmla="*/ 4127450 w 8399230"/>
              <a:gd name="connsiteY9" fmla="*/ 0 h 83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230" h="8399230">
                <a:moveTo>
                  <a:pt x="4127450" y="0"/>
                </a:moveTo>
                <a:cubicBezTo>
                  <a:pt x="4617715" y="1"/>
                  <a:pt x="5107980" y="187030"/>
                  <a:pt x="5482040" y="561090"/>
                </a:cubicBezTo>
                <a:lnTo>
                  <a:pt x="7838140" y="2917191"/>
                </a:lnTo>
                <a:cubicBezTo>
                  <a:pt x="8586260" y="3665310"/>
                  <a:pt x="8586260" y="4878251"/>
                  <a:pt x="7838140" y="5626370"/>
                </a:cubicBezTo>
                <a:lnTo>
                  <a:pt x="5626370" y="7838140"/>
                </a:lnTo>
                <a:cubicBezTo>
                  <a:pt x="4878251" y="8586260"/>
                  <a:pt x="3665310" y="8586260"/>
                  <a:pt x="2917191" y="7838140"/>
                </a:cubicBezTo>
                <a:lnTo>
                  <a:pt x="561090" y="5482040"/>
                </a:lnTo>
                <a:cubicBezTo>
                  <a:pt x="-187029" y="4733921"/>
                  <a:pt x="-187029" y="3520979"/>
                  <a:pt x="561090" y="2772861"/>
                </a:cubicBezTo>
                <a:lnTo>
                  <a:pt x="2772860" y="561090"/>
                </a:lnTo>
                <a:cubicBezTo>
                  <a:pt x="3146920" y="187030"/>
                  <a:pt x="3637185" y="1"/>
                  <a:pt x="4127450" y="0"/>
                </a:cubicBezTo>
                <a:close/>
              </a:path>
            </a:pathLst>
          </a:custGeom>
        </p:spPr>
        <p:txBody>
          <a:bodyPr wrap="square">
            <a:noAutofit/>
          </a:bodyPr>
          <a:lstStyle/>
          <a:p>
            <a:endParaRPr lang="en-US"/>
          </a:p>
        </p:txBody>
      </p:sp>
      <p:sp>
        <p:nvSpPr>
          <p:cNvPr id="4" name="Picture Placeholder 3"/>
          <p:cNvSpPr>
            <a:spLocks noGrp="1"/>
          </p:cNvSpPr>
          <p:nvPr>
            <p:ph type="pic" sz="quarter" idx="11"/>
          </p:nvPr>
        </p:nvSpPr>
        <p:spPr>
          <a:xfrm>
            <a:off x="5205412" y="1307306"/>
            <a:ext cx="4314825" cy="4314825"/>
          </a:xfrm>
          <a:custGeom>
            <a:avLst/>
            <a:gdLst>
              <a:gd name="connsiteX0" fmla="*/ 4127450 w 8399230"/>
              <a:gd name="connsiteY0" fmla="*/ 0 h 8399230"/>
              <a:gd name="connsiteX1" fmla="*/ 5482040 w 8399230"/>
              <a:gd name="connsiteY1" fmla="*/ 561090 h 8399230"/>
              <a:gd name="connsiteX2" fmla="*/ 7838140 w 8399230"/>
              <a:gd name="connsiteY2" fmla="*/ 2917191 h 8399230"/>
              <a:gd name="connsiteX3" fmla="*/ 7838140 w 8399230"/>
              <a:gd name="connsiteY3" fmla="*/ 5626370 h 8399230"/>
              <a:gd name="connsiteX4" fmla="*/ 5626370 w 8399230"/>
              <a:gd name="connsiteY4" fmla="*/ 7838140 h 8399230"/>
              <a:gd name="connsiteX5" fmla="*/ 2917191 w 8399230"/>
              <a:gd name="connsiteY5" fmla="*/ 7838140 h 8399230"/>
              <a:gd name="connsiteX6" fmla="*/ 561090 w 8399230"/>
              <a:gd name="connsiteY6" fmla="*/ 5482040 h 8399230"/>
              <a:gd name="connsiteX7" fmla="*/ 561090 w 8399230"/>
              <a:gd name="connsiteY7" fmla="*/ 2772861 h 8399230"/>
              <a:gd name="connsiteX8" fmla="*/ 2772860 w 8399230"/>
              <a:gd name="connsiteY8" fmla="*/ 561090 h 8399230"/>
              <a:gd name="connsiteX9" fmla="*/ 4127450 w 8399230"/>
              <a:gd name="connsiteY9" fmla="*/ 0 h 83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230" h="8399230">
                <a:moveTo>
                  <a:pt x="4127450" y="0"/>
                </a:moveTo>
                <a:cubicBezTo>
                  <a:pt x="4617715" y="1"/>
                  <a:pt x="5107980" y="187030"/>
                  <a:pt x="5482040" y="561090"/>
                </a:cubicBezTo>
                <a:lnTo>
                  <a:pt x="7838140" y="2917191"/>
                </a:lnTo>
                <a:cubicBezTo>
                  <a:pt x="8586260" y="3665310"/>
                  <a:pt x="8586260" y="4878251"/>
                  <a:pt x="7838140" y="5626370"/>
                </a:cubicBezTo>
                <a:lnTo>
                  <a:pt x="5626370" y="7838140"/>
                </a:lnTo>
                <a:cubicBezTo>
                  <a:pt x="4878251" y="8586260"/>
                  <a:pt x="3665310" y="8586260"/>
                  <a:pt x="2917191" y="7838140"/>
                </a:cubicBezTo>
                <a:lnTo>
                  <a:pt x="561090" y="5482040"/>
                </a:lnTo>
                <a:cubicBezTo>
                  <a:pt x="-187029" y="4733921"/>
                  <a:pt x="-187029" y="3520979"/>
                  <a:pt x="561090" y="2772861"/>
                </a:cubicBezTo>
                <a:lnTo>
                  <a:pt x="2772860" y="561090"/>
                </a:lnTo>
                <a:cubicBezTo>
                  <a:pt x="3146920" y="187030"/>
                  <a:pt x="3637185" y="1"/>
                  <a:pt x="4127450" y="0"/>
                </a:cubicBezTo>
                <a:close/>
              </a:path>
            </a:pathLst>
          </a:custGeom>
        </p:spPr>
        <p:txBody>
          <a:bodyPr wrap="square">
            <a:noAutofit/>
          </a:bodyPr>
          <a:lstStyle/>
          <a:p>
            <a:endParaRPr lang="en-US"/>
          </a:p>
        </p:txBody>
      </p:sp>
      <p:sp>
        <p:nvSpPr>
          <p:cNvPr id="5" name="Picture Placeholder 4"/>
          <p:cNvSpPr>
            <a:spLocks noGrp="1"/>
          </p:cNvSpPr>
          <p:nvPr>
            <p:ph type="pic" sz="quarter" idx="12"/>
          </p:nvPr>
        </p:nvSpPr>
        <p:spPr>
          <a:xfrm>
            <a:off x="10787062" y="1307306"/>
            <a:ext cx="4314825" cy="4314825"/>
          </a:xfrm>
          <a:custGeom>
            <a:avLst/>
            <a:gdLst>
              <a:gd name="connsiteX0" fmla="*/ 4127450 w 8399230"/>
              <a:gd name="connsiteY0" fmla="*/ 0 h 8399230"/>
              <a:gd name="connsiteX1" fmla="*/ 5482040 w 8399230"/>
              <a:gd name="connsiteY1" fmla="*/ 561090 h 8399230"/>
              <a:gd name="connsiteX2" fmla="*/ 7838140 w 8399230"/>
              <a:gd name="connsiteY2" fmla="*/ 2917191 h 8399230"/>
              <a:gd name="connsiteX3" fmla="*/ 7838140 w 8399230"/>
              <a:gd name="connsiteY3" fmla="*/ 5626370 h 8399230"/>
              <a:gd name="connsiteX4" fmla="*/ 5626370 w 8399230"/>
              <a:gd name="connsiteY4" fmla="*/ 7838140 h 8399230"/>
              <a:gd name="connsiteX5" fmla="*/ 2917191 w 8399230"/>
              <a:gd name="connsiteY5" fmla="*/ 7838140 h 8399230"/>
              <a:gd name="connsiteX6" fmla="*/ 561090 w 8399230"/>
              <a:gd name="connsiteY6" fmla="*/ 5482040 h 8399230"/>
              <a:gd name="connsiteX7" fmla="*/ 561090 w 8399230"/>
              <a:gd name="connsiteY7" fmla="*/ 2772861 h 8399230"/>
              <a:gd name="connsiteX8" fmla="*/ 2772860 w 8399230"/>
              <a:gd name="connsiteY8" fmla="*/ 561090 h 8399230"/>
              <a:gd name="connsiteX9" fmla="*/ 4127450 w 8399230"/>
              <a:gd name="connsiteY9" fmla="*/ 0 h 83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230" h="8399230">
                <a:moveTo>
                  <a:pt x="4127450" y="0"/>
                </a:moveTo>
                <a:cubicBezTo>
                  <a:pt x="4617715" y="1"/>
                  <a:pt x="5107980" y="187030"/>
                  <a:pt x="5482040" y="561090"/>
                </a:cubicBezTo>
                <a:lnTo>
                  <a:pt x="7838140" y="2917191"/>
                </a:lnTo>
                <a:cubicBezTo>
                  <a:pt x="8586260" y="3665310"/>
                  <a:pt x="8586260" y="4878251"/>
                  <a:pt x="7838140" y="5626370"/>
                </a:cubicBezTo>
                <a:lnTo>
                  <a:pt x="5626370" y="7838140"/>
                </a:lnTo>
                <a:cubicBezTo>
                  <a:pt x="4878251" y="8586260"/>
                  <a:pt x="3665310" y="8586260"/>
                  <a:pt x="2917191" y="7838140"/>
                </a:cubicBezTo>
                <a:lnTo>
                  <a:pt x="561090" y="5482040"/>
                </a:lnTo>
                <a:cubicBezTo>
                  <a:pt x="-187029" y="4733921"/>
                  <a:pt x="-187029" y="3520979"/>
                  <a:pt x="561090" y="2772861"/>
                </a:cubicBezTo>
                <a:lnTo>
                  <a:pt x="2772860" y="561090"/>
                </a:lnTo>
                <a:cubicBezTo>
                  <a:pt x="3146920" y="187030"/>
                  <a:pt x="3637185" y="1"/>
                  <a:pt x="4127450" y="0"/>
                </a:cubicBezTo>
                <a:close/>
              </a:path>
            </a:pathLst>
          </a:custGeom>
        </p:spPr>
        <p:txBody>
          <a:bodyPr wrap="square">
            <a:noAutofit/>
          </a:bodyPr>
          <a:lstStyle/>
          <a:p>
            <a:endParaRPr lang="en-US"/>
          </a:p>
        </p:txBody>
      </p:sp>
      <p:sp>
        <p:nvSpPr>
          <p:cNvPr id="6" name="Picture Placeholder 5"/>
          <p:cNvSpPr>
            <a:spLocks noGrp="1"/>
          </p:cNvSpPr>
          <p:nvPr>
            <p:ph type="pic" sz="quarter" idx="13"/>
          </p:nvPr>
        </p:nvSpPr>
        <p:spPr>
          <a:xfrm>
            <a:off x="7996237" y="4086225"/>
            <a:ext cx="4314825" cy="4314825"/>
          </a:xfrm>
          <a:custGeom>
            <a:avLst/>
            <a:gdLst>
              <a:gd name="connsiteX0" fmla="*/ 4127450 w 8399230"/>
              <a:gd name="connsiteY0" fmla="*/ 0 h 8399230"/>
              <a:gd name="connsiteX1" fmla="*/ 5482040 w 8399230"/>
              <a:gd name="connsiteY1" fmla="*/ 561090 h 8399230"/>
              <a:gd name="connsiteX2" fmla="*/ 7838140 w 8399230"/>
              <a:gd name="connsiteY2" fmla="*/ 2917191 h 8399230"/>
              <a:gd name="connsiteX3" fmla="*/ 7838140 w 8399230"/>
              <a:gd name="connsiteY3" fmla="*/ 5626370 h 8399230"/>
              <a:gd name="connsiteX4" fmla="*/ 5626370 w 8399230"/>
              <a:gd name="connsiteY4" fmla="*/ 7838140 h 8399230"/>
              <a:gd name="connsiteX5" fmla="*/ 2917191 w 8399230"/>
              <a:gd name="connsiteY5" fmla="*/ 7838140 h 8399230"/>
              <a:gd name="connsiteX6" fmla="*/ 561090 w 8399230"/>
              <a:gd name="connsiteY6" fmla="*/ 5482040 h 8399230"/>
              <a:gd name="connsiteX7" fmla="*/ 561090 w 8399230"/>
              <a:gd name="connsiteY7" fmla="*/ 2772861 h 8399230"/>
              <a:gd name="connsiteX8" fmla="*/ 2772860 w 8399230"/>
              <a:gd name="connsiteY8" fmla="*/ 561090 h 8399230"/>
              <a:gd name="connsiteX9" fmla="*/ 4127450 w 8399230"/>
              <a:gd name="connsiteY9" fmla="*/ 0 h 839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99230" h="8399230">
                <a:moveTo>
                  <a:pt x="4127450" y="0"/>
                </a:moveTo>
                <a:cubicBezTo>
                  <a:pt x="4617715" y="1"/>
                  <a:pt x="5107980" y="187030"/>
                  <a:pt x="5482040" y="561090"/>
                </a:cubicBezTo>
                <a:lnTo>
                  <a:pt x="7838140" y="2917191"/>
                </a:lnTo>
                <a:cubicBezTo>
                  <a:pt x="8586260" y="3665310"/>
                  <a:pt x="8586260" y="4878251"/>
                  <a:pt x="7838140" y="5626370"/>
                </a:cubicBezTo>
                <a:lnTo>
                  <a:pt x="5626370" y="7838140"/>
                </a:lnTo>
                <a:cubicBezTo>
                  <a:pt x="4878251" y="8586260"/>
                  <a:pt x="3665310" y="8586260"/>
                  <a:pt x="2917191" y="7838140"/>
                </a:cubicBezTo>
                <a:lnTo>
                  <a:pt x="561090" y="5482040"/>
                </a:lnTo>
                <a:cubicBezTo>
                  <a:pt x="-187029" y="4733921"/>
                  <a:pt x="-187029" y="3520979"/>
                  <a:pt x="561090" y="2772861"/>
                </a:cubicBezTo>
                <a:lnTo>
                  <a:pt x="2772860" y="561090"/>
                </a:lnTo>
                <a:cubicBezTo>
                  <a:pt x="3146920" y="187030"/>
                  <a:pt x="3637185" y="1"/>
                  <a:pt x="4127450" y="0"/>
                </a:cubicBezTo>
                <a:close/>
              </a:path>
            </a:pathLst>
          </a:custGeom>
        </p:spPr>
        <p:txBody>
          <a:bodyPr wrap="square">
            <a:no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par>
                                <p:cTn id="14" presetID="53"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500" fill="hold"/>
                                        <p:tgtEl>
                                          <p:spTgt spid="14"/>
                                        </p:tgtEl>
                                        <p:attrNameLst>
                                          <p:attrName>ppt_w</p:attrName>
                                        </p:attrNameLst>
                                      </p:cBhvr>
                                      <p:tavLst>
                                        <p:tav tm="0">
                                          <p:val>
                                            <p:fltVal val="0"/>
                                          </p:val>
                                        </p:tav>
                                        <p:tav tm="100000">
                                          <p:val>
                                            <p:strVal val="#ppt_w"/>
                                          </p:val>
                                        </p:tav>
                                      </p:tavLst>
                                    </p:anim>
                                    <p:anim calcmode="lin" valueType="num">
                                      <p:cBhvr>
                                        <p:cTn id="17" dur="500" fill="hold"/>
                                        <p:tgtEl>
                                          <p:spTgt spid="14"/>
                                        </p:tgtEl>
                                        <p:attrNameLst>
                                          <p:attrName>ppt_h</p:attrName>
                                        </p:attrNameLst>
                                      </p:cBhvr>
                                      <p:tavLst>
                                        <p:tav tm="0">
                                          <p:val>
                                            <p:fltVal val="0"/>
                                          </p:val>
                                        </p:tav>
                                        <p:tav tm="100000">
                                          <p:val>
                                            <p:strVal val="#ppt_h"/>
                                          </p:val>
                                        </p:tav>
                                      </p:tavLst>
                                    </p:anim>
                                    <p:animEffect transition="in" filter="fade">
                                      <p:cBhvr>
                                        <p:cTn id="18" dur="500"/>
                                        <p:tgtEl>
                                          <p:spTgt spid="14"/>
                                        </p:tgtEl>
                                      </p:cBhvr>
                                    </p:animEffect>
                                  </p:childTnLst>
                                </p:cTn>
                              </p:par>
                              <p:par>
                                <p:cTn id="19" presetID="53" presetClass="entr" presetSubtype="16"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par>
                                <p:cTn id="24" presetID="53" presetClass="entr" presetSubtype="16"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left)">
                                      <p:cBhvr>
                                        <p:cTn id="35" dur="500"/>
                                        <p:tgtEl>
                                          <p:spTgt spid="22"/>
                                        </p:tgtEl>
                                      </p:cBhvr>
                                    </p:animEffect>
                                  </p:childTnLst>
                                </p:cTn>
                              </p:par>
                              <p:par>
                                <p:cTn id="36" presetID="22" presetClass="entr" presetSubtype="8"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500"/>
                                        <p:tgtEl>
                                          <p:spTgt spid="17"/>
                                        </p:tgtEl>
                                      </p:cBhvr>
                                    </p:animEffect>
                                  </p:childTnLst>
                                </p:cTn>
                              </p:par>
                              <p:par>
                                <p:cTn id="39" presetID="22" presetClass="entr" presetSubtype="8" fill="hold"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left)">
                                      <p:cBhvr>
                                        <p:cTn id="41" dur="500"/>
                                        <p:tgtEl>
                                          <p:spTgt spid="28"/>
                                        </p:tgtEl>
                                      </p:cBhvr>
                                    </p:animEffect>
                                  </p:childTnLst>
                                </p:cTn>
                              </p:par>
                              <p:par>
                                <p:cTn id="42" presetID="22" presetClass="entr" presetSubtype="4" fill="hold"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down)">
                                      <p:cBhvr>
                                        <p:cTn id="44" dur="500"/>
                                        <p:tgtEl>
                                          <p:spTgt spid="13"/>
                                        </p:tgtEl>
                                      </p:cBhvr>
                                    </p:animEffect>
                                  </p:childTnLst>
                                </p:cTn>
                              </p:par>
                              <p:par>
                                <p:cTn id="45" presetID="22" presetClass="entr" presetSubtype="4"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down)">
                                      <p:cBhvr>
                                        <p:cTn id="47" dur="500"/>
                                        <p:tgtEl>
                                          <p:spTgt spid="27"/>
                                        </p:tgtEl>
                                      </p:cBhvr>
                                    </p:animEffect>
                                  </p:childTnLst>
                                </p:cTn>
                              </p:par>
                              <p:par>
                                <p:cTn id="48" presetID="22" presetClass="entr" presetSubtype="4" fill="hold" nodeType="with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down)">
                                      <p:cBhvr>
                                        <p:cTn id="50" dur="500"/>
                                        <p:tgtEl>
                                          <p:spTgt spid="18"/>
                                        </p:tgtEl>
                                      </p:cBhvr>
                                    </p:animEffect>
                                  </p:childTnLst>
                                </p:cTn>
                              </p:par>
                              <p:par>
                                <p:cTn id="51" presetID="22" presetClass="entr" presetSubtype="4" fill="hold"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showMasterSp="0" userDrawn="1">
  <p:cSld name="13_Title and Content">
    <p:bg>
      <p:bgPr>
        <a:solidFill>
          <a:srgbClr val="176039"/>
        </a:solidFill>
        <a:effectLst/>
      </p:bgPr>
    </p:bg>
    <p:spTree>
      <p:nvGrpSpPr>
        <p:cNvPr id="1" name=""/>
        <p:cNvGrpSpPr/>
        <p:nvPr/>
      </p:nvGrpSpPr>
      <p:grpSpPr>
        <a:xfrm>
          <a:off x="0" y="0"/>
          <a:ext cx="0" cy="0"/>
          <a:chOff x="0" y="0"/>
          <a:chExt cx="0" cy="0"/>
        </a:xfrm>
      </p:grpSpPr>
      <p:sp>
        <p:nvSpPr>
          <p:cNvPr id="34"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13" name="矩形 12"/>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userDrawn="1"/>
        </p:nvGrpSpPr>
        <p:grpSpPr>
          <a:xfrm>
            <a:off x="10828655" y="276225"/>
            <a:ext cx="1077595" cy="1021080"/>
            <a:chOff x="17053" y="435"/>
            <a:chExt cx="1697" cy="1608"/>
          </a:xfrm>
          <a:solidFill>
            <a:srgbClr val="F4EEDD"/>
          </a:solidFill>
        </p:grpSpPr>
        <p:sp>
          <p:nvSpPr>
            <p:cNvPr id="15" name="矩形 1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7" name="直接连接符 16"/>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9" name="组合 18"/>
          <p:cNvGrpSpPr/>
          <p:nvPr userDrawn="1"/>
        </p:nvGrpSpPr>
        <p:grpSpPr>
          <a:xfrm flipH="1" flipV="1">
            <a:off x="284480" y="5562600"/>
            <a:ext cx="1077595" cy="1021080"/>
            <a:chOff x="17053" y="435"/>
            <a:chExt cx="1697" cy="1608"/>
          </a:xfrm>
          <a:solidFill>
            <a:srgbClr val="F4EEDD"/>
          </a:solidFill>
        </p:grpSpPr>
        <p:sp>
          <p:nvSpPr>
            <p:cNvPr id="20" name="矩形 1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2" name="直接连接符 21"/>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userDrawn="1"/>
        </p:nvGrpSpPr>
        <p:grpSpPr>
          <a:xfrm flipH="1">
            <a:off x="288290" y="276225"/>
            <a:ext cx="1077595" cy="1021080"/>
            <a:chOff x="17053" y="435"/>
            <a:chExt cx="1697" cy="1608"/>
          </a:xfrm>
          <a:solidFill>
            <a:srgbClr val="F4EEDD"/>
          </a:solidFill>
        </p:grpSpPr>
        <p:sp>
          <p:nvSpPr>
            <p:cNvPr id="25" name="矩形 24"/>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7" name="直接连接符 26"/>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9" name="组合 28"/>
          <p:cNvGrpSpPr/>
          <p:nvPr userDrawn="1"/>
        </p:nvGrpSpPr>
        <p:grpSpPr>
          <a:xfrm flipV="1">
            <a:off x="10824845" y="5562600"/>
            <a:ext cx="1077595" cy="1021080"/>
            <a:chOff x="17053" y="435"/>
            <a:chExt cx="1697" cy="1608"/>
          </a:xfrm>
          <a:solidFill>
            <a:srgbClr val="F4EEDD"/>
          </a:solidFill>
        </p:grpSpPr>
        <p:sp>
          <p:nvSpPr>
            <p:cNvPr id="30" name="矩形 29"/>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2" name="直接连接符 31"/>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8" name="Picture Placeholder 6"/>
          <p:cNvSpPr>
            <a:spLocks noGrp="1"/>
          </p:cNvSpPr>
          <p:nvPr>
            <p:ph type="pic" sz="quarter" idx="12"/>
          </p:nvPr>
        </p:nvSpPr>
        <p:spPr>
          <a:xfrm>
            <a:off x="561974" y="3484431"/>
            <a:ext cx="5268204" cy="2287719"/>
          </a:xfrm>
          <a:prstGeom prst="rect">
            <a:avLst/>
          </a:prstGeom>
        </p:spPr>
        <p:txBody>
          <a:bodyPr/>
          <a:lstStyle>
            <a:lvl1pPr marL="0" indent="0">
              <a:buNone/>
              <a:defRPr sz="1200">
                <a:solidFill>
                  <a:schemeClr val="tx1"/>
                </a:solidFill>
              </a:defRPr>
            </a:lvl1pPr>
          </a:lstStyle>
          <a:p>
            <a:endParaRPr lang="id-ID" dirty="0"/>
          </a:p>
        </p:txBody>
      </p:sp>
      <p:sp>
        <p:nvSpPr>
          <p:cNvPr id="9" name="Picture Placeholder 6"/>
          <p:cNvSpPr>
            <a:spLocks noGrp="1"/>
          </p:cNvSpPr>
          <p:nvPr>
            <p:ph type="pic" sz="quarter" idx="13"/>
          </p:nvPr>
        </p:nvSpPr>
        <p:spPr>
          <a:xfrm>
            <a:off x="3106028" y="1047749"/>
            <a:ext cx="2724150" cy="2287719"/>
          </a:xfrm>
          <a:prstGeom prst="rect">
            <a:avLst/>
          </a:prstGeom>
        </p:spPr>
        <p:txBody>
          <a:bodyPr/>
          <a:lstStyle>
            <a:lvl1pPr marL="0" indent="0">
              <a:buNone/>
              <a:defRPr sz="1200">
                <a:solidFill>
                  <a:schemeClr val="tx1"/>
                </a:solidFill>
              </a:defRPr>
            </a:lvl1pPr>
          </a:lstStyle>
          <a:p>
            <a:endParaRPr lang="id-ID"/>
          </a:p>
        </p:txBody>
      </p:sp>
      <p:sp>
        <p:nvSpPr>
          <p:cNvPr id="10" name="Picture Placeholder 6"/>
          <p:cNvSpPr>
            <a:spLocks noGrp="1"/>
          </p:cNvSpPr>
          <p:nvPr>
            <p:ph type="pic" sz="quarter" idx="14"/>
          </p:nvPr>
        </p:nvSpPr>
        <p:spPr>
          <a:xfrm>
            <a:off x="5991664" y="1047749"/>
            <a:ext cx="2724150" cy="2287719"/>
          </a:xfrm>
          <a:prstGeom prst="rect">
            <a:avLst/>
          </a:prstGeom>
        </p:spPr>
        <p:txBody>
          <a:bodyPr/>
          <a:lstStyle>
            <a:lvl1pPr marL="0" indent="0">
              <a:buNone/>
              <a:defRPr sz="1200">
                <a:solidFill>
                  <a:schemeClr val="tx1"/>
                </a:solidFill>
              </a:defRPr>
            </a:lvl1pPr>
          </a:lstStyle>
          <a:p>
            <a:endParaRPr lang="id-ID"/>
          </a:p>
        </p:txBody>
      </p:sp>
      <p:sp>
        <p:nvSpPr>
          <p:cNvPr id="11" name="Picture Placeholder 6"/>
          <p:cNvSpPr>
            <a:spLocks noGrp="1"/>
          </p:cNvSpPr>
          <p:nvPr>
            <p:ph type="pic" sz="quarter" idx="15"/>
          </p:nvPr>
        </p:nvSpPr>
        <p:spPr>
          <a:xfrm>
            <a:off x="8877300" y="1047749"/>
            <a:ext cx="2724150" cy="4724401"/>
          </a:xfrm>
          <a:prstGeom prst="rect">
            <a:avLst/>
          </a:prstGeom>
        </p:spPr>
        <p:txBody>
          <a:bodyPr/>
          <a:lstStyle>
            <a:lvl1pPr marL="0" indent="0">
              <a:buNone/>
              <a:defRPr sz="1200">
                <a:solidFill>
                  <a:schemeClr val="tx1"/>
                </a:solidFill>
              </a:defRPr>
            </a:lvl1pPr>
          </a:lstStyle>
          <a:p>
            <a:endParaRPr lang="id-ID"/>
          </a:p>
        </p:txBody>
      </p:sp>
      <p:sp>
        <p:nvSpPr>
          <p:cNvPr id="12" name="Picture Placeholder 6"/>
          <p:cNvSpPr>
            <a:spLocks noGrp="1"/>
          </p:cNvSpPr>
          <p:nvPr>
            <p:ph type="pic" sz="quarter" idx="16"/>
          </p:nvPr>
        </p:nvSpPr>
        <p:spPr>
          <a:xfrm>
            <a:off x="5991664" y="3484429"/>
            <a:ext cx="2724150" cy="2287719"/>
          </a:xfrm>
          <a:prstGeom prst="rect">
            <a:avLst/>
          </a:prstGeom>
        </p:spPr>
        <p:txBody>
          <a:bodyPr/>
          <a:lstStyle>
            <a:lvl1pPr marL="0" indent="0">
              <a:buNone/>
              <a:defRPr sz="1200">
                <a:solidFill>
                  <a:schemeClr val="tx1"/>
                </a:solidFill>
              </a:defRPr>
            </a:lvl1pPr>
          </a:lstStyle>
          <a:p>
            <a:endParaRPr lang="id-ID"/>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edge">
                                      <p:cBhvr>
                                        <p:cTn id="7" dur="500"/>
                                        <p:tgtEl>
                                          <p:spTgt spid="1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par>
                                <p:cTn id="14" presetID="53" presetClass="entr" presetSubtype="16"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par>
                                <p:cTn id="19" presetID="53" presetClass="entr" presetSubtype="16"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par>
                                <p:cTn id="24" presetID="53" presetClass="entr" presetSubtype="16"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22" presetClass="entr" presetSubtype="8"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par>
                                <p:cTn id="36" presetID="22" presetClass="entr" presetSubtype="8" fill="hold" nodeType="with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par>
                                <p:cTn id="39" presetID="22" presetClass="entr" presetSubtype="8"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par>
                                <p:cTn id="42" presetID="22" presetClass="entr" presetSubtype="4"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wipe(down)">
                                      <p:cBhvr>
                                        <p:cTn id="44" dur="500"/>
                                        <p:tgtEl>
                                          <p:spTgt spid="18"/>
                                        </p:tgtEl>
                                      </p:cBhvr>
                                    </p:animEffect>
                                  </p:childTnLst>
                                </p:cTn>
                              </p:par>
                              <p:par>
                                <p:cTn id="45" presetID="22" presetClass="entr" presetSubtype="4"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down)">
                                      <p:cBhvr>
                                        <p:cTn id="47" dur="500"/>
                                        <p:tgtEl>
                                          <p:spTgt spid="32"/>
                                        </p:tgtEl>
                                      </p:cBhvr>
                                    </p:animEffect>
                                  </p:childTnLst>
                                </p:cTn>
                              </p:par>
                              <p:par>
                                <p:cTn id="48" presetID="22" presetClass="entr" presetSubtype="4" fill="hold" nodeType="withEffect">
                                  <p:stCondLst>
                                    <p:cond delay="0"/>
                                  </p:stCondLst>
                                  <p:childTnLst>
                                    <p:set>
                                      <p:cBhvr>
                                        <p:cTn id="49" dur="1" fill="hold">
                                          <p:stCondLst>
                                            <p:cond delay="0"/>
                                          </p:stCondLst>
                                        </p:cTn>
                                        <p:tgtEl>
                                          <p:spTgt spid="23"/>
                                        </p:tgtEl>
                                        <p:attrNameLst>
                                          <p:attrName>style.visibility</p:attrName>
                                        </p:attrNameLst>
                                      </p:cBhvr>
                                      <p:to>
                                        <p:strVal val="visible"/>
                                      </p:to>
                                    </p:set>
                                    <p:animEffect transition="in" filter="wipe(down)">
                                      <p:cBhvr>
                                        <p:cTn id="50" dur="500"/>
                                        <p:tgtEl>
                                          <p:spTgt spid="23"/>
                                        </p:tgtEl>
                                      </p:cBhvr>
                                    </p:animEffect>
                                  </p:childTnLst>
                                </p:cTn>
                              </p:par>
                              <p:par>
                                <p:cTn id="51" presetID="22" presetClass="entr" presetSubtype="4" fill="hold" nodeType="with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down)">
                                      <p:cBhvr>
                                        <p:cTn id="53"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Tablet Mockup 1">
    <p:bg>
      <p:bgPr>
        <a:solidFill>
          <a:srgbClr val="176039"/>
        </a:solidFill>
        <a:effectLst/>
      </p:bgPr>
    </p:bg>
    <p:spTree>
      <p:nvGrpSpPr>
        <p:cNvPr id="1" name=""/>
        <p:cNvGrpSpPr/>
        <p:nvPr/>
      </p:nvGrpSpPr>
      <p:grpSpPr>
        <a:xfrm>
          <a:off x="0" y="0"/>
          <a:ext cx="0" cy="0"/>
          <a:chOff x="0" y="0"/>
          <a:chExt cx="0" cy="0"/>
        </a:xfrm>
      </p:grpSpPr>
      <p:sp>
        <p:nvSpPr>
          <p:cNvPr id="32"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9" name="tablet-01.png" descr="tablet-01.png"/>
          <p:cNvPicPr>
            <a:picLocks noChangeAspect="1"/>
          </p:cNvPicPr>
          <p:nvPr userDrawn="1"/>
        </p:nvPicPr>
        <p:blipFill>
          <a:blip r:embed="rId2"/>
          <a:stretch>
            <a:fillRect/>
          </a:stretch>
        </p:blipFill>
        <p:spPr>
          <a:xfrm>
            <a:off x="5779294" y="929481"/>
            <a:ext cx="6267647" cy="6858001"/>
          </a:xfrm>
          <a:prstGeom prst="rect">
            <a:avLst/>
          </a:prstGeom>
          <a:ln w="12700">
            <a:miter lim="400000"/>
            <a:headEnd/>
            <a:tailEnd/>
          </a:ln>
          <a:effectLst>
            <a:outerShdw blurRad="1016000" dist="381000" dir="5400000" rotWithShape="0">
              <a:srgbClr val="000000">
                <a:alpha val="10000"/>
              </a:srgbClr>
            </a:outerShdw>
          </a:effectLst>
        </p:spPr>
      </p:pic>
      <p:sp>
        <p:nvSpPr>
          <p:cNvPr id="7" name="矩形 6"/>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userDrawn="1"/>
        </p:nvGrpSpPr>
        <p:grpSpPr>
          <a:xfrm>
            <a:off x="10828655" y="276225"/>
            <a:ext cx="1077595" cy="1021080"/>
            <a:chOff x="17053" y="435"/>
            <a:chExt cx="1697" cy="1608"/>
          </a:xfrm>
          <a:solidFill>
            <a:srgbClr val="F4EEDD"/>
          </a:solidFill>
        </p:grpSpPr>
        <p:sp>
          <p:nvSpPr>
            <p:cNvPr id="11" name="矩形 10"/>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3" name="直接连接符 12"/>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userDrawn="1"/>
        </p:nvGrpSpPr>
        <p:grpSpPr>
          <a:xfrm flipH="1" flipV="1">
            <a:off x="284480" y="5562600"/>
            <a:ext cx="1077595" cy="1021080"/>
            <a:chOff x="17053" y="435"/>
            <a:chExt cx="1697" cy="1608"/>
          </a:xfrm>
          <a:solidFill>
            <a:srgbClr val="F4EEDD"/>
          </a:solidFill>
        </p:grpSpPr>
        <p:sp>
          <p:nvSpPr>
            <p:cNvPr id="18" name="矩形 1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userDrawn="1"/>
        </p:nvGrpSpPr>
        <p:grpSpPr>
          <a:xfrm flipH="1">
            <a:off x="288290" y="276225"/>
            <a:ext cx="1077595" cy="1021080"/>
            <a:chOff x="17053" y="435"/>
            <a:chExt cx="1697" cy="1608"/>
          </a:xfrm>
          <a:solidFill>
            <a:srgbClr val="F4EEDD"/>
          </a:solidFill>
        </p:grpSpPr>
        <p:sp>
          <p:nvSpPr>
            <p:cNvPr id="23" name="矩形 22"/>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 name="直接连接符 24"/>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userDrawn="1"/>
        </p:nvGrpSpPr>
        <p:grpSpPr>
          <a:xfrm flipV="1">
            <a:off x="10824845" y="5562600"/>
            <a:ext cx="1077595" cy="1021080"/>
            <a:chOff x="17053" y="435"/>
            <a:chExt cx="1697" cy="1608"/>
          </a:xfrm>
          <a:solidFill>
            <a:srgbClr val="F4EEDD"/>
          </a:solidFill>
        </p:grpSpPr>
        <p:sp>
          <p:nvSpPr>
            <p:cNvPr id="28" name="矩形 2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30" name="直接连接符 29"/>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14" name="Picture Placeholder 5"/>
          <p:cNvSpPr>
            <a:spLocks noGrp="1"/>
          </p:cNvSpPr>
          <p:nvPr>
            <p:ph type="pic" sz="quarter" idx="12" hasCustomPrompt="1"/>
          </p:nvPr>
        </p:nvSpPr>
        <p:spPr>
          <a:xfrm>
            <a:off x="6217916" y="1383162"/>
            <a:ext cx="2768600" cy="369146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a:buNone/>
              <a:defRPr sz="1800" baseline="0">
                <a:solidFill>
                  <a:schemeClr val="accent3"/>
                </a:solidFill>
              </a:defRPr>
            </a:lvl1pPr>
          </a:lstStyle>
          <a:p>
            <a:r>
              <a:rPr lang="en-US" dirty="0"/>
              <a:t>Drag picture to placeholder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p:cTn id="16" dur="500" fill="hold"/>
                                        <p:tgtEl>
                                          <p:spTgt spid="17"/>
                                        </p:tgtEl>
                                        <p:attrNameLst>
                                          <p:attrName>ppt_w</p:attrName>
                                        </p:attrNameLst>
                                      </p:cBhvr>
                                      <p:tavLst>
                                        <p:tav tm="0">
                                          <p:val>
                                            <p:fltVal val="0"/>
                                          </p:val>
                                        </p:tav>
                                        <p:tav tm="100000">
                                          <p:val>
                                            <p:strVal val="#ppt_w"/>
                                          </p:val>
                                        </p:tav>
                                      </p:tavLst>
                                    </p:anim>
                                    <p:anim calcmode="lin" valueType="num">
                                      <p:cBhvr>
                                        <p:cTn id="17" dur="500" fill="hold"/>
                                        <p:tgtEl>
                                          <p:spTgt spid="17"/>
                                        </p:tgtEl>
                                        <p:attrNameLst>
                                          <p:attrName>ppt_h</p:attrName>
                                        </p:attrNameLst>
                                      </p:cBhvr>
                                      <p:tavLst>
                                        <p:tav tm="0">
                                          <p:val>
                                            <p:fltVal val="0"/>
                                          </p:val>
                                        </p:tav>
                                        <p:tav tm="100000">
                                          <p:val>
                                            <p:strVal val="#ppt_h"/>
                                          </p:val>
                                        </p:tav>
                                      </p:tavLst>
                                    </p:anim>
                                    <p:animEffect transition="in" filter="fade">
                                      <p:cBhvr>
                                        <p:cTn id="18" dur="500"/>
                                        <p:tgtEl>
                                          <p:spTgt spid="17"/>
                                        </p:tgtEl>
                                      </p:cBhvr>
                                    </p:animEffect>
                                  </p:childTnLst>
                                </p:cTn>
                              </p:par>
                              <p:par>
                                <p:cTn id="19" presetID="53" presetClass="entr" presetSubtype="16"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Effect transition="in" filter="fade">
                                      <p:cBhvr>
                                        <p:cTn id="23" dur="500"/>
                                        <p:tgtEl>
                                          <p:spTgt spid="27"/>
                                        </p:tgtEl>
                                      </p:cBhvr>
                                    </p:animEffect>
                                  </p:childTnLst>
                                </p:cTn>
                              </p:par>
                              <p:par>
                                <p:cTn id="24" presetID="53" presetClass="entr" presetSubtype="16"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left)">
                                      <p:cBhvr>
                                        <p:cTn id="32" dur="500"/>
                                        <p:tgtEl>
                                          <p:spTgt spid="13"/>
                                        </p:tgtEl>
                                      </p:cBhvr>
                                    </p:animEffect>
                                  </p:childTnLst>
                                </p:cTn>
                              </p:par>
                              <p:par>
                                <p:cTn id="33" presetID="22" presetClass="entr" presetSubtype="8"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par>
                                <p:cTn id="36" presetID="22" presetClass="entr" presetSubtype="8"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par>
                                <p:cTn id="39" presetID="22" presetClass="entr" presetSubtype="8"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left)">
                                      <p:cBhvr>
                                        <p:cTn id="41" dur="500"/>
                                        <p:tgtEl>
                                          <p:spTgt spid="31"/>
                                        </p:tgtEl>
                                      </p:cBhvr>
                                    </p:animEffect>
                                  </p:childTnLst>
                                </p:cTn>
                              </p:par>
                              <p:par>
                                <p:cTn id="42" presetID="22" presetClass="entr" presetSubtype="4" fill="hold" nodeType="with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par>
                                <p:cTn id="45" presetID="22" presetClass="entr" presetSubtype="4" fill="hold"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down)">
                                      <p:cBhvr>
                                        <p:cTn id="47" dur="500"/>
                                        <p:tgtEl>
                                          <p:spTgt spid="30"/>
                                        </p:tgtEl>
                                      </p:cBhvr>
                                    </p:animEffect>
                                  </p:childTnLst>
                                </p:cTn>
                              </p:par>
                              <p:par>
                                <p:cTn id="48" presetID="22" presetClass="entr" presetSubtype="4" fill="hold" nodeType="with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down)">
                                      <p:cBhvr>
                                        <p:cTn id="50" dur="500"/>
                                        <p:tgtEl>
                                          <p:spTgt spid="21"/>
                                        </p:tgtEl>
                                      </p:cBhvr>
                                    </p:animEffect>
                                  </p:childTnLst>
                                </p:cTn>
                              </p:par>
                              <p:par>
                                <p:cTn id="51" presetID="22" presetClass="entr" presetSubtype="4"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showMasterSp="0" userDrawn="1">
  <p:cSld name="60_Custom Layout">
    <p:bg>
      <p:bgPr>
        <a:solidFill>
          <a:srgbClr val="176039"/>
        </a:solidFill>
        <a:effectLst/>
      </p:bgPr>
    </p:bg>
    <p:spTree>
      <p:nvGrpSpPr>
        <p:cNvPr id="1" name=""/>
        <p:cNvGrpSpPr/>
        <p:nvPr/>
      </p:nvGrpSpPr>
      <p:grpSpPr>
        <a:xfrm>
          <a:off x="0" y="0"/>
          <a:ext cx="0" cy="0"/>
          <a:chOff x="0" y="0"/>
          <a:chExt cx="0" cy="0"/>
        </a:xfrm>
      </p:grpSpPr>
      <p:sp>
        <p:nvSpPr>
          <p:cNvPr id="31"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showMasterSp="0" userDrawn="1">
  <p:cSld name="61_Main Slide">
    <p:bg>
      <p:bgPr>
        <a:solidFill>
          <a:srgbClr val="176039"/>
        </a:solidFill>
        <a:effectLst/>
      </p:bgPr>
    </p:bg>
    <p:spTree>
      <p:nvGrpSpPr>
        <p:cNvPr id="1" name=""/>
        <p:cNvGrpSpPr/>
        <p:nvPr/>
      </p:nvGrpSpPr>
      <p:grpSpPr>
        <a:xfrm>
          <a:off x="0" y="0"/>
          <a:ext cx="0" cy="0"/>
          <a:chOff x="0" y="0"/>
          <a:chExt cx="0" cy="0"/>
        </a:xfrm>
      </p:grpSpPr>
      <p:sp>
        <p:nvSpPr>
          <p:cNvPr id="27"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sp>
        <p:nvSpPr>
          <p:cNvPr id="5" name="矩形 4"/>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10828655" y="276225"/>
            <a:ext cx="1077595" cy="1021080"/>
            <a:chOff x="17053" y="435"/>
            <a:chExt cx="1697" cy="1608"/>
          </a:xfrm>
          <a:solidFill>
            <a:srgbClr val="F4EEDD"/>
          </a:solidFill>
        </p:grpSpPr>
        <p:sp>
          <p:nvSpPr>
            <p:cNvPr id="7" name="矩形 6"/>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9" name="直接连接符 8"/>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userDrawn="1"/>
        </p:nvGrpSpPr>
        <p:grpSpPr>
          <a:xfrm flipH="1" flipV="1">
            <a:off x="284480" y="5562600"/>
            <a:ext cx="1077595" cy="1021080"/>
            <a:chOff x="17053" y="435"/>
            <a:chExt cx="1697" cy="1608"/>
          </a:xfrm>
          <a:solidFill>
            <a:srgbClr val="F4EEDD"/>
          </a:solidFill>
        </p:grpSpPr>
        <p:sp>
          <p:nvSpPr>
            <p:cNvPr id="12" name="矩形 11"/>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4" name="直接连接符 13"/>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6" name="组合 15"/>
          <p:cNvGrpSpPr/>
          <p:nvPr userDrawn="1"/>
        </p:nvGrpSpPr>
        <p:grpSpPr>
          <a:xfrm flipH="1">
            <a:off x="288290" y="276225"/>
            <a:ext cx="1077595" cy="1021080"/>
            <a:chOff x="17053" y="435"/>
            <a:chExt cx="1697" cy="1608"/>
          </a:xfrm>
          <a:solidFill>
            <a:srgbClr val="F4EEDD"/>
          </a:solidFill>
        </p:grpSpPr>
        <p:sp>
          <p:nvSpPr>
            <p:cNvPr id="18" name="矩形 17"/>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0" name="直接连接符 19"/>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22" name="组合 21"/>
          <p:cNvGrpSpPr/>
          <p:nvPr userDrawn="1"/>
        </p:nvGrpSpPr>
        <p:grpSpPr>
          <a:xfrm flipV="1">
            <a:off x="10824845" y="5562600"/>
            <a:ext cx="1077595" cy="1021080"/>
            <a:chOff x="17053" y="435"/>
            <a:chExt cx="1697" cy="1608"/>
          </a:xfrm>
          <a:solidFill>
            <a:srgbClr val="F4EEDD"/>
          </a:solidFill>
        </p:grpSpPr>
        <p:sp>
          <p:nvSpPr>
            <p:cNvPr id="23" name="矩形 22"/>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5" name="直接连接符 24"/>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sz="quarter" idx="10" hasCustomPrompt="1"/>
          </p:nvPr>
        </p:nvSpPr>
        <p:spPr>
          <a:xfrm>
            <a:off x="1362075" y="1680167"/>
            <a:ext cx="2870182" cy="3480781"/>
          </a:xfrm>
          <a:prstGeom prst="rect">
            <a:avLst/>
          </a:prstGeom>
          <a:solidFill>
            <a:srgbClr val="DCE0E6"/>
          </a:solidFill>
        </p:spPr>
        <p:txBody>
          <a:bodyPr/>
          <a:lstStyle>
            <a:lvl1pPr algn="l">
              <a:defRPr sz="800"/>
            </a:lvl1pPr>
          </a:lstStyle>
          <a:p>
            <a:r>
              <a:rPr lang="en-US"/>
              <a:t>Insert Image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par>
                                <p:cTn id="24" presetID="53" presetClass="entr" presetSubtype="16"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Effect transition="in" filter="fade">
                                      <p:cBhvr>
                                        <p:cTn id="28" dur="500"/>
                                        <p:tgtEl>
                                          <p:spTgt spid="6"/>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par>
                                <p:cTn id="33" presetID="2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par>
                                <p:cTn id="36" presetID="22" presetClass="entr" presetSubtype="8" fill="hold"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left)">
                                      <p:cBhvr>
                                        <p:cTn id="38" dur="500"/>
                                        <p:tgtEl>
                                          <p:spTgt spid="14"/>
                                        </p:tgtEl>
                                      </p:cBhvr>
                                    </p:animEffect>
                                  </p:childTnLst>
                                </p:cTn>
                              </p:par>
                              <p:par>
                                <p:cTn id="39" presetID="22" presetClass="entr" presetSubtype="8"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left)">
                                      <p:cBhvr>
                                        <p:cTn id="41" dur="500"/>
                                        <p:tgtEl>
                                          <p:spTgt spid="26"/>
                                        </p:tgtEl>
                                      </p:cBhvr>
                                    </p:animEffect>
                                  </p:childTnLst>
                                </p:cTn>
                              </p:par>
                              <p:par>
                                <p:cTn id="42" presetID="22" presetClass="entr" presetSubtype="4"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down)">
                                      <p:cBhvr>
                                        <p:cTn id="44" dur="500"/>
                                        <p:tgtEl>
                                          <p:spTgt spid="10"/>
                                        </p:tgtEl>
                                      </p:cBhvr>
                                    </p:animEffect>
                                  </p:childTnLst>
                                </p:cTn>
                              </p:par>
                              <p:par>
                                <p:cTn id="45" presetID="22" presetClass="entr" presetSubtype="4" fill="hold" nodeType="with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par>
                                <p:cTn id="48" presetID="22" presetClass="entr" presetSubtype="4" fill="hold" nodeType="with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down)">
                                      <p:cBhvr>
                                        <p:cTn id="50" dur="500"/>
                                        <p:tgtEl>
                                          <p:spTgt spid="15"/>
                                        </p:tgtEl>
                                      </p:cBhvr>
                                    </p:animEffect>
                                  </p:childTnLst>
                                </p:cTn>
                              </p:par>
                              <p:par>
                                <p:cTn id="51" presetID="22" presetClass="entr" presetSubtype="4"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down)">
                                      <p:cBhvr>
                                        <p:cTn id="5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showMasterSp="0" userDrawn="1">
  <p:cSld name="1_仅标题">
    <p:bg>
      <p:bgPr>
        <a:solidFill>
          <a:srgbClr val="176039"/>
        </a:solidFill>
        <a:effectLst/>
      </p:bgPr>
    </p:bg>
    <p:spTree>
      <p:nvGrpSpPr>
        <p:cNvPr id="1" name=""/>
        <p:cNvGrpSpPr/>
        <p:nvPr/>
      </p:nvGrpSpPr>
      <p:grpSpPr>
        <a:xfrm>
          <a:off x="0" y="0"/>
          <a:ext cx="0" cy="0"/>
          <a:chOff x="0" y="0"/>
          <a:chExt cx="0" cy="0"/>
        </a:xfrm>
      </p:grpSpPr>
      <p:sp>
        <p:nvSpPr>
          <p:cNvPr id="27" name="矩形 26"/>
          <p:cNvSpPr/>
          <p:nvPr userDrawn="1"/>
        </p:nvSpPr>
        <p:spPr>
          <a:xfrm>
            <a:off x="3241457" y="0"/>
            <a:ext cx="4428476" cy="6858000"/>
          </a:xfrm>
          <a:prstGeom prst="rect">
            <a:avLst/>
          </a:prstGeom>
          <a:solidFill>
            <a:schemeClr val="bg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2" name="矩形 1"/>
          <p:cNvSpPr/>
          <p:nvPr userDrawn="1"/>
        </p:nvSpPr>
        <p:spPr>
          <a:xfrm>
            <a:off x="0" y="6705600"/>
            <a:ext cx="12192000" cy="63500"/>
          </a:xfrm>
          <a:prstGeom prst="rect">
            <a:avLst/>
          </a:prstGeom>
          <a:solidFill>
            <a:srgbClr val="21806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片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6" name="矩形 25"/>
          <p:cNvSpPr/>
          <p:nvPr userDrawn="1"/>
        </p:nvSpPr>
        <p:spPr>
          <a:xfrm>
            <a:off x="0" y="6591300"/>
            <a:ext cx="12192000" cy="63500"/>
          </a:xfrm>
          <a:prstGeom prst="rect">
            <a:avLst/>
          </a:prstGeom>
          <a:solidFill>
            <a:srgbClr val="1A61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showMasterSp="0" userDrawn="1">
  <p:cSld name="21_Custom Layout">
    <p:bg>
      <p:bgPr>
        <a:solidFill>
          <a:srgbClr val="176039"/>
        </a:solidFill>
        <a:effectLst/>
      </p:bgPr>
    </p:bg>
    <p:spTree>
      <p:nvGrpSpPr>
        <p:cNvPr id="1" name=""/>
        <p:cNvGrpSpPr/>
        <p:nvPr/>
      </p:nvGrpSpPr>
      <p:grpSpPr>
        <a:xfrm>
          <a:off x="0" y="0"/>
          <a:ext cx="0" cy="0"/>
          <a:chOff x="0" y="0"/>
          <a:chExt cx="0" cy="0"/>
        </a:xfrm>
      </p:grpSpPr>
      <p:sp>
        <p:nvSpPr>
          <p:cNvPr id="6" name="梯形 1"/>
          <p:cNvSpPr/>
          <p:nvPr userDrawn="1"/>
        </p:nvSpPr>
        <p:spPr>
          <a:xfrm>
            <a:off x="4843306" y="-26930"/>
            <a:ext cx="7348694" cy="6884929"/>
          </a:xfrm>
          <a:custGeom>
            <a:avLst/>
            <a:gdLst>
              <a:gd name="connsiteX0" fmla="*/ 0 w 5315712"/>
              <a:gd name="connsiteY0" fmla="*/ 6858000 h 6858000"/>
              <a:gd name="connsiteX1" fmla="*/ 0 w 5315712"/>
              <a:gd name="connsiteY1" fmla="*/ 0 h 6858000"/>
              <a:gd name="connsiteX2" fmla="*/ 5315712 w 5315712"/>
              <a:gd name="connsiteY2" fmla="*/ 0 h 6858000"/>
              <a:gd name="connsiteX3" fmla="*/ 5315712 w 5315712"/>
              <a:gd name="connsiteY3" fmla="*/ 6858000 h 6858000"/>
              <a:gd name="connsiteX4" fmla="*/ 0 w 5315712"/>
              <a:gd name="connsiteY4" fmla="*/ 6858000 h 6858000"/>
              <a:gd name="connsiteX0-1" fmla="*/ 0 w 5315712"/>
              <a:gd name="connsiteY0-2" fmla="*/ 6858000 h 6858000"/>
              <a:gd name="connsiteX1-3" fmla="*/ 1700784 w 5315712"/>
              <a:gd name="connsiteY1-4" fmla="*/ 18288 h 6858000"/>
              <a:gd name="connsiteX2-5" fmla="*/ 5315712 w 5315712"/>
              <a:gd name="connsiteY2-6" fmla="*/ 0 h 6858000"/>
              <a:gd name="connsiteX3-7" fmla="*/ 5315712 w 5315712"/>
              <a:gd name="connsiteY3-8" fmla="*/ 6858000 h 6858000"/>
              <a:gd name="connsiteX4-9" fmla="*/ 0 w 5315712"/>
              <a:gd name="connsiteY4-10" fmla="*/ 6858000 h 6858000"/>
              <a:gd name="connsiteX0-11" fmla="*/ 0 w 5315712"/>
              <a:gd name="connsiteY0-12" fmla="*/ 6863158 h 6863158"/>
              <a:gd name="connsiteX1-13" fmla="*/ 1728588 w 5315712"/>
              <a:gd name="connsiteY1-14" fmla="*/ 0 h 6863158"/>
              <a:gd name="connsiteX2-15" fmla="*/ 5315712 w 5315712"/>
              <a:gd name="connsiteY2-16" fmla="*/ 5158 h 6863158"/>
              <a:gd name="connsiteX3-17" fmla="*/ 5315712 w 5315712"/>
              <a:gd name="connsiteY3-18" fmla="*/ 6863158 h 6863158"/>
              <a:gd name="connsiteX4-19" fmla="*/ 0 w 5315712"/>
              <a:gd name="connsiteY4-20" fmla="*/ 6863158 h 6863158"/>
              <a:gd name="connsiteX0-21" fmla="*/ 0 w 5315712"/>
              <a:gd name="connsiteY0-22" fmla="*/ 6873189 h 6873189"/>
              <a:gd name="connsiteX1-23" fmla="*/ 2935163 w 5315712"/>
              <a:gd name="connsiteY1-24" fmla="*/ 0 h 6873189"/>
              <a:gd name="connsiteX2-25" fmla="*/ 5315712 w 5315712"/>
              <a:gd name="connsiteY2-26" fmla="*/ 15189 h 6873189"/>
              <a:gd name="connsiteX3-27" fmla="*/ 5315712 w 5315712"/>
              <a:gd name="connsiteY3-28" fmla="*/ 6873189 h 6873189"/>
              <a:gd name="connsiteX4-29" fmla="*/ 0 w 5315712"/>
              <a:gd name="connsiteY4-30" fmla="*/ 6873189 h 687318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15712" h="6873189">
                <a:moveTo>
                  <a:pt x="0" y="6873189"/>
                </a:moveTo>
                <a:lnTo>
                  <a:pt x="2935163" y="0"/>
                </a:lnTo>
                <a:lnTo>
                  <a:pt x="5315712" y="15189"/>
                </a:lnTo>
                <a:lnTo>
                  <a:pt x="5315712" y="6873189"/>
                </a:lnTo>
                <a:lnTo>
                  <a:pt x="0" y="6873189"/>
                </a:lnTo>
                <a:close/>
              </a:path>
            </a:pathLst>
          </a:cu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zh-CN" altLang="en-US"/>
          </a:p>
        </p:txBody>
      </p:sp>
      <p:pic>
        <p:nvPicPr>
          <p:cNvPr id="29" name="图片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8E4D818-2BD4-45A6-AEBC-CB51D08656EB}"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662386D-7D4A-447C-9F2D-53C384BAD35F}" type="slidenum">
              <a:rPr lang="zh-CN" altLang="en-US" smtClean="0"/>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8E4D818-2BD4-45A6-AEBC-CB51D08656EB}"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662386D-7D4A-447C-9F2D-53C384BAD35F}" type="slidenum">
              <a:rPr lang="zh-CN" altLang="en-US" smtClean="0"/>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8E4D818-2BD4-45A6-AEBC-CB51D08656EB}"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662386D-7D4A-447C-9F2D-53C384BAD35F}"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932DD999-F752-412B-91F0-36DFCC4333B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3948EBE-C9BF-47CC-A29F-E9058078B5B5}"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E4D818-2BD4-45A6-AEBC-CB51D08656E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2386D-7D4A-447C-9F2D-53C384BAD35F}" type="slidenum">
              <a:rPr lang="zh-CN" altLang="en-US" smtClean="0"/>
            </a:fld>
            <a:endParaRPr lang="zh-CN"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8E4D818-2BD4-45A6-AEBC-CB51D08656EB}"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662386D-7D4A-447C-9F2D-53C384BAD35F}" type="slidenum">
              <a:rPr lang="zh-CN" altLang="en-US" smtClean="0"/>
            </a:fld>
            <a:endParaRPr lang="zh-CN"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E4D818-2BD4-45A6-AEBC-CB51D08656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2386D-7D4A-447C-9F2D-53C384BAD35F}" type="slidenum">
              <a:rPr lang="zh-CN" altLang="en-US" smtClean="0"/>
            </a:fld>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8E4D818-2BD4-45A6-AEBC-CB51D08656EB}"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662386D-7D4A-447C-9F2D-53C384BAD35F}"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showMasterSp="0">
  <p:cSld name="1_标题幻灯片">
    <p:bg>
      <p:bgPr>
        <a:solidFill>
          <a:srgbClr val="19653E"/>
        </a:solidFill>
        <a:effectLst/>
      </p:bgPr>
    </p:bg>
    <p:spTree>
      <p:nvGrpSpPr>
        <p:cNvPr id="1" name=""/>
        <p:cNvGrpSpPr/>
        <p:nvPr/>
      </p:nvGrpSpPr>
      <p:grpSpPr>
        <a:xfrm>
          <a:off x="0" y="0"/>
          <a:ext cx="0" cy="0"/>
          <a:chOff x="0" y="0"/>
          <a:chExt cx="0" cy="0"/>
        </a:xfrm>
      </p:grpSpPr>
      <p:sp>
        <p:nvSpPr>
          <p:cNvPr id="2" name="矩形 1"/>
          <p:cNvSpPr/>
          <p:nvPr userDrawn="1"/>
        </p:nvSpPr>
        <p:spPr>
          <a:xfrm>
            <a:off x="344170" y="334010"/>
            <a:ext cx="11502390" cy="6187440"/>
          </a:xfrm>
          <a:prstGeom prst="rect">
            <a:avLst/>
          </a:prstGeom>
          <a:noFill/>
          <a:ln w="19050">
            <a:solidFill>
              <a:srgbClr val="F6E5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0828655" y="276225"/>
            <a:ext cx="1077595" cy="1021080"/>
            <a:chOff x="17053" y="435"/>
            <a:chExt cx="1697" cy="1608"/>
          </a:xfrm>
          <a:solidFill>
            <a:srgbClr val="F4EEDD"/>
          </a:solidFill>
        </p:grpSpPr>
        <p:sp>
          <p:nvSpPr>
            <p:cNvPr id="4" name="矩形 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6" name="直接连接符 5"/>
          <p:cNvCxnSpPr/>
          <p:nvPr userDrawn="1"/>
        </p:nvCxnSpPr>
        <p:spPr>
          <a:xfrm>
            <a:off x="957135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userDrawn="1"/>
        </p:nvCxnSpPr>
        <p:spPr>
          <a:xfrm rot="5400000">
            <a:off x="11250930"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userDrawn="1"/>
        </p:nvGrpSpPr>
        <p:grpSpPr>
          <a:xfrm flipH="1" flipV="1">
            <a:off x="284480" y="5562600"/>
            <a:ext cx="1077595" cy="1021080"/>
            <a:chOff x="17053" y="435"/>
            <a:chExt cx="1697" cy="1608"/>
          </a:xfrm>
          <a:solidFill>
            <a:srgbClr val="F4EEDD"/>
          </a:solidFill>
        </p:grpSpPr>
        <p:sp>
          <p:nvSpPr>
            <p:cNvPr id="9" name="矩形 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1" name="直接连接符 10"/>
          <p:cNvCxnSpPr/>
          <p:nvPr userDrawn="1"/>
        </p:nvCxnSpPr>
        <p:spPr>
          <a:xfrm>
            <a:off x="153860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rot="5400000">
            <a:off x="-139065"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userDrawn="1"/>
        </p:nvGrpSpPr>
        <p:grpSpPr>
          <a:xfrm flipH="1">
            <a:off x="288290" y="276225"/>
            <a:ext cx="1077595" cy="1021080"/>
            <a:chOff x="17053" y="435"/>
            <a:chExt cx="1697" cy="1608"/>
          </a:xfrm>
          <a:solidFill>
            <a:srgbClr val="F4EEDD"/>
          </a:solidFill>
        </p:grpSpPr>
        <p:sp>
          <p:nvSpPr>
            <p:cNvPr id="14" name="矩形 13"/>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6" name="直接连接符 15"/>
          <p:cNvCxnSpPr/>
          <p:nvPr userDrawn="1"/>
        </p:nvCxnSpPr>
        <p:spPr>
          <a:xfrm flipV="1">
            <a:off x="1538605" y="27622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userDrawn="1"/>
        </p:nvCxnSpPr>
        <p:spPr>
          <a:xfrm rot="16200000" flipV="1">
            <a:off x="-135255" y="210439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grpSp>
        <p:nvGrpSpPr>
          <p:cNvPr id="18" name="组合 17"/>
          <p:cNvGrpSpPr/>
          <p:nvPr userDrawn="1"/>
        </p:nvGrpSpPr>
        <p:grpSpPr>
          <a:xfrm flipV="1">
            <a:off x="10824845" y="5562600"/>
            <a:ext cx="1077595" cy="1021080"/>
            <a:chOff x="17053" y="435"/>
            <a:chExt cx="1697" cy="1608"/>
          </a:xfrm>
          <a:solidFill>
            <a:srgbClr val="F4EEDD"/>
          </a:solidFill>
        </p:grpSpPr>
        <p:sp>
          <p:nvSpPr>
            <p:cNvPr id="19" name="矩形 18"/>
            <p:cNvSpPr/>
            <p:nvPr/>
          </p:nvSpPr>
          <p:spPr>
            <a:xfrm>
              <a:off x="17053" y="435"/>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rot="5400000">
              <a:off x="17856" y="1149"/>
              <a:ext cx="1609" cy="18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21" name="直接连接符 20"/>
          <p:cNvCxnSpPr/>
          <p:nvPr userDrawn="1"/>
        </p:nvCxnSpPr>
        <p:spPr>
          <a:xfrm rot="5400000">
            <a:off x="11250930" y="4817110"/>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userDrawn="1"/>
        </p:nvCxnSpPr>
        <p:spPr>
          <a:xfrm>
            <a:off x="9571355" y="6584315"/>
            <a:ext cx="1075690" cy="0"/>
          </a:xfrm>
          <a:prstGeom prst="line">
            <a:avLst/>
          </a:prstGeom>
          <a:ln>
            <a:solidFill>
              <a:srgbClr val="F6E5C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p:cTn id="21" dur="500" fill="hold"/>
                                        <p:tgtEl>
                                          <p:spTgt spid="18"/>
                                        </p:tgtEl>
                                        <p:attrNameLst>
                                          <p:attrName>ppt_w</p:attrName>
                                        </p:attrNameLst>
                                      </p:cBhvr>
                                      <p:tavLst>
                                        <p:tav tm="0">
                                          <p:val>
                                            <p:fltVal val="0"/>
                                          </p:val>
                                        </p:tav>
                                        <p:tav tm="100000">
                                          <p:val>
                                            <p:strVal val="#ppt_w"/>
                                          </p:val>
                                        </p:tav>
                                      </p:tavLst>
                                    </p:anim>
                                    <p:anim calcmode="lin" valueType="num">
                                      <p:cBhvr>
                                        <p:cTn id="22" dur="500" fill="hold"/>
                                        <p:tgtEl>
                                          <p:spTgt spid="18"/>
                                        </p:tgtEl>
                                        <p:attrNameLst>
                                          <p:attrName>ppt_h</p:attrName>
                                        </p:attrNameLst>
                                      </p:cBhvr>
                                      <p:tavLst>
                                        <p:tav tm="0">
                                          <p:val>
                                            <p:fltVal val="0"/>
                                          </p:val>
                                        </p:tav>
                                        <p:tav tm="100000">
                                          <p:val>
                                            <p:strVal val="#ppt_h"/>
                                          </p:val>
                                        </p:tav>
                                      </p:tavLst>
                                    </p:anim>
                                    <p:animEffect transition="in" filter="fade">
                                      <p:cBhvr>
                                        <p:cTn id="23" dur="500"/>
                                        <p:tgtEl>
                                          <p:spTgt spid="18"/>
                                        </p:tgtEl>
                                      </p:cBhvr>
                                    </p:animEffect>
                                  </p:childTnLst>
                                </p:cTn>
                              </p:par>
                              <p:par>
                                <p:cTn id="24" presetID="53" presetClass="entr" presetSubtype="16"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500" fill="hold"/>
                                        <p:tgtEl>
                                          <p:spTgt spid="3"/>
                                        </p:tgtEl>
                                        <p:attrNameLst>
                                          <p:attrName>ppt_w</p:attrName>
                                        </p:attrNameLst>
                                      </p:cBhvr>
                                      <p:tavLst>
                                        <p:tav tm="0">
                                          <p:val>
                                            <p:fltVal val="0"/>
                                          </p:val>
                                        </p:tav>
                                        <p:tav tm="100000">
                                          <p:val>
                                            <p:strVal val="#ppt_w"/>
                                          </p:val>
                                        </p:tav>
                                      </p:tavLst>
                                    </p:anim>
                                    <p:anim calcmode="lin" valueType="num">
                                      <p:cBhvr>
                                        <p:cTn id="27" dur="500" fill="hold"/>
                                        <p:tgtEl>
                                          <p:spTgt spid="3"/>
                                        </p:tgtEl>
                                        <p:attrNameLst>
                                          <p:attrName>ppt_h</p:attrName>
                                        </p:attrNameLst>
                                      </p:cBhvr>
                                      <p:tavLst>
                                        <p:tav tm="0">
                                          <p:val>
                                            <p:fltVal val="0"/>
                                          </p:val>
                                        </p:tav>
                                        <p:tav tm="100000">
                                          <p:val>
                                            <p:strVal val="#ppt_h"/>
                                          </p:val>
                                        </p:tav>
                                      </p:tavLst>
                                    </p:anim>
                                    <p:animEffect transition="in" filter="fade">
                                      <p:cBhvr>
                                        <p:cTn id="28" dur="500"/>
                                        <p:tgtEl>
                                          <p:spTgt spid="3"/>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par>
                                <p:cTn id="33" presetID="22" presetClass="entr" presetSubtype="8"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wipe(left)">
                                      <p:cBhvr>
                                        <p:cTn id="35" dur="500"/>
                                        <p:tgtEl>
                                          <p:spTgt spid="16"/>
                                        </p:tgtEl>
                                      </p:cBhvr>
                                    </p:animEffect>
                                  </p:childTnLst>
                                </p:cTn>
                              </p:par>
                              <p:par>
                                <p:cTn id="36" presetID="22" presetClass="entr" presetSubtype="8" fill="hold"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500"/>
                                        <p:tgtEl>
                                          <p:spTgt spid="11"/>
                                        </p:tgtEl>
                                      </p:cBhvr>
                                    </p:animEffect>
                                  </p:childTnLst>
                                </p:cTn>
                              </p:par>
                              <p:par>
                                <p:cTn id="39" presetID="22" presetClass="entr" presetSubtype="8" fill="hold"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4"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par>
                                <p:cTn id="45" presetID="22" presetClass="entr" presetSubtype="4"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par>
                                <p:cTn id="48" presetID="22" presetClass="entr" presetSubtype="4" fill="hold" nodeType="with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wipe(down)">
                                      <p:cBhvr>
                                        <p:cTn id="50" dur="500"/>
                                        <p:tgtEl>
                                          <p:spTgt spid="12"/>
                                        </p:tgtEl>
                                      </p:cBhvr>
                                    </p:animEffect>
                                  </p:childTnLst>
                                </p:cTn>
                              </p:par>
                              <p:par>
                                <p:cTn id="51" presetID="22" presetClass="entr" presetSubtype="4"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down)">
                                      <p:cBhvr>
                                        <p:cTn id="5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932DD999-F752-412B-91F0-36DFCC4333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48EBE-C9BF-47CC-A29F-E9058078B5B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932DD999-F752-412B-91F0-36DFCC4333B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3948EBE-C9BF-47CC-A29F-E9058078B5B5}"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932DD999-F752-412B-91F0-36DFCC4333B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3948EBE-C9BF-47CC-A29F-E9058078B5B5}"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2DD999-F752-412B-91F0-36DFCC4333B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3948EBE-C9BF-47CC-A29F-E9058078B5B5}"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2DD999-F752-412B-91F0-36DFCC4333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48EBE-C9BF-47CC-A29F-E9058078B5B5}"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932DD999-F752-412B-91F0-36DFCC4333B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3948EBE-C9BF-47CC-A29F-E9058078B5B5}"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image" Target="../media/image2.jpeg"/><Relationship Id="rId23" Type="http://schemas.openxmlformats.org/officeDocument/2006/relationships/slideLayout" Target="../slideLayouts/slideLayout34.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0" Type="http://schemas.openxmlformats.org/officeDocument/2006/relationships/slideLayout" Target="../slideLayouts/slideLayout31.xml"/><Relationship Id="rId2" Type="http://schemas.openxmlformats.org/officeDocument/2006/relationships/slideLayout" Target="../slideLayouts/slideLayout13.xml"/><Relationship Id="rId19" Type="http://schemas.openxmlformats.org/officeDocument/2006/relationships/slideLayout" Target="../slideLayouts/slideLayout30.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2DD999-F752-412B-91F0-36DFCC4333B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48EBE-C9BF-47CC-A29F-E9058078B5B5}" type="slidenum">
              <a:rPr lang="zh-CN" altLang="en-US" smtClean="0"/>
            </a:fld>
            <a:endParaRPr lang="zh-CN" altLang="en-US"/>
          </a:p>
        </p:txBody>
      </p:sp>
      <p:pic>
        <p:nvPicPr>
          <p:cNvPr id="5124" name="图片 6" descr="logo横版 png"/>
          <p:cNvPicPr>
            <a:picLocks noChangeAspect="1"/>
          </p:cNvPicPr>
          <p:nvPr userDrawn="1"/>
        </p:nvPicPr>
        <p:blipFill>
          <a:blip r:embed="rId12"/>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4D818-2BD4-45A6-AEBC-CB51D08656EB}"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62386D-7D4A-447C-9F2D-53C384BAD35F}" type="slidenum">
              <a:rPr lang="zh-CN" altLang="en-US" smtClean="0"/>
            </a:fld>
            <a:endParaRPr lang="zh-CN" altLang="en-US"/>
          </a:p>
        </p:txBody>
      </p:sp>
      <p:pic>
        <p:nvPicPr>
          <p:cNvPr id="5124" name="图片 6" descr="logo横版 png"/>
          <p:cNvPicPr>
            <a:picLocks noChangeAspect="1"/>
          </p:cNvPicPr>
          <p:nvPr userDrawn="1"/>
        </p:nvPicPr>
        <p:blipFill>
          <a:blip r:embed="rId24"/>
          <a:stretch>
            <a:fillRect/>
          </a:stretch>
        </p:blipFill>
        <p:spPr>
          <a:xfrm>
            <a:off x="11477625" y="82550"/>
            <a:ext cx="608013" cy="6429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8.jpeg"/><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xml"/><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1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9.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矩形 1"/>
          <p:cNvSpPr/>
          <p:nvPr/>
        </p:nvSpPr>
        <p:spPr>
          <a:xfrm>
            <a:off x="762000" y="1246188"/>
            <a:ext cx="6538913" cy="5016500"/>
          </a:xfrm>
          <a:prstGeom prst="rect">
            <a:avLst/>
          </a:prstGeom>
          <a:noFill/>
          <a:ln w="9525">
            <a:noFill/>
          </a:ln>
        </p:spPr>
        <p:txBody>
          <a:bodyPr wrap="square" anchor="t">
            <a:spAutoFit/>
          </a:bodyPr>
          <a:p>
            <a:r>
              <a:rPr lang="zh-CN" altLang="en-US" sz="4000" b="1">
                <a:solidFill>
                  <a:srgbClr val="FF0000"/>
                </a:solidFill>
                <a:latin typeface="HelveticaNeue" pitchFamily="2" charset="0"/>
                <a:ea typeface="宋体" panose="02010600030101010101" pitchFamily="2" charset="-122"/>
              </a:rPr>
              <a:t>感恩遇见，相互成就，本课件资料仅供您个人参考、教学使用，严禁自行在网络传播，违者依知识产权法追究法律责任。</a:t>
            </a:r>
            <a:endParaRPr lang="en-US" altLang="zh-CN" sz="4000" b="1">
              <a:solidFill>
                <a:srgbClr val="FF0000"/>
              </a:solidFill>
              <a:latin typeface="HelveticaNeue" pitchFamily="2" charset="0"/>
              <a:ea typeface="宋体" panose="02010600030101010101" pitchFamily="2" charset="-122"/>
            </a:endParaRPr>
          </a:p>
          <a:p>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更多教学资源请关注</a:t>
            </a:r>
            <a:endParaRPr lang="en-US" altLang="zh-CN" sz="4000" b="1">
              <a:solidFill>
                <a:srgbClr val="FF0000"/>
              </a:solidFill>
              <a:latin typeface="HelveticaNeue" pitchFamily="2" charset="0"/>
              <a:ea typeface="宋体" panose="02010600030101010101" pitchFamily="2" charset="-122"/>
            </a:endParaRPr>
          </a:p>
          <a:p>
            <a:r>
              <a:rPr lang="zh-CN" altLang="en-US" sz="4000" b="1">
                <a:solidFill>
                  <a:srgbClr val="FF0000"/>
                </a:solidFill>
                <a:latin typeface="HelveticaNeue" pitchFamily="2" charset="0"/>
                <a:ea typeface="宋体" panose="02010600030101010101" pitchFamily="2" charset="-122"/>
              </a:rPr>
              <a:t>公众号：溯恩英语</a:t>
            </a:r>
            <a:endParaRPr lang="zh-CN" altLang="en-US" sz="4000" b="1">
              <a:solidFill>
                <a:srgbClr val="FF0000"/>
              </a:solidFill>
              <a:latin typeface="HelveticaNeue" pitchFamily="2" charset="0"/>
              <a:ea typeface="宋体" panose="02010600030101010101" pitchFamily="2" charset="-122"/>
            </a:endParaRPr>
          </a:p>
        </p:txBody>
      </p:sp>
      <p:sp>
        <p:nvSpPr>
          <p:cNvPr id="5122" name="矩形 3"/>
          <p:cNvSpPr/>
          <p:nvPr/>
        </p:nvSpPr>
        <p:spPr>
          <a:xfrm>
            <a:off x="7835900" y="2009775"/>
            <a:ext cx="3603625" cy="708025"/>
          </a:xfrm>
          <a:prstGeom prst="rect">
            <a:avLst/>
          </a:prstGeom>
          <a:noFill/>
          <a:ln w="9525">
            <a:noFill/>
          </a:ln>
        </p:spPr>
        <p:txBody>
          <a:bodyPr wrap="square" anchor="t">
            <a:spAutoFit/>
          </a:bodyPr>
          <a:p>
            <a:r>
              <a:rPr lang="zh-CN" altLang="en-US" sz="4000" b="1">
                <a:latin typeface="华文新魏" pitchFamily="2" charset="-122"/>
                <a:ea typeface="宋体" panose="02010600030101010101" pitchFamily="2" charset="-122"/>
              </a:rPr>
              <a:t>知识产权声明</a:t>
            </a:r>
            <a:endParaRPr lang="zh-CN" altLang="en-US" sz="4000" b="1">
              <a:latin typeface="华文新魏" pitchFamily="2" charset="-122"/>
              <a:ea typeface="宋体" panose="02010600030101010101" pitchFamily="2" charset="-122"/>
            </a:endParaRPr>
          </a:p>
        </p:txBody>
      </p:sp>
      <p:pic>
        <p:nvPicPr>
          <p:cNvPr id="5123" name="图片 11" descr="水印"/>
          <p:cNvPicPr>
            <a:picLocks noChangeAspect="1"/>
          </p:cNvPicPr>
          <p:nvPr/>
        </p:nvPicPr>
        <p:blipFill>
          <a:blip r:embed="rId1"/>
          <a:stretch>
            <a:fillRect/>
          </a:stretch>
        </p:blipFill>
        <p:spPr>
          <a:xfrm>
            <a:off x="7186613" y="63500"/>
            <a:ext cx="4902200" cy="1587500"/>
          </a:xfrm>
          <a:prstGeom prst="rect">
            <a:avLst/>
          </a:prstGeom>
          <a:noFill/>
          <a:ln w="9525">
            <a:noFill/>
          </a:ln>
        </p:spPr>
      </p:pic>
      <p:pic>
        <p:nvPicPr>
          <p:cNvPr id="5125" name="图片 1" descr="qrcode_for_gh_3a435f224ccf_1280"/>
          <p:cNvPicPr>
            <a:picLocks noChangeAspect="1"/>
          </p:cNvPicPr>
          <p:nvPr/>
        </p:nvPicPr>
        <p:blipFill>
          <a:blip r:embed="rId2"/>
          <a:stretch>
            <a:fillRect/>
          </a:stretch>
        </p:blipFill>
        <p:spPr>
          <a:xfrm>
            <a:off x="7927975" y="2717800"/>
            <a:ext cx="3109913" cy="3108325"/>
          </a:xfrm>
          <a:prstGeom prst="rect">
            <a:avLst/>
          </a:prstGeom>
          <a:noFill/>
          <a:ln w="9525">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230" y="0"/>
            <a:ext cx="9817266" cy="6740307"/>
          </a:xfrm>
          <a:prstGeom prst="rect">
            <a:avLst/>
          </a:prstGeom>
          <a:noFill/>
        </p:spPr>
        <p:txBody>
          <a:bodyPr wrap="square">
            <a:spAutoFit/>
          </a:bodyPr>
          <a:lstStyle/>
          <a:p>
            <a:pPr indent="152400" algn="just"/>
            <a:r>
              <a:rPr lang="en-US" altLang="zh-CN" b="0" dirty="0">
                <a:solidFill>
                  <a:srgbClr val="000000"/>
                </a:solidFill>
                <a:latin typeface="Times New Roman" panose="02020603050405020304" pitchFamily="18" charset="0"/>
                <a:ea typeface="宋体" panose="02010600030101010101" pitchFamily="2" charset="-122"/>
              </a:rPr>
              <a:t>    Steve </a:t>
            </a:r>
            <a:r>
              <a:rPr lang="en-US" altLang="zh-CN" b="0" dirty="0" err="1">
                <a:solidFill>
                  <a:srgbClr val="000000"/>
                </a:solidFill>
                <a:latin typeface="Times New Roman" panose="02020603050405020304" pitchFamily="18" charset="0"/>
                <a:ea typeface="宋体" panose="02010600030101010101" pitchFamily="2" charset="-122"/>
              </a:rPr>
              <a:t>Bagmanyan</a:t>
            </a:r>
            <a:r>
              <a:rPr lang="en-US" altLang="zh-CN" b="0" dirty="0">
                <a:solidFill>
                  <a:srgbClr val="000000"/>
                </a:solidFill>
                <a:latin typeface="Times New Roman" panose="02020603050405020304" pitchFamily="18" charset="0"/>
                <a:ea typeface="宋体" panose="02010600030101010101" pitchFamily="2" charset="-122"/>
              </a:rPr>
              <a:t> found his calling in a workshop filled with broken instruments. But every year, the shop brings both joy and heartbreak. Due to budget cuts, the number of technicians has dropped from 60 to just 11,leaving them to repair instruments for more than half a million students in Los Angeles public schools.</a:t>
            </a:r>
            <a:endParaRPr lang="en-US" altLang="zh-CN" b="0" dirty="0">
              <a:solidFill>
                <a:srgbClr val="000000"/>
              </a:solidFill>
              <a:latin typeface="Times New Roman" panose="02020603050405020304" pitchFamily="18" charset="0"/>
              <a:ea typeface="宋体" panose="02010600030101010101" pitchFamily="2" charset="-122"/>
            </a:endParaRPr>
          </a:p>
          <a:p>
            <a:pPr indent="152400" algn="just"/>
            <a:r>
              <a:rPr lang="en-US" altLang="zh-CN" b="0" dirty="0">
                <a:solidFill>
                  <a:srgbClr val="000000"/>
                </a:solidFill>
                <a:latin typeface="Times New Roman" panose="02020603050405020304" pitchFamily="18" charset="0"/>
                <a:ea typeface="宋体" panose="02010600030101010101" pitchFamily="2" charset="-122"/>
              </a:rPr>
              <a:t>     “The work we do is important and needs to be preserved, but it's becoming a dying craft,”</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said </a:t>
            </a:r>
            <a:r>
              <a:rPr lang="en-US" altLang="zh-CN" b="0" dirty="0" err="1">
                <a:solidFill>
                  <a:srgbClr val="000000"/>
                </a:solidFill>
                <a:latin typeface="Times New Roman" panose="02020603050405020304" pitchFamily="18" charset="0"/>
                <a:ea typeface="宋体" panose="02010600030101010101" pitchFamily="2" charset="-122"/>
              </a:rPr>
              <a:t>Bagmanyan</a:t>
            </a:r>
            <a:r>
              <a:rPr lang="en-US" altLang="zh-CN" b="0" dirty="0">
                <a:solidFill>
                  <a:srgbClr val="000000"/>
                </a:solidFill>
                <a:latin typeface="Times New Roman" panose="02020603050405020304" pitchFamily="18" charset="0"/>
                <a:ea typeface="宋体" panose="02010600030101010101" pitchFamily="2" charset="-122"/>
              </a:rPr>
              <a:t>, 60, who runs the shop and handles piano repairs.</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“Children are our future, yet music programs are being cut across the country.”</a:t>
            </a:r>
            <a:endParaRPr lang="en-US" altLang="zh-CN" b="0" dirty="0">
              <a:solidFill>
                <a:srgbClr val="000000"/>
              </a:solidFill>
              <a:latin typeface="Times New Roman" panose="02020603050405020304" pitchFamily="18" charset="0"/>
              <a:ea typeface="宋体" panose="02010600030101010101" pitchFamily="2" charset="-122"/>
            </a:endParaRPr>
          </a:p>
          <a:p>
            <a:pPr indent="152400" algn="just"/>
            <a:r>
              <a:rPr lang="en-US" altLang="zh-CN" b="0" dirty="0">
                <a:solidFill>
                  <a:srgbClr val="000000"/>
                </a:solidFill>
                <a:latin typeface="Times New Roman" panose="02020603050405020304" pitchFamily="18" charset="0"/>
                <a:ea typeface="宋体" panose="02010600030101010101" pitchFamily="2" charset="-122"/>
              </a:rPr>
              <a:t>     </a:t>
            </a:r>
            <a:r>
              <a:rPr lang="en-US" altLang="zh-CN" b="0" dirty="0">
                <a:solidFill>
                  <a:srgbClr val="000000"/>
                </a:solidFill>
                <a:highlight>
                  <a:srgbClr val="FF00FF"/>
                </a:highlight>
                <a:latin typeface="Times New Roman" panose="02020603050405020304" pitchFamily="18" charset="0"/>
                <a:ea typeface="宋体" panose="02010600030101010101" pitchFamily="2" charset="-122"/>
              </a:rPr>
              <a:t>However, there is hope for the shop. </a:t>
            </a:r>
            <a:r>
              <a:rPr lang="en-US" altLang="zh-CN" b="0" dirty="0">
                <a:solidFill>
                  <a:srgbClr val="000000"/>
                </a:solidFill>
                <a:latin typeface="Times New Roman" panose="02020603050405020304" pitchFamily="18" charset="0"/>
                <a:ea typeface="宋体" panose="02010600030101010101" pitchFamily="2" charset="-122"/>
              </a:rPr>
              <a:t>The</a:t>
            </a:r>
            <a:r>
              <a:rPr lang="en-US" altLang="zh-CN" b="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Last</a:t>
            </a:r>
            <a:r>
              <a:rPr lang="en-US" altLang="zh-CN" b="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Repair Shop, a short documentary featuring </a:t>
            </a:r>
            <a:r>
              <a:rPr lang="en-US" altLang="zh-CN" b="0" dirty="0" err="1">
                <a:solidFill>
                  <a:srgbClr val="000000"/>
                </a:solidFill>
                <a:latin typeface="Times New Roman" panose="02020603050405020304" pitchFamily="18" charset="0"/>
                <a:ea typeface="宋体" panose="02010600030101010101" pitchFamily="2" charset="-122"/>
              </a:rPr>
              <a:t>Bagmanyan</a:t>
            </a:r>
            <a:r>
              <a:rPr lang="en-US" altLang="zh-CN" b="0" dirty="0">
                <a:solidFill>
                  <a:srgbClr val="000000"/>
                </a:solidFill>
                <a:latin typeface="Times New Roman" panose="02020603050405020304" pitchFamily="18" charset="0"/>
                <a:ea typeface="宋体" panose="02010600030101010101" pitchFamily="2" charset="-122"/>
              </a:rPr>
              <a:t> and three other technicians, recently won an Oscar for best documentary short film. The film combines their personal stories with reflections from students who have found comfort and joy in music.</a:t>
            </a:r>
            <a:endParaRPr lang="en-US" altLang="zh-CN" b="0" dirty="0">
              <a:solidFill>
                <a:srgbClr val="000000"/>
              </a:solidFill>
              <a:latin typeface="Times New Roman" panose="02020603050405020304" pitchFamily="18" charset="0"/>
              <a:ea typeface="宋体" panose="02010600030101010101" pitchFamily="2" charset="-122"/>
            </a:endParaRPr>
          </a:p>
          <a:p>
            <a:pPr indent="152400" algn="just"/>
            <a:r>
              <a:rPr lang="en-US" altLang="zh-CN" b="0" dirty="0">
                <a:solidFill>
                  <a:srgbClr val="000000"/>
                </a:solidFill>
                <a:latin typeface="Times New Roman" panose="02020603050405020304" pitchFamily="18" charset="0"/>
                <a:ea typeface="宋体" panose="02010600030101010101" pitchFamily="2" charset="-122"/>
              </a:rPr>
              <a:t>     Few people even knew the shop existed before the documentary's release. This workshop, in operation since 1959, is believed to be the last of its kind in the country.</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err="1">
                <a:solidFill>
                  <a:srgbClr val="000000"/>
                </a:solidFill>
                <a:latin typeface="Times New Roman" panose="02020603050405020304" pitchFamily="18" charset="0"/>
                <a:ea typeface="宋体" panose="02010600030101010101" pitchFamily="2" charset="-122"/>
              </a:rPr>
              <a:t>Bagmanyan</a:t>
            </a:r>
            <a:r>
              <a:rPr lang="en-US" altLang="zh-CN" b="0" dirty="0">
                <a:solidFill>
                  <a:srgbClr val="000000"/>
                </a:solidFill>
                <a:latin typeface="Times New Roman" panose="02020603050405020304" pitchFamily="18" charset="0"/>
                <a:ea typeface="宋体" panose="02010600030101010101" pitchFamily="2" charset="-122"/>
              </a:rPr>
              <a:t> and his team provide free instruments and repairs across the school district, often serving children from low-income families. For many of these children, public schools are their only source of musical instruments, which wealthier families can more easily afford.</a:t>
            </a:r>
            <a:endParaRPr lang="en-US" altLang="zh-CN" b="0" dirty="0">
              <a:solidFill>
                <a:srgbClr val="000000"/>
              </a:solidFill>
              <a:latin typeface="Times New Roman" panose="02020603050405020304" pitchFamily="18" charset="0"/>
              <a:ea typeface="宋体" panose="02010600030101010101" pitchFamily="2" charset="-122"/>
            </a:endParaRPr>
          </a:p>
          <a:p>
            <a:pPr indent="152400" algn="just"/>
            <a:r>
              <a:rPr lang="en-US" altLang="zh-CN" b="0" dirty="0">
                <a:solidFill>
                  <a:srgbClr val="000000"/>
                </a:solidFill>
                <a:latin typeface="Times New Roman" panose="02020603050405020304" pitchFamily="18" charset="0"/>
                <a:ea typeface="宋体" panose="02010600030101010101" pitchFamily="2" charset="-122"/>
              </a:rPr>
              <a:t>      Since the release of the film, public support has soared. Donations have been made to fund more repairs and strengthen school music programs in Los Angeles. “People are inspired by what we do and want to support a dying art form,”</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said Ben Proudfoot, who co-directed the documentary.</a:t>
            </a:r>
            <a:endParaRPr lang="en-US" altLang="zh-CN" b="0" dirty="0">
              <a:solidFill>
                <a:srgbClr val="000000"/>
              </a:solidFill>
              <a:latin typeface="Times New Roman" panose="02020603050405020304" pitchFamily="18" charset="0"/>
              <a:ea typeface="宋体" panose="02010600030101010101" pitchFamily="2" charset="-122"/>
            </a:endParaRPr>
          </a:p>
          <a:p>
            <a:pPr indent="152400" algn="just"/>
            <a:r>
              <a:rPr lang="en-US" altLang="zh-CN" b="0" dirty="0">
                <a:solidFill>
                  <a:srgbClr val="000000"/>
                </a:solidFill>
                <a:latin typeface="Times New Roman" panose="02020603050405020304" pitchFamily="18" charset="0"/>
                <a:ea typeface="宋体" panose="02010600030101010101" pitchFamily="2" charset="-122"/>
              </a:rPr>
              <a:t>      </a:t>
            </a:r>
            <a:r>
              <a:rPr lang="en-US" altLang="zh-CN" b="0" dirty="0" err="1">
                <a:solidFill>
                  <a:srgbClr val="000000"/>
                </a:solidFill>
                <a:latin typeface="Times New Roman" panose="02020603050405020304" pitchFamily="18" charset="0"/>
                <a:ea typeface="宋体" panose="02010600030101010101" pitchFamily="2" charset="-122"/>
              </a:rPr>
              <a:t>Bagmanyan</a:t>
            </a:r>
            <a:r>
              <a:rPr lang="en-US" altLang="zh-CN" b="0" dirty="0">
                <a:solidFill>
                  <a:srgbClr val="000000"/>
                </a:solidFill>
                <a:latin typeface="Times New Roman" panose="02020603050405020304" pitchFamily="18" charset="0"/>
                <a:ea typeface="宋体" panose="02010600030101010101" pitchFamily="2" charset="-122"/>
              </a:rPr>
              <a:t> knows that a poorly maintained instrument can discourage a child from learning. “If an instrument doesn't work properly, a child might give up on music,”</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he said.</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“But when you know the instrument is going to a student who loves it, it's impossible not</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to smile.”</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b="0" dirty="0">
              <a:solidFill>
                <a:srgbClr val="000000"/>
              </a:solidFill>
              <a:latin typeface="Times New Roman" panose="02020603050405020304" pitchFamily="18" charset="0"/>
              <a:ea typeface="宋体" panose="02010600030101010101" pitchFamily="2" charset="-122"/>
            </a:endParaRPr>
          </a:p>
          <a:p>
            <a:pPr indent="152400" algn="just"/>
            <a:r>
              <a:rPr lang="en-US" altLang="zh-CN" b="0" dirty="0">
                <a:solidFill>
                  <a:srgbClr val="000000"/>
                </a:solidFill>
                <a:latin typeface="Times New Roman" panose="02020603050405020304" pitchFamily="18" charset="0"/>
                <a:ea typeface="宋体" panose="02010600030101010101" pitchFamily="2" charset="-122"/>
              </a:rPr>
              <a:t>        After 21 years of service, </a:t>
            </a:r>
            <a:r>
              <a:rPr lang="en-US" altLang="zh-CN" b="0" dirty="0" err="1">
                <a:solidFill>
                  <a:srgbClr val="000000"/>
                </a:solidFill>
                <a:latin typeface="Times New Roman" panose="02020603050405020304" pitchFamily="18" charset="0"/>
                <a:ea typeface="宋体" panose="02010600030101010101" pitchFamily="2" charset="-122"/>
              </a:rPr>
              <a:t>Bagmanyan</a:t>
            </a:r>
            <a:r>
              <a:rPr lang="en-US" altLang="zh-CN" b="0" dirty="0">
                <a:solidFill>
                  <a:srgbClr val="000000"/>
                </a:solidFill>
                <a:latin typeface="Times New Roman" panose="02020603050405020304" pitchFamily="18" charset="0"/>
                <a:ea typeface="宋体" panose="02010600030101010101" pitchFamily="2" charset="-122"/>
              </a:rPr>
              <a:t> says</a:t>
            </a:r>
            <a:r>
              <a:rPr lang="en-US" altLang="zh-CN" b="0" u="sng"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1" u="sng" dirty="0">
                <a:solidFill>
                  <a:srgbClr val="000000"/>
                </a:solidFill>
                <a:latin typeface="Times New Roman" panose="02020603050405020304" pitchFamily="18" charset="0"/>
                <a:ea typeface="宋体" panose="02010600030101010101" pitchFamily="2" charset="-122"/>
              </a:rPr>
              <a:t>his cup is ful</a:t>
            </a:r>
            <a:r>
              <a:rPr lang="en-US" altLang="zh-CN" b="1" dirty="0">
                <a:solidFill>
                  <a:srgbClr val="000000"/>
                </a:solidFill>
                <a:latin typeface="Times New Roman" panose="02020603050405020304" pitchFamily="18" charset="0"/>
                <a:ea typeface="宋体" panose="02010600030101010101" pitchFamily="2" charset="-122"/>
              </a:rPr>
              <a:t>l</a:t>
            </a:r>
            <a:r>
              <a:rPr lang="en-US" altLang="zh-CN" b="0" dirty="0">
                <a:solidFill>
                  <a:srgbClr val="000000"/>
                </a:solidFill>
                <a:latin typeface="Times New Roman" panose="02020603050405020304" pitchFamily="18" charset="0"/>
                <a:ea typeface="宋体" panose="02010600030101010101" pitchFamily="2" charset="-122"/>
              </a:rPr>
              <a:t>,</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knowing that children may carry a love of music with them for a lifetime. “I was planning to retire,”</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he admitted.</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“But now I'll rebuild the shop to what it once was and keep going a little longer.”</a:t>
            </a:r>
            <a:endParaRPr lang="zh-CN" altLang="zh-CN"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11" name="矩形: 圆角 10"/>
          <p:cNvSpPr/>
          <p:nvPr/>
        </p:nvSpPr>
        <p:spPr>
          <a:xfrm>
            <a:off x="81280" y="10588890"/>
            <a:ext cx="6065520" cy="33311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0" name="文本框 39"/>
          <p:cNvSpPr txBox="1"/>
          <p:nvPr/>
        </p:nvSpPr>
        <p:spPr>
          <a:xfrm>
            <a:off x="9890397" y="295528"/>
            <a:ext cx="2301604" cy="1015663"/>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pPr algn="ctr"/>
            <a:r>
              <a:rPr lang="en-US" altLang="zh-CN" sz="2000" b="1" dirty="0">
                <a:solidFill>
                  <a:schemeClr val="bg1"/>
                </a:solidFill>
                <a:latin typeface="Cambria" panose="02040503050406030204" pitchFamily="18" charset="0"/>
                <a:ea typeface="Cambria" panose="02040503050406030204" pitchFamily="18" charset="0"/>
              </a:rPr>
              <a:t>The challenge and importance of the shop</a:t>
            </a:r>
            <a:endParaRPr lang="zh-CN" altLang="en-US" sz="1200" b="1" dirty="0">
              <a:solidFill>
                <a:schemeClr val="bg1"/>
              </a:solidFill>
            </a:endParaRPr>
          </a:p>
        </p:txBody>
      </p:sp>
      <p:sp>
        <p:nvSpPr>
          <p:cNvPr id="41" name="矩形 40"/>
          <p:cNvSpPr/>
          <p:nvPr/>
        </p:nvSpPr>
        <p:spPr>
          <a:xfrm>
            <a:off x="-1" y="1"/>
            <a:ext cx="9839739" cy="1948070"/>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0" y="2796209"/>
            <a:ext cx="9839739" cy="1388165"/>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矩形 42"/>
          <p:cNvSpPr/>
          <p:nvPr/>
        </p:nvSpPr>
        <p:spPr>
          <a:xfrm>
            <a:off x="0" y="1991140"/>
            <a:ext cx="9839739" cy="781877"/>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a:off x="0" y="4171123"/>
            <a:ext cx="9839739" cy="1623390"/>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文本框 44"/>
          <p:cNvSpPr txBox="1"/>
          <p:nvPr/>
        </p:nvSpPr>
        <p:spPr>
          <a:xfrm>
            <a:off x="9890396" y="1895729"/>
            <a:ext cx="2301604" cy="1015663"/>
          </a:xfrm>
          <a:prstGeom prst="rect">
            <a:avLst/>
          </a:prstGeom>
          <a:solidFill>
            <a:srgbClr val="FFC000"/>
          </a:solidFill>
          <a:effectLst>
            <a:outerShdw blurRad="50800" dist="38100" dir="5400000" algn="t" rotWithShape="0">
              <a:prstClr val="black">
                <a:alpha val="40000"/>
              </a:prstClr>
            </a:outerShdw>
          </a:effectLst>
        </p:spPr>
        <p:txBody>
          <a:bodyPr wrap="square">
            <a:spAutoFit/>
          </a:bodyPr>
          <a:lstStyle/>
          <a:p>
            <a:pPr algn="ctr"/>
            <a:r>
              <a:rPr lang="en-US" altLang="zh-CN" sz="2000" b="1" dirty="0">
                <a:solidFill>
                  <a:schemeClr val="bg1"/>
                </a:solidFill>
                <a:latin typeface="Cambria" panose="02040503050406030204" pitchFamily="18" charset="0"/>
                <a:ea typeface="Cambria" panose="02040503050406030204" pitchFamily="18" charset="0"/>
              </a:rPr>
              <a:t>The documentary and its influence on the shop</a:t>
            </a:r>
            <a:endParaRPr lang="zh-CN" altLang="en-US" sz="1200" b="1" dirty="0">
              <a:solidFill>
                <a:schemeClr val="bg1"/>
              </a:solidFill>
            </a:endParaRPr>
          </a:p>
        </p:txBody>
      </p:sp>
      <p:sp>
        <p:nvSpPr>
          <p:cNvPr id="46" name="矩形 45"/>
          <p:cNvSpPr/>
          <p:nvPr/>
        </p:nvSpPr>
        <p:spPr>
          <a:xfrm>
            <a:off x="0" y="5836637"/>
            <a:ext cx="9839739" cy="803649"/>
          </a:xfrm>
          <a:prstGeom prst="rect">
            <a:avLst/>
          </a:prstGeom>
          <a:noFill/>
          <a:ln w="38100">
            <a:solidFill>
              <a:srgbClr val="EF7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9890396" y="5668165"/>
            <a:ext cx="2301604" cy="1015663"/>
          </a:xfrm>
          <a:prstGeom prst="rect">
            <a:avLst/>
          </a:prstGeom>
          <a:solidFill>
            <a:srgbClr val="EF727E"/>
          </a:solidFill>
          <a:effectLst>
            <a:outerShdw blurRad="50800" dist="38100" dir="5400000" algn="t" rotWithShape="0">
              <a:prstClr val="black">
                <a:alpha val="40000"/>
              </a:prstClr>
            </a:outerShdw>
          </a:effectLst>
        </p:spPr>
        <p:txBody>
          <a:bodyPr wrap="square">
            <a:spAutoFit/>
          </a:bodyPr>
          <a:lstStyle/>
          <a:p>
            <a:pPr algn="ctr"/>
            <a:r>
              <a:rPr lang="en-US" altLang="zh-CN" sz="2000" b="1" dirty="0">
                <a:solidFill>
                  <a:schemeClr val="bg1"/>
                </a:solidFill>
                <a:latin typeface="Cambria" panose="02040503050406030204" pitchFamily="18" charset="0"/>
                <a:ea typeface="Cambria" panose="02040503050406030204" pitchFamily="18" charset="0"/>
              </a:rPr>
              <a:t>The future of </a:t>
            </a:r>
            <a:r>
              <a:rPr lang="en-US" altLang="zh-CN" sz="2000" b="1" dirty="0" err="1">
                <a:solidFill>
                  <a:schemeClr val="bg1"/>
                </a:solidFill>
                <a:latin typeface="Cambria" panose="02040503050406030204" pitchFamily="18" charset="0"/>
                <a:ea typeface="Cambria" panose="02040503050406030204" pitchFamily="18" charset="0"/>
              </a:rPr>
              <a:t>Bagmanyan</a:t>
            </a:r>
            <a:r>
              <a:rPr lang="en-US" altLang="zh-CN" sz="2000" b="1" dirty="0">
                <a:solidFill>
                  <a:schemeClr val="bg1"/>
                </a:solidFill>
                <a:latin typeface="Cambria" panose="02040503050406030204" pitchFamily="18" charset="0"/>
                <a:ea typeface="Cambria" panose="02040503050406030204" pitchFamily="18" charset="0"/>
              </a:rPr>
              <a:t> and his shop</a:t>
            </a:r>
            <a:endParaRPr lang="zh-CN" altLang="en-US" sz="1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barn(inVertical)">
                                      <p:cBhvr>
                                        <p:cTn id="10" dur="500"/>
                                        <p:tgtEl>
                                          <p:spTgt spid="42"/>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40"/>
                                        </p:tgtEl>
                                        <p:attrNameLst>
                                          <p:attrName>style.visibility</p:attrName>
                                        </p:attrNameLst>
                                      </p:cBhvr>
                                      <p:to>
                                        <p:strVal val="visible"/>
                                      </p:to>
                                    </p:set>
                                    <p:anim calcmode="lin" valueType="num">
                                      <p:cBhvr>
                                        <p:cTn id="14" dur="500" fill="hold"/>
                                        <p:tgtEl>
                                          <p:spTgt spid="40"/>
                                        </p:tgtEl>
                                        <p:attrNameLst>
                                          <p:attrName>ppt_w</p:attrName>
                                        </p:attrNameLst>
                                      </p:cBhvr>
                                      <p:tavLst>
                                        <p:tav tm="0">
                                          <p:val>
                                            <p:fltVal val="0"/>
                                          </p:val>
                                        </p:tav>
                                        <p:tav tm="100000">
                                          <p:val>
                                            <p:strVal val="#ppt_w"/>
                                          </p:val>
                                        </p:tav>
                                      </p:tavLst>
                                    </p:anim>
                                    <p:anim calcmode="lin" valueType="num">
                                      <p:cBhvr>
                                        <p:cTn id="15" dur="500" fill="hold"/>
                                        <p:tgtEl>
                                          <p:spTgt spid="40"/>
                                        </p:tgtEl>
                                        <p:attrNameLst>
                                          <p:attrName>ppt_h</p:attrName>
                                        </p:attrNameLst>
                                      </p:cBhvr>
                                      <p:tavLst>
                                        <p:tav tm="0">
                                          <p:val>
                                            <p:fltVal val="0"/>
                                          </p:val>
                                        </p:tav>
                                        <p:tav tm="100000">
                                          <p:val>
                                            <p:strVal val="#ppt_h"/>
                                          </p:val>
                                        </p:tav>
                                      </p:tavLst>
                                    </p:anim>
                                    <p:animEffect transition="in" filter="fade">
                                      <p:cBhvr>
                                        <p:cTn id="16" dur="5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barn(inVertical)">
                                      <p:cBhvr>
                                        <p:cTn id="21" dur="500"/>
                                        <p:tgtEl>
                                          <p:spTgt spid="43"/>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4"/>
                                        </p:tgtEl>
                                        <p:attrNameLst>
                                          <p:attrName>style.visibility</p:attrName>
                                        </p:attrNameLst>
                                      </p:cBhvr>
                                      <p:to>
                                        <p:strVal val="visible"/>
                                      </p:to>
                                    </p:set>
                                    <p:animEffect transition="in" filter="barn(inVertical)">
                                      <p:cBhvr>
                                        <p:cTn id="24" dur="500"/>
                                        <p:tgtEl>
                                          <p:spTgt spid="44"/>
                                        </p:tgtEl>
                                      </p:cBhvr>
                                    </p:animEffect>
                                  </p:childTnLst>
                                </p:cTn>
                              </p:par>
                            </p:childTnLst>
                          </p:cTn>
                        </p:par>
                        <p:par>
                          <p:cTn id="25" fill="hold">
                            <p:stCondLst>
                              <p:cond delay="500"/>
                            </p:stCondLst>
                            <p:childTnLst>
                              <p:par>
                                <p:cTn id="26" presetID="53" presetClass="entr" presetSubtype="16" fill="hold" grpId="0" nodeType="after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barn(inVertical)">
                                      <p:cBhvr>
                                        <p:cTn id="35" dur="500"/>
                                        <p:tgtEl>
                                          <p:spTgt spid="46"/>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230" y="0"/>
            <a:ext cx="7795895" cy="6809740"/>
          </a:xfrm>
          <a:prstGeom prst="rect">
            <a:avLst/>
          </a:prstGeom>
          <a:noFill/>
        </p:spPr>
        <p:txBody>
          <a:bodyPr wrap="square">
            <a:spAutoFit/>
          </a:bodyPr>
          <a:lstStyle/>
          <a:p>
            <a:pPr indent="152400" algn="just"/>
            <a:r>
              <a:rPr lang="en-US" altLang="zh-CN" sz="1600" b="0" dirty="0">
                <a:solidFill>
                  <a:srgbClr val="000000"/>
                </a:solidFill>
                <a:latin typeface="Times New Roman" panose="02020603050405020304" pitchFamily="18" charset="0"/>
                <a:ea typeface="宋体" panose="02010600030101010101" pitchFamily="2" charset="-122"/>
              </a:rPr>
              <a:t>    Steve </a:t>
            </a:r>
            <a:r>
              <a:rPr lang="en-US" altLang="zh-CN" sz="1600" b="0" dirty="0" err="1">
                <a:solidFill>
                  <a:srgbClr val="000000"/>
                </a:solidFill>
                <a:latin typeface="Times New Roman" panose="02020603050405020304" pitchFamily="18" charset="0"/>
                <a:ea typeface="宋体" panose="02010600030101010101" pitchFamily="2" charset="-122"/>
              </a:rPr>
              <a:t>Bagmanyan</a:t>
            </a:r>
            <a:r>
              <a:rPr lang="en-US" altLang="zh-CN" sz="1600" b="0" dirty="0">
                <a:solidFill>
                  <a:srgbClr val="000000"/>
                </a:solidFill>
                <a:latin typeface="Times New Roman" panose="02020603050405020304" pitchFamily="18" charset="0"/>
                <a:ea typeface="宋体" panose="02010600030101010101" pitchFamily="2" charset="-122"/>
              </a:rPr>
              <a:t> found his calling in a workshop filled with broken instruments. But every year, the shop brings both joy and heartbreak. Due to budget cuts, the number of technicians has dropped from 60 to just 11,leaving them to repair instruments for more than half a million students in Los Angeles public schools.</a:t>
            </a:r>
            <a:endParaRPr lang="en-US" altLang="zh-CN" sz="1600" b="0" dirty="0">
              <a:solidFill>
                <a:srgbClr val="000000"/>
              </a:solidFill>
              <a:latin typeface="Times New Roman" panose="02020603050405020304" pitchFamily="18" charset="0"/>
              <a:ea typeface="宋体" panose="02010600030101010101" pitchFamily="2" charset="-122"/>
            </a:endParaRPr>
          </a:p>
          <a:p>
            <a:pPr indent="152400" algn="just"/>
            <a:r>
              <a:rPr lang="en-US" altLang="zh-CN" sz="1600" b="0" dirty="0">
                <a:solidFill>
                  <a:srgbClr val="000000"/>
                </a:solidFill>
                <a:latin typeface="Times New Roman" panose="02020603050405020304" pitchFamily="18" charset="0"/>
                <a:ea typeface="宋体" panose="02010600030101010101" pitchFamily="2" charset="-122"/>
              </a:rPr>
              <a:t>     “The work we do is important and needs to be preserved, but it's becoming a dying craft,”</a:t>
            </a:r>
            <a:r>
              <a:rPr lang="en-US" altLang="zh-CN" sz="16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0" dirty="0">
                <a:solidFill>
                  <a:srgbClr val="000000"/>
                </a:solidFill>
                <a:latin typeface="Times New Roman" panose="02020603050405020304" pitchFamily="18" charset="0"/>
                <a:ea typeface="宋体" panose="02010600030101010101" pitchFamily="2" charset="-122"/>
              </a:rPr>
              <a:t>said </a:t>
            </a:r>
            <a:r>
              <a:rPr lang="en-US" altLang="zh-CN" sz="1600" b="0" dirty="0" err="1">
                <a:solidFill>
                  <a:srgbClr val="000000"/>
                </a:solidFill>
                <a:latin typeface="Times New Roman" panose="02020603050405020304" pitchFamily="18" charset="0"/>
                <a:ea typeface="宋体" panose="02010600030101010101" pitchFamily="2" charset="-122"/>
              </a:rPr>
              <a:t>Bagmanyan</a:t>
            </a:r>
            <a:r>
              <a:rPr lang="en-US" altLang="zh-CN" sz="1600" b="0" dirty="0">
                <a:solidFill>
                  <a:srgbClr val="000000"/>
                </a:solidFill>
                <a:latin typeface="Times New Roman" panose="02020603050405020304" pitchFamily="18" charset="0"/>
                <a:ea typeface="宋体" panose="02010600030101010101" pitchFamily="2" charset="-122"/>
              </a:rPr>
              <a:t>, 60, who runs the shop and handles piano repairs.</a:t>
            </a:r>
            <a:r>
              <a:rPr lang="en-US" altLang="zh-CN" sz="16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0" dirty="0">
                <a:solidFill>
                  <a:srgbClr val="000000"/>
                </a:solidFill>
                <a:latin typeface="Times New Roman" panose="02020603050405020304" pitchFamily="18" charset="0"/>
                <a:ea typeface="宋体" panose="02010600030101010101" pitchFamily="2" charset="-122"/>
              </a:rPr>
              <a:t>“Children are our future, yet music programs are being cut across the country.”</a:t>
            </a:r>
            <a:endParaRPr lang="en-US" altLang="zh-CN" sz="1600" b="0" dirty="0">
              <a:solidFill>
                <a:srgbClr val="000000"/>
              </a:solidFill>
              <a:latin typeface="Times New Roman" panose="02020603050405020304" pitchFamily="18" charset="0"/>
              <a:ea typeface="宋体" panose="02010600030101010101" pitchFamily="2" charset="-122"/>
            </a:endParaRPr>
          </a:p>
          <a:p>
            <a:pPr indent="152400" algn="just"/>
            <a:r>
              <a:rPr lang="en-US" altLang="zh-CN" sz="1600" b="0" dirty="0">
                <a:solidFill>
                  <a:srgbClr val="000000"/>
                </a:solidFill>
                <a:latin typeface="Times New Roman" panose="02020603050405020304" pitchFamily="18" charset="0"/>
                <a:ea typeface="宋体" panose="02010600030101010101" pitchFamily="2" charset="-122"/>
              </a:rPr>
              <a:t>     </a:t>
            </a:r>
            <a:r>
              <a:rPr lang="en-US" altLang="zh-CN" sz="1600" b="0" dirty="0">
                <a:solidFill>
                  <a:srgbClr val="000000"/>
                </a:solidFill>
                <a:highlight>
                  <a:srgbClr val="FF00FF"/>
                </a:highlight>
                <a:latin typeface="Times New Roman" panose="02020603050405020304" pitchFamily="18" charset="0"/>
                <a:ea typeface="宋体" panose="02010600030101010101" pitchFamily="2" charset="-122"/>
              </a:rPr>
              <a:t>However, there is hope for the shop. </a:t>
            </a:r>
            <a:r>
              <a:rPr lang="en-US" altLang="zh-CN" sz="1600" b="0" dirty="0">
                <a:solidFill>
                  <a:srgbClr val="000000"/>
                </a:solidFill>
                <a:latin typeface="Times New Roman" panose="02020603050405020304" pitchFamily="18" charset="0"/>
                <a:ea typeface="宋体" panose="02010600030101010101" pitchFamily="2" charset="-122"/>
              </a:rPr>
              <a:t>The</a:t>
            </a:r>
            <a:r>
              <a:rPr lang="en-US" altLang="zh-CN" sz="1600" b="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0" dirty="0">
                <a:solidFill>
                  <a:srgbClr val="000000"/>
                </a:solidFill>
                <a:latin typeface="Times New Roman" panose="02020603050405020304" pitchFamily="18" charset="0"/>
                <a:ea typeface="宋体" panose="02010600030101010101" pitchFamily="2" charset="-122"/>
              </a:rPr>
              <a:t>Last</a:t>
            </a:r>
            <a:r>
              <a:rPr lang="en-US" altLang="zh-CN" sz="1600" b="0" i="1"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0" dirty="0">
                <a:solidFill>
                  <a:srgbClr val="000000"/>
                </a:solidFill>
                <a:latin typeface="Times New Roman" panose="02020603050405020304" pitchFamily="18" charset="0"/>
                <a:ea typeface="宋体" panose="02010600030101010101" pitchFamily="2" charset="-122"/>
              </a:rPr>
              <a:t>Repair Shop, a short documentary featuring </a:t>
            </a:r>
            <a:r>
              <a:rPr lang="en-US" altLang="zh-CN" sz="1600" b="0" dirty="0" err="1">
                <a:solidFill>
                  <a:srgbClr val="000000"/>
                </a:solidFill>
                <a:latin typeface="Times New Roman" panose="02020603050405020304" pitchFamily="18" charset="0"/>
                <a:ea typeface="宋体" panose="02010600030101010101" pitchFamily="2" charset="-122"/>
              </a:rPr>
              <a:t>Bagmanyan</a:t>
            </a:r>
            <a:r>
              <a:rPr lang="en-US" altLang="zh-CN" sz="1600" b="0" dirty="0">
                <a:solidFill>
                  <a:srgbClr val="000000"/>
                </a:solidFill>
                <a:latin typeface="Times New Roman" panose="02020603050405020304" pitchFamily="18" charset="0"/>
                <a:ea typeface="宋体" panose="02010600030101010101" pitchFamily="2" charset="-122"/>
              </a:rPr>
              <a:t> and three other technicians, recently won an Oscar for best documentary short film. The film combines their personal stories with reflections from students who have found comfort and joy in music.</a:t>
            </a:r>
            <a:endParaRPr lang="en-US" altLang="zh-CN" sz="1600" b="0" dirty="0">
              <a:solidFill>
                <a:srgbClr val="000000"/>
              </a:solidFill>
              <a:latin typeface="Times New Roman" panose="02020603050405020304" pitchFamily="18" charset="0"/>
              <a:ea typeface="宋体" panose="02010600030101010101" pitchFamily="2" charset="-122"/>
            </a:endParaRPr>
          </a:p>
          <a:p>
            <a:pPr indent="152400" algn="just"/>
            <a:r>
              <a:rPr lang="en-US" altLang="zh-CN" sz="1600" b="0" dirty="0">
                <a:solidFill>
                  <a:srgbClr val="000000"/>
                </a:solidFill>
                <a:latin typeface="Times New Roman" panose="02020603050405020304" pitchFamily="18" charset="0"/>
                <a:ea typeface="宋体" panose="02010600030101010101" pitchFamily="2" charset="-122"/>
              </a:rPr>
              <a:t>     Few people even knew the shop existed before the documentary's release. This workshop, in operation since 1959, is believed to be the last of its kind in the country.</a:t>
            </a:r>
            <a:r>
              <a:rPr lang="en-US" altLang="zh-CN" sz="16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0" dirty="0" err="1">
                <a:solidFill>
                  <a:srgbClr val="000000"/>
                </a:solidFill>
                <a:latin typeface="Times New Roman" panose="02020603050405020304" pitchFamily="18" charset="0"/>
                <a:ea typeface="宋体" panose="02010600030101010101" pitchFamily="2" charset="-122"/>
              </a:rPr>
              <a:t>Bagmanyan</a:t>
            </a:r>
            <a:r>
              <a:rPr lang="en-US" altLang="zh-CN" sz="1600" b="0" dirty="0">
                <a:solidFill>
                  <a:srgbClr val="000000"/>
                </a:solidFill>
                <a:latin typeface="Times New Roman" panose="02020603050405020304" pitchFamily="18" charset="0"/>
                <a:ea typeface="宋体" panose="02010600030101010101" pitchFamily="2" charset="-122"/>
              </a:rPr>
              <a:t> and his team provide free instruments and repairs across the school district, often serving children from low-income families. For many of these children, public schools are their only source of musical instruments, which wealthier families can more easily afford.</a:t>
            </a:r>
            <a:endParaRPr lang="en-US" altLang="zh-CN" sz="1600" b="0" dirty="0">
              <a:solidFill>
                <a:srgbClr val="000000"/>
              </a:solidFill>
              <a:latin typeface="Times New Roman" panose="02020603050405020304" pitchFamily="18" charset="0"/>
              <a:ea typeface="宋体" panose="02010600030101010101" pitchFamily="2" charset="-122"/>
            </a:endParaRPr>
          </a:p>
          <a:p>
            <a:pPr indent="152400" algn="just"/>
            <a:r>
              <a:rPr lang="en-US" altLang="zh-CN" sz="1600" b="0" dirty="0">
                <a:solidFill>
                  <a:srgbClr val="000000"/>
                </a:solidFill>
                <a:latin typeface="Times New Roman" panose="02020603050405020304" pitchFamily="18" charset="0"/>
                <a:ea typeface="宋体" panose="02010600030101010101" pitchFamily="2" charset="-122"/>
              </a:rPr>
              <a:t>      Since the release of the film, public support has soared. Donations have been made to fund more repairs and strengthen school music programs in Los Angeles. “People are inspired by what we do and want to support a dying art form,”</a:t>
            </a:r>
            <a:r>
              <a:rPr lang="en-US" altLang="zh-CN" sz="16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0" dirty="0">
                <a:solidFill>
                  <a:srgbClr val="000000"/>
                </a:solidFill>
                <a:latin typeface="Times New Roman" panose="02020603050405020304" pitchFamily="18" charset="0"/>
                <a:ea typeface="宋体" panose="02010600030101010101" pitchFamily="2" charset="-122"/>
              </a:rPr>
              <a:t>said Ben Proudfoot, who co-directed the documentary.</a:t>
            </a:r>
            <a:endParaRPr lang="en-US" altLang="zh-CN" sz="1600" b="0" dirty="0">
              <a:solidFill>
                <a:srgbClr val="000000"/>
              </a:solidFill>
              <a:latin typeface="Times New Roman" panose="02020603050405020304" pitchFamily="18" charset="0"/>
              <a:ea typeface="宋体" panose="02010600030101010101" pitchFamily="2" charset="-122"/>
            </a:endParaRPr>
          </a:p>
          <a:p>
            <a:pPr indent="152400" algn="just"/>
            <a:r>
              <a:rPr lang="en-US" altLang="zh-CN" sz="1600" b="0" dirty="0">
                <a:solidFill>
                  <a:srgbClr val="000000"/>
                </a:solidFill>
                <a:latin typeface="Times New Roman" panose="02020603050405020304" pitchFamily="18" charset="0"/>
                <a:ea typeface="宋体" panose="02010600030101010101" pitchFamily="2" charset="-122"/>
              </a:rPr>
              <a:t>      </a:t>
            </a:r>
            <a:r>
              <a:rPr lang="en-US" altLang="zh-CN" sz="1600" b="0" dirty="0" err="1">
                <a:solidFill>
                  <a:srgbClr val="000000"/>
                </a:solidFill>
                <a:latin typeface="Times New Roman" panose="02020603050405020304" pitchFamily="18" charset="0"/>
                <a:ea typeface="宋体" panose="02010600030101010101" pitchFamily="2" charset="-122"/>
              </a:rPr>
              <a:t>Bagmanyan</a:t>
            </a:r>
            <a:r>
              <a:rPr lang="en-US" altLang="zh-CN" sz="1600" b="0" dirty="0">
                <a:solidFill>
                  <a:srgbClr val="000000"/>
                </a:solidFill>
                <a:latin typeface="Times New Roman" panose="02020603050405020304" pitchFamily="18" charset="0"/>
                <a:ea typeface="宋体" panose="02010600030101010101" pitchFamily="2" charset="-122"/>
              </a:rPr>
              <a:t> knows that a poorly maintained instrument can discourage a child from learning. “If an instrument doesn't work properly, a child might give up on music,”</a:t>
            </a:r>
            <a:r>
              <a:rPr lang="en-US" altLang="zh-CN" sz="16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0" dirty="0">
                <a:solidFill>
                  <a:srgbClr val="000000"/>
                </a:solidFill>
                <a:latin typeface="Times New Roman" panose="02020603050405020304" pitchFamily="18" charset="0"/>
                <a:ea typeface="宋体" panose="02010600030101010101" pitchFamily="2" charset="-122"/>
              </a:rPr>
              <a:t>he said.</a:t>
            </a:r>
            <a:r>
              <a:rPr lang="en-US" altLang="zh-CN" sz="16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0" dirty="0">
                <a:solidFill>
                  <a:srgbClr val="000000"/>
                </a:solidFill>
                <a:latin typeface="Times New Roman" panose="02020603050405020304" pitchFamily="18" charset="0"/>
                <a:ea typeface="宋体" panose="02010600030101010101" pitchFamily="2" charset="-122"/>
              </a:rPr>
              <a:t>“But when you know the instrument is going to a student who loves it, it's impossible not</a:t>
            </a:r>
            <a:r>
              <a:rPr lang="en-US" altLang="zh-CN" sz="16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0" dirty="0">
                <a:solidFill>
                  <a:srgbClr val="000000"/>
                </a:solidFill>
                <a:latin typeface="Times New Roman" panose="02020603050405020304" pitchFamily="18" charset="0"/>
                <a:ea typeface="宋体" panose="02010600030101010101" pitchFamily="2" charset="-122"/>
              </a:rPr>
              <a:t>to smile.”</a:t>
            </a:r>
            <a:r>
              <a:rPr lang="en-US" altLang="zh-CN" sz="16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endParaRPr lang="en-US" altLang="zh-CN" sz="1600" b="0" dirty="0">
              <a:solidFill>
                <a:srgbClr val="000000"/>
              </a:solidFill>
              <a:latin typeface="Times New Roman" panose="02020603050405020304" pitchFamily="18" charset="0"/>
              <a:ea typeface="宋体" panose="02010600030101010101" pitchFamily="2" charset="-122"/>
            </a:endParaRPr>
          </a:p>
          <a:p>
            <a:pPr indent="152400" algn="just"/>
            <a:r>
              <a:rPr lang="en-US" altLang="zh-CN" sz="1600" b="0" dirty="0">
                <a:solidFill>
                  <a:srgbClr val="000000"/>
                </a:solidFill>
                <a:latin typeface="Times New Roman" panose="02020603050405020304" pitchFamily="18" charset="0"/>
                <a:ea typeface="宋体" panose="02010600030101010101" pitchFamily="2" charset="-122"/>
              </a:rPr>
              <a:t>        After 21 years of service, </a:t>
            </a:r>
            <a:r>
              <a:rPr lang="en-US" altLang="zh-CN" sz="1600" b="0" dirty="0" err="1">
                <a:solidFill>
                  <a:srgbClr val="000000"/>
                </a:solidFill>
                <a:latin typeface="Times New Roman" panose="02020603050405020304" pitchFamily="18" charset="0"/>
                <a:ea typeface="宋体" panose="02010600030101010101" pitchFamily="2" charset="-122"/>
              </a:rPr>
              <a:t>Bagmanyan</a:t>
            </a:r>
            <a:r>
              <a:rPr lang="en-US" altLang="zh-CN" sz="1600" b="0" dirty="0">
                <a:solidFill>
                  <a:srgbClr val="000000"/>
                </a:solidFill>
                <a:latin typeface="Times New Roman" panose="02020603050405020304" pitchFamily="18" charset="0"/>
                <a:ea typeface="宋体" panose="02010600030101010101" pitchFamily="2" charset="-122"/>
              </a:rPr>
              <a:t> says</a:t>
            </a:r>
            <a:r>
              <a:rPr lang="en-US" altLang="zh-CN" sz="1600" b="0" u="sng"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1" u="sng" dirty="0">
                <a:solidFill>
                  <a:srgbClr val="000000"/>
                </a:solidFill>
                <a:latin typeface="Times New Roman" panose="02020603050405020304" pitchFamily="18" charset="0"/>
                <a:ea typeface="宋体" panose="02010600030101010101" pitchFamily="2" charset="-122"/>
              </a:rPr>
              <a:t>his cup is ful</a:t>
            </a:r>
            <a:r>
              <a:rPr lang="en-US" altLang="zh-CN" sz="1600" b="1" dirty="0">
                <a:solidFill>
                  <a:srgbClr val="000000"/>
                </a:solidFill>
                <a:latin typeface="Times New Roman" panose="02020603050405020304" pitchFamily="18" charset="0"/>
                <a:ea typeface="宋体" panose="02010600030101010101" pitchFamily="2" charset="-122"/>
              </a:rPr>
              <a:t>l</a:t>
            </a:r>
            <a:r>
              <a:rPr lang="en-US" altLang="zh-CN" sz="1600" b="0" dirty="0">
                <a:solidFill>
                  <a:srgbClr val="000000"/>
                </a:solidFill>
                <a:latin typeface="Times New Roman" panose="02020603050405020304" pitchFamily="18" charset="0"/>
                <a:ea typeface="宋体" panose="02010600030101010101" pitchFamily="2" charset="-122"/>
              </a:rPr>
              <a:t>,</a:t>
            </a:r>
            <a:r>
              <a:rPr lang="en-US" altLang="zh-CN" sz="16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0" dirty="0">
                <a:solidFill>
                  <a:srgbClr val="000000"/>
                </a:solidFill>
                <a:latin typeface="Times New Roman" panose="02020603050405020304" pitchFamily="18" charset="0"/>
                <a:ea typeface="宋体" panose="02010600030101010101" pitchFamily="2" charset="-122"/>
              </a:rPr>
              <a:t>knowing that children may carry a love of music with them for a lifetime. “I was planning to retire,”</a:t>
            </a:r>
            <a:r>
              <a:rPr lang="en-US" altLang="zh-CN" sz="16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0" dirty="0">
                <a:solidFill>
                  <a:srgbClr val="000000"/>
                </a:solidFill>
                <a:latin typeface="Times New Roman" panose="02020603050405020304" pitchFamily="18" charset="0"/>
                <a:ea typeface="宋体" panose="02010600030101010101" pitchFamily="2" charset="-122"/>
              </a:rPr>
              <a:t>he admitted.</a:t>
            </a:r>
            <a:r>
              <a:rPr lang="en-US" altLang="zh-CN" sz="1600"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b="0" dirty="0">
                <a:solidFill>
                  <a:srgbClr val="000000"/>
                </a:solidFill>
                <a:latin typeface="Times New Roman" panose="02020603050405020304" pitchFamily="18" charset="0"/>
                <a:ea typeface="宋体" panose="02010600030101010101" pitchFamily="2" charset="-122"/>
              </a:rPr>
              <a:t>“But now I'll rebuild the shop to what it once was and keep going a little longer.”</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7975600" y="155015"/>
            <a:ext cx="4216400" cy="6463308"/>
          </a:xfrm>
          <a:prstGeom prst="rect">
            <a:avLst/>
          </a:prstGeom>
          <a:noFill/>
          <a:ln w="25400">
            <a:solidFill>
              <a:srgbClr val="9AAABA"/>
            </a:solidFill>
          </a:ln>
        </p:spPr>
        <p:txBody>
          <a:bodyPr wrap="square">
            <a:spAutoFit/>
          </a:bodyPr>
          <a:lstStyle/>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24. What is the challenge faced by </a:t>
            </a:r>
            <a:r>
              <a:rPr lang="en-US" altLang="zh-CN" b="1" dirty="0" err="1">
                <a:solidFill>
                  <a:srgbClr val="000000"/>
                </a:solidFill>
                <a:effectLst/>
                <a:latin typeface="Times New Roman" panose="02020603050405020304" pitchFamily="18" charset="0"/>
                <a:ea typeface="等线" panose="02010600030101010101" pitchFamily="2" charset="-122"/>
              </a:rPr>
              <a:t>Bagmanyan</a:t>
            </a:r>
            <a:r>
              <a:rPr lang="en-US" altLang="zh-CN" b="1" dirty="0">
                <a:solidFill>
                  <a:srgbClr val="000000"/>
                </a:solidFill>
                <a:effectLst/>
                <a:latin typeface="Times New Roman" panose="02020603050405020304" pitchFamily="18" charset="0"/>
                <a:ea typeface="等线" panose="02010600030101010101" pitchFamily="2" charset="-122"/>
              </a:rPr>
              <a:t>?</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Old instruments. </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Declining number of students.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Low profitability.             </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Shortage of skilled technicians.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25. What is paragraph 4 mainly about?</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The career achievements of </a:t>
            </a:r>
            <a:r>
              <a:rPr lang="en-US" altLang="zh-CN" dirty="0" err="1">
                <a:solidFill>
                  <a:srgbClr val="000000"/>
                </a:solidFill>
                <a:effectLst/>
                <a:latin typeface="Times New Roman" panose="02020603050405020304" pitchFamily="18" charset="0"/>
                <a:ea typeface="等线" panose="02010600030101010101" pitchFamily="2" charset="-122"/>
              </a:rPr>
              <a:t>Bagmanyan</a:t>
            </a:r>
            <a:r>
              <a:rPr lang="en-US" altLang="zh-CN" dirty="0">
                <a:solidFill>
                  <a:srgbClr val="000000"/>
                </a:solidFill>
                <a:effectLst/>
                <a:latin typeface="Times New Roman" panose="02020603050405020304" pitchFamily="18" charset="0"/>
                <a:ea typeface="等线" panose="02010600030101010101" pitchFamily="2" charset="-122"/>
              </a:rPr>
              <a:t>.</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The popularity of the documentary.</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The unique history of the school district.</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The importance of the repair shop.</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26. How does the documentary impact the shop?</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It enhances the shop's public image.</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It attracts new business opportunities.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It helps sustain the shop's operation.</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It provides education to the community.</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27. What do the underlined words “his cup is full” in the last paragraph mean?</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He is ready to retire.  </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He feels deeply satisfied.</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He is tired of the spotlight.     </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He has become very wealthy.</a:t>
            </a:r>
            <a:endParaRPr lang="en-US" altLang="zh-CN" dirty="0">
              <a:solidFill>
                <a:srgbClr val="000000"/>
              </a:solidFill>
              <a:effectLst/>
              <a:latin typeface="Times New Roman" panose="02020603050405020304" pitchFamily="18" charset="0"/>
              <a:ea typeface="等线" panose="02010600030101010101" pitchFamily="2" charset="-122"/>
            </a:endParaRPr>
          </a:p>
        </p:txBody>
      </p:sp>
      <p:sp>
        <p:nvSpPr>
          <p:cNvPr id="4" name="矩形: 圆角 3"/>
          <p:cNvSpPr/>
          <p:nvPr/>
        </p:nvSpPr>
        <p:spPr>
          <a:xfrm>
            <a:off x="9491785" y="243626"/>
            <a:ext cx="1657260" cy="279718"/>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圆角 4"/>
          <p:cNvSpPr/>
          <p:nvPr/>
        </p:nvSpPr>
        <p:spPr>
          <a:xfrm>
            <a:off x="50801" y="0"/>
            <a:ext cx="7800392" cy="1800808"/>
          </a:xfrm>
          <a:prstGeom prst="roundRect">
            <a:avLst/>
          </a:prstGeom>
          <a:noFill/>
          <a:ln w="25400">
            <a:solidFill>
              <a:srgbClr val="F8E2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60960" y="0"/>
            <a:ext cx="7998372" cy="3926774"/>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2400" algn="just"/>
            <a:r>
              <a:rPr lang="en-US" altLang="zh-CN" sz="2400" dirty="0">
                <a:solidFill>
                  <a:srgbClr val="000000"/>
                </a:solidFill>
                <a:latin typeface="Times New Roman" panose="02020603050405020304" pitchFamily="18" charset="0"/>
                <a:ea typeface="宋体" panose="02010600030101010101" pitchFamily="2" charset="-122"/>
              </a:rPr>
              <a:t>    Steve </a:t>
            </a:r>
            <a:r>
              <a:rPr lang="en-US" altLang="zh-CN" sz="2400" dirty="0" err="1">
                <a:solidFill>
                  <a:srgbClr val="000000"/>
                </a:solidFill>
                <a:latin typeface="Times New Roman" panose="02020603050405020304" pitchFamily="18" charset="0"/>
                <a:ea typeface="宋体" panose="02010600030101010101" pitchFamily="2" charset="-122"/>
              </a:rPr>
              <a:t>Bagmanyan</a:t>
            </a:r>
            <a:r>
              <a:rPr lang="en-US" altLang="zh-CN" sz="2400" dirty="0">
                <a:solidFill>
                  <a:srgbClr val="000000"/>
                </a:solidFill>
                <a:latin typeface="Times New Roman" panose="02020603050405020304" pitchFamily="18" charset="0"/>
                <a:ea typeface="宋体" panose="02010600030101010101" pitchFamily="2" charset="-122"/>
              </a:rPr>
              <a:t> found his calling in a workshop filled with broken instruments. But every year, the shop brings both joy and heartbreak. Due to budget cuts, the number of technicians has dropped from 60 to just 11, leaving them to repair instruments for more than half a million students in Los Angeles public schools.</a:t>
            </a:r>
            <a:endParaRPr lang="en-US" altLang="zh-CN" sz="2400" dirty="0">
              <a:solidFill>
                <a:srgbClr val="000000"/>
              </a:solidFill>
              <a:latin typeface="Times New Roman" panose="02020603050405020304" pitchFamily="18" charset="0"/>
              <a:ea typeface="宋体" panose="02010600030101010101" pitchFamily="2" charset="-122"/>
            </a:endParaRPr>
          </a:p>
          <a:p>
            <a:pPr indent="152400" algn="just"/>
            <a:r>
              <a:rPr lang="en-US" altLang="zh-CN" sz="2400" dirty="0">
                <a:solidFill>
                  <a:srgbClr val="000000"/>
                </a:solidFill>
                <a:latin typeface="Times New Roman" panose="02020603050405020304" pitchFamily="18" charset="0"/>
                <a:ea typeface="宋体" panose="02010600030101010101" pitchFamily="2" charset="-122"/>
              </a:rPr>
              <a:t>     “The work we do is important and needs to be preserved, </a:t>
            </a:r>
            <a:r>
              <a:rPr lang="en-US" altLang="zh-CN" sz="2400" dirty="0">
                <a:solidFill>
                  <a:srgbClr val="000000"/>
                </a:solidFill>
                <a:highlight>
                  <a:srgbClr val="FF00FF"/>
                </a:highlight>
                <a:latin typeface="Times New Roman" panose="02020603050405020304" pitchFamily="18" charset="0"/>
                <a:ea typeface="宋体" panose="02010600030101010101" pitchFamily="2" charset="-122"/>
              </a:rPr>
              <a:t>but</a:t>
            </a:r>
            <a:r>
              <a:rPr lang="en-US" altLang="zh-CN" sz="2400" dirty="0">
                <a:solidFill>
                  <a:srgbClr val="000000"/>
                </a:solidFill>
                <a:latin typeface="Times New Roman" panose="02020603050405020304" pitchFamily="18" charset="0"/>
                <a:ea typeface="宋体" panose="02010600030101010101" pitchFamily="2" charset="-122"/>
              </a:rPr>
              <a:t> it's becoming a dying craft,”</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rPr>
              <a:t>said </a:t>
            </a:r>
            <a:r>
              <a:rPr lang="en-US" altLang="zh-CN" sz="2400" dirty="0" err="1">
                <a:solidFill>
                  <a:srgbClr val="000000"/>
                </a:solidFill>
                <a:latin typeface="Times New Roman" panose="02020603050405020304" pitchFamily="18" charset="0"/>
                <a:ea typeface="宋体" panose="02010600030101010101" pitchFamily="2" charset="-122"/>
              </a:rPr>
              <a:t>Bagmanyan</a:t>
            </a:r>
            <a:r>
              <a:rPr lang="en-US" altLang="zh-CN" sz="2400" dirty="0">
                <a:solidFill>
                  <a:srgbClr val="000000"/>
                </a:solidFill>
                <a:latin typeface="Times New Roman" panose="02020603050405020304" pitchFamily="18" charset="0"/>
                <a:ea typeface="宋体" panose="02010600030101010101" pitchFamily="2" charset="-122"/>
              </a:rPr>
              <a:t>, 60, who runs the shop and handles piano repairs.</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rPr>
              <a:t>“Children are our future, </a:t>
            </a:r>
            <a:r>
              <a:rPr lang="en-US" altLang="zh-CN" sz="2400" dirty="0">
                <a:solidFill>
                  <a:srgbClr val="000000"/>
                </a:solidFill>
                <a:highlight>
                  <a:srgbClr val="FF00FF"/>
                </a:highlight>
                <a:latin typeface="Times New Roman" panose="02020603050405020304" pitchFamily="18" charset="0"/>
                <a:ea typeface="宋体" panose="02010600030101010101" pitchFamily="2" charset="-122"/>
              </a:rPr>
              <a:t>yet</a:t>
            </a:r>
            <a:r>
              <a:rPr lang="en-US" altLang="zh-CN" sz="2400" dirty="0">
                <a:solidFill>
                  <a:srgbClr val="000000"/>
                </a:solidFill>
                <a:latin typeface="Times New Roman" panose="02020603050405020304" pitchFamily="18" charset="0"/>
                <a:ea typeface="宋体" panose="02010600030101010101" pitchFamily="2" charset="-122"/>
              </a:rPr>
              <a:t> music programs are being cut across the country.”</a:t>
            </a:r>
            <a:endParaRPr lang="en-US" altLang="zh-CN" sz="2400" dirty="0">
              <a:solidFill>
                <a:srgbClr val="000000"/>
              </a:solidFill>
              <a:latin typeface="Times New Roman" panose="02020603050405020304" pitchFamily="18" charset="0"/>
              <a:ea typeface="宋体" panose="02010600030101010101" pitchFamily="2" charset="-122"/>
            </a:endParaRPr>
          </a:p>
        </p:txBody>
      </p:sp>
      <p:sp>
        <p:nvSpPr>
          <p:cNvPr id="8" name="矩形: 圆角 7"/>
          <p:cNvSpPr/>
          <p:nvPr/>
        </p:nvSpPr>
        <p:spPr>
          <a:xfrm>
            <a:off x="2833050" y="936890"/>
            <a:ext cx="5020630" cy="24167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圆角 8"/>
          <p:cNvSpPr/>
          <p:nvPr/>
        </p:nvSpPr>
        <p:spPr>
          <a:xfrm>
            <a:off x="60960" y="1292490"/>
            <a:ext cx="5679440" cy="24167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圆角 9"/>
          <p:cNvSpPr/>
          <p:nvPr/>
        </p:nvSpPr>
        <p:spPr>
          <a:xfrm>
            <a:off x="-60960" y="2765690"/>
            <a:ext cx="3820160" cy="25183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圆角 10"/>
          <p:cNvSpPr/>
          <p:nvPr/>
        </p:nvSpPr>
        <p:spPr>
          <a:xfrm>
            <a:off x="81280" y="10588890"/>
            <a:ext cx="6065520" cy="33311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圆角 11"/>
          <p:cNvSpPr/>
          <p:nvPr/>
        </p:nvSpPr>
        <p:spPr>
          <a:xfrm>
            <a:off x="8026400" y="1566810"/>
            <a:ext cx="3302000" cy="31279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圆角 12"/>
          <p:cNvSpPr/>
          <p:nvPr/>
        </p:nvSpPr>
        <p:spPr>
          <a:xfrm>
            <a:off x="50800" y="2692400"/>
            <a:ext cx="7800392" cy="1280160"/>
          </a:xfrm>
          <a:prstGeom prst="roundRect">
            <a:avLst/>
          </a:prstGeom>
          <a:noFill/>
          <a:ln w="25400">
            <a:solidFill>
              <a:srgbClr val="AABA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30480" y="2672080"/>
            <a:ext cx="7998372" cy="3058886"/>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2400" algn="just"/>
            <a:r>
              <a:rPr lang="en-US" altLang="zh-CN" sz="2400" dirty="0">
                <a:solidFill>
                  <a:srgbClr val="000000"/>
                </a:solidFill>
                <a:latin typeface="Times New Roman" panose="02020603050405020304" pitchFamily="18" charset="0"/>
                <a:ea typeface="宋体" panose="02010600030101010101" pitchFamily="2" charset="-122"/>
              </a:rPr>
              <a:t>     Few people even knew the shop existed before the documentary's release. This workshop, in operation since 1959, is believed to be the last of its kind in the country.</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err="1">
                <a:solidFill>
                  <a:srgbClr val="000000"/>
                </a:solidFill>
                <a:latin typeface="Times New Roman" panose="02020603050405020304" pitchFamily="18" charset="0"/>
                <a:ea typeface="宋体" panose="02010600030101010101" pitchFamily="2" charset="-122"/>
              </a:rPr>
              <a:t>Bagmanyan</a:t>
            </a:r>
            <a:r>
              <a:rPr lang="en-US" altLang="zh-CN" sz="2400" dirty="0">
                <a:solidFill>
                  <a:srgbClr val="000000"/>
                </a:solidFill>
                <a:latin typeface="Times New Roman" panose="02020603050405020304" pitchFamily="18" charset="0"/>
                <a:ea typeface="宋体" panose="02010600030101010101" pitchFamily="2" charset="-122"/>
              </a:rPr>
              <a:t> and his team provide free instruments and repairs across the school district, often serving children from low-income families. For many of these children, public schools are their only source of musical instruments, which wealthier families can more easily afford</a:t>
            </a:r>
            <a:endParaRPr lang="en-US" altLang="zh-CN" sz="2400" dirty="0">
              <a:solidFill>
                <a:srgbClr val="000000"/>
              </a:solidFill>
              <a:latin typeface="Times New Roman" panose="02020603050405020304" pitchFamily="18" charset="0"/>
              <a:ea typeface="宋体" panose="02010600030101010101" pitchFamily="2" charset="-122"/>
            </a:endParaRPr>
          </a:p>
        </p:txBody>
      </p:sp>
      <p:sp>
        <p:nvSpPr>
          <p:cNvPr id="15" name="矩形: 圆角 14"/>
          <p:cNvSpPr/>
          <p:nvPr/>
        </p:nvSpPr>
        <p:spPr>
          <a:xfrm>
            <a:off x="2886626" y="3172563"/>
            <a:ext cx="1878414" cy="322477"/>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圆角 15"/>
          <p:cNvSpPr/>
          <p:nvPr/>
        </p:nvSpPr>
        <p:spPr>
          <a:xfrm>
            <a:off x="30480" y="3497683"/>
            <a:ext cx="6238240" cy="322477"/>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圆角 16"/>
          <p:cNvSpPr/>
          <p:nvPr/>
        </p:nvSpPr>
        <p:spPr>
          <a:xfrm>
            <a:off x="1930400" y="4300323"/>
            <a:ext cx="6014720" cy="312317"/>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圆角 17"/>
          <p:cNvSpPr/>
          <p:nvPr/>
        </p:nvSpPr>
        <p:spPr>
          <a:xfrm>
            <a:off x="3515360" y="4645763"/>
            <a:ext cx="4419600" cy="291997"/>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矩形: 圆角 18"/>
          <p:cNvSpPr/>
          <p:nvPr/>
        </p:nvSpPr>
        <p:spPr>
          <a:xfrm>
            <a:off x="30480" y="5001363"/>
            <a:ext cx="3220720" cy="291997"/>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矩形: 圆角 19"/>
          <p:cNvSpPr/>
          <p:nvPr/>
        </p:nvSpPr>
        <p:spPr>
          <a:xfrm>
            <a:off x="8056880" y="2959203"/>
            <a:ext cx="3484880" cy="271677"/>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圆角 20"/>
          <p:cNvSpPr/>
          <p:nvPr/>
        </p:nvSpPr>
        <p:spPr>
          <a:xfrm>
            <a:off x="50800" y="3972560"/>
            <a:ext cx="7800392" cy="1016883"/>
          </a:xfrm>
          <a:prstGeom prst="roundRect">
            <a:avLst/>
          </a:prstGeom>
          <a:noFill/>
          <a:ln w="254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40640" y="3982720"/>
            <a:ext cx="7998372" cy="1911626"/>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2400" algn="just"/>
            <a:r>
              <a:rPr lang="en-US" altLang="zh-CN" sz="2400" dirty="0">
                <a:solidFill>
                  <a:srgbClr val="000000"/>
                </a:solidFill>
                <a:latin typeface="Times New Roman" panose="02020603050405020304" pitchFamily="18" charset="0"/>
                <a:ea typeface="宋体" panose="02010600030101010101" pitchFamily="2" charset="-122"/>
              </a:rPr>
              <a:t>     Since the release of the film, public support has soared. Donations have been made to fund more repairs and strengthen school music programs in Los Angeles. “People are inspired by what we do and want to support a dying art form,”</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rPr>
              <a:t>said Ben Proudfoot, who co-directed the documentary.</a:t>
            </a:r>
            <a:endParaRPr lang="en-US" altLang="zh-CN" sz="2400" dirty="0">
              <a:solidFill>
                <a:srgbClr val="000000"/>
              </a:solidFill>
              <a:latin typeface="Times New Roman" panose="02020603050405020304" pitchFamily="18" charset="0"/>
              <a:ea typeface="宋体" panose="02010600030101010101" pitchFamily="2" charset="-122"/>
            </a:endParaRPr>
          </a:p>
        </p:txBody>
      </p:sp>
      <p:sp>
        <p:nvSpPr>
          <p:cNvPr id="23" name="矩形: 圆角 22"/>
          <p:cNvSpPr/>
          <p:nvPr/>
        </p:nvSpPr>
        <p:spPr>
          <a:xfrm>
            <a:off x="4429539" y="4147482"/>
            <a:ext cx="3439381" cy="226178"/>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圆角 23"/>
          <p:cNvSpPr/>
          <p:nvPr/>
        </p:nvSpPr>
        <p:spPr>
          <a:xfrm>
            <a:off x="69574" y="4498665"/>
            <a:ext cx="7799346" cy="222864"/>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矩形: 圆角 24"/>
          <p:cNvSpPr/>
          <p:nvPr/>
        </p:nvSpPr>
        <p:spPr>
          <a:xfrm>
            <a:off x="33130" y="4849848"/>
            <a:ext cx="2915920" cy="249368"/>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矩形: 圆角 25"/>
          <p:cNvSpPr/>
          <p:nvPr/>
        </p:nvSpPr>
        <p:spPr>
          <a:xfrm>
            <a:off x="5098774" y="4886291"/>
            <a:ext cx="2442155" cy="292438"/>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圆角 26"/>
          <p:cNvSpPr/>
          <p:nvPr/>
        </p:nvSpPr>
        <p:spPr>
          <a:xfrm>
            <a:off x="2289313" y="5207656"/>
            <a:ext cx="4108616" cy="289125"/>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圆角 27"/>
          <p:cNvSpPr/>
          <p:nvPr/>
        </p:nvSpPr>
        <p:spPr>
          <a:xfrm>
            <a:off x="8016239" y="4359074"/>
            <a:ext cx="3582725" cy="273885"/>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矩形: 圆角 28"/>
          <p:cNvSpPr/>
          <p:nvPr/>
        </p:nvSpPr>
        <p:spPr>
          <a:xfrm>
            <a:off x="50800" y="5841117"/>
            <a:ext cx="7800392" cy="1016883"/>
          </a:xfrm>
          <a:prstGeom prst="roundRect">
            <a:avLst/>
          </a:prstGeom>
          <a:noFill/>
          <a:ln w="25400">
            <a:solidFill>
              <a:srgbClr val="EF7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60960" y="4946374"/>
            <a:ext cx="7998372" cy="1911626"/>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2400" algn="just"/>
            <a:r>
              <a:rPr lang="en-US" altLang="zh-CN" sz="2400" dirty="0">
                <a:solidFill>
                  <a:srgbClr val="000000"/>
                </a:solidFill>
                <a:latin typeface="Times New Roman" panose="02020603050405020304" pitchFamily="18" charset="0"/>
                <a:ea typeface="宋体" panose="02010600030101010101" pitchFamily="2" charset="-122"/>
              </a:rPr>
              <a:t>     After 21 years of service, </a:t>
            </a:r>
            <a:r>
              <a:rPr lang="en-US" altLang="zh-CN" sz="2400" dirty="0" err="1">
                <a:solidFill>
                  <a:srgbClr val="000000"/>
                </a:solidFill>
                <a:latin typeface="Times New Roman" panose="02020603050405020304" pitchFamily="18" charset="0"/>
                <a:ea typeface="宋体" panose="02010600030101010101" pitchFamily="2" charset="-122"/>
              </a:rPr>
              <a:t>Bagmanyan</a:t>
            </a:r>
            <a:r>
              <a:rPr lang="en-US" altLang="zh-CN" sz="2400" dirty="0">
                <a:solidFill>
                  <a:srgbClr val="000000"/>
                </a:solidFill>
                <a:latin typeface="Times New Roman" panose="02020603050405020304" pitchFamily="18" charset="0"/>
                <a:ea typeface="宋体" panose="02010600030101010101" pitchFamily="2" charset="-122"/>
              </a:rPr>
              <a:t> says</a:t>
            </a:r>
            <a:r>
              <a:rPr lang="en-US" altLang="zh-CN" sz="2400" u="sng"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b="1" u="sng" dirty="0">
                <a:solidFill>
                  <a:srgbClr val="000000"/>
                </a:solidFill>
                <a:latin typeface="Times New Roman" panose="02020603050405020304" pitchFamily="18" charset="0"/>
                <a:ea typeface="宋体" panose="02010600030101010101" pitchFamily="2" charset="-122"/>
              </a:rPr>
              <a:t>his cup is ful</a:t>
            </a:r>
            <a:r>
              <a:rPr lang="en-US" altLang="zh-CN" sz="2400" b="1" dirty="0">
                <a:solidFill>
                  <a:srgbClr val="000000"/>
                </a:solidFill>
                <a:latin typeface="Times New Roman" panose="02020603050405020304" pitchFamily="18" charset="0"/>
                <a:ea typeface="宋体" panose="02010600030101010101" pitchFamily="2" charset="-122"/>
              </a:rPr>
              <a:t>l</a:t>
            </a:r>
            <a:r>
              <a:rPr lang="en-US" altLang="zh-CN" sz="2400" dirty="0">
                <a:solidFill>
                  <a:srgbClr val="000000"/>
                </a:solidFill>
                <a:latin typeface="Times New Roman" panose="02020603050405020304" pitchFamily="18" charset="0"/>
                <a:ea typeface="宋体" panose="02010600030101010101" pitchFamily="2" charset="-122"/>
              </a:rPr>
              <a:t>,</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rPr>
              <a:t>knowing that children may carry a love of music with them for a lifetime. “I was planning to retire,”</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rPr>
              <a:t>he admitted.</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rPr>
              <a:t>“</a:t>
            </a:r>
            <a:r>
              <a:rPr lang="en-US" altLang="zh-CN" sz="2400" dirty="0">
                <a:solidFill>
                  <a:srgbClr val="000000"/>
                </a:solidFill>
                <a:highlight>
                  <a:srgbClr val="FF00FF"/>
                </a:highlight>
                <a:latin typeface="Times New Roman" panose="02020603050405020304" pitchFamily="18" charset="0"/>
                <a:ea typeface="宋体" panose="02010600030101010101" pitchFamily="2" charset="-122"/>
              </a:rPr>
              <a:t>But</a:t>
            </a:r>
            <a:r>
              <a:rPr lang="en-US" altLang="zh-CN" sz="2400" dirty="0">
                <a:solidFill>
                  <a:srgbClr val="000000"/>
                </a:solidFill>
                <a:latin typeface="Times New Roman" panose="02020603050405020304" pitchFamily="18" charset="0"/>
                <a:ea typeface="宋体" panose="02010600030101010101" pitchFamily="2" charset="-122"/>
              </a:rPr>
              <a:t> now I'll rebuild the shop to what it once was and keep going a little longer.”</a:t>
            </a:r>
            <a:endParaRPr lang="en-US" altLang="zh-CN" sz="2400" dirty="0">
              <a:solidFill>
                <a:srgbClr val="000000"/>
              </a:solidFill>
              <a:latin typeface="Times New Roman" panose="02020603050405020304" pitchFamily="18" charset="0"/>
              <a:ea typeface="宋体" panose="02010600030101010101" pitchFamily="2" charset="-122"/>
            </a:endParaRPr>
          </a:p>
        </p:txBody>
      </p:sp>
      <p:sp>
        <p:nvSpPr>
          <p:cNvPr id="30" name="矩形: 圆角 29"/>
          <p:cNvSpPr/>
          <p:nvPr/>
        </p:nvSpPr>
        <p:spPr>
          <a:xfrm>
            <a:off x="-47172" y="5440134"/>
            <a:ext cx="7921172" cy="298720"/>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圆角 31"/>
          <p:cNvSpPr/>
          <p:nvPr/>
        </p:nvSpPr>
        <p:spPr>
          <a:xfrm>
            <a:off x="-26852" y="5795734"/>
            <a:ext cx="1317172" cy="227600"/>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矩形: 圆角 32"/>
          <p:cNvSpPr/>
          <p:nvPr/>
        </p:nvSpPr>
        <p:spPr>
          <a:xfrm>
            <a:off x="-87812" y="6131014"/>
            <a:ext cx="2221412" cy="298720"/>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圆角 33"/>
          <p:cNvSpPr/>
          <p:nvPr/>
        </p:nvSpPr>
        <p:spPr>
          <a:xfrm>
            <a:off x="5530668" y="6151334"/>
            <a:ext cx="2221412" cy="298720"/>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矩形: 圆角 34"/>
          <p:cNvSpPr/>
          <p:nvPr/>
        </p:nvSpPr>
        <p:spPr>
          <a:xfrm>
            <a:off x="-16692" y="6476454"/>
            <a:ext cx="992052" cy="278400"/>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矩形: 圆角 35"/>
          <p:cNvSpPr/>
          <p:nvPr/>
        </p:nvSpPr>
        <p:spPr>
          <a:xfrm>
            <a:off x="8046720" y="5705840"/>
            <a:ext cx="2672080" cy="278400"/>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9" name="矩形 38"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4368074" y="85636"/>
            <a:ext cx="2801983" cy="513080"/>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2400" algn="just"/>
            <a:r>
              <a:rPr lang="en-US" altLang="zh-CN" sz="2400" b="1" dirty="0">
                <a:solidFill>
                  <a:srgbClr val="000000"/>
                </a:solidFill>
                <a:latin typeface="Times New Roman" panose="02020603050405020304" pitchFamily="18" charset="0"/>
                <a:ea typeface="宋体" panose="02010600030101010101" pitchFamily="2" charset="-122"/>
              </a:rPr>
              <a:t>Due to budget cuts</a:t>
            </a:r>
            <a:endParaRPr lang="en-US" altLang="zh-CN" sz="2400" b="1" dirty="0">
              <a:solidFill>
                <a:srgbClr val="000000"/>
              </a:solidFill>
              <a:latin typeface="Times New Roman" panose="02020603050405020304" pitchFamily="18" charset="0"/>
              <a:ea typeface="宋体" panose="02010600030101010101" pitchFamily="2" charset="-122"/>
            </a:endParaRPr>
          </a:p>
        </p:txBody>
      </p:sp>
      <p:cxnSp>
        <p:nvCxnSpPr>
          <p:cNvPr id="38" name="直接箭头连接符 37"/>
          <p:cNvCxnSpPr/>
          <p:nvPr/>
        </p:nvCxnSpPr>
        <p:spPr>
          <a:xfrm flipV="1">
            <a:off x="4917440" y="538480"/>
            <a:ext cx="741680" cy="3657600"/>
          </a:xfrm>
          <a:prstGeom prst="straightConnector1">
            <a:avLst/>
          </a:prstGeom>
          <a:ln w="254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left)">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5"/>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10"/>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Effect transition="in" filter="barn(inVertical)">
                                      <p:cBhvr>
                                        <p:cTn id="61" dur="500"/>
                                        <p:tgtEl>
                                          <p:spTgt spid="13"/>
                                        </p:tgtEl>
                                      </p:cBhvr>
                                    </p:animEffect>
                                  </p:childTnLst>
                                </p:cTn>
                              </p:par>
                            </p:childTnLst>
                          </p:cTn>
                        </p:par>
                        <p:par>
                          <p:cTn id="62" fill="hold">
                            <p:stCondLst>
                              <p:cond delay="500"/>
                            </p:stCondLst>
                            <p:childTnLst>
                              <p:par>
                                <p:cTn id="63" presetID="53" presetClass="entr" presetSubtype="16"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p:cTn id="65" dur="500" fill="hold"/>
                                        <p:tgtEl>
                                          <p:spTgt spid="14"/>
                                        </p:tgtEl>
                                        <p:attrNameLst>
                                          <p:attrName>ppt_w</p:attrName>
                                        </p:attrNameLst>
                                      </p:cBhvr>
                                      <p:tavLst>
                                        <p:tav tm="0">
                                          <p:val>
                                            <p:fltVal val="0"/>
                                          </p:val>
                                        </p:tav>
                                        <p:tav tm="100000">
                                          <p:val>
                                            <p:strVal val="#ppt_w"/>
                                          </p:val>
                                        </p:tav>
                                      </p:tavLst>
                                    </p:anim>
                                    <p:anim calcmode="lin" valueType="num">
                                      <p:cBhvr>
                                        <p:cTn id="66" dur="500" fill="hold"/>
                                        <p:tgtEl>
                                          <p:spTgt spid="14"/>
                                        </p:tgtEl>
                                        <p:attrNameLst>
                                          <p:attrName>ppt_h</p:attrName>
                                        </p:attrNameLst>
                                      </p:cBhvr>
                                      <p:tavLst>
                                        <p:tav tm="0">
                                          <p:val>
                                            <p:fltVal val="0"/>
                                          </p:val>
                                        </p:tav>
                                        <p:tav tm="100000">
                                          <p:val>
                                            <p:strVal val="#ppt_h"/>
                                          </p:val>
                                        </p:tav>
                                      </p:tavLst>
                                    </p:anim>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wipe(left)">
                                      <p:cBhvr>
                                        <p:cTn id="72" dur="500"/>
                                        <p:tgtEl>
                                          <p:spTgt spid="15"/>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wipe(left)">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17"/>
                                        </p:tgtEl>
                                        <p:attrNameLst>
                                          <p:attrName>style.visibility</p:attrName>
                                        </p:attrNameLst>
                                      </p:cBhvr>
                                      <p:to>
                                        <p:strVal val="visible"/>
                                      </p:to>
                                    </p:set>
                                    <p:animEffect transition="in" filter="wipe(left)">
                                      <p:cBhvr>
                                        <p:cTn id="81" dur="500"/>
                                        <p:tgtEl>
                                          <p:spTgt spid="1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wipe(left)">
                                      <p:cBhvr>
                                        <p:cTn id="86" dur="500"/>
                                        <p:tgtEl>
                                          <p:spTgt spid="18"/>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19"/>
                                        </p:tgtEl>
                                        <p:attrNameLst>
                                          <p:attrName>style.visibility</p:attrName>
                                        </p:attrNameLst>
                                      </p:cBhvr>
                                      <p:to>
                                        <p:strVal val="visible"/>
                                      </p:to>
                                    </p:set>
                                    <p:animEffect transition="in" filter="wipe(left)">
                                      <p:cBhvr>
                                        <p:cTn id="90" dur="500"/>
                                        <p:tgtEl>
                                          <p:spTgt spid="1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grpId="1" nodeType="clickEffect">
                                  <p:stCondLst>
                                    <p:cond delay="0"/>
                                  </p:stCondLst>
                                  <p:childTnLst>
                                    <p:set>
                                      <p:cBhvr>
                                        <p:cTn id="99" dur="1" fill="hold">
                                          <p:stCondLst>
                                            <p:cond delay="0"/>
                                          </p:stCondLst>
                                        </p:cTn>
                                        <p:tgtEl>
                                          <p:spTgt spid="13"/>
                                        </p:tgtEl>
                                        <p:attrNameLst>
                                          <p:attrName>style.visibility</p:attrName>
                                        </p:attrNameLst>
                                      </p:cBhvr>
                                      <p:to>
                                        <p:strVal val="hidden"/>
                                      </p:to>
                                    </p:set>
                                  </p:childTnLst>
                                </p:cTn>
                              </p:par>
                              <p:par>
                                <p:cTn id="100" presetID="1" presetClass="exit" presetSubtype="0" fill="hold" grpId="1" nodeType="withEffect">
                                  <p:stCondLst>
                                    <p:cond delay="0"/>
                                  </p:stCondLst>
                                  <p:childTnLst>
                                    <p:set>
                                      <p:cBhvr>
                                        <p:cTn id="101" dur="1" fill="hold">
                                          <p:stCondLst>
                                            <p:cond delay="0"/>
                                          </p:stCondLst>
                                        </p:cTn>
                                        <p:tgtEl>
                                          <p:spTgt spid="14"/>
                                        </p:tgtEl>
                                        <p:attrNameLst>
                                          <p:attrName>style.visibility</p:attrName>
                                        </p:attrNameLst>
                                      </p:cBhvr>
                                      <p:to>
                                        <p:strVal val="hidden"/>
                                      </p:to>
                                    </p:set>
                                  </p:childTnLst>
                                </p:cTn>
                              </p:par>
                              <p:par>
                                <p:cTn id="102" presetID="1" presetClass="exit" presetSubtype="0" fill="hold" grpId="1" nodeType="withEffect">
                                  <p:stCondLst>
                                    <p:cond delay="0"/>
                                  </p:stCondLst>
                                  <p:childTnLst>
                                    <p:set>
                                      <p:cBhvr>
                                        <p:cTn id="103" dur="1" fill="hold">
                                          <p:stCondLst>
                                            <p:cond delay="0"/>
                                          </p:stCondLst>
                                        </p:cTn>
                                        <p:tgtEl>
                                          <p:spTgt spid="15"/>
                                        </p:tgtEl>
                                        <p:attrNameLst>
                                          <p:attrName>style.visibility</p:attrName>
                                        </p:attrNameLst>
                                      </p:cBhvr>
                                      <p:to>
                                        <p:strVal val="hidden"/>
                                      </p:to>
                                    </p:set>
                                  </p:childTnLst>
                                </p:cTn>
                              </p:par>
                              <p:par>
                                <p:cTn id="104" presetID="1" presetClass="exit" presetSubtype="0" fill="hold" grpId="1" nodeType="withEffect">
                                  <p:stCondLst>
                                    <p:cond delay="0"/>
                                  </p:stCondLst>
                                  <p:childTnLst>
                                    <p:set>
                                      <p:cBhvr>
                                        <p:cTn id="105" dur="1" fill="hold">
                                          <p:stCondLst>
                                            <p:cond delay="0"/>
                                          </p:stCondLst>
                                        </p:cTn>
                                        <p:tgtEl>
                                          <p:spTgt spid="16"/>
                                        </p:tgtEl>
                                        <p:attrNameLst>
                                          <p:attrName>style.visibility</p:attrName>
                                        </p:attrNameLst>
                                      </p:cBhvr>
                                      <p:to>
                                        <p:strVal val="hidden"/>
                                      </p:to>
                                    </p:set>
                                  </p:childTnLst>
                                </p:cTn>
                              </p:par>
                              <p:par>
                                <p:cTn id="106" presetID="1" presetClass="exit" presetSubtype="0" fill="hold" grpId="1" nodeType="withEffect">
                                  <p:stCondLst>
                                    <p:cond delay="0"/>
                                  </p:stCondLst>
                                  <p:childTnLst>
                                    <p:set>
                                      <p:cBhvr>
                                        <p:cTn id="107" dur="1" fill="hold">
                                          <p:stCondLst>
                                            <p:cond delay="0"/>
                                          </p:stCondLst>
                                        </p:cTn>
                                        <p:tgtEl>
                                          <p:spTgt spid="17"/>
                                        </p:tgtEl>
                                        <p:attrNameLst>
                                          <p:attrName>style.visibility</p:attrName>
                                        </p:attrNameLst>
                                      </p:cBhvr>
                                      <p:to>
                                        <p:strVal val="hidden"/>
                                      </p:to>
                                    </p:set>
                                  </p:childTnLst>
                                </p:cTn>
                              </p:par>
                              <p:par>
                                <p:cTn id="108" presetID="1" presetClass="exit" presetSubtype="0" fill="hold" grpId="1" nodeType="withEffect">
                                  <p:stCondLst>
                                    <p:cond delay="0"/>
                                  </p:stCondLst>
                                  <p:childTnLst>
                                    <p:set>
                                      <p:cBhvr>
                                        <p:cTn id="109" dur="1" fill="hold">
                                          <p:stCondLst>
                                            <p:cond delay="0"/>
                                          </p:stCondLst>
                                        </p:cTn>
                                        <p:tgtEl>
                                          <p:spTgt spid="18"/>
                                        </p:tgtEl>
                                        <p:attrNameLst>
                                          <p:attrName>style.visibility</p:attrName>
                                        </p:attrNameLst>
                                      </p:cBhvr>
                                      <p:to>
                                        <p:strVal val="hidden"/>
                                      </p:to>
                                    </p:set>
                                  </p:childTnLst>
                                </p:cTn>
                              </p:par>
                              <p:par>
                                <p:cTn id="110" presetID="1" presetClass="exit" presetSubtype="0" fill="hold" grpId="1" nodeType="withEffect">
                                  <p:stCondLst>
                                    <p:cond delay="0"/>
                                  </p:stCondLst>
                                  <p:childTnLst>
                                    <p:set>
                                      <p:cBhvr>
                                        <p:cTn id="111" dur="1" fill="hold">
                                          <p:stCondLst>
                                            <p:cond delay="0"/>
                                          </p:stCondLst>
                                        </p:cTn>
                                        <p:tgtEl>
                                          <p:spTgt spid="19"/>
                                        </p:tgtEl>
                                        <p:attrNameLst>
                                          <p:attrName>style.visibility</p:attrName>
                                        </p:attrNameLst>
                                      </p:cBhvr>
                                      <p:to>
                                        <p:strVal val="hidden"/>
                                      </p:to>
                                    </p:se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grpId="0" nodeType="click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500"/>
                            </p:stCondLst>
                            <p:childTnLst>
                              <p:par>
                                <p:cTn id="118" presetID="53" presetClass="entr" presetSubtype="16" fill="hold" grpId="0" nodeType="afterEffect">
                                  <p:stCondLst>
                                    <p:cond delay="0"/>
                                  </p:stCondLst>
                                  <p:childTnLst>
                                    <p:set>
                                      <p:cBhvr>
                                        <p:cTn id="119" dur="1" fill="hold">
                                          <p:stCondLst>
                                            <p:cond delay="0"/>
                                          </p:stCondLst>
                                        </p:cTn>
                                        <p:tgtEl>
                                          <p:spTgt spid="22"/>
                                        </p:tgtEl>
                                        <p:attrNameLst>
                                          <p:attrName>style.visibility</p:attrName>
                                        </p:attrNameLst>
                                      </p:cBhvr>
                                      <p:to>
                                        <p:strVal val="visible"/>
                                      </p:to>
                                    </p:set>
                                    <p:anim calcmode="lin" valueType="num">
                                      <p:cBhvr>
                                        <p:cTn id="120" dur="500" fill="hold"/>
                                        <p:tgtEl>
                                          <p:spTgt spid="22"/>
                                        </p:tgtEl>
                                        <p:attrNameLst>
                                          <p:attrName>ppt_w</p:attrName>
                                        </p:attrNameLst>
                                      </p:cBhvr>
                                      <p:tavLst>
                                        <p:tav tm="0">
                                          <p:val>
                                            <p:fltVal val="0"/>
                                          </p:val>
                                        </p:tav>
                                        <p:tav tm="100000">
                                          <p:val>
                                            <p:strVal val="#ppt_w"/>
                                          </p:val>
                                        </p:tav>
                                      </p:tavLst>
                                    </p:anim>
                                    <p:anim calcmode="lin" valueType="num">
                                      <p:cBhvr>
                                        <p:cTn id="121" dur="500" fill="hold"/>
                                        <p:tgtEl>
                                          <p:spTgt spid="22"/>
                                        </p:tgtEl>
                                        <p:attrNameLst>
                                          <p:attrName>ppt_h</p:attrName>
                                        </p:attrNameLst>
                                      </p:cBhvr>
                                      <p:tavLst>
                                        <p:tav tm="0">
                                          <p:val>
                                            <p:fltVal val="0"/>
                                          </p:val>
                                        </p:tav>
                                        <p:tav tm="100000">
                                          <p:val>
                                            <p:strVal val="#ppt_h"/>
                                          </p:val>
                                        </p:tav>
                                      </p:tavLst>
                                    </p:anim>
                                    <p:animEffect transition="in" filter="fade">
                                      <p:cBhvr>
                                        <p:cTn id="122" dur="500"/>
                                        <p:tgtEl>
                                          <p:spTgt spid="22"/>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3"/>
                                        </p:tgtEl>
                                        <p:attrNameLst>
                                          <p:attrName>style.visibility</p:attrName>
                                        </p:attrNameLst>
                                      </p:cBhvr>
                                      <p:to>
                                        <p:strVal val="visible"/>
                                      </p:to>
                                    </p:set>
                                    <p:animEffect transition="in" filter="wipe(left)">
                                      <p:cBhvr>
                                        <p:cTn id="127" dur="500"/>
                                        <p:tgtEl>
                                          <p:spTgt spid="23"/>
                                        </p:tgtEl>
                                      </p:cBhvr>
                                    </p:animEffect>
                                  </p:childTnLst>
                                </p:cTn>
                              </p:par>
                            </p:childTnLst>
                          </p:cTn>
                        </p:par>
                        <p:par>
                          <p:cTn id="128" fill="hold">
                            <p:stCondLst>
                              <p:cond delay="500"/>
                            </p:stCondLst>
                            <p:childTnLst>
                              <p:par>
                                <p:cTn id="129" presetID="22" presetClass="entr" presetSubtype="8"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left)">
                                      <p:cBhvr>
                                        <p:cTn id="131" dur="500"/>
                                        <p:tgtEl>
                                          <p:spTgt spid="24"/>
                                        </p:tgtEl>
                                      </p:cBhvr>
                                    </p:animEffect>
                                  </p:childTnLst>
                                </p:cTn>
                              </p:par>
                            </p:childTnLst>
                          </p:cTn>
                        </p:par>
                        <p:par>
                          <p:cTn id="132" fill="hold">
                            <p:stCondLst>
                              <p:cond delay="1000"/>
                            </p:stCondLst>
                            <p:childTnLst>
                              <p:par>
                                <p:cTn id="133" presetID="22" presetClass="entr" presetSubtype="8" fill="hold" grpId="0" nodeType="afterEffect">
                                  <p:stCondLst>
                                    <p:cond delay="0"/>
                                  </p:stCondLst>
                                  <p:childTnLst>
                                    <p:set>
                                      <p:cBhvr>
                                        <p:cTn id="134" dur="1" fill="hold">
                                          <p:stCondLst>
                                            <p:cond delay="0"/>
                                          </p:stCondLst>
                                        </p:cTn>
                                        <p:tgtEl>
                                          <p:spTgt spid="25"/>
                                        </p:tgtEl>
                                        <p:attrNameLst>
                                          <p:attrName>style.visibility</p:attrName>
                                        </p:attrNameLst>
                                      </p:cBhvr>
                                      <p:to>
                                        <p:strVal val="visible"/>
                                      </p:to>
                                    </p:set>
                                    <p:animEffect transition="in" filter="wipe(left)">
                                      <p:cBhvr>
                                        <p:cTn id="135" dur="500"/>
                                        <p:tgtEl>
                                          <p:spTgt spid="25"/>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8" fill="hold" grpId="0" nodeType="clickEffect">
                                  <p:stCondLst>
                                    <p:cond delay="0"/>
                                  </p:stCondLst>
                                  <p:childTnLst>
                                    <p:set>
                                      <p:cBhvr>
                                        <p:cTn id="139" dur="1" fill="hold">
                                          <p:stCondLst>
                                            <p:cond delay="0"/>
                                          </p:stCondLst>
                                        </p:cTn>
                                        <p:tgtEl>
                                          <p:spTgt spid="26"/>
                                        </p:tgtEl>
                                        <p:attrNameLst>
                                          <p:attrName>style.visibility</p:attrName>
                                        </p:attrNameLst>
                                      </p:cBhvr>
                                      <p:to>
                                        <p:strVal val="visible"/>
                                      </p:to>
                                    </p:set>
                                    <p:animEffect transition="in" filter="wipe(left)">
                                      <p:cBhvr>
                                        <p:cTn id="140" dur="500"/>
                                        <p:tgtEl>
                                          <p:spTgt spid="26"/>
                                        </p:tgtEl>
                                      </p:cBhvr>
                                    </p:animEffect>
                                  </p:childTnLst>
                                </p:cTn>
                              </p:par>
                            </p:childTnLst>
                          </p:cTn>
                        </p:par>
                        <p:par>
                          <p:cTn id="141" fill="hold">
                            <p:stCondLst>
                              <p:cond delay="500"/>
                            </p:stCondLst>
                            <p:childTnLst>
                              <p:par>
                                <p:cTn id="142" presetID="22" presetClass="entr" presetSubtype="8"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wipe(left)">
                                      <p:cBhvr>
                                        <p:cTn id="144" dur="500"/>
                                        <p:tgtEl>
                                          <p:spTgt spid="27"/>
                                        </p:tgtEl>
                                      </p:cBhvr>
                                    </p:animEffect>
                                  </p:childTnLst>
                                </p:cTn>
                              </p:par>
                            </p:childTnLst>
                          </p:cTn>
                        </p:par>
                      </p:childTnLst>
                    </p:cTn>
                  </p:par>
                  <p:par>
                    <p:cTn id="145" fill="hold">
                      <p:stCondLst>
                        <p:cond delay="indefinite"/>
                      </p:stCondLst>
                      <p:childTnLst>
                        <p:par>
                          <p:cTn id="146" fill="hold">
                            <p:stCondLst>
                              <p:cond delay="0"/>
                            </p:stCondLst>
                            <p:childTnLst>
                              <p:par>
                                <p:cTn id="147" presetID="22" presetClass="entr" presetSubtype="4" fill="hold" nodeType="clickEffect">
                                  <p:stCondLst>
                                    <p:cond delay="0"/>
                                  </p:stCondLst>
                                  <p:childTnLst>
                                    <p:set>
                                      <p:cBhvr>
                                        <p:cTn id="148" dur="1" fill="hold">
                                          <p:stCondLst>
                                            <p:cond delay="0"/>
                                          </p:stCondLst>
                                        </p:cTn>
                                        <p:tgtEl>
                                          <p:spTgt spid="38"/>
                                        </p:tgtEl>
                                        <p:attrNameLst>
                                          <p:attrName>style.visibility</p:attrName>
                                        </p:attrNameLst>
                                      </p:cBhvr>
                                      <p:to>
                                        <p:strVal val="visible"/>
                                      </p:to>
                                    </p:set>
                                    <p:animEffect transition="in" filter="wipe(down)">
                                      <p:cBhvr>
                                        <p:cTn id="149" dur="500"/>
                                        <p:tgtEl>
                                          <p:spTgt spid="38"/>
                                        </p:tgtEl>
                                      </p:cBhvr>
                                    </p:animEffect>
                                  </p:childTnLst>
                                </p:cTn>
                              </p:par>
                            </p:childTnLst>
                          </p:cTn>
                        </p:par>
                        <p:par>
                          <p:cTn id="150" fill="hold">
                            <p:stCondLst>
                              <p:cond delay="500"/>
                            </p:stCondLst>
                            <p:childTnLst>
                              <p:par>
                                <p:cTn id="151" presetID="53" presetClass="entr" presetSubtype="16" fill="hold" grpId="0" nodeType="afterEffect">
                                  <p:stCondLst>
                                    <p:cond delay="0"/>
                                  </p:stCondLst>
                                  <p:childTnLst>
                                    <p:set>
                                      <p:cBhvr>
                                        <p:cTn id="152" dur="1" fill="hold">
                                          <p:stCondLst>
                                            <p:cond delay="0"/>
                                          </p:stCondLst>
                                        </p:cTn>
                                        <p:tgtEl>
                                          <p:spTgt spid="39"/>
                                        </p:tgtEl>
                                        <p:attrNameLst>
                                          <p:attrName>style.visibility</p:attrName>
                                        </p:attrNameLst>
                                      </p:cBhvr>
                                      <p:to>
                                        <p:strVal val="visible"/>
                                      </p:to>
                                    </p:set>
                                    <p:anim calcmode="lin" valueType="num">
                                      <p:cBhvr>
                                        <p:cTn id="153" dur="500" fill="hold"/>
                                        <p:tgtEl>
                                          <p:spTgt spid="39"/>
                                        </p:tgtEl>
                                        <p:attrNameLst>
                                          <p:attrName>ppt_w</p:attrName>
                                        </p:attrNameLst>
                                      </p:cBhvr>
                                      <p:tavLst>
                                        <p:tav tm="0">
                                          <p:val>
                                            <p:fltVal val="0"/>
                                          </p:val>
                                        </p:tav>
                                        <p:tav tm="100000">
                                          <p:val>
                                            <p:strVal val="#ppt_w"/>
                                          </p:val>
                                        </p:tav>
                                      </p:tavLst>
                                    </p:anim>
                                    <p:anim calcmode="lin" valueType="num">
                                      <p:cBhvr>
                                        <p:cTn id="154" dur="500" fill="hold"/>
                                        <p:tgtEl>
                                          <p:spTgt spid="39"/>
                                        </p:tgtEl>
                                        <p:attrNameLst>
                                          <p:attrName>ppt_h</p:attrName>
                                        </p:attrNameLst>
                                      </p:cBhvr>
                                      <p:tavLst>
                                        <p:tav tm="0">
                                          <p:val>
                                            <p:fltVal val="0"/>
                                          </p:val>
                                        </p:tav>
                                        <p:tav tm="100000">
                                          <p:val>
                                            <p:strVal val="#ppt_h"/>
                                          </p:val>
                                        </p:tav>
                                      </p:tavLst>
                                    </p:anim>
                                    <p:animEffect transition="in" filter="fade">
                                      <p:cBhvr>
                                        <p:cTn id="155" dur="500"/>
                                        <p:tgtEl>
                                          <p:spTgt spid="39"/>
                                        </p:tgtEl>
                                      </p:cBhvr>
                                    </p:animEffect>
                                  </p:childTnLst>
                                </p:cTn>
                              </p:par>
                            </p:childTnLst>
                          </p:cTn>
                        </p:par>
                      </p:childTnLst>
                    </p:cTn>
                  </p:par>
                  <p:par>
                    <p:cTn id="156" fill="hold">
                      <p:stCondLst>
                        <p:cond delay="indefinite"/>
                      </p:stCondLst>
                      <p:childTnLst>
                        <p:par>
                          <p:cTn id="157" fill="hold">
                            <p:stCondLst>
                              <p:cond delay="0"/>
                            </p:stCondLst>
                            <p:childTnLst>
                              <p:par>
                                <p:cTn id="158" presetID="22" presetClass="entr" presetSubtype="8" fill="hold" grpId="0" nodeType="clickEffect">
                                  <p:stCondLst>
                                    <p:cond delay="0"/>
                                  </p:stCondLst>
                                  <p:childTnLst>
                                    <p:set>
                                      <p:cBhvr>
                                        <p:cTn id="159" dur="1" fill="hold">
                                          <p:stCondLst>
                                            <p:cond delay="0"/>
                                          </p:stCondLst>
                                        </p:cTn>
                                        <p:tgtEl>
                                          <p:spTgt spid="28"/>
                                        </p:tgtEl>
                                        <p:attrNameLst>
                                          <p:attrName>style.visibility</p:attrName>
                                        </p:attrNameLst>
                                      </p:cBhvr>
                                      <p:to>
                                        <p:strVal val="visible"/>
                                      </p:to>
                                    </p:set>
                                    <p:animEffect transition="in" filter="wipe(left)">
                                      <p:cBhvr>
                                        <p:cTn id="160" dur="500"/>
                                        <p:tgtEl>
                                          <p:spTgt spid="28"/>
                                        </p:tgtEl>
                                      </p:cBhvr>
                                    </p:animEffect>
                                  </p:childTnLst>
                                </p:cTn>
                              </p:par>
                            </p:childTnLst>
                          </p:cTn>
                        </p:par>
                      </p:childTnLst>
                    </p:cTn>
                  </p:par>
                  <p:par>
                    <p:cTn id="161" fill="hold">
                      <p:stCondLst>
                        <p:cond delay="indefinite"/>
                      </p:stCondLst>
                      <p:childTnLst>
                        <p:par>
                          <p:cTn id="162" fill="hold">
                            <p:stCondLst>
                              <p:cond delay="0"/>
                            </p:stCondLst>
                            <p:childTnLst>
                              <p:par>
                                <p:cTn id="163" presetID="1" presetClass="exit" presetSubtype="0" fill="hold" grpId="1" nodeType="clickEffect">
                                  <p:stCondLst>
                                    <p:cond delay="0"/>
                                  </p:stCondLst>
                                  <p:childTnLst>
                                    <p:set>
                                      <p:cBhvr>
                                        <p:cTn id="164" dur="1" fill="hold">
                                          <p:stCondLst>
                                            <p:cond delay="0"/>
                                          </p:stCondLst>
                                        </p:cTn>
                                        <p:tgtEl>
                                          <p:spTgt spid="21"/>
                                        </p:tgtEl>
                                        <p:attrNameLst>
                                          <p:attrName>style.visibility</p:attrName>
                                        </p:attrNameLst>
                                      </p:cBhvr>
                                      <p:to>
                                        <p:strVal val="hidden"/>
                                      </p:to>
                                    </p:set>
                                  </p:childTnLst>
                                </p:cTn>
                              </p:par>
                              <p:par>
                                <p:cTn id="165" presetID="1" presetClass="exit" presetSubtype="0" fill="hold" grpId="1" nodeType="withEffect">
                                  <p:stCondLst>
                                    <p:cond delay="0"/>
                                  </p:stCondLst>
                                  <p:childTnLst>
                                    <p:set>
                                      <p:cBhvr>
                                        <p:cTn id="166" dur="1" fill="hold">
                                          <p:stCondLst>
                                            <p:cond delay="0"/>
                                          </p:stCondLst>
                                        </p:cTn>
                                        <p:tgtEl>
                                          <p:spTgt spid="22"/>
                                        </p:tgtEl>
                                        <p:attrNameLst>
                                          <p:attrName>style.visibility</p:attrName>
                                        </p:attrNameLst>
                                      </p:cBhvr>
                                      <p:to>
                                        <p:strVal val="hidden"/>
                                      </p:to>
                                    </p:set>
                                  </p:childTnLst>
                                </p:cTn>
                              </p:par>
                              <p:par>
                                <p:cTn id="167" presetID="1" presetClass="exit" presetSubtype="0" fill="hold" grpId="1" nodeType="withEffect">
                                  <p:stCondLst>
                                    <p:cond delay="0"/>
                                  </p:stCondLst>
                                  <p:childTnLst>
                                    <p:set>
                                      <p:cBhvr>
                                        <p:cTn id="168" dur="1" fill="hold">
                                          <p:stCondLst>
                                            <p:cond delay="0"/>
                                          </p:stCondLst>
                                        </p:cTn>
                                        <p:tgtEl>
                                          <p:spTgt spid="23"/>
                                        </p:tgtEl>
                                        <p:attrNameLst>
                                          <p:attrName>style.visibility</p:attrName>
                                        </p:attrNameLst>
                                      </p:cBhvr>
                                      <p:to>
                                        <p:strVal val="hidden"/>
                                      </p:to>
                                    </p:set>
                                  </p:childTnLst>
                                </p:cTn>
                              </p:par>
                              <p:par>
                                <p:cTn id="169" presetID="1" presetClass="exit" presetSubtype="0" fill="hold" grpId="1" nodeType="withEffect">
                                  <p:stCondLst>
                                    <p:cond delay="0"/>
                                  </p:stCondLst>
                                  <p:childTnLst>
                                    <p:set>
                                      <p:cBhvr>
                                        <p:cTn id="170" dur="1" fill="hold">
                                          <p:stCondLst>
                                            <p:cond delay="0"/>
                                          </p:stCondLst>
                                        </p:cTn>
                                        <p:tgtEl>
                                          <p:spTgt spid="24"/>
                                        </p:tgtEl>
                                        <p:attrNameLst>
                                          <p:attrName>style.visibility</p:attrName>
                                        </p:attrNameLst>
                                      </p:cBhvr>
                                      <p:to>
                                        <p:strVal val="hidden"/>
                                      </p:to>
                                    </p:set>
                                  </p:childTnLst>
                                </p:cTn>
                              </p:par>
                              <p:par>
                                <p:cTn id="171" presetID="1" presetClass="exit" presetSubtype="0" fill="hold" grpId="1" nodeType="withEffect">
                                  <p:stCondLst>
                                    <p:cond delay="0"/>
                                  </p:stCondLst>
                                  <p:childTnLst>
                                    <p:set>
                                      <p:cBhvr>
                                        <p:cTn id="172" dur="1" fill="hold">
                                          <p:stCondLst>
                                            <p:cond delay="0"/>
                                          </p:stCondLst>
                                        </p:cTn>
                                        <p:tgtEl>
                                          <p:spTgt spid="25"/>
                                        </p:tgtEl>
                                        <p:attrNameLst>
                                          <p:attrName>style.visibility</p:attrName>
                                        </p:attrNameLst>
                                      </p:cBhvr>
                                      <p:to>
                                        <p:strVal val="hidden"/>
                                      </p:to>
                                    </p:set>
                                  </p:childTnLst>
                                </p:cTn>
                              </p:par>
                              <p:par>
                                <p:cTn id="173" presetID="1" presetClass="exit" presetSubtype="0" fill="hold" grpId="1" nodeType="withEffect">
                                  <p:stCondLst>
                                    <p:cond delay="0"/>
                                  </p:stCondLst>
                                  <p:childTnLst>
                                    <p:set>
                                      <p:cBhvr>
                                        <p:cTn id="174" dur="1" fill="hold">
                                          <p:stCondLst>
                                            <p:cond delay="0"/>
                                          </p:stCondLst>
                                        </p:cTn>
                                        <p:tgtEl>
                                          <p:spTgt spid="26"/>
                                        </p:tgtEl>
                                        <p:attrNameLst>
                                          <p:attrName>style.visibility</p:attrName>
                                        </p:attrNameLst>
                                      </p:cBhvr>
                                      <p:to>
                                        <p:strVal val="hidden"/>
                                      </p:to>
                                    </p:set>
                                  </p:childTnLst>
                                </p:cTn>
                              </p:par>
                            </p:childTnLst>
                          </p:cTn>
                        </p:par>
                        <p:par>
                          <p:cTn id="175" fill="hold">
                            <p:stCondLst>
                              <p:cond delay="0"/>
                            </p:stCondLst>
                            <p:childTnLst>
                              <p:par>
                                <p:cTn id="176" presetID="1" presetClass="exit" presetSubtype="0" fill="hold" grpId="1" nodeType="afterEffect">
                                  <p:stCondLst>
                                    <p:cond delay="0"/>
                                  </p:stCondLst>
                                  <p:childTnLst>
                                    <p:set>
                                      <p:cBhvr>
                                        <p:cTn id="177" dur="1" fill="hold">
                                          <p:stCondLst>
                                            <p:cond delay="0"/>
                                          </p:stCondLst>
                                        </p:cTn>
                                        <p:tgtEl>
                                          <p:spTgt spid="27"/>
                                        </p:tgtEl>
                                        <p:attrNameLst>
                                          <p:attrName>style.visibility</p:attrName>
                                        </p:attrNameLst>
                                      </p:cBhvr>
                                      <p:to>
                                        <p:strVal val="hidden"/>
                                      </p:to>
                                    </p:set>
                                  </p:childTnLst>
                                </p:cTn>
                              </p:par>
                              <p:par>
                                <p:cTn id="178" presetID="1" presetClass="exit" presetSubtype="0" fill="hold" nodeType="withEffect">
                                  <p:stCondLst>
                                    <p:cond delay="0"/>
                                  </p:stCondLst>
                                  <p:childTnLst>
                                    <p:set>
                                      <p:cBhvr>
                                        <p:cTn id="179" dur="1" fill="hold">
                                          <p:stCondLst>
                                            <p:cond delay="0"/>
                                          </p:stCondLst>
                                        </p:cTn>
                                        <p:tgtEl>
                                          <p:spTgt spid="38"/>
                                        </p:tgtEl>
                                        <p:attrNameLst>
                                          <p:attrName>style.visibility</p:attrName>
                                        </p:attrNameLst>
                                      </p:cBhvr>
                                      <p:to>
                                        <p:strVal val="hidden"/>
                                      </p:to>
                                    </p:set>
                                  </p:childTnLst>
                                </p:cTn>
                              </p:par>
                              <p:par>
                                <p:cTn id="180" presetID="1" presetClass="exit" presetSubtype="0" fill="hold" grpId="1" nodeType="withEffect">
                                  <p:stCondLst>
                                    <p:cond delay="0"/>
                                  </p:stCondLst>
                                  <p:childTnLst>
                                    <p:set>
                                      <p:cBhvr>
                                        <p:cTn id="181" dur="1" fill="hold">
                                          <p:stCondLst>
                                            <p:cond delay="0"/>
                                          </p:stCondLst>
                                        </p:cTn>
                                        <p:tgtEl>
                                          <p:spTgt spid="39"/>
                                        </p:tgtEl>
                                        <p:attrNameLst>
                                          <p:attrName>style.visibility</p:attrName>
                                        </p:attrNameLst>
                                      </p:cBhvr>
                                      <p:to>
                                        <p:strVal val="hidden"/>
                                      </p:to>
                                    </p:set>
                                  </p:childTnLst>
                                </p:cTn>
                              </p:par>
                            </p:childTnLst>
                          </p:cTn>
                        </p:par>
                      </p:childTnLst>
                    </p:cTn>
                  </p:par>
                  <p:par>
                    <p:cTn id="182" fill="hold">
                      <p:stCondLst>
                        <p:cond delay="indefinite"/>
                      </p:stCondLst>
                      <p:childTnLst>
                        <p:par>
                          <p:cTn id="183" fill="hold">
                            <p:stCondLst>
                              <p:cond delay="0"/>
                            </p:stCondLst>
                            <p:childTnLst>
                              <p:par>
                                <p:cTn id="184" presetID="16" presetClass="entr" presetSubtype="21" fill="hold" grpId="0" nodeType="clickEffect">
                                  <p:stCondLst>
                                    <p:cond delay="0"/>
                                  </p:stCondLst>
                                  <p:childTnLst>
                                    <p:set>
                                      <p:cBhvr>
                                        <p:cTn id="185" dur="1" fill="hold">
                                          <p:stCondLst>
                                            <p:cond delay="0"/>
                                          </p:stCondLst>
                                        </p:cTn>
                                        <p:tgtEl>
                                          <p:spTgt spid="29"/>
                                        </p:tgtEl>
                                        <p:attrNameLst>
                                          <p:attrName>style.visibility</p:attrName>
                                        </p:attrNameLst>
                                      </p:cBhvr>
                                      <p:to>
                                        <p:strVal val="visible"/>
                                      </p:to>
                                    </p:set>
                                    <p:animEffect transition="in" filter="barn(inVertical)">
                                      <p:cBhvr>
                                        <p:cTn id="186" dur="500"/>
                                        <p:tgtEl>
                                          <p:spTgt spid="29"/>
                                        </p:tgtEl>
                                      </p:cBhvr>
                                    </p:animEffect>
                                  </p:childTnLst>
                                </p:cTn>
                              </p:par>
                            </p:childTnLst>
                          </p:cTn>
                        </p:par>
                        <p:par>
                          <p:cTn id="187" fill="hold">
                            <p:stCondLst>
                              <p:cond delay="500"/>
                            </p:stCondLst>
                            <p:childTnLst>
                              <p:par>
                                <p:cTn id="188" presetID="53" presetClass="entr" presetSubtype="16" fill="hold" grpId="0" nodeType="afterEffect">
                                  <p:stCondLst>
                                    <p:cond delay="0"/>
                                  </p:stCondLst>
                                  <p:childTnLst>
                                    <p:set>
                                      <p:cBhvr>
                                        <p:cTn id="189" dur="1" fill="hold">
                                          <p:stCondLst>
                                            <p:cond delay="0"/>
                                          </p:stCondLst>
                                        </p:cTn>
                                        <p:tgtEl>
                                          <p:spTgt spid="31"/>
                                        </p:tgtEl>
                                        <p:attrNameLst>
                                          <p:attrName>style.visibility</p:attrName>
                                        </p:attrNameLst>
                                      </p:cBhvr>
                                      <p:to>
                                        <p:strVal val="visible"/>
                                      </p:to>
                                    </p:set>
                                    <p:anim calcmode="lin" valueType="num">
                                      <p:cBhvr>
                                        <p:cTn id="190" dur="500" fill="hold"/>
                                        <p:tgtEl>
                                          <p:spTgt spid="31"/>
                                        </p:tgtEl>
                                        <p:attrNameLst>
                                          <p:attrName>ppt_w</p:attrName>
                                        </p:attrNameLst>
                                      </p:cBhvr>
                                      <p:tavLst>
                                        <p:tav tm="0">
                                          <p:val>
                                            <p:fltVal val="0"/>
                                          </p:val>
                                        </p:tav>
                                        <p:tav tm="100000">
                                          <p:val>
                                            <p:strVal val="#ppt_w"/>
                                          </p:val>
                                        </p:tav>
                                      </p:tavLst>
                                    </p:anim>
                                    <p:anim calcmode="lin" valueType="num">
                                      <p:cBhvr>
                                        <p:cTn id="191" dur="500" fill="hold"/>
                                        <p:tgtEl>
                                          <p:spTgt spid="31"/>
                                        </p:tgtEl>
                                        <p:attrNameLst>
                                          <p:attrName>ppt_h</p:attrName>
                                        </p:attrNameLst>
                                      </p:cBhvr>
                                      <p:tavLst>
                                        <p:tav tm="0">
                                          <p:val>
                                            <p:fltVal val="0"/>
                                          </p:val>
                                        </p:tav>
                                        <p:tav tm="100000">
                                          <p:val>
                                            <p:strVal val="#ppt_h"/>
                                          </p:val>
                                        </p:tav>
                                      </p:tavLst>
                                    </p:anim>
                                    <p:animEffect transition="in" filter="fade">
                                      <p:cBhvr>
                                        <p:cTn id="192" dur="500"/>
                                        <p:tgtEl>
                                          <p:spTgt spid="31"/>
                                        </p:tgtEl>
                                      </p:cBhvr>
                                    </p:animEffect>
                                  </p:childTnLst>
                                </p:cTn>
                              </p:par>
                            </p:childTnLst>
                          </p:cTn>
                        </p:par>
                      </p:childTnLst>
                    </p:cTn>
                  </p:par>
                  <p:par>
                    <p:cTn id="193" fill="hold">
                      <p:stCondLst>
                        <p:cond delay="indefinite"/>
                      </p:stCondLst>
                      <p:childTnLst>
                        <p:par>
                          <p:cTn id="194" fill="hold">
                            <p:stCondLst>
                              <p:cond delay="0"/>
                            </p:stCondLst>
                            <p:childTnLst>
                              <p:par>
                                <p:cTn id="195" presetID="22" presetClass="entr" presetSubtype="8" fill="hold" grpId="0" nodeType="clickEffect">
                                  <p:stCondLst>
                                    <p:cond delay="0"/>
                                  </p:stCondLst>
                                  <p:childTnLst>
                                    <p:set>
                                      <p:cBhvr>
                                        <p:cTn id="196" dur="1" fill="hold">
                                          <p:stCondLst>
                                            <p:cond delay="0"/>
                                          </p:stCondLst>
                                        </p:cTn>
                                        <p:tgtEl>
                                          <p:spTgt spid="30"/>
                                        </p:tgtEl>
                                        <p:attrNameLst>
                                          <p:attrName>style.visibility</p:attrName>
                                        </p:attrNameLst>
                                      </p:cBhvr>
                                      <p:to>
                                        <p:strVal val="visible"/>
                                      </p:to>
                                    </p:set>
                                    <p:animEffect transition="in" filter="wipe(left)">
                                      <p:cBhvr>
                                        <p:cTn id="197" dur="500"/>
                                        <p:tgtEl>
                                          <p:spTgt spid="30"/>
                                        </p:tgtEl>
                                      </p:cBhvr>
                                    </p:animEffect>
                                  </p:childTnLst>
                                </p:cTn>
                              </p:par>
                            </p:childTnLst>
                          </p:cTn>
                        </p:par>
                        <p:par>
                          <p:cTn id="198" fill="hold">
                            <p:stCondLst>
                              <p:cond delay="500"/>
                            </p:stCondLst>
                            <p:childTnLst>
                              <p:par>
                                <p:cTn id="199" presetID="22" presetClass="entr" presetSubtype="8" fill="hold" grpId="0" nodeType="afterEffect">
                                  <p:stCondLst>
                                    <p:cond delay="0"/>
                                  </p:stCondLst>
                                  <p:childTnLst>
                                    <p:set>
                                      <p:cBhvr>
                                        <p:cTn id="200" dur="1" fill="hold">
                                          <p:stCondLst>
                                            <p:cond delay="0"/>
                                          </p:stCondLst>
                                        </p:cTn>
                                        <p:tgtEl>
                                          <p:spTgt spid="32"/>
                                        </p:tgtEl>
                                        <p:attrNameLst>
                                          <p:attrName>style.visibility</p:attrName>
                                        </p:attrNameLst>
                                      </p:cBhvr>
                                      <p:to>
                                        <p:strVal val="visible"/>
                                      </p:to>
                                    </p:set>
                                    <p:animEffect transition="in" filter="wipe(left)">
                                      <p:cBhvr>
                                        <p:cTn id="201" dur="500"/>
                                        <p:tgtEl>
                                          <p:spTgt spid="32"/>
                                        </p:tgtEl>
                                      </p:cBhvr>
                                    </p:animEffect>
                                  </p:childTnLst>
                                </p:cTn>
                              </p:par>
                            </p:childTnLst>
                          </p:cTn>
                        </p:par>
                      </p:childTnLst>
                    </p:cTn>
                  </p:par>
                  <p:par>
                    <p:cTn id="202" fill="hold">
                      <p:stCondLst>
                        <p:cond delay="indefinite"/>
                      </p:stCondLst>
                      <p:childTnLst>
                        <p:par>
                          <p:cTn id="203" fill="hold">
                            <p:stCondLst>
                              <p:cond delay="0"/>
                            </p:stCondLst>
                            <p:childTnLst>
                              <p:par>
                                <p:cTn id="204" presetID="22" presetClass="entr" presetSubtype="8" fill="hold" grpId="0" nodeType="clickEffect">
                                  <p:stCondLst>
                                    <p:cond delay="0"/>
                                  </p:stCondLst>
                                  <p:childTnLst>
                                    <p:set>
                                      <p:cBhvr>
                                        <p:cTn id="205" dur="1" fill="hold">
                                          <p:stCondLst>
                                            <p:cond delay="0"/>
                                          </p:stCondLst>
                                        </p:cTn>
                                        <p:tgtEl>
                                          <p:spTgt spid="33"/>
                                        </p:tgtEl>
                                        <p:attrNameLst>
                                          <p:attrName>style.visibility</p:attrName>
                                        </p:attrNameLst>
                                      </p:cBhvr>
                                      <p:to>
                                        <p:strVal val="visible"/>
                                      </p:to>
                                    </p:set>
                                    <p:animEffect transition="in" filter="wipe(left)">
                                      <p:cBhvr>
                                        <p:cTn id="206" dur="500"/>
                                        <p:tgtEl>
                                          <p:spTgt spid="33"/>
                                        </p:tgtEl>
                                      </p:cBhvr>
                                    </p:animEffect>
                                  </p:childTnLst>
                                </p:cTn>
                              </p:par>
                            </p:childTnLst>
                          </p:cTn>
                        </p:par>
                      </p:childTnLst>
                    </p:cTn>
                  </p:par>
                  <p:par>
                    <p:cTn id="207" fill="hold">
                      <p:stCondLst>
                        <p:cond delay="indefinite"/>
                      </p:stCondLst>
                      <p:childTnLst>
                        <p:par>
                          <p:cTn id="208" fill="hold">
                            <p:stCondLst>
                              <p:cond delay="0"/>
                            </p:stCondLst>
                            <p:childTnLst>
                              <p:par>
                                <p:cTn id="209" presetID="22" presetClass="entr" presetSubtype="8" fill="hold" grpId="0" nodeType="clickEffect">
                                  <p:stCondLst>
                                    <p:cond delay="0"/>
                                  </p:stCondLst>
                                  <p:childTnLst>
                                    <p:set>
                                      <p:cBhvr>
                                        <p:cTn id="210" dur="1" fill="hold">
                                          <p:stCondLst>
                                            <p:cond delay="0"/>
                                          </p:stCondLst>
                                        </p:cTn>
                                        <p:tgtEl>
                                          <p:spTgt spid="34"/>
                                        </p:tgtEl>
                                        <p:attrNameLst>
                                          <p:attrName>style.visibility</p:attrName>
                                        </p:attrNameLst>
                                      </p:cBhvr>
                                      <p:to>
                                        <p:strVal val="visible"/>
                                      </p:to>
                                    </p:set>
                                    <p:animEffect transition="in" filter="wipe(left)">
                                      <p:cBhvr>
                                        <p:cTn id="211" dur="500"/>
                                        <p:tgtEl>
                                          <p:spTgt spid="34"/>
                                        </p:tgtEl>
                                      </p:cBhvr>
                                    </p:animEffect>
                                  </p:childTnLst>
                                </p:cTn>
                              </p:par>
                            </p:childTnLst>
                          </p:cTn>
                        </p:par>
                        <p:par>
                          <p:cTn id="212" fill="hold">
                            <p:stCondLst>
                              <p:cond delay="500"/>
                            </p:stCondLst>
                            <p:childTnLst>
                              <p:par>
                                <p:cTn id="213" presetID="22" presetClass="entr" presetSubtype="8" fill="hold" grpId="0" nodeType="afterEffect">
                                  <p:stCondLst>
                                    <p:cond delay="0"/>
                                  </p:stCondLst>
                                  <p:childTnLst>
                                    <p:set>
                                      <p:cBhvr>
                                        <p:cTn id="214" dur="1" fill="hold">
                                          <p:stCondLst>
                                            <p:cond delay="0"/>
                                          </p:stCondLst>
                                        </p:cTn>
                                        <p:tgtEl>
                                          <p:spTgt spid="35"/>
                                        </p:tgtEl>
                                        <p:attrNameLst>
                                          <p:attrName>style.visibility</p:attrName>
                                        </p:attrNameLst>
                                      </p:cBhvr>
                                      <p:to>
                                        <p:strVal val="visible"/>
                                      </p:to>
                                    </p:set>
                                    <p:animEffect transition="in" filter="wipe(left)">
                                      <p:cBhvr>
                                        <p:cTn id="215" dur="500"/>
                                        <p:tgtEl>
                                          <p:spTgt spid="35"/>
                                        </p:tgtEl>
                                      </p:cBhvr>
                                    </p:animEffect>
                                  </p:childTnLst>
                                </p:cTn>
                              </p:par>
                            </p:childTnLst>
                          </p:cTn>
                        </p:par>
                      </p:childTnLst>
                    </p:cTn>
                  </p:par>
                  <p:par>
                    <p:cTn id="216" fill="hold">
                      <p:stCondLst>
                        <p:cond delay="indefinite"/>
                      </p:stCondLst>
                      <p:childTnLst>
                        <p:par>
                          <p:cTn id="217" fill="hold">
                            <p:stCondLst>
                              <p:cond delay="0"/>
                            </p:stCondLst>
                            <p:childTnLst>
                              <p:par>
                                <p:cTn id="218" presetID="22" presetClass="entr" presetSubtype="8" fill="hold" grpId="0" nodeType="clickEffect">
                                  <p:stCondLst>
                                    <p:cond delay="0"/>
                                  </p:stCondLst>
                                  <p:childTnLst>
                                    <p:set>
                                      <p:cBhvr>
                                        <p:cTn id="219" dur="1" fill="hold">
                                          <p:stCondLst>
                                            <p:cond delay="0"/>
                                          </p:stCondLst>
                                        </p:cTn>
                                        <p:tgtEl>
                                          <p:spTgt spid="36"/>
                                        </p:tgtEl>
                                        <p:attrNameLst>
                                          <p:attrName>style.visibility</p:attrName>
                                        </p:attrNameLst>
                                      </p:cBhvr>
                                      <p:to>
                                        <p:strVal val="visible"/>
                                      </p:to>
                                    </p:set>
                                    <p:animEffect transition="in" filter="wipe(left)">
                                      <p:cBhvr>
                                        <p:cTn id="220" dur="500"/>
                                        <p:tgtEl>
                                          <p:spTgt spid="36"/>
                                        </p:tgtEl>
                                      </p:cBhvr>
                                    </p:animEffect>
                                  </p:childTnLst>
                                </p:cTn>
                              </p:par>
                            </p:childTnLst>
                          </p:cTn>
                        </p:par>
                      </p:childTnLst>
                    </p:cTn>
                  </p:par>
                  <p:par>
                    <p:cTn id="221" fill="hold">
                      <p:stCondLst>
                        <p:cond delay="indefinite"/>
                      </p:stCondLst>
                      <p:childTnLst>
                        <p:par>
                          <p:cTn id="222" fill="hold">
                            <p:stCondLst>
                              <p:cond delay="0"/>
                            </p:stCondLst>
                            <p:childTnLst>
                              <p:par>
                                <p:cTn id="223" presetID="1" presetClass="exit" presetSubtype="0" fill="hold" grpId="1" nodeType="clickEffect">
                                  <p:stCondLst>
                                    <p:cond delay="0"/>
                                  </p:stCondLst>
                                  <p:childTnLst>
                                    <p:set>
                                      <p:cBhvr>
                                        <p:cTn id="224" dur="1" fill="hold">
                                          <p:stCondLst>
                                            <p:cond delay="0"/>
                                          </p:stCondLst>
                                        </p:cTn>
                                        <p:tgtEl>
                                          <p:spTgt spid="29"/>
                                        </p:tgtEl>
                                        <p:attrNameLst>
                                          <p:attrName>style.visibility</p:attrName>
                                        </p:attrNameLst>
                                      </p:cBhvr>
                                      <p:to>
                                        <p:strVal val="hidden"/>
                                      </p:to>
                                    </p:set>
                                  </p:childTnLst>
                                </p:cTn>
                              </p:par>
                              <p:par>
                                <p:cTn id="225" presetID="1" presetClass="exit" presetSubtype="0" fill="hold" grpId="1" nodeType="withEffect">
                                  <p:stCondLst>
                                    <p:cond delay="0"/>
                                  </p:stCondLst>
                                  <p:childTnLst>
                                    <p:set>
                                      <p:cBhvr>
                                        <p:cTn id="226" dur="1" fill="hold">
                                          <p:stCondLst>
                                            <p:cond delay="0"/>
                                          </p:stCondLst>
                                        </p:cTn>
                                        <p:tgtEl>
                                          <p:spTgt spid="31"/>
                                        </p:tgtEl>
                                        <p:attrNameLst>
                                          <p:attrName>style.visibility</p:attrName>
                                        </p:attrNameLst>
                                      </p:cBhvr>
                                      <p:to>
                                        <p:strVal val="hidden"/>
                                      </p:to>
                                    </p:set>
                                  </p:childTnLst>
                                </p:cTn>
                              </p:par>
                              <p:par>
                                <p:cTn id="227" presetID="1" presetClass="exit" presetSubtype="0" fill="hold" grpId="1" nodeType="withEffect">
                                  <p:stCondLst>
                                    <p:cond delay="0"/>
                                  </p:stCondLst>
                                  <p:childTnLst>
                                    <p:set>
                                      <p:cBhvr>
                                        <p:cTn id="228" dur="1" fill="hold">
                                          <p:stCondLst>
                                            <p:cond delay="0"/>
                                          </p:stCondLst>
                                        </p:cTn>
                                        <p:tgtEl>
                                          <p:spTgt spid="30"/>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32"/>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33"/>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34"/>
                                        </p:tgtEl>
                                        <p:attrNameLst>
                                          <p:attrName>style.visibility</p:attrName>
                                        </p:attrNameLst>
                                      </p:cBhvr>
                                      <p:to>
                                        <p:strVal val="hidden"/>
                                      </p:to>
                                    </p:set>
                                  </p:childTnLst>
                                </p:cTn>
                              </p:par>
                              <p:par>
                                <p:cTn id="235" presetID="1" presetClass="exit" presetSubtype="0" fill="hold" grpId="1" nodeType="withEffect">
                                  <p:stCondLst>
                                    <p:cond delay="0"/>
                                  </p:stCondLst>
                                  <p:childTnLst>
                                    <p:set>
                                      <p:cBhvr>
                                        <p:cTn id="236"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19" grpId="0" animBg="1"/>
      <p:bldP spid="19" grpId="1" animBg="1"/>
      <p:bldP spid="20" grpId="0"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9" grpId="0" animBg="1"/>
      <p:bldP spid="29" grpId="1" animBg="1"/>
      <p:bldP spid="31" grpId="0" animBg="1"/>
      <p:bldP spid="31" grpId="1" animBg="1"/>
      <p:bldP spid="30" grpId="0" animBg="1"/>
      <p:bldP spid="30" grpId="1" animBg="1"/>
      <p:bldP spid="32" grpId="0" animBg="1"/>
      <p:bldP spid="32" grpId="1" animBg="1"/>
      <p:bldP spid="33" grpId="0" animBg="1"/>
      <p:bldP spid="33" grpId="1" animBg="1"/>
      <p:bldP spid="34" grpId="0" animBg="1"/>
      <p:bldP spid="34" grpId="1" animBg="1"/>
      <p:bldP spid="35" grpId="0" animBg="1"/>
      <p:bldP spid="35" grpId="1" animBg="1"/>
      <p:bldP spid="36" grpId="0" animBg="1"/>
      <p:bldP spid="39" grpId="0" animBg="1"/>
      <p:bldP spid="39"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779776" cy="623456"/>
            <a:chOff x="0" y="0"/>
            <a:chExt cx="3169369" cy="623456"/>
          </a:xfrm>
        </p:grpSpPr>
        <p:sp>
          <p:nvSpPr>
            <p:cNvPr id="3" name="矩形 2"/>
            <p:cNvSpPr/>
            <p:nvPr/>
          </p:nvSpPr>
          <p:spPr>
            <a:xfrm>
              <a:off x="0" y="467592"/>
              <a:ext cx="3158836" cy="155864"/>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rPr>
                <a:t>文本词组积累</a:t>
              </a:r>
              <a:endPar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endParaRPr>
            </a:p>
          </p:txBody>
        </p:sp>
      </p:grpSp>
      <p:sp>
        <p:nvSpPr>
          <p:cNvPr id="7" name="文本占位符 2"/>
          <p:cNvSpPr txBox="1"/>
          <p:nvPr/>
        </p:nvSpPr>
        <p:spPr>
          <a:xfrm>
            <a:off x="290802" y="851883"/>
            <a:ext cx="4114943" cy="312783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6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找到自己的使命</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6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带来欢乐和伤心事</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6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由于预算削减</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6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濒临失传的手艺</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6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保养不善的乐器</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6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一生对音乐的热爱</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6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低盈利能力</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6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缺乏熟练的技术人员</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6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提升公众形象</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6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维持运作</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6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深感满足</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6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厌倦聚光灯下的生活</a:t>
            </a:r>
            <a:endParaRPr lang="zh-CN" altLang="en-US" dirty="0">
              <a:solidFill>
                <a:prstClr val="black"/>
              </a:solidFill>
              <a:latin typeface="Calibri" panose="020F0502020204030204"/>
              <a:ea typeface="华文中宋" panose="02010600040101010101" charset="-122"/>
            </a:endParaRPr>
          </a:p>
        </p:txBody>
      </p:sp>
      <p:sp>
        <p:nvSpPr>
          <p:cNvPr id="8" name="文本占位符 2"/>
          <p:cNvSpPr txBox="1"/>
          <p:nvPr/>
        </p:nvSpPr>
        <p:spPr>
          <a:xfrm>
            <a:off x="4457701" y="796465"/>
            <a:ext cx="5777982" cy="479257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20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find one’s calling</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20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bring both joy and heartbreak</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20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due to budget cuts</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20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a dying craft</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20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a poorly maintained instrument</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20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carry a love of music for a lifetime</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20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low profitability</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20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shortage of skilled technicians</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20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enhance the public image</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20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sustain the operation</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20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feel deeply satisfied</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20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be tired of the spotlight</a:t>
            </a:r>
            <a:endParaRPr lang="zh-CN" altLang="en-US" i="1" dirty="0">
              <a:solidFill>
                <a:prstClr val="black"/>
              </a:solidFill>
              <a:latin typeface="Calibri" panose="020F0502020204030204"/>
              <a:ea typeface="华文中宋" panose="0201060004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arn(inVertic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barn(inVertical)">
                                      <p:cBhvr>
                                        <p:cTn id="27" dur="500"/>
                                        <p:tgtEl>
                                          <p:spTgt spid="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barn(inVertical)">
                                      <p:cBhvr>
                                        <p:cTn id="32" dur="500"/>
                                        <p:tgtEl>
                                          <p:spTgt spid="8">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8">
                                            <p:txEl>
                                              <p:pRg st="6" end="6"/>
                                            </p:txEl>
                                          </p:spTgt>
                                        </p:tgtEl>
                                        <p:attrNameLst>
                                          <p:attrName>style.visibility</p:attrName>
                                        </p:attrNameLst>
                                      </p:cBhvr>
                                      <p:to>
                                        <p:strVal val="visible"/>
                                      </p:to>
                                    </p:set>
                                    <p:animEffect transition="in" filter="barn(inVertical)">
                                      <p:cBhvr>
                                        <p:cTn id="37" dur="500"/>
                                        <p:tgtEl>
                                          <p:spTgt spid="8">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8">
                                            <p:txEl>
                                              <p:pRg st="7" end="7"/>
                                            </p:txEl>
                                          </p:spTgt>
                                        </p:tgtEl>
                                        <p:attrNameLst>
                                          <p:attrName>style.visibility</p:attrName>
                                        </p:attrNameLst>
                                      </p:cBhvr>
                                      <p:to>
                                        <p:strVal val="visible"/>
                                      </p:to>
                                    </p:set>
                                    <p:animEffect transition="in" filter="barn(inVertical)">
                                      <p:cBhvr>
                                        <p:cTn id="42" dur="500"/>
                                        <p:tgtEl>
                                          <p:spTgt spid="8">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8">
                                            <p:txEl>
                                              <p:pRg st="8" end="8"/>
                                            </p:txEl>
                                          </p:spTgt>
                                        </p:tgtEl>
                                        <p:attrNameLst>
                                          <p:attrName>style.visibility</p:attrName>
                                        </p:attrNameLst>
                                      </p:cBhvr>
                                      <p:to>
                                        <p:strVal val="visible"/>
                                      </p:to>
                                    </p:set>
                                    <p:animEffect transition="in" filter="barn(inVertical)">
                                      <p:cBhvr>
                                        <p:cTn id="47" dur="500"/>
                                        <p:tgtEl>
                                          <p:spTgt spid="8">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8">
                                            <p:txEl>
                                              <p:pRg st="9" end="9"/>
                                            </p:txEl>
                                          </p:spTgt>
                                        </p:tgtEl>
                                        <p:attrNameLst>
                                          <p:attrName>style.visibility</p:attrName>
                                        </p:attrNameLst>
                                      </p:cBhvr>
                                      <p:to>
                                        <p:strVal val="visible"/>
                                      </p:to>
                                    </p:set>
                                    <p:animEffect transition="in" filter="barn(inVertical)">
                                      <p:cBhvr>
                                        <p:cTn id="52" dur="500"/>
                                        <p:tgtEl>
                                          <p:spTgt spid="8">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8">
                                            <p:txEl>
                                              <p:pRg st="10" end="10"/>
                                            </p:txEl>
                                          </p:spTgt>
                                        </p:tgtEl>
                                        <p:attrNameLst>
                                          <p:attrName>style.visibility</p:attrName>
                                        </p:attrNameLst>
                                      </p:cBhvr>
                                      <p:to>
                                        <p:strVal val="visible"/>
                                      </p:to>
                                    </p:set>
                                    <p:animEffect transition="in" filter="barn(inVertical)">
                                      <p:cBhvr>
                                        <p:cTn id="57" dur="500"/>
                                        <p:tgtEl>
                                          <p:spTgt spid="8">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8">
                                            <p:txEl>
                                              <p:pRg st="11" end="11"/>
                                            </p:txEl>
                                          </p:spTgt>
                                        </p:tgtEl>
                                        <p:attrNameLst>
                                          <p:attrName>style.visibility</p:attrName>
                                        </p:attrNameLst>
                                      </p:cBhvr>
                                      <p:to>
                                        <p:strVal val="visible"/>
                                      </p:to>
                                    </p:set>
                                    <p:animEffect transition="in" filter="barn(inVertical)">
                                      <p:cBhvr>
                                        <p:cTn id="62" dur="500"/>
                                        <p:tgtEl>
                                          <p:spTgt spid="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779778" cy="621792"/>
            <a:chOff x="0" y="0"/>
            <a:chExt cx="2268467" cy="621792"/>
          </a:xfrm>
        </p:grpSpPr>
        <p:sp>
          <p:nvSpPr>
            <p:cNvPr id="3" name="矩形 2"/>
            <p:cNvSpPr/>
            <p:nvPr/>
          </p:nvSpPr>
          <p:spPr>
            <a:xfrm>
              <a:off x="1" y="467592"/>
              <a:ext cx="2268466" cy="154200"/>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2208769" cy="585216"/>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rPr>
                <a:t>文本词句分析</a:t>
              </a:r>
              <a:endPar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endParaRPr>
            </a:p>
          </p:txBody>
        </p:sp>
      </p:grpSp>
      <p:sp>
        <p:nvSpPr>
          <p:cNvPr id="5" name="文本占位符 2"/>
          <p:cNvSpPr txBox="1"/>
          <p:nvPr/>
        </p:nvSpPr>
        <p:spPr>
          <a:xfrm>
            <a:off x="190500" y="747304"/>
            <a:ext cx="11795023" cy="52709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Steve </a:t>
            </a:r>
            <a:r>
              <a:rPr lang="en-US" altLang="zh-CN" i="1" dirty="0" err="1">
                <a:solidFill>
                  <a:prstClr val="black"/>
                </a:solidFill>
                <a:latin typeface="Calibri" panose="020F0502020204030204"/>
                <a:ea typeface="Cambria" panose="02040503050406030204" pitchFamily="18" charset="0"/>
              </a:rPr>
              <a:t>Bagmanyan</a:t>
            </a:r>
            <a:r>
              <a:rPr lang="en-US" altLang="zh-CN" i="1" dirty="0">
                <a:solidFill>
                  <a:prstClr val="black"/>
                </a:solidFill>
                <a:latin typeface="Calibri" panose="020F0502020204030204"/>
                <a:ea typeface="Cambria" panose="02040503050406030204" pitchFamily="18" charset="0"/>
              </a:rPr>
              <a:t> found his calling in a workshop ______(fill) with broken instruments.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Due to budget cuts, the number of technicians has dropped from 60 to just 11, ______ (leave) them to repair instruments for more than half a million students in Los Angeles public schools.</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“The work we do is important and needs______________(preserve), but it's becoming a dying craft,” said </a:t>
            </a:r>
            <a:r>
              <a:rPr lang="en-US" altLang="zh-CN" i="1" dirty="0" err="1">
                <a:solidFill>
                  <a:prstClr val="black"/>
                </a:solidFill>
                <a:latin typeface="Calibri" panose="020F0502020204030204"/>
                <a:ea typeface="Cambria" panose="02040503050406030204" pitchFamily="18" charset="0"/>
              </a:rPr>
              <a:t>Bagmanyan</a:t>
            </a:r>
            <a:r>
              <a:rPr lang="en-US" altLang="zh-CN" i="1" dirty="0">
                <a:solidFill>
                  <a:prstClr val="black"/>
                </a:solidFill>
                <a:latin typeface="Calibri" panose="020F0502020204030204"/>
                <a:ea typeface="Cambria" panose="02040503050406030204" pitchFamily="18" charset="0"/>
              </a:rPr>
              <a:t>, 60, who runs the shop and handles piano______(repair).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The Last Repair Shop, a short documentary ________(feature) </a:t>
            </a:r>
            <a:r>
              <a:rPr lang="en-US" altLang="zh-CN" i="1" dirty="0" err="1">
                <a:solidFill>
                  <a:prstClr val="black"/>
                </a:solidFill>
                <a:latin typeface="Calibri" panose="020F0502020204030204"/>
                <a:ea typeface="Cambria" panose="02040503050406030204" pitchFamily="18" charset="0"/>
              </a:rPr>
              <a:t>Bagmanyan</a:t>
            </a:r>
            <a:r>
              <a:rPr lang="en-US" altLang="zh-CN" i="1" dirty="0">
                <a:solidFill>
                  <a:prstClr val="black"/>
                </a:solidFill>
                <a:latin typeface="Calibri" panose="020F0502020204030204"/>
                <a:ea typeface="Cambria" panose="02040503050406030204" pitchFamily="18" charset="0"/>
              </a:rPr>
              <a:t> and three other technicians, recently won an Oscar for best documentary short film.</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Since the release of the film, public support __________(soar).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If you're lucky, a splendid golden eagle may </a:t>
            </a:r>
            <a:r>
              <a:rPr lang="en-US" altLang="zh-CN" i="1" u="sng" dirty="0">
                <a:solidFill>
                  <a:prstClr val="black"/>
                </a:solidFill>
                <a:latin typeface="Calibri" panose="020F0502020204030204"/>
                <a:ea typeface="Cambria" panose="02040503050406030204" pitchFamily="18" charset="0"/>
              </a:rPr>
              <a:t>soar</a:t>
            </a:r>
            <a:r>
              <a:rPr lang="en-US" altLang="zh-CN" b="0" i="1" dirty="0">
                <a:solidFill>
                  <a:prstClr val="black"/>
                </a:solidFill>
                <a:latin typeface="Calibri" panose="020F0502020204030204"/>
                <a:ea typeface="Cambria" panose="02040503050406030204" pitchFamily="18" charset="0"/>
              </a:rPr>
              <a:t> into view. </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The building </a:t>
            </a:r>
            <a:r>
              <a:rPr lang="en-US" altLang="zh-CN" i="1" u="sng" dirty="0">
                <a:solidFill>
                  <a:prstClr val="black"/>
                </a:solidFill>
                <a:latin typeface="Calibri" panose="020F0502020204030204"/>
                <a:ea typeface="Cambria" panose="02040503050406030204" pitchFamily="18" charset="0"/>
              </a:rPr>
              <a:t>soared</a:t>
            </a:r>
            <a:r>
              <a:rPr lang="en-US" altLang="zh-CN" b="0" i="1" dirty="0">
                <a:solidFill>
                  <a:prstClr val="black"/>
                </a:solidFill>
                <a:latin typeface="Calibri" panose="020F0502020204030204"/>
                <a:ea typeface="Cambria" panose="02040503050406030204" pitchFamily="18" charset="0"/>
              </a:rPr>
              <a:t> above us.</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startAt="6"/>
            </a:pPr>
            <a:r>
              <a:rPr lang="en-US" altLang="zh-CN" i="1" dirty="0">
                <a:solidFill>
                  <a:prstClr val="black"/>
                </a:solidFill>
                <a:latin typeface="Calibri" panose="020F0502020204030204"/>
                <a:ea typeface="Cambria" panose="02040503050406030204" pitchFamily="18" charset="0"/>
              </a:rPr>
              <a:t>Donations have been made _______(fund) more repairs and strengthen school music programs in Los Angeles.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The hospital is trying to raise </a:t>
            </a:r>
            <a:r>
              <a:rPr lang="en-US" altLang="zh-CN" i="1" u="sng" dirty="0">
                <a:solidFill>
                  <a:prstClr val="black"/>
                </a:solidFill>
                <a:latin typeface="Calibri" panose="020F0502020204030204"/>
                <a:ea typeface="Cambria" panose="02040503050406030204" pitchFamily="18" charset="0"/>
              </a:rPr>
              <a:t>funds</a:t>
            </a:r>
            <a:r>
              <a:rPr lang="en-US" altLang="zh-CN" b="0" i="1" dirty="0">
                <a:solidFill>
                  <a:prstClr val="black"/>
                </a:solidFill>
                <a:latin typeface="Calibri" panose="020F0502020204030204"/>
                <a:ea typeface="Cambria" panose="02040503050406030204" pitchFamily="18" charset="0"/>
              </a:rPr>
              <a:t> for a new kidney machine.</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a </a:t>
            </a:r>
            <a:r>
              <a:rPr lang="en-US" altLang="zh-CN" i="1" u="sng" dirty="0">
                <a:solidFill>
                  <a:prstClr val="black"/>
                </a:solidFill>
                <a:latin typeface="Calibri" panose="020F0502020204030204"/>
                <a:ea typeface="Cambria" panose="02040503050406030204" pitchFamily="18" charset="0"/>
              </a:rPr>
              <a:t>fund</a:t>
            </a:r>
            <a:r>
              <a:rPr lang="en-US" altLang="zh-CN" b="0" i="1" dirty="0">
                <a:solidFill>
                  <a:prstClr val="black"/>
                </a:solidFill>
                <a:latin typeface="Calibri" panose="020F0502020204030204"/>
                <a:ea typeface="Cambria" panose="02040503050406030204" pitchFamily="18" charset="0"/>
              </a:rPr>
              <a:t> of knowledge</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startAt="7"/>
            </a:pPr>
            <a:r>
              <a:rPr lang="en-US" altLang="zh-CN" i="1" dirty="0">
                <a:solidFill>
                  <a:prstClr val="black"/>
                </a:solidFill>
                <a:latin typeface="Calibri" panose="020F0502020204030204"/>
                <a:ea typeface="Cambria" panose="02040503050406030204" pitchFamily="18" charset="0"/>
              </a:rPr>
              <a:t>People are inspired by ______ we do and want to support a dying art form.</a:t>
            </a:r>
            <a:endParaRPr lang="en-US" altLang="zh-CN" i="1" dirty="0">
              <a:solidFill>
                <a:prstClr val="black"/>
              </a:solidFill>
              <a:latin typeface="Calibri" panose="020F0502020204030204"/>
              <a:ea typeface="Cambria" panose="02040503050406030204" pitchFamily="18" charset="0"/>
            </a:endParaRPr>
          </a:p>
        </p:txBody>
      </p:sp>
      <p:sp>
        <p:nvSpPr>
          <p:cNvPr id="7" name="文本框 6"/>
          <p:cNvSpPr txBox="1"/>
          <p:nvPr/>
        </p:nvSpPr>
        <p:spPr>
          <a:xfrm>
            <a:off x="7156581" y="697077"/>
            <a:ext cx="895738"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filled</a:t>
            </a:r>
            <a:endParaRPr lang="zh-CN" altLang="en-US" sz="2000" b="1" dirty="0">
              <a:solidFill>
                <a:srgbClr val="FF0000"/>
              </a:solidFill>
            </a:endParaRPr>
          </a:p>
        </p:txBody>
      </p:sp>
      <p:sp>
        <p:nvSpPr>
          <p:cNvPr id="9" name="文本框 8"/>
          <p:cNvSpPr txBox="1"/>
          <p:nvPr/>
        </p:nvSpPr>
        <p:spPr>
          <a:xfrm>
            <a:off x="10655560" y="1144946"/>
            <a:ext cx="1017036"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leaving</a:t>
            </a:r>
            <a:endParaRPr lang="zh-CN" altLang="en-US" sz="2000" b="1" dirty="0">
              <a:solidFill>
                <a:srgbClr val="FF0000"/>
              </a:solidFill>
            </a:endParaRPr>
          </a:p>
        </p:txBody>
      </p:sp>
      <p:sp>
        <p:nvSpPr>
          <p:cNvPr id="11" name="文本框 10"/>
          <p:cNvSpPr txBox="1"/>
          <p:nvPr/>
        </p:nvSpPr>
        <p:spPr>
          <a:xfrm>
            <a:off x="6015136" y="2273950"/>
            <a:ext cx="6176864"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to be preserved</a:t>
            </a:r>
            <a:endParaRPr lang="zh-CN" altLang="en-US" sz="2000" b="1" dirty="0">
              <a:solidFill>
                <a:srgbClr val="FF0000"/>
              </a:solidFill>
            </a:endParaRPr>
          </a:p>
        </p:txBody>
      </p:sp>
      <p:sp>
        <p:nvSpPr>
          <p:cNvPr id="13" name="文本框 12"/>
          <p:cNvSpPr txBox="1"/>
          <p:nvPr/>
        </p:nvSpPr>
        <p:spPr>
          <a:xfrm>
            <a:off x="9778483" y="2553869"/>
            <a:ext cx="1082350"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repairs</a:t>
            </a:r>
            <a:endParaRPr lang="zh-CN" altLang="en-US" sz="2000" b="1" dirty="0">
              <a:solidFill>
                <a:srgbClr val="FF0000"/>
              </a:solidFill>
            </a:endParaRPr>
          </a:p>
        </p:txBody>
      </p:sp>
      <p:sp>
        <p:nvSpPr>
          <p:cNvPr id="15" name="文本框 14"/>
          <p:cNvSpPr txBox="1"/>
          <p:nvPr/>
        </p:nvSpPr>
        <p:spPr>
          <a:xfrm>
            <a:off x="6167536" y="2973747"/>
            <a:ext cx="1166326"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featuring</a:t>
            </a:r>
            <a:endParaRPr lang="zh-CN" altLang="en-US" sz="2000" b="1" dirty="0">
              <a:solidFill>
                <a:srgbClr val="FF0000"/>
              </a:solidFill>
            </a:endParaRPr>
          </a:p>
        </p:txBody>
      </p:sp>
      <p:sp>
        <p:nvSpPr>
          <p:cNvPr id="17" name="文本框 16"/>
          <p:cNvSpPr txBox="1"/>
          <p:nvPr/>
        </p:nvSpPr>
        <p:spPr>
          <a:xfrm>
            <a:off x="6270172" y="3692203"/>
            <a:ext cx="1688840"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has soared</a:t>
            </a:r>
            <a:endParaRPr lang="zh-CN" altLang="en-US" sz="2000" b="1" dirty="0">
              <a:solidFill>
                <a:srgbClr val="FF0000"/>
              </a:solidFill>
            </a:endParaRPr>
          </a:p>
        </p:txBody>
      </p:sp>
      <p:sp>
        <p:nvSpPr>
          <p:cNvPr id="18" name="文本框 17"/>
          <p:cNvSpPr txBox="1"/>
          <p:nvPr/>
        </p:nvSpPr>
        <p:spPr>
          <a:xfrm>
            <a:off x="8708571" y="3676652"/>
            <a:ext cx="2768081"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v.</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猛涨，急升，猛增</a:t>
            </a:r>
            <a:endParaRPr lang="zh-CN" altLang="en-US" sz="2000" b="1" dirty="0">
              <a:solidFill>
                <a:srgbClr val="FF0000"/>
              </a:solidFill>
            </a:endParaRPr>
          </a:p>
        </p:txBody>
      </p:sp>
      <p:sp>
        <p:nvSpPr>
          <p:cNvPr id="20" name="文本框 19"/>
          <p:cNvSpPr txBox="1"/>
          <p:nvPr/>
        </p:nvSpPr>
        <p:spPr>
          <a:xfrm>
            <a:off x="8207830" y="4062318"/>
            <a:ext cx="1688840"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v.</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翱翔</a:t>
            </a:r>
            <a:endParaRPr lang="zh-CN" altLang="en-US" sz="2000" b="1" dirty="0">
              <a:solidFill>
                <a:srgbClr val="FF0000"/>
              </a:solidFill>
            </a:endParaRPr>
          </a:p>
        </p:txBody>
      </p:sp>
      <p:sp>
        <p:nvSpPr>
          <p:cNvPr id="21" name="文本框 20"/>
          <p:cNvSpPr txBox="1"/>
          <p:nvPr/>
        </p:nvSpPr>
        <p:spPr>
          <a:xfrm>
            <a:off x="4777275" y="4485306"/>
            <a:ext cx="1688840"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v.</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耸立</a:t>
            </a:r>
            <a:endParaRPr lang="zh-CN" altLang="en-US" sz="2000" b="1" dirty="0">
              <a:solidFill>
                <a:srgbClr val="FF0000"/>
              </a:solidFill>
            </a:endParaRPr>
          </a:p>
        </p:txBody>
      </p:sp>
      <p:sp>
        <p:nvSpPr>
          <p:cNvPr id="23" name="文本框 22"/>
          <p:cNvSpPr txBox="1"/>
          <p:nvPr/>
        </p:nvSpPr>
        <p:spPr>
          <a:xfrm>
            <a:off x="4320074" y="4774554"/>
            <a:ext cx="989044"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to fund </a:t>
            </a:r>
            <a:endParaRPr lang="zh-CN" altLang="en-US" sz="2000" b="1" dirty="0">
              <a:solidFill>
                <a:srgbClr val="FF0000"/>
              </a:solidFill>
            </a:endParaRPr>
          </a:p>
        </p:txBody>
      </p:sp>
      <p:sp>
        <p:nvSpPr>
          <p:cNvPr id="24" name="文本框 23"/>
          <p:cNvSpPr txBox="1"/>
          <p:nvPr/>
        </p:nvSpPr>
        <p:spPr>
          <a:xfrm>
            <a:off x="4323185" y="5244196"/>
            <a:ext cx="3281264"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v.</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为</a:t>
            </a:r>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提供资金；拨款给</a:t>
            </a:r>
            <a:endParaRPr lang="zh-CN" altLang="en-US" sz="2000" b="1" dirty="0">
              <a:solidFill>
                <a:srgbClr val="FF0000"/>
              </a:solidFill>
            </a:endParaRPr>
          </a:p>
        </p:txBody>
      </p:sp>
      <p:sp>
        <p:nvSpPr>
          <p:cNvPr id="25" name="文本框 24"/>
          <p:cNvSpPr txBox="1"/>
          <p:nvPr/>
        </p:nvSpPr>
        <p:spPr>
          <a:xfrm>
            <a:off x="8665030" y="5527224"/>
            <a:ext cx="1688840"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n.</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资金；现款</a:t>
            </a:r>
            <a:endParaRPr lang="zh-CN" altLang="en-US" sz="2000" b="1" dirty="0">
              <a:solidFill>
                <a:srgbClr val="FF0000"/>
              </a:solidFill>
            </a:endParaRPr>
          </a:p>
        </p:txBody>
      </p:sp>
      <p:sp>
        <p:nvSpPr>
          <p:cNvPr id="26" name="文本框 25"/>
          <p:cNvSpPr txBox="1"/>
          <p:nvPr/>
        </p:nvSpPr>
        <p:spPr>
          <a:xfrm>
            <a:off x="3536304" y="5978204"/>
            <a:ext cx="1688840" cy="400110"/>
          </a:xfrm>
          <a:prstGeom prst="rect">
            <a:avLst/>
          </a:prstGeom>
          <a:noFill/>
        </p:spPr>
        <p:txBody>
          <a:bodyPr wrap="square">
            <a:spAutoFit/>
          </a:bodyPr>
          <a:lstStyle/>
          <a:p>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丰富的知识</a:t>
            </a:r>
            <a:endParaRPr lang="zh-CN" altLang="en-US" sz="2000" b="1" dirty="0">
              <a:solidFill>
                <a:srgbClr val="FF0000"/>
              </a:solidFill>
            </a:endParaRPr>
          </a:p>
        </p:txBody>
      </p:sp>
      <p:sp>
        <p:nvSpPr>
          <p:cNvPr id="28" name="文本框 27"/>
          <p:cNvSpPr txBox="1"/>
          <p:nvPr/>
        </p:nvSpPr>
        <p:spPr>
          <a:xfrm>
            <a:off x="3676262" y="6220799"/>
            <a:ext cx="1586203"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what</a:t>
            </a:r>
            <a:endParaRPr lang="zh-CN"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barn(inVertical)">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arn(inVertic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arn(inVertic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arn(inVertic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barn(inVertical)">
                                      <p:cBhvr>
                                        <p:cTn id="7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1" grpId="0"/>
      <p:bldP spid="13" grpId="0"/>
      <p:bldP spid="15" grpId="0"/>
      <p:bldP spid="17" grpId="0"/>
      <p:bldP spid="18" grpId="0"/>
      <p:bldP spid="20" grpId="0"/>
      <p:bldP spid="21" grpId="0"/>
      <p:bldP spid="23" grpId="0"/>
      <p:bldP spid="24" grpId="0"/>
      <p:bldP spid="25" grpId="0"/>
      <p:bldP spid="26" grpId="0"/>
      <p:bldP spid="2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383118" y="1350684"/>
            <a:ext cx="11438341" cy="4793129"/>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56311" y="2389661"/>
            <a:ext cx="4457463" cy="83099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tabLst>
                <a:tab pos="2865755" algn="l"/>
              </a:tabLst>
            </a:pPr>
            <a:r>
              <a:rPr lang="en-US" altLang="zh-CN" sz="4800" b="1" dirty="0">
                <a:solidFill>
                  <a:schemeClr val="tx1">
                    <a:lumMod val="95000"/>
                    <a:lumOff val="5000"/>
                  </a:schemeClr>
                </a:solidFill>
                <a:latin typeface="Cambria" panose="02040503050406030204" pitchFamily="18" charset="0"/>
                <a:ea typeface="Cambria" panose="02040503050406030204" pitchFamily="18" charset="0"/>
                <a:sym typeface="Calibri" panose="020F0502020204030204" pitchFamily="34" charset="0"/>
              </a:rPr>
              <a:t>C</a:t>
            </a:r>
            <a:r>
              <a:rPr lang="zh-CN" altLang="en-US" sz="4800" b="1" dirty="0">
                <a:solidFill>
                  <a:schemeClr val="tx1">
                    <a:lumMod val="95000"/>
                    <a:lumOff val="5000"/>
                  </a:schemeClr>
                </a:solidFill>
                <a:latin typeface="Cambria" panose="02040503050406030204" pitchFamily="18" charset="0"/>
                <a:sym typeface="Calibri" panose="020F0502020204030204" pitchFamily="34" charset="0"/>
              </a:rPr>
              <a:t>篇</a:t>
            </a:r>
            <a:endParaRPr lang="en-US" altLang="zh-CN" sz="4800" b="1" dirty="0">
              <a:solidFill>
                <a:schemeClr val="tx1">
                  <a:lumMod val="95000"/>
                  <a:lumOff val="5000"/>
                </a:schemeClr>
              </a:solidFill>
              <a:latin typeface="Cambria" panose="02040503050406030204" pitchFamily="18" charset="0"/>
              <a:ea typeface="Cambria" panose="02040503050406030204" pitchFamily="18" charset="0"/>
              <a:sym typeface="Calibri" panose="020F0502020204030204" pitchFamily="34" charset="0"/>
            </a:endParaRPr>
          </a:p>
        </p:txBody>
      </p:sp>
      <p:sp>
        <p:nvSpPr>
          <p:cNvPr id="2"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287624" y="3485485"/>
            <a:ext cx="5215066" cy="871970"/>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pPr>
            <a:r>
              <a:rPr lang="zh-CN" altLang="en-US"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人与自我：</a:t>
            </a:r>
            <a:r>
              <a:rPr lang="en-US" altLang="zh-CN"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Look at the stick with different eyes –a great introduction to the concept of Umwelt</a:t>
            </a:r>
            <a:endParaRPr lang="en-US" altLang="zh-CN" sz="1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sym typeface="Calibri" panose="020F0502020204030204" pitchFamily="34" charset="0"/>
            </a:endParaRPr>
          </a:p>
        </p:txBody>
      </p:sp>
      <p:pic>
        <p:nvPicPr>
          <p:cNvPr id="5" name="图片 4"/>
          <p:cNvPicPr>
            <a:picLocks noChangeAspect="1"/>
          </p:cNvPicPr>
          <p:nvPr/>
        </p:nvPicPr>
        <p:blipFill>
          <a:blip r:embed="rId1">
            <a:extLst>
              <a:ext uri="{28A0092B-C50C-407E-A947-70E740481C1C}">
                <a14:useLocalDpi xmlns:a14="http://schemas.microsoft.com/office/drawing/2010/main" val="0"/>
              </a:ext>
            </a:extLst>
          </a:blip>
          <a:srcRect b="4635"/>
          <a:stretch>
            <a:fillRect/>
          </a:stretch>
        </p:blipFill>
        <p:spPr>
          <a:xfrm>
            <a:off x="7064440" y="527957"/>
            <a:ext cx="4762500" cy="603146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230" y="0"/>
            <a:ext cx="9817266" cy="6756337"/>
          </a:xfrm>
          <a:prstGeom prst="rect">
            <a:avLst/>
          </a:prstGeom>
          <a:noFill/>
        </p:spPr>
        <p:txBody>
          <a:bodyPr wrap="square">
            <a:spAutoFit/>
          </a:bodyPr>
          <a:lstStyle/>
          <a:p>
            <a:pPr indent="309880" algn="just" fontAlgn="auto">
              <a:lnSpc>
                <a:spcPct val="115000"/>
              </a:lnSpc>
            </a:pPr>
            <a:r>
              <a:rPr lang="en-US" altLang="zh-CN" sz="1600" b="0" dirty="0">
                <a:solidFill>
                  <a:srgbClr val="000000"/>
                </a:solidFill>
                <a:latin typeface="Times New Roman" panose="02020603050405020304" pitchFamily="18" charset="0"/>
                <a:ea typeface="宋体" panose="02010600030101010101" pitchFamily="2" charset="-122"/>
              </a:rPr>
              <a:t> When I was 14,</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I found myself in trouble for not doing my homework, which led me to Room E for school punishment. My teacher, Mr. McDonald, placed a stick on my desk and told me,</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“Think of as many ways to use this stick as you can.”</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When I looked puzzled, he smiled and gave me a tip: “Imagine you are someone or something else-a baby, a </a:t>
            </a:r>
            <a:r>
              <a:rPr lang="en-US" altLang="zh-CN" b="0" dirty="0" err="1">
                <a:solidFill>
                  <a:srgbClr val="000000"/>
                </a:solidFill>
                <a:latin typeface="Times New Roman" panose="02020603050405020304" pitchFamily="18" charset="0"/>
                <a:ea typeface="宋体" panose="02010600030101010101" pitchFamily="2" charset="-122"/>
              </a:rPr>
              <a:t>dog,or</a:t>
            </a:r>
            <a:r>
              <a:rPr lang="en-US" altLang="zh-CN" b="0" dirty="0">
                <a:solidFill>
                  <a:srgbClr val="000000"/>
                </a:solidFill>
                <a:latin typeface="Times New Roman" panose="02020603050405020304" pitchFamily="18" charset="0"/>
                <a:ea typeface="宋体" panose="02010600030101010101" pitchFamily="2" charset="-122"/>
              </a:rPr>
              <a:t> a bird-and look at the stick again.”</a:t>
            </a:r>
            <a:endParaRPr lang="en-US" altLang="zh-CN" b="0" dirty="0">
              <a:solidFill>
                <a:srgbClr val="000000"/>
              </a:solidFill>
              <a:latin typeface="Times New Roman" panose="02020603050405020304" pitchFamily="18" charset="0"/>
              <a:ea typeface="宋体" panose="02010600030101010101" pitchFamily="2" charset="-122"/>
            </a:endParaRPr>
          </a:p>
          <a:p>
            <a:pPr indent="309880" algn="just" fontAlgn="auto">
              <a:lnSpc>
                <a:spcPct val="115000"/>
              </a:lnSpc>
            </a:pPr>
            <a:r>
              <a:rPr lang="en-US" altLang="zh-CN" b="0" dirty="0">
                <a:solidFill>
                  <a:srgbClr val="000000"/>
                </a:solidFill>
                <a:latin typeface="Times New Roman" panose="02020603050405020304" pitchFamily="18" charset="0"/>
                <a:ea typeface="宋体" panose="02010600030101010101" pitchFamily="2" charset="-122"/>
              </a:rPr>
              <a:t>That moment stuck with me. To this day, I consider it the best punishment I ever received. Mr. McDonald's advice-</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1" dirty="0">
                <a:solidFill>
                  <a:srgbClr val="000000"/>
                </a:solidFill>
                <a:highlight>
                  <a:srgbClr val="00FFFF"/>
                </a:highlight>
                <a:latin typeface="Times New Roman" panose="02020603050405020304" pitchFamily="18" charset="0"/>
                <a:ea typeface="宋体" panose="02010600030101010101" pitchFamily="2" charset="-122"/>
              </a:rPr>
              <a:t>“Look at the stick with different eyes”-is a great introduction to the concept of Umwelt</a:t>
            </a:r>
            <a:r>
              <a:rPr lang="en-US" altLang="zh-CN" b="0" dirty="0">
                <a:solidFill>
                  <a:srgbClr val="000000"/>
                </a:solidFill>
                <a:latin typeface="Times New Roman" panose="02020603050405020304" pitchFamily="18" charset="0"/>
                <a:ea typeface="宋体" panose="02010600030101010101" pitchFamily="2" charset="-122"/>
              </a:rPr>
              <a:t>, developed by German biologist Jakob von </a:t>
            </a:r>
            <a:r>
              <a:rPr lang="en-US" altLang="zh-CN" b="0" dirty="0" err="1">
                <a:solidFill>
                  <a:srgbClr val="000000"/>
                </a:solidFill>
                <a:latin typeface="Times New Roman" panose="02020603050405020304" pitchFamily="18" charset="0"/>
                <a:ea typeface="宋体" panose="02010600030101010101" pitchFamily="2" charset="-122"/>
              </a:rPr>
              <a:t>Uexküll</a:t>
            </a:r>
            <a:r>
              <a:rPr lang="en-US" altLang="zh-CN" b="0" dirty="0">
                <a:solidFill>
                  <a:srgbClr val="000000"/>
                </a:solidFill>
                <a:latin typeface="Times New Roman" panose="02020603050405020304" pitchFamily="18" charset="0"/>
                <a:ea typeface="宋体" panose="02010600030101010101" pitchFamily="2" charset="-122"/>
              </a:rPr>
              <a:t>.</a:t>
            </a:r>
            <a:endParaRPr lang="en-US" altLang="zh-CN" b="0" dirty="0">
              <a:solidFill>
                <a:srgbClr val="000000"/>
              </a:solidFill>
              <a:latin typeface="Times New Roman" panose="02020603050405020304" pitchFamily="18" charset="0"/>
              <a:ea typeface="宋体" panose="02010600030101010101" pitchFamily="2" charset="-122"/>
            </a:endParaRPr>
          </a:p>
          <a:p>
            <a:pPr indent="309880" algn="just" fontAlgn="auto">
              <a:lnSpc>
                <a:spcPct val="115000"/>
              </a:lnSpc>
            </a:pPr>
            <a:r>
              <a:rPr lang="en-US" altLang="zh-CN" b="0" dirty="0" err="1">
                <a:solidFill>
                  <a:srgbClr val="000000"/>
                </a:solidFill>
                <a:latin typeface="Times New Roman" panose="02020603050405020304" pitchFamily="18" charset="0"/>
                <a:ea typeface="宋体" panose="02010600030101010101" pitchFamily="2" charset="-122"/>
              </a:rPr>
              <a:t>Uexküll's</a:t>
            </a:r>
            <a:r>
              <a:rPr lang="en-US" altLang="zh-CN" b="0" dirty="0">
                <a:solidFill>
                  <a:srgbClr val="000000"/>
                </a:solidFill>
                <a:latin typeface="Times New Roman" panose="02020603050405020304" pitchFamily="18" charset="0"/>
                <a:ea typeface="宋体" panose="02010600030101010101" pitchFamily="2" charset="-122"/>
              </a:rPr>
              <a:t> Umwelt refers to the idea that every living creature perceives the world differently, based on its biological makeup and how it interacts with its environment. There is no “one”</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objective world; instead, every creature experiences its own version of reality. </a:t>
            </a:r>
            <a:r>
              <a:rPr lang="en-US" altLang="zh-CN" b="0" dirty="0">
                <a:solidFill>
                  <a:srgbClr val="000000"/>
                </a:solidFill>
                <a:highlight>
                  <a:srgbClr val="F8E2A7"/>
                </a:highlight>
                <a:latin typeface="Times New Roman" panose="02020603050405020304" pitchFamily="18" charset="0"/>
                <a:ea typeface="宋体" panose="02010600030101010101" pitchFamily="2" charset="-122"/>
              </a:rPr>
              <a:t>Take bees, for example</a:t>
            </a:r>
            <a:r>
              <a:rPr lang="en-US" altLang="zh-CN" b="0" dirty="0">
                <a:solidFill>
                  <a:srgbClr val="000000"/>
                </a:solidFill>
                <a:latin typeface="Times New Roman" panose="02020603050405020304" pitchFamily="18" charset="0"/>
                <a:ea typeface="宋体" panose="02010600030101010101" pitchFamily="2" charset="-122"/>
              </a:rPr>
              <a:t>. To a human, a flower is just a beautiful object with pleasant colors and fragrances. However, for a bee, flowers are much more than that. Bees can see ultraviolet (UV) light, which humans cannot. In a bee's world, flowers reveal intricate UV patterns that act as road signs</a:t>
            </a:r>
            <a:r>
              <a:rPr lang="zh-CN" altLang="zh-CN" b="0" dirty="0">
                <a:solidFill>
                  <a:srgbClr val="000000"/>
                </a:solidFill>
                <a:latin typeface="Times New Roman" panose="02020603050405020304" pitchFamily="18" charset="0"/>
                <a:ea typeface="宋体" panose="02010600030101010101" pitchFamily="2" charset="-122"/>
              </a:rPr>
              <a:t>，</a:t>
            </a:r>
            <a:r>
              <a:rPr lang="en-US" altLang="zh-CN" b="0" dirty="0">
                <a:solidFill>
                  <a:srgbClr val="000000"/>
                </a:solidFill>
                <a:latin typeface="Times New Roman" panose="02020603050405020304" pitchFamily="18" charset="0"/>
                <a:ea typeface="宋体" panose="02010600030101010101" pitchFamily="2" charset="-122"/>
              </a:rPr>
              <a:t>leading them to nectar</a:t>
            </a:r>
            <a:r>
              <a:rPr lang="zh-CN" altLang="zh-CN" b="0" dirty="0">
                <a:solidFill>
                  <a:srgbClr val="000000"/>
                </a:solidFill>
                <a:latin typeface="Times New Roman" panose="02020603050405020304" pitchFamily="18" charset="0"/>
                <a:ea typeface="宋体" panose="02010600030101010101" pitchFamily="2" charset="-122"/>
              </a:rPr>
              <a:t>（花蜜）</a:t>
            </a:r>
            <a:r>
              <a:rPr lang="en-US" altLang="zh-CN" b="0" dirty="0">
                <a:solidFill>
                  <a:srgbClr val="000000"/>
                </a:solidFill>
                <a:latin typeface="Times New Roman" panose="02020603050405020304" pitchFamily="18" charset="0"/>
                <a:ea typeface="宋体" panose="02010600030101010101" pitchFamily="2" charset="-122"/>
              </a:rPr>
              <a:t>.This UV-rich environment</a:t>
            </a:r>
            <a:r>
              <a:rPr lang="en-US" altLang="zh-CN"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b="0" dirty="0">
                <a:solidFill>
                  <a:srgbClr val="000000"/>
                </a:solidFill>
                <a:latin typeface="Times New Roman" panose="02020603050405020304" pitchFamily="18" charset="0"/>
                <a:ea typeface="宋体" panose="02010600030101010101" pitchFamily="2" charset="-122"/>
              </a:rPr>
              <a:t>helps bees find food and pollinate</a:t>
            </a:r>
            <a:r>
              <a:rPr lang="zh-CN" altLang="zh-CN" b="0" dirty="0">
                <a:solidFill>
                  <a:srgbClr val="000000"/>
                </a:solidFill>
                <a:latin typeface="Times New Roman" panose="02020603050405020304" pitchFamily="18" charset="0"/>
                <a:ea typeface="宋体" panose="02010600030101010101" pitchFamily="2" charset="-122"/>
              </a:rPr>
              <a:t>（授粉）</a:t>
            </a:r>
            <a:r>
              <a:rPr lang="en-US" altLang="zh-CN" b="0" dirty="0">
                <a:solidFill>
                  <a:srgbClr val="000000"/>
                </a:solidFill>
                <a:latin typeface="Times New Roman" panose="02020603050405020304" pitchFamily="18" charset="0"/>
                <a:ea typeface="宋体" panose="02010600030101010101" pitchFamily="2" charset="-122"/>
              </a:rPr>
              <a:t>flowers, ensuring both their survival and that of plants.</a:t>
            </a:r>
            <a:endParaRPr lang="en-US" altLang="zh-CN" b="0" dirty="0">
              <a:solidFill>
                <a:srgbClr val="000000"/>
              </a:solidFill>
              <a:latin typeface="Times New Roman" panose="02020603050405020304" pitchFamily="18" charset="0"/>
              <a:ea typeface="宋体" panose="02010600030101010101" pitchFamily="2" charset="-122"/>
            </a:endParaRPr>
          </a:p>
          <a:p>
            <a:pPr indent="309880" algn="just" fontAlgn="auto">
              <a:lnSpc>
                <a:spcPct val="115000"/>
              </a:lnSpc>
            </a:pPr>
            <a:r>
              <a:rPr lang="en-US" altLang="zh-CN" b="0" dirty="0">
                <a:solidFill>
                  <a:srgbClr val="000000"/>
                </a:solidFill>
                <a:latin typeface="Times New Roman" panose="02020603050405020304" pitchFamily="18" charset="0"/>
                <a:ea typeface="宋体" panose="02010600030101010101" pitchFamily="2" charset="-122"/>
              </a:rPr>
              <a:t> </a:t>
            </a:r>
            <a:r>
              <a:rPr lang="en-US" altLang="zh-CN" dirty="0">
                <a:solidFill>
                  <a:srgbClr val="000000"/>
                </a:solidFill>
                <a:highlight>
                  <a:srgbClr val="F8E2A7"/>
                </a:highlight>
                <a:latin typeface="Times New Roman" panose="02020603050405020304" pitchFamily="18" charset="0"/>
                <a:ea typeface="宋体" panose="02010600030101010101" pitchFamily="2" charset="-122"/>
              </a:rPr>
              <a:t>Similarly</a:t>
            </a:r>
            <a:r>
              <a:rPr lang="en-US" altLang="zh-CN" b="0" dirty="0">
                <a:solidFill>
                  <a:srgbClr val="000000"/>
                </a:solidFill>
                <a:latin typeface="Times New Roman" panose="02020603050405020304" pitchFamily="18" charset="0"/>
                <a:ea typeface="宋体" panose="02010600030101010101" pitchFamily="2" charset="-122"/>
              </a:rPr>
              <a:t>, humans also experience the world through their own perspectives</a:t>
            </a:r>
            <a:r>
              <a:rPr lang="zh-CN" altLang="zh-CN" b="0" dirty="0">
                <a:solidFill>
                  <a:srgbClr val="000000"/>
                </a:solidFill>
                <a:latin typeface="Times New Roman" panose="02020603050405020304" pitchFamily="18" charset="0"/>
                <a:ea typeface="宋体" panose="02010600030101010101" pitchFamily="2" charset="-122"/>
              </a:rPr>
              <a:t>（视角）</a:t>
            </a:r>
            <a:r>
              <a:rPr lang="en-US" altLang="zh-CN" b="0" dirty="0">
                <a:solidFill>
                  <a:srgbClr val="000000"/>
                </a:solidFill>
                <a:latin typeface="Times New Roman" panose="02020603050405020304" pitchFamily="18" charset="0"/>
                <a:ea typeface="宋体" panose="02010600030101010101" pitchFamily="2" charset="-122"/>
              </a:rPr>
              <a:t>, shaped by what they care about and find meaningful. </a:t>
            </a:r>
            <a:r>
              <a:rPr lang="en-US" altLang="zh-CN" dirty="0">
                <a:solidFill>
                  <a:srgbClr val="000000"/>
                </a:solidFill>
                <a:highlight>
                  <a:srgbClr val="F8E2A7"/>
                </a:highlight>
                <a:latin typeface="Times New Roman" panose="02020603050405020304" pitchFamily="18" charset="0"/>
                <a:ea typeface="宋体" panose="02010600030101010101" pitchFamily="2" charset="-122"/>
              </a:rPr>
              <a:t>Imagine sitting through a dull presentation</a:t>
            </a:r>
            <a:r>
              <a:rPr lang="en-US" altLang="zh-CN" b="0" dirty="0">
                <a:solidFill>
                  <a:srgbClr val="000000"/>
                </a:solidFill>
                <a:latin typeface="Times New Roman" panose="02020603050405020304" pitchFamily="18" charset="0"/>
                <a:ea typeface="宋体" panose="02010600030101010101" pitchFamily="2" charset="-122"/>
              </a:rPr>
              <a:t>, barely paying attention. Suddenly, the speaker mentions a topic that directly interests you, and you become fully engaged. </a:t>
            </a:r>
            <a:r>
              <a:rPr lang="en-US" altLang="zh-CN" b="0" dirty="0" err="1">
                <a:solidFill>
                  <a:srgbClr val="000000"/>
                </a:solidFill>
                <a:latin typeface="Times New Roman" panose="02020603050405020304" pitchFamily="18" charset="0"/>
                <a:ea typeface="宋体" panose="02010600030101010101" pitchFamily="2" charset="-122"/>
              </a:rPr>
              <a:t>Uexküll's</a:t>
            </a:r>
            <a:r>
              <a:rPr lang="en-US" altLang="zh-CN" b="0" dirty="0">
                <a:solidFill>
                  <a:srgbClr val="000000"/>
                </a:solidFill>
                <a:latin typeface="Times New Roman" panose="02020603050405020304" pitchFamily="18" charset="0"/>
                <a:ea typeface="宋体" panose="02010600030101010101" pitchFamily="2" charset="-122"/>
              </a:rPr>
              <a:t> idea </a:t>
            </a:r>
            <a:r>
              <a:rPr lang="en-US" altLang="zh-CN" b="0" dirty="0">
                <a:solidFill>
                  <a:srgbClr val="000000"/>
                </a:solidFill>
                <a:highlight>
                  <a:srgbClr val="EF727E"/>
                </a:highlight>
                <a:latin typeface="Times New Roman" panose="02020603050405020304" pitchFamily="18" charset="0"/>
                <a:ea typeface="宋体" panose="02010600030101010101" pitchFamily="2" charset="-122"/>
              </a:rPr>
              <a:t>teaches us that people</a:t>
            </a:r>
            <a:r>
              <a:rPr lang="en-US" altLang="zh-CN" b="0" dirty="0">
                <a:solidFill>
                  <a:srgbClr val="000000"/>
                </a:solidFill>
                <a:latin typeface="Times New Roman" panose="02020603050405020304" pitchFamily="18" charset="0"/>
                <a:ea typeface="宋体" panose="02010600030101010101" pitchFamily="2" charset="-122"/>
              </a:rPr>
              <a:t>, like bees, </a:t>
            </a:r>
            <a:r>
              <a:rPr lang="en-US" altLang="zh-CN" dirty="0">
                <a:solidFill>
                  <a:srgbClr val="000000"/>
                </a:solidFill>
                <a:highlight>
                  <a:srgbClr val="EF727E"/>
                </a:highlight>
                <a:latin typeface="Times New Roman" panose="02020603050405020304" pitchFamily="18" charset="0"/>
                <a:ea typeface="宋体" panose="02010600030101010101" pitchFamily="2" charset="-122"/>
              </a:rPr>
              <a:t>connect with the world in unique ways</a:t>
            </a:r>
            <a:r>
              <a:rPr lang="en-US" altLang="zh-CN" b="0" dirty="0">
                <a:solidFill>
                  <a:srgbClr val="000000"/>
                </a:solidFill>
                <a:latin typeface="Times New Roman" panose="02020603050405020304" pitchFamily="18" charset="0"/>
                <a:ea typeface="宋体" panose="02010600030101010101" pitchFamily="2" charset="-122"/>
              </a:rPr>
              <a:t>. The key takeaway for presenters is to craft their messages to appeal to different interests. </a:t>
            </a:r>
            <a:r>
              <a:rPr lang="en-US" altLang="zh-CN" dirty="0">
                <a:solidFill>
                  <a:srgbClr val="000000"/>
                </a:solidFill>
                <a:highlight>
                  <a:srgbClr val="EF727E"/>
                </a:highlight>
                <a:latin typeface="Times New Roman" panose="02020603050405020304" pitchFamily="18" charset="0"/>
                <a:ea typeface="宋体" panose="02010600030101010101" pitchFamily="2" charset="-122"/>
              </a:rPr>
              <a:t>By doing so,</a:t>
            </a:r>
            <a:r>
              <a:rPr lang="en-US" altLang="zh-CN" b="0" dirty="0">
                <a:solidFill>
                  <a:srgbClr val="000000"/>
                </a:solidFill>
                <a:latin typeface="Times New Roman" panose="02020603050405020304" pitchFamily="18" charset="0"/>
                <a:ea typeface="宋体" panose="02010600030101010101" pitchFamily="2" charset="-122"/>
              </a:rPr>
              <a:t> they have a better chance of reaching and engaging a diverse audience.</a:t>
            </a:r>
            <a:endParaRPr lang="zh-CN" altLang="zh-CN"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3" name="文本框 2"/>
          <p:cNvSpPr txBox="1"/>
          <p:nvPr/>
        </p:nvSpPr>
        <p:spPr>
          <a:xfrm>
            <a:off x="9890396" y="780720"/>
            <a:ext cx="2301604" cy="707886"/>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pPr algn="ctr"/>
            <a:r>
              <a:rPr lang="en-US" altLang="zh-CN" sz="2000" b="1" dirty="0">
                <a:solidFill>
                  <a:schemeClr val="bg1"/>
                </a:solidFill>
                <a:latin typeface="Cambria" panose="02040503050406030204" pitchFamily="18" charset="0"/>
                <a:ea typeface="Cambria" panose="02040503050406030204" pitchFamily="18" charset="0"/>
              </a:rPr>
              <a:t>Introduce the topic</a:t>
            </a:r>
            <a:endParaRPr lang="zh-CN" altLang="en-US" sz="1200" b="1" dirty="0">
              <a:solidFill>
                <a:schemeClr val="bg1"/>
              </a:solidFill>
            </a:endParaRPr>
          </a:p>
        </p:txBody>
      </p:sp>
      <p:sp>
        <p:nvSpPr>
          <p:cNvPr id="4" name="矩形 3"/>
          <p:cNvSpPr/>
          <p:nvPr/>
        </p:nvSpPr>
        <p:spPr>
          <a:xfrm>
            <a:off x="-1" y="1"/>
            <a:ext cx="9839739" cy="2295330"/>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2336372"/>
            <a:ext cx="9839739" cy="3355301"/>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9890396" y="3388627"/>
            <a:ext cx="2301604" cy="1015663"/>
          </a:xfrm>
          <a:prstGeom prst="rect">
            <a:avLst/>
          </a:prstGeom>
          <a:solidFill>
            <a:srgbClr val="FFC000"/>
          </a:solidFill>
          <a:effectLst>
            <a:outerShdw blurRad="50800" dist="38100" dir="5400000" algn="t" rotWithShape="0">
              <a:prstClr val="black">
                <a:alpha val="40000"/>
              </a:prstClr>
            </a:outerShdw>
          </a:effectLst>
        </p:spPr>
        <p:txBody>
          <a:bodyPr wrap="square">
            <a:spAutoFit/>
          </a:bodyPr>
          <a:lstStyle/>
          <a:p>
            <a:pPr algn="ctr"/>
            <a:r>
              <a:rPr lang="en-US" altLang="zh-CN" sz="2000" b="1" dirty="0">
                <a:solidFill>
                  <a:schemeClr val="bg1"/>
                </a:solidFill>
                <a:latin typeface="Cambria" panose="02040503050406030204" pitchFamily="18" charset="0"/>
                <a:ea typeface="Cambria" panose="02040503050406030204" pitchFamily="18" charset="0"/>
              </a:rPr>
              <a:t>The explanation of the topic with examples</a:t>
            </a:r>
            <a:endParaRPr lang="zh-CN" altLang="en-US" sz="1200" b="1" dirty="0">
              <a:solidFill>
                <a:schemeClr val="bg1"/>
              </a:solidFill>
            </a:endParaRPr>
          </a:p>
        </p:txBody>
      </p:sp>
      <p:sp>
        <p:nvSpPr>
          <p:cNvPr id="7" name="矩形 6"/>
          <p:cNvSpPr/>
          <p:nvPr/>
        </p:nvSpPr>
        <p:spPr>
          <a:xfrm>
            <a:off x="0" y="5724669"/>
            <a:ext cx="9839739" cy="993372"/>
          </a:xfrm>
          <a:prstGeom prst="rect">
            <a:avLst/>
          </a:prstGeom>
          <a:noFill/>
          <a:ln w="38100">
            <a:solidFill>
              <a:srgbClr val="EF7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9890396" y="5668165"/>
            <a:ext cx="2301604" cy="707886"/>
          </a:xfrm>
          <a:prstGeom prst="rect">
            <a:avLst/>
          </a:prstGeom>
          <a:solidFill>
            <a:srgbClr val="EF727E"/>
          </a:solidFill>
          <a:effectLst>
            <a:outerShdw blurRad="50800" dist="38100" dir="5400000" algn="t" rotWithShape="0">
              <a:prstClr val="black">
                <a:alpha val="40000"/>
              </a:prstClr>
            </a:outerShdw>
          </a:effectLst>
        </p:spPr>
        <p:txBody>
          <a:bodyPr wrap="square">
            <a:spAutoFit/>
          </a:bodyPr>
          <a:lstStyle/>
          <a:p>
            <a:pPr algn="ctr"/>
            <a:r>
              <a:rPr lang="en-US" altLang="zh-CN" sz="2000" b="1" dirty="0">
                <a:solidFill>
                  <a:schemeClr val="bg1"/>
                </a:solidFill>
                <a:latin typeface="Cambria" panose="02040503050406030204" pitchFamily="18" charset="0"/>
                <a:ea typeface="Cambria" panose="02040503050406030204" pitchFamily="18" charset="0"/>
              </a:rPr>
              <a:t>Reflection and suggestion</a:t>
            </a:r>
            <a:endParaRPr lang="zh-CN" altLang="en-US" sz="1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圆角 4"/>
          <p:cNvSpPr/>
          <p:nvPr/>
        </p:nvSpPr>
        <p:spPr>
          <a:xfrm>
            <a:off x="50801" y="0"/>
            <a:ext cx="7055677" cy="1421296"/>
          </a:xfrm>
          <a:prstGeom prst="roundRect">
            <a:avLst/>
          </a:prstGeom>
          <a:noFill/>
          <a:ln w="25400">
            <a:solidFill>
              <a:srgbClr val="F8E2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62232" y="0"/>
            <a:ext cx="7075686" cy="6816097"/>
          </a:xfrm>
          <a:prstGeom prst="rect">
            <a:avLst/>
          </a:prstGeom>
          <a:noFill/>
        </p:spPr>
        <p:txBody>
          <a:bodyPr wrap="square">
            <a:spAutoFit/>
          </a:bodyPr>
          <a:lstStyle/>
          <a:p>
            <a:pPr indent="309880" algn="just" fontAlgn="auto">
              <a:lnSpc>
                <a:spcPct val="115000"/>
              </a:lnSpc>
            </a:pPr>
            <a:r>
              <a:rPr lang="en-US" altLang="zh-CN" sz="1600" dirty="0">
                <a:solidFill>
                  <a:srgbClr val="000000"/>
                </a:solidFill>
                <a:latin typeface="Times New Roman" panose="02020603050405020304" pitchFamily="18" charset="0"/>
                <a:ea typeface="宋体" panose="02010600030101010101" pitchFamily="2" charset="-122"/>
              </a:rPr>
              <a:t> When I was 14,</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solidFill>
                  <a:srgbClr val="000000"/>
                </a:solidFill>
                <a:latin typeface="Times New Roman" panose="02020603050405020304" pitchFamily="18" charset="0"/>
                <a:ea typeface="宋体" panose="02010600030101010101" pitchFamily="2" charset="-122"/>
              </a:rPr>
              <a:t>I found myself in trouble for not doing my homework, which led me to Room E for school punishment. My teacher, Mr. McDonald, placed a stick on my desk and told me,</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solidFill>
                  <a:srgbClr val="000000"/>
                </a:solidFill>
                <a:latin typeface="Times New Roman" panose="02020603050405020304" pitchFamily="18" charset="0"/>
                <a:ea typeface="宋体" panose="02010600030101010101" pitchFamily="2" charset="-122"/>
              </a:rPr>
              <a:t>“Think of as many ways to use this stick as you can.”</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solidFill>
                  <a:srgbClr val="000000"/>
                </a:solidFill>
                <a:latin typeface="Times New Roman" panose="02020603050405020304" pitchFamily="18" charset="0"/>
                <a:ea typeface="宋体" panose="02010600030101010101" pitchFamily="2" charset="-122"/>
              </a:rPr>
              <a:t>When I looked puzzled, he smiled and gave me a tip: “Imagine you are someone or something else-a baby, a dog, or a bird-and look at the stick again.”</a:t>
            </a:r>
            <a:endParaRPr lang="en-US" altLang="zh-CN" sz="1600" dirty="0">
              <a:solidFill>
                <a:srgbClr val="000000"/>
              </a:solidFill>
              <a:latin typeface="Times New Roman" panose="02020603050405020304" pitchFamily="18" charset="0"/>
              <a:ea typeface="宋体" panose="02010600030101010101" pitchFamily="2" charset="-122"/>
            </a:endParaRPr>
          </a:p>
          <a:p>
            <a:pPr indent="309880" algn="just" fontAlgn="auto">
              <a:lnSpc>
                <a:spcPct val="115000"/>
              </a:lnSpc>
            </a:pPr>
            <a:r>
              <a:rPr lang="en-US" altLang="zh-CN" sz="1600" dirty="0">
                <a:solidFill>
                  <a:srgbClr val="000000"/>
                </a:solidFill>
                <a:latin typeface="Times New Roman" panose="02020603050405020304" pitchFamily="18" charset="0"/>
                <a:ea typeface="宋体" panose="02010600030101010101" pitchFamily="2" charset="-122"/>
              </a:rPr>
              <a:t>That moment stuck with me. To this day, I consider it the best punishment I ever received. Mr. McDonald's advice-</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solidFill>
                  <a:srgbClr val="000000"/>
                </a:solidFill>
                <a:latin typeface="Times New Roman" panose="02020603050405020304" pitchFamily="18" charset="0"/>
                <a:ea typeface="宋体" panose="02010600030101010101" pitchFamily="2" charset="-122"/>
              </a:rPr>
              <a:t>“Look at the stick with different eyes”-is a great introduction to the concept of Umwelt, developed by German biologist Jakob von </a:t>
            </a:r>
            <a:r>
              <a:rPr lang="en-US" altLang="zh-CN" sz="1600" dirty="0" err="1">
                <a:solidFill>
                  <a:srgbClr val="000000"/>
                </a:solidFill>
                <a:latin typeface="Times New Roman" panose="02020603050405020304" pitchFamily="18" charset="0"/>
                <a:ea typeface="宋体" panose="02010600030101010101" pitchFamily="2" charset="-122"/>
              </a:rPr>
              <a:t>Uexküll</a:t>
            </a:r>
            <a:r>
              <a:rPr lang="en-US" altLang="zh-CN" sz="1600" dirty="0">
                <a:solidFill>
                  <a:srgbClr val="000000"/>
                </a:solidFill>
                <a:latin typeface="Times New Roman" panose="02020603050405020304" pitchFamily="18" charset="0"/>
                <a:ea typeface="宋体" panose="02010600030101010101" pitchFamily="2" charset="-122"/>
              </a:rPr>
              <a:t>.</a:t>
            </a:r>
            <a:endParaRPr lang="en-US" altLang="zh-CN" sz="1600" dirty="0">
              <a:solidFill>
                <a:srgbClr val="000000"/>
              </a:solidFill>
              <a:latin typeface="Times New Roman" panose="02020603050405020304" pitchFamily="18" charset="0"/>
              <a:ea typeface="宋体" panose="02010600030101010101" pitchFamily="2" charset="-122"/>
            </a:endParaRPr>
          </a:p>
          <a:p>
            <a:pPr indent="309880" algn="just" fontAlgn="auto"/>
            <a:r>
              <a:rPr lang="en-US" altLang="zh-CN" sz="1600" dirty="0" err="1">
                <a:solidFill>
                  <a:srgbClr val="000000"/>
                </a:solidFill>
                <a:latin typeface="Times New Roman" panose="02020603050405020304" pitchFamily="18" charset="0"/>
                <a:ea typeface="宋体" panose="02010600030101010101" pitchFamily="2" charset="-122"/>
              </a:rPr>
              <a:t>Uexküll's</a:t>
            </a:r>
            <a:r>
              <a:rPr lang="en-US" altLang="zh-CN" sz="1600" dirty="0">
                <a:solidFill>
                  <a:srgbClr val="000000"/>
                </a:solidFill>
                <a:latin typeface="Times New Roman" panose="02020603050405020304" pitchFamily="18" charset="0"/>
                <a:ea typeface="宋体" panose="02010600030101010101" pitchFamily="2" charset="-122"/>
              </a:rPr>
              <a:t> Umwelt refers to the idea that every living creature perceives the world differently, based on its biological makeup and how it interacts with its environment. There is no “one”</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solidFill>
                  <a:srgbClr val="000000"/>
                </a:solidFill>
                <a:latin typeface="Times New Roman" panose="02020603050405020304" pitchFamily="18" charset="0"/>
                <a:ea typeface="宋体" panose="02010600030101010101" pitchFamily="2" charset="-122"/>
              </a:rPr>
              <a:t>objective world; instead, every creature experiences its own version of reality. Take bees, for example. To a human, a flower is just a beautiful object with pleasant colors and fragrances. However, for a bee, flowers are much more than that. Bees can see ultraviolet (UV) light, which humans cannot. In a bee's world, flowers reveal intricate UV patterns that act as road signs</a:t>
            </a:r>
            <a:r>
              <a:rPr lang="zh-CN" altLang="zh-CN" sz="1600" dirty="0">
                <a:solidFill>
                  <a:srgbClr val="000000"/>
                </a:solidFill>
                <a:latin typeface="Times New Roman" panose="02020603050405020304" pitchFamily="18" charset="0"/>
                <a:ea typeface="宋体" panose="02010600030101010101" pitchFamily="2" charset="-122"/>
              </a:rPr>
              <a:t>，</a:t>
            </a:r>
            <a:r>
              <a:rPr lang="en-US" altLang="zh-CN" sz="1600" dirty="0">
                <a:solidFill>
                  <a:srgbClr val="000000"/>
                </a:solidFill>
                <a:latin typeface="Times New Roman" panose="02020603050405020304" pitchFamily="18" charset="0"/>
                <a:ea typeface="宋体" panose="02010600030101010101" pitchFamily="2" charset="-122"/>
              </a:rPr>
              <a:t>leading them to nectar</a:t>
            </a:r>
            <a:r>
              <a:rPr lang="zh-CN" altLang="zh-CN" sz="1600" dirty="0">
                <a:solidFill>
                  <a:srgbClr val="000000"/>
                </a:solidFill>
                <a:latin typeface="Times New Roman" panose="02020603050405020304" pitchFamily="18" charset="0"/>
                <a:ea typeface="宋体" panose="02010600030101010101" pitchFamily="2" charset="-122"/>
              </a:rPr>
              <a:t>（花蜜）</a:t>
            </a:r>
            <a:r>
              <a:rPr lang="en-US" altLang="zh-CN" sz="1600" dirty="0">
                <a:solidFill>
                  <a:srgbClr val="000000"/>
                </a:solidFill>
                <a:latin typeface="Times New Roman" panose="02020603050405020304" pitchFamily="18" charset="0"/>
                <a:ea typeface="宋体" panose="02010600030101010101" pitchFamily="2" charset="-122"/>
              </a:rPr>
              <a:t>.This UV-rich environment</a:t>
            </a:r>
            <a:r>
              <a:rPr lang="en-US" altLang="zh-CN"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1600" dirty="0">
                <a:solidFill>
                  <a:srgbClr val="000000"/>
                </a:solidFill>
                <a:latin typeface="Times New Roman" panose="02020603050405020304" pitchFamily="18" charset="0"/>
                <a:ea typeface="宋体" panose="02010600030101010101" pitchFamily="2" charset="-122"/>
              </a:rPr>
              <a:t>helps bees find food and pollinate</a:t>
            </a:r>
            <a:r>
              <a:rPr lang="zh-CN" altLang="zh-CN" sz="1600" dirty="0">
                <a:solidFill>
                  <a:srgbClr val="000000"/>
                </a:solidFill>
                <a:latin typeface="Times New Roman" panose="02020603050405020304" pitchFamily="18" charset="0"/>
                <a:ea typeface="宋体" panose="02010600030101010101" pitchFamily="2" charset="-122"/>
              </a:rPr>
              <a:t>（授粉）</a:t>
            </a:r>
            <a:r>
              <a:rPr lang="en-US" altLang="zh-CN" sz="1600" dirty="0">
                <a:solidFill>
                  <a:srgbClr val="000000"/>
                </a:solidFill>
                <a:latin typeface="Times New Roman" panose="02020603050405020304" pitchFamily="18" charset="0"/>
                <a:ea typeface="宋体" panose="02010600030101010101" pitchFamily="2" charset="-122"/>
              </a:rPr>
              <a:t>flowers, ensuring both their survival and that of plants.</a:t>
            </a:r>
            <a:endParaRPr lang="en-US" altLang="zh-CN" sz="1600" dirty="0">
              <a:solidFill>
                <a:srgbClr val="000000"/>
              </a:solidFill>
              <a:latin typeface="Times New Roman" panose="02020603050405020304" pitchFamily="18" charset="0"/>
              <a:ea typeface="宋体" panose="02010600030101010101" pitchFamily="2" charset="-122"/>
            </a:endParaRPr>
          </a:p>
          <a:p>
            <a:pPr indent="309880" algn="just" fontAlgn="auto">
              <a:lnSpc>
                <a:spcPct val="115000"/>
              </a:lnSpc>
            </a:pPr>
            <a:r>
              <a:rPr lang="en-US" altLang="zh-CN" sz="1600" dirty="0">
                <a:solidFill>
                  <a:srgbClr val="000000"/>
                </a:solidFill>
                <a:latin typeface="Times New Roman" panose="02020603050405020304" pitchFamily="18" charset="0"/>
                <a:ea typeface="宋体" panose="02010600030101010101" pitchFamily="2" charset="-122"/>
              </a:rPr>
              <a:t> Similarly, humans also experience the world through their own perspectives</a:t>
            </a:r>
            <a:r>
              <a:rPr lang="zh-CN" altLang="zh-CN" sz="1600" dirty="0">
                <a:solidFill>
                  <a:srgbClr val="000000"/>
                </a:solidFill>
                <a:latin typeface="Times New Roman" panose="02020603050405020304" pitchFamily="18" charset="0"/>
                <a:ea typeface="宋体" panose="02010600030101010101" pitchFamily="2" charset="-122"/>
              </a:rPr>
              <a:t>（视角）</a:t>
            </a:r>
            <a:r>
              <a:rPr lang="en-US" altLang="zh-CN" sz="1600" dirty="0">
                <a:solidFill>
                  <a:srgbClr val="000000"/>
                </a:solidFill>
                <a:latin typeface="Times New Roman" panose="02020603050405020304" pitchFamily="18" charset="0"/>
                <a:ea typeface="宋体" panose="02010600030101010101" pitchFamily="2" charset="-122"/>
              </a:rPr>
              <a:t>, shaped by what they care about and find meaningful. Imagine sitting through a dull presentation, barely paying attention. Suddenly, the speaker mentions a topic that directly interests you, and you become fully engaged. </a:t>
            </a:r>
            <a:r>
              <a:rPr lang="en-US" altLang="zh-CN" sz="1600" dirty="0" err="1">
                <a:solidFill>
                  <a:srgbClr val="000000"/>
                </a:solidFill>
                <a:latin typeface="Times New Roman" panose="02020603050405020304" pitchFamily="18" charset="0"/>
                <a:ea typeface="宋体" panose="02010600030101010101" pitchFamily="2" charset="-122"/>
              </a:rPr>
              <a:t>Uexküll's</a:t>
            </a:r>
            <a:r>
              <a:rPr lang="en-US" altLang="zh-CN" sz="1600" dirty="0">
                <a:solidFill>
                  <a:srgbClr val="000000"/>
                </a:solidFill>
                <a:latin typeface="Times New Roman" panose="02020603050405020304" pitchFamily="18" charset="0"/>
                <a:ea typeface="宋体" panose="02010600030101010101" pitchFamily="2" charset="-122"/>
              </a:rPr>
              <a:t> idea teaches us that people, like bees, connect with the world in unique ways. The key takeaway for presenters is to craft their messages to appeal to different interests. By doing so, they have a better chance of reaching and engaging a diverse audience.</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4" name="文本框 3"/>
          <p:cNvSpPr txBox="1"/>
          <p:nvPr/>
        </p:nvSpPr>
        <p:spPr>
          <a:xfrm>
            <a:off x="7296537" y="149291"/>
            <a:ext cx="4848809" cy="6740307"/>
          </a:xfrm>
          <a:prstGeom prst="rect">
            <a:avLst/>
          </a:prstGeom>
          <a:noFill/>
          <a:ln w="25400">
            <a:solidFill>
              <a:srgbClr val="9AAABA"/>
            </a:solidFill>
          </a:ln>
        </p:spPr>
        <p:txBody>
          <a:bodyPr wrap="square">
            <a:spAutoFit/>
          </a:bodyPr>
          <a:lstStyle/>
          <a:p>
            <a:pPr algn="just" eaLnBrk="0">
              <a:buNone/>
              <a:tabLst>
                <a:tab pos="266700" algn="l"/>
              </a:tabLst>
            </a:pPr>
            <a:r>
              <a:rPr lang="en-US" altLang="zh-CN" sz="1600" b="1" dirty="0">
                <a:solidFill>
                  <a:srgbClr val="000000"/>
                </a:solidFill>
                <a:effectLst/>
                <a:latin typeface="Times New Roman" panose="02020603050405020304" pitchFamily="18" charset="0"/>
                <a:ea typeface="等线" panose="02010600030101010101" pitchFamily="2" charset="-122"/>
              </a:rPr>
              <a:t>28. What advice did Mr. McDonald give to the author for using the stick?</a:t>
            </a:r>
            <a:endParaRPr lang="en-US" altLang="zh-CN" sz="16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 A. Think from new angles.</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 B. Discuss ideas with others.</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 C. Write down quick thoughts.      </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 D. Observe the stick closely.</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b="1" dirty="0">
                <a:solidFill>
                  <a:srgbClr val="000000"/>
                </a:solidFill>
                <a:effectLst/>
                <a:latin typeface="Times New Roman" panose="02020603050405020304" pitchFamily="18" charset="0"/>
                <a:ea typeface="等线" panose="02010600030101010101" pitchFamily="2" charset="-122"/>
              </a:rPr>
              <a:t>29. What mainly shapes the way bees perceive flowers?</a:t>
            </a:r>
            <a:endParaRPr lang="en-US" altLang="zh-CN" sz="16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A. The patterns on the flowers.     </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B. Their ability to detect UV light.</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C. The environment where they live. </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D. Their experience of finding nectar.</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b="1" dirty="0">
                <a:solidFill>
                  <a:srgbClr val="000000"/>
                </a:solidFill>
                <a:effectLst/>
                <a:latin typeface="Times New Roman" panose="02020603050405020304" pitchFamily="18" charset="0"/>
                <a:ea typeface="等线" panose="02010600030101010101" pitchFamily="2" charset="-122"/>
              </a:rPr>
              <a:t>30. What should presenters do to engage their audience?</a:t>
            </a:r>
            <a:endParaRPr lang="en-US" altLang="zh-CN" sz="16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A. Keep presentations short.   </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B. Focus on just one topic.</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C. Use fewer technical terms.     </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D. Adapt to different interests.</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b="1" dirty="0">
                <a:solidFill>
                  <a:srgbClr val="000000"/>
                </a:solidFill>
                <a:effectLst/>
                <a:latin typeface="Times New Roman" panose="02020603050405020304" pitchFamily="18" charset="0"/>
                <a:ea typeface="等线" panose="02010600030101010101" pitchFamily="2" charset="-122"/>
              </a:rPr>
              <a:t>31. Which of the following is the best title for the text?</a:t>
            </a:r>
            <a:endParaRPr lang="en-US" altLang="zh-CN" sz="16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A. Shifting Perspectives: The Power of Seeing Differently</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B. </a:t>
            </a:r>
            <a:r>
              <a:rPr lang="en-US" altLang="zh-CN" sz="1600" dirty="0" err="1">
                <a:solidFill>
                  <a:srgbClr val="000000"/>
                </a:solidFill>
                <a:effectLst/>
                <a:latin typeface="Times New Roman" panose="02020603050405020304" pitchFamily="18" charset="0"/>
                <a:ea typeface="等线" panose="02010600030101010101" pitchFamily="2" charset="-122"/>
              </a:rPr>
              <a:t>Uexküll's</a:t>
            </a:r>
            <a:r>
              <a:rPr lang="en-US" altLang="zh-CN" sz="1600" dirty="0">
                <a:solidFill>
                  <a:srgbClr val="000000"/>
                </a:solidFill>
                <a:effectLst/>
                <a:latin typeface="Times New Roman" panose="02020603050405020304" pitchFamily="18" charset="0"/>
                <a:ea typeface="等线" panose="02010600030101010101" pitchFamily="2" charset="-122"/>
              </a:rPr>
              <a:t> Umwelt: How Reality Defines Living </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Beings</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C. UV Vision and Beyond: How Bees Experience the World</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D. Learning from McDonald: A Lesson of Boosting Creativity</a:t>
            </a:r>
            <a:endParaRPr lang="en-US" altLang="zh-CN" sz="1600" dirty="0">
              <a:solidFill>
                <a:srgbClr val="000000"/>
              </a:solidFill>
              <a:effectLst/>
              <a:latin typeface="Times New Roman" panose="02020603050405020304" pitchFamily="18" charset="0"/>
              <a:ea typeface="等线" panose="02010600030101010101" pitchFamily="2" charset="-122"/>
            </a:endParaRPr>
          </a:p>
        </p:txBody>
      </p:sp>
      <p:sp>
        <p:nvSpPr>
          <p:cNvPr id="9" name="矩形: 圆角 8"/>
          <p:cNvSpPr/>
          <p:nvPr/>
        </p:nvSpPr>
        <p:spPr>
          <a:xfrm>
            <a:off x="8176168" y="159650"/>
            <a:ext cx="603938" cy="278889"/>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9"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0" y="0"/>
            <a:ext cx="7235687" cy="3389851"/>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9880" algn="just" fontAlgn="auto">
              <a:lnSpc>
                <a:spcPct val="115000"/>
              </a:lnSpc>
            </a:pPr>
            <a:r>
              <a:rPr lang="en-US" altLang="zh-CN" sz="2400" dirty="0">
                <a:solidFill>
                  <a:srgbClr val="000000"/>
                </a:solidFill>
                <a:latin typeface="Times New Roman" panose="02020603050405020304" pitchFamily="18" charset="0"/>
                <a:ea typeface="宋体" panose="02010600030101010101" pitchFamily="2" charset="-122"/>
              </a:rPr>
              <a:t>    When I was 14,</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rPr>
              <a:t>I found myself in trouble for not doing my homework, which led me to Room E for school punishment. My teacher, Mr. McDonald, placed a stick on my desk and told me,</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rPr>
              <a:t>“Think of as many ways to use this stick as you can.”</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rPr>
              <a:t>When I looked puzzled, he smiled and gave me a tip: “Imagine you are someone or something else-a baby, a dog, or a bird-and look at the stick again.”</a:t>
            </a:r>
            <a:endParaRPr lang="en-US" altLang="zh-CN" sz="2400" dirty="0">
              <a:solidFill>
                <a:srgbClr val="000000"/>
              </a:solidFill>
              <a:latin typeface="Times New Roman" panose="02020603050405020304" pitchFamily="18" charset="0"/>
              <a:ea typeface="宋体" panose="02010600030101010101" pitchFamily="2" charset="-122"/>
            </a:endParaRPr>
          </a:p>
        </p:txBody>
      </p:sp>
      <p:sp>
        <p:nvSpPr>
          <p:cNvPr id="11" name="矩形: 圆角 10"/>
          <p:cNvSpPr/>
          <p:nvPr/>
        </p:nvSpPr>
        <p:spPr>
          <a:xfrm>
            <a:off x="3337105" y="1394090"/>
            <a:ext cx="3829008" cy="256413"/>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圆角 5"/>
          <p:cNvSpPr/>
          <p:nvPr/>
        </p:nvSpPr>
        <p:spPr>
          <a:xfrm>
            <a:off x="0" y="1854603"/>
            <a:ext cx="2753139" cy="282919"/>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圆角 6"/>
          <p:cNvSpPr/>
          <p:nvPr/>
        </p:nvSpPr>
        <p:spPr>
          <a:xfrm>
            <a:off x="3064565" y="2255482"/>
            <a:ext cx="4111487" cy="279605"/>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矩形: 圆角 7"/>
          <p:cNvSpPr/>
          <p:nvPr/>
        </p:nvSpPr>
        <p:spPr>
          <a:xfrm>
            <a:off x="0" y="2656361"/>
            <a:ext cx="7176052" cy="28623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圆角 11"/>
          <p:cNvSpPr/>
          <p:nvPr/>
        </p:nvSpPr>
        <p:spPr>
          <a:xfrm>
            <a:off x="0" y="3087711"/>
            <a:ext cx="1520687" cy="262385"/>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nvSpPr>
        <p:spPr>
          <a:xfrm>
            <a:off x="7364472" y="649982"/>
            <a:ext cx="2346058" cy="274358"/>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圆角 15"/>
          <p:cNvSpPr/>
          <p:nvPr/>
        </p:nvSpPr>
        <p:spPr>
          <a:xfrm>
            <a:off x="9766410" y="1706873"/>
            <a:ext cx="2425590" cy="211379"/>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圆角 16"/>
          <p:cNvSpPr/>
          <p:nvPr/>
        </p:nvSpPr>
        <p:spPr>
          <a:xfrm>
            <a:off x="7384332" y="1918908"/>
            <a:ext cx="666364" cy="218005"/>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圆角 17"/>
          <p:cNvSpPr/>
          <p:nvPr/>
        </p:nvSpPr>
        <p:spPr>
          <a:xfrm>
            <a:off x="93871" y="3293165"/>
            <a:ext cx="7055677" cy="1477618"/>
          </a:xfrm>
          <a:prstGeom prst="roundRect">
            <a:avLst/>
          </a:prstGeom>
          <a:noFill/>
          <a:ln w="25400">
            <a:solidFill>
              <a:srgbClr val="AABA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0" y="2550435"/>
            <a:ext cx="7235687" cy="4002765"/>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9880" algn="just">
              <a:lnSpc>
                <a:spcPct val="115000"/>
              </a:lnSpc>
            </a:pPr>
            <a:r>
              <a:rPr lang="en-US" altLang="zh-CN" sz="2400" dirty="0">
                <a:solidFill>
                  <a:srgbClr val="000000"/>
                </a:solidFill>
                <a:latin typeface="Times New Roman" panose="02020603050405020304" pitchFamily="18" charset="0"/>
                <a:ea typeface="宋体" panose="02010600030101010101" pitchFamily="2" charset="-122"/>
              </a:rPr>
              <a:t>    Take bees, for example. To a human, a flower is just a beautiful object with pleasant colors and fragrances. </a:t>
            </a:r>
            <a:r>
              <a:rPr lang="en-US" altLang="zh-CN" sz="2400" dirty="0">
                <a:solidFill>
                  <a:srgbClr val="000000"/>
                </a:solidFill>
                <a:highlight>
                  <a:srgbClr val="FF00FF"/>
                </a:highlight>
                <a:latin typeface="Times New Roman" panose="02020603050405020304" pitchFamily="18" charset="0"/>
                <a:ea typeface="宋体" panose="02010600030101010101" pitchFamily="2" charset="-122"/>
              </a:rPr>
              <a:t>However</a:t>
            </a:r>
            <a:r>
              <a:rPr lang="en-US" altLang="zh-CN" sz="2400" dirty="0">
                <a:solidFill>
                  <a:srgbClr val="000000"/>
                </a:solidFill>
                <a:latin typeface="Times New Roman" panose="02020603050405020304" pitchFamily="18" charset="0"/>
                <a:ea typeface="宋体" panose="02010600030101010101" pitchFamily="2" charset="-122"/>
              </a:rPr>
              <a:t>, for a bee, flowers are much more than that. Bees can see ultraviolet (UV) light, which humans cannot. In a bee's world, flowers reveal intricate UV patterns that act as road signs</a:t>
            </a:r>
            <a:r>
              <a:rPr lang="zh-CN" altLang="zh-CN" sz="2400" dirty="0">
                <a:solidFill>
                  <a:srgbClr val="000000"/>
                </a:solidFill>
                <a:latin typeface="Times New Roman" panose="02020603050405020304" pitchFamily="18" charset="0"/>
                <a:ea typeface="宋体" panose="02010600030101010101" pitchFamily="2" charset="-122"/>
              </a:rPr>
              <a:t>，</a:t>
            </a:r>
            <a:r>
              <a:rPr lang="en-US" altLang="zh-CN" sz="2400" dirty="0">
                <a:solidFill>
                  <a:srgbClr val="000000"/>
                </a:solidFill>
                <a:latin typeface="Times New Roman" panose="02020603050405020304" pitchFamily="18" charset="0"/>
                <a:ea typeface="宋体" panose="02010600030101010101" pitchFamily="2" charset="-122"/>
              </a:rPr>
              <a:t>leading them to nectar</a:t>
            </a:r>
            <a:r>
              <a:rPr lang="zh-CN" altLang="zh-CN" sz="2400" dirty="0">
                <a:solidFill>
                  <a:srgbClr val="000000"/>
                </a:solidFill>
                <a:latin typeface="Times New Roman" panose="02020603050405020304" pitchFamily="18" charset="0"/>
                <a:ea typeface="宋体" panose="02010600030101010101" pitchFamily="2" charset="-122"/>
              </a:rPr>
              <a:t>（花蜜）</a:t>
            </a:r>
            <a:r>
              <a:rPr lang="en-US" altLang="zh-CN" sz="2400" dirty="0">
                <a:solidFill>
                  <a:srgbClr val="000000"/>
                </a:solidFill>
                <a:latin typeface="Times New Roman" panose="02020603050405020304" pitchFamily="18" charset="0"/>
                <a:ea typeface="宋体" panose="02010600030101010101" pitchFamily="2" charset="-122"/>
              </a:rPr>
              <a:t>.This UV-rich environment</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rPr>
              <a:t>helps bees find food and pollinate</a:t>
            </a:r>
            <a:r>
              <a:rPr lang="zh-CN" altLang="zh-CN" sz="2400" dirty="0">
                <a:solidFill>
                  <a:srgbClr val="000000"/>
                </a:solidFill>
                <a:latin typeface="Times New Roman" panose="02020603050405020304" pitchFamily="18" charset="0"/>
                <a:ea typeface="宋体" panose="02010600030101010101" pitchFamily="2" charset="-122"/>
              </a:rPr>
              <a:t>（授粉）</a:t>
            </a:r>
            <a:r>
              <a:rPr lang="en-US" altLang="zh-CN" sz="2400" dirty="0">
                <a:solidFill>
                  <a:srgbClr val="000000"/>
                </a:solidFill>
                <a:latin typeface="Times New Roman" panose="02020603050405020304" pitchFamily="18" charset="0"/>
                <a:ea typeface="宋体" panose="02010600030101010101" pitchFamily="2" charset="-122"/>
              </a:rPr>
              <a:t>flowers, ensuring both their survival and that of plants.</a:t>
            </a:r>
            <a:endParaRPr lang="en-US" altLang="zh-CN" sz="2400" dirty="0">
              <a:solidFill>
                <a:srgbClr val="000000"/>
              </a:solidFill>
              <a:latin typeface="Times New Roman" panose="02020603050405020304" pitchFamily="18" charset="0"/>
              <a:ea typeface="宋体" panose="02010600030101010101" pitchFamily="2" charset="-122"/>
            </a:endParaRPr>
          </a:p>
        </p:txBody>
      </p:sp>
      <p:sp>
        <p:nvSpPr>
          <p:cNvPr id="20" name="矩形: 圆角 19"/>
          <p:cNvSpPr/>
          <p:nvPr/>
        </p:nvSpPr>
        <p:spPr>
          <a:xfrm>
            <a:off x="50662" y="4020702"/>
            <a:ext cx="4329182" cy="335949"/>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圆角 20"/>
          <p:cNvSpPr/>
          <p:nvPr/>
        </p:nvSpPr>
        <p:spPr>
          <a:xfrm>
            <a:off x="2210765" y="4391763"/>
            <a:ext cx="4902339" cy="335949"/>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圆角 21"/>
          <p:cNvSpPr/>
          <p:nvPr/>
        </p:nvSpPr>
        <p:spPr>
          <a:xfrm>
            <a:off x="17530" y="4832398"/>
            <a:ext cx="6320323" cy="335949"/>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圆角 22"/>
          <p:cNvSpPr/>
          <p:nvPr/>
        </p:nvSpPr>
        <p:spPr>
          <a:xfrm>
            <a:off x="90417" y="5263094"/>
            <a:ext cx="7042566" cy="335949"/>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圆角 23"/>
          <p:cNvSpPr/>
          <p:nvPr/>
        </p:nvSpPr>
        <p:spPr>
          <a:xfrm>
            <a:off x="113608" y="5673911"/>
            <a:ext cx="2258532" cy="335949"/>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5" name="矩形: 圆角 24"/>
          <p:cNvSpPr/>
          <p:nvPr/>
        </p:nvSpPr>
        <p:spPr>
          <a:xfrm>
            <a:off x="7334636" y="2445682"/>
            <a:ext cx="2952364" cy="218005"/>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6" name="矩形: 圆角 25"/>
          <p:cNvSpPr/>
          <p:nvPr/>
        </p:nvSpPr>
        <p:spPr>
          <a:xfrm>
            <a:off x="10829013" y="3136562"/>
            <a:ext cx="1237091" cy="232804"/>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圆角 26"/>
          <p:cNvSpPr/>
          <p:nvPr/>
        </p:nvSpPr>
        <p:spPr>
          <a:xfrm>
            <a:off x="7313874" y="3418171"/>
            <a:ext cx="1237091" cy="232804"/>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圆角 27"/>
          <p:cNvSpPr/>
          <p:nvPr/>
        </p:nvSpPr>
        <p:spPr>
          <a:xfrm>
            <a:off x="49695" y="5045764"/>
            <a:ext cx="7055677" cy="1722783"/>
          </a:xfrm>
          <a:prstGeom prst="roundRect">
            <a:avLst/>
          </a:prstGeom>
          <a:noFill/>
          <a:ln w="254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0" y="3181806"/>
            <a:ext cx="7235687" cy="3676194"/>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9880" algn="just">
              <a:lnSpc>
                <a:spcPct val="115000"/>
              </a:lnSpc>
            </a:pPr>
            <a:r>
              <a:rPr lang="en-US" altLang="zh-CN" sz="2400" dirty="0">
                <a:solidFill>
                  <a:srgbClr val="000000"/>
                </a:solidFill>
                <a:latin typeface="Times New Roman" panose="02020603050405020304" pitchFamily="18" charset="0"/>
                <a:ea typeface="宋体" panose="02010600030101010101" pitchFamily="2" charset="-122"/>
              </a:rPr>
              <a:t> Imagine sitting through a dull presentation, barely paying attention. Suddenly, the speaker mentions a topic that directly interests you, and you become fully engaged. </a:t>
            </a:r>
            <a:r>
              <a:rPr lang="en-US" altLang="zh-CN" sz="2400" dirty="0" err="1">
                <a:solidFill>
                  <a:srgbClr val="000000"/>
                </a:solidFill>
                <a:latin typeface="Times New Roman" panose="02020603050405020304" pitchFamily="18" charset="0"/>
                <a:ea typeface="宋体" panose="02010600030101010101" pitchFamily="2" charset="-122"/>
              </a:rPr>
              <a:t>Uexküll's</a:t>
            </a:r>
            <a:r>
              <a:rPr lang="en-US" altLang="zh-CN" sz="2400" dirty="0">
                <a:solidFill>
                  <a:srgbClr val="000000"/>
                </a:solidFill>
                <a:latin typeface="Times New Roman" panose="02020603050405020304" pitchFamily="18" charset="0"/>
                <a:ea typeface="宋体" panose="02010600030101010101" pitchFamily="2" charset="-122"/>
              </a:rPr>
              <a:t> idea teaches us that people, like bees, connect with the world in unique ways. The key takeaway for presenters is to craft their messages to appeal to different interests. By doing so, they have a better chance of reaching and engaging a diverse audience.</a:t>
            </a:r>
            <a:endParaRPr lang="en-US" altLang="zh-CN" sz="2400" dirty="0">
              <a:solidFill>
                <a:srgbClr val="000000"/>
              </a:solidFill>
              <a:latin typeface="Times New Roman" panose="02020603050405020304" pitchFamily="18" charset="0"/>
              <a:ea typeface="宋体" panose="02010600030101010101" pitchFamily="2" charset="-122"/>
            </a:endParaRPr>
          </a:p>
        </p:txBody>
      </p:sp>
      <p:sp>
        <p:nvSpPr>
          <p:cNvPr id="30" name="矩形: 圆角 29"/>
          <p:cNvSpPr/>
          <p:nvPr/>
        </p:nvSpPr>
        <p:spPr>
          <a:xfrm>
            <a:off x="2229679" y="3897109"/>
            <a:ext cx="4997490" cy="261231"/>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圆角 30"/>
          <p:cNvSpPr/>
          <p:nvPr/>
        </p:nvSpPr>
        <p:spPr>
          <a:xfrm>
            <a:off x="96078" y="4278109"/>
            <a:ext cx="7141975" cy="326547"/>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圆角 31"/>
          <p:cNvSpPr/>
          <p:nvPr/>
        </p:nvSpPr>
        <p:spPr>
          <a:xfrm>
            <a:off x="1979306" y="5519082"/>
            <a:ext cx="5247863" cy="272118"/>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3" name="矩形: 圆角 32"/>
          <p:cNvSpPr/>
          <p:nvPr/>
        </p:nvSpPr>
        <p:spPr>
          <a:xfrm>
            <a:off x="106963" y="5987167"/>
            <a:ext cx="1187491" cy="217689"/>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4" name="矩形: 圆角 33"/>
          <p:cNvSpPr/>
          <p:nvPr/>
        </p:nvSpPr>
        <p:spPr>
          <a:xfrm>
            <a:off x="63420" y="6422596"/>
            <a:ext cx="5215206" cy="239460"/>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矩形: 圆角 34"/>
          <p:cNvSpPr/>
          <p:nvPr/>
        </p:nvSpPr>
        <p:spPr>
          <a:xfrm>
            <a:off x="7367356" y="4344876"/>
            <a:ext cx="2571301" cy="238010"/>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矩形 35"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1645194" y="1609636"/>
            <a:ext cx="5162006" cy="513080"/>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2400" algn="just"/>
            <a:r>
              <a:rPr lang="en-US" altLang="zh-CN" sz="2400" b="1" dirty="0">
                <a:solidFill>
                  <a:srgbClr val="000000"/>
                </a:solidFill>
                <a:latin typeface="Times New Roman" panose="02020603050405020304" pitchFamily="18" charset="0"/>
                <a:ea typeface="宋体" panose="02010600030101010101" pitchFamily="2" charset="-122"/>
              </a:rPr>
              <a:t>Look at the stick with different eyes</a:t>
            </a:r>
            <a:endParaRPr lang="en-US" altLang="zh-CN" sz="2400" b="1" dirty="0">
              <a:solidFill>
                <a:srgbClr val="000000"/>
              </a:solidFill>
              <a:latin typeface="Times New Roman" panose="02020603050405020304" pitchFamily="18" charset="0"/>
              <a:ea typeface="宋体" panose="02010600030101010101" pitchFamily="2" charset="-122"/>
            </a:endParaRPr>
          </a:p>
        </p:txBody>
      </p:sp>
      <p:sp>
        <p:nvSpPr>
          <p:cNvPr id="37" name="矩形 36"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203200" y="2513876"/>
            <a:ext cx="6929120" cy="513080"/>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rgbClr val="000000"/>
                </a:solidFill>
                <a:latin typeface="Times New Roman" panose="02020603050405020304" pitchFamily="18" charset="0"/>
                <a:ea typeface="宋体" panose="02010600030101010101" pitchFamily="2" charset="-122"/>
              </a:rPr>
              <a:t>every living creature perceives the world differently</a:t>
            </a:r>
            <a:endParaRPr lang="en-US" altLang="zh-CN" sz="2400" b="1" dirty="0">
              <a:solidFill>
                <a:srgbClr val="000000"/>
              </a:solidFill>
              <a:latin typeface="Times New Roman" panose="02020603050405020304" pitchFamily="18" charset="0"/>
              <a:ea typeface="宋体" panose="02010600030101010101" pitchFamily="2" charset="-122"/>
            </a:endParaRPr>
          </a:p>
        </p:txBody>
      </p:sp>
      <p:sp>
        <p:nvSpPr>
          <p:cNvPr id="38" name="矩形 37"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203200" y="3103156"/>
            <a:ext cx="6929120" cy="513080"/>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rgbClr val="000000"/>
                </a:solidFill>
                <a:latin typeface="Times New Roman" panose="02020603050405020304" pitchFamily="18" charset="0"/>
                <a:ea typeface="宋体" panose="02010600030101010101" pitchFamily="2" charset="-122"/>
              </a:rPr>
              <a:t>every creature experiences its own version of reality</a:t>
            </a:r>
            <a:endParaRPr lang="en-US" altLang="zh-CN" sz="2400" b="1" dirty="0">
              <a:solidFill>
                <a:srgbClr val="000000"/>
              </a:solidFill>
              <a:latin typeface="Times New Roman" panose="02020603050405020304" pitchFamily="18" charset="0"/>
              <a:ea typeface="宋体" panose="02010600030101010101" pitchFamily="2" charset="-122"/>
            </a:endParaRPr>
          </a:p>
        </p:txBody>
      </p:sp>
      <p:sp>
        <p:nvSpPr>
          <p:cNvPr id="39" name="矩形 38"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0" y="4606836"/>
            <a:ext cx="7162800" cy="513080"/>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rgbClr val="000000"/>
                </a:solidFill>
                <a:latin typeface="Times New Roman" panose="02020603050405020304" pitchFamily="18" charset="0"/>
                <a:ea typeface="宋体" panose="02010600030101010101" pitchFamily="2" charset="-122"/>
              </a:rPr>
              <a:t>experience the world through their own perspectives</a:t>
            </a:r>
            <a:endParaRPr lang="en-US" altLang="zh-CN" sz="2400" b="1" dirty="0">
              <a:solidFill>
                <a:srgbClr val="000000"/>
              </a:solidFill>
              <a:latin typeface="Times New Roman" panose="02020603050405020304" pitchFamily="18" charset="0"/>
              <a:ea typeface="宋体" panose="02010600030101010101" pitchFamily="2" charset="-122"/>
            </a:endParaRPr>
          </a:p>
        </p:txBody>
      </p:sp>
      <p:sp>
        <p:nvSpPr>
          <p:cNvPr id="40" name="矩形 39"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121920" y="5643156"/>
            <a:ext cx="6268720" cy="513080"/>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rgbClr val="000000"/>
                </a:solidFill>
                <a:latin typeface="Times New Roman" panose="02020603050405020304" pitchFamily="18" charset="0"/>
                <a:ea typeface="宋体" panose="02010600030101010101" pitchFamily="2" charset="-122"/>
              </a:rPr>
              <a:t>people connect with the world in unique ways</a:t>
            </a:r>
            <a:endParaRPr lang="en-US" altLang="zh-CN" sz="2400" b="1" dirty="0">
              <a:solidFill>
                <a:srgbClr val="000000"/>
              </a:solidFill>
              <a:latin typeface="Times New Roman" panose="02020603050405020304" pitchFamily="18" charset="0"/>
              <a:ea typeface="宋体" panose="02010600030101010101" pitchFamily="2" charset="-122"/>
            </a:endParaRPr>
          </a:p>
        </p:txBody>
      </p:sp>
      <p:sp>
        <p:nvSpPr>
          <p:cNvPr id="41" name="矩形: 圆角 40"/>
          <p:cNvSpPr/>
          <p:nvPr/>
        </p:nvSpPr>
        <p:spPr>
          <a:xfrm>
            <a:off x="7345680" y="4862560"/>
            <a:ext cx="4744720" cy="217440"/>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42" name="矩形: 圆角 41"/>
          <p:cNvSpPr/>
          <p:nvPr/>
        </p:nvSpPr>
        <p:spPr>
          <a:xfrm>
            <a:off x="7325360" y="5096240"/>
            <a:ext cx="1209040" cy="186960"/>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par>
                          <p:cTn id="37" fill="hold">
                            <p:stCondLst>
                              <p:cond delay="1000"/>
                            </p:stCondLst>
                            <p:childTnLst>
                              <p:par>
                                <p:cTn id="38" presetID="2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left)">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xit" presetSubtype="0" fill="hold" grpId="1" nodeType="clickEffect">
                                  <p:stCondLst>
                                    <p:cond delay="0"/>
                                  </p:stCondLst>
                                  <p:childTnLst>
                                    <p:set>
                                      <p:cBhvr>
                                        <p:cTn id="49" dur="1" fill="hold">
                                          <p:stCondLst>
                                            <p:cond delay="0"/>
                                          </p:stCondLst>
                                        </p:cTn>
                                        <p:tgtEl>
                                          <p:spTgt spid="5"/>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0"/>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1"/>
                                        </p:tgtEl>
                                        <p:attrNameLst>
                                          <p:attrName>style.visibility</p:attrName>
                                        </p:attrNameLst>
                                      </p:cBhvr>
                                      <p:to>
                                        <p:strVal val="hidden"/>
                                      </p:to>
                                    </p:set>
                                  </p:childTnLst>
                                </p:cTn>
                              </p:par>
                              <p:par>
                                <p:cTn id="54" presetID="1" presetClass="exit" presetSubtype="0" fill="hold" grpId="1" nodeType="withEffect">
                                  <p:stCondLst>
                                    <p:cond delay="0"/>
                                  </p:stCondLst>
                                  <p:childTnLst>
                                    <p:set>
                                      <p:cBhvr>
                                        <p:cTn id="55" dur="1" fill="hold">
                                          <p:stCondLst>
                                            <p:cond delay="0"/>
                                          </p:stCondLst>
                                        </p:cTn>
                                        <p:tgtEl>
                                          <p:spTgt spid="6"/>
                                        </p:tgtEl>
                                        <p:attrNameLst>
                                          <p:attrName>style.visibility</p:attrName>
                                        </p:attrNameLst>
                                      </p:cBhvr>
                                      <p:to>
                                        <p:strVal val="hidden"/>
                                      </p:to>
                                    </p:set>
                                  </p:childTnLst>
                                </p:cTn>
                              </p:par>
                              <p:par>
                                <p:cTn id="56" presetID="1" presetClass="exit" presetSubtype="0" fill="hold" grpId="1" nodeType="withEffect">
                                  <p:stCondLst>
                                    <p:cond delay="0"/>
                                  </p:stCondLst>
                                  <p:childTnLst>
                                    <p:set>
                                      <p:cBhvr>
                                        <p:cTn id="57" dur="1" fill="hold">
                                          <p:stCondLst>
                                            <p:cond delay="0"/>
                                          </p:stCondLst>
                                        </p:cTn>
                                        <p:tgtEl>
                                          <p:spTgt spid="7"/>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8"/>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12"/>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left)">
                                      <p:cBhvr>
                                        <p:cTn id="66" dur="500"/>
                                        <p:tgtEl>
                                          <p:spTgt spid="16"/>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wipe(left)">
                                      <p:cBhvr>
                                        <p:cTn id="70" dur="500"/>
                                        <p:tgtEl>
                                          <p:spTgt spid="17"/>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barn(inVertical)">
                                      <p:cBhvr>
                                        <p:cTn id="75" dur="500"/>
                                        <p:tgtEl>
                                          <p:spTgt spid="18"/>
                                        </p:tgtEl>
                                      </p:cBhvr>
                                    </p:animEffect>
                                  </p:childTnLst>
                                </p:cTn>
                              </p:par>
                            </p:childTnLst>
                          </p:cTn>
                        </p:par>
                        <p:par>
                          <p:cTn id="76" fill="hold">
                            <p:stCondLst>
                              <p:cond delay="500"/>
                            </p:stCondLst>
                            <p:childTnLst>
                              <p:par>
                                <p:cTn id="77" presetID="53" presetClass="entr" presetSubtype="16"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p:cTn id="79" dur="500" fill="hold"/>
                                        <p:tgtEl>
                                          <p:spTgt spid="19"/>
                                        </p:tgtEl>
                                        <p:attrNameLst>
                                          <p:attrName>ppt_w</p:attrName>
                                        </p:attrNameLst>
                                      </p:cBhvr>
                                      <p:tavLst>
                                        <p:tav tm="0">
                                          <p:val>
                                            <p:fltVal val="0"/>
                                          </p:val>
                                        </p:tav>
                                        <p:tav tm="100000">
                                          <p:val>
                                            <p:strVal val="#ppt_w"/>
                                          </p:val>
                                        </p:tav>
                                      </p:tavLst>
                                    </p:anim>
                                    <p:anim calcmode="lin" valueType="num">
                                      <p:cBhvr>
                                        <p:cTn id="80" dur="500" fill="hold"/>
                                        <p:tgtEl>
                                          <p:spTgt spid="19"/>
                                        </p:tgtEl>
                                        <p:attrNameLst>
                                          <p:attrName>ppt_h</p:attrName>
                                        </p:attrNameLst>
                                      </p:cBhvr>
                                      <p:tavLst>
                                        <p:tav tm="0">
                                          <p:val>
                                            <p:fltVal val="0"/>
                                          </p:val>
                                        </p:tav>
                                        <p:tav tm="100000">
                                          <p:val>
                                            <p:strVal val="#ppt_h"/>
                                          </p:val>
                                        </p:tav>
                                      </p:tavLst>
                                    </p:anim>
                                    <p:animEffect transition="in" filter="fade">
                                      <p:cBhvr>
                                        <p:cTn id="81" dur="500"/>
                                        <p:tgtEl>
                                          <p:spTgt spid="19"/>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wipe(left)">
                                      <p:cBhvr>
                                        <p:cTn id="91" dur="500"/>
                                        <p:tgtEl>
                                          <p:spTgt spid="21"/>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wipe(left)">
                                      <p:cBhvr>
                                        <p:cTn id="95" dur="5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3"/>
                                        </p:tgtEl>
                                        <p:attrNameLst>
                                          <p:attrName>style.visibility</p:attrName>
                                        </p:attrNameLst>
                                      </p:cBhvr>
                                      <p:to>
                                        <p:strVal val="visible"/>
                                      </p:to>
                                    </p:set>
                                    <p:animEffect transition="in" filter="wipe(left)">
                                      <p:cBhvr>
                                        <p:cTn id="100" dur="500"/>
                                        <p:tgtEl>
                                          <p:spTgt spid="23"/>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wipe(left)">
                                      <p:cBhvr>
                                        <p:cTn id="104" dur="500"/>
                                        <p:tgtEl>
                                          <p:spTgt spid="24"/>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8" fill="hold" grpId="0" nodeType="click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left)">
                                      <p:cBhvr>
                                        <p:cTn id="109" dur="500"/>
                                        <p:tgtEl>
                                          <p:spTgt spid="25"/>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xit" presetSubtype="0" fill="hold" grpId="1" nodeType="clickEffect">
                                  <p:stCondLst>
                                    <p:cond delay="0"/>
                                  </p:stCondLst>
                                  <p:childTnLst>
                                    <p:set>
                                      <p:cBhvr>
                                        <p:cTn id="113" dur="1" fill="hold">
                                          <p:stCondLst>
                                            <p:cond delay="0"/>
                                          </p:stCondLst>
                                        </p:cTn>
                                        <p:tgtEl>
                                          <p:spTgt spid="18"/>
                                        </p:tgtEl>
                                        <p:attrNameLst>
                                          <p:attrName>style.visibility</p:attrName>
                                        </p:attrNameLst>
                                      </p:cBhvr>
                                      <p:to>
                                        <p:strVal val="hidden"/>
                                      </p:to>
                                    </p:set>
                                  </p:childTnLst>
                                </p:cTn>
                              </p:par>
                              <p:par>
                                <p:cTn id="114" presetID="1" presetClass="exit" presetSubtype="0" fill="hold" grpId="1" nodeType="withEffect">
                                  <p:stCondLst>
                                    <p:cond delay="0"/>
                                  </p:stCondLst>
                                  <p:childTnLst>
                                    <p:set>
                                      <p:cBhvr>
                                        <p:cTn id="115" dur="1" fill="hold">
                                          <p:stCondLst>
                                            <p:cond delay="0"/>
                                          </p:stCondLst>
                                        </p:cTn>
                                        <p:tgtEl>
                                          <p:spTgt spid="19"/>
                                        </p:tgtEl>
                                        <p:attrNameLst>
                                          <p:attrName>style.visibility</p:attrName>
                                        </p:attrNameLst>
                                      </p:cBhvr>
                                      <p:to>
                                        <p:strVal val="hidden"/>
                                      </p:to>
                                    </p:set>
                                  </p:childTnLst>
                                </p:cTn>
                              </p:par>
                              <p:par>
                                <p:cTn id="116" presetID="1" presetClass="exit" presetSubtype="0" fill="hold" grpId="1" nodeType="withEffect">
                                  <p:stCondLst>
                                    <p:cond delay="0"/>
                                  </p:stCondLst>
                                  <p:childTnLst>
                                    <p:set>
                                      <p:cBhvr>
                                        <p:cTn id="117" dur="1" fill="hold">
                                          <p:stCondLst>
                                            <p:cond delay="0"/>
                                          </p:stCondLst>
                                        </p:cTn>
                                        <p:tgtEl>
                                          <p:spTgt spid="20"/>
                                        </p:tgtEl>
                                        <p:attrNameLst>
                                          <p:attrName>style.visibility</p:attrName>
                                        </p:attrNameLst>
                                      </p:cBhvr>
                                      <p:to>
                                        <p:strVal val="hidden"/>
                                      </p:to>
                                    </p:set>
                                  </p:childTnLst>
                                </p:cTn>
                              </p:par>
                              <p:par>
                                <p:cTn id="118" presetID="1" presetClass="exit" presetSubtype="0" fill="hold" grpId="1" nodeType="withEffect">
                                  <p:stCondLst>
                                    <p:cond delay="0"/>
                                  </p:stCondLst>
                                  <p:childTnLst>
                                    <p:set>
                                      <p:cBhvr>
                                        <p:cTn id="119" dur="1" fill="hold">
                                          <p:stCondLst>
                                            <p:cond delay="0"/>
                                          </p:stCondLst>
                                        </p:cTn>
                                        <p:tgtEl>
                                          <p:spTgt spid="21"/>
                                        </p:tgtEl>
                                        <p:attrNameLst>
                                          <p:attrName>style.visibility</p:attrName>
                                        </p:attrNameLst>
                                      </p:cBhvr>
                                      <p:to>
                                        <p:strVal val="hidden"/>
                                      </p:to>
                                    </p:set>
                                  </p:childTnLst>
                                </p:cTn>
                              </p:par>
                              <p:par>
                                <p:cTn id="120" presetID="1" presetClass="exit" presetSubtype="0" fill="hold" grpId="1" nodeType="withEffect">
                                  <p:stCondLst>
                                    <p:cond delay="0"/>
                                  </p:stCondLst>
                                  <p:childTnLst>
                                    <p:set>
                                      <p:cBhvr>
                                        <p:cTn id="121" dur="1" fill="hold">
                                          <p:stCondLst>
                                            <p:cond delay="0"/>
                                          </p:stCondLst>
                                        </p:cTn>
                                        <p:tgtEl>
                                          <p:spTgt spid="22"/>
                                        </p:tgtEl>
                                        <p:attrNameLst>
                                          <p:attrName>style.visibility</p:attrName>
                                        </p:attrNameLst>
                                      </p:cBhvr>
                                      <p:to>
                                        <p:strVal val="hidden"/>
                                      </p:to>
                                    </p:set>
                                  </p:childTnLst>
                                </p:cTn>
                              </p:par>
                              <p:par>
                                <p:cTn id="122" presetID="1" presetClass="exit" presetSubtype="0" fill="hold" grpId="1" nodeType="withEffect">
                                  <p:stCondLst>
                                    <p:cond delay="0"/>
                                  </p:stCondLst>
                                  <p:childTnLst>
                                    <p:set>
                                      <p:cBhvr>
                                        <p:cTn id="123" dur="1" fill="hold">
                                          <p:stCondLst>
                                            <p:cond delay="0"/>
                                          </p:stCondLst>
                                        </p:cTn>
                                        <p:tgtEl>
                                          <p:spTgt spid="23"/>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24"/>
                                        </p:tgtEl>
                                        <p:attrNameLst>
                                          <p:attrName>style.visibility</p:attrName>
                                        </p:attrNameLst>
                                      </p:cBhvr>
                                      <p:to>
                                        <p:strVal val="hidden"/>
                                      </p:to>
                                    </p:se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grpId="0" nodeType="click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left)">
                                      <p:cBhvr>
                                        <p:cTn id="130" dur="500"/>
                                        <p:tgtEl>
                                          <p:spTgt spid="26"/>
                                        </p:tgtEl>
                                      </p:cBhvr>
                                    </p:animEffect>
                                  </p:childTnLst>
                                </p:cTn>
                              </p:par>
                            </p:childTnLst>
                          </p:cTn>
                        </p:par>
                        <p:par>
                          <p:cTn id="131" fill="hold">
                            <p:stCondLst>
                              <p:cond delay="500"/>
                            </p:stCondLst>
                            <p:childTnLst>
                              <p:par>
                                <p:cTn id="132" presetID="22" presetClass="entr" presetSubtype="8" fill="hold" grpId="0" nodeType="afterEffect">
                                  <p:stCondLst>
                                    <p:cond delay="0"/>
                                  </p:stCondLst>
                                  <p:childTnLst>
                                    <p:set>
                                      <p:cBhvr>
                                        <p:cTn id="133" dur="1" fill="hold">
                                          <p:stCondLst>
                                            <p:cond delay="0"/>
                                          </p:stCondLst>
                                        </p:cTn>
                                        <p:tgtEl>
                                          <p:spTgt spid="27"/>
                                        </p:tgtEl>
                                        <p:attrNameLst>
                                          <p:attrName>style.visibility</p:attrName>
                                        </p:attrNameLst>
                                      </p:cBhvr>
                                      <p:to>
                                        <p:strVal val="visible"/>
                                      </p:to>
                                    </p:set>
                                    <p:animEffect transition="in" filter="wipe(left)">
                                      <p:cBhvr>
                                        <p:cTn id="134" dur="500"/>
                                        <p:tgtEl>
                                          <p:spTgt spid="27"/>
                                        </p:tgtEl>
                                      </p:cBhvr>
                                    </p:animEffect>
                                  </p:childTnLst>
                                </p:cTn>
                              </p:par>
                            </p:childTnLst>
                          </p:cTn>
                        </p:par>
                      </p:childTnLst>
                    </p:cTn>
                  </p:par>
                  <p:par>
                    <p:cTn id="135" fill="hold">
                      <p:stCondLst>
                        <p:cond delay="indefinite"/>
                      </p:stCondLst>
                      <p:childTnLst>
                        <p:par>
                          <p:cTn id="136" fill="hold">
                            <p:stCondLst>
                              <p:cond delay="0"/>
                            </p:stCondLst>
                            <p:childTnLst>
                              <p:par>
                                <p:cTn id="137" presetID="16" presetClass="entr" presetSubtype="21" fill="hold" grpId="0" nodeType="clickEffect">
                                  <p:stCondLst>
                                    <p:cond delay="0"/>
                                  </p:stCondLst>
                                  <p:childTnLst>
                                    <p:set>
                                      <p:cBhvr>
                                        <p:cTn id="138" dur="1" fill="hold">
                                          <p:stCondLst>
                                            <p:cond delay="0"/>
                                          </p:stCondLst>
                                        </p:cTn>
                                        <p:tgtEl>
                                          <p:spTgt spid="28"/>
                                        </p:tgtEl>
                                        <p:attrNameLst>
                                          <p:attrName>style.visibility</p:attrName>
                                        </p:attrNameLst>
                                      </p:cBhvr>
                                      <p:to>
                                        <p:strVal val="visible"/>
                                      </p:to>
                                    </p:set>
                                    <p:animEffect transition="in" filter="barn(inVertical)">
                                      <p:cBhvr>
                                        <p:cTn id="139" dur="500"/>
                                        <p:tgtEl>
                                          <p:spTgt spid="28"/>
                                        </p:tgtEl>
                                      </p:cBhvr>
                                    </p:animEffect>
                                  </p:childTnLst>
                                </p:cTn>
                              </p:par>
                            </p:childTnLst>
                          </p:cTn>
                        </p:par>
                        <p:par>
                          <p:cTn id="140" fill="hold">
                            <p:stCondLst>
                              <p:cond delay="500"/>
                            </p:stCondLst>
                            <p:childTnLst>
                              <p:par>
                                <p:cTn id="141" presetID="53" presetClass="entr" presetSubtype="16" fill="hold" grpId="0" nodeType="afterEffect">
                                  <p:stCondLst>
                                    <p:cond delay="0"/>
                                  </p:stCondLst>
                                  <p:childTnLst>
                                    <p:set>
                                      <p:cBhvr>
                                        <p:cTn id="142" dur="1" fill="hold">
                                          <p:stCondLst>
                                            <p:cond delay="0"/>
                                          </p:stCondLst>
                                        </p:cTn>
                                        <p:tgtEl>
                                          <p:spTgt spid="29"/>
                                        </p:tgtEl>
                                        <p:attrNameLst>
                                          <p:attrName>style.visibility</p:attrName>
                                        </p:attrNameLst>
                                      </p:cBhvr>
                                      <p:to>
                                        <p:strVal val="visible"/>
                                      </p:to>
                                    </p:set>
                                    <p:anim calcmode="lin" valueType="num">
                                      <p:cBhvr>
                                        <p:cTn id="143" dur="500" fill="hold"/>
                                        <p:tgtEl>
                                          <p:spTgt spid="29"/>
                                        </p:tgtEl>
                                        <p:attrNameLst>
                                          <p:attrName>ppt_w</p:attrName>
                                        </p:attrNameLst>
                                      </p:cBhvr>
                                      <p:tavLst>
                                        <p:tav tm="0">
                                          <p:val>
                                            <p:fltVal val="0"/>
                                          </p:val>
                                        </p:tav>
                                        <p:tav tm="100000">
                                          <p:val>
                                            <p:strVal val="#ppt_w"/>
                                          </p:val>
                                        </p:tav>
                                      </p:tavLst>
                                    </p:anim>
                                    <p:anim calcmode="lin" valueType="num">
                                      <p:cBhvr>
                                        <p:cTn id="144" dur="500" fill="hold"/>
                                        <p:tgtEl>
                                          <p:spTgt spid="29"/>
                                        </p:tgtEl>
                                        <p:attrNameLst>
                                          <p:attrName>ppt_h</p:attrName>
                                        </p:attrNameLst>
                                      </p:cBhvr>
                                      <p:tavLst>
                                        <p:tav tm="0">
                                          <p:val>
                                            <p:fltVal val="0"/>
                                          </p:val>
                                        </p:tav>
                                        <p:tav tm="100000">
                                          <p:val>
                                            <p:strVal val="#ppt_h"/>
                                          </p:val>
                                        </p:tav>
                                      </p:tavLst>
                                    </p:anim>
                                    <p:animEffect transition="in" filter="fade">
                                      <p:cBhvr>
                                        <p:cTn id="145" dur="500"/>
                                        <p:tgtEl>
                                          <p:spTgt spid="29"/>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30"/>
                                        </p:tgtEl>
                                        <p:attrNameLst>
                                          <p:attrName>style.visibility</p:attrName>
                                        </p:attrNameLst>
                                      </p:cBhvr>
                                      <p:to>
                                        <p:strVal val="visible"/>
                                      </p:to>
                                    </p:set>
                                    <p:animEffect transition="in" filter="wipe(left)">
                                      <p:cBhvr>
                                        <p:cTn id="150" dur="500"/>
                                        <p:tgtEl>
                                          <p:spTgt spid="30"/>
                                        </p:tgtEl>
                                      </p:cBhvr>
                                    </p:animEffect>
                                  </p:childTnLst>
                                </p:cTn>
                              </p:par>
                            </p:childTnLst>
                          </p:cTn>
                        </p:par>
                        <p:par>
                          <p:cTn id="151" fill="hold">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31"/>
                                        </p:tgtEl>
                                        <p:attrNameLst>
                                          <p:attrName>style.visibility</p:attrName>
                                        </p:attrNameLst>
                                      </p:cBhvr>
                                      <p:to>
                                        <p:strVal val="visible"/>
                                      </p:to>
                                    </p:set>
                                    <p:animEffect transition="in" filter="wipe(left)">
                                      <p:cBhvr>
                                        <p:cTn id="154" dur="500"/>
                                        <p:tgtEl>
                                          <p:spTgt spid="31"/>
                                        </p:tgtEl>
                                      </p:cBhvr>
                                    </p:animEffect>
                                  </p:childTnLst>
                                </p:cTn>
                              </p:par>
                            </p:childTnLst>
                          </p:cTn>
                        </p:par>
                      </p:childTnLst>
                    </p:cTn>
                  </p:par>
                  <p:par>
                    <p:cTn id="155" fill="hold">
                      <p:stCondLst>
                        <p:cond delay="indefinite"/>
                      </p:stCondLst>
                      <p:childTnLst>
                        <p:par>
                          <p:cTn id="156" fill="hold">
                            <p:stCondLst>
                              <p:cond delay="0"/>
                            </p:stCondLst>
                            <p:childTnLst>
                              <p:par>
                                <p:cTn id="157" presetID="22" presetClass="entr" presetSubtype="8" fill="hold" grpId="0" nodeType="clickEffect">
                                  <p:stCondLst>
                                    <p:cond delay="0"/>
                                  </p:stCondLst>
                                  <p:childTnLst>
                                    <p:set>
                                      <p:cBhvr>
                                        <p:cTn id="158" dur="1" fill="hold">
                                          <p:stCondLst>
                                            <p:cond delay="0"/>
                                          </p:stCondLst>
                                        </p:cTn>
                                        <p:tgtEl>
                                          <p:spTgt spid="32"/>
                                        </p:tgtEl>
                                        <p:attrNameLst>
                                          <p:attrName>style.visibility</p:attrName>
                                        </p:attrNameLst>
                                      </p:cBhvr>
                                      <p:to>
                                        <p:strVal val="visible"/>
                                      </p:to>
                                    </p:set>
                                    <p:animEffect transition="in" filter="wipe(left)">
                                      <p:cBhvr>
                                        <p:cTn id="159" dur="500"/>
                                        <p:tgtEl>
                                          <p:spTgt spid="32"/>
                                        </p:tgtEl>
                                      </p:cBhvr>
                                    </p:animEffect>
                                  </p:childTnLst>
                                </p:cTn>
                              </p:par>
                            </p:childTnLst>
                          </p:cTn>
                        </p:par>
                        <p:par>
                          <p:cTn id="160" fill="hold">
                            <p:stCondLst>
                              <p:cond delay="500"/>
                            </p:stCondLst>
                            <p:childTnLst>
                              <p:par>
                                <p:cTn id="161" presetID="22" presetClass="entr" presetSubtype="8" fill="hold" grpId="0" nodeType="afterEffect">
                                  <p:stCondLst>
                                    <p:cond delay="0"/>
                                  </p:stCondLst>
                                  <p:childTnLst>
                                    <p:set>
                                      <p:cBhvr>
                                        <p:cTn id="162" dur="1" fill="hold">
                                          <p:stCondLst>
                                            <p:cond delay="0"/>
                                          </p:stCondLst>
                                        </p:cTn>
                                        <p:tgtEl>
                                          <p:spTgt spid="33"/>
                                        </p:tgtEl>
                                        <p:attrNameLst>
                                          <p:attrName>style.visibility</p:attrName>
                                        </p:attrNameLst>
                                      </p:cBhvr>
                                      <p:to>
                                        <p:strVal val="visible"/>
                                      </p:to>
                                    </p:set>
                                    <p:animEffect transition="in" filter="wipe(left)">
                                      <p:cBhvr>
                                        <p:cTn id="163" dur="500"/>
                                        <p:tgtEl>
                                          <p:spTgt spid="33"/>
                                        </p:tgtEl>
                                      </p:cBhvr>
                                    </p:animEffect>
                                  </p:childTnLst>
                                </p:cTn>
                              </p:par>
                            </p:childTnLst>
                          </p:cTn>
                        </p:par>
                        <p:par>
                          <p:cTn id="164" fill="hold">
                            <p:stCondLst>
                              <p:cond delay="1000"/>
                            </p:stCondLst>
                            <p:childTnLst>
                              <p:par>
                                <p:cTn id="165" presetID="22" presetClass="entr" presetSubtype="8"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wipe(left)">
                                      <p:cBhvr>
                                        <p:cTn id="167" dur="500"/>
                                        <p:tgtEl>
                                          <p:spTgt spid="34"/>
                                        </p:tgtEl>
                                      </p:cBhvr>
                                    </p:animEffect>
                                  </p:childTnLst>
                                </p:cTn>
                              </p:par>
                            </p:childTnLst>
                          </p:cTn>
                        </p:par>
                      </p:childTnLst>
                    </p:cTn>
                  </p:par>
                  <p:par>
                    <p:cTn id="168" fill="hold">
                      <p:stCondLst>
                        <p:cond delay="indefinite"/>
                      </p:stCondLst>
                      <p:childTnLst>
                        <p:par>
                          <p:cTn id="169" fill="hold">
                            <p:stCondLst>
                              <p:cond delay="0"/>
                            </p:stCondLst>
                            <p:childTnLst>
                              <p:par>
                                <p:cTn id="170" presetID="22" presetClass="entr" presetSubtype="8" fill="hold" grpId="0" nodeType="clickEffect">
                                  <p:stCondLst>
                                    <p:cond delay="0"/>
                                  </p:stCondLst>
                                  <p:childTnLst>
                                    <p:set>
                                      <p:cBhvr>
                                        <p:cTn id="171" dur="1" fill="hold">
                                          <p:stCondLst>
                                            <p:cond delay="0"/>
                                          </p:stCondLst>
                                        </p:cTn>
                                        <p:tgtEl>
                                          <p:spTgt spid="35"/>
                                        </p:tgtEl>
                                        <p:attrNameLst>
                                          <p:attrName>style.visibility</p:attrName>
                                        </p:attrNameLst>
                                      </p:cBhvr>
                                      <p:to>
                                        <p:strVal val="visible"/>
                                      </p:to>
                                    </p:set>
                                    <p:animEffect transition="in" filter="wipe(left)">
                                      <p:cBhvr>
                                        <p:cTn id="172" dur="500"/>
                                        <p:tgtEl>
                                          <p:spTgt spid="35"/>
                                        </p:tgtEl>
                                      </p:cBhvr>
                                    </p:animEffect>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childTnLst>
                                    <p:set>
                                      <p:cBhvr>
                                        <p:cTn id="176" dur="1" fill="hold">
                                          <p:stCondLst>
                                            <p:cond delay="0"/>
                                          </p:stCondLst>
                                        </p:cTn>
                                        <p:tgtEl>
                                          <p:spTgt spid="28"/>
                                        </p:tgtEl>
                                        <p:attrNameLst>
                                          <p:attrName>style.visibility</p:attrName>
                                        </p:attrNameLst>
                                      </p:cBhvr>
                                      <p:to>
                                        <p:strVal val="hidden"/>
                                      </p:to>
                                    </p:set>
                                  </p:childTnLst>
                                </p:cTn>
                              </p:par>
                              <p:par>
                                <p:cTn id="177" presetID="1" presetClass="exit" presetSubtype="0" fill="hold" grpId="1" nodeType="withEffect">
                                  <p:stCondLst>
                                    <p:cond delay="0"/>
                                  </p:stCondLst>
                                  <p:childTnLst>
                                    <p:set>
                                      <p:cBhvr>
                                        <p:cTn id="178" dur="1" fill="hold">
                                          <p:stCondLst>
                                            <p:cond delay="0"/>
                                          </p:stCondLst>
                                        </p:cTn>
                                        <p:tgtEl>
                                          <p:spTgt spid="29"/>
                                        </p:tgtEl>
                                        <p:attrNameLst>
                                          <p:attrName>style.visibility</p:attrName>
                                        </p:attrNameLst>
                                      </p:cBhvr>
                                      <p:to>
                                        <p:strVal val="hidden"/>
                                      </p:to>
                                    </p:set>
                                  </p:childTnLst>
                                </p:cTn>
                              </p:par>
                              <p:par>
                                <p:cTn id="179" presetID="1" presetClass="exit" presetSubtype="0" fill="hold" grpId="1" nodeType="withEffect">
                                  <p:stCondLst>
                                    <p:cond delay="0"/>
                                  </p:stCondLst>
                                  <p:childTnLst>
                                    <p:set>
                                      <p:cBhvr>
                                        <p:cTn id="180" dur="1" fill="hold">
                                          <p:stCondLst>
                                            <p:cond delay="0"/>
                                          </p:stCondLst>
                                        </p:cTn>
                                        <p:tgtEl>
                                          <p:spTgt spid="30"/>
                                        </p:tgtEl>
                                        <p:attrNameLst>
                                          <p:attrName>style.visibility</p:attrName>
                                        </p:attrNameLst>
                                      </p:cBhvr>
                                      <p:to>
                                        <p:strVal val="hidden"/>
                                      </p:to>
                                    </p:set>
                                  </p:childTnLst>
                                </p:cTn>
                              </p:par>
                              <p:par>
                                <p:cTn id="181" presetID="1" presetClass="exit" presetSubtype="0" fill="hold" grpId="1" nodeType="withEffect">
                                  <p:stCondLst>
                                    <p:cond delay="0"/>
                                  </p:stCondLst>
                                  <p:childTnLst>
                                    <p:set>
                                      <p:cBhvr>
                                        <p:cTn id="182" dur="1" fill="hold">
                                          <p:stCondLst>
                                            <p:cond delay="0"/>
                                          </p:stCondLst>
                                        </p:cTn>
                                        <p:tgtEl>
                                          <p:spTgt spid="31"/>
                                        </p:tgtEl>
                                        <p:attrNameLst>
                                          <p:attrName>style.visibility</p:attrName>
                                        </p:attrNameLst>
                                      </p:cBhvr>
                                      <p:to>
                                        <p:strVal val="hidden"/>
                                      </p:to>
                                    </p:set>
                                  </p:childTnLst>
                                </p:cTn>
                              </p:par>
                              <p:par>
                                <p:cTn id="183" presetID="1" presetClass="exit" presetSubtype="0" fill="hold" grpId="1" nodeType="withEffect">
                                  <p:stCondLst>
                                    <p:cond delay="0"/>
                                  </p:stCondLst>
                                  <p:childTnLst>
                                    <p:set>
                                      <p:cBhvr>
                                        <p:cTn id="184" dur="1" fill="hold">
                                          <p:stCondLst>
                                            <p:cond delay="0"/>
                                          </p:stCondLst>
                                        </p:cTn>
                                        <p:tgtEl>
                                          <p:spTgt spid="32"/>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33"/>
                                        </p:tgtEl>
                                        <p:attrNameLst>
                                          <p:attrName>style.visibility</p:attrName>
                                        </p:attrNameLst>
                                      </p:cBhvr>
                                      <p:to>
                                        <p:strVal val="hidden"/>
                                      </p:to>
                                    </p:set>
                                  </p:childTnLst>
                                </p:cTn>
                              </p:par>
                              <p:par>
                                <p:cTn id="187" presetID="1" presetClass="exit" presetSubtype="0" fill="hold" grpId="1" nodeType="withEffect">
                                  <p:stCondLst>
                                    <p:cond delay="0"/>
                                  </p:stCondLst>
                                  <p:childTnLst>
                                    <p:set>
                                      <p:cBhvr>
                                        <p:cTn id="188" dur="1" fill="hold">
                                          <p:stCondLst>
                                            <p:cond delay="0"/>
                                          </p:stCondLst>
                                        </p:cTn>
                                        <p:tgtEl>
                                          <p:spTgt spid="34"/>
                                        </p:tgtEl>
                                        <p:attrNameLst>
                                          <p:attrName>style.visibility</p:attrName>
                                        </p:attrNameLst>
                                      </p:cBhvr>
                                      <p:to>
                                        <p:strVal val="hidden"/>
                                      </p:to>
                                    </p:set>
                                  </p:childTnLst>
                                </p:cTn>
                              </p:par>
                            </p:childTnLst>
                          </p:cTn>
                        </p:par>
                      </p:childTnLst>
                    </p:cTn>
                  </p:par>
                  <p:par>
                    <p:cTn id="189" fill="hold">
                      <p:stCondLst>
                        <p:cond delay="indefinite"/>
                      </p:stCondLst>
                      <p:childTnLst>
                        <p:par>
                          <p:cTn id="190" fill="hold">
                            <p:stCondLst>
                              <p:cond delay="0"/>
                            </p:stCondLst>
                            <p:childTnLst>
                              <p:par>
                                <p:cTn id="191" presetID="53" presetClass="entr" presetSubtype="16" fill="hold" grpId="0" nodeType="clickEffect">
                                  <p:stCondLst>
                                    <p:cond delay="0"/>
                                  </p:stCondLst>
                                  <p:childTnLst>
                                    <p:set>
                                      <p:cBhvr>
                                        <p:cTn id="192" dur="1" fill="hold">
                                          <p:stCondLst>
                                            <p:cond delay="0"/>
                                          </p:stCondLst>
                                        </p:cTn>
                                        <p:tgtEl>
                                          <p:spTgt spid="36"/>
                                        </p:tgtEl>
                                        <p:attrNameLst>
                                          <p:attrName>style.visibility</p:attrName>
                                        </p:attrNameLst>
                                      </p:cBhvr>
                                      <p:to>
                                        <p:strVal val="visible"/>
                                      </p:to>
                                    </p:set>
                                    <p:anim calcmode="lin" valueType="num">
                                      <p:cBhvr>
                                        <p:cTn id="193" dur="500" fill="hold"/>
                                        <p:tgtEl>
                                          <p:spTgt spid="36"/>
                                        </p:tgtEl>
                                        <p:attrNameLst>
                                          <p:attrName>ppt_w</p:attrName>
                                        </p:attrNameLst>
                                      </p:cBhvr>
                                      <p:tavLst>
                                        <p:tav tm="0">
                                          <p:val>
                                            <p:fltVal val="0"/>
                                          </p:val>
                                        </p:tav>
                                        <p:tav tm="100000">
                                          <p:val>
                                            <p:strVal val="#ppt_w"/>
                                          </p:val>
                                        </p:tav>
                                      </p:tavLst>
                                    </p:anim>
                                    <p:anim calcmode="lin" valueType="num">
                                      <p:cBhvr>
                                        <p:cTn id="194" dur="500" fill="hold"/>
                                        <p:tgtEl>
                                          <p:spTgt spid="36"/>
                                        </p:tgtEl>
                                        <p:attrNameLst>
                                          <p:attrName>ppt_h</p:attrName>
                                        </p:attrNameLst>
                                      </p:cBhvr>
                                      <p:tavLst>
                                        <p:tav tm="0">
                                          <p:val>
                                            <p:fltVal val="0"/>
                                          </p:val>
                                        </p:tav>
                                        <p:tav tm="100000">
                                          <p:val>
                                            <p:strVal val="#ppt_h"/>
                                          </p:val>
                                        </p:tav>
                                      </p:tavLst>
                                    </p:anim>
                                    <p:animEffect transition="in" filter="fade">
                                      <p:cBhvr>
                                        <p:cTn id="195" dur="500"/>
                                        <p:tgtEl>
                                          <p:spTgt spid="36"/>
                                        </p:tgtEl>
                                      </p:cBhvr>
                                    </p:animEffect>
                                  </p:childTnLst>
                                </p:cTn>
                              </p:par>
                            </p:childTnLst>
                          </p:cTn>
                        </p:par>
                      </p:childTnLst>
                    </p:cTn>
                  </p:par>
                  <p:par>
                    <p:cTn id="196" fill="hold">
                      <p:stCondLst>
                        <p:cond delay="indefinite"/>
                      </p:stCondLst>
                      <p:childTnLst>
                        <p:par>
                          <p:cTn id="197" fill="hold">
                            <p:stCondLst>
                              <p:cond delay="0"/>
                            </p:stCondLst>
                            <p:childTnLst>
                              <p:par>
                                <p:cTn id="198" presetID="53" presetClass="entr" presetSubtype="16" fill="hold" grpId="0" nodeType="clickEffect">
                                  <p:stCondLst>
                                    <p:cond delay="0"/>
                                  </p:stCondLst>
                                  <p:childTnLst>
                                    <p:set>
                                      <p:cBhvr>
                                        <p:cTn id="199" dur="1" fill="hold">
                                          <p:stCondLst>
                                            <p:cond delay="0"/>
                                          </p:stCondLst>
                                        </p:cTn>
                                        <p:tgtEl>
                                          <p:spTgt spid="37"/>
                                        </p:tgtEl>
                                        <p:attrNameLst>
                                          <p:attrName>style.visibility</p:attrName>
                                        </p:attrNameLst>
                                      </p:cBhvr>
                                      <p:to>
                                        <p:strVal val="visible"/>
                                      </p:to>
                                    </p:set>
                                    <p:anim calcmode="lin" valueType="num">
                                      <p:cBhvr>
                                        <p:cTn id="200" dur="500" fill="hold"/>
                                        <p:tgtEl>
                                          <p:spTgt spid="37"/>
                                        </p:tgtEl>
                                        <p:attrNameLst>
                                          <p:attrName>ppt_w</p:attrName>
                                        </p:attrNameLst>
                                      </p:cBhvr>
                                      <p:tavLst>
                                        <p:tav tm="0">
                                          <p:val>
                                            <p:fltVal val="0"/>
                                          </p:val>
                                        </p:tav>
                                        <p:tav tm="100000">
                                          <p:val>
                                            <p:strVal val="#ppt_w"/>
                                          </p:val>
                                        </p:tav>
                                      </p:tavLst>
                                    </p:anim>
                                    <p:anim calcmode="lin" valueType="num">
                                      <p:cBhvr>
                                        <p:cTn id="201" dur="500" fill="hold"/>
                                        <p:tgtEl>
                                          <p:spTgt spid="37"/>
                                        </p:tgtEl>
                                        <p:attrNameLst>
                                          <p:attrName>ppt_h</p:attrName>
                                        </p:attrNameLst>
                                      </p:cBhvr>
                                      <p:tavLst>
                                        <p:tav tm="0">
                                          <p:val>
                                            <p:fltVal val="0"/>
                                          </p:val>
                                        </p:tav>
                                        <p:tav tm="100000">
                                          <p:val>
                                            <p:strVal val="#ppt_h"/>
                                          </p:val>
                                        </p:tav>
                                      </p:tavLst>
                                    </p:anim>
                                    <p:animEffect transition="in" filter="fade">
                                      <p:cBhvr>
                                        <p:cTn id="202" dur="500"/>
                                        <p:tgtEl>
                                          <p:spTgt spid="37"/>
                                        </p:tgtEl>
                                      </p:cBhvr>
                                    </p:animEffect>
                                  </p:childTnLst>
                                </p:cTn>
                              </p:par>
                            </p:childTnLst>
                          </p:cTn>
                        </p:par>
                      </p:childTnLst>
                    </p:cTn>
                  </p:par>
                  <p:par>
                    <p:cTn id="203" fill="hold">
                      <p:stCondLst>
                        <p:cond delay="indefinite"/>
                      </p:stCondLst>
                      <p:childTnLst>
                        <p:par>
                          <p:cTn id="204" fill="hold">
                            <p:stCondLst>
                              <p:cond delay="0"/>
                            </p:stCondLst>
                            <p:childTnLst>
                              <p:par>
                                <p:cTn id="205" presetID="53" presetClass="entr" presetSubtype="16" fill="hold" grpId="0" nodeType="clickEffect">
                                  <p:stCondLst>
                                    <p:cond delay="0"/>
                                  </p:stCondLst>
                                  <p:childTnLst>
                                    <p:set>
                                      <p:cBhvr>
                                        <p:cTn id="206" dur="1" fill="hold">
                                          <p:stCondLst>
                                            <p:cond delay="0"/>
                                          </p:stCondLst>
                                        </p:cTn>
                                        <p:tgtEl>
                                          <p:spTgt spid="38"/>
                                        </p:tgtEl>
                                        <p:attrNameLst>
                                          <p:attrName>style.visibility</p:attrName>
                                        </p:attrNameLst>
                                      </p:cBhvr>
                                      <p:to>
                                        <p:strVal val="visible"/>
                                      </p:to>
                                    </p:set>
                                    <p:anim calcmode="lin" valueType="num">
                                      <p:cBhvr>
                                        <p:cTn id="207" dur="500" fill="hold"/>
                                        <p:tgtEl>
                                          <p:spTgt spid="38"/>
                                        </p:tgtEl>
                                        <p:attrNameLst>
                                          <p:attrName>ppt_w</p:attrName>
                                        </p:attrNameLst>
                                      </p:cBhvr>
                                      <p:tavLst>
                                        <p:tav tm="0">
                                          <p:val>
                                            <p:fltVal val="0"/>
                                          </p:val>
                                        </p:tav>
                                        <p:tav tm="100000">
                                          <p:val>
                                            <p:strVal val="#ppt_w"/>
                                          </p:val>
                                        </p:tav>
                                      </p:tavLst>
                                    </p:anim>
                                    <p:anim calcmode="lin" valueType="num">
                                      <p:cBhvr>
                                        <p:cTn id="208" dur="500" fill="hold"/>
                                        <p:tgtEl>
                                          <p:spTgt spid="38"/>
                                        </p:tgtEl>
                                        <p:attrNameLst>
                                          <p:attrName>ppt_h</p:attrName>
                                        </p:attrNameLst>
                                      </p:cBhvr>
                                      <p:tavLst>
                                        <p:tav tm="0">
                                          <p:val>
                                            <p:fltVal val="0"/>
                                          </p:val>
                                        </p:tav>
                                        <p:tav tm="100000">
                                          <p:val>
                                            <p:strVal val="#ppt_h"/>
                                          </p:val>
                                        </p:tav>
                                      </p:tavLst>
                                    </p:anim>
                                    <p:animEffect transition="in" filter="fade">
                                      <p:cBhvr>
                                        <p:cTn id="209" dur="500"/>
                                        <p:tgtEl>
                                          <p:spTgt spid="38"/>
                                        </p:tgtEl>
                                      </p:cBhvr>
                                    </p:animEffect>
                                  </p:childTnLst>
                                </p:cTn>
                              </p:par>
                            </p:childTnLst>
                          </p:cTn>
                        </p:par>
                      </p:childTnLst>
                    </p:cTn>
                  </p:par>
                  <p:par>
                    <p:cTn id="210" fill="hold">
                      <p:stCondLst>
                        <p:cond delay="indefinite"/>
                      </p:stCondLst>
                      <p:childTnLst>
                        <p:par>
                          <p:cTn id="211" fill="hold">
                            <p:stCondLst>
                              <p:cond delay="0"/>
                            </p:stCondLst>
                            <p:childTnLst>
                              <p:par>
                                <p:cTn id="212" presetID="53" presetClass="entr" presetSubtype="16" fill="hold" grpId="0" nodeType="clickEffect">
                                  <p:stCondLst>
                                    <p:cond delay="0"/>
                                  </p:stCondLst>
                                  <p:childTnLst>
                                    <p:set>
                                      <p:cBhvr>
                                        <p:cTn id="213" dur="1" fill="hold">
                                          <p:stCondLst>
                                            <p:cond delay="0"/>
                                          </p:stCondLst>
                                        </p:cTn>
                                        <p:tgtEl>
                                          <p:spTgt spid="39"/>
                                        </p:tgtEl>
                                        <p:attrNameLst>
                                          <p:attrName>style.visibility</p:attrName>
                                        </p:attrNameLst>
                                      </p:cBhvr>
                                      <p:to>
                                        <p:strVal val="visible"/>
                                      </p:to>
                                    </p:set>
                                    <p:anim calcmode="lin" valueType="num">
                                      <p:cBhvr>
                                        <p:cTn id="214" dur="500" fill="hold"/>
                                        <p:tgtEl>
                                          <p:spTgt spid="39"/>
                                        </p:tgtEl>
                                        <p:attrNameLst>
                                          <p:attrName>ppt_w</p:attrName>
                                        </p:attrNameLst>
                                      </p:cBhvr>
                                      <p:tavLst>
                                        <p:tav tm="0">
                                          <p:val>
                                            <p:fltVal val="0"/>
                                          </p:val>
                                        </p:tav>
                                        <p:tav tm="100000">
                                          <p:val>
                                            <p:strVal val="#ppt_w"/>
                                          </p:val>
                                        </p:tav>
                                      </p:tavLst>
                                    </p:anim>
                                    <p:anim calcmode="lin" valueType="num">
                                      <p:cBhvr>
                                        <p:cTn id="215" dur="500" fill="hold"/>
                                        <p:tgtEl>
                                          <p:spTgt spid="39"/>
                                        </p:tgtEl>
                                        <p:attrNameLst>
                                          <p:attrName>ppt_h</p:attrName>
                                        </p:attrNameLst>
                                      </p:cBhvr>
                                      <p:tavLst>
                                        <p:tav tm="0">
                                          <p:val>
                                            <p:fltVal val="0"/>
                                          </p:val>
                                        </p:tav>
                                        <p:tav tm="100000">
                                          <p:val>
                                            <p:strVal val="#ppt_h"/>
                                          </p:val>
                                        </p:tav>
                                      </p:tavLst>
                                    </p:anim>
                                    <p:animEffect transition="in" filter="fade">
                                      <p:cBhvr>
                                        <p:cTn id="216" dur="500"/>
                                        <p:tgtEl>
                                          <p:spTgt spid="39"/>
                                        </p:tgtEl>
                                      </p:cBhvr>
                                    </p:animEffect>
                                  </p:childTnLst>
                                </p:cTn>
                              </p:par>
                            </p:childTnLst>
                          </p:cTn>
                        </p:par>
                      </p:childTnLst>
                    </p:cTn>
                  </p:par>
                  <p:par>
                    <p:cTn id="217" fill="hold">
                      <p:stCondLst>
                        <p:cond delay="indefinite"/>
                      </p:stCondLst>
                      <p:childTnLst>
                        <p:par>
                          <p:cTn id="218" fill="hold">
                            <p:stCondLst>
                              <p:cond delay="0"/>
                            </p:stCondLst>
                            <p:childTnLst>
                              <p:par>
                                <p:cTn id="219" presetID="53" presetClass="entr" presetSubtype="16" fill="hold" grpId="0" nodeType="clickEffect">
                                  <p:stCondLst>
                                    <p:cond delay="0"/>
                                  </p:stCondLst>
                                  <p:childTnLst>
                                    <p:set>
                                      <p:cBhvr>
                                        <p:cTn id="220" dur="1" fill="hold">
                                          <p:stCondLst>
                                            <p:cond delay="0"/>
                                          </p:stCondLst>
                                        </p:cTn>
                                        <p:tgtEl>
                                          <p:spTgt spid="40"/>
                                        </p:tgtEl>
                                        <p:attrNameLst>
                                          <p:attrName>style.visibility</p:attrName>
                                        </p:attrNameLst>
                                      </p:cBhvr>
                                      <p:to>
                                        <p:strVal val="visible"/>
                                      </p:to>
                                    </p:set>
                                    <p:anim calcmode="lin" valueType="num">
                                      <p:cBhvr>
                                        <p:cTn id="221" dur="500" fill="hold"/>
                                        <p:tgtEl>
                                          <p:spTgt spid="40"/>
                                        </p:tgtEl>
                                        <p:attrNameLst>
                                          <p:attrName>ppt_w</p:attrName>
                                        </p:attrNameLst>
                                      </p:cBhvr>
                                      <p:tavLst>
                                        <p:tav tm="0">
                                          <p:val>
                                            <p:fltVal val="0"/>
                                          </p:val>
                                        </p:tav>
                                        <p:tav tm="100000">
                                          <p:val>
                                            <p:strVal val="#ppt_w"/>
                                          </p:val>
                                        </p:tav>
                                      </p:tavLst>
                                    </p:anim>
                                    <p:anim calcmode="lin" valueType="num">
                                      <p:cBhvr>
                                        <p:cTn id="222" dur="500" fill="hold"/>
                                        <p:tgtEl>
                                          <p:spTgt spid="40"/>
                                        </p:tgtEl>
                                        <p:attrNameLst>
                                          <p:attrName>ppt_h</p:attrName>
                                        </p:attrNameLst>
                                      </p:cBhvr>
                                      <p:tavLst>
                                        <p:tav tm="0">
                                          <p:val>
                                            <p:fltVal val="0"/>
                                          </p:val>
                                        </p:tav>
                                        <p:tav tm="100000">
                                          <p:val>
                                            <p:strVal val="#ppt_h"/>
                                          </p:val>
                                        </p:tav>
                                      </p:tavLst>
                                    </p:anim>
                                    <p:animEffect transition="in" filter="fade">
                                      <p:cBhvr>
                                        <p:cTn id="223" dur="500"/>
                                        <p:tgtEl>
                                          <p:spTgt spid="40"/>
                                        </p:tgtEl>
                                      </p:cBhvr>
                                    </p:animEffect>
                                  </p:childTnLst>
                                </p:cTn>
                              </p:par>
                            </p:childTnLst>
                          </p:cTn>
                        </p:par>
                      </p:childTnLst>
                    </p:cTn>
                  </p:par>
                  <p:par>
                    <p:cTn id="224" fill="hold">
                      <p:stCondLst>
                        <p:cond delay="indefinite"/>
                      </p:stCondLst>
                      <p:childTnLst>
                        <p:par>
                          <p:cTn id="225" fill="hold">
                            <p:stCondLst>
                              <p:cond delay="0"/>
                            </p:stCondLst>
                            <p:childTnLst>
                              <p:par>
                                <p:cTn id="226" presetID="22" presetClass="entr" presetSubtype="8" fill="hold" grpId="0" nodeType="click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left)">
                                      <p:cBhvr>
                                        <p:cTn id="228" dur="500"/>
                                        <p:tgtEl>
                                          <p:spTgt spid="41"/>
                                        </p:tgtEl>
                                      </p:cBhvr>
                                    </p:animEffect>
                                  </p:childTnLst>
                                </p:cTn>
                              </p:par>
                            </p:childTnLst>
                          </p:cTn>
                        </p:par>
                        <p:par>
                          <p:cTn id="229" fill="hold">
                            <p:stCondLst>
                              <p:cond delay="500"/>
                            </p:stCondLst>
                            <p:childTnLst>
                              <p:par>
                                <p:cTn id="230" presetID="22" presetClass="entr" presetSubtype="8" fill="hold" grpId="0" nodeType="afterEffect">
                                  <p:stCondLst>
                                    <p:cond delay="0"/>
                                  </p:stCondLst>
                                  <p:childTnLst>
                                    <p:set>
                                      <p:cBhvr>
                                        <p:cTn id="231" dur="1" fill="hold">
                                          <p:stCondLst>
                                            <p:cond delay="0"/>
                                          </p:stCondLst>
                                        </p:cTn>
                                        <p:tgtEl>
                                          <p:spTgt spid="42"/>
                                        </p:tgtEl>
                                        <p:attrNameLst>
                                          <p:attrName>style.visibility</p:attrName>
                                        </p:attrNameLst>
                                      </p:cBhvr>
                                      <p:to>
                                        <p:strVal val="visible"/>
                                      </p:to>
                                    </p:set>
                                    <p:animEffect transition="in" filter="wipe(left)">
                                      <p:cBhvr>
                                        <p:cTn id="23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9" grpId="0" animBg="1"/>
      <p:bldP spid="10" grpId="0" animBg="1"/>
      <p:bldP spid="10" grpId="1" animBg="1"/>
      <p:bldP spid="11" grpId="0" animBg="1"/>
      <p:bldP spid="11" grpId="1" animBg="1"/>
      <p:bldP spid="6" grpId="0" animBg="1"/>
      <p:bldP spid="6" grpId="1" animBg="1"/>
      <p:bldP spid="7" grpId="0" animBg="1"/>
      <p:bldP spid="7" grpId="1" animBg="1"/>
      <p:bldP spid="8" grpId="0" animBg="1"/>
      <p:bldP spid="8" grpId="1" animBg="1"/>
      <p:bldP spid="12" grpId="0" animBg="1"/>
      <p:bldP spid="12" grpId="1" animBg="1"/>
      <p:bldP spid="14" grpId="0" animBg="1"/>
      <p:bldP spid="16" grpId="0" animBg="1"/>
      <p:bldP spid="17" grpId="0"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6" grpId="0" animBg="1"/>
      <p:bldP spid="27" grpId="0" animBg="1"/>
      <p:bldP spid="28" grpId="0" animBg="1"/>
      <p:bldP spid="28" grpId="1" animBg="1"/>
      <p:bldP spid="29" grpId="0" animBg="1"/>
      <p:bldP spid="29" grpId="1" animBg="1"/>
      <p:bldP spid="30" grpId="0" animBg="1"/>
      <p:bldP spid="30" grpId="1" animBg="1"/>
      <p:bldP spid="31" grpId="0" animBg="1"/>
      <p:bldP spid="31" grpId="1" animBg="1"/>
      <p:bldP spid="32" grpId="0" animBg="1"/>
      <p:bldP spid="32" grpId="1" animBg="1"/>
      <p:bldP spid="33" grpId="0" animBg="1"/>
      <p:bldP spid="33" grpId="1" animBg="1"/>
      <p:bldP spid="34" grpId="0" animBg="1"/>
      <p:bldP spid="34" grpId="1" animBg="1"/>
      <p:bldP spid="35" grpId="0" animBg="1"/>
      <p:bldP spid="36" grpId="0" animBg="1"/>
      <p:bldP spid="37" grpId="0" animBg="1"/>
      <p:bldP spid="38" grpId="0" animBg="1"/>
      <p:bldP spid="39" grpId="0" animBg="1"/>
      <p:bldP spid="40" grpId="0" animBg="1"/>
      <p:bldP spid="41" grpId="0" animBg="1"/>
      <p:bldP spid="4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779778" cy="621792"/>
            <a:chOff x="0" y="0"/>
            <a:chExt cx="2268467" cy="621792"/>
          </a:xfrm>
        </p:grpSpPr>
        <p:sp>
          <p:nvSpPr>
            <p:cNvPr id="3" name="矩形 2"/>
            <p:cNvSpPr/>
            <p:nvPr/>
          </p:nvSpPr>
          <p:spPr>
            <a:xfrm>
              <a:off x="1" y="467592"/>
              <a:ext cx="2268466" cy="154200"/>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2208769" cy="585216"/>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rPr>
                <a:t>文本词句分析</a:t>
              </a:r>
              <a:endPar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endParaRPr>
            </a:p>
          </p:txBody>
        </p:sp>
      </p:grpSp>
      <p:sp>
        <p:nvSpPr>
          <p:cNvPr id="5" name="文本占位符 2"/>
          <p:cNvSpPr txBox="1"/>
          <p:nvPr/>
        </p:nvSpPr>
        <p:spPr>
          <a:xfrm>
            <a:off x="190500" y="747304"/>
            <a:ext cx="11795023" cy="52709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Mr. McDonald's advice- “Look at the stick with different eyes”-is a great introduction ___ the concept of Umwelt, _________(develop) by German biologist Jakob von </a:t>
            </a:r>
            <a:r>
              <a:rPr lang="en-US" altLang="zh-CN" i="1" dirty="0" err="1">
                <a:solidFill>
                  <a:prstClr val="black"/>
                </a:solidFill>
                <a:latin typeface="Calibri" panose="020F0502020204030204"/>
                <a:ea typeface="Cambria" panose="02040503050406030204" pitchFamily="18" charset="0"/>
              </a:rPr>
              <a:t>Uexküll</a:t>
            </a:r>
            <a:r>
              <a:rPr lang="en-US" altLang="zh-CN" i="1" dirty="0">
                <a:solidFill>
                  <a:prstClr val="black"/>
                </a:solidFill>
                <a:latin typeface="Calibri" panose="020F0502020204030204"/>
                <a:ea typeface="Cambria" panose="02040503050406030204" pitchFamily="18" charset="0"/>
              </a:rPr>
              <a:t>.</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err="1">
                <a:solidFill>
                  <a:prstClr val="black"/>
                </a:solidFill>
                <a:latin typeface="Calibri" panose="020F0502020204030204"/>
                <a:ea typeface="Cambria" panose="02040503050406030204" pitchFamily="18" charset="0"/>
              </a:rPr>
              <a:t>Uexküll's</a:t>
            </a:r>
            <a:r>
              <a:rPr lang="en-US" altLang="zh-CN" i="1" dirty="0">
                <a:solidFill>
                  <a:prstClr val="black"/>
                </a:solidFill>
                <a:latin typeface="Calibri" panose="020F0502020204030204"/>
                <a:ea typeface="Cambria" panose="02040503050406030204" pitchFamily="18" charset="0"/>
              </a:rPr>
              <a:t> Umwelt refers to the idea ____ every living creature perceives the world differently, _______(base) on its biological makeup and how it interacts with its environment.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In a bee's world, flowers reveal intricate UV patterns that act ___ road signs, ______ (lead) them to nectar</a:t>
            </a:r>
            <a:r>
              <a:rPr lang="zh-CN" altLang="en-US" i="1" dirty="0">
                <a:solidFill>
                  <a:prstClr val="black"/>
                </a:solidFill>
                <a:latin typeface="Calibri" panose="020F0502020204030204"/>
                <a:ea typeface="Cambria" panose="02040503050406030204" pitchFamily="18" charset="0"/>
              </a:rPr>
              <a:t>（花蜜）</a:t>
            </a:r>
            <a:r>
              <a:rPr lang="en-US" altLang="zh-CN" i="1" dirty="0">
                <a:solidFill>
                  <a:prstClr val="black"/>
                </a:solidFill>
                <a:latin typeface="Calibri" panose="020F0502020204030204"/>
                <a:ea typeface="Cambria" panose="02040503050406030204" pitchFamily="18" charset="0"/>
              </a:rPr>
              <a:t>.</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This UV-rich environment helps bees find food and pollinate</a:t>
            </a:r>
            <a:r>
              <a:rPr lang="zh-CN" altLang="en-US" i="1" dirty="0">
                <a:solidFill>
                  <a:prstClr val="black"/>
                </a:solidFill>
                <a:latin typeface="Calibri" panose="020F0502020204030204"/>
                <a:ea typeface="Cambria" panose="02040503050406030204" pitchFamily="18" charset="0"/>
              </a:rPr>
              <a:t>（授粉）</a:t>
            </a:r>
            <a:r>
              <a:rPr lang="en-US" altLang="zh-CN" i="1" dirty="0">
                <a:solidFill>
                  <a:prstClr val="black"/>
                </a:solidFill>
                <a:latin typeface="Calibri" panose="020F0502020204030204"/>
                <a:ea typeface="Cambria" panose="02040503050406030204" pitchFamily="18" charset="0"/>
              </a:rPr>
              <a:t>flowers, _____ (ensure) both their _______(survive) and that of plants.</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_________(similar), humans also experience the world through their own _______ (perspective), ______(shape) by _____ they care about and find meaningful.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Suddenly, the speaker mentions a topic that directly interests you, and you become fully ______(engage). </a:t>
            </a:r>
            <a:endParaRPr lang="en-US" altLang="zh-CN"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i="1" dirty="0">
                <a:solidFill>
                  <a:prstClr val="black"/>
                </a:solidFill>
                <a:latin typeface="Calibri" panose="020F0502020204030204"/>
                <a:ea typeface="Cambria" panose="02040503050406030204" pitchFamily="18" charset="0"/>
              </a:rPr>
              <a:t>       By doing so, they have a better chance of reaching and ________ (engage) a diverse audience.</a:t>
            </a:r>
            <a:endParaRPr lang="en-US" altLang="zh-CN"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i="1" dirty="0">
                <a:solidFill>
                  <a:prstClr val="black"/>
                </a:solidFill>
                <a:latin typeface="Calibri" panose="020F0502020204030204"/>
                <a:ea typeface="Cambria" panose="02040503050406030204" pitchFamily="18" charset="0"/>
              </a:rPr>
              <a:t>      His _________(engage) personality made him popular with his peers.</a:t>
            </a:r>
            <a:endParaRPr lang="en-US" altLang="zh-CN" i="1" dirty="0">
              <a:solidFill>
                <a:prstClr val="black"/>
              </a:solidFill>
              <a:latin typeface="Calibri" panose="020F0502020204030204"/>
              <a:ea typeface="Cambria" panose="02040503050406030204" pitchFamily="18" charset="0"/>
            </a:endParaRPr>
          </a:p>
        </p:txBody>
      </p:sp>
      <p:sp>
        <p:nvSpPr>
          <p:cNvPr id="9" name="文本框 8"/>
          <p:cNvSpPr txBox="1"/>
          <p:nvPr/>
        </p:nvSpPr>
        <p:spPr>
          <a:xfrm>
            <a:off x="811764" y="1210260"/>
            <a:ext cx="1296954"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to</a:t>
            </a:r>
            <a:endParaRPr lang="zh-CN" altLang="en-US" sz="2000" b="1" dirty="0">
              <a:solidFill>
                <a:srgbClr val="FF0000"/>
              </a:solidFill>
            </a:endParaRPr>
          </a:p>
        </p:txBody>
      </p:sp>
      <p:sp>
        <p:nvSpPr>
          <p:cNvPr id="11" name="文本框 10"/>
          <p:cNvSpPr txBox="1"/>
          <p:nvPr/>
        </p:nvSpPr>
        <p:spPr>
          <a:xfrm>
            <a:off x="4404049" y="1191600"/>
            <a:ext cx="1492897"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developed</a:t>
            </a:r>
            <a:endParaRPr lang="zh-CN" altLang="en-US" sz="2000" b="1" dirty="0">
              <a:solidFill>
                <a:srgbClr val="FF0000"/>
              </a:solidFill>
            </a:endParaRPr>
          </a:p>
        </p:txBody>
      </p:sp>
      <p:sp>
        <p:nvSpPr>
          <p:cNvPr id="13" name="文本框 12"/>
          <p:cNvSpPr txBox="1"/>
          <p:nvPr/>
        </p:nvSpPr>
        <p:spPr>
          <a:xfrm>
            <a:off x="5309120" y="1527501"/>
            <a:ext cx="886407"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that</a:t>
            </a:r>
            <a:endParaRPr lang="zh-CN" altLang="en-US" sz="2000" b="1" dirty="0">
              <a:solidFill>
                <a:srgbClr val="FF0000"/>
              </a:solidFill>
            </a:endParaRPr>
          </a:p>
        </p:txBody>
      </p:sp>
      <p:sp>
        <p:nvSpPr>
          <p:cNvPr id="15" name="文本框 14"/>
          <p:cNvSpPr txBox="1"/>
          <p:nvPr/>
        </p:nvSpPr>
        <p:spPr>
          <a:xfrm>
            <a:off x="2341985" y="1900726"/>
            <a:ext cx="1082350"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based</a:t>
            </a:r>
            <a:endParaRPr lang="zh-CN" altLang="en-US" sz="2000" b="1" dirty="0">
              <a:solidFill>
                <a:srgbClr val="FF0000"/>
              </a:solidFill>
            </a:endParaRPr>
          </a:p>
        </p:txBody>
      </p:sp>
      <p:sp>
        <p:nvSpPr>
          <p:cNvPr id="17" name="文本框 16"/>
          <p:cNvSpPr txBox="1"/>
          <p:nvPr/>
        </p:nvSpPr>
        <p:spPr>
          <a:xfrm>
            <a:off x="8612156" y="2581861"/>
            <a:ext cx="634481"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as</a:t>
            </a:r>
            <a:endParaRPr lang="zh-CN" altLang="en-US" sz="2000" b="1" dirty="0">
              <a:solidFill>
                <a:srgbClr val="FF0000"/>
              </a:solidFill>
            </a:endParaRPr>
          </a:p>
        </p:txBody>
      </p:sp>
      <p:sp>
        <p:nvSpPr>
          <p:cNvPr id="19" name="文本框 18"/>
          <p:cNvSpPr txBox="1"/>
          <p:nvPr/>
        </p:nvSpPr>
        <p:spPr>
          <a:xfrm>
            <a:off x="10515600" y="2609853"/>
            <a:ext cx="1110342"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leading</a:t>
            </a:r>
            <a:endParaRPr lang="zh-CN" altLang="en-US" sz="2000" b="1" dirty="0">
              <a:solidFill>
                <a:srgbClr val="FF0000"/>
              </a:solidFill>
            </a:endParaRPr>
          </a:p>
        </p:txBody>
      </p:sp>
      <p:sp>
        <p:nvSpPr>
          <p:cNvPr id="21" name="文本框 20"/>
          <p:cNvSpPr txBox="1"/>
          <p:nvPr/>
        </p:nvSpPr>
        <p:spPr>
          <a:xfrm>
            <a:off x="10646229" y="3290988"/>
            <a:ext cx="1138334"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ensuring</a:t>
            </a:r>
            <a:endParaRPr lang="zh-CN" altLang="en-US" sz="2000" b="1" dirty="0">
              <a:solidFill>
                <a:srgbClr val="FF0000"/>
              </a:solidFill>
            </a:endParaRPr>
          </a:p>
        </p:txBody>
      </p:sp>
      <p:sp>
        <p:nvSpPr>
          <p:cNvPr id="23" name="文本框 22"/>
          <p:cNvSpPr txBox="1"/>
          <p:nvPr/>
        </p:nvSpPr>
        <p:spPr>
          <a:xfrm>
            <a:off x="3153747" y="3757518"/>
            <a:ext cx="1278294"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survival</a:t>
            </a:r>
            <a:endParaRPr lang="zh-CN" altLang="en-US" sz="2000" b="1" dirty="0">
              <a:solidFill>
                <a:srgbClr val="FF0000"/>
              </a:solidFill>
            </a:endParaRPr>
          </a:p>
        </p:txBody>
      </p:sp>
      <p:sp>
        <p:nvSpPr>
          <p:cNvPr id="25" name="文本框 24"/>
          <p:cNvSpPr txBox="1"/>
          <p:nvPr/>
        </p:nvSpPr>
        <p:spPr>
          <a:xfrm>
            <a:off x="802433" y="4046766"/>
            <a:ext cx="3032449"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Similarly</a:t>
            </a:r>
            <a:endParaRPr lang="zh-CN" altLang="en-US" sz="2000" b="1" dirty="0">
              <a:solidFill>
                <a:srgbClr val="FF0000"/>
              </a:solidFill>
            </a:endParaRPr>
          </a:p>
        </p:txBody>
      </p:sp>
      <p:sp>
        <p:nvSpPr>
          <p:cNvPr id="27" name="文本框 26"/>
          <p:cNvSpPr txBox="1"/>
          <p:nvPr/>
        </p:nvSpPr>
        <p:spPr>
          <a:xfrm>
            <a:off x="10105054" y="4040156"/>
            <a:ext cx="1511558"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perspectives</a:t>
            </a:r>
            <a:endParaRPr lang="zh-CN" altLang="en-US" sz="2000" b="1" dirty="0">
              <a:solidFill>
                <a:srgbClr val="FF0000"/>
              </a:solidFill>
            </a:endParaRPr>
          </a:p>
        </p:txBody>
      </p:sp>
      <p:sp>
        <p:nvSpPr>
          <p:cNvPr id="29" name="文本框 28"/>
          <p:cNvSpPr txBox="1"/>
          <p:nvPr/>
        </p:nvSpPr>
        <p:spPr>
          <a:xfrm>
            <a:off x="2481944" y="4373338"/>
            <a:ext cx="1894113"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shaped</a:t>
            </a:r>
            <a:endParaRPr lang="zh-CN" altLang="en-US" sz="2000" b="1" dirty="0">
              <a:solidFill>
                <a:srgbClr val="FF0000"/>
              </a:solidFill>
            </a:endParaRPr>
          </a:p>
        </p:txBody>
      </p:sp>
      <p:sp>
        <p:nvSpPr>
          <p:cNvPr id="31" name="文本框 30"/>
          <p:cNvSpPr txBox="1"/>
          <p:nvPr/>
        </p:nvSpPr>
        <p:spPr>
          <a:xfrm>
            <a:off x="4973217" y="4410661"/>
            <a:ext cx="3191069"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what</a:t>
            </a:r>
            <a:endParaRPr lang="zh-CN" altLang="en-US" sz="2000" b="1" dirty="0">
              <a:solidFill>
                <a:srgbClr val="FF0000"/>
              </a:solidFill>
            </a:endParaRPr>
          </a:p>
        </p:txBody>
      </p:sp>
      <p:sp>
        <p:nvSpPr>
          <p:cNvPr id="33" name="文本框 32"/>
          <p:cNvSpPr txBox="1"/>
          <p:nvPr/>
        </p:nvSpPr>
        <p:spPr>
          <a:xfrm>
            <a:off x="615821" y="5077799"/>
            <a:ext cx="6176864"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engaged</a:t>
            </a:r>
            <a:endParaRPr lang="zh-CN" altLang="en-US" sz="2000" b="1" dirty="0">
              <a:solidFill>
                <a:srgbClr val="FF0000"/>
              </a:solidFill>
            </a:endParaRPr>
          </a:p>
        </p:txBody>
      </p:sp>
      <p:sp>
        <p:nvSpPr>
          <p:cNvPr id="35" name="文本框 34"/>
          <p:cNvSpPr txBox="1"/>
          <p:nvPr/>
        </p:nvSpPr>
        <p:spPr>
          <a:xfrm>
            <a:off x="7837715" y="5446359"/>
            <a:ext cx="1408922"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engaging</a:t>
            </a:r>
            <a:endParaRPr lang="zh-CN" altLang="en-US" sz="2000" b="1" dirty="0">
              <a:solidFill>
                <a:srgbClr val="FF0000"/>
              </a:solidFill>
            </a:endParaRPr>
          </a:p>
        </p:txBody>
      </p:sp>
      <p:sp>
        <p:nvSpPr>
          <p:cNvPr id="36" name="文本框 35"/>
          <p:cNvSpPr txBox="1"/>
          <p:nvPr/>
        </p:nvSpPr>
        <p:spPr>
          <a:xfrm>
            <a:off x="3278156" y="5132228"/>
            <a:ext cx="4559558" cy="400110"/>
          </a:xfrm>
          <a:prstGeom prst="rect">
            <a:avLst/>
          </a:prstGeom>
          <a:noFill/>
        </p:spPr>
        <p:txBody>
          <a:bodyPr wrap="square">
            <a:spAutoFit/>
          </a:bodyPr>
          <a:lstStyle/>
          <a:p>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感到对某件事情或活动非常投入和参与</a:t>
            </a:r>
            <a:endParaRPr lang="zh-CN" altLang="en-US" sz="2000" b="1" dirty="0">
              <a:solidFill>
                <a:srgbClr val="FF0000"/>
              </a:solidFill>
            </a:endParaRPr>
          </a:p>
        </p:txBody>
      </p:sp>
      <p:sp>
        <p:nvSpPr>
          <p:cNvPr id="37" name="文本框 36"/>
          <p:cNvSpPr txBox="1"/>
          <p:nvPr/>
        </p:nvSpPr>
        <p:spPr>
          <a:xfrm>
            <a:off x="8142515" y="5937771"/>
            <a:ext cx="1408922" cy="400110"/>
          </a:xfrm>
          <a:prstGeom prst="rect">
            <a:avLst/>
          </a:prstGeom>
          <a:noFill/>
        </p:spPr>
        <p:txBody>
          <a:bodyPr wrap="square">
            <a:spAutoFit/>
          </a:bodyPr>
          <a:lstStyle/>
          <a:p>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吸引</a:t>
            </a:r>
            <a:endParaRPr lang="zh-CN" altLang="en-US" sz="2000" b="1" dirty="0">
              <a:solidFill>
                <a:srgbClr val="FF0000"/>
              </a:solidFill>
            </a:endParaRPr>
          </a:p>
        </p:txBody>
      </p:sp>
      <p:sp>
        <p:nvSpPr>
          <p:cNvPr id="38" name="文本框 37"/>
          <p:cNvSpPr txBox="1"/>
          <p:nvPr/>
        </p:nvSpPr>
        <p:spPr>
          <a:xfrm>
            <a:off x="1300066" y="6279894"/>
            <a:ext cx="1408922" cy="400110"/>
          </a:xfrm>
          <a:prstGeom prst="rect">
            <a:avLst/>
          </a:prstGeom>
          <a:noFill/>
        </p:spPr>
        <p:txBody>
          <a:bodyPr wrap="square">
            <a:spAutoFit/>
          </a:bodyPr>
          <a:lstStyle/>
          <a:p>
            <a:r>
              <a:rPr kumimoji="0" lang="en-US" altLang="zh-CN" sz="20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engaging</a:t>
            </a:r>
            <a:endParaRPr lang="zh-CN" altLang="en-US" sz="2000" b="1" dirty="0">
              <a:solidFill>
                <a:srgbClr val="FF0000"/>
              </a:solidFill>
            </a:endParaRPr>
          </a:p>
        </p:txBody>
      </p:sp>
      <p:sp>
        <p:nvSpPr>
          <p:cNvPr id="39" name="文本框 38"/>
          <p:cNvSpPr txBox="1"/>
          <p:nvPr/>
        </p:nvSpPr>
        <p:spPr>
          <a:xfrm>
            <a:off x="9610532" y="6248791"/>
            <a:ext cx="1408922" cy="400110"/>
          </a:xfrm>
          <a:prstGeom prst="rect">
            <a:avLst/>
          </a:prstGeom>
          <a:noFill/>
        </p:spPr>
        <p:txBody>
          <a:bodyPr wrap="square">
            <a:spAutoFit/>
          </a:bodyPr>
          <a:lstStyle/>
          <a:p>
            <a:r>
              <a:rPr lang="zh-CN" altLang="en-US" sz="2000" b="1" dirty="0">
                <a:solidFill>
                  <a:srgbClr val="FF0000"/>
                </a:solidFill>
                <a:latin typeface="Calibri" panose="020F0502020204030204"/>
              </a:rPr>
              <a:t>迷人的</a:t>
            </a:r>
            <a:endParaRPr lang="zh-CN"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arn(inVertical)">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barn(inVertical)">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barn(inVertical)">
                                      <p:cBhvr>
                                        <p:cTn id="67" dur="500"/>
                                        <p:tgtEl>
                                          <p:spTgt spid="31"/>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barn(inVertical)">
                                      <p:cBhvr>
                                        <p:cTn id="72" dur="500"/>
                                        <p:tgtEl>
                                          <p:spTgt spid="3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barn(inVertical)">
                                      <p:cBhvr>
                                        <p:cTn id="77" dur="500"/>
                                        <p:tgtEl>
                                          <p:spTgt spid="3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arn(inVertical)">
                                      <p:cBhvr>
                                        <p:cTn id="92" dur="500"/>
                                        <p:tgtEl>
                                          <p:spTgt spid="38"/>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39"/>
                                        </p:tgtEl>
                                        <p:attrNameLst>
                                          <p:attrName>style.visibility</p:attrName>
                                        </p:attrNameLst>
                                      </p:cBhvr>
                                      <p:to>
                                        <p:strVal val="visible"/>
                                      </p:to>
                                    </p:set>
                                    <p:animEffect transition="in" filter="barn(inVertical)">
                                      <p:cBhvr>
                                        <p:cTn id="9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P spid="15" grpId="0"/>
      <p:bldP spid="17" grpId="0"/>
      <p:bldP spid="19" grpId="0"/>
      <p:bldP spid="21" grpId="0"/>
      <p:bldP spid="23" grpId="0"/>
      <p:bldP spid="25" grpId="0"/>
      <p:bldP spid="27" grpId="0"/>
      <p:bldP spid="29" grpId="0"/>
      <p:bldP spid="31" grpId="0"/>
      <p:bldP spid="33" grpId="0"/>
      <p:bldP spid="35" grpId="0"/>
      <p:bldP spid="36" grpId="0"/>
      <p:bldP spid="37" grpId="0"/>
      <p:bldP spid="38" grpId="0"/>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0" y="0"/>
            <a:ext cx="1888435" cy="623456"/>
            <a:chOff x="0" y="0"/>
            <a:chExt cx="3169369" cy="623456"/>
          </a:xfrm>
        </p:grpSpPr>
        <p:sp>
          <p:nvSpPr>
            <p:cNvPr id="6" name="矩形 5"/>
            <p:cNvSpPr/>
            <p:nvPr/>
          </p:nvSpPr>
          <p:spPr>
            <a:xfrm>
              <a:off x="0" y="467592"/>
              <a:ext cx="3158836" cy="155864"/>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7"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3200" dirty="0">
                  <a:latin typeface="Calibri Light" panose="020F0302020204030204"/>
                  <a:ea typeface="华文中宋" panose="02010600040101010101" charset="-122"/>
                </a:rPr>
                <a:t>一词多义</a:t>
              </a:r>
              <a:endPar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endParaRPr>
            </a:p>
          </p:txBody>
        </p:sp>
      </p:grpSp>
      <p:sp>
        <p:nvSpPr>
          <p:cNvPr id="8" name="文本占位符 2"/>
          <p:cNvSpPr txBox="1"/>
          <p:nvPr/>
        </p:nvSpPr>
        <p:spPr>
          <a:xfrm>
            <a:off x="190500" y="747304"/>
            <a:ext cx="11795023" cy="52709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nSpc>
                <a:spcPct val="100000"/>
              </a:lnSpc>
              <a:spcBef>
                <a:spcPts val="0"/>
              </a:spcBef>
            </a:pPr>
            <a:r>
              <a:rPr lang="en-US" altLang="zh-CN" i="1" dirty="0">
                <a:solidFill>
                  <a:prstClr val="black"/>
                </a:solidFill>
                <a:latin typeface="Calibri" panose="020F0502020204030204"/>
                <a:ea typeface="Cambria" panose="02040503050406030204" pitchFamily="18" charset="0"/>
              </a:rPr>
              <a:t>1. makeup:</a:t>
            </a:r>
            <a:endParaRPr lang="en-US" altLang="zh-CN" i="1" dirty="0">
              <a:solidFill>
                <a:prstClr val="black"/>
              </a:solidFill>
              <a:latin typeface="Calibri" panose="020F0502020204030204"/>
              <a:ea typeface="Cambria" panose="02040503050406030204" pitchFamily="18" charset="0"/>
            </a:endParaRPr>
          </a:p>
          <a:p>
            <a:pPr marL="457200" lvl="0" indent="-457200">
              <a:lnSpc>
                <a:spcPct val="100000"/>
              </a:lnSpc>
              <a:spcBef>
                <a:spcPts val="0"/>
              </a:spcBef>
              <a:buFont typeface="Arial" panose="020B0604020202020204" pitchFamily="34" charset="0"/>
              <a:buChar char="•"/>
            </a:pPr>
            <a:r>
              <a:rPr lang="en-US" altLang="zh-CN" b="0" i="1" dirty="0" err="1">
                <a:solidFill>
                  <a:prstClr val="black"/>
                </a:solidFill>
                <a:latin typeface="Calibri" panose="020F0502020204030204"/>
                <a:ea typeface="Cambria" panose="02040503050406030204" pitchFamily="18" charset="0"/>
              </a:rPr>
              <a:t>Uexküll’s</a:t>
            </a:r>
            <a:r>
              <a:rPr lang="en-US" altLang="zh-CN" b="0" i="1" dirty="0">
                <a:solidFill>
                  <a:prstClr val="black"/>
                </a:solidFill>
                <a:latin typeface="Calibri" panose="020F0502020204030204"/>
                <a:ea typeface="Cambria" panose="02040503050406030204" pitchFamily="18" charset="0"/>
              </a:rPr>
              <a:t> Umwelt refers to the idea that every living creature perceives the world differently, based on its biological </a:t>
            </a:r>
            <a:r>
              <a:rPr lang="en-US" altLang="zh-CN" i="1" u="sng" dirty="0">
                <a:solidFill>
                  <a:prstClr val="black"/>
                </a:solidFill>
                <a:latin typeface="Calibri" panose="020F0502020204030204"/>
                <a:ea typeface="Cambria" panose="02040503050406030204" pitchFamily="18" charset="0"/>
              </a:rPr>
              <a:t>makeup</a:t>
            </a:r>
            <a:r>
              <a:rPr lang="en-US" altLang="zh-CN" b="0" i="1" dirty="0">
                <a:solidFill>
                  <a:prstClr val="black"/>
                </a:solidFill>
                <a:latin typeface="Calibri" panose="020F0502020204030204"/>
                <a:ea typeface="Cambria" panose="02040503050406030204" pitchFamily="18" charset="0"/>
              </a:rPr>
              <a:t> and how it interacts with its environment. (C</a:t>
            </a:r>
            <a:r>
              <a:rPr lang="zh-CN" altLang="en-US" b="0" i="1" dirty="0">
                <a:solidFill>
                  <a:prstClr val="black"/>
                </a:solidFill>
                <a:latin typeface="Calibri" panose="020F0502020204030204"/>
                <a:ea typeface="Cambria" panose="02040503050406030204" pitchFamily="18" charset="0"/>
              </a:rPr>
              <a:t>篇</a:t>
            </a:r>
            <a:r>
              <a:rPr lang="en-US" altLang="zh-CN" b="0" i="1" dirty="0">
                <a:solidFill>
                  <a:prstClr val="black"/>
                </a:solidFill>
                <a:latin typeface="Calibri" panose="020F0502020204030204"/>
                <a:ea typeface="Cambria" panose="02040503050406030204" pitchFamily="18" charset="0"/>
              </a:rPr>
              <a:t>)</a:t>
            </a:r>
            <a:endParaRPr lang="en-US" altLang="zh-CN" b="0" i="1" dirty="0">
              <a:solidFill>
                <a:prstClr val="black"/>
              </a:solidFill>
              <a:latin typeface="Calibri" panose="020F0502020204030204"/>
              <a:ea typeface="Cambria" panose="02040503050406030204" pitchFamily="18" charset="0"/>
            </a:endParaRPr>
          </a:p>
          <a:p>
            <a:pPr marL="457200" lvl="0" indent="-45720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Normally she wore little </a:t>
            </a:r>
            <a:r>
              <a:rPr lang="en-US" altLang="zh-CN" i="1" u="sng" dirty="0">
                <a:solidFill>
                  <a:prstClr val="black"/>
                </a:solidFill>
                <a:latin typeface="Calibri" panose="020F0502020204030204"/>
                <a:ea typeface="Cambria" panose="02040503050406030204" pitchFamily="18" charset="0"/>
              </a:rPr>
              <a:t>makeup</a:t>
            </a:r>
            <a:r>
              <a:rPr lang="en-US" altLang="zh-CN" b="0" i="1" dirty="0">
                <a:solidFill>
                  <a:prstClr val="black"/>
                </a:solidFill>
                <a:latin typeface="Calibri" panose="020F0502020204030204"/>
                <a:ea typeface="Cambria" panose="02040503050406030204" pitchFamily="18" charset="0"/>
              </a:rPr>
              <a:t>, but this evening was clearly an exception.</a:t>
            </a:r>
            <a:endParaRPr lang="en-US" altLang="zh-CN" b="0" i="1" dirty="0">
              <a:solidFill>
                <a:prstClr val="black"/>
              </a:solidFill>
              <a:latin typeface="Calibri" panose="020F0502020204030204"/>
              <a:ea typeface="Cambria" panose="02040503050406030204" pitchFamily="18" charset="0"/>
            </a:endParaRPr>
          </a:p>
          <a:p>
            <a:pPr marL="457200" lvl="0" indent="-45720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There was some fatal flaw in his </a:t>
            </a:r>
            <a:r>
              <a:rPr lang="en-US" altLang="zh-CN" i="1" u="sng" dirty="0">
                <a:solidFill>
                  <a:prstClr val="black"/>
                </a:solidFill>
                <a:latin typeface="Calibri" panose="020F0502020204030204"/>
                <a:ea typeface="Cambria" panose="02040503050406030204" pitchFamily="18" charset="0"/>
              </a:rPr>
              <a:t>makeup</a:t>
            </a:r>
            <a:r>
              <a:rPr lang="en-US" altLang="zh-CN" b="0" i="1" dirty="0">
                <a:solidFill>
                  <a:prstClr val="black"/>
                </a:solidFill>
                <a:latin typeface="Calibri" panose="020F0502020204030204"/>
                <a:ea typeface="Cambria" panose="02040503050406030204" pitchFamily="18" charset="0"/>
              </a:rPr>
              <a:t>.</a:t>
            </a:r>
            <a:endParaRPr lang="en-US" altLang="zh-CN" b="0" i="1" dirty="0">
              <a:solidFill>
                <a:prstClr val="black"/>
              </a:solidFill>
              <a:latin typeface="Calibri" panose="020F0502020204030204"/>
              <a:ea typeface="Cambria" panose="02040503050406030204" pitchFamily="18" charset="0"/>
            </a:endParaRPr>
          </a:p>
          <a:p>
            <a:pPr marL="457200" lvl="0" indent="-45720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In some ways the social </a:t>
            </a:r>
            <a:r>
              <a:rPr lang="en-US" altLang="zh-CN" i="1" u="sng" dirty="0">
                <a:solidFill>
                  <a:prstClr val="black"/>
                </a:solidFill>
                <a:latin typeface="Calibri" panose="020F0502020204030204"/>
                <a:ea typeface="Cambria" panose="02040503050406030204" pitchFamily="18" charset="0"/>
              </a:rPr>
              <a:t>makeup</a:t>
            </a:r>
            <a:r>
              <a:rPr lang="en-US" altLang="zh-CN" b="0" i="1" dirty="0">
                <a:solidFill>
                  <a:prstClr val="black"/>
                </a:solidFill>
                <a:latin typeface="Calibri" panose="020F0502020204030204"/>
                <a:ea typeface="Cambria" panose="02040503050406030204" pitchFamily="18" charset="0"/>
              </a:rPr>
              <a:t> of the two parties was similar.</a:t>
            </a:r>
            <a:endParaRPr lang="en-US" altLang="zh-CN" b="0" i="1" dirty="0">
              <a:solidFill>
                <a:prstClr val="black"/>
              </a:solidFill>
              <a:latin typeface="Calibri" panose="020F0502020204030204"/>
              <a:ea typeface="Cambria" panose="02040503050406030204" pitchFamily="18" charset="0"/>
            </a:endParaRPr>
          </a:p>
          <a:p>
            <a:pPr marL="457200" lvl="0" indent="-457200">
              <a:lnSpc>
                <a:spcPct val="100000"/>
              </a:lnSpc>
              <a:spcBef>
                <a:spcPts val="0"/>
              </a:spcBef>
              <a:buFont typeface="Arial" panose="020B0604020202020204" pitchFamily="34" charset="0"/>
              <a:buChar char="•"/>
            </a:pPr>
            <a:endParaRPr lang="en-US" altLang="zh-CN" b="0"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i="1" dirty="0">
                <a:solidFill>
                  <a:prstClr val="black"/>
                </a:solidFill>
                <a:latin typeface="Calibri" panose="020F0502020204030204"/>
                <a:ea typeface="Cambria" panose="02040503050406030204" pitchFamily="18" charset="0"/>
              </a:rPr>
              <a:t>2. takeaway:</a:t>
            </a:r>
            <a:endParaRPr lang="en-US" altLang="zh-CN" i="1" dirty="0">
              <a:solidFill>
                <a:prstClr val="black"/>
              </a:solidFill>
              <a:latin typeface="Calibri" panose="020F0502020204030204"/>
              <a:ea typeface="Cambria" panose="02040503050406030204" pitchFamily="18" charset="0"/>
            </a:endParaRPr>
          </a:p>
          <a:p>
            <a:pPr marL="342900" lvl="0" indent="-34290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The key </a:t>
            </a:r>
            <a:r>
              <a:rPr lang="en-US" altLang="zh-CN" i="1" u="sng" dirty="0">
                <a:solidFill>
                  <a:prstClr val="black"/>
                </a:solidFill>
                <a:latin typeface="Calibri" panose="020F0502020204030204"/>
                <a:ea typeface="Cambria" panose="02040503050406030204" pitchFamily="18" charset="0"/>
              </a:rPr>
              <a:t>takeaway</a:t>
            </a:r>
            <a:r>
              <a:rPr lang="en-US" altLang="zh-CN" b="0" i="1" dirty="0">
                <a:solidFill>
                  <a:prstClr val="black"/>
                </a:solidFill>
                <a:latin typeface="Calibri" panose="020F0502020204030204"/>
                <a:ea typeface="Cambria" panose="02040503050406030204" pitchFamily="18" charset="0"/>
              </a:rPr>
              <a:t> for presenters is to craft their messages to appeal to different interests.</a:t>
            </a:r>
            <a:endParaRPr lang="en-US" altLang="zh-CN" b="0" i="1" dirty="0">
              <a:solidFill>
                <a:prstClr val="black"/>
              </a:solidFill>
              <a:latin typeface="Calibri" panose="020F0502020204030204"/>
              <a:ea typeface="Cambria" panose="02040503050406030204" pitchFamily="18" charset="0"/>
            </a:endParaRPr>
          </a:p>
          <a:p>
            <a:pPr marL="342900" lvl="0" indent="-34290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Let's have a </a:t>
            </a:r>
            <a:r>
              <a:rPr lang="en-US" altLang="zh-CN" i="1" u="sng" dirty="0">
                <a:solidFill>
                  <a:prstClr val="black"/>
                </a:solidFill>
                <a:latin typeface="Calibri" panose="020F0502020204030204"/>
                <a:ea typeface="Cambria" panose="02040503050406030204" pitchFamily="18" charset="0"/>
              </a:rPr>
              <a:t>takeaway</a:t>
            </a:r>
            <a:r>
              <a:rPr lang="en-US" altLang="zh-CN" b="0" i="1" dirty="0">
                <a:solidFill>
                  <a:prstClr val="black"/>
                </a:solidFill>
                <a:latin typeface="Calibri" panose="020F0502020204030204"/>
                <a:ea typeface="Cambria" panose="02040503050406030204" pitchFamily="18" charset="0"/>
              </a:rPr>
              <a:t> tonight.</a:t>
            </a:r>
            <a:endParaRPr lang="en-US" altLang="zh-CN" b="0" i="1" dirty="0">
              <a:solidFill>
                <a:prstClr val="black"/>
              </a:solidFill>
              <a:latin typeface="Calibri" panose="020F0502020204030204"/>
              <a:ea typeface="Cambria" panose="02040503050406030204" pitchFamily="18" charset="0"/>
            </a:endParaRPr>
          </a:p>
          <a:p>
            <a:pPr marL="342900" lvl="0" indent="-342900">
              <a:lnSpc>
                <a:spcPct val="100000"/>
              </a:lnSpc>
              <a:spcBef>
                <a:spcPts val="0"/>
              </a:spcBef>
              <a:buFont typeface="Arial" panose="020B0604020202020204" pitchFamily="34" charset="0"/>
              <a:buChar char="•"/>
            </a:pPr>
            <a:endParaRPr lang="en-US" altLang="zh-CN" b="0" i="1" dirty="0">
              <a:solidFill>
                <a:prstClr val="black"/>
              </a:solidFill>
              <a:latin typeface="Calibri" panose="020F0502020204030204"/>
              <a:ea typeface="Cambria" panose="02040503050406030204" pitchFamily="18" charset="0"/>
            </a:endParaRPr>
          </a:p>
          <a:p>
            <a:pPr lvl="0">
              <a:lnSpc>
                <a:spcPct val="100000"/>
              </a:lnSpc>
              <a:spcBef>
                <a:spcPts val="0"/>
              </a:spcBef>
            </a:pPr>
            <a:r>
              <a:rPr lang="en-US" altLang="zh-CN" i="1" dirty="0">
                <a:solidFill>
                  <a:prstClr val="black"/>
                </a:solidFill>
                <a:latin typeface="Calibri" panose="020F0502020204030204"/>
                <a:ea typeface="Cambria" panose="02040503050406030204" pitchFamily="18" charset="0"/>
              </a:rPr>
              <a:t>3. craft:</a:t>
            </a:r>
            <a:endParaRPr lang="en-US" altLang="zh-CN" i="1" dirty="0">
              <a:solidFill>
                <a:prstClr val="black"/>
              </a:solidFill>
              <a:latin typeface="Calibri" panose="020F0502020204030204"/>
              <a:ea typeface="Cambria" panose="02040503050406030204" pitchFamily="18" charset="0"/>
            </a:endParaRPr>
          </a:p>
          <a:p>
            <a:pPr marL="342900" indent="-34290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The key takeaway for presenters is to </a:t>
            </a:r>
            <a:r>
              <a:rPr lang="en-US" altLang="zh-CN" i="1" u="sng" dirty="0">
                <a:solidFill>
                  <a:prstClr val="black"/>
                </a:solidFill>
                <a:latin typeface="Calibri" panose="020F0502020204030204"/>
                <a:ea typeface="Cambria" panose="02040503050406030204" pitchFamily="18" charset="0"/>
              </a:rPr>
              <a:t>craft</a:t>
            </a:r>
            <a:r>
              <a:rPr lang="en-US" altLang="zh-CN" b="0" i="1" dirty="0">
                <a:solidFill>
                  <a:prstClr val="black"/>
                </a:solidFill>
                <a:latin typeface="Calibri" panose="020F0502020204030204"/>
                <a:ea typeface="Cambria" panose="02040503050406030204" pitchFamily="18" charset="0"/>
              </a:rPr>
              <a:t> their messages to appeal to different interests.</a:t>
            </a:r>
            <a:endParaRPr lang="en-US" altLang="zh-CN" b="0" i="1" dirty="0">
              <a:solidFill>
                <a:prstClr val="black"/>
              </a:solidFill>
              <a:latin typeface="Calibri" panose="020F0502020204030204"/>
              <a:ea typeface="Cambria" panose="02040503050406030204" pitchFamily="18" charset="0"/>
            </a:endParaRPr>
          </a:p>
          <a:p>
            <a:pPr marL="342900" lvl="0" indent="-34290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the arts and </a:t>
            </a:r>
            <a:r>
              <a:rPr lang="en-US" altLang="zh-CN" i="1" u="sng" dirty="0">
                <a:solidFill>
                  <a:prstClr val="black"/>
                </a:solidFill>
                <a:latin typeface="Calibri" panose="020F0502020204030204"/>
                <a:ea typeface="Cambria" panose="02040503050406030204" pitchFamily="18" charset="0"/>
              </a:rPr>
              <a:t>crafts</a:t>
            </a:r>
            <a:r>
              <a:rPr lang="en-US" altLang="zh-CN" b="0" i="1" dirty="0">
                <a:solidFill>
                  <a:prstClr val="black"/>
                </a:solidFill>
                <a:latin typeface="Calibri" panose="020F0502020204030204"/>
                <a:ea typeface="Cambria" panose="02040503050406030204" pitchFamily="18" charset="0"/>
              </a:rPr>
              <a:t> of the North American Indians</a:t>
            </a:r>
            <a:endParaRPr lang="en-US" altLang="zh-CN" b="0" i="1" dirty="0">
              <a:solidFill>
                <a:prstClr val="black"/>
              </a:solidFill>
              <a:latin typeface="Calibri" panose="020F0502020204030204"/>
              <a:ea typeface="Cambria" panose="02040503050406030204" pitchFamily="18" charset="0"/>
            </a:endParaRPr>
          </a:p>
          <a:p>
            <a:pPr marL="342900" lvl="0" indent="-34290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the </a:t>
            </a:r>
            <a:r>
              <a:rPr lang="en-US" altLang="zh-CN" i="1" u="sng" dirty="0">
                <a:solidFill>
                  <a:prstClr val="black"/>
                </a:solidFill>
                <a:latin typeface="Calibri" panose="020F0502020204030204"/>
                <a:ea typeface="Cambria" panose="02040503050406030204" pitchFamily="18" charset="0"/>
              </a:rPr>
              <a:t>craft</a:t>
            </a:r>
            <a:r>
              <a:rPr lang="en-US" altLang="zh-CN" b="0" i="1" dirty="0">
                <a:solidFill>
                  <a:prstClr val="black"/>
                </a:solidFill>
                <a:latin typeface="Calibri" panose="020F0502020204030204"/>
                <a:ea typeface="Cambria" panose="02040503050406030204" pitchFamily="18" charset="0"/>
              </a:rPr>
              <a:t> of writing</a:t>
            </a:r>
            <a:endParaRPr lang="en-US" altLang="zh-CN" b="0" i="1" dirty="0">
              <a:solidFill>
                <a:prstClr val="black"/>
              </a:solidFill>
              <a:latin typeface="Calibri" panose="020F0502020204030204"/>
              <a:ea typeface="Cambria" panose="02040503050406030204" pitchFamily="18" charset="0"/>
            </a:endParaRPr>
          </a:p>
          <a:p>
            <a:pPr marL="342900" lvl="0" indent="-342900">
              <a:lnSpc>
                <a:spcPct val="100000"/>
              </a:lnSpc>
              <a:spcBef>
                <a:spcPts val="0"/>
              </a:spcBef>
              <a:buFont typeface="Arial" panose="020B0604020202020204" pitchFamily="34" charset="0"/>
              <a:buChar char="•"/>
            </a:pPr>
            <a:r>
              <a:rPr lang="en-US" altLang="zh-CN" b="0" i="1" dirty="0">
                <a:solidFill>
                  <a:prstClr val="black"/>
                </a:solidFill>
                <a:latin typeface="Calibri" panose="020F0502020204030204"/>
                <a:ea typeface="Cambria" panose="02040503050406030204" pitchFamily="18" charset="0"/>
              </a:rPr>
              <a:t>original, </a:t>
            </a:r>
            <a:r>
              <a:rPr lang="en-US" altLang="zh-CN" i="1" u="sng" dirty="0">
                <a:solidFill>
                  <a:prstClr val="black"/>
                </a:solidFill>
                <a:latin typeface="Calibri" panose="020F0502020204030204"/>
                <a:ea typeface="Cambria" panose="02040503050406030204" pitchFamily="18" charset="0"/>
              </a:rPr>
              <a:t>hand-crafted</a:t>
            </a:r>
            <a:r>
              <a:rPr lang="en-US" altLang="zh-CN" b="0" i="1" dirty="0">
                <a:solidFill>
                  <a:prstClr val="black"/>
                </a:solidFill>
                <a:latin typeface="Calibri" panose="020F0502020204030204"/>
                <a:ea typeface="Cambria" panose="02040503050406030204" pitchFamily="18" charset="0"/>
              </a:rPr>
              <a:t> bags at affordable prices</a:t>
            </a:r>
            <a:endParaRPr lang="en-US" altLang="zh-CN" b="0" i="1" dirty="0">
              <a:solidFill>
                <a:prstClr val="black"/>
              </a:solidFill>
              <a:latin typeface="Calibri" panose="020F0502020204030204"/>
              <a:ea typeface="Cambria" panose="02040503050406030204" pitchFamily="18" charset="0"/>
            </a:endParaRPr>
          </a:p>
          <a:p>
            <a:pPr marL="342900" lvl="0" indent="-342900">
              <a:lnSpc>
                <a:spcPct val="100000"/>
              </a:lnSpc>
              <a:spcBef>
                <a:spcPts val="0"/>
              </a:spcBef>
              <a:buFont typeface="Arial" panose="020B0604020202020204" pitchFamily="34" charset="0"/>
              <a:buChar char="•"/>
            </a:pPr>
            <a:endParaRPr lang="en-US" altLang="zh-CN" i="1" dirty="0">
              <a:solidFill>
                <a:prstClr val="black"/>
              </a:solidFill>
              <a:latin typeface="Calibri" panose="020F0502020204030204"/>
              <a:ea typeface="Cambria" panose="02040503050406030204" pitchFamily="18" charset="0"/>
            </a:endParaRPr>
          </a:p>
        </p:txBody>
      </p:sp>
      <p:sp>
        <p:nvSpPr>
          <p:cNvPr id="9" name="文本框 8"/>
          <p:cNvSpPr txBox="1"/>
          <p:nvPr/>
        </p:nvSpPr>
        <p:spPr>
          <a:xfrm>
            <a:off x="10783078" y="1176927"/>
            <a:ext cx="1408922"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n.</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构成</a:t>
            </a:r>
            <a:endParaRPr lang="zh-CN" altLang="en-US" sz="2000" b="1" dirty="0">
              <a:solidFill>
                <a:srgbClr val="FF0000"/>
              </a:solidFill>
            </a:endParaRPr>
          </a:p>
        </p:txBody>
      </p:sp>
      <p:sp>
        <p:nvSpPr>
          <p:cNvPr id="10" name="文本框 9"/>
          <p:cNvSpPr txBox="1"/>
          <p:nvPr/>
        </p:nvSpPr>
        <p:spPr>
          <a:xfrm>
            <a:off x="9985248" y="1895858"/>
            <a:ext cx="2029968"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n.</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化妆，化妆品</a:t>
            </a:r>
            <a:endParaRPr lang="zh-CN" altLang="en-US" sz="2000" b="1" dirty="0">
              <a:solidFill>
                <a:srgbClr val="FF0000"/>
              </a:solidFill>
            </a:endParaRPr>
          </a:p>
        </p:txBody>
      </p:sp>
      <p:sp>
        <p:nvSpPr>
          <p:cNvPr id="11" name="文本框 10"/>
          <p:cNvSpPr txBox="1"/>
          <p:nvPr/>
        </p:nvSpPr>
        <p:spPr>
          <a:xfrm>
            <a:off x="6078556" y="2276858"/>
            <a:ext cx="1408922"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n. </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性格</a:t>
            </a:r>
            <a:endParaRPr lang="zh-CN" altLang="en-US" sz="2000" b="1" dirty="0">
              <a:solidFill>
                <a:srgbClr val="FF0000"/>
              </a:solidFill>
            </a:endParaRPr>
          </a:p>
        </p:txBody>
      </p:sp>
      <p:sp>
        <p:nvSpPr>
          <p:cNvPr id="12" name="文本框 11"/>
          <p:cNvSpPr txBox="1"/>
          <p:nvPr/>
        </p:nvSpPr>
        <p:spPr>
          <a:xfrm>
            <a:off x="8556712" y="2618101"/>
            <a:ext cx="1995464" cy="400110"/>
          </a:xfrm>
          <a:prstGeom prst="rect">
            <a:avLst/>
          </a:prstGeom>
          <a:noFill/>
        </p:spPr>
        <p:txBody>
          <a:bodyPr wrap="square">
            <a:spAutoFit/>
          </a:bodyPr>
          <a:lstStyle/>
          <a:p>
            <a:r>
              <a:rPr lang="en-US" altLang="zh-CN" sz="2000" b="1" dirty="0">
                <a:solidFill>
                  <a:srgbClr val="FF0000"/>
                </a:solidFill>
              </a:rPr>
              <a:t>n. </a:t>
            </a:r>
            <a:r>
              <a:rPr lang="zh-CN" altLang="en-US" sz="2000" b="1" dirty="0">
                <a:solidFill>
                  <a:srgbClr val="FF0000"/>
                </a:solidFill>
              </a:rPr>
              <a:t>组成，构成</a:t>
            </a:r>
            <a:endParaRPr lang="zh-CN" altLang="en-US" sz="2000" b="1" dirty="0">
              <a:solidFill>
                <a:srgbClr val="FF0000"/>
              </a:solidFill>
            </a:endParaRPr>
          </a:p>
        </p:txBody>
      </p:sp>
      <p:sp>
        <p:nvSpPr>
          <p:cNvPr id="13" name="文本框 12"/>
          <p:cNvSpPr txBox="1"/>
          <p:nvPr/>
        </p:nvSpPr>
        <p:spPr>
          <a:xfrm>
            <a:off x="4862668" y="3376788"/>
            <a:ext cx="1408922"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n. </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要点</a:t>
            </a:r>
            <a:endParaRPr lang="zh-CN" altLang="en-US" sz="2000" b="1" dirty="0">
              <a:solidFill>
                <a:srgbClr val="FF0000"/>
              </a:solidFill>
            </a:endParaRPr>
          </a:p>
        </p:txBody>
      </p:sp>
      <p:sp>
        <p:nvSpPr>
          <p:cNvPr id="14" name="文本框 13"/>
          <p:cNvSpPr txBox="1"/>
          <p:nvPr/>
        </p:nvSpPr>
        <p:spPr>
          <a:xfrm>
            <a:off x="4577746" y="4155353"/>
            <a:ext cx="1768190"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n. </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外带食物</a:t>
            </a:r>
            <a:endParaRPr lang="zh-CN" altLang="en-US" sz="2000" b="1" dirty="0">
              <a:solidFill>
                <a:srgbClr val="FF0000"/>
              </a:solidFill>
            </a:endParaRPr>
          </a:p>
        </p:txBody>
      </p:sp>
      <p:sp>
        <p:nvSpPr>
          <p:cNvPr id="15" name="文本框 14"/>
          <p:cNvSpPr txBox="1"/>
          <p:nvPr/>
        </p:nvSpPr>
        <p:spPr>
          <a:xfrm>
            <a:off x="6002354" y="4794770"/>
            <a:ext cx="1592763"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v. </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精心制作</a:t>
            </a:r>
            <a:endParaRPr lang="zh-CN" altLang="en-US" sz="2000" b="1" dirty="0">
              <a:solidFill>
                <a:srgbClr val="FF0000"/>
              </a:solidFill>
            </a:endParaRPr>
          </a:p>
        </p:txBody>
      </p:sp>
      <p:sp>
        <p:nvSpPr>
          <p:cNvPr id="16" name="文本框 15"/>
          <p:cNvSpPr txBox="1"/>
          <p:nvPr/>
        </p:nvSpPr>
        <p:spPr>
          <a:xfrm>
            <a:off x="6890251" y="5553457"/>
            <a:ext cx="1408922" cy="400110"/>
          </a:xfrm>
          <a:prstGeom prst="rect">
            <a:avLst/>
          </a:prstGeom>
          <a:noFill/>
        </p:spPr>
        <p:txBody>
          <a:bodyPr wrap="square">
            <a:spAutoFit/>
          </a:bodyPr>
          <a:lstStyle/>
          <a:p>
            <a:r>
              <a:rPr lang="en-US" altLang="zh-CN" sz="2000" b="1" dirty="0">
                <a:solidFill>
                  <a:srgbClr val="FF0000"/>
                </a:solidFill>
                <a:latin typeface="Calibri" panose="020F0502020204030204"/>
              </a:rPr>
              <a:t>n. </a:t>
            </a:r>
            <a:r>
              <a:rPr lang="zh-CN" altLang="en-US" sz="2000" b="1" dirty="0">
                <a:solidFill>
                  <a:srgbClr val="FF0000"/>
                </a:solidFill>
                <a:latin typeface="Calibri" panose="020F0502020204030204"/>
              </a:rPr>
              <a:t>工艺</a:t>
            </a:r>
            <a:endParaRPr lang="zh-CN" altLang="en-US" sz="2000" b="1" dirty="0">
              <a:solidFill>
                <a:srgbClr val="FF0000"/>
              </a:solidFill>
            </a:endParaRPr>
          </a:p>
        </p:txBody>
      </p:sp>
      <p:sp>
        <p:nvSpPr>
          <p:cNvPr id="17" name="文本框 16"/>
          <p:cNvSpPr txBox="1"/>
          <p:nvPr/>
        </p:nvSpPr>
        <p:spPr>
          <a:xfrm>
            <a:off x="3752799" y="5964274"/>
            <a:ext cx="1408922"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n. </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职业</a:t>
            </a:r>
            <a:endParaRPr lang="zh-CN" altLang="en-US" sz="2000" b="1" dirty="0">
              <a:solidFill>
                <a:srgbClr val="FF0000"/>
              </a:solidFill>
            </a:endParaRPr>
          </a:p>
        </p:txBody>
      </p:sp>
      <p:sp>
        <p:nvSpPr>
          <p:cNvPr id="18" name="文本框 17"/>
          <p:cNvSpPr txBox="1"/>
          <p:nvPr/>
        </p:nvSpPr>
        <p:spPr>
          <a:xfrm>
            <a:off x="6698093" y="6235943"/>
            <a:ext cx="2100673" cy="400110"/>
          </a:xfrm>
          <a:prstGeom prst="rect">
            <a:avLst/>
          </a:prstGeom>
          <a:noFill/>
        </p:spPr>
        <p:txBody>
          <a:bodyPr wrap="square">
            <a:spAutoFit/>
          </a:bodyPr>
          <a:lstStyle/>
          <a:p>
            <a:r>
              <a:rPr kumimoji="0" lang="en-US" altLang="zh-CN"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adj. </a:t>
            </a:r>
            <a:r>
              <a:rPr kumimoji="0" lang="zh-CN" altLang="en-US" sz="2000" b="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rPr>
              <a:t>精心制作的</a:t>
            </a:r>
            <a:endParaRPr lang="zh-CN" alt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arn(inVertical)">
                                      <p:cBhvr>
                                        <p:cTn id="37" dur="5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barn(inVertical)">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barn(inVertical)">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14" grpId="0"/>
      <p:bldP spid="15" grpId="0"/>
      <p:bldP spid="16" grpId="0"/>
      <p:bldP spid="17" grpId="0"/>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383118" y="1350684"/>
            <a:ext cx="11438341" cy="4793129"/>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74984" y="2331065"/>
            <a:ext cx="4457463" cy="83099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tabLst>
                <a:tab pos="2865755" algn="l"/>
              </a:tabLst>
            </a:pPr>
            <a:r>
              <a:rPr lang="en-US" altLang="zh-CN" sz="4800" b="1" dirty="0">
                <a:solidFill>
                  <a:schemeClr val="tx1">
                    <a:lumMod val="95000"/>
                    <a:lumOff val="5000"/>
                  </a:schemeClr>
                </a:solidFill>
                <a:latin typeface="Cambria" panose="02040503050406030204" pitchFamily="18" charset="0"/>
                <a:ea typeface="Cambria" panose="02040503050406030204" pitchFamily="18" charset="0"/>
                <a:sym typeface="Calibri" panose="020F0502020204030204" pitchFamily="34" charset="0"/>
              </a:rPr>
              <a:t>D</a:t>
            </a:r>
            <a:r>
              <a:rPr lang="zh-CN" altLang="en-US" sz="4800" b="1" dirty="0">
                <a:solidFill>
                  <a:schemeClr val="tx1">
                    <a:lumMod val="95000"/>
                    <a:lumOff val="5000"/>
                  </a:schemeClr>
                </a:solidFill>
                <a:latin typeface="Cambria" panose="02040503050406030204" pitchFamily="18" charset="0"/>
                <a:sym typeface="Calibri" panose="020F0502020204030204" pitchFamily="34" charset="0"/>
              </a:rPr>
              <a:t>篇</a:t>
            </a:r>
            <a:endParaRPr lang="en-US" altLang="zh-CN" sz="4800" b="1" dirty="0">
              <a:solidFill>
                <a:schemeClr val="tx1">
                  <a:lumMod val="95000"/>
                  <a:lumOff val="5000"/>
                </a:schemeClr>
              </a:solidFill>
              <a:latin typeface="Cambria" panose="02040503050406030204" pitchFamily="18" charset="0"/>
              <a:ea typeface="Cambria" panose="02040503050406030204" pitchFamily="18" charset="0"/>
              <a:sym typeface="Calibri" panose="020F0502020204030204" pitchFamily="34" charset="0"/>
            </a:endParaRPr>
          </a:p>
        </p:txBody>
      </p:sp>
      <p:sp>
        <p:nvSpPr>
          <p:cNvPr id="2"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51927" y="3392179"/>
            <a:ext cx="4086808" cy="871970"/>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pPr>
            <a:r>
              <a:rPr lang="zh-CN" altLang="en-US"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人与社会：</a:t>
            </a:r>
            <a:r>
              <a:rPr lang="en-US" altLang="zh-CN"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An introduction to </a:t>
            </a:r>
            <a:r>
              <a:rPr lang="en-US" altLang="zh-CN" sz="1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sym typeface="Calibri" panose="020F0502020204030204" pitchFamily="34" charset="0"/>
              </a:rPr>
              <a:t>Stanford Duck Syndrome</a:t>
            </a:r>
            <a:endParaRPr lang="en-US" altLang="zh-CN" sz="1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sym typeface="Calibri" panose="020F0502020204030204" pitchFamily="34" charset="0"/>
            </a:endParaRPr>
          </a:p>
        </p:txBody>
      </p:sp>
      <p:pic>
        <p:nvPicPr>
          <p:cNvPr id="4" name="图片 3"/>
          <p:cNvPicPr>
            <a:picLocks noChangeAspect="1"/>
          </p:cNvPicPr>
          <p:nvPr/>
        </p:nvPicPr>
        <p:blipFill>
          <a:blip r:embed="rId1"/>
          <a:srcRect l="3685" t="17551" r="5584"/>
          <a:stretch>
            <a:fillRect/>
          </a:stretch>
        </p:blipFill>
        <p:spPr>
          <a:xfrm>
            <a:off x="4002834" y="1940767"/>
            <a:ext cx="3317909" cy="3079101"/>
          </a:xfrm>
          <a:prstGeom prst="rect">
            <a:avLst/>
          </a:prstGeom>
        </p:spPr>
      </p:pic>
      <p:pic>
        <p:nvPicPr>
          <p:cNvPr id="5" name="图片 4"/>
          <p:cNvPicPr>
            <a:picLocks noChangeAspect="1"/>
          </p:cNvPicPr>
          <p:nvPr/>
        </p:nvPicPr>
        <p:blipFill>
          <a:blip r:embed="rId2"/>
          <a:srcRect l="22356" r="27826"/>
          <a:stretch>
            <a:fillRect/>
          </a:stretch>
        </p:blipFill>
        <p:spPr>
          <a:xfrm>
            <a:off x="7287208" y="1142319"/>
            <a:ext cx="4553339" cy="509587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descr="e7d195523061f1c03a90ee8e42cb24248e56383cd534985688F9F494128731F165EE95AB4B0C0A38076AAEA07667B1565C446FC45FF01DFB0E885BCDBDF3A284F3DB14DA61DD97F0BAB2E6C668FB493198CFB52848DC86EB11BB82AED13068808CBA584D7310F3D891938A445F52587652081D39696A1CB1BBD4A53F6FE5A76B42690475E33806AACEACEB9D104CC2D4"/>
          <p:cNvSpPr txBox="1"/>
          <p:nvPr/>
        </p:nvSpPr>
        <p:spPr>
          <a:xfrm>
            <a:off x="384097" y="1896145"/>
            <a:ext cx="11503103"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60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广东省</a:t>
            </a:r>
            <a:r>
              <a:rPr kumimoji="0" lang="en-US" altLang="zh-CN" sz="5400" b="1" i="0" u="none" strike="noStrike" kern="1200" cap="none" spc="60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2025</a:t>
            </a:r>
            <a:r>
              <a:rPr kumimoji="0" lang="zh-CN" altLang="en-US" sz="5400" b="1" i="0" u="none" strike="noStrike" kern="1200" cap="none" spc="60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届高三一模英语试卷</a:t>
            </a:r>
            <a:endParaRPr kumimoji="0" lang="zh-CN" altLang="en-US" sz="5400" b="1" i="0" u="none" strike="noStrike" kern="1200" cap="none" spc="60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grpSp>
        <p:nvGrpSpPr>
          <p:cNvPr id="9" name="组合 8" descr="e7d195523061f1c03a90ee8e42cb24248e56383cd534985688F9F494128731F165EE95AB4B0C0A38076AAEA07667B1565C446FC45FF01DFB0E885BCDBDF3A284F3DB14DA61DD97F0BAB2E6C668FB493198CFB52848DC86EB11BB82AED13068808CBA584D7310F3D891938A445F52587652081D39696A1CB1BBD4A53F6FE5A76B42690475E33806AACEACEB9D104CC2D4"/>
          <p:cNvGrpSpPr/>
          <p:nvPr/>
        </p:nvGrpSpPr>
        <p:grpSpPr>
          <a:xfrm>
            <a:off x="4721231" y="4985657"/>
            <a:ext cx="2780580" cy="395111"/>
            <a:chOff x="5365044" y="5181600"/>
            <a:chExt cx="2780580" cy="395111"/>
          </a:xfrm>
        </p:grpSpPr>
        <p:sp>
          <p:nvSpPr>
            <p:cNvPr id="10" name="圆角矩形 6"/>
            <p:cNvSpPr/>
            <p:nvPr/>
          </p:nvSpPr>
          <p:spPr>
            <a:xfrm>
              <a:off x="5365044" y="5181600"/>
              <a:ext cx="2780580" cy="395111"/>
            </a:xfrm>
            <a:prstGeom prst="roundRect">
              <a:avLst>
                <a:gd name="adj" fmla="val 50000"/>
              </a:avLst>
            </a:prstGeom>
            <a:solidFill>
              <a:schemeClr val="bg1"/>
            </a:solidFill>
            <a:ln>
              <a:noFill/>
            </a:ln>
            <a:effectLst>
              <a:outerShdw blurRad="1397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1" name="文本框 10"/>
            <p:cNvSpPr txBox="1"/>
            <p:nvPr/>
          </p:nvSpPr>
          <p:spPr>
            <a:xfrm>
              <a:off x="5736926" y="5225266"/>
              <a:ext cx="203292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400" b="0" i="0" u="none" strike="noStrike" kern="1200" cap="none" spc="0" normalizeH="0" baseline="0" noProof="0" dirty="0">
                  <a:ln>
                    <a:noFill/>
                  </a:ln>
                  <a:solidFill>
                    <a:srgbClr val="EF727E"/>
                  </a:solidFill>
                  <a:effectLst/>
                  <a:uLnTx/>
                  <a:uFillTx/>
                  <a:latin typeface="微软雅黑" panose="020B0503020204020204" pitchFamily="34" charset="-122"/>
                  <a:ea typeface="微软雅黑" panose="020B0503020204020204" pitchFamily="34" charset="-122"/>
                  <a:cs typeface="+mn-cs"/>
                </a:rPr>
                <a:t>北师大嘉兴附中 吴晨华</a:t>
              </a:r>
              <a:endParaRPr kumimoji="0" lang="zh-CN" altLang="en-US" sz="1400" b="0" i="0" u="none" strike="noStrike" kern="1200" cap="none" spc="0" normalizeH="0" baseline="0" noProof="0" dirty="0">
                <a:ln>
                  <a:noFill/>
                </a:ln>
                <a:solidFill>
                  <a:srgbClr val="EF727E"/>
                </a:solidFill>
                <a:effectLst/>
                <a:uLnTx/>
                <a:uFillTx/>
                <a:latin typeface="微软雅黑" panose="020B0503020204020204" pitchFamily="34" charset="-122"/>
                <a:ea typeface="微软雅黑" panose="020B0503020204020204" pitchFamily="34" charset="-122"/>
                <a:cs typeface="+mn-cs"/>
              </a:endParaRPr>
            </a:p>
          </p:txBody>
        </p:sp>
      </p:grpSp>
      <p:sp>
        <p:nvSpPr>
          <p:cNvPr id="12" name="文本框 11" descr="e7d195523061f1c03a90ee8e42cb24248e56383cd534985688F9F494128731F165EE95AB4B0C0A38076AAEA07667B1565C446FC45FF01DFB0E885BCDBDF3A284F3DB14DA61DD97F0BAB2E6C668FB493198CFB52848DC86EB11BB82AED13068808CBA584D7310F3D891938A445F52587652081D39696A1CB1BBD4A53F6FE5A76B42690475E33806AACEACEB9D104CC2D4"/>
          <p:cNvSpPr txBox="1"/>
          <p:nvPr/>
        </p:nvSpPr>
        <p:spPr>
          <a:xfrm>
            <a:off x="2794486" y="3429000"/>
            <a:ext cx="6603023"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1" i="0" u="none" strike="noStrike" kern="1200" cap="none" spc="600" normalizeH="0" baseline="0" noProof="0" dirty="0">
                <a:ln>
                  <a:noFill/>
                </a:ln>
                <a:solidFill>
                  <a:schemeClr val="bg1"/>
                </a:solidFill>
                <a:effectLst/>
                <a:uLnTx/>
                <a:uFillTx/>
                <a:latin typeface="新宋体" panose="02010609030101010101" pitchFamily="49" charset="-122"/>
                <a:ea typeface="新宋体" panose="02010609030101010101" pitchFamily="49" charset="-122"/>
                <a:cs typeface="Roboto Light" charset="0"/>
              </a:rPr>
              <a:t>阅读部分分析</a:t>
            </a:r>
            <a:endParaRPr kumimoji="0" lang="zh-CN" altLang="en-US" sz="3600" b="1" i="0" u="none" strike="noStrike" kern="1200" cap="none" spc="0" normalizeH="0" baseline="0" noProof="0" dirty="0">
              <a:ln>
                <a:noFill/>
              </a:ln>
              <a:solidFill>
                <a:schemeClr val="bg1"/>
              </a:solidFill>
              <a:effectLst/>
              <a:uLnTx/>
              <a:uFillTx/>
              <a:latin typeface="新宋体" panose="02010609030101010101" pitchFamily="49" charset="-122"/>
              <a:ea typeface="新宋体" panose="02010609030101010101" pitchFamily="49" charset="-122"/>
              <a:cs typeface="+mn-c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325" y="43180"/>
            <a:ext cx="10268663" cy="6773649"/>
          </a:xfrm>
          <a:prstGeom prst="rect">
            <a:avLst/>
          </a:prstGeom>
          <a:noFill/>
          <a:ln w="9525">
            <a:noFill/>
          </a:ln>
        </p:spPr>
        <p:txBody>
          <a:bodyPr wrap="square">
            <a:spAutoFit/>
          </a:bodyPr>
          <a:lstStyle/>
          <a:p>
            <a:pPr indent="152400" algn="just" fontAlgn="auto">
              <a:lnSpc>
                <a:spcPct val="110000"/>
              </a:lnSpc>
            </a:pPr>
            <a:r>
              <a:rPr lang="en-US" b="0" dirty="0">
                <a:solidFill>
                  <a:srgbClr val="000000"/>
                </a:solidFill>
                <a:latin typeface="Times New Roman" panose="02020603050405020304" pitchFamily="18" charset="0"/>
                <a:ea typeface="宋体" panose="02010600030101010101" pitchFamily="2" charset="-122"/>
              </a:rPr>
              <a:t>    At top universities, there’s a phenomenon known as “</a:t>
            </a:r>
            <a:r>
              <a:rPr lang="en-US" b="1" dirty="0">
                <a:solidFill>
                  <a:srgbClr val="000000"/>
                </a:solidFill>
                <a:highlight>
                  <a:srgbClr val="00FFFF"/>
                </a:highlight>
                <a:latin typeface="Times New Roman" panose="02020603050405020304" pitchFamily="18" charset="0"/>
                <a:ea typeface="宋体" panose="02010600030101010101" pitchFamily="2" charset="-122"/>
              </a:rPr>
              <a:t>Stanford Duck Syndrome</a:t>
            </a:r>
            <a:r>
              <a:rPr lang="zh-CN" b="0" dirty="0">
                <a:solidFill>
                  <a:srgbClr val="000000"/>
                </a:solidFill>
                <a:latin typeface="Times New Roman" panose="02020603050405020304" pitchFamily="18" charset="0"/>
                <a:ea typeface="宋体" panose="02010600030101010101" pitchFamily="2" charset="-122"/>
              </a:rPr>
              <a:t>（综合征）</a:t>
            </a:r>
            <a:r>
              <a:rPr lang="en-US" b="0" dirty="0">
                <a:solidFill>
                  <a:srgbClr val="000000"/>
                </a:solidFill>
                <a:latin typeface="Times New Roman" panose="02020603050405020304" pitchFamily="18" charset="0"/>
                <a:ea typeface="宋体" panose="02010600030101010101" pitchFamily="2" charset="-122"/>
              </a:rPr>
              <a:t>”.</a:t>
            </a:r>
            <a:r>
              <a:rPr 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b="0" dirty="0">
                <a:solidFill>
                  <a:srgbClr val="000000"/>
                </a:solidFill>
                <a:latin typeface="Times New Roman" panose="02020603050405020304" pitchFamily="18" charset="0"/>
                <a:ea typeface="宋体" panose="02010600030101010101" pitchFamily="2" charset="-122"/>
              </a:rPr>
              <a:t>Like ducks, students appear to move gracefully</a:t>
            </a:r>
            <a:r>
              <a:rPr lang="zh-CN" b="0" dirty="0">
                <a:solidFill>
                  <a:srgbClr val="000000"/>
                </a:solidFill>
                <a:latin typeface="Times New Roman" panose="02020603050405020304" pitchFamily="18" charset="0"/>
                <a:ea typeface="宋体" panose="02010600030101010101" pitchFamily="2" charset="-122"/>
              </a:rPr>
              <a:t>（优雅地）</a:t>
            </a:r>
            <a:r>
              <a:rPr lang="en-US" b="0" dirty="0">
                <a:solidFill>
                  <a:srgbClr val="000000"/>
                </a:solidFill>
                <a:latin typeface="Times New Roman" panose="02020603050405020304" pitchFamily="18" charset="0"/>
                <a:ea typeface="宋体" panose="02010600030101010101" pitchFamily="2" charset="-122"/>
              </a:rPr>
              <a:t>. However, beneath the surface, they're kicking desperately to keep up.</a:t>
            </a:r>
            <a:endParaRPr lang="en-US" b="0" dirty="0">
              <a:solidFill>
                <a:srgbClr val="000000"/>
              </a:solidFill>
              <a:latin typeface="Times New Roman" panose="02020603050405020304" pitchFamily="18" charset="0"/>
              <a:ea typeface="宋体" panose="02010600030101010101" pitchFamily="2" charset="-122"/>
            </a:endParaRPr>
          </a:p>
          <a:p>
            <a:pPr indent="152400" algn="just" fontAlgn="auto">
              <a:lnSpc>
                <a:spcPct val="110000"/>
              </a:lnSpc>
            </a:pPr>
            <a:r>
              <a:rPr lang="en-US" dirty="0">
                <a:solidFill>
                  <a:srgbClr val="000000"/>
                </a:solidFill>
                <a:latin typeface="Times New Roman" panose="02020603050405020304" pitchFamily="18" charset="0"/>
                <a:ea typeface="宋体" panose="02010600030101010101" pitchFamily="2" charset="-122"/>
              </a:rPr>
              <a:t>    </a:t>
            </a:r>
            <a:r>
              <a:rPr lang="en-US" b="0" dirty="0">
                <a:solidFill>
                  <a:srgbClr val="000000"/>
                </a:solidFill>
                <a:latin typeface="Times New Roman" panose="02020603050405020304" pitchFamily="18" charset="0"/>
                <a:ea typeface="宋体" panose="02010600030101010101" pitchFamily="2" charset="-122"/>
              </a:rPr>
              <a:t>Experts from Stanford's Health</a:t>
            </a:r>
            <a:r>
              <a:rPr 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b="0" dirty="0">
                <a:solidFill>
                  <a:srgbClr val="000000"/>
                </a:solidFill>
                <a:latin typeface="Times New Roman" panose="02020603050405020304" pitchFamily="18" charset="0"/>
                <a:ea typeface="宋体" panose="02010600030101010101" pitchFamily="2" charset="-122"/>
              </a:rPr>
              <a:t>Services uncovered this troubling trend: during the day, many Stanford students are seen socializing in cafés,</a:t>
            </a:r>
            <a:r>
              <a:rPr 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b="0" dirty="0">
                <a:solidFill>
                  <a:srgbClr val="000000"/>
                </a:solidFill>
                <a:latin typeface="Times New Roman" panose="02020603050405020304" pitchFamily="18" charset="0"/>
                <a:ea typeface="宋体" panose="02010600030101010101" pitchFamily="2" charset="-122"/>
              </a:rPr>
              <a:t>seemingly without any stress or the need to study. However, at night, they start studying, sometimes for the entire night, trying to maintain the image of effortless success. This comes at a high price: tiredness and anxiety are widespread. Furthermore, it leads to </a:t>
            </a:r>
            <a:r>
              <a:rPr lang="en-US" b="1" dirty="0">
                <a:solidFill>
                  <a:srgbClr val="000000"/>
                </a:solidFill>
                <a:latin typeface="Times New Roman" panose="02020603050405020304" pitchFamily="18" charset="0"/>
                <a:ea typeface="宋体" panose="02010600030101010101" pitchFamily="2" charset="-122"/>
              </a:rPr>
              <a:t>a common misconception: true geniuses achieve success with ease, while those working hard are less capable</a:t>
            </a:r>
            <a:r>
              <a:rPr lang="en-US" b="0" dirty="0">
                <a:solidFill>
                  <a:srgbClr val="000000"/>
                </a:solidFill>
                <a:latin typeface="Times New Roman" panose="02020603050405020304" pitchFamily="18" charset="0"/>
                <a:ea typeface="宋体" panose="02010600030101010101" pitchFamily="2" charset="-122"/>
              </a:rPr>
              <a:t>.</a:t>
            </a:r>
            <a:endParaRPr lang="en-US" b="0" dirty="0">
              <a:solidFill>
                <a:srgbClr val="000000"/>
              </a:solidFill>
              <a:latin typeface="Times New Roman" panose="02020603050405020304" pitchFamily="18" charset="0"/>
              <a:ea typeface="宋体" panose="02010600030101010101" pitchFamily="2" charset="-122"/>
            </a:endParaRPr>
          </a:p>
          <a:p>
            <a:pPr indent="152400" algn="just" fontAlgn="auto">
              <a:lnSpc>
                <a:spcPct val="110000"/>
              </a:lnSpc>
            </a:pPr>
            <a:r>
              <a:rPr lang="en-US" b="0" dirty="0">
                <a:solidFill>
                  <a:srgbClr val="000000"/>
                </a:solidFill>
                <a:latin typeface="Times New Roman" panose="02020603050405020304" pitchFamily="18" charset="0"/>
                <a:ea typeface="宋体" panose="02010600030101010101" pitchFamily="2" charset="-122"/>
              </a:rPr>
              <a:t>    In an effort to challenge this misconception, </a:t>
            </a:r>
            <a:r>
              <a:rPr lang="en-US" b="0" dirty="0">
                <a:solidFill>
                  <a:srgbClr val="000000"/>
                </a:solidFill>
                <a:highlight>
                  <a:srgbClr val="F8E2A7"/>
                </a:highlight>
                <a:latin typeface="Times New Roman" panose="02020603050405020304" pitchFamily="18" charset="0"/>
                <a:ea typeface="宋体" panose="02010600030101010101" pitchFamily="2" charset="-122"/>
              </a:rPr>
              <a:t>researchers designed an experiment</a:t>
            </a:r>
            <a:r>
              <a:rPr lang="en-US" b="0" dirty="0">
                <a:solidFill>
                  <a:srgbClr val="000000"/>
                </a:solidFill>
                <a:latin typeface="Times New Roman" panose="02020603050405020304" pitchFamily="18" charset="0"/>
                <a:ea typeface="宋体" panose="02010600030101010101" pitchFamily="2" charset="-122"/>
              </a:rPr>
              <a:t>. Participants were asked to observe a series of colors carefully while scientists tracked their brain activity throughout the process. The experiment was divided into two parts: one with easily distinguishable colors and the other with colors that were quite similar, requiring more effort to differentiate. As the difficulty of the task increased, there was a noticeable increase in brain activity, particularly in areas linked</a:t>
            </a:r>
            <a:r>
              <a:rPr lang="en-US" b="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b="0" dirty="0">
                <a:solidFill>
                  <a:srgbClr val="000000"/>
                </a:solidFill>
                <a:latin typeface="Times New Roman" panose="02020603050405020304" pitchFamily="18" charset="0"/>
                <a:ea typeface="宋体" panose="02010600030101010101" pitchFamily="2" charset="-122"/>
              </a:rPr>
              <a:t>to memory and abstract reasoning.</a:t>
            </a:r>
            <a:endParaRPr lang="en-US" b="0" dirty="0">
              <a:solidFill>
                <a:srgbClr val="000000"/>
              </a:solidFill>
              <a:latin typeface="Times New Roman" panose="02020603050405020304" pitchFamily="18" charset="0"/>
              <a:ea typeface="宋体" panose="02010600030101010101" pitchFamily="2" charset="-122"/>
            </a:endParaRPr>
          </a:p>
          <a:p>
            <a:pPr indent="152400" algn="just" fontAlgn="auto">
              <a:lnSpc>
                <a:spcPct val="110000"/>
              </a:lnSpc>
            </a:pPr>
            <a:r>
              <a:rPr lang="en-US" b="0" dirty="0">
                <a:solidFill>
                  <a:srgbClr val="000000"/>
                </a:solidFill>
                <a:latin typeface="Times New Roman" panose="02020603050405020304" pitchFamily="18" charset="0"/>
                <a:ea typeface="宋体" panose="02010600030101010101" pitchFamily="2" charset="-122"/>
              </a:rPr>
              <a:t>   </a:t>
            </a:r>
            <a:r>
              <a:rPr lang="en-US" b="0" dirty="0">
                <a:solidFill>
                  <a:srgbClr val="000000"/>
                </a:solidFill>
                <a:highlight>
                  <a:srgbClr val="AABABC"/>
                </a:highlight>
                <a:latin typeface="Times New Roman" panose="02020603050405020304" pitchFamily="18" charset="0"/>
                <a:ea typeface="宋体" panose="02010600030101010101" pitchFamily="2" charset="-122"/>
              </a:rPr>
              <a:t>The study reveals that </a:t>
            </a:r>
            <a:r>
              <a:rPr lang="en-US" b="0" dirty="0">
                <a:solidFill>
                  <a:srgbClr val="000000"/>
                </a:solidFill>
                <a:latin typeface="Times New Roman" panose="02020603050405020304" pitchFamily="18" charset="0"/>
                <a:ea typeface="宋体" panose="02010600030101010101" pitchFamily="2" charset="-122"/>
              </a:rPr>
              <a:t>as tasks require more effort, more areas of the brain become engaged. Growth doesn't come from talent alone but from the consistent application of effort. Our brain functions like a muscle. Without effort, even our inborn talents will fade over time.</a:t>
            </a:r>
            <a:endParaRPr lang="en-US" b="0" dirty="0">
              <a:solidFill>
                <a:srgbClr val="000000"/>
              </a:solidFill>
              <a:latin typeface="Times New Roman" panose="02020603050405020304" pitchFamily="18" charset="0"/>
              <a:ea typeface="宋体" panose="02010600030101010101" pitchFamily="2" charset="-122"/>
            </a:endParaRPr>
          </a:p>
          <a:p>
            <a:pPr indent="152400" algn="just" fontAlgn="auto">
              <a:lnSpc>
                <a:spcPct val="110000"/>
              </a:lnSpc>
            </a:pPr>
            <a:r>
              <a:rPr lang="en-US" b="0" dirty="0">
                <a:solidFill>
                  <a:srgbClr val="000000"/>
                </a:solidFill>
                <a:latin typeface="Times New Roman" panose="02020603050405020304" pitchFamily="18" charset="0"/>
                <a:ea typeface="宋体" panose="02010600030101010101" pitchFamily="2" charset="-122"/>
              </a:rPr>
              <a:t>    This pushes us to </a:t>
            </a:r>
            <a:r>
              <a:rPr lang="en-US" b="0" dirty="0">
                <a:solidFill>
                  <a:srgbClr val="000000"/>
                </a:solidFill>
                <a:highlight>
                  <a:srgbClr val="EF727E"/>
                </a:highlight>
                <a:latin typeface="Times New Roman" panose="02020603050405020304" pitchFamily="18" charset="0"/>
                <a:ea typeface="宋体" panose="02010600030101010101" pitchFamily="2" charset="-122"/>
              </a:rPr>
              <a:t>reconsider the underlying culture </a:t>
            </a:r>
            <a:r>
              <a:rPr lang="en-US" b="0" dirty="0">
                <a:solidFill>
                  <a:srgbClr val="000000"/>
                </a:solidFill>
                <a:latin typeface="Times New Roman" panose="02020603050405020304" pitchFamily="18" charset="0"/>
                <a:ea typeface="宋体" panose="02010600030101010101" pitchFamily="2" charset="-122"/>
              </a:rPr>
              <a:t>that might lead to this phenomenon. Instead of focusing too much on outcomes or singing high praise for inborn talents, </a:t>
            </a:r>
            <a:r>
              <a:rPr lang="en-US" b="0" dirty="0">
                <a:solidFill>
                  <a:srgbClr val="000000"/>
                </a:solidFill>
                <a:highlight>
                  <a:srgbClr val="EF727E"/>
                </a:highlight>
                <a:latin typeface="Times New Roman" panose="02020603050405020304" pitchFamily="18" charset="0"/>
                <a:ea typeface="宋体" panose="02010600030101010101" pitchFamily="2" charset="-122"/>
              </a:rPr>
              <a:t>we should emphasize </a:t>
            </a:r>
            <a:r>
              <a:rPr lang="en-US" b="0" dirty="0">
                <a:solidFill>
                  <a:srgbClr val="000000"/>
                </a:solidFill>
                <a:latin typeface="Times New Roman" panose="02020603050405020304" pitchFamily="18" charset="0"/>
                <a:ea typeface="宋体" panose="02010600030101010101" pitchFamily="2" charset="-122"/>
              </a:rPr>
              <a:t>the learning process and continuous improvement. By encouraging a culture that values effort, </a:t>
            </a:r>
            <a:r>
              <a:rPr lang="en-US" b="0" dirty="0">
                <a:solidFill>
                  <a:srgbClr val="000000"/>
                </a:solidFill>
                <a:highlight>
                  <a:srgbClr val="EF727E"/>
                </a:highlight>
                <a:latin typeface="Times New Roman" panose="02020603050405020304" pitchFamily="18" charset="0"/>
                <a:ea typeface="宋体" panose="02010600030101010101" pitchFamily="2" charset="-122"/>
              </a:rPr>
              <a:t>we can help </a:t>
            </a:r>
            <a:r>
              <a:rPr lang="en-US" b="0" dirty="0">
                <a:solidFill>
                  <a:srgbClr val="000000"/>
                </a:solidFill>
                <a:latin typeface="Times New Roman" panose="02020603050405020304" pitchFamily="18" charset="0"/>
                <a:ea typeface="宋体" panose="02010600030101010101" pitchFamily="2" charset="-122"/>
              </a:rPr>
              <a:t>students realize that intelligence is not fixed but grows through hard work. Such a shift would not only </a:t>
            </a:r>
            <a:r>
              <a:rPr lang="en-US" b="0" dirty="0">
                <a:solidFill>
                  <a:srgbClr val="000000"/>
                </a:solidFill>
                <a:highlight>
                  <a:srgbClr val="EF727E"/>
                </a:highlight>
                <a:latin typeface="Times New Roman" panose="02020603050405020304" pitchFamily="18" charset="0"/>
                <a:ea typeface="宋体" panose="02010600030101010101" pitchFamily="2" charset="-122"/>
              </a:rPr>
              <a:t>reduce</a:t>
            </a:r>
            <a:r>
              <a:rPr lang="en-US" b="0" dirty="0">
                <a:solidFill>
                  <a:srgbClr val="000000"/>
                </a:solidFill>
                <a:latin typeface="Times New Roman" panose="02020603050405020304" pitchFamily="18" charset="0"/>
                <a:ea typeface="宋体" panose="02010600030101010101" pitchFamily="2" charset="-122"/>
              </a:rPr>
              <a:t> the pressures associated with the “Stanford Duck Syndrome”, but also </a:t>
            </a:r>
            <a:r>
              <a:rPr lang="en-US" b="0" dirty="0">
                <a:solidFill>
                  <a:srgbClr val="000000"/>
                </a:solidFill>
                <a:highlight>
                  <a:srgbClr val="EF727E"/>
                </a:highlight>
                <a:latin typeface="Times New Roman" panose="02020603050405020304" pitchFamily="18" charset="0"/>
                <a:ea typeface="宋体" panose="02010600030101010101" pitchFamily="2" charset="-122"/>
              </a:rPr>
              <a:t>have a profound impact on </a:t>
            </a:r>
            <a:r>
              <a:rPr lang="en-US" b="0" dirty="0">
                <a:solidFill>
                  <a:srgbClr val="000000"/>
                </a:solidFill>
                <a:latin typeface="Times New Roman" panose="02020603050405020304" pitchFamily="18" charset="0"/>
                <a:ea typeface="宋体" panose="02010600030101010101" pitchFamily="2" charset="-122"/>
              </a:rPr>
              <a:t>personal development and the future of education.</a:t>
            </a:r>
            <a:endParaRPr lang="en-US" altLang="en-US" b="0" dirty="0">
              <a:solidFill>
                <a:srgbClr val="000000"/>
              </a:solidFill>
              <a:latin typeface="Times New Roman" panose="02020603050405020304" pitchFamily="18" charset="0"/>
              <a:ea typeface="宋体" panose="02010600030101010101" pitchFamily="2" charset="-122"/>
            </a:endParaRPr>
          </a:p>
        </p:txBody>
      </p:sp>
      <p:sp>
        <p:nvSpPr>
          <p:cNvPr id="3" name="文本框 2"/>
          <p:cNvSpPr txBox="1"/>
          <p:nvPr/>
        </p:nvSpPr>
        <p:spPr>
          <a:xfrm>
            <a:off x="10332072" y="818043"/>
            <a:ext cx="1769732" cy="707886"/>
          </a:xfrm>
          <a:prstGeom prst="rect">
            <a:avLst/>
          </a:prstGeom>
          <a:solidFill>
            <a:srgbClr val="0070C0"/>
          </a:solidFill>
          <a:effectLst>
            <a:outerShdw blurRad="50800" dist="38100" dir="5400000" algn="t" rotWithShape="0">
              <a:prstClr val="black">
                <a:alpha val="40000"/>
              </a:prstClr>
            </a:outerShdw>
          </a:effectLst>
        </p:spPr>
        <p:txBody>
          <a:bodyPr wrap="square">
            <a:spAutoFit/>
          </a:bodyPr>
          <a:lstStyle/>
          <a:p>
            <a:pPr algn="ctr"/>
            <a:r>
              <a:rPr lang="en-US" altLang="zh-CN" sz="2000" b="1" dirty="0">
                <a:solidFill>
                  <a:schemeClr val="bg1"/>
                </a:solidFill>
                <a:latin typeface="Cambria" panose="02040503050406030204" pitchFamily="18" charset="0"/>
                <a:ea typeface="Cambria" panose="02040503050406030204" pitchFamily="18" charset="0"/>
              </a:rPr>
              <a:t>Introduce the topic</a:t>
            </a:r>
            <a:endParaRPr lang="zh-CN" altLang="en-US" sz="1200" b="1" dirty="0">
              <a:solidFill>
                <a:schemeClr val="bg1"/>
              </a:solidFill>
            </a:endParaRPr>
          </a:p>
        </p:txBody>
      </p:sp>
      <p:sp>
        <p:nvSpPr>
          <p:cNvPr id="4" name="矩形 3"/>
          <p:cNvSpPr/>
          <p:nvPr/>
        </p:nvSpPr>
        <p:spPr>
          <a:xfrm>
            <a:off x="-1" y="1"/>
            <a:ext cx="10273005" cy="2463282"/>
          </a:xfrm>
          <a:prstGeom prst="rect">
            <a:avLst/>
          </a:prstGeom>
          <a:noFill/>
          <a:ln w="38100">
            <a:solidFill>
              <a:srgbClr val="64A0D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0" y="2522985"/>
            <a:ext cx="10282335" cy="1507839"/>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0326898" y="2846274"/>
            <a:ext cx="1791530" cy="400110"/>
          </a:xfrm>
          <a:prstGeom prst="rect">
            <a:avLst/>
          </a:prstGeom>
          <a:solidFill>
            <a:srgbClr val="FFC000"/>
          </a:solidFill>
          <a:effectLst>
            <a:outerShdw blurRad="50800" dist="38100" dir="5400000" algn="t" rotWithShape="0">
              <a:prstClr val="black">
                <a:alpha val="40000"/>
              </a:prstClr>
            </a:outerShdw>
          </a:effectLst>
        </p:spPr>
        <p:txBody>
          <a:bodyPr wrap="square">
            <a:spAutoFit/>
          </a:bodyPr>
          <a:lstStyle/>
          <a:p>
            <a:pPr algn="ctr"/>
            <a:r>
              <a:rPr lang="en-US" altLang="zh-CN" sz="2000" b="1" dirty="0">
                <a:solidFill>
                  <a:schemeClr val="bg1"/>
                </a:solidFill>
                <a:latin typeface="Cambria" panose="02040503050406030204" pitchFamily="18" charset="0"/>
                <a:ea typeface="Cambria" panose="02040503050406030204" pitchFamily="18" charset="0"/>
              </a:rPr>
              <a:t>Study process</a:t>
            </a:r>
            <a:endParaRPr lang="zh-CN" altLang="en-US" sz="1200" b="1" dirty="0">
              <a:solidFill>
                <a:schemeClr val="bg1"/>
              </a:solidFill>
            </a:endParaRPr>
          </a:p>
        </p:txBody>
      </p:sp>
      <p:sp>
        <p:nvSpPr>
          <p:cNvPr id="7" name="矩形 6"/>
          <p:cNvSpPr/>
          <p:nvPr/>
        </p:nvSpPr>
        <p:spPr>
          <a:xfrm>
            <a:off x="0" y="4084308"/>
            <a:ext cx="10282335" cy="804933"/>
          </a:xfrm>
          <a:prstGeom prst="rect">
            <a:avLst/>
          </a:prstGeom>
          <a:noFill/>
          <a:ln w="38100">
            <a:solidFill>
              <a:srgbClr val="AABA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0326898" y="4250262"/>
            <a:ext cx="1696937" cy="400110"/>
          </a:xfrm>
          <a:prstGeom prst="rect">
            <a:avLst/>
          </a:prstGeom>
          <a:solidFill>
            <a:srgbClr val="AABABC"/>
          </a:solidFill>
          <a:effectLst>
            <a:outerShdw blurRad="50800" dist="38100" dir="5400000" algn="t" rotWithShape="0">
              <a:prstClr val="black">
                <a:alpha val="40000"/>
              </a:prstClr>
            </a:outerShdw>
          </a:effectLst>
        </p:spPr>
        <p:txBody>
          <a:bodyPr wrap="square">
            <a:spAutoFit/>
          </a:bodyPr>
          <a:lstStyle/>
          <a:p>
            <a:pPr algn="ctr"/>
            <a:r>
              <a:rPr lang="en-US" altLang="zh-CN" sz="2000" b="1" dirty="0">
                <a:solidFill>
                  <a:schemeClr val="bg1"/>
                </a:solidFill>
                <a:latin typeface="Cambria" panose="02040503050406030204" pitchFamily="18" charset="0"/>
                <a:ea typeface="Cambria" panose="02040503050406030204" pitchFamily="18" charset="0"/>
              </a:rPr>
              <a:t>Study result</a:t>
            </a:r>
            <a:endParaRPr lang="zh-CN" altLang="en-US" sz="1200" b="1" dirty="0">
              <a:solidFill>
                <a:schemeClr val="bg1"/>
              </a:solidFill>
            </a:endParaRPr>
          </a:p>
        </p:txBody>
      </p:sp>
      <p:sp>
        <p:nvSpPr>
          <p:cNvPr id="9" name="矩形 8"/>
          <p:cNvSpPr/>
          <p:nvPr/>
        </p:nvSpPr>
        <p:spPr>
          <a:xfrm>
            <a:off x="0" y="4925883"/>
            <a:ext cx="10289628" cy="1748186"/>
          </a:xfrm>
          <a:prstGeom prst="rect">
            <a:avLst/>
          </a:prstGeom>
          <a:noFill/>
          <a:ln w="38100">
            <a:solidFill>
              <a:srgbClr val="EF7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0352852" y="5426428"/>
            <a:ext cx="1765576" cy="1015663"/>
          </a:xfrm>
          <a:prstGeom prst="rect">
            <a:avLst/>
          </a:prstGeom>
          <a:solidFill>
            <a:srgbClr val="EF727E"/>
          </a:solidFill>
          <a:effectLst>
            <a:outerShdw blurRad="50800" dist="38100" dir="5400000" algn="t" rotWithShape="0">
              <a:prstClr val="black">
                <a:alpha val="40000"/>
              </a:prstClr>
            </a:outerShdw>
          </a:effectLst>
        </p:spPr>
        <p:txBody>
          <a:bodyPr wrap="square">
            <a:spAutoFit/>
          </a:bodyPr>
          <a:lstStyle/>
          <a:p>
            <a:pPr algn="ctr"/>
            <a:r>
              <a:rPr lang="en-US" altLang="zh-CN" sz="2000" b="1" dirty="0" err="1">
                <a:solidFill>
                  <a:schemeClr val="bg1"/>
                </a:solidFill>
                <a:latin typeface="Cambria" panose="02040503050406030204" pitchFamily="18" charset="0"/>
                <a:ea typeface="Cambria" panose="02040503050406030204" pitchFamily="18" charset="0"/>
              </a:rPr>
              <a:t>Influnence</a:t>
            </a:r>
            <a:r>
              <a:rPr lang="en-US" altLang="zh-CN" sz="2000" b="1" dirty="0">
                <a:solidFill>
                  <a:schemeClr val="bg1"/>
                </a:solidFill>
                <a:latin typeface="Cambria" panose="02040503050406030204" pitchFamily="18" charset="0"/>
                <a:ea typeface="Cambria" panose="02040503050406030204" pitchFamily="18" charset="0"/>
              </a:rPr>
              <a:t> and suggestion</a:t>
            </a:r>
            <a:endParaRPr lang="zh-CN" altLang="en-US" sz="1200" b="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par>
                          <p:cTn id="19" fill="hold">
                            <p:stCondLst>
                              <p:cond delay="500"/>
                            </p:stCondLst>
                            <p:childTnLst>
                              <p:par>
                                <p:cTn id="20" presetID="53" presetClass="entr" presetSubtype="16"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barn(inVertical)">
                                      <p:cBhvr>
                                        <p:cTn id="29" dur="500"/>
                                        <p:tgtEl>
                                          <p:spTgt spid="7"/>
                                        </p:tgtEl>
                                      </p:cBhvr>
                                    </p:animEffect>
                                  </p:childTnLst>
                                </p:cTn>
                              </p:par>
                            </p:childTnLst>
                          </p:cTn>
                        </p:par>
                        <p:par>
                          <p:cTn id="30" fill="hold">
                            <p:stCondLst>
                              <p:cond delay="500"/>
                            </p:stCondLst>
                            <p:childTnLst>
                              <p:par>
                                <p:cTn id="31" presetID="53" presetClass="entr" presetSubtype="1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fltVal val="0"/>
                                          </p:val>
                                        </p:tav>
                                        <p:tav tm="100000">
                                          <p:val>
                                            <p:strVal val="#ppt_h"/>
                                          </p:val>
                                        </p:tav>
                                      </p:tavLst>
                                    </p:anim>
                                    <p:animEffect transition="in" filter="fade">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0325" y="43180"/>
            <a:ext cx="7864475" cy="7114640"/>
          </a:xfrm>
          <a:prstGeom prst="rect">
            <a:avLst/>
          </a:prstGeom>
          <a:noFill/>
          <a:ln w="9525">
            <a:noFill/>
          </a:ln>
        </p:spPr>
        <p:txBody>
          <a:bodyPr wrap="square">
            <a:spAutoFit/>
          </a:bodyPr>
          <a:lstStyle/>
          <a:p>
            <a:pPr indent="152400" algn="just" fontAlgn="auto">
              <a:lnSpc>
                <a:spcPct val="110000"/>
              </a:lnSpc>
            </a:pPr>
            <a:r>
              <a:rPr lang="en-US" sz="1600" dirty="0">
                <a:solidFill>
                  <a:srgbClr val="000000"/>
                </a:solidFill>
                <a:latin typeface="Times New Roman" panose="02020603050405020304" pitchFamily="18" charset="0"/>
                <a:ea typeface="宋体" panose="02010600030101010101" pitchFamily="2" charset="-122"/>
              </a:rPr>
              <a:t>    At top universities, there’s a phenomenon known as “Stanford Duck Syndrome</a:t>
            </a:r>
            <a:r>
              <a:rPr lang="zh-CN" sz="1600" dirty="0">
                <a:solidFill>
                  <a:srgbClr val="000000"/>
                </a:solidFill>
                <a:latin typeface="Times New Roman" panose="02020603050405020304" pitchFamily="18" charset="0"/>
                <a:ea typeface="宋体" panose="02010600030101010101" pitchFamily="2" charset="-122"/>
              </a:rPr>
              <a:t>（综合征）</a:t>
            </a:r>
            <a:r>
              <a:rPr lang="en-US" sz="1600" dirty="0">
                <a:solidFill>
                  <a:srgbClr val="000000"/>
                </a:solidFill>
                <a:latin typeface="Times New Roman" panose="02020603050405020304" pitchFamily="18" charset="0"/>
                <a:ea typeface="宋体" panose="02010600030101010101" pitchFamily="2" charset="-122"/>
              </a:rPr>
              <a:t>”.</a:t>
            </a:r>
            <a:r>
              <a:rPr 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sz="1600" dirty="0">
                <a:solidFill>
                  <a:srgbClr val="000000"/>
                </a:solidFill>
                <a:latin typeface="Times New Roman" panose="02020603050405020304" pitchFamily="18" charset="0"/>
                <a:ea typeface="宋体" panose="02010600030101010101" pitchFamily="2" charset="-122"/>
              </a:rPr>
              <a:t>Like ducks, students appear to move gracefully</a:t>
            </a:r>
            <a:r>
              <a:rPr lang="zh-CN" sz="1600" dirty="0">
                <a:solidFill>
                  <a:srgbClr val="000000"/>
                </a:solidFill>
                <a:latin typeface="Times New Roman" panose="02020603050405020304" pitchFamily="18" charset="0"/>
                <a:ea typeface="宋体" panose="02010600030101010101" pitchFamily="2" charset="-122"/>
              </a:rPr>
              <a:t>（优雅地）</a:t>
            </a:r>
            <a:r>
              <a:rPr lang="en-US" sz="1600" dirty="0">
                <a:solidFill>
                  <a:srgbClr val="000000"/>
                </a:solidFill>
                <a:latin typeface="Times New Roman" panose="02020603050405020304" pitchFamily="18" charset="0"/>
                <a:ea typeface="宋体" panose="02010600030101010101" pitchFamily="2" charset="-122"/>
              </a:rPr>
              <a:t>. However, beneath the surface, they're kicking desperately to keep up.</a:t>
            </a:r>
            <a:endParaRPr lang="en-US" sz="1600" dirty="0">
              <a:solidFill>
                <a:srgbClr val="000000"/>
              </a:solidFill>
              <a:latin typeface="Times New Roman" panose="02020603050405020304" pitchFamily="18" charset="0"/>
              <a:ea typeface="宋体" panose="02010600030101010101" pitchFamily="2" charset="-122"/>
            </a:endParaRPr>
          </a:p>
          <a:p>
            <a:pPr indent="152400" algn="just" fontAlgn="auto">
              <a:lnSpc>
                <a:spcPct val="110000"/>
              </a:lnSpc>
            </a:pPr>
            <a:r>
              <a:rPr lang="en-US" sz="1600" dirty="0">
                <a:solidFill>
                  <a:srgbClr val="000000"/>
                </a:solidFill>
                <a:latin typeface="Times New Roman" panose="02020603050405020304" pitchFamily="18" charset="0"/>
                <a:ea typeface="宋体" panose="02010600030101010101" pitchFamily="2" charset="-122"/>
              </a:rPr>
              <a:t>    Experts from Stanford's Health</a:t>
            </a:r>
            <a:r>
              <a:rPr 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sz="1600" dirty="0">
                <a:solidFill>
                  <a:srgbClr val="000000"/>
                </a:solidFill>
                <a:latin typeface="Times New Roman" panose="02020603050405020304" pitchFamily="18" charset="0"/>
                <a:ea typeface="宋体" panose="02010600030101010101" pitchFamily="2" charset="-122"/>
              </a:rPr>
              <a:t>Services uncovered this troubling trend: during the day, many Stanford students are seen socializing in cafés,</a:t>
            </a:r>
            <a:r>
              <a:rPr 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sz="1600" dirty="0">
                <a:solidFill>
                  <a:srgbClr val="000000"/>
                </a:solidFill>
                <a:latin typeface="Times New Roman" panose="02020603050405020304" pitchFamily="18" charset="0"/>
                <a:ea typeface="宋体" panose="02010600030101010101" pitchFamily="2" charset="-122"/>
              </a:rPr>
              <a:t>seemingly without any stress or the need to study. However, at night, they start studying, sometimes for the entire night, trying to maintain the image of effortless success. This comes at a high price: tiredness and anxiety are widespread. Furthermore, it leads to a common misconception: true geniuses achieve success with ease, while those working hard are less capable.</a:t>
            </a:r>
            <a:endParaRPr lang="en-US" sz="1600" dirty="0">
              <a:solidFill>
                <a:srgbClr val="000000"/>
              </a:solidFill>
              <a:latin typeface="Times New Roman" panose="02020603050405020304" pitchFamily="18" charset="0"/>
              <a:ea typeface="宋体" panose="02010600030101010101" pitchFamily="2" charset="-122"/>
            </a:endParaRPr>
          </a:p>
          <a:p>
            <a:pPr indent="152400" algn="just" fontAlgn="auto">
              <a:lnSpc>
                <a:spcPct val="110000"/>
              </a:lnSpc>
            </a:pPr>
            <a:r>
              <a:rPr lang="en-US" sz="1600" dirty="0">
                <a:solidFill>
                  <a:srgbClr val="000000"/>
                </a:solidFill>
                <a:latin typeface="Times New Roman" panose="02020603050405020304" pitchFamily="18" charset="0"/>
                <a:ea typeface="宋体" panose="02010600030101010101" pitchFamily="2" charset="-122"/>
              </a:rPr>
              <a:t>    In an effort to challenge this misconception, researchers designed an experiment. Participants were asked to observe a series of colors carefully while scientists tracked their brain activity throughout the process. The experiment was divided into two parts: one with easily distinguishable colors and the other with colors that were quite similar, requiring more effort to differentiate. As the difficulty of the task increased, there was a noticeable increase in brain activity, particularly in areas linked</a:t>
            </a:r>
            <a:r>
              <a:rPr lang="en-US" sz="16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sz="1600" dirty="0">
                <a:solidFill>
                  <a:srgbClr val="000000"/>
                </a:solidFill>
                <a:latin typeface="Times New Roman" panose="02020603050405020304" pitchFamily="18" charset="0"/>
                <a:ea typeface="宋体" panose="02010600030101010101" pitchFamily="2" charset="-122"/>
              </a:rPr>
              <a:t>to memory and abstract reasoning.</a:t>
            </a:r>
            <a:endParaRPr lang="en-US" sz="1600" dirty="0">
              <a:solidFill>
                <a:srgbClr val="000000"/>
              </a:solidFill>
              <a:latin typeface="Times New Roman" panose="02020603050405020304" pitchFamily="18" charset="0"/>
              <a:ea typeface="宋体" panose="02010600030101010101" pitchFamily="2" charset="-122"/>
            </a:endParaRPr>
          </a:p>
          <a:p>
            <a:pPr indent="152400" algn="just" fontAlgn="auto">
              <a:lnSpc>
                <a:spcPct val="110000"/>
              </a:lnSpc>
            </a:pPr>
            <a:r>
              <a:rPr lang="en-US" sz="1600" dirty="0">
                <a:solidFill>
                  <a:srgbClr val="000000"/>
                </a:solidFill>
                <a:latin typeface="Times New Roman" panose="02020603050405020304" pitchFamily="18" charset="0"/>
                <a:ea typeface="宋体" panose="02010600030101010101" pitchFamily="2" charset="-122"/>
              </a:rPr>
              <a:t>   The study reveals that as tasks require more effort, more areas of the brain become engaged. Growth doesn't come from talent alone but from the consistent application of effort. Our brain functions like a muscle. Without effort, even our inborn talents will fade over time.</a:t>
            </a:r>
            <a:endParaRPr lang="en-US" sz="1600" dirty="0">
              <a:solidFill>
                <a:srgbClr val="000000"/>
              </a:solidFill>
              <a:latin typeface="Times New Roman" panose="02020603050405020304" pitchFamily="18" charset="0"/>
              <a:ea typeface="宋体" panose="02010600030101010101" pitchFamily="2" charset="-122"/>
            </a:endParaRPr>
          </a:p>
          <a:p>
            <a:pPr indent="152400" algn="just" fontAlgn="auto">
              <a:lnSpc>
                <a:spcPct val="110000"/>
              </a:lnSpc>
            </a:pPr>
            <a:r>
              <a:rPr lang="en-US" sz="1600" dirty="0">
                <a:solidFill>
                  <a:srgbClr val="000000"/>
                </a:solidFill>
                <a:latin typeface="Times New Roman" panose="02020603050405020304" pitchFamily="18" charset="0"/>
                <a:ea typeface="宋体" panose="02010600030101010101" pitchFamily="2" charset="-122"/>
              </a:rPr>
              <a:t>    This pushes us to reconsider the underlying culture that might lead to this phenomenon. Instead of focusing too much on outcomes or singing high praise for inborn talents, we should emphasize the learning process and continuous improvement. By encouraging a culture that values effort, we can help students realize that intelligence is not fixed but grows through hard work. Such a shift would not only reduce the pressures associated with the “Stanford Duck Syndrome”, but also have a profound impact on personal development and the future of education.</a:t>
            </a:r>
            <a:endParaRPr lang="en-US" altLang="en-US" sz="1600" dirty="0">
              <a:solidFill>
                <a:srgbClr val="000000"/>
              </a:solidFill>
              <a:latin typeface="Times New Roman" panose="02020603050405020304" pitchFamily="18" charset="0"/>
              <a:ea typeface="宋体" panose="02010600030101010101" pitchFamily="2" charset="-122"/>
            </a:endParaRPr>
          </a:p>
        </p:txBody>
      </p:sp>
      <p:sp>
        <p:nvSpPr>
          <p:cNvPr id="3" name="文本框 2"/>
          <p:cNvSpPr txBox="1"/>
          <p:nvPr/>
        </p:nvSpPr>
        <p:spPr>
          <a:xfrm>
            <a:off x="7949683" y="52376"/>
            <a:ext cx="4242317" cy="6740307"/>
          </a:xfrm>
          <a:prstGeom prst="rect">
            <a:avLst/>
          </a:prstGeom>
          <a:noFill/>
          <a:ln w="25400">
            <a:solidFill>
              <a:srgbClr val="9AAABA"/>
            </a:solidFill>
          </a:ln>
        </p:spPr>
        <p:txBody>
          <a:bodyPr wrap="square">
            <a:spAutoFit/>
          </a:bodyPr>
          <a:lstStyle/>
          <a:p>
            <a:pPr algn="just" eaLnBrk="0">
              <a:buNone/>
              <a:tabLst>
                <a:tab pos="266700" algn="l"/>
              </a:tabLst>
            </a:pPr>
            <a:r>
              <a:rPr lang="en-US" altLang="zh-CN" sz="1600" b="1" dirty="0">
                <a:solidFill>
                  <a:srgbClr val="000000"/>
                </a:solidFill>
                <a:effectLst/>
                <a:latin typeface="Times New Roman" panose="02020603050405020304" pitchFamily="18" charset="0"/>
                <a:ea typeface="等线" panose="02010600030101010101" pitchFamily="2" charset="-122"/>
              </a:rPr>
              <a:t>32. What phenomenon does the “Stanford Duck Syndrome” probably describe?</a:t>
            </a:r>
            <a:endParaRPr lang="en-US" altLang="zh-CN" sz="16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A. Prioritizing effort over well-being.</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B. Relieving stress through social activities.</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C. Displaying graceful images to attract others.</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D. Hiding hard work to appear naturally gifted.</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b="1" dirty="0">
                <a:solidFill>
                  <a:srgbClr val="000000"/>
                </a:solidFill>
                <a:effectLst/>
                <a:latin typeface="Times New Roman" panose="02020603050405020304" pitchFamily="18" charset="0"/>
                <a:ea typeface="等线" panose="02010600030101010101" pitchFamily="2" charset="-122"/>
              </a:rPr>
              <a:t>33. How does the experiment in paragraph 3 challenge the misconception?</a:t>
            </a:r>
            <a:endParaRPr lang="en-US" altLang="zh-CN" sz="16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A. By showing effort fuels the brain activity.</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B. By proving focus enhances brain function.</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C. By linking color recognition to intelligence.</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D. By associating careful observation with talent.</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b="1" dirty="0">
                <a:solidFill>
                  <a:srgbClr val="000000"/>
                </a:solidFill>
                <a:effectLst/>
                <a:latin typeface="Times New Roman" panose="02020603050405020304" pitchFamily="18" charset="0"/>
                <a:ea typeface="等线" panose="02010600030101010101" pitchFamily="2" charset="-122"/>
              </a:rPr>
              <a:t>34. What is the author's main concern about “Stanford Duck Syndrome”?</a:t>
            </a:r>
            <a:endParaRPr lang="en-US" altLang="zh-CN" sz="16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A. It values the learning process over outcomes.</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B. It causes stress and false ideas about success.</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C. It prevents students from recognizing their talents.</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D. It makes students prioritize socializing over studying.</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b="1" dirty="0">
                <a:solidFill>
                  <a:srgbClr val="000000"/>
                </a:solidFill>
                <a:effectLst/>
                <a:latin typeface="Times New Roman" panose="02020603050405020304" pitchFamily="18" charset="0"/>
                <a:ea typeface="等线" panose="02010600030101010101" pitchFamily="2" charset="-122"/>
              </a:rPr>
              <a:t>35. Which of the following might the author agree with?</a:t>
            </a:r>
            <a:endParaRPr lang="en-US" altLang="zh-CN" sz="1600"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A. Fortune favors those with a clear vision.</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B. Sweat is the ink that writes a masterpiece.</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C. Work in silence and let success make the noise.</a:t>
            </a:r>
            <a:endParaRPr lang="en-US" altLang="zh-CN" sz="1600"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sz="1600" dirty="0">
                <a:solidFill>
                  <a:srgbClr val="000000"/>
                </a:solidFill>
                <a:effectLst/>
                <a:latin typeface="Times New Roman" panose="02020603050405020304" pitchFamily="18" charset="0"/>
                <a:ea typeface="等线" panose="02010600030101010101" pitchFamily="2" charset="-122"/>
              </a:rPr>
              <a:t>D. Keep moving forward even when no one sees </a:t>
            </a:r>
            <a:r>
              <a:rPr lang="en-US" altLang="zh-CN" sz="1600" dirty="0">
                <a:solidFill>
                  <a:srgbClr val="000000"/>
                </a:solidFill>
                <a:latin typeface="Times New Roman" panose="02020603050405020304" pitchFamily="18" charset="0"/>
                <a:ea typeface="等线" panose="02010600030101010101" pitchFamily="2" charset="-122"/>
              </a:rPr>
              <a:t>it.</a:t>
            </a:r>
            <a:endParaRPr lang="en-US" altLang="zh-CN" sz="1600" dirty="0">
              <a:solidFill>
                <a:srgbClr val="000000"/>
              </a:solidFill>
              <a:effectLst/>
              <a:latin typeface="Times New Roman" panose="02020603050405020304" pitchFamily="18" charset="0"/>
              <a:ea typeface="等线" panose="02010600030101010101" pitchFamily="2" charset="-122"/>
            </a:endParaRPr>
          </a:p>
        </p:txBody>
      </p:sp>
      <p:sp>
        <p:nvSpPr>
          <p:cNvPr id="4" name="矩形: 圆角 3"/>
          <p:cNvSpPr/>
          <p:nvPr/>
        </p:nvSpPr>
        <p:spPr>
          <a:xfrm>
            <a:off x="50801" y="824948"/>
            <a:ext cx="7800392" cy="1669774"/>
          </a:xfrm>
          <a:prstGeom prst="roundRect">
            <a:avLst/>
          </a:prstGeom>
          <a:noFill/>
          <a:ln w="25400">
            <a:solidFill>
              <a:srgbClr val="F8E2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11180624" y="103666"/>
            <a:ext cx="1011375" cy="222905"/>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矩形: 圆角 5"/>
          <p:cNvSpPr/>
          <p:nvPr/>
        </p:nvSpPr>
        <p:spPr>
          <a:xfrm>
            <a:off x="8001995" y="358703"/>
            <a:ext cx="1440585" cy="229126"/>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矩形 6"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0" y="762000"/>
            <a:ext cx="7841974" cy="3985590"/>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9880" algn="just">
              <a:lnSpc>
                <a:spcPct val="115000"/>
              </a:lnSpc>
            </a:pPr>
            <a:r>
              <a:rPr lang="en-US" altLang="zh-CN" sz="2400" dirty="0">
                <a:solidFill>
                  <a:srgbClr val="000000"/>
                </a:solidFill>
                <a:latin typeface="Times New Roman" panose="02020603050405020304" pitchFamily="18" charset="0"/>
                <a:ea typeface="宋体" panose="02010600030101010101" pitchFamily="2" charset="-122"/>
              </a:rPr>
              <a:t>    Experts from Stanford's Health</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rPr>
              <a:t>Services uncovered this troubling trend: during the day, many Stanford students are seen socializing in cafés,</a:t>
            </a:r>
            <a:r>
              <a:rPr lang="en-US" altLang="zh-CN" sz="24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solidFill>
                  <a:srgbClr val="000000"/>
                </a:solidFill>
                <a:latin typeface="Times New Roman" panose="02020603050405020304" pitchFamily="18" charset="0"/>
                <a:ea typeface="宋体" panose="02010600030101010101" pitchFamily="2" charset="-122"/>
              </a:rPr>
              <a:t>seemingly without any stress or the need to study. </a:t>
            </a:r>
            <a:r>
              <a:rPr lang="en-US" altLang="zh-CN" sz="2400" dirty="0">
                <a:solidFill>
                  <a:srgbClr val="000000"/>
                </a:solidFill>
                <a:highlight>
                  <a:srgbClr val="FF00FF"/>
                </a:highlight>
                <a:latin typeface="Times New Roman" panose="02020603050405020304" pitchFamily="18" charset="0"/>
                <a:ea typeface="宋体" panose="02010600030101010101" pitchFamily="2" charset="-122"/>
              </a:rPr>
              <a:t>However</a:t>
            </a:r>
            <a:r>
              <a:rPr lang="en-US" altLang="zh-CN" sz="2400" dirty="0">
                <a:solidFill>
                  <a:srgbClr val="000000"/>
                </a:solidFill>
                <a:latin typeface="Times New Roman" panose="02020603050405020304" pitchFamily="18" charset="0"/>
                <a:ea typeface="宋体" panose="02010600030101010101" pitchFamily="2" charset="-122"/>
              </a:rPr>
              <a:t>, at night, they start studying, sometimes for the entire night, trying to maintain the image of effortless success. This comes at a high price: tiredness and anxiety are widespread. Furthermore, it leads to a common misconception: true geniuses achieve success with ease, while those working hard are less capable.</a:t>
            </a:r>
            <a:endParaRPr lang="en-US" altLang="zh-CN" sz="2400" dirty="0">
              <a:solidFill>
                <a:srgbClr val="000000"/>
              </a:solidFill>
              <a:latin typeface="Times New Roman" panose="02020603050405020304" pitchFamily="18" charset="0"/>
              <a:ea typeface="宋体" panose="02010600030101010101" pitchFamily="2" charset="-122"/>
            </a:endParaRPr>
          </a:p>
        </p:txBody>
      </p:sp>
      <p:sp>
        <p:nvSpPr>
          <p:cNvPr id="8" name="矩形: 圆角 7"/>
          <p:cNvSpPr/>
          <p:nvPr/>
        </p:nvSpPr>
        <p:spPr>
          <a:xfrm>
            <a:off x="2213982" y="1420593"/>
            <a:ext cx="2000209" cy="265745"/>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矩形: 圆角 8"/>
          <p:cNvSpPr/>
          <p:nvPr/>
        </p:nvSpPr>
        <p:spPr>
          <a:xfrm>
            <a:off x="3260904" y="1791654"/>
            <a:ext cx="4471739" cy="312128"/>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圆角 9"/>
          <p:cNvSpPr/>
          <p:nvPr/>
        </p:nvSpPr>
        <p:spPr>
          <a:xfrm>
            <a:off x="123453" y="2162715"/>
            <a:ext cx="2023400" cy="35851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圆角 10"/>
          <p:cNvSpPr/>
          <p:nvPr/>
        </p:nvSpPr>
        <p:spPr>
          <a:xfrm>
            <a:off x="3585583" y="2175968"/>
            <a:ext cx="4057608" cy="35851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圆角 11"/>
          <p:cNvSpPr/>
          <p:nvPr/>
        </p:nvSpPr>
        <p:spPr>
          <a:xfrm>
            <a:off x="3877131" y="2586785"/>
            <a:ext cx="3944965" cy="35851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圆角 12"/>
          <p:cNvSpPr/>
          <p:nvPr/>
        </p:nvSpPr>
        <p:spPr>
          <a:xfrm>
            <a:off x="103575" y="3047298"/>
            <a:ext cx="2301695" cy="35851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nvSpPr>
        <p:spPr>
          <a:xfrm>
            <a:off x="1995323" y="3875559"/>
            <a:ext cx="5717442" cy="35851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矩形: 圆角 14"/>
          <p:cNvSpPr/>
          <p:nvPr/>
        </p:nvSpPr>
        <p:spPr>
          <a:xfrm>
            <a:off x="0" y="4276437"/>
            <a:ext cx="4502426" cy="358510"/>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矩形: 圆角 15"/>
          <p:cNvSpPr/>
          <p:nvPr/>
        </p:nvSpPr>
        <p:spPr>
          <a:xfrm>
            <a:off x="8005308" y="1336050"/>
            <a:ext cx="3931588" cy="244272"/>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矩形: 圆角 16"/>
          <p:cNvSpPr/>
          <p:nvPr/>
        </p:nvSpPr>
        <p:spPr>
          <a:xfrm>
            <a:off x="8027062" y="1836082"/>
            <a:ext cx="2425590" cy="211379"/>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矩形: 圆角 17"/>
          <p:cNvSpPr/>
          <p:nvPr/>
        </p:nvSpPr>
        <p:spPr>
          <a:xfrm>
            <a:off x="0" y="2527852"/>
            <a:ext cx="7891670" cy="1626705"/>
          </a:xfrm>
          <a:prstGeom prst="roundRect">
            <a:avLst/>
          </a:prstGeom>
          <a:noFill/>
          <a:ln w="25400">
            <a:solidFill>
              <a:srgbClr val="AABA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0" y="2011680"/>
            <a:ext cx="7841974" cy="3985590"/>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9880" algn="just">
              <a:lnSpc>
                <a:spcPct val="115000"/>
              </a:lnSpc>
            </a:pPr>
            <a:r>
              <a:rPr lang="en-US" altLang="zh-CN" sz="2400" dirty="0">
                <a:solidFill>
                  <a:srgbClr val="000000"/>
                </a:solidFill>
                <a:latin typeface="Times New Roman" panose="02020603050405020304" pitchFamily="18" charset="0"/>
                <a:ea typeface="宋体" panose="02010600030101010101" pitchFamily="2" charset="-122"/>
              </a:rPr>
              <a:t>    In an effort to challenge this misconception, researchers designed an experiment. Participants were asked to observe a series of colors carefully while scientists tracked their brain activity throughout the process. The experiment was divided into two parts: one with easily distinguishable colors and the other with colors that were quite similar, requiring more effort to differentiate. As the difficulty of the task increased, there was a noticeable increase in brain activity, particularly in areas linked to memory and abstract reasoning.</a:t>
            </a:r>
            <a:endParaRPr lang="en-US" altLang="zh-CN" sz="2400" dirty="0">
              <a:solidFill>
                <a:srgbClr val="000000"/>
              </a:solidFill>
              <a:latin typeface="Times New Roman" panose="02020603050405020304" pitchFamily="18" charset="0"/>
              <a:ea typeface="宋体" panose="02010600030101010101" pitchFamily="2" charset="-122"/>
            </a:endParaRPr>
          </a:p>
        </p:txBody>
      </p:sp>
      <p:sp>
        <p:nvSpPr>
          <p:cNvPr id="20" name="矩形: 圆角 19"/>
          <p:cNvSpPr/>
          <p:nvPr/>
        </p:nvSpPr>
        <p:spPr>
          <a:xfrm>
            <a:off x="2088183" y="4713790"/>
            <a:ext cx="5631208" cy="322477"/>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1" name="矩形: 圆角 20"/>
          <p:cNvSpPr/>
          <p:nvPr/>
        </p:nvSpPr>
        <p:spPr>
          <a:xfrm>
            <a:off x="113609" y="5174303"/>
            <a:ext cx="7585904" cy="322477"/>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圆角 21"/>
          <p:cNvSpPr/>
          <p:nvPr/>
        </p:nvSpPr>
        <p:spPr>
          <a:xfrm>
            <a:off x="166618" y="5585121"/>
            <a:ext cx="5187260" cy="322477"/>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圆角 22"/>
          <p:cNvSpPr/>
          <p:nvPr/>
        </p:nvSpPr>
        <p:spPr>
          <a:xfrm>
            <a:off x="8040314" y="2097812"/>
            <a:ext cx="3707737" cy="218005"/>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矩形: 圆角 23"/>
          <p:cNvSpPr/>
          <p:nvPr/>
        </p:nvSpPr>
        <p:spPr>
          <a:xfrm>
            <a:off x="10292300" y="3076927"/>
            <a:ext cx="1237091" cy="232804"/>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7" name="矩形 26"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2639106" y="1361158"/>
            <a:ext cx="5162006" cy="513080"/>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152400" algn="just"/>
            <a:r>
              <a:rPr lang="en-US" altLang="zh-CN" sz="2400" b="1" dirty="0">
                <a:solidFill>
                  <a:srgbClr val="000000"/>
                </a:solidFill>
                <a:latin typeface="Times New Roman" panose="02020603050405020304" pitchFamily="18" charset="0"/>
                <a:ea typeface="宋体" panose="02010600030101010101" pitchFamily="2" charset="-122"/>
              </a:rPr>
              <a:t>tiredness and anxiety are widespread</a:t>
            </a:r>
            <a:endParaRPr lang="en-US" altLang="zh-CN" sz="2400" b="1" dirty="0">
              <a:solidFill>
                <a:srgbClr val="000000"/>
              </a:solidFill>
              <a:latin typeface="Times New Roman" panose="02020603050405020304" pitchFamily="18" charset="0"/>
              <a:ea typeface="宋体" panose="02010600030101010101" pitchFamily="2" charset="-122"/>
            </a:endParaRPr>
          </a:p>
        </p:txBody>
      </p:sp>
      <p:sp>
        <p:nvSpPr>
          <p:cNvPr id="28" name="矩形 27"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0" y="1891243"/>
            <a:ext cx="7952694" cy="782383"/>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rgbClr val="000000"/>
                </a:solidFill>
                <a:latin typeface="Times New Roman" panose="02020603050405020304" pitchFamily="18" charset="0"/>
                <a:ea typeface="宋体" panose="02010600030101010101" pitchFamily="2" charset="-122"/>
              </a:rPr>
              <a:t>leads to a common misconception: true geniuses achieve success with ease, while those working hard are less capable.</a:t>
            </a:r>
            <a:endParaRPr lang="en-US" altLang="zh-CN" sz="2400" b="1" dirty="0">
              <a:solidFill>
                <a:srgbClr val="000000"/>
              </a:solidFill>
              <a:latin typeface="Times New Roman" panose="02020603050405020304" pitchFamily="18" charset="0"/>
              <a:ea typeface="宋体" panose="02010600030101010101" pitchFamily="2" charset="-122"/>
            </a:endParaRPr>
          </a:p>
        </p:txBody>
      </p:sp>
      <p:sp>
        <p:nvSpPr>
          <p:cNvPr id="29" name="矩形 28"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2385391" y="5591913"/>
            <a:ext cx="2892287" cy="490835"/>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rgbClr val="000000"/>
                </a:solidFill>
                <a:latin typeface="Times New Roman" panose="02020603050405020304" pitchFamily="18" charset="0"/>
                <a:ea typeface="宋体" panose="02010600030101010101" pitchFamily="2" charset="-122"/>
              </a:rPr>
              <a:t>reduce the pressures </a:t>
            </a:r>
            <a:endParaRPr lang="en-US" altLang="zh-CN" sz="2400" b="1" dirty="0">
              <a:solidFill>
                <a:srgbClr val="000000"/>
              </a:solidFill>
              <a:latin typeface="Times New Roman" panose="02020603050405020304" pitchFamily="18" charset="0"/>
              <a:ea typeface="宋体" panose="02010600030101010101" pitchFamily="2" charset="-122"/>
            </a:endParaRPr>
          </a:p>
        </p:txBody>
      </p:sp>
      <p:sp>
        <p:nvSpPr>
          <p:cNvPr id="30" name="矩形 29"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0" y="6122000"/>
            <a:ext cx="7861852" cy="736000"/>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altLang="zh-CN" sz="2400" b="1" dirty="0">
                <a:solidFill>
                  <a:srgbClr val="000000"/>
                </a:solidFill>
                <a:latin typeface="Times New Roman" panose="02020603050405020304" pitchFamily="18" charset="0"/>
                <a:ea typeface="宋体" panose="02010600030101010101" pitchFamily="2" charset="-122"/>
              </a:rPr>
              <a:t>have a profound impact on personal development and the future of education</a:t>
            </a:r>
            <a:endParaRPr lang="en-US" altLang="zh-CN" sz="2400" b="1" dirty="0">
              <a:solidFill>
                <a:srgbClr val="000000"/>
              </a:solidFill>
              <a:latin typeface="Times New Roman" panose="02020603050405020304" pitchFamily="18" charset="0"/>
              <a:ea typeface="宋体" panose="02010600030101010101" pitchFamily="2" charset="-122"/>
            </a:endParaRPr>
          </a:p>
        </p:txBody>
      </p:sp>
      <p:sp>
        <p:nvSpPr>
          <p:cNvPr id="31" name="矩形: 圆角 30"/>
          <p:cNvSpPr/>
          <p:nvPr/>
        </p:nvSpPr>
        <p:spPr>
          <a:xfrm>
            <a:off x="7999674" y="3795858"/>
            <a:ext cx="3986917" cy="219551"/>
          </a:xfrm>
          <a:prstGeom prst="roundRect">
            <a:avLst/>
          </a:prstGeom>
          <a:solidFill>
            <a:srgbClr val="00B0F0">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圆角 31"/>
          <p:cNvSpPr/>
          <p:nvPr/>
        </p:nvSpPr>
        <p:spPr>
          <a:xfrm>
            <a:off x="0" y="4926496"/>
            <a:ext cx="7891670" cy="1931504"/>
          </a:xfrm>
          <a:prstGeom prst="roundRect">
            <a:avLst/>
          </a:prstGeom>
          <a:noFill/>
          <a:ln w="25400">
            <a:solidFill>
              <a:srgbClr val="EF7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71120" y="2600959"/>
            <a:ext cx="7841974" cy="4158343"/>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09880" algn="just">
              <a:lnSpc>
                <a:spcPct val="115000"/>
              </a:lnSpc>
            </a:pPr>
            <a:r>
              <a:rPr lang="en-US" altLang="zh-CN" sz="2400" dirty="0">
                <a:solidFill>
                  <a:srgbClr val="000000"/>
                </a:solidFill>
                <a:latin typeface="Times New Roman" panose="02020603050405020304" pitchFamily="18" charset="0"/>
                <a:ea typeface="宋体" panose="02010600030101010101" pitchFamily="2" charset="-122"/>
              </a:rPr>
              <a:t> This pushes us to reconsider the underlying culture that might lead to this phenomenon. Instead of focusing too much on outcomes or singing high praise for inborn talents, we should emphasize the learning process and continuous improvement. By encouraging a culture that values effort, we can help students realize that intelligence is not fixed but grows through hard work. Such a shift would not only reduce the pressures associated with the “Stanford Duck Syndrome”, but also have a profound impact on personal development and the future of education.</a:t>
            </a:r>
            <a:endParaRPr lang="en-US" altLang="zh-CN" sz="2400" dirty="0">
              <a:solidFill>
                <a:srgbClr val="000000"/>
              </a:solidFill>
              <a:latin typeface="Times New Roman" panose="02020603050405020304" pitchFamily="18" charset="0"/>
              <a:ea typeface="宋体" panose="02010600030101010101" pitchFamily="2" charset="-122"/>
            </a:endParaRPr>
          </a:p>
        </p:txBody>
      </p:sp>
      <p:sp>
        <p:nvSpPr>
          <p:cNvPr id="34" name="矩形: 圆角 33"/>
          <p:cNvSpPr/>
          <p:nvPr/>
        </p:nvSpPr>
        <p:spPr>
          <a:xfrm>
            <a:off x="1161868" y="3946614"/>
            <a:ext cx="6712132" cy="330746"/>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矩形: 圆角 34"/>
          <p:cNvSpPr/>
          <p:nvPr/>
        </p:nvSpPr>
        <p:spPr>
          <a:xfrm>
            <a:off x="176348" y="4342854"/>
            <a:ext cx="7128692" cy="361226"/>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6" name="矩形: 圆角 35"/>
          <p:cNvSpPr/>
          <p:nvPr/>
        </p:nvSpPr>
        <p:spPr>
          <a:xfrm>
            <a:off x="4138748" y="4749254"/>
            <a:ext cx="3806372" cy="320586"/>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7" name="矩形: 圆角 36"/>
          <p:cNvSpPr/>
          <p:nvPr/>
        </p:nvSpPr>
        <p:spPr>
          <a:xfrm>
            <a:off x="125548" y="5186134"/>
            <a:ext cx="3217092" cy="300266"/>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8" name="矩形: 圆角 37"/>
          <p:cNvSpPr/>
          <p:nvPr/>
        </p:nvSpPr>
        <p:spPr>
          <a:xfrm>
            <a:off x="8006080" y="5736320"/>
            <a:ext cx="3789680" cy="217440"/>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wipe(left)">
                                      <p:cBhvr>
                                        <p:cTn id="45" dur="500"/>
                                        <p:tgtEl>
                                          <p:spTgt spid="1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left)">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left)">
                                      <p:cBhvr>
                                        <p:cTn id="54" dur="500"/>
                                        <p:tgtEl>
                                          <p:spTgt spid="14"/>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5"/>
                                        </p:tgtEl>
                                        <p:attrNameLst>
                                          <p:attrName>style.visibility</p:attrName>
                                        </p:attrNameLst>
                                      </p:cBhvr>
                                      <p:to>
                                        <p:strVal val="visible"/>
                                      </p:to>
                                    </p:set>
                                    <p:animEffect transition="in" filter="wipe(left)">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4"/>
                                        </p:tgtEl>
                                        <p:attrNameLst>
                                          <p:attrName>style.visibility</p:attrName>
                                        </p:attrNameLst>
                                      </p:cBhvr>
                                      <p:to>
                                        <p:strVal val="hidden"/>
                                      </p:to>
                                    </p:set>
                                  </p:childTnLst>
                                </p:cTn>
                              </p:par>
                              <p:par>
                                <p:cTn id="68" presetID="1" presetClass="exit" presetSubtype="0" fill="hold" grpId="1" nodeType="withEffect">
                                  <p:stCondLst>
                                    <p:cond delay="0"/>
                                  </p:stCondLst>
                                  <p:childTnLst>
                                    <p:set>
                                      <p:cBhvr>
                                        <p:cTn id="69" dur="1" fill="hold">
                                          <p:stCondLst>
                                            <p:cond delay="0"/>
                                          </p:stCondLst>
                                        </p:cTn>
                                        <p:tgtEl>
                                          <p:spTgt spid="7"/>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8"/>
                                        </p:tgtEl>
                                        <p:attrNameLst>
                                          <p:attrName>style.visibility</p:attrName>
                                        </p:attrNameLst>
                                      </p:cBhvr>
                                      <p:to>
                                        <p:strVal val="hidden"/>
                                      </p:to>
                                    </p:set>
                                  </p:childTnLst>
                                </p:cTn>
                              </p:par>
                              <p:par>
                                <p:cTn id="72" presetID="1" presetClass="exit" presetSubtype="0" fill="hold" grpId="1" nodeType="withEffect">
                                  <p:stCondLst>
                                    <p:cond delay="0"/>
                                  </p:stCondLst>
                                  <p:childTnLst>
                                    <p:set>
                                      <p:cBhvr>
                                        <p:cTn id="73" dur="1" fill="hold">
                                          <p:stCondLst>
                                            <p:cond delay="0"/>
                                          </p:stCondLst>
                                        </p:cTn>
                                        <p:tgtEl>
                                          <p:spTgt spid="9"/>
                                        </p:tgtEl>
                                        <p:attrNameLst>
                                          <p:attrName>style.visibility</p:attrName>
                                        </p:attrNameLst>
                                      </p:cBhvr>
                                      <p:to>
                                        <p:strVal val="hidden"/>
                                      </p:to>
                                    </p:set>
                                  </p:childTnLst>
                                </p:cTn>
                              </p:par>
                              <p:par>
                                <p:cTn id="74" presetID="1" presetClass="exit" presetSubtype="0" fill="hold" grpId="1" nodeType="withEffect">
                                  <p:stCondLst>
                                    <p:cond delay="0"/>
                                  </p:stCondLst>
                                  <p:childTnLst>
                                    <p:set>
                                      <p:cBhvr>
                                        <p:cTn id="75" dur="1" fill="hold">
                                          <p:stCondLst>
                                            <p:cond delay="0"/>
                                          </p:stCondLst>
                                        </p:cTn>
                                        <p:tgtEl>
                                          <p:spTgt spid="10"/>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11"/>
                                        </p:tgtEl>
                                        <p:attrNameLst>
                                          <p:attrName>style.visibility</p:attrName>
                                        </p:attrNameLst>
                                      </p:cBhvr>
                                      <p:to>
                                        <p:strVal val="hidden"/>
                                      </p:to>
                                    </p:set>
                                  </p:childTnLst>
                                </p:cTn>
                              </p:par>
                              <p:par>
                                <p:cTn id="78" presetID="1" presetClass="exit" presetSubtype="0" fill="hold" grpId="1" nodeType="withEffect">
                                  <p:stCondLst>
                                    <p:cond delay="0"/>
                                  </p:stCondLst>
                                  <p:childTnLst>
                                    <p:set>
                                      <p:cBhvr>
                                        <p:cTn id="79" dur="1" fill="hold">
                                          <p:stCondLst>
                                            <p:cond delay="0"/>
                                          </p:stCondLst>
                                        </p:cTn>
                                        <p:tgtEl>
                                          <p:spTgt spid="12"/>
                                        </p:tgtEl>
                                        <p:attrNameLst>
                                          <p:attrName>style.visibility</p:attrName>
                                        </p:attrNameLst>
                                      </p:cBhvr>
                                      <p:to>
                                        <p:strVal val="hidden"/>
                                      </p:to>
                                    </p:set>
                                  </p:childTnLst>
                                </p:cTn>
                              </p:par>
                              <p:par>
                                <p:cTn id="80" presetID="1" presetClass="exit" presetSubtype="0" fill="hold" grpId="1" nodeType="withEffect">
                                  <p:stCondLst>
                                    <p:cond delay="0"/>
                                  </p:stCondLst>
                                  <p:childTnLst>
                                    <p:set>
                                      <p:cBhvr>
                                        <p:cTn id="81" dur="1" fill="hold">
                                          <p:stCondLst>
                                            <p:cond delay="0"/>
                                          </p:stCondLst>
                                        </p:cTn>
                                        <p:tgtEl>
                                          <p:spTgt spid="13"/>
                                        </p:tgtEl>
                                        <p:attrNameLst>
                                          <p:attrName>style.visibility</p:attrName>
                                        </p:attrNameLst>
                                      </p:cBhvr>
                                      <p:to>
                                        <p:strVal val="hidden"/>
                                      </p:to>
                                    </p:set>
                                  </p:childTnLst>
                                </p:cTn>
                              </p:par>
                              <p:par>
                                <p:cTn id="82" presetID="1" presetClass="exit" presetSubtype="0" fill="hold" grpId="1" nodeType="withEffect">
                                  <p:stCondLst>
                                    <p:cond delay="0"/>
                                  </p:stCondLst>
                                  <p:childTnLst>
                                    <p:set>
                                      <p:cBhvr>
                                        <p:cTn id="83" dur="1" fill="hold">
                                          <p:stCondLst>
                                            <p:cond delay="0"/>
                                          </p:stCondLst>
                                        </p:cTn>
                                        <p:tgtEl>
                                          <p:spTgt spid="14"/>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5"/>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wipe(left)">
                                      <p:cBhvr>
                                        <p:cTn id="90" dur="500"/>
                                        <p:tgtEl>
                                          <p:spTgt spid="17"/>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barn(inVertical)">
                                      <p:cBhvr>
                                        <p:cTn id="95" dur="500"/>
                                        <p:tgtEl>
                                          <p:spTgt spid="18"/>
                                        </p:tgtEl>
                                      </p:cBhvr>
                                    </p:animEffect>
                                  </p:childTnLst>
                                </p:cTn>
                              </p:par>
                            </p:childTnLst>
                          </p:cTn>
                        </p:par>
                        <p:par>
                          <p:cTn id="96" fill="hold">
                            <p:stCondLst>
                              <p:cond delay="500"/>
                            </p:stCondLst>
                            <p:childTnLst>
                              <p:par>
                                <p:cTn id="97" presetID="53" presetClass="entr" presetSubtype="16"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p:cTn id="99" dur="500" fill="hold"/>
                                        <p:tgtEl>
                                          <p:spTgt spid="19"/>
                                        </p:tgtEl>
                                        <p:attrNameLst>
                                          <p:attrName>ppt_w</p:attrName>
                                        </p:attrNameLst>
                                      </p:cBhvr>
                                      <p:tavLst>
                                        <p:tav tm="0">
                                          <p:val>
                                            <p:fltVal val="0"/>
                                          </p:val>
                                        </p:tav>
                                        <p:tav tm="100000">
                                          <p:val>
                                            <p:strVal val="#ppt_w"/>
                                          </p:val>
                                        </p:tav>
                                      </p:tavLst>
                                    </p:anim>
                                    <p:anim calcmode="lin" valueType="num">
                                      <p:cBhvr>
                                        <p:cTn id="100" dur="500" fill="hold"/>
                                        <p:tgtEl>
                                          <p:spTgt spid="19"/>
                                        </p:tgtEl>
                                        <p:attrNameLst>
                                          <p:attrName>ppt_h</p:attrName>
                                        </p:attrNameLst>
                                      </p:cBhvr>
                                      <p:tavLst>
                                        <p:tav tm="0">
                                          <p:val>
                                            <p:fltVal val="0"/>
                                          </p:val>
                                        </p:tav>
                                        <p:tav tm="100000">
                                          <p:val>
                                            <p:strVal val="#ppt_h"/>
                                          </p:val>
                                        </p:tav>
                                      </p:tavLst>
                                    </p:anim>
                                    <p:animEffect transition="in" filter="fade">
                                      <p:cBhvr>
                                        <p:cTn id="101" dur="500"/>
                                        <p:tgtEl>
                                          <p:spTgt spid="19"/>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grpId="0" nodeType="clickEffect">
                                  <p:stCondLst>
                                    <p:cond delay="0"/>
                                  </p:stCondLst>
                                  <p:childTnLst>
                                    <p:set>
                                      <p:cBhvr>
                                        <p:cTn id="105" dur="1" fill="hold">
                                          <p:stCondLst>
                                            <p:cond delay="0"/>
                                          </p:stCondLst>
                                        </p:cTn>
                                        <p:tgtEl>
                                          <p:spTgt spid="20"/>
                                        </p:tgtEl>
                                        <p:attrNameLst>
                                          <p:attrName>style.visibility</p:attrName>
                                        </p:attrNameLst>
                                      </p:cBhvr>
                                      <p:to>
                                        <p:strVal val="visible"/>
                                      </p:to>
                                    </p:set>
                                    <p:animEffect transition="in" filter="wipe(left)">
                                      <p:cBhvr>
                                        <p:cTn id="106" dur="500"/>
                                        <p:tgtEl>
                                          <p:spTgt spid="20"/>
                                        </p:tgtEl>
                                      </p:cBhvr>
                                    </p:animEffect>
                                  </p:childTnLst>
                                </p:cTn>
                              </p:par>
                            </p:childTnLst>
                          </p:cTn>
                        </p:par>
                        <p:par>
                          <p:cTn id="107" fill="hold">
                            <p:stCondLst>
                              <p:cond delay="500"/>
                            </p:stCondLst>
                            <p:childTnLst>
                              <p:par>
                                <p:cTn id="108" presetID="22" presetClass="entr" presetSubtype="8"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childTnLst>
                          </p:cTn>
                        </p:par>
                        <p:par>
                          <p:cTn id="111" fill="hold">
                            <p:stCondLst>
                              <p:cond delay="1000"/>
                            </p:stCondLst>
                            <p:childTnLst>
                              <p:par>
                                <p:cTn id="112" presetID="22" presetClass="entr" presetSubtype="8" fill="hold" grpId="0" nodeType="afterEffect">
                                  <p:stCondLst>
                                    <p:cond delay="0"/>
                                  </p:stCondLst>
                                  <p:childTnLst>
                                    <p:set>
                                      <p:cBhvr>
                                        <p:cTn id="113" dur="1" fill="hold">
                                          <p:stCondLst>
                                            <p:cond delay="0"/>
                                          </p:stCondLst>
                                        </p:cTn>
                                        <p:tgtEl>
                                          <p:spTgt spid="22"/>
                                        </p:tgtEl>
                                        <p:attrNameLst>
                                          <p:attrName>style.visibility</p:attrName>
                                        </p:attrNameLst>
                                      </p:cBhvr>
                                      <p:to>
                                        <p:strVal val="visible"/>
                                      </p:to>
                                    </p:set>
                                    <p:animEffect transition="in" filter="wipe(left)">
                                      <p:cBhvr>
                                        <p:cTn id="114" dur="500"/>
                                        <p:tgtEl>
                                          <p:spTgt spid="22"/>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23"/>
                                        </p:tgtEl>
                                        <p:attrNameLst>
                                          <p:attrName>style.visibility</p:attrName>
                                        </p:attrNameLst>
                                      </p:cBhvr>
                                      <p:to>
                                        <p:strVal val="visible"/>
                                      </p:to>
                                    </p:set>
                                    <p:animEffect transition="in" filter="wipe(left)">
                                      <p:cBhvr>
                                        <p:cTn id="119" dur="500"/>
                                        <p:tgtEl>
                                          <p:spTgt spid="23"/>
                                        </p:tgtEl>
                                      </p:cBhvr>
                                    </p:animEffect>
                                  </p:childTnLst>
                                </p:cTn>
                              </p:par>
                            </p:childTnLst>
                          </p:cTn>
                        </p:par>
                      </p:childTnLst>
                    </p:cTn>
                  </p:par>
                  <p:par>
                    <p:cTn id="120" fill="hold">
                      <p:stCondLst>
                        <p:cond delay="indefinite"/>
                      </p:stCondLst>
                      <p:childTnLst>
                        <p:par>
                          <p:cTn id="121" fill="hold">
                            <p:stCondLst>
                              <p:cond delay="0"/>
                            </p:stCondLst>
                            <p:childTnLst>
                              <p:par>
                                <p:cTn id="122" presetID="1" presetClass="exit" presetSubtype="0" fill="hold" grpId="1" nodeType="clickEffect">
                                  <p:stCondLst>
                                    <p:cond delay="0"/>
                                  </p:stCondLst>
                                  <p:childTnLst>
                                    <p:set>
                                      <p:cBhvr>
                                        <p:cTn id="123" dur="1" fill="hold">
                                          <p:stCondLst>
                                            <p:cond delay="0"/>
                                          </p:stCondLst>
                                        </p:cTn>
                                        <p:tgtEl>
                                          <p:spTgt spid="18"/>
                                        </p:tgtEl>
                                        <p:attrNameLst>
                                          <p:attrName>style.visibility</p:attrName>
                                        </p:attrNameLst>
                                      </p:cBhvr>
                                      <p:to>
                                        <p:strVal val="hidden"/>
                                      </p:to>
                                    </p:set>
                                  </p:childTnLst>
                                </p:cTn>
                              </p:par>
                              <p:par>
                                <p:cTn id="124" presetID="1" presetClass="exit" presetSubtype="0" fill="hold" grpId="1" nodeType="withEffect">
                                  <p:stCondLst>
                                    <p:cond delay="0"/>
                                  </p:stCondLst>
                                  <p:childTnLst>
                                    <p:set>
                                      <p:cBhvr>
                                        <p:cTn id="125" dur="1" fill="hold">
                                          <p:stCondLst>
                                            <p:cond delay="0"/>
                                          </p:stCondLst>
                                        </p:cTn>
                                        <p:tgtEl>
                                          <p:spTgt spid="19"/>
                                        </p:tgtEl>
                                        <p:attrNameLst>
                                          <p:attrName>style.visibility</p:attrName>
                                        </p:attrNameLst>
                                      </p:cBhvr>
                                      <p:to>
                                        <p:strVal val="hidden"/>
                                      </p:to>
                                    </p:set>
                                  </p:childTnLst>
                                </p:cTn>
                              </p:par>
                              <p:par>
                                <p:cTn id="126" presetID="1" presetClass="exit" presetSubtype="0" fill="hold" grpId="1" nodeType="withEffect">
                                  <p:stCondLst>
                                    <p:cond delay="0"/>
                                  </p:stCondLst>
                                  <p:childTnLst>
                                    <p:set>
                                      <p:cBhvr>
                                        <p:cTn id="127" dur="1" fill="hold">
                                          <p:stCondLst>
                                            <p:cond delay="0"/>
                                          </p:stCondLst>
                                        </p:cTn>
                                        <p:tgtEl>
                                          <p:spTgt spid="20"/>
                                        </p:tgtEl>
                                        <p:attrNameLst>
                                          <p:attrName>style.visibility</p:attrName>
                                        </p:attrNameLst>
                                      </p:cBhvr>
                                      <p:to>
                                        <p:strVal val="hidden"/>
                                      </p:to>
                                    </p:set>
                                  </p:childTnLst>
                                </p:cTn>
                              </p:par>
                              <p:par>
                                <p:cTn id="128" presetID="1" presetClass="exit" presetSubtype="0" fill="hold" grpId="1" nodeType="withEffect">
                                  <p:stCondLst>
                                    <p:cond delay="0"/>
                                  </p:stCondLst>
                                  <p:childTnLst>
                                    <p:set>
                                      <p:cBhvr>
                                        <p:cTn id="129" dur="1" fill="hold">
                                          <p:stCondLst>
                                            <p:cond delay="0"/>
                                          </p:stCondLst>
                                        </p:cTn>
                                        <p:tgtEl>
                                          <p:spTgt spid="21"/>
                                        </p:tgtEl>
                                        <p:attrNameLst>
                                          <p:attrName>style.visibility</p:attrName>
                                        </p:attrNameLst>
                                      </p:cBhvr>
                                      <p:to>
                                        <p:strVal val="hidden"/>
                                      </p:to>
                                    </p:set>
                                  </p:childTnLst>
                                </p:cTn>
                              </p:par>
                              <p:par>
                                <p:cTn id="130" presetID="1" presetClass="exit" presetSubtype="0" fill="hold" grpId="1" nodeType="withEffect">
                                  <p:stCondLst>
                                    <p:cond delay="0"/>
                                  </p:stCondLst>
                                  <p:childTnLst>
                                    <p:set>
                                      <p:cBhvr>
                                        <p:cTn id="131" dur="1" fill="hold">
                                          <p:stCondLst>
                                            <p:cond delay="0"/>
                                          </p:stCondLst>
                                        </p:cTn>
                                        <p:tgtEl>
                                          <p:spTgt spid="22"/>
                                        </p:tgtEl>
                                        <p:attrNameLst>
                                          <p:attrName>style.visibility</p:attrName>
                                        </p:attrNameLst>
                                      </p:cBhvr>
                                      <p:to>
                                        <p:strVal val="hidden"/>
                                      </p:to>
                                    </p:set>
                                  </p:childTnLst>
                                </p:cTn>
                              </p:par>
                            </p:childTnLst>
                          </p:cTn>
                        </p:par>
                      </p:childTnLst>
                    </p:cTn>
                  </p:par>
                  <p:par>
                    <p:cTn id="132" fill="hold">
                      <p:stCondLst>
                        <p:cond delay="indefinite"/>
                      </p:stCondLst>
                      <p:childTnLst>
                        <p:par>
                          <p:cTn id="133" fill="hold">
                            <p:stCondLst>
                              <p:cond delay="0"/>
                            </p:stCondLst>
                            <p:childTnLst>
                              <p:par>
                                <p:cTn id="134" presetID="22" presetClass="entr" presetSubtype="8" fill="hold" grpId="0" nodeType="clickEffect">
                                  <p:stCondLst>
                                    <p:cond delay="0"/>
                                  </p:stCondLst>
                                  <p:childTnLst>
                                    <p:set>
                                      <p:cBhvr>
                                        <p:cTn id="135" dur="1" fill="hold">
                                          <p:stCondLst>
                                            <p:cond delay="0"/>
                                          </p:stCondLst>
                                        </p:cTn>
                                        <p:tgtEl>
                                          <p:spTgt spid="24"/>
                                        </p:tgtEl>
                                        <p:attrNameLst>
                                          <p:attrName>style.visibility</p:attrName>
                                        </p:attrNameLst>
                                      </p:cBhvr>
                                      <p:to>
                                        <p:strVal val="visible"/>
                                      </p:to>
                                    </p:set>
                                    <p:animEffect transition="in" filter="wipe(left)">
                                      <p:cBhvr>
                                        <p:cTn id="136" dur="500"/>
                                        <p:tgtEl>
                                          <p:spTgt spid="2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27"/>
                                        </p:tgtEl>
                                        <p:attrNameLst>
                                          <p:attrName>style.visibility</p:attrName>
                                        </p:attrNameLst>
                                      </p:cBhvr>
                                      <p:to>
                                        <p:strVal val="visible"/>
                                      </p:to>
                                    </p:set>
                                    <p:anim calcmode="lin" valueType="num">
                                      <p:cBhvr>
                                        <p:cTn id="141" dur="500" fill="hold"/>
                                        <p:tgtEl>
                                          <p:spTgt spid="27"/>
                                        </p:tgtEl>
                                        <p:attrNameLst>
                                          <p:attrName>ppt_w</p:attrName>
                                        </p:attrNameLst>
                                      </p:cBhvr>
                                      <p:tavLst>
                                        <p:tav tm="0">
                                          <p:val>
                                            <p:fltVal val="0"/>
                                          </p:val>
                                        </p:tav>
                                        <p:tav tm="100000">
                                          <p:val>
                                            <p:strVal val="#ppt_w"/>
                                          </p:val>
                                        </p:tav>
                                      </p:tavLst>
                                    </p:anim>
                                    <p:anim calcmode="lin" valueType="num">
                                      <p:cBhvr>
                                        <p:cTn id="142" dur="500" fill="hold"/>
                                        <p:tgtEl>
                                          <p:spTgt spid="27"/>
                                        </p:tgtEl>
                                        <p:attrNameLst>
                                          <p:attrName>ppt_h</p:attrName>
                                        </p:attrNameLst>
                                      </p:cBhvr>
                                      <p:tavLst>
                                        <p:tav tm="0">
                                          <p:val>
                                            <p:fltVal val="0"/>
                                          </p:val>
                                        </p:tav>
                                        <p:tav tm="100000">
                                          <p:val>
                                            <p:strVal val="#ppt_h"/>
                                          </p:val>
                                        </p:tav>
                                      </p:tavLst>
                                    </p:anim>
                                    <p:animEffect transition="in" filter="fade">
                                      <p:cBhvr>
                                        <p:cTn id="143" dur="500"/>
                                        <p:tgtEl>
                                          <p:spTgt spid="27"/>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28"/>
                                        </p:tgtEl>
                                        <p:attrNameLst>
                                          <p:attrName>style.visibility</p:attrName>
                                        </p:attrNameLst>
                                      </p:cBhvr>
                                      <p:to>
                                        <p:strVal val="visible"/>
                                      </p:to>
                                    </p:set>
                                    <p:anim calcmode="lin" valueType="num">
                                      <p:cBhvr>
                                        <p:cTn id="148" dur="500" fill="hold"/>
                                        <p:tgtEl>
                                          <p:spTgt spid="28"/>
                                        </p:tgtEl>
                                        <p:attrNameLst>
                                          <p:attrName>ppt_w</p:attrName>
                                        </p:attrNameLst>
                                      </p:cBhvr>
                                      <p:tavLst>
                                        <p:tav tm="0">
                                          <p:val>
                                            <p:fltVal val="0"/>
                                          </p:val>
                                        </p:tav>
                                        <p:tav tm="100000">
                                          <p:val>
                                            <p:strVal val="#ppt_w"/>
                                          </p:val>
                                        </p:tav>
                                      </p:tavLst>
                                    </p:anim>
                                    <p:anim calcmode="lin" valueType="num">
                                      <p:cBhvr>
                                        <p:cTn id="149" dur="500" fill="hold"/>
                                        <p:tgtEl>
                                          <p:spTgt spid="28"/>
                                        </p:tgtEl>
                                        <p:attrNameLst>
                                          <p:attrName>ppt_h</p:attrName>
                                        </p:attrNameLst>
                                      </p:cBhvr>
                                      <p:tavLst>
                                        <p:tav tm="0">
                                          <p:val>
                                            <p:fltVal val="0"/>
                                          </p:val>
                                        </p:tav>
                                        <p:tav tm="100000">
                                          <p:val>
                                            <p:strVal val="#ppt_h"/>
                                          </p:val>
                                        </p:tav>
                                      </p:tavLst>
                                    </p:anim>
                                    <p:animEffect transition="in" filter="fade">
                                      <p:cBhvr>
                                        <p:cTn id="150" dur="500"/>
                                        <p:tgtEl>
                                          <p:spTgt spid="28"/>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29"/>
                                        </p:tgtEl>
                                        <p:attrNameLst>
                                          <p:attrName>style.visibility</p:attrName>
                                        </p:attrNameLst>
                                      </p:cBhvr>
                                      <p:to>
                                        <p:strVal val="visible"/>
                                      </p:to>
                                    </p:set>
                                    <p:anim calcmode="lin" valueType="num">
                                      <p:cBhvr>
                                        <p:cTn id="155" dur="500" fill="hold"/>
                                        <p:tgtEl>
                                          <p:spTgt spid="29"/>
                                        </p:tgtEl>
                                        <p:attrNameLst>
                                          <p:attrName>ppt_w</p:attrName>
                                        </p:attrNameLst>
                                      </p:cBhvr>
                                      <p:tavLst>
                                        <p:tav tm="0">
                                          <p:val>
                                            <p:fltVal val="0"/>
                                          </p:val>
                                        </p:tav>
                                        <p:tav tm="100000">
                                          <p:val>
                                            <p:strVal val="#ppt_w"/>
                                          </p:val>
                                        </p:tav>
                                      </p:tavLst>
                                    </p:anim>
                                    <p:anim calcmode="lin" valueType="num">
                                      <p:cBhvr>
                                        <p:cTn id="156" dur="500" fill="hold"/>
                                        <p:tgtEl>
                                          <p:spTgt spid="29"/>
                                        </p:tgtEl>
                                        <p:attrNameLst>
                                          <p:attrName>ppt_h</p:attrName>
                                        </p:attrNameLst>
                                      </p:cBhvr>
                                      <p:tavLst>
                                        <p:tav tm="0">
                                          <p:val>
                                            <p:fltVal val="0"/>
                                          </p:val>
                                        </p:tav>
                                        <p:tav tm="100000">
                                          <p:val>
                                            <p:strVal val="#ppt_h"/>
                                          </p:val>
                                        </p:tav>
                                      </p:tavLst>
                                    </p:anim>
                                    <p:animEffect transition="in" filter="fade">
                                      <p:cBhvr>
                                        <p:cTn id="157" dur="500"/>
                                        <p:tgtEl>
                                          <p:spTgt spid="29"/>
                                        </p:tgtEl>
                                      </p:cBhvr>
                                    </p:animEffect>
                                  </p:childTnLst>
                                </p:cTn>
                              </p:par>
                            </p:childTnLst>
                          </p:cTn>
                        </p:par>
                      </p:childTnLst>
                    </p:cTn>
                  </p:par>
                  <p:par>
                    <p:cTn id="158" fill="hold">
                      <p:stCondLst>
                        <p:cond delay="indefinite"/>
                      </p:stCondLst>
                      <p:childTnLst>
                        <p:par>
                          <p:cTn id="159" fill="hold">
                            <p:stCondLst>
                              <p:cond delay="0"/>
                            </p:stCondLst>
                            <p:childTnLst>
                              <p:par>
                                <p:cTn id="160" presetID="53" presetClass="entr" presetSubtype="16" fill="hold" grpId="0" nodeType="clickEffect">
                                  <p:stCondLst>
                                    <p:cond delay="0"/>
                                  </p:stCondLst>
                                  <p:childTnLst>
                                    <p:set>
                                      <p:cBhvr>
                                        <p:cTn id="161" dur="1" fill="hold">
                                          <p:stCondLst>
                                            <p:cond delay="0"/>
                                          </p:stCondLst>
                                        </p:cTn>
                                        <p:tgtEl>
                                          <p:spTgt spid="30"/>
                                        </p:tgtEl>
                                        <p:attrNameLst>
                                          <p:attrName>style.visibility</p:attrName>
                                        </p:attrNameLst>
                                      </p:cBhvr>
                                      <p:to>
                                        <p:strVal val="visible"/>
                                      </p:to>
                                    </p:set>
                                    <p:anim calcmode="lin" valueType="num">
                                      <p:cBhvr>
                                        <p:cTn id="162" dur="500" fill="hold"/>
                                        <p:tgtEl>
                                          <p:spTgt spid="30"/>
                                        </p:tgtEl>
                                        <p:attrNameLst>
                                          <p:attrName>ppt_w</p:attrName>
                                        </p:attrNameLst>
                                      </p:cBhvr>
                                      <p:tavLst>
                                        <p:tav tm="0">
                                          <p:val>
                                            <p:fltVal val="0"/>
                                          </p:val>
                                        </p:tav>
                                        <p:tav tm="100000">
                                          <p:val>
                                            <p:strVal val="#ppt_w"/>
                                          </p:val>
                                        </p:tav>
                                      </p:tavLst>
                                    </p:anim>
                                    <p:anim calcmode="lin" valueType="num">
                                      <p:cBhvr>
                                        <p:cTn id="163" dur="500" fill="hold"/>
                                        <p:tgtEl>
                                          <p:spTgt spid="30"/>
                                        </p:tgtEl>
                                        <p:attrNameLst>
                                          <p:attrName>ppt_h</p:attrName>
                                        </p:attrNameLst>
                                      </p:cBhvr>
                                      <p:tavLst>
                                        <p:tav tm="0">
                                          <p:val>
                                            <p:fltVal val="0"/>
                                          </p:val>
                                        </p:tav>
                                        <p:tav tm="100000">
                                          <p:val>
                                            <p:strVal val="#ppt_h"/>
                                          </p:val>
                                        </p:tav>
                                      </p:tavLst>
                                    </p:anim>
                                    <p:animEffect transition="in" filter="fade">
                                      <p:cBhvr>
                                        <p:cTn id="164" dur="500"/>
                                        <p:tgtEl>
                                          <p:spTgt spid="30"/>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31"/>
                                        </p:tgtEl>
                                        <p:attrNameLst>
                                          <p:attrName>style.visibility</p:attrName>
                                        </p:attrNameLst>
                                      </p:cBhvr>
                                      <p:to>
                                        <p:strVal val="visible"/>
                                      </p:to>
                                    </p:set>
                                    <p:animEffect transition="in" filter="wipe(left)">
                                      <p:cBhvr>
                                        <p:cTn id="169" dur="500"/>
                                        <p:tgtEl>
                                          <p:spTgt spid="31"/>
                                        </p:tgtEl>
                                      </p:cBhvr>
                                    </p:animEffect>
                                  </p:childTnLst>
                                </p:cTn>
                              </p:par>
                            </p:childTnLst>
                          </p:cTn>
                        </p:par>
                      </p:childTnLst>
                    </p:cTn>
                  </p:par>
                  <p:par>
                    <p:cTn id="170" fill="hold">
                      <p:stCondLst>
                        <p:cond delay="indefinite"/>
                      </p:stCondLst>
                      <p:childTnLst>
                        <p:par>
                          <p:cTn id="171" fill="hold">
                            <p:stCondLst>
                              <p:cond delay="0"/>
                            </p:stCondLst>
                            <p:childTnLst>
                              <p:par>
                                <p:cTn id="172" presetID="1" presetClass="exit" presetSubtype="0" fill="hold" grpId="1" nodeType="clickEffect">
                                  <p:stCondLst>
                                    <p:cond delay="0"/>
                                  </p:stCondLst>
                                  <p:childTnLst>
                                    <p:set>
                                      <p:cBhvr>
                                        <p:cTn id="173" dur="1" fill="hold">
                                          <p:stCondLst>
                                            <p:cond delay="0"/>
                                          </p:stCondLst>
                                        </p:cTn>
                                        <p:tgtEl>
                                          <p:spTgt spid="27"/>
                                        </p:tgtEl>
                                        <p:attrNameLst>
                                          <p:attrName>style.visibility</p:attrName>
                                        </p:attrNameLst>
                                      </p:cBhvr>
                                      <p:to>
                                        <p:strVal val="hidden"/>
                                      </p:to>
                                    </p:set>
                                  </p:childTnLst>
                                </p:cTn>
                              </p:par>
                              <p:par>
                                <p:cTn id="174" presetID="1" presetClass="exit" presetSubtype="0" fill="hold" grpId="1" nodeType="withEffect">
                                  <p:stCondLst>
                                    <p:cond delay="0"/>
                                  </p:stCondLst>
                                  <p:childTnLst>
                                    <p:set>
                                      <p:cBhvr>
                                        <p:cTn id="175" dur="1" fill="hold">
                                          <p:stCondLst>
                                            <p:cond delay="0"/>
                                          </p:stCondLst>
                                        </p:cTn>
                                        <p:tgtEl>
                                          <p:spTgt spid="28"/>
                                        </p:tgtEl>
                                        <p:attrNameLst>
                                          <p:attrName>style.visibility</p:attrName>
                                        </p:attrNameLst>
                                      </p:cBhvr>
                                      <p:to>
                                        <p:strVal val="hidden"/>
                                      </p:to>
                                    </p:set>
                                  </p:childTnLst>
                                </p:cTn>
                              </p:par>
                              <p:par>
                                <p:cTn id="176" presetID="1" presetClass="exit" presetSubtype="0" fill="hold" grpId="1" nodeType="withEffect">
                                  <p:stCondLst>
                                    <p:cond delay="0"/>
                                  </p:stCondLst>
                                  <p:childTnLst>
                                    <p:set>
                                      <p:cBhvr>
                                        <p:cTn id="177" dur="1" fill="hold">
                                          <p:stCondLst>
                                            <p:cond delay="0"/>
                                          </p:stCondLst>
                                        </p:cTn>
                                        <p:tgtEl>
                                          <p:spTgt spid="29"/>
                                        </p:tgtEl>
                                        <p:attrNameLst>
                                          <p:attrName>style.visibility</p:attrName>
                                        </p:attrNameLst>
                                      </p:cBhvr>
                                      <p:to>
                                        <p:strVal val="hidden"/>
                                      </p:to>
                                    </p:set>
                                  </p:childTnLst>
                                </p:cTn>
                              </p:par>
                              <p:par>
                                <p:cTn id="178" presetID="1" presetClass="exit" presetSubtype="0" fill="hold" grpId="1" nodeType="withEffect">
                                  <p:stCondLst>
                                    <p:cond delay="0"/>
                                  </p:stCondLst>
                                  <p:childTnLst>
                                    <p:set>
                                      <p:cBhvr>
                                        <p:cTn id="179" dur="1" fill="hold">
                                          <p:stCondLst>
                                            <p:cond delay="0"/>
                                          </p:stCondLst>
                                        </p:cTn>
                                        <p:tgtEl>
                                          <p:spTgt spid="30"/>
                                        </p:tgtEl>
                                        <p:attrNameLst>
                                          <p:attrName>style.visibility</p:attrName>
                                        </p:attrNameLst>
                                      </p:cBhvr>
                                      <p:to>
                                        <p:strVal val="hidden"/>
                                      </p:to>
                                    </p:set>
                                  </p:childTnLst>
                                </p:cTn>
                              </p:par>
                            </p:childTnLst>
                          </p:cTn>
                        </p:par>
                      </p:childTnLst>
                    </p:cTn>
                  </p:par>
                  <p:par>
                    <p:cTn id="180" fill="hold">
                      <p:stCondLst>
                        <p:cond delay="indefinite"/>
                      </p:stCondLst>
                      <p:childTnLst>
                        <p:par>
                          <p:cTn id="181" fill="hold">
                            <p:stCondLst>
                              <p:cond delay="0"/>
                            </p:stCondLst>
                            <p:childTnLst>
                              <p:par>
                                <p:cTn id="182" presetID="16" presetClass="entr" presetSubtype="21" fill="hold" grpId="0" nodeType="clickEffect">
                                  <p:stCondLst>
                                    <p:cond delay="0"/>
                                  </p:stCondLst>
                                  <p:childTnLst>
                                    <p:set>
                                      <p:cBhvr>
                                        <p:cTn id="183" dur="1" fill="hold">
                                          <p:stCondLst>
                                            <p:cond delay="0"/>
                                          </p:stCondLst>
                                        </p:cTn>
                                        <p:tgtEl>
                                          <p:spTgt spid="32"/>
                                        </p:tgtEl>
                                        <p:attrNameLst>
                                          <p:attrName>style.visibility</p:attrName>
                                        </p:attrNameLst>
                                      </p:cBhvr>
                                      <p:to>
                                        <p:strVal val="visible"/>
                                      </p:to>
                                    </p:set>
                                    <p:animEffect transition="in" filter="barn(inVertical)">
                                      <p:cBhvr>
                                        <p:cTn id="184" dur="500"/>
                                        <p:tgtEl>
                                          <p:spTgt spid="32"/>
                                        </p:tgtEl>
                                      </p:cBhvr>
                                    </p:animEffect>
                                  </p:childTnLst>
                                </p:cTn>
                              </p:par>
                            </p:childTnLst>
                          </p:cTn>
                        </p:par>
                        <p:par>
                          <p:cTn id="185" fill="hold">
                            <p:stCondLst>
                              <p:cond delay="500"/>
                            </p:stCondLst>
                            <p:childTnLst>
                              <p:par>
                                <p:cTn id="186" presetID="53" presetClass="entr" presetSubtype="16" fill="hold" grpId="0" nodeType="afterEffect">
                                  <p:stCondLst>
                                    <p:cond delay="0"/>
                                  </p:stCondLst>
                                  <p:childTnLst>
                                    <p:set>
                                      <p:cBhvr>
                                        <p:cTn id="187" dur="1" fill="hold">
                                          <p:stCondLst>
                                            <p:cond delay="0"/>
                                          </p:stCondLst>
                                        </p:cTn>
                                        <p:tgtEl>
                                          <p:spTgt spid="33"/>
                                        </p:tgtEl>
                                        <p:attrNameLst>
                                          <p:attrName>style.visibility</p:attrName>
                                        </p:attrNameLst>
                                      </p:cBhvr>
                                      <p:to>
                                        <p:strVal val="visible"/>
                                      </p:to>
                                    </p:set>
                                    <p:anim calcmode="lin" valueType="num">
                                      <p:cBhvr>
                                        <p:cTn id="188" dur="500" fill="hold"/>
                                        <p:tgtEl>
                                          <p:spTgt spid="33"/>
                                        </p:tgtEl>
                                        <p:attrNameLst>
                                          <p:attrName>ppt_w</p:attrName>
                                        </p:attrNameLst>
                                      </p:cBhvr>
                                      <p:tavLst>
                                        <p:tav tm="0">
                                          <p:val>
                                            <p:fltVal val="0"/>
                                          </p:val>
                                        </p:tav>
                                        <p:tav tm="100000">
                                          <p:val>
                                            <p:strVal val="#ppt_w"/>
                                          </p:val>
                                        </p:tav>
                                      </p:tavLst>
                                    </p:anim>
                                    <p:anim calcmode="lin" valueType="num">
                                      <p:cBhvr>
                                        <p:cTn id="189" dur="500" fill="hold"/>
                                        <p:tgtEl>
                                          <p:spTgt spid="33"/>
                                        </p:tgtEl>
                                        <p:attrNameLst>
                                          <p:attrName>ppt_h</p:attrName>
                                        </p:attrNameLst>
                                      </p:cBhvr>
                                      <p:tavLst>
                                        <p:tav tm="0">
                                          <p:val>
                                            <p:fltVal val="0"/>
                                          </p:val>
                                        </p:tav>
                                        <p:tav tm="100000">
                                          <p:val>
                                            <p:strVal val="#ppt_h"/>
                                          </p:val>
                                        </p:tav>
                                      </p:tavLst>
                                    </p:anim>
                                    <p:animEffect transition="in" filter="fade">
                                      <p:cBhvr>
                                        <p:cTn id="190" dur="500"/>
                                        <p:tgtEl>
                                          <p:spTgt spid="33"/>
                                        </p:tgtEl>
                                      </p:cBhvr>
                                    </p:animEffect>
                                  </p:childTnLst>
                                </p:cTn>
                              </p:par>
                            </p:childTnLst>
                          </p:cTn>
                        </p:par>
                      </p:childTnLst>
                    </p:cTn>
                  </p:par>
                  <p:par>
                    <p:cTn id="191" fill="hold">
                      <p:stCondLst>
                        <p:cond delay="indefinite"/>
                      </p:stCondLst>
                      <p:childTnLst>
                        <p:par>
                          <p:cTn id="192" fill="hold">
                            <p:stCondLst>
                              <p:cond delay="0"/>
                            </p:stCondLst>
                            <p:childTnLst>
                              <p:par>
                                <p:cTn id="193" presetID="22" presetClass="entr" presetSubtype="8" fill="hold" grpId="0" nodeType="clickEffect">
                                  <p:stCondLst>
                                    <p:cond delay="0"/>
                                  </p:stCondLst>
                                  <p:childTnLst>
                                    <p:set>
                                      <p:cBhvr>
                                        <p:cTn id="194" dur="1" fill="hold">
                                          <p:stCondLst>
                                            <p:cond delay="0"/>
                                          </p:stCondLst>
                                        </p:cTn>
                                        <p:tgtEl>
                                          <p:spTgt spid="34"/>
                                        </p:tgtEl>
                                        <p:attrNameLst>
                                          <p:attrName>style.visibility</p:attrName>
                                        </p:attrNameLst>
                                      </p:cBhvr>
                                      <p:to>
                                        <p:strVal val="visible"/>
                                      </p:to>
                                    </p:set>
                                    <p:animEffect transition="in" filter="wipe(left)">
                                      <p:cBhvr>
                                        <p:cTn id="195" dur="500"/>
                                        <p:tgtEl>
                                          <p:spTgt spid="34"/>
                                        </p:tgtEl>
                                      </p:cBhvr>
                                    </p:animEffect>
                                  </p:childTnLst>
                                </p:cTn>
                              </p:par>
                            </p:childTnLst>
                          </p:cTn>
                        </p:par>
                        <p:par>
                          <p:cTn id="196" fill="hold">
                            <p:stCondLst>
                              <p:cond delay="500"/>
                            </p:stCondLst>
                            <p:childTnLst>
                              <p:par>
                                <p:cTn id="197" presetID="22" presetClass="entr" presetSubtype="8" fill="hold" grpId="0" nodeType="afterEffect">
                                  <p:stCondLst>
                                    <p:cond delay="0"/>
                                  </p:stCondLst>
                                  <p:childTnLst>
                                    <p:set>
                                      <p:cBhvr>
                                        <p:cTn id="198" dur="1" fill="hold">
                                          <p:stCondLst>
                                            <p:cond delay="0"/>
                                          </p:stCondLst>
                                        </p:cTn>
                                        <p:tgtEl>
                                          <p:spTgt spid="35"/>
                                        </p:tgtEl>
                                        <p:attrNameLst>
                                          <p:attrName>style.visibility</p:attrName>
                                        </p:attrNameLst>
                                      </p:cBhvr>
                                      <p:to>
                                        <p:strVal val="visible"/>
                                      </p:to>
                                    </p:set>
                                    <p:animEffect transition="in" filter="wipe(left)">
                                      <p:cBhvr>
                                        <p:cTn id="199" dur="500"/>
                                        <p:tgtEl>
                                          <p:spTgt spid="35"/>
                                        </p:tgtEl>
                                      </p:cBhvr>
                                    </p:animEffect>
                                  </p:childTnLst>
                                </p:cTn>
                              </p:par>
                            </p:childTnLst>
                          </p:cTn>
                        </p:par>
                        <p:par>
                          <p:cTn id="200" fill="hold">
                            <p:stCondLst>
                              <p:cond delay="1000"/>
                            </p:stCondLst>
                            <p:childTnLst>
                              <p:par>
                                <p:cTn id="201" presetID="22" presetClass="entr" presetSubtype="8" fill="hold" grpId="0" nodeType="afterEffect">
                                  <p:stCondLst>
                                    <p:cond delay="0"/>
                                  </p:stCondLst>
                                  <p:childTnLst>
                                    <p:set>
                                      <p:cBhvr>
                                        <p:cTn id="202" dur="1" fill="hold">
                                          <p:stCondLst>
                                            <p:cond delay="0"/>
                                          </p:stCondLst>
                                        </p:cTn>
                                        <p:tgtEl>
                                          <p:spTgt spid="36"/>
                                        </p:tgtEl>
                                        <p:attrNameLst>
                                          <p:attrName>style.visibility</p:attrName>
                                        </p:attrNameLst>
                                      </p:cBhvr>
                                      <p:to>
                                        <p:strVal val="visible"/>
                                      </p:to>
                                    </p:set>
                                    <p:animEffect transition="in" filter="wipe(left)">
                                      <p:cBhvr>
                                        <p:cTn id="203" dur="500"/>
                                        <p:tgtEl>
                                          <p:spTgt spid="36"/>
                                        </p:tgtEl>
                                      </p:cBhvr>
                                    </p:animEffect>
                                  </p:childTnLst>
                                </p:cTn>
                              </p:par>
                            </p:childTnLst>
                          </p:cTn>
                        </p:par>
                        <p:par>
                          <p:cTn id="204" fill="hold">
                            <p:stCondLst>
                              <p:cond delay="1500"/>
                            </p:stCondLst>
                            <p:childTnLst>
                              <p:par>
                                <p:cTn id="205" presetID="22" presetClass="entr" presetSubtype="8" fill="hold" grpId="0" nodeType="afterEffect">
                                  <p:stCondLst>
                                    <p:cond delay="0"/>
                                  </p:stCondLst>
                                  <p:childTnLst>
                                    <p:set>
                                      <p:cBhvr>
                                        <p:cTn id="206" dur="1" fill="hold">
                                          <p:stCondLst>
                                            <p:cond delay="0"/>
                                          </p:stCondLst>
                                        </p:cTn>
                                        <p:tgtEl>
                                          <p:spTgt spid="37"/>
                                        </p:tgtEl>
                                        <p:attrNameLst>
                                          <p:attrName>style.visibility</p:attrName>
                                        </p:attrNameLst>
                                      </p:cBhvr>
                                      <p:to>
                                        <p:strVal val="visible"/>
                                      </p:to>
                                    </p:set>
                                    <p:animEffect transition="in" filter="wipe(left)">
                                      <p:cBhvr>
                                        <p:cTn id="207" dur="500"/>
                                        <p:tgtEl>
                                          <p:spTgt spid="37"/>
                                        </p:tgtEl>
                                      </p:cBhvr>
                                    </p:animEffect>
                                  </p:childTnLst>
                                </p:cTn>
                              </p:par>
                            </p:childTnLst>
                          </p:cTn>
                        </p:par>
                      </p:childTnLst>
                    </p:cTn>
                  </p:par>
                  <p:par>
                    <p:cTn id="208" fill="hold">
                      <p:stCondLst>
                        <p:cond delay="indefinite"/>
                      </p:stCondLst>
                      <p:childTnLst>
                        <p:par>
                          <p:cTn id="209" fill="hold">
                            <p:stCondLst>
                              <p:cond delay="0"/>
                            </p:stCondLst>
                            <p:childTnLst>
                              <p:par>
                                <p:cTn id="210" presetID="22" presetClass="entr" presetSubtype="8" fill="hold" grpId="0" nodeType="clickEffect">
                                  <p:stCondLst>
                                    <p:cond delay="0"/>
                                  </p:stCondLst>
                                  <p:childTnLst>
                                    <p:set>
                                      <p:cBhvr>
                                        <p:cTn id="211" dur="1" fill="hold">
                                          <p:stCondLst>
                                            <p:cond delay="0"/>
                                          </p:stCondLst>
                                        </p:cTn>
                                        <p:tgtEl>
                                          <p:spTgt spid="38"/>
                                        </p:tgtEl>
                                        <p:attrNameLst>
                                          <p:attrName>style.visibility</p:attrName>
                                        </p:attrNameLst>
                                      </p:cBhvr>
                                      <p:to>
                                        <p:strVal val="visible"/>
                                      </p:to>
                                    </p:set>
                                    <p:animEffect transition="in" filter="wipe(left)">
                                      <p:cBhvr>
                                        <p:cTn id="212" dur="500"/>
                                        <p:tgtEl>
                                          <p:spTgt spid="38"/>
                                        </p:tgtEl>
                                      </p:cBhvr>
                                    </p:animEffect>
                                  </p:childTnLst>
                                </p:cTn>
                              </p:par>
                            </p:childTnLst>
                          </p:cTn>
                        </p:par>
                      </p:childTnLst>
                    </p:cTn>
                  </p:par>
                  <p:par>
                    <p:cTn id="213" fill="hold">
                      <p:stCondLst>
                        <p:cond delay="indefinite"/>
                      </p:stCondLst>
                      <p:childTnLst>
                        <p:par>
                          <p:cTn id="214" fill="hold">
                            <p:stCondLst>
                              <p:cond delay="0"/>
                            </p:stCondLst>
                            <p:childTnLst>
                              <p:par>
                                <p:cTn id="215" presetID="1" presetClass="exit" presetSubtype="0" fill="hold" grpId="1" nodeType="clickEffect">
                                  <p:stCondLst>
                                    <p:cond delay="0"/>
                                  </p:stCondLst>
                                  <p:childTnLst>
                                    <p:set>
                                      <p:cBhvr>
                                        <p:cTn id="216" dur="1" fill="hold">
                                          <p:stCondLst>
                                            <p:cond delay="0"/>
                                          </p:stCondLst>
                                        </p:cTn>
                                        <p:tgtEl>
                                          <p:spTgt spid="32"/>
                                        </p:tgtEl>
                                        <p:attrNameLst>
                                          <p:attrName>style.visibility</p:attrName>
                                        </p:attrNameLst>
                                      </p:cBhvr>
                                      <p:to>
                                        <p:strVal val="hidden"/>
                                      </p:to>
                                    </p:set>
                                  </p:childTnLst>
                                </p:cTn>
                              </p:par>
                              <p:par>
                                <p:cTn id="217" presetID="1" presetClass="exit" presetSubtype="0" fill="hold" grpId="1" nodeType="withEffect">
                                  <p:stCondLst>
                                    <p:cond delay="0"/>
                                  </p:stCondLst>
                                  <p:childTnLst>
                                    <p:set>
                                      <p:cBhvr>
                                        <p:cTn id="218" dur="1" fill="hold">
                                          <p:stCondLst>
                                            <p:cond delay="0"/>
                                          </p:stCondLst>
                                        </p:cTn>
                                        <p:tgtEl>
                                          <p:spTgt spid="33"/>
                                        </p:tgtEl>
                                        <p:attrNameLst>
                                          <p:attrName>style.visibility</p:attrName>
                                        </p:attrNameLst>
                                      </p:cBhvr>
                                      <p:to>
                                        <p:strVal val="hidden"/>
                                      </p:to>
                                    </p:set>
                                  </p:childTnLst>
                                </p:cTn>
                              </p:par>
                              <p:par>
                                <p:cTn id="219" presetID="1" presetClass="exit" presetSubtype="0" fill="hold" grpId="1" nodeType="withEffect">
                                  <p:stCondLst>
                                    <p:cond delay="0"/>
                                  </p:stCondLst>
                                  <p:childTnLst>
                                    <p:set>
                                      <p:cBhvr>
                                        <p:cTn id="220" dur="1" fill="hold">
                                          <p:stCondLst>
                                            <p:cond delay="0"/>
                                          </p:stCondLst>
                                        </p:cTn>
                                        <p:tgtEl>
                                          <p:spTgt spid="34"/>
                                        </p:tgtEl>
                                        <p:attrNameLst>
                                          <p:attrName>style.visibility</p:attrName>
                                        </p:attrNameLst>
                                      </p:cBhvr>
                                      <p:to>
                                        <p:strVal val="hidden"/>
                                      </p:to>
                                    </p:set>
                                  </p:childTnLst>
                                </p:cTn>
                              </p:par>
                              <p:par>
                                <p:cTn id="221" presetID="1" presetClass="exit" presetSubtype="0" fill="hold" grpId="1" nodeType="withEffect">
                                  <p:stCondLst>
                                    <p:cond delay="0"/>
                                  </p:stCondLst>
                                  <p:childTnLst>
                                    <p:set>
                                      <p:cBhvr>
                                        <p:cTn id="222" dur="1" fill="hold">
                                          <p:stCondLst>
                                            <p:cond delay="0"/>
                                          </p:stCondLst>
                                        </p:cTn>
                                        <p:tgtEl>
                                          <p:spTgt spid="35"/>
                                        </p:tgtEl>
                                        <p:attrNameLst>
                                          <p:attrName>style.visibility</p:attrName>
                                        </p:attrNameLst>
                                      </p:cBhvr>
                                      <p:to>
                                        <p:strVal val="hidden"/>
                                      </p:to>
                                    </p:set>
                                  </p:childTnLst>
                                </p:cTn>
                              </p:par>
                              <p:par>
                                <p:cTn id="223" presetID="1" presetClass="exit" presetSubtype="0" fill="hold" grpId="1" nodeType="withEffect">
                                  <p:stCondLst>
                                    <p:cond delay="0"/>
                                  </p:stCondLst>
                                  <p:childTnLst>
                                    <p:set>
                                      <p:cBhvr>
                                        <p:cTn id="224" dur="1" fill="hold">
                                          <p:stCondLst>
                                            <p:cond delay="0"/>
                                          </p:stCondLst>
                                        </p:cTn>
                                        <p:tgtEl>
                                          <p:spTgt spid="36"/>
                                        </p:tgtEl>
                                        <p:attrNameLst>
                                          <p:attrName>style.visibility</p:attrName>
                                        </p:attrNameLst>
                                      </p:cBhvr>
                                      <p:to>
                                        <p:strVal val="hidden"/>
                                      </p:to>
                                    </p:set>
                                  </p:childTnLst>
                                </p:cTn>
                              </p:par>
                              <p:par>
                                <p:cTn id="225" presetID="1" presetClass="exit" presetSubtype="0" fill="hold" grpId="1" nodeType="withEffect">
                                  <p:stCondLst>
                                    <p:cond delay="0"/>
                                  </p:stCondLst>
                                  <p:childTnLst>
                                    <p:set>
                                      <p:cBhvr>
                                        <p:cTn id="226" dur="1" fill="hold">
                                          <p:stCondLst>
                                            <p:cond delay="0"/>
                                          </p:stCondLst>
                                        </p:cTn>
                                        <p:tgtEl>
                                          <p:spTgt spid="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6" grpId="0"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5" grpId="1" animBg="1"/>
      <p:bldP spid="16" grpId="0" animBg="1"/>
      <p:bldP spid="17" grpId="0"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4" grpId="0" animBg="1"/>
      <p:bldP spid="27" grpId="0" animBg="1"/>
      <p:bldP spid="27" grpId="1" animBg="1"/>
      <p:bldP spid="28" grpId="0" animBg="1"/>
      <p:bldP spid="28" grpId="1" animBg="1"/>
      <p:bldP spid="29" grpId="0" animBg="1"/>
      <p:bldP spid="29" grpId="1" animBg="1"/>
      <p:bldP spid="30" grpId="0" animBg="1"/>
      <p:bldP spid="30" grpId="1" animBg="1"/>
      <p:bldP spid="31" grpId="0"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P spid="37" grpId="0" animBg="1"/>
      <p:bldP spid="37" grpId="1" animBg="1"/>
      <p:bldP spid="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779776" cy="623456"/>
            <a:chOff x="0" y="0"/>
            <a:chExt cx="3169369" cy="623456"/>
          </a:xfrm>
        </p:grpSpPr>
        <p:sp>
          <p:nvSpPr>
            <p:cNvPr id="3" name="矩形 2"/>
            <p:cNvSpPr/>
            <p:nvPr/>
          </p:nvSpPr>
          <p:spPr>
            <a:xfrm>
              <a:off x="0" y="467592"/>
              <a:ext cx="3158836" cy="155864"/>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rPr>
                <a:t>文本词组积累</a:t>
              </a:r>
              <a:endPar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endParaRPr>
            </a:p>
          </p:txBody>
        </p:sp>
      </p:grpSp>
      <p:sp>
        <p:nvSpPr>
          <p:cNvPr id="5" name="文本占位符 2"/>
          <p:cNvSpPr txBox="1"/>
          <p:nvPr/>
        </p:nvSpPr>
        <p:spPr>
          <a:xfrm>
            <a:off x="262810" y="758577"/>
            <a:ext cx="4114943" cy="3127835"/>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揭示这一令人烦恼的趋势</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不费吹灰之力的成功</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代价高昂</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普遍的疲劳和焦虑</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导致一个常见的误解</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为了</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区分相似的颜色</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抽象推理</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潜在文化</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高度赞扬天生的才能</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有深远的影响</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缓解压力</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努力优先于幸福</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重视学习过程而非结果</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将颜色识别与智力联系起来</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将细心观察与天赋相联系</a:t>
            </a:r>
            <a:endParaRPr lang="en-US" altLang="zh-CN" sz="2000" dirty="0">
              <a:solidFill>
                <a:prstClr val="black"/>
              </a:solidFill>
              <a:latin typeface="Calibri" panose="020F0502020204030204"/>
              <a:ea typeface="Cambria" panose="02040503050406030204" pitchFamily="18" charset="0"/>
            </a:endParaRPr>
          </a:p>
          <a:p>
            <a:pPr marL="514350" indent="-514350">
              <a:lnSpc>
                <a:spcPct val="100000"/>
              </a:lnSpc>
              <a:spcBef>
                <a:spcPts val="400"/>
              </a:spcBef>
              <a:buFont typeface="Arial" panose="020B0604020202020204" pitchFamily="34" charset="0"/>
              <a:buAutoNum type="arabicPeriod"/>
            </a:pPr>
            <a:r>
              <a:rPr lang="zh-CN" altLang="en-US" sz="2000" dirty="0">
                <a:solidFill>
                  <a:prstClr val="black"/>
                </a:solidFill>
                <a:latin typeface="Calibri" panose="020F0502020204030204"/>
                <a:ea typeface="Cambria" panose="02040503050406030204" pitchFamily="18" charset="0"/>
              </a:rPr>
              <a:t>努力促进大脑活动</a:t>
            </a:r>
            <a:endParaRPr lang="zh-CN" altLang="en-US" dirty="0">
              <a:solidFill>
                <a:prstClr val="black"/>
              </a:solidFill>
              <a:latin typeface="Calibri" panose="020F0502020204030204"/>
              <a:ea typeface="华文中宋" panose="02010600040101010101" charset="-122"/>
            </a:endParaRPr>
          </a:p>
        </p:txBody>
      </p:sp>
      <p:sp>
        <p:nvSpPr>
          <p:cNvPr id="6" name="文本占位符 2"/>
          <p:cNvSpPr txBox="1"/>
          <p:nvPr/>
        </p:nvSpPr>
        <p:spPr>
          <a:xfrm>
            <a:off x="4467031" y="544539"/>
            <a:ext cx="7045451" cy="4792572"/>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uncover this troubling trend</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effortless success =achieve success with ease</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come at a high price</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widespread tiredness and  anxiety</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lead to a common misconception</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in an effort to</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differentiate similar colors</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abstract reasoning</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the underlying culture</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sing high praise for inborn talents</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have a profound impact on</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relieve stress</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prioritize effort ____ well-being</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value the learning process ____ outcomes</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link color ________ to intelligence</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associate careful observation ____ talent</a:t>
            </a:r>
            <a:endParaRPr lang="en-US" altLang="zh-CN" i="1" dirty="0">
              <a:solidFill>
                <a:prstClr val="black"/>
              </a:solidFill>
              <a:latin typeface="Calibri" panose="020F0502020204030204"/>
              <a:ea typeface="Cambria" panose="02040503050406030204" pitchFamily="18" charset="0"/>
            </a:endParaRPr>
          </a:p>
          <a:p>
            <a:pPr marL="51435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effort _____ the brain activity</a:t>
            </a:r>
            <a:endParaRPr lang="zh-CN" altLang="en-US" i="1" dirty="0">
              <a:solidFill>
                <a:prstClr val="black"/>
              </a:solidFill>
              <a:latin typeface="Calibri" panose="020F0502020204030204"/>
              <a:ea typeface="华文中宋" panose="02010600040101010101" charset="-122"/>
            </a:endParaRPr>
          </a:p>
        </p:txBody>
      </p:sp>
      <p:sp>
        <p:nvSpPr>
          <p:cNvPr id="10" name="文本框 9"/>
          <p:cNvSpPr txBox="1"/>
          <p:nvPr/>
        </p:nvSpPr>
        <p:spPr>
          <a:xfrm>
            <a:off x="7016621" y="4849200"/>
            <a:ext cx="1222309"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over</a:t>
            </a:r>
            <a:endParaRPr lang="zh-CN" altLang="en-US" sz="2400" b="1" dirty="0">
              <a:solidFill>
                <a:srgbClr val="FF0000"/>
              </a:solidFill>
            </a:endParaRPr>
          </a:p>
        </p:txBody>
      </p:sp>
      <p:sp>
        <p:nvSpPr>
          <p:cNvPr id="11" name="文本框 10"/>
          <p:cNvSpPr txBox="1"/>
          <p:nvPr/>
        </p:nvSpPr>
        <p:spPr>
          <a:xfrm>
            <a:off x="8372670" y="5309510"/>
            <a:ext cx="1222309"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over</a:t>
            </a:r>
            <a:endParaRPr lang="zh-CN" altLang="en-US" sz="2400" b="1" dirty="0">
              <a:solidFill>
                <a:srgbClr val="FF0000"/>
              </a:solidFill>
            </a:endParaRPr>
          </a:p>
        </p:txBody>
      </p:sp>
      <p:sp>
        <p:nvSpPr>
          <p:cNvPr id="12" name="文本框 11"/>
          <p:cNvSpPr txBox="1"/>
          <p:nvPr/>
        </p:nvSpPr>
        <p:spPr>
          <a:xfrm>
            <a:off x="6018245" y="5589429"/>
            <a:ext cx="1729273"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recognition</a:t>
            </a:r>
            <a:endParaRPr lang="zh-CN" altLang="en-US" sz="2400" b="1" dirty="0">
              <a:solidFill>
                <a:srgbClr val="FF0000"/>
              </a:solidFill>
            </a:endParaRPr>
          </a:p>
        </p:txBody>
      </p:sp>
      <p:sp>
        <p:nvSpPr>
          <p:cNvPr id="13" name="文本框 12"/>
          <p:cNvSpPr txBox="1"/>
          <p:nvPr/>
        </p:nvSpPr>
        <p:spPr>
          <a:xfrm>
            <a:off x="8755225" y="5975094"/>
            <a:ext cx="1729273"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with</a:t>
            </a:r>
            <a:endParaRPr lang="zh-CN" altLang="en-US" sz="2400" b="1" dirty="0">
              <a:solidFill>
                <a:srgbClr val="FF0000"/>
              </a:solidFill>
            </a:endParaRPr>
          </a:p>
        </p:txBody>
      </p:sp>
      <p:sp>
        <p:nvSpPr>
          <p:cNvPr id="14" name="文本框 13"/>
          <p:cNvSpPr txBox="1"/>
          <p:nvPr/>
        </p:nvSpPr>
        <p:spPr>
          <a:xfrm>
            <a:off x="5847184" y="6396335"/>
            <a:ext cx="1729273"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fuels</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barn(inVertical)">
                                      <p:cBhvr>
                                        <p:cTn id="42" dur="500"/>
                                        <p:tgtEl>
                                          <p:spTgt spid="6">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barn(inVertical)">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barn(inVertical)">
                                      <p:cBhvr>
                                        <p:cTn id="52" dur="500"/>
                                        <p:tgtEl>
                                          <p:spTgt spid="6">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barn(inVertical)">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6">
                                            <p:txEl>
                                              <p:pRg st="11" end="11"/>
                                            </p:txEl>
                                          </p:spTgt>
                                        </p:tgtEl>
                                        <p:attrNameLst>
                                          <p:attrName>style.visibility</p:attrName>
                                        </p:attrNameLst>
                                      </p:cBhvr>
                                      <p:to>
                                        <p:strVal val="visible"/>
                                      </p:to>
                                    </p:set>
                                    <p:animEffect transition="in" filter="barn(inVertical)">
                                      <p:cBhvr>
                                        <p:cTn id="62" dur="500"/>
                                        <p:tgtEl>
                                          <p:spTgt spid="6">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6">
                                            <p:txEl>
                                              <p:pRg st="12" end="12"/>
                                            </p:txEl>
                                          </p:spTgt>
                                        </p:tgtEl>
                                        <p:attrNameLst>
                                          <p:attrName>style.visibility</p:attrName>
                                        </p:attrNameLst>
                                      </p:cBhvr>
                                      <p:to>
                                        <p:strVal val="visible"/>
                                      </p:to>
                                    </p:set>
                                    <p:animEffect transition="in" filter="barn(inVertical)">
                                      <p:cBhvr>
                                        <p:cTn id="67" dur="500"/>
                                        <p:tgtEl>
                                          <p:spTgt spid="6">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barn(inVertical)">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
                                            <p:txEl>
                                              <p:pRg st="13" end="13"/>
                                            </p:txEl>
                                          </p:spTgt>
                                        </p:tgtEl>
                                        <p:attrNameLst>
                                          <p:attrName>style.visibility</p:attrName>
                                        </p:attrNameLst>
                                      </p:cBhvr>
                                      <p:to>
                                        <p:strVal val="visible"/>
                                      </p:to>
                                    </p:set>
                                    <p:animEffect transition="in" filter="barn(inVertical)">
                                      <p:cBhvr>
                                        <p:cTn id="77" dur="500"/>
                                        <p:tgtEl>
                                          <p:spTgt spid="6">
                                            <p:txEl>
                                              <p:pRg st="13" end="1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1"/>
                                        </p:tgtEl>
                                        <p:attrNameLst>
                                          <p:attrName>style.visibility</p:attrName>
                                        </p:attrNameLst>
                                      </p:cBhvr>
                                      <p:to>
                                        <p:strVal val="visible"/>
                                      </p:to>
                                    </p:set>
                                    <p:animEffect transition="in" filter="barn(inVertical)">
                                      <p:cBhvr>
                                        <p:cTn id="82" dur="500"/>
                                        <p:tgtEl>
                                          <p:spTgt spid="1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6">
                                            <p:txEl>
                                              <p:pRg st="14" end="14"/>
                                            </p:txEl>
                                          </p:spTgt>
                                        </p:tgtEl>
                                        <p:attrNameLst>
                                          <p:attrName>style.visibility</p:attrName>
                                        </p:attrNameLst>
                                      </p:cBhvr>
                                      <p:to>
                                        <p:strVal val="visible"/>
                                      </p:to>
                                    </p:set>
                                    <p:animEffect transition="in" filter="barn(inVertical)">
                                      <p:cBhvr>
                                        <p:cTn id="87" dur="500"/>
                                        <p:tgtEl>
                                          <p:spTgt spid="6">
                                            <p:txEl>
                                              <p:pRg st="14" end="14"/>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12"/>
                                        </p:tgtEl>
                                        <p:attrNameLst>
                                          <p:attrName>style.visibility</p:attrName>
                                        </p:attrNameLst>
                                      </p:cBhvr>
                                      <p:to>
                                        <p:strVal val="visible"/>
                                      </p:to>
                                    </p:set>
                                    <p:animEffect transition="in" filter="barn(inVertical)">
                                      <p:cBhvr>
                                        <p:cTn id="92" dur="500"/>
                                        <p:tgtEl>
                                          <p:spTgt spid="12"/>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6">
                                            <p:txEl>
                                              <p:pRg st="15" end="15"/>
                                            </p:txEl>
                                          </p:spTgt>
                                        </p:tgtEl>
                                        <p:attrNameLst>
                                          <p:attrName>style.visibility</p:attrName>
                                        </p:attrNameLst>
                                      </p:cBhvr>
                                      <p:to>
                                        <p:strVal val="visible"/>
                                      </p:to>
                                    </p:set>
                                    <p:animEffect transition="in" filter="barn(inVertical)">
                                      <p:cBhvr>
                                        <p:cTn id="97" dur="500"/>
                                        <p:tgtEl>
                                          <p:spTgt spid="6">
                                            <p:txEl>
                                              <p:pRg st="15" end="15"/>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barn(inVertical)">
                                      <p:cBhvr>
                                        <p:cTn id="102" dur="500"/>
                                        <p:tgtEl>
                                          <p:spTgt spid="13"/>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6">
                                            <p:txEl>
                                              <p:pRg st="16" end="16"/>
                                            </p:txEl>
                                          </p:spTgt>
                                        </p:tgtEl>
                                        <p:attrNameLst>
                                          <p:attrName>style.visibility</p:attrName>
                                        </p:attrNameLst>
                                      </p:cBhvr>
                                      <p:to>
                                        <p:strVal val="visible"/>
                                      </p:to>
                                    </p:set>
                                    <p:animEffect transition="in" filter="barn(inVertical)">
                                      <p:cBhvr>
                                        <p:cTn id="107" dur="500"/>
                                        <p:tgtEl>
                                          <p:spTgt spid="6">
                                            <p:txEl>
                                              <p:pRg st="16" end="1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grpId="0" nodeType="clickEffect">
                                  <p:stCondLst>
                                    <p:cond delay="0"/>
                                  </p:stCondLst>
                                  <p:childTnLst>
                                    <p:set>
                                      <p:cBhvr>
                                        <p:cTn id="111" dur="1" fill="hold">
                                          <p:stCondLst>
                                            <p:cond delay="0"/>
                                          </p:stCondLst>
                                        </p:cTn>
                                        <p:tgtEl>
                                          <p:spTgt spid="14"/>
                                        </p:tgtEl>
                                        <p:attrNameLst>
                                          <p:attrName>style.visibility</p:attrName>
                                        </p:attrNameLst>
                                      </p:cBhvr>
                                      <p:to>
                                        <p:strVal val="visible"/>
                                      </p:to>
                                    </p:set>
                                    <p:animEffect transition="in" filter="barn(inVertical)">
                                      <p:cBhvr>
                                        <p:cTn id="1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383118" y="1350684"/>
            <a:ext cx="11438341" cy="4793129"/>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497293" y="2387048"/>
            <a:ext cx="4457463" cy="83099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tabLst>
                <a:tab pos="2865755" algn="l"/>
              </a:tabLst>
            </a:pPr>
            <a:r>
              <a:rPr lang="zh-CN" altLang="en-US" sz="4800" b="1" dirty="0">
                <a:solidFill>
                  <a:schemeClr val="tx1">
                    <a:lumMod val="95000"/>
                    <a:lumOff val="5000"/>
                  </a:schemeClr>
                </a:solidFill>
                <a:latin typeface="微软雅黑" panose="020B0503020204020204" pitchFamily="34" charset="-122"/>
                <a:ea typeface="微软雅黑" panose="020B0503020204020204" pitchFamily="34" charset="-122"/>
                <a:sym typeface="Calibri" panose="020F0502020204030204" pitchFamily="34" charset="0"/>
              </a:rPr>
              <a:t>七选五</a:t>
            </a:r>
            <a:endParaRPr lang="en-US" altLang="zh-CN" sz="4800" b="1" dirty="0">
              <a:solidFill>
                <a:schemeClr val="tx1">
                  <a:lumMod val="95000"/>
                  <a:lumOff val="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296954" y="3504146"/>
            <a:ext cx="4926563" cy="871970"/>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pPr>
            <a:r>
              <a:rPr lang="zh-CN" altLang="en-US"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人与自我： </a:t>
            </a:r>
            <a:r>
              <a:rPr lang="en-US" altLang="zh-CN"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About the Formation of Body Image during Adolescence</a:t>
            </a:r>
            <a:endParaRPr lang="en-US" altLang="zh-CN"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endParaRPr>
          </a:p>
        </p:txBody>
      </p:sp>
      <p:pic>
        <p:nvPicPr>
          <p:cNvPr id="5" name="图片 4"/>
          <p:cNvPicPr>
            <a:picLocks noChangeAspect="1"/>
          </p:cNvPicPr>
          <p:nvPr/>
        </p:nvPicPr>
        <p:blipFill>
          <a:blip r:embed="rId1"/>
          <a:stretch>
            <a:fillRect/>
          </a:stretch>
        </p:blipFill>
        <p:spPr>
          <a:xfrm>
            <a:off x="6601940" y="366157"/>
            <a:ext cx="5238607" cy="616527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15240" y="419764"/>
            <a:ext cx="10725785" cy="6500306"/>
          </a:xfrm>
          <a:prstGeom prst="rect">
            <a:avLst/>
          </a:prstGeom>
          <a:noFill/>
          <a:ln w="9525">
            <a:noFill/>
          </a:ln>
        </p:spPr>
        <p:txBody>
          <a:bodyPr wrap="square">
            <a:spAutoFit/>
          </a:bodyPr>
          <a:lstStyle/>
          <a:p>
            <a:pPr marL="0" marR="0" lvl="0" indent="304800" algn="just" defTabSz="914400" rtl="0" eaLnBrk="1" fontAlgn="auto" latinLnBrk="0" hangingPunct="1">
              <a:lnSpc>
                <a:spcPct val="11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During puberty</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（青春期）</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your body goes through many changes,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and you start forming a body image-how you</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see, think , and feel about your body's size, shape, and weight , or specific features like your nose.</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36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For instance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you may believe your nose is too big or too small, even though it looks perfectly normal.</a:t>
            </a:r>
            <a:endPar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304800" algn="just" defTabSz="914400" rtl="0" eaLnBrk="1" fontAlgn="auto" latinLnBrk="0" hangingPunct="1">
              <a:lnSpc>
                <a:spcPct val="11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37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One major influence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is peer</a:t>
            </a:r>
            <a:r>
              <a:rPr kumimoji="0" lang="zh-CN"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（同龄人）</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pressure. Your friends might make casual jokes about your appearance , or you might compare yourself to them and feel they look better. Such experiences can harm the way you view yourself.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Another powerful influence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is the media, which often promotes a narrow, ideal body type. </a:t>
            </a:r>
            <a:r>
              <a:rPr kumimoji="0" lang="en-US" sz="2000" b="1" i="0" u="none" strike="noStrike" kern="1200" cap="none" spc="0" normalizeH="0" baseline="0" noProof="0" dirty="0">
                <a:ln>
                  <a:noFill/>
                </a:ln>
                <a:solidFill>
                  <a:srgbClr val="002060"/>
                </a:solidFill>
                <a:effectLst/>
                <a:uLnTx/>
                <a:uFillTx/>
                <a:latin typeface="Times New Roman" panose="02020603050405020304" pitchFamily="18" charset="0"/>
                <a:ea typeface="宋体" panose="02010600030101010101" pitchFamily="2" charset="-122"/>
                <a:cs typeface="+mn-cs"/>
              </a:rPr>
              <a:t>For example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if fair skin is portrayed as beautiful, you may feel insecure if you don't match that ideal.</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04800" algn="just" defTabSz="914400" rtl="0" eaLnBrk="1" fontAlgn="auto" latinLnBrk="0" hangingPunct="1">
              <a:lnSpc>
                <a:spcPct val="11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Developing a negative body image can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lead to unhealthy behaviors,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such as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extreme dieting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overexercising</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or even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risky plastic surgeries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38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When you focus too much on appearance, you may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forget to appreciate other great things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about yourself, such as your talents and personality.</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04800" algn="just" defTabSz="914400" rtl="0" eaLnBrk="1" fontAlgn="auto" latinLnBrk="0" hangingPunct="1">
              <a:lnSpc>
                <a:spcPct val="11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To build a positive body image</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it's essential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to remember</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that no perfect body exists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as beauty standards are always changing. Models and celebrities may appear flawless in the media, but much of their appearance is due to makeup, angles,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lighting,and</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editing.</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3</a:t>
            </a:r>
            <a:r>
              <a:rPr kumimoji="0" lang="en-US" sz="20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rPr>
              <a:t>9         </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304800" algn="just" defTabSz="914400" rtl="0" eaLnBrk="1" fontAlgn="auto" latinLnBrk="0" hangingPunct="1">
              <a:lnSpc>
                <a:spcPct val="110000"/>
              </a:lnSpc>
              <a:spcBef>
                <a:spcPts val="0"/>
              </a:spcBef>
              <a:spcAft>
                <a:spcPts val="0"/>
              </a:spcAft>
              <a:buClrTx/>
              <a:buSzTx/>
              <a:buFontTx/>
              <a:buNone/>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Rather than focusing on appearances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value people for their true selves</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By surrounding yourself with positive influences and avoiding comments on looks, you can redirect your attention from self-criticism.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40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Over time, you'll build inner confidence and develop a healthier, more accepting relationship with your body.</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2" name="文本框 1"/>
          <p:cNvSpPr txBox="1"/>
          <p:nvPr/>
        </p:nvSpPr>
        <p:spPr>
          <a:xfrm>
            <a:off x="10706330" y="758445"/>
            <a:ext cx="1485669" cy="646331"/>
          </a:xfrm>
          <a:prstGeom prst="rect">
            <a:avLst/>
          </a:prstGeom>
          <a:solidFill>
            <a:srgbClr val="F8E2A7"/>
          </a:solid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solidFill>
                  <a:srgbClr val="FF0000"/>
                </a:solidFill>
                <a:effectLst/>
                <a:uLnTx/>
                <a:uFillTx/>
                <a:latin typeface="Calibri" panose="020F0502020204030204"/>
                <a:ea typeface="等线" panose="02010600030101010101" pitchFamily="2" charset="-122"/>
                <a:cs typeface="Calibri" panose="020F0502020204030204" pitchFamily="34" charset="0"/>
              </a:rPr>
              <a:t>theme</a:t>
            </a:r>
            <a:endParaRPr kumimoji="0" lang="en-US" altLang="zh-CN" sz="1800" b="1" i="1" u="none" strike="noStrike" kern="0" cap="none" spc="0" normalizeH="0" baseline="0" noProof="0" dirty="0">
              <a:ln>
                <a:noFill/>
              </a:ln>
              <a:solidFill>
                <a:srgbClr val="FF0000"/>
              </a:solidFill>
              <a:effectLst/>
              <a:uLnTx/>
              <a:uFillTx/>
              <a:latin typeface="Calibri" panose="020F0502020204030204"/>
              <a:ea typeface="等线" panose="02010600030101010101" pitchFamily="2" charset="-122"/>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problem </a:t>
            </a:r>
            <a:endParaRPr kumimoji="0" lang="zh-CN" altLang="en-US" sz="1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
        <p:nvSpPr>
          <p:cNvPr id="10" name="矩形: 圆角 9"/>
          <p:cNvSpPr/>
          <p:nvPr/>
        </p:nvSpPr>
        <p:spPr>
          <a:xfrm>
            <a:off x="460375" y="435282"/>
            <a:ext cx="10134738" cy="351155"/>
          </a:xfrm>
          <a:prstGeom prst="roundRect">
            <a:avLst/>
          </a:prstGeom>
          <a:solidFill>
            <a:schemeClr val="accent1">
              <a:lumMod val="75000"/>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 name="文本框 2"/>
          <p:cNvSpPr txBox="1"/>
          <p:nvPr/>
        </p:nvSpPr>
        <p:spPr>
          <a:xfrm>
            <a:off x="10692784" y="2112164"/>
            <a:ext cx="1499216" cy="923330"/>
          </a:xfrm>
          <a:prstGeom prst="rect">
            <a:avLst/>
          </a:prstGeom>
          <a:solidFill>
            <a:srgbClr val="F8E2A7"/>
          </a:solidFill>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solidFill>
                  <a:srgbClr val="FF0000"/>
                </a:solidFill>
                <a:effectLst/>
                <a:uLnTx/>
                <a:uFillTx/>
                <a:latin typeface="Calibri" panose="020F0502020204030204"/>
                <a:ea typeface="等线" panose="02010600030101010101" pitchFamily="2" charset="-122"/>
                <a:cs typeface="Calibri" panose="020F0502020204030204" pitchFamily="34" charset="0"/>
              </a:rPr>
              <a:t>      analysis</a:t>
            </a:r>
            <a:endParaRPr kumimoji="0" lang="en-US" altLang="zh-CN" sz="1800" b="1" i="1" u="none" strike="noStrike" kern="0" cap="none" spc="0" normalizeH="0" baseline="0" noProof="0" dirty="0">
              <a:ln>
                <a:noFill/>
              </a:ln>
              <a:solidFill>
                <a:srgbClr val="FF0000"/>
              </a:solidFill>
              <a:effectLst/>
              <a:uLnTx/>
              <a:uFillTx/>
              <a:latin typeface="Calibri" panose="020F0502020204030204"/>
              <a:ea typeface="等线" panose="02010600030101010101" pitchFamily="2" charset="-122"/>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 influencing             factors</a:t>
            </a:r>
            <a:endParaRPr kumimoji="0" lang="en-US" altLang="zh-CN" sz="1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
        <p:nvSpPr>
          <p:cNvPr id="4" name="文本框 3"/>
          <p:cNvSpPr txBox="1"/>
          <p:nvPr/>
        </p:nvSpPr>
        <p:spPr>
          <a:xfrm>
            <a:off x="10692882" y="3579774"/>
            <a:ext cx="1499118" cy="923330"/>
          </a:xfrm>
          <a:prstGeom prst="rect">
            <a:avLst/>
          </a:prstGeom>
          <a:solidFill>
            <a:srgbClr val="F8E2A7"/>
          </a:solid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solidFill>
                  <a:srgbClr val="FF0000"/>
                </a:solidFill>
                <a:effectLst/>
                <a:uLnTx/>
                <a:uFillTx/>
                <a:latin typeface="Calibri" panose="020F0502020204030204"/>
                <a:ea typeface="等线" panose="02010600030101010101" pitchFamily="2" charset="-122"/>
                <a:cs typeface="Calibri" panose="020F0502020204030204" pitchFamily="34" charset="0"/>
              </a:rPr>
              <a:t>analysis</a:t>
            </a:r>
            <a:r>
              <a:rPr kumimoji="0" lang="en-US" altLang="zh-CN" sz="1800" b="1" i="1"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 </a:t>
            </a:r>
            <a:r>
              <a:rPr kumimoji="0" lang="en-US" altLang="zh-CN" sz="1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negative results</a:t>
            </a:r>
            <a:endParaRPr kumimoji="0" lang="en-US" altLang="zh-CN" sz="1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
        <p:nvSpPr>
          <p:cNvPr id="5" name="文本框 4"/>
          <p:cNvSpPr txBox="1"/>
          <p:nvPr/>
        </p:nvSpPr>
        <p:spPr>
          <a:xfrm>
            <a:off x="10710546" y="5026511"/>
            <a:ext cx="1466214" cy="646331"/>
          </a:xfrm>
          <a:prstGeom prst="rect">
            <a:avLst/>
          </a:prstGeom>
          <a:solidFill>
            <a:srgbClr val="F8E2A7"/>
          </a:solidFill>
          <a:effectLst>
            <a:outerShdw blurRad="50800" dist="38100" dir="5400000" algn="t" rotWithShape="0">
              <a:prstClr val="black">
                <a:alpha val="40000"/>
              </a:prstClr>
            </a:outerShdw>
          </a:effectLst>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800" b="1" i="1" u="none" strike="noStrike" kern="0" cap="none" spc="0" normalizeH="0" baseline="0" noProof="0" dirty="0">
                <a:ln>
                  <a:noFill/>
                </a:ln>
                <a:solidFill>
                  <a:srgbClr val="FF0000"/>
                </a:solidFill>
                <a:effectLst/>
                <a:uLnTx/>
                <a:uFillTx/>
                <a:latin typeface="Calibri" panose="020F0502020204030204"/>
                <a:ea typeface="等线" panose="02010600030101010101" pitchFamily="2" charset="-122"/>
                <a:cs typeface="Calibri" panose="020F0502020204030204" pitchFamily="34" charset="0"/>
              </a:rPr>
              <a:t>solution </a:t>
            </a:r>
            <a:r>
              <a:rPr kumimoji="0" lang="en-US" altLang="zh-CN" sz="1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suggestions</a:t>
            </a:r>
            <a:endParaRPr kumimoji="0" lang="en-US" altLang="zh-CN" sz="18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
        <p:nvSpPr>
          <p:cNvPr id="6" name="矩形: 圆角 9"/>
          <p:cNvSpPr/>
          <p:nvPr/>
        </p:nvSpPr>
        <p:spPr>
          <a:xfrm>
            <a:off x="121285" y="801954"/>
            <a:ext cx="678180" cy="351155"/>
          </a:xfrm>
          <a:prstGeom prst="roundRect">
            <a:avLst/>
          </a:prstGeom>
          <a:solidFill>
            <a:schemeClr val="accent1">
              <a:lumMod val="75000"/>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9" name="矩形: 圆角 9"/>
          <p:cNvSpPr/>
          <p:nvPr/>
        </p:nvSpPr>
        <p:spPr>
          <a:xfrm>
            <a:off x="363029" y="3477680"/>
            <a:ext cx="7418702" cy="381164"/>
          </a:xfrm>
          <a:prstGeom prst="roundRect">
            <a:avLst/>
          </a:prstGeom>
          <a:solidFill>
            <a:schemeClr val="accent1">
              <a:lumMod val="75000"/>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1" name="矩形: 圆角 9"/>
          <p:cNvSpPr/>
          <p:nvPr/>
        </p:nvSpPr>
        <p:spPr>
          <a:xfrm>
            <a:off x="5191519" y="4484442"/>
            <a:ext cx="4451178" cy="351155"/>
          </a:xfrm>
          <a:prstGeom prst="roundRect">
            <a:avLst/>
          </a:prstGeom>
          <a:solidFill>
            <a:schemeClr val="accent1">
              <a:lumMod val="75000"/>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2" name="矩形: 圆角 9"/>
          <p:cNvSpPr/>
          <p:nvPr/>
        </p:nvSpPr>
        <p:spPr>
          <a:xfrm>
            <a:off x="470911" y="1798331"/>
            <a:ext cx="1334770" cy="351155"/>
          </a:xfrm>
          <a:prstGeom prst="roundRect">
            <a:avLst/>
          </a:prstGeom>
          <a:solidFill>
            <a:schemeClr val="accent1">
              <a:lumMod val="75000"/>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3" name="矩形: 圆角 9"/>
          <p:cNvSpPr/>
          <p:nvPr/>
        </p:nvSpPr>
        <p:spPr>
          <a:xfrm>
            <a:off x="4946126" y="5478604"/>
            <a:ext cx="3779005" cy="351155"/>
          </a:xfrm>
          <a:prstGeom prst="roundRect">
            <a:avLst/>
          </a:prstGeom>
          <a:solidFill>
            <a:schemeClr val="accent1">
              <a:lumMod val="75000"/>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7" name="矩形: 圆角 9"/>
          <p:cNvSpPr/>
          <p:nvPr/>
        </p:nvSpPr>
        <p:spPr>
          <a:xfrm>
            <a:off x="414927" y="4520705"/>
            <a:ext cx="3638584" cy="351155"/>
          </a:xfrm>
          <a:prstGeom prst="roundRect">
            <a:avLst/>
          </a:prstGeom>
          <a:solidFill>
            <a:schemeClr val="accent1">
              <a:lumMod val="75000"/>
              <a:alpha val="5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4" name="矩形 13"/>
          <p:cNvSpPr/>
          <p:nvPr/>
        </p:nvSpPr>
        <p:spPr>
          <a:xfrm>
            <a:off x="15240" y="22327"/>
            <a:ext cx="3786218"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Step1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读文本大意、理篇章结构</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barn(inVertical)">
                                      <p:cBhvr>
                                        <p:cTn id="23" dur="5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barn(inVertical)">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left)">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barn(inVertical)">
                                      <p:cBhvr>
                                        <p:cTn id="43" dur="500"/>
                                        <p:tgtEl>
                                          <p:spTgt spid="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left)">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left)">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barn(inVertical)">
                                      <p:cBhvr>
                                        <p:cTn id="6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10" grpId="0" bldLvl="0" animBg="1"/>
      <p:bldP spid="3" grpId="0" bldLvl="0" animBg="1"/>
      <p:bldP spid="4" grpId="0" bldLvl="0" animBg="1"/>
      <p:bldP spid="5" grpId="0" bldLvl="0" animBg="1"/>
      <p:bldP spid="6" grpId="0" bldLvl="0" animBg="1"/>
      <p:bldP spid="9" grpId="0" bldLvl="0" animBg="1"/>
      <p:bldP spid="11" grpId="0" bldLvl="0" animBg="1"/>
      <p:bldP spid="12" grpId="0" bldLvl="0" animBg="1"/>
      <p:bldP spid="13" grpId="0" bldLvl="0" animBg="1"/>
      <p:bldP spid="7" grpId="0" bldLvl="0" animBg="1"/>
      <p:bldP spid="1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1789" y="1381635"/>
            <a:ext cx="11484390" cy="3911327"/>
          </a:xfrm>
          <a:prstGeom prst="rect">
            <a:avLst/>
          </a:prstGeom>
          <a:noFill/>
          <a:ln>
            <a:noFill/>
          </a:ln>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 </a:t>
            </a:r>
            <a:r>
              <a:rPr kumimoji="0" lang="en-US" altLang="zh-CN" sz="24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rPr>
              <a:t>Many factors </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shape </a:t>
            </a:r>
            <a:r>
              <a:rPr kumimoji="0" lang="en-US" altLang="zh-CN" sz="2400" b="1" i="0" u="none" strike="noStrike" kern="0" cap="none" spc="-100" normalizeH="0" baseline="0" noProof="0" dirty="0">
                <a:ln>
                  <a:noFill/>
                </a:ln>
                <a:solidFill>
                  <a:prstClr val="black"/>
                </a:solidFill>
                <a:effectLst/>
                <a:highlight>
                  <a:srgbClr val="FFFF00"/>
                </a:highlight>
                <a:uLnTx/>
                <a:uFillTx/>
                <a:latin typeface="Times New Roman" panose="02020603050405020304" pitchFamily="18" charset="0"/>
                <a:ea typeface="微软雅黑" panose="020B0503020204020204" pitchFamily="34" charset="-122"/>
                <a:cs typeface="Times New Roman" panose="02020603050405020304" pitchFamily="18" charset="0"/>
              </a:rPr>
              <a:t>your </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body image.</a:t>
            </a:r>
            <a:endPar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B. </a:t>
            </a:r>
            <a:r>
              <a:rPr kumimoji="0" lang="en-US" altLang="zh-CN" sz="2400" b="1" i="0" u="none" strike="noStrike" kern="0" cap="none" spc="-100" normalizeH="0" baseline="0" noProof="0" dirty="0">
                <a:ln>
                  <a:noFill/>
                </a:ln>
                <a:solidFill>
                  <a:prstClr val="black"/>
                </a:solidFill>
                <a:effectLst/>
                <a:highlight>
                  <a:srgbClr val="FFFF00"/>
                </a:highlight>
                <a:uLnTx/>
                <a:uFillTx/>
                <a:latin typeface="Times New Roman" panose="02020603050405020304" pitchFamily="18" charset="0"/>
                <a:ea typeface="微软雅黑" panose="020B0503020204020204" pitchFamily="34" charset="-122"/>
                <a:cs typeface="Times New Roman" panose="02020603050405020304" pitchFamily="18" charset="0"/>
              </a:rPr>
              <a:t>It </a:t>
            </a:r>
            <a:r>
              <a:rPr kumimoji="0" lang="en-US" altLang="zh-CN" sz="2400" b="1" i="0" u="none" strike="noStrike" kern="0" cap="none" spc="-100" normalizeH="0" baseline="0" noProof="0" dirty="0">
                <a:ln>
                  <a:noFill/>
                </a:ln>
                <a:solidFill>
                  <a:prstClr val="black"/>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rPr>
              <a:t>also</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lowers </a:t>
            </a:r>
            <a:r>
              <a:rPr kumimoji="0" lang="en-US" altLang="zh-CN" sz="2400" b="1" i="0" u="none" strike="noStrike" kern="0" cap="none" spc="-100" normalizeH="0" baseline="0" noProof="0" dirty="0">
                <a:ln>
                  <a:noFill/>
                </a:ln>
                <a:solidFill>
                  <a:prstClr val="black"/>
                </a:solidFill>
                <a:effectLst/>
                <a:highlight>
                  <a:srgbClr val="FFFF00"/>
                </a:highlight>
                <a:uLnTx/>
                <a:uFillTx/>
                <a:latin typeface="Times New Roman" panose="02020603050405020304" pitchFamily="18" charset="0"/>
                <a:ea typeface="微软雅黑" panose="020B0503020204020204" pitchFamily="34" charset="-122"/>
                <a:cs typeface="Times New Roman" panose="02020603050405020304" pitchFamily="18" charset="0"/>
              </a:rPr>
              <a:t>your</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rPr>
              <a:t>overall life satisfaction</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C. </a:t>
            </a:r>
            <a:r>
              <a:rPr kumimoji="0" lang="en-US" altLang="zh-CN" sz="2400" b="1" i="0" u="none" strike="noStrike" kern="0" cap="none" spc="-100" normalizeH="0" baseline="0" noProof="0" dirty="0">
                <a:ln>
                  <a:noFill/>
                </a:ln>
                <a:solidFill>
                  <a:prstClr val="black"/>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rPr>
              <a:t>However, </a:t>
            </a:r>
            <a:r>
              <a:rPr kumimoji="0" lang="en-US" altLang="zh-CN" sz="2400" b="1" i="0" u="none" strike="noStrike" kern="0" cap="none" spc="-100" normalizeH="0" baseline="0" noProof="0" dirty="0">
                <a:ln>
                  <a:noFill/>
                </a:ln>
                <a:solidFill>
                  <a:prstClr val="black"/>
                </a:solidFill>
                <a:effectLst/>
                <a:highlight>
                  <a:srgbClr val="FFFF00"/>
                </a:highlight>
                <a:uLnTx/>
                <a:uFillTx/>
                <a:latin typeface="Times New Roman" panose="02020603050405020304" pitchFamily="18" charset="0"/>
                <a:ea typeface="微软雅黑" panose="020B0503020204020204" pitchFamily="34" charset="-122"/>
                <a:cs typeface="Times New Roman" panose="02020603050405020304" pitchFamily="18" charset="0"/>
              </a:rPr>
              <a:t>your</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rPr>
              <a:t>true beauty </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lies within </a:t>
            </a:r>
            <a:r>
              <a:rPr kumimoji="0" lang="en-US" altLang="zh-CN" sz="24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rPr>
              <a:t>your heart.</a:t>
            </a:r>
            <a:endParaRPr kumimoji="0" lang="en-US" altLang="zh-CN" sz="24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D. </a:t>
            </a:r>
            <a:r>
              <a:rPr kumimoji="0" lang="en-US" altLang="zh-CN" sz="24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rPr>
              <a:t>External </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judgement can be </a:t>
            </a:r>
            <a:r>
              <a:rPr kumimoji="0" lang="en-US" altLang="zh-CN" sz="24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rPr>
              <a:t>a double-edged sword</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E. Without </a:t>
            </a:r>
            <a:r>
              <a:rPr kumimoji="0" lang="en-US" altLang="zh-CN" sz="2400" b="1" i="0" u="none" strike="noStrike" kern="0" cap="none" spc="-100" normalizeH="0" baseline="0" noProof="0" dirty="0">
                <a:ln>
                  <a:noFill/>
                </a:ln>
                <a:solidFill>
                  <a:prstClr val="black"/>
                </a:solidFill>
                <a:effectLst/>
                <a:highlight>
                  <a:srgbClr val="FFFF00"/>
                </a:highlight>
                <a:uLnTx/>
                <a:uFillTx/>
                <a:latin typeface="Times New Roman" panose="02020603050405020304" pitchFamily="18" charset="0"/>
                <a:ea typeface="微软雅黑" panose="020B0503020204020204" pitchFamily="34" charset="-122"/>
                <a:cs typeface="Times New Roman" panose="02020603050405020304" pitchFamily="18" charset="0"/>
              </a:rPr>
              <a:t>these tricks</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2400" b="1" i="0" u="none" strike="noStrike" kern="0" cap="none" spc="-100" normalizeH="0" baseline="0" noProof="0" dirty="0">
                <a:ln>
                  <a:noFill/>
                </a:ln>
                <a:solidFill>
                  <a:prstClr val="black"/>
                </a:solidFill>
                <a:effectLst/>
                <a:highlight>
                  <a:srgbClr val="FFFF00"/>
                </a:highlight>
                <a:uLnTx/>
                <a:uFillTx/>
                <a:latin typeface="Times New Roman" panose="02020603050405020304" pitchFamily="18" charset="0"/>
                <a:ea typeface="微软雅黑" panose="020B0503020204020204" pitchFamily="34" charset="-122"/>
                <a:cs typeface="Times New Roman" panose="02020603050405020304" pitchFamily="18" charset="0"/>
              </a:rPr>
              <a:t>they </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are just as </a:t>
            </a:r>
            <a:r>
              <a:rPr kumimoji="0" lang="en-US" altLang="zh-CN" sz="24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rPr>
              <a:t>“imperfect” as everyone else</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F. </a:t>
            </a:r>
            <a:r>
              <a:rPr kumimoji="0" lang="en-US" altLang="zh-CN" sz="2400" b="1" i="0" u="none" strike="noStrike" kern="0" cap="none" spc="-100" normalizeH="0" baseline="0" noProof="0" dirty="0">
                <a:ln>
                  <a:noFill/>
                </a:ln>
                <a:solidFill>
                  <a:prstClr val="black"/>
                </a:solidFill>
                <a:effectLst/>
                <a:highlight>
                  <a:srgbClr val="FF00FF"/>
                </a:highlight>
                <a:uLnTx/>
                <a:uFillTx/>
                <a:latin typeface="Times New Roman" panose="02020603050405020304" pitchFamily="18" charset="0"/>
                <a:ea typeface="微软雅黑" panose="020B0503020204020204" pitchFamily="34" charset="-122"/>
                <a:cs typeface="Times New Roman" panose="02020603050405020304" pitchFamily="18" charset="0"/>
              </a:rPr>
              <a:t>Surprisingly, </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body image is shaped </a:t>
            </a:r>
            <a:r>
              <a:rPr kumimoji="0" lang="en-US" altLang="zh-CN" sz="24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rPr>
              <a:t>more by your thoughts </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than by reality.</a:t>
            </a:r>
            <a:endPar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G. </a:t>
            </a:r>
            <a:r>
              <a:rPr kumimoji="0" lang="en-US" altLang="zh-CN" sz="2400" b="1" i="0" u="none" strike="noStrike" kern="0" cap="none" spc="-100" normalizeH="0" baseline="0" noProof="0" dirty="0">
                <a:ln>
                  <a:noFill/>
                </a:ln>
                <a:solidFill>
                  <a:prstClr val="black"/>
                </a:solidFill>
                <a:effectLst/>
                <a:highlight>
                  <a:srgbClr val="FFFF00"/>
                </a:highlight>
                <a:uLnTx/>
                <a:uFillTx/>
                <a:latin typeface="Times New Roman" panose="02020603050405020304" pitchFamily="18" charset="0"/>
                <a:ea typeface="微软雅黑" panose="020B0503020204020204" pitchFamily="34" charset="-122"/>
                <a:cs typeface="Times New Roman" panose="02020603050405020304" pitchFamily="18" charset="0"/>
              </a:rPr>
              <a:t>This shift </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enables you to </a:t>
            </a:r>
            <a:r>
              <a:rPr kumimoji="0" lang="en-US" altLang="zh-CN" sz="2400" b="1" i="0" u="none" strike="noStrike" kern="0" cap="none" spc="-100" normalizeH="0" baseline="0" noProof="0" dirty="0">
                <a:ln>
                  <a:noFill/>
                </a:ln>
                <a:solidFill>
                  <a:prstClr val="black"/>
                </a:solidFill>
                <a:effectLst/>
                <a:highlight>
                  <a:srgbClr val="00FF00"/>
                </a:highlight>
                <a:uLnTx/>
                <a:uFillTx/>
                <a:latin typeface="Times New Roman" panose="02020603050405020304" pitchFamily="18" charset="0"/>
                <a:ea typeface="微软雅黑" panose="020B0503020204020204" pitchFamily="34" charset="-122"/>
                <a:cs typeface="Times New Roman" panose="02020603050405020304" pitchFamily="18" charset="0"/>
              </a:rPr>
              <a:t>recognize and celebrate your talents and strengths</a:t>
            </a:r>
            <a:r>
              <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en-US" altLang="zh-CN" sz="2400" b="1"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矩形 4"/>
          <p:cNvSpPr/>
          <p:nvPr/>
        </p:nvSpPr>
        <p:spPr>
          <a:xfrm>
            <a:off x="0" y="345989"/>
            <a:ext cx="2838014" cy="66726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Step2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读选项，抓关键</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6" name="文本框 5"/>
          <p:cNvSpPr txBox="1"/>
          <p:nvPr/>
        </p:nvSpPr>
        <p:spPr>
          <a:xfrm>
            <a:off x="1127551" y="5675927"/>
            <a:ext cx="184109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100" normalizeH="0" baseline="0" noProof="0" dirty="0">
                <a:ln>
                  <a:noFill/>
                </a:ln>
                <a:solidFill>
                  <a:prstClr val="black"/>
                </a:solidFill>
                <a:effectLst/>
                <a:highlight>
                  <a:srgbClr val="FF00FF"/>
                </a:highlight>
                <a:uLnTx/>
                <a:uFillTx/>
                <a:latin typeface="微软雅黑" panose="020B0503020204020204" pitchFamily="34" charset="-122"/>
                <a:ea typeface="微软雅黑" panose="020B0503020204020204" pitchFamily="34" charset="-122"/>
                <a:cs typeface="+mn-cs"/>
              </a:rPr>
              <a:t>句间衔接</a:t>
            </a:r>
            <a:endParaRPr kumimoji="0" lang="zh-CN" altLang="en-US" sz="16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
        <p:nvSpPr>
          <p:cNvPr id="7" name="文本框 6"/>
          <p:cNvSpPr txBox="1"/>
          <p:nvPr/>
        </p:nvSpPr>
        <p:spPr>
          <a:xfrm>
            <a:off x="2756594" y="5682630"/>
            <a:ext cx="201315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10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rPr>
              <a:t>指代、代词</a:t>
            </a:r>
            <a:endParaRPr kumimoji="0" lang="zh-CN" altLang="en-US" sz="1600" b="1" i="0" u="none" strike="noStrike" kern="1200" cap="none" spc="0" normalizeH="0" baseline="0" noProof="0" dirty="0">
              <a:ln>
                <a:noFill/>
              </a:ln>
              <a:solidFill>
                <a:prstClr val="black"/>
              </a:solidFill>
              <a:effectLst/>
              <a:highlight>
                <a:srgbClr val="FFFF00"/>
              </a:highlight>
              <a:uLnTx/>
              <a:uFillTx/>
              <a:latin typeface="微软雅黑" panose="020B0503020204020204" pitchFamily="34" charset="-122"/>
              <a:ea typeface="微软雅黑" panose="020B0503020204020204" pitchFamily="34" charset="-122"/>
              <a:cs typeface="+mn-cs"/>
            </a:endParaRPr>
          </a:p>
        </p:txBody>
      </p:sp>
      <p:sp>
        <p:nvSpPr>
          <p:cNvPr id="8" name="文本框 7"/>
          <p:cNvSpPr txBox="1"/>
          <p:nvPr/>
        </p:nvSpPr>
        <p:spPr>
          <a:xfrm>
            <a:off x="4688329" y="5687095"/>
            <a:ext cx="1486310"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0" cap="none" spc="-100" normalizeH="0" baseline="0" noProof="0" dirty="0">
                <a:ln>
                  <a:noFill/>
                </a:ln>
                <a:solidFill>
                  <a:prstClr val="black"/>
                </a:solidFill>
                <a:effectLst/>
                <a:highlight>
                  <a:srgbClr val="00FF00"/>
                </a:highlight>
                <a:uLnTx/>
                <a:uFillTx/>
                <a:latin typeface="微软雅黑" panose="020B0503020204020204" pitchFamily="34" charset="-122"/>
                <a:ea typeface="微软雅黑" panose="020B0503020204020204" pitchFamily="34" charset="-122"/>
                <a:cs typeface="+mn-cs"/>
              </a:rPr>
              <a:t>关键词</a:t>
            </a:r>
            <a:endParaRPr kumimoji="0" lang="zh-CN" altLang="en-US" sz="1600" b="1" i="0" u="none" strike="noStrike" kern="1200" cap="none" spc="0" normalizeH="0" baseline="0" noProof="0" dirty="0">
              <a:ln>
                <a:noFill/>
              </a:ln>
              <a:solidFill>
                <a:prstClr val="black"/>
              </a:solidFill>
              <a:effectLst/>
              <a:highlight>
                <a:srgbClr val="00FF00"/>
              </a:highligh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70" y="2922373"/>
            <a:ext cx="12193270" cy="3289811"/>
          </a:xfrm>
          <a:prstGeom prst="rect">
            <a:avLst/>
          </a:prstGeom>
          <a:solidFill>
            <a:schemeClr val="accent1">
              <a:lumMod val="20000"/>
              <a:lumOff val="80000"/>
            </a:schemeClr>
          </a:solidFill>
          <a:ln>
            <a:solidFill>
              <a:schemeClr val="accent1">
                <a:lumMod val="20000"/>
                <a:lumOff val="80000"/>
              </a:schemeClr>
            </a:solidFill>
          </a:ln>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 Many factors shape your body image.</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B. It also lowers your overall life satisfaction.</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C. However, your true beauty lies within your heart.</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D. External judgement can be a double-edged sword.</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E. Without these tricks, they are just as “imperfect” as everyone else.</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F. Surprisingly, body image is shaped more by your thoughts than by reality.</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G. This shift enables you to recognize and celebrate your talents and strengths.</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2" name="文本框 1"/>
          <p:cNvSpPr txBox="1"/>
          <p:nvPr/>
        </p:nvSpPr>
        <p:spPr>
          <a:xfrm>
            <a:off x="-45943" y="370163"/>
            <a:ext cx="12282616" cy="276082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During puberty</a:t>
            </a:r>
            <a:r>
              <a:rPr kumimoji="0" lang="zh-CN"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（青春期）</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your body goes through many changes,</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and you start forming a body image---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how you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see, think , and feel about your body's size, shape, and weight , or specific features like your nose.</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36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For instance,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you may believe your nose is too big or too small, even though it looks perfectly normal.</a:t>
            </a:r>
            <a:endPar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endParaRPr>
          </a:p>
          <a:p>
            <a:pPr marL="0" marR="0" lvl="0" indent="0" algn="l" defTabSz="914400" rtl="0" eaLnBrk="1" fontAlgn="auto" latinLnBrk="0" hangingPunct="1">
              <a:lnSpc>
                <a:spcPct val="130000"/>
              </a:lnSpc>
              <a:spcBef>
                <a:spcPts val="0"/>
              </a:spcBef>
              <a:spcAft>
                <a:spcPts val="0"/>
              </a:spcAft>
              <a:buClrTx/>
              <a:buSzTx/>
              <a:buFontTx/>
              <a:buNone/>
              <a:defRPr/>
            </a:pP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endParaRPr>
          </a:p>
        </p:txBody>
      </p:sp>
      <p:sp>
        <p:nvSpPr>
          <p:cNvPr id="3" name="矩形 2"/>
          <p:cNvSpPr/>
          <p:nvPr/>
        </p:nvSpPr>
        <p:spPr>
          <a:xfrm>
            <a:off x="0" y="0"/>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矩形: 圆角 1"/>
          <p:cNvSpPr/>
          <p:nvPr/>
        </p:nvSpPr>
        <p:spPr>
          <a:xfrm>
            <a:off x="6746789" y="5296047"/>
            <a:ext cx="2310713" cy="344354"/>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5" name="矩形: 圆角 1"/>
          <p:cNvSpPr/>
          <p:nvPr/>
        </p:nvSpPr>
        <p:spPr>
          <a:xfrm>
            <a:off x="1103871" y="1197609"/>
            <a:ext cx="1886464" cy="297559"/>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 name="矩形: 圆角 1"/>
          <p:cNvSpPr/>
          <p:nvPr/>
        </p:nvSpPr>
        <p:spPr>
          <a:xfrm>
            <a:off x="3291016" y="5296079"/>
            <a:ext cx="1638316" cy="387146"/>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8" name="直接箭头连接符 7"/>
          <p:cNvCxnSpPr/>
          <p:nvPr/>
        </p:nvCxnSpPr>
        <p:spPr>
          <a:xfrm>
            <a:off x="2310714" y="1495168"/>
            <a:ext cx="1799460" cy="3800911"/>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矩形: 圆角 1"/>
          <p:cNvSpPr/>
          <p:nvPr/>
        </p:nvSpPr>
        <p:spPr>
          <a:xfrm>
            <a:off x="8121583" y="1770451"/>
            <a:ext cx="2211351" cy="358610"/>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2" name="矩形: 圆角 1"/>
          <p:cNvSpPr/>
          <p:nvPr/>
        </p:nvSpPr>
        <p:spPr>
          <a:xfrm>
            <a:off x="87644" y="2279821"/>
            <a:ext cx="2445492" cy="41295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3" name="矩形: 圆角 1"/>
          <p:cNvSpPr/>
          <p:nvPr/>
        </p:nvSpPr>
        <p:spPr>
          <a:xfrm>
            <a:off x="6466831" y="1758938"/>
            <a:ext cx="1553497" cy="358610"/>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4" name="直接箭头连接符 13"/>
          <p:cNvCxnSpPr/>
          <p:nvPr/>
        </p:nvCxnSpPr>
        <p:spPr>
          <a:xfrm flipH="1">
            <a:off x="7512908" y="2034714"/>
            <a:ext cx="2014151" cy="3289811"/>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7" name="矩形: 圆角 1"/>
          <p:cNvSpPr/>
          <p:nvPr/>
        </p:nvSpPr>
        <p:spPr>
          <a:xfrm>
            <a:off x="-45943" y="1121884"/>
            <a:ext cx="3315652" cy="380037"/>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8" name="矩形: 圆角 1"/>
          <p:cNvSpPr/>
          <p:nvPr/>
        </p:nvSpPr>
        <p:spPr>
          <a:xfrm>
            <a:off x="9527059" y="5364104"/>
            <a:ext cx="1423048" cy="276298"/>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9" name="直接箭头连接符 18"/>
          <p:cNvCxnSpPr/>
          <p:nvPr/>
        </p:nvCxnSpPr>
        <p:spPr>
          <a:xfrm>
            <a:off x="5504896" y="2692776"/>
            <a:ext cx="4376390" cy="2603271"/>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p:nvPr/>
        </p:nvCxnSpPr>
        <p:spPr>
          <a:xfrm flipV="1">
            <a:off x="6202017" y="2117548"/>
            <a:ext cx="466225" cy="3259522"/>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矩形: 圆角 1"/>
          <p:cNvSpPr/>
          <p:nvPr/>
        </p:nvSpPr>
        <p:spPr>
          <a:xfrm>
            <a:off x="1661953" y="5307370"/>
            <a:ext cx="1553497" cy="358610"/>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1" name="文本框 30"/>
          <p:cNvSpPr txBox="1"/>
          <p:nvPr/>
        </p:nvSpPr>
        <p:spPr>
          <a:xfrm>
            <a:off x="3896497" y="1494853"/>
            <a:ext cx="3065491" cy="338554"/>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rPr>
              <a:t>    转折  </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36   F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例证</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rPr>
              <a:t>承上启下</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endPar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32" name="矩形: 圆角 1"/>
          <p:cNvSpPr/>
          <p:nvPr/>
        </p:nvSpPr>
        <p:spPr>
          <a:xfrm>
            <a:off x="9527059" y="685111"/>
            <a:ext cx="2517295" cy="375257"/>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3" name="矩形: 圆角 1"/>
          <p:cNvSpPr/>
          <p:nvPr/>
        </p:nvSpPr>
        <p:spPr>
          <a:xfrm>
            <a:off x="4350926" y="2266560"/>
            <a:ext cx="3315652" cy="380037"/>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34" name="直接箭头连接符 33"/>
          <p:cNvCxnSpPr/>
          <p:nvPr/>
        </p:nvCxnSpPr>
        <p:spPr>
          <a:xfrm>
            <a:off x="367219" y="1581616"/>
            <a:ext cx="1627050" cy="3714431"/>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up)">
                                      <p:cBhvr>
                                        <p:cTn id="44" dur="500"/>
                                        <p:tgtEl>
                                          <p:spTgt spid="19"/>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left)">
                                      <p:cBhvr>
                                        <p:cTn id="53" dur="500"/>
                                        <p:tgtEl>
                                          <p:spTgt spid="32"/>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left)">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up)">
                                      <p:cBhvr>
                                        <p:cTn id="62" dur="500"/>
                                        <p:tgtEl>
                                          <p:spTgt spid="34"/>
                                        </p:tgtEl>
                                      </p:cBhvr>
                                    </p:animEffect>
                                  </p:childTnLst>
                                </p:cTn>
                              </p:par>
                            </p:childTnLst>
                          </p:cTn>
                        </p:par>
                        <p:par>
                          <p:cTn id="63" fill="hold">
                            <p:stCondLst>
                              <p:cond delay="500"/>
                            </p:stCondLst>
                            <p:childTnLst>
                              <p:par>
                                <p:cTn id="64" presetID="22" presetClass="entr" presetSubtype="8" fill="hold" grpId="0" nodeType="afterEffect">
                                  <p:stCondLst>
                                    <p:cond delay="0"/>
                                  </p:stCondLst>
                                  <p:childTnLst>
                                    <p:set>
                                      <p:cBhvr>
                                        <p:cTn id="65" dur="1" fill="hold">
                                          <p:stCondLst>
                                            <p:cond delay="0"/>
                                          </p:stCondLst>
                                        </p:cTn>
                                        <p:tgtEl>
                                          <p:spTgt spid="27"/>
                                        </p:tgtEl>
                                        <p:attrNameLst>
                                          <p:attrName>style.visibility</p:attrName>
                                        </p:attrNameLst>
                                      </p:cBhvr>
                                      <p:to>
                                        <p:strVal val="visible"/>
                                      </p:to>
                                    </p:set>
                                    <p:animEffect transition="in" filter="wipe(left)">
                                      <p:cBhvr>
                                        <p:cTn id="66" dur="500"/>
                                        <p:tgtEl>
                                          <p:spTgt spid="27"/>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500"/>
                            </p:stCondLst>
                            <p:childTnLst>
                              <p:par>
                                <p:cTn id="73" presetID="22" presetClass="entr" presetSubtype="8"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31"/>
                                        </p:tgtEl>
                                        <p:attrNameLst>
                                          <p:attrName>style.visibility</p:attrName>
                                        </p:attrNameLst>
                                      </p:cBhvr>
                                      <p:to>
                                        <p:strVal val="visible"/>
                                      </p:to>
                                    </p:set>
                                    <p:anim calcmode="lin" valueType="num">
                                      <p:cBhvr additive="base">
                                        <p:cTn id="80" dur="500" fill="hold"/>
                                        <p:tgtEl>
                                          <p:spTgt spid="31"/>
                                        </p:tgtEl>
                                        <p:attrNameLst>
                                          <p:attrName>ppt_x</p:attrName>
                                        </p:attrNameLst>
                                      </p:cBhvr>
                                      <p:tavLst>
                                        <p:tav tm="0">
                                          <p:val>
                                            <p:strVal val="#ppt_x"/>
                                          </p:val>
                                        </p:tav>
                                        <p:tav tm="100000">
                                          <p:val>
                                            <p:strVal val="#ppt_x"/>
                                          </p:val>
                                        </p:tav>
                                      </p:tavLst>
                                    </p:anim>
                                    <p:anim calcmode="lin" valueType="num">
                                      <p:cBhvr additive="base">
                                        <p:cTn id="8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1" grpId="0" animBg="1"/>
      <p:bldP spid="12" grpId="0" animBg="1"/>
      <p:bldP spid="13" grpId="0" animBg="1"/>
      <p:bldP spid="17" grpId="0" animBg="1"/>
      <p:bldP spid="18" grpId="0" animBg="1"/>
      <p:bldP spid="27" grpId="0" animBg="1"/>
      <p:bldP spid="31" grpId="0" animBg="1"/>
      <p:bldP spid="32" grpId="0" animBg="1"/>
      <p:bldP spid="3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70" y="3454606"/>
            <a:ext cx="12193270" cy="3289811"/>
          </a:xfrm>
          <a:prstGeom prst="rect">
            <a:avLst/>
          </a:prstGeom>
          <a:solidFill>
            <a:schemeClr val="accent1">
              <a:lumMod val="20000"/>
              <a:lumOff val="80000"/>
            </a:schemeClr>
          </a:solidFill>
          <a:ln>
            <a:solidFill>
              <a:schemeClr val="accent1">
                <a:lumMod val="20000"/>
                <a:lumOff val="80000"/>
              </a:schemeClr>
            </a:solidFill>
          </a:ln>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 Many factors shape your body image.</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B. It also lowers your overall life satisfaction.</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C. However, your true beauty lies within your heart.</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D. External judgement can be a double-edged sword.</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E. Without these tricks, they are just as “imperfect” as everyone else.</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F. </a:t>
            </a:r>
            <a:r>
              <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rPr>
              <a:t>Surprisingly, body image is shaped more by your thoughts than by reality.</a:t>
            </a:r>
            <a:endPar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G. This shift enables you to recognize and celebrate your talents and strengths.</a:t>
            </a:r>
            <a:endParaRPr kumimoji="0" lang="en-US" altLang="zh-CN" sz="20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2" name="文本框 1"/>
          <p:cNvSpPr txBox="1"/>
          <p:nvPr/>
        </p:nvSpPr>
        <p:spPr>
          <a:xfrm>
            <a:off x="168241" y="522505"/>
            <a:ext cx="12282616" cy="3222485"/>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400" b="0" i="0" u="sng" strike="noStrike" kern="1200" cap="none" spc="0" normalizeH="0" baseline="0" noProof="0" dirty="0">
                <a:ln>
                  <a:noFill/>
                </a:ln>
                <a:solidFill>
                  <a:prstClr val="white"/>
                </a:solidFill>
                <a:effectLst/>
                <a:uLnTx/>
                <a:uFillTx/>
                <a:latin typeface="Times New Roman" panose="02020603050405020304" pitchFamily="18" charset="0"/>
                <a:ea typeface="宋体" panose="02010600030101010101" pitchFamily="2" charset="-122"/>
                <a:cs typeface="+mn-cs"/>
                <a:sym typeface="+mn-ea"/>
              </a:rPr>
              <a:t>           </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37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One major influence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is peer</a:t>
            </a:r>
            <a:r>
              <a:rPr kumimoji="0" lang="zh-CN"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（同龄人）</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pressure. Your friends might make casual jokes about your appearance , or you might compare yourself to them and feel they look better. Such experiences can harm the way you view yourself.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Another powerful influence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is the media, which often promotes a narrow, ideal body type.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For example,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if fair skin is portrayed as beautiful, you may feel insecure if you don't match that ideal.</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endParaRPr>
          </a:p>
          <a:p>
            <a:pPr marL="0" marR="0" lvl="0" indent="0" algn="l" defTabSz="914400" rtl="0" eaLnBrk="1" fontAlgn="auto" latinLnBrk="0" hangingPunct="1">
              <a:lnSpc>
                <a:spcPct val="130000"/>
              </a:lnSpc>
              <a:spcBef>
                <a:spcPts val="0"/>
              </a:spcBef>
              <a:spcAft>
                <a:spcPts val="0"/>
              </a:spcAft>
              <a:buClrTx/>
              <a:buSzTx/>
              <a:buFontTx/>
              <a:buNone/>
              <a:defRPr/>
            </a:pPr>
            <a:r>
              <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endParaRPr>
          </a:p>
        </p:txBody>
      </p:sp>
      <p:sp>
        <p:nvSpPr>
          <p:cNvPr id="3" name="矩形 2"/>
          <p:cNvSpPr/>
          <p:nvPr/>
        </p:nvSpPr>
        <p:spPr>
          <a:xfrm>
            <a:off x="0" y="0"/>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矩形: 圆角 1"/>
          <p:cNvSpPr/>
          <p:nvPr/>
        </p:nvSpPr>
        <p:spPr>
          <a:xfrm>
            <a:off x="2664941" y="676468"/>
            <a:ext cx="6207210" cy="463352"/>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5" name="矩形: 圆角 1"/>
          <p:cNvSpPr/>
          <p:nvPr/>
        </p:nvSpPr>
        <p:spPr>
          <a:xfrm>
            <a:off x="7933037" y="1787233"/>
            <a:ext cx="4090721" cy="366872"/>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 name="矩形: 圆角 1"/>
          <p:cNvSpPr/>
          <p:nvPr/>
        </p:nvSpPr>
        <p:spPr>
          <a:xfrm>
            <a:off x="168241" y="2340977"/>
            <a:ext cx="1005651" cy="466216"/>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矩形: 圆角 1"/>
          <p:cNvSpPr/>
          <p:nvPr/>
        </p:nvSpPr>
        <p:spPr>
          <a:xfrm>
            <a:off x="9527059" y="904461"/>
            <a:ext cx="2517295" cy="155907"/>
          </a:xfrm>
          <a:prstGeom prst="roundRect">
            <a:avLst/>
          </a:prstGeom>
          <a:solidFill>
            <a:srgbClr val="FFC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1" name="矩形: 圆角 1"/>
          <p:cNvSpPr/>
          <p:nvPr/>
        </p:nvSpPr>
        <p:spPr>
          <a:xfrm>
            <a:off x="1561072" y="3597965"/>
            <a:ext cx="1877868" cy="37747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2" name="直接箭头连接符 11"/>
          <p:cNvCxnSpPr/>
          <p:nvPr/>
        </p:nvCxnSpPr>
        <p:spPr>
          <a:xfrm flipH="1">
            <a:off x="2695198" y="1032704"/>
            <a:ext cx="41035" cy="2482675"/>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H="1">
            <a:off x="2664941" y="2154105"/>
            <a:ext cx="6862118" cy="1361274"/>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flipV="1">
            <a:off x="3262184" y="1032704"/>
            <a:ext cx="6264875" cy="833981"/>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矩形: 圆角 1"/>
          <p:cNvSpPr/>
          <p:nvPr/>
        </p:nvSpPr>
        <p:spPr>
          <a:xfrm>
            <a:off x="1173893" y="1762703"/>
            <a:ext cx="2088291" cy="415932"/>
          </a:xfrm>
          <a:prstGeom prst="roundRect">
            <a:avLst/>
          </a:prstGeom>
          <a:solidFill>
            <a:srgbClr val="FFC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31" name="直接箭头连接符 30"/>
          <p:cNvCxnSpPr/>
          <p:nvPr/>
        </p:nvCxnSpPr>
        <p:spPr>
          <a:xfrm flipV="1">
            <a:off x="3262184" y="1651275"/>
            <a:ext cx="3694670" cy="215410"/>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矩形: 圆角 1"/>
          <p:cNvSpPr/>
          <p:nvPr/>
        </p:nvSpPr>
        <p:spPr>
          <a:xfrm>
            <a:off x="5265403" y="1480930"/>
            <a:ext cx="6485873" cy="162898"/>
          </a:xfrm>
          <a:prstGeom prst="roundRect">
            <a:avLst/>
          </a:prstGeom>
          <a:solidFill>
            <a:srgbClr val="FFC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9" name="矩形: 圆角 1"/>
          <p:cNvSpPr/>
          <p:nvPr/>
        </p:nvSpPr>
        <p:spPr>
          <a:xfrm>
            <a:off x="3744097" y="2007704"/>
            <a:ext cx="4090721" cy="139148"/>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40" name="矩形: 圆角 1"/>
          <p:cNvSpPr/>
          <p:nvPr/>
        </p:nvSpPr>
        <p:spPr>
          <a:xfrm>
            <a:off x="2815535" y="2584174"/>
            <a:ext cx="4141319" cy="172048"/>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41" name="矩形: 圆角 1"/>
          <p:cNvSpPr/>
          <p:nvPr/>
        </p:nvSpPr>
        <p:spPr>
          <a:xfrm>
            <a:off x="3476635" y="3602371"/>
            <a:ext cx="3356652" cy="393159"/>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43" name="直接箭头连接符 42"/>
          <p:cNvCxnSpPr/>
          <p:nvPr/>
        </p:nvCxnSpPr>
        <p:spPr>
          <a:xfrm>
            <a:off x="4655014" y="2154105"/>
            <a:ext cx="0" cy="1379953"/>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H="1">
            <a:off x="4655014" y="2756222"/>
            <a:ext cx="280874" cy="777836"/>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1" name="文本框 50"/>
          <p:cNvSpPr txBox="1"/>
          <p:nvPr/>
        </p:nvSpPr>
        <p:spPr>
          <a:xfrm>
            <a:off x="317328" y="722218"/>
            <a:ext cx="2242597" cy="338554"/>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rPr>
              <a:t>   主旨    </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37   A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总分</a:t>
            </a:r>
            <a:endPar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up)">
                                      <p:cBhvr>
                                        <p:cTn id="18" dur="500"/>
                                        <p:tgtEl>
                                          <p:spTgt spid="12"/>
                                        </p:tgtEl>
                                      </p:cBhvr>
                                    </p:animEffect>
                                  </p:childTnLst>
                                </p:cTn>
                              </p:par>
                              <p:par>
                                <p:cTn id="19" presetID="22" presetClass="entr" presetSubtype="1"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left)">
                                      <p:cBhvr>
                                        <p:cTn id="40" dur="500"/>
                                        <p:tgtEl>
                                          <p:spTgt spid="24"/>
                                        </p:tgtEl>
                                      </p:cBhvr>
                                    </p:animEffect>
                                  </p:childTnLst>
                                </p:cTn>
                              </p:par>
                            </p:childTnLst>
                          </p:cTn>
                        </p:par>
                        <p:par>
                          <p:cTn id="41" fill="hold">
                            <p:stCondLst>
                              <p:cond delay="500"/>
                            </p:stCondLst>
                            <p:childTnLst>
                              <p:par>
                                <p:cTn id="42" presetID="22" presetClass="entr" presetSubtype="4" fill="hold"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down)">
                                      <p:cBhvr>
                                        <p:cTn id="44" dur="500"/>
                                        <p:tgtEl>
                                          <p:spTgt spid="21"/>
                                        </p:tgtEl>
                                      </p:cBhvr>
                                    </p:animEffect>
                                  </p:childTnLst>
                                </p:cTn>
                              </p:par>
                              <p:par>
                                <p:cTn id="45" presetID="22" presetClass="entr" presetSubtype="4" fill="hold" nodeType="with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down)">
                                      <p:cBhvr>
                                        <p:cTn id="47" dur="500"/>
                                        <p:tgtEl>
                                          <p:spTgt spid="3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wipe(left)">
                                      <p:cBhvr>
                                        <p:cTn id="52" dur="500"/>
                                        <p:tgtEl>
                                          <p:spTgt spid="3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left)">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up)">
                                      <p:cBhvr>
                                        <p:cTn id="62" dur="500"/>
                                        <p:tgtEl>
                                          <p:spTgt spid="43"/>
                                        </p:tgtEl>
                                      </p:cBhvr>
                                    </p:animEffect>
                                  </p:childTnLst>
                                </p:cTn>
                              </p:par>
                              <p:par>
                                <p:cTn id="63" presetID="22" presetClass="entr" presetSubtype="1" fill="hold" nodeType="with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wipe(up)">
                                      <p:cBhvr>
                                        <p:cTn id="65" dur="500"/>
                                        <p:tgtEl>
                                          <p:spTgt spid="47"/>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wipe(left)">
                                      <p:cBhvr>
                                        <p:cTn id="69" dur="500"/>
                                        <p:tgtEl>
                                          <p:spTgt spid="41"/>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P spid="11" grpId="0" animBg="1"/>
      <p:bldP spid="24" grpId="0" animBg="1"/>
      <p:bldP spid="34" grpId="0" animBg="1"/>
      <p:bldP spid="39" grpId="0" animBg="1"/>
      <p:bldP spid="40" grpId="0" animBg="1"/>
      <p:bldP spid="41"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70" y="3005882"/>
            <a:ext cx="12193270" cy="3289811"/>
          </a:xfrm>
          <a:prstGeom prst="rect">
            <a:avLst/>
          </a:prstGeom>
          <a:solidFill>
            <a:schemeClr val="accent1">
              <a:lumMod val="20000"/>
              <a:lumOff val="80000"/>
            </a:schemeClr>
          </a:solidFill>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 </a:t>
            </a:r>
            <a:r>
              <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rPr>
              <a:t>Many factors shape your body image.</a:t>
            </a:r>
            <a:endPar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B. It also lowers your overall life satisfaction.</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C. However, your true beauty lies within your heart.</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D. External judgement can be a double-edged sword.</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E. Without these tricks, they are just as “imperfect” as everyone else.</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F. </a:t>
            </a:r>
            <a:r>
              <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rPr>
              <a:t>Surprisingly, body image is shaped more by your thoughts than by reality.</a:t>
            </a:r>
            <a:endPar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G. This shift enables you to recognize and celebrate your talents and strengths.</a:t>
            </a:r>
            <a:endParaRPr kumimoji="0" lang="en-US" altLang="zh-CN" sz="20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2" name="文本框 1"/>
          <p:cNvSpPr txBox="1"/>
          <p:nvPr/>
        </p:nvSpPr>
        <p:spPr>
          <a:xfrm>
            <a:off x="0" y="-40640"/>
            <a:ext cx="11354435" cy="46037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t>
            </a: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mn-ea"/>
            </a:endParaRPr>
          </a:p>
        </p:txBody>
      </p:sp>
      <p:sp>
        <p:nvSpPr>
          <p:cNvPr id="3" name="文本框 2"/>
          <p:cNvSpPr txBox="1"/>
          <p:nvPr/>
        </p:nvSpPr>
        <p:spPr>
          <a:xfrm>
            <a:off x="217170" y="665574"/>
            <a:ext cx="11756390" cy="224196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Developing a negative body image can lead to unhealthy behaviors</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such as extreme dieting, overexercising, or even risky plastic surgeries. </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38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When you focus too much on appearance, you may forget to appreciate other great things about yourself , such as your talents and personality.</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endParaRPr>
          </a:p>
        </p:txBody>
      </p:sp>
      <p:sp>
        <p:nvSpPr>
          <p:cNvPr id="4" name="矩形 3"/>
          <p:cNvSpPr/>
          <p:nvPr/>
        </p:nvSpPr>
        <p:spPr>
          <a:xfrm>
            <a:off x="0" y="6780"/>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矩形: 圆角 1"/>
          <p:cNvSpPr/>
          <p:nvPr/>
        </p:nvSpPr>
        <p:spPr>
          <a:xfrm>
            <a:off x="887624" y="774503"/>
            <a:ext cx="4547289" cy="406744"/>
          </a:xfrm>
          <a:prstGeom prst="roundRect">
            <a:avLst/>
          </a:prstGeom>
          <a:solidFill>
            <a:srgbClr val="FFC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 name="矩形: 圆角 1"/>
          <p:cNvSpPr/>
          <p:nvPr/>
        </p:nvSpPr>
        <p:spPr>
          <a:xfrm>
            <a:off x="1649760" y="3535718"/>
            <a:ext cx="337618" cy="463352"/>
          </a:xfrm>
          <a:prstGeom prst="roundRect">
            <a:avLst/>
          </a:prstGeom>
          <a:solidFill>
            <a:srgbClr val="FFC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8" name="直接箭头连接符 7"/>
          <p:cNvCxnSpPr>
            <a:endCxn id="6" idx="0"/>
          </p:cNvCxnSpPr>
          <p:nvPr/>
        </p:nvCxnSpPr>
        <p:spPr>
          <a:xfrm>
            <a:off x="1818569" y="1181247"/>
            <a:ext cx="0" cy="2354471"/>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2" name="矩形: 圆角 1"/>
          <p:cNvSpPr/>
          <p:nvPr/>
        </p:nvSpPr>
        <p:spPr>
          <a:xfrm>
            <a:off x="5881817" y="779775"/>
            <a:ext cx="3880022" cy="45590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3" name="矩形: 圆角 1"/>
          <p:cNvSpPr/>
          <p:nvPr/>
        </p:nvSpPr>
        <p:spPr>
          <a:xfrm>
            <a:off x="2549612" y="3545644"/>
            <a:ext cx="4506096" cy="45590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5" name="直接箭头连接符 14"/>
          <p:cNvCxnSpPr/>
          <p:nvPr/>
        </p:nvCxnSpPr>
        <p:spPr>
          <a:xfrm flipH="1">
            <a:off x="2265474" y="1087395"/>
            <a:ext cx="4382461" cy="2458249"/>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 name="矩形: 圆角 1"/>
          <p:cNvSpPr/>
          <p:nvPr/>
        </p:nvSpPr>
        <p:spPr>
          <a:xfrm>
            <a:off x="4154064" y="2143760"/>
            <a:ext cx="4547289" cy="147022"/>
          </a:xfrm>
          <a:prstGeom prst="roundRect">
            <a:avLst/>
          </a:prstGeom>
          <a:solidFill>
            <a:srgbClr val="00B0F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9" name="矩形: 圆角 1"/>
          <p:cNvSpPr/>
          <p:nvPr/>
        </p:nvSpPr>
        <p:spPr>
          <a:xfrm>
            <a:off x="4090111" y="3769360"/>
            <a:ext cx="3016398" cy="156806"/>
          </a:xfrm>
          <a:prstGeom prst="roundRect">
            <a:avLst/>
          </a:prstGeom>
          <a:solidFill>
            <a:srgbClr val="00B0F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20" name="直接箭头连接符 19"/>
          <p:cNvCxnSpPr/>
          <p:nvPr/>
        </p:nvCxnSpPr>
        <p:spPr>
          <a:xfrm>
            <a:off x="6783859" y="2416960"/>
            <a:ext cx="0" cy="1128684"/>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文本框 28"/>
          <p:cNvSpPr txBox="1"/>
          <p:nvPr/>
        </p:nvSpPr>
        <p:spPr>
          <a:xfrm>
            <a:off x="6783859" y="1334024"/>
            <a:ext cx="2319501" cy="338554"/>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rPr>
              <a:t>代词  并列    </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38   B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例证</a:t>
            </a:r>
            <a:endPar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9" name="矩形: 圆角 1"/>
          <p:cNvSpPr/>
          <p:nvPr/>
        </p:nvSpPr>
        <p:spPr>
          <a:xfrm>
            <a:off x="98851" y="2743200"/>
            <a:ext cx="3620533" cy="122971"/>
          </a:xfrm>
          <a:prstGeom prst="roundRect">
            <a:avLst/>
          </a:prstGeom>
          <a:solidFill>
            <a:srgbClr val="00B0F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0" name="直接箭头连接符 9"/>
          <p:cNvCxnSpPr>
            <a:stCxn id="9" idx="3"/>
          </p:cNvCxnSpPr>
          <p:nvPr/>
        </p:nvCxnSpPr>
        <p:spPr>
          <a:xfrm>
            <a:off x="3719384" y="2804686"/>
            <a:ext cx="3046870" cy="740958"/>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1" name="矩形: 圆角 1"/>
          <p:cNvSpPr/>
          <p:nvPr/>
        </p:nvSpPr>
        <p:spPr>
          <a:xfrm>
            <a:off x="1979825" y="3521441"/>
            <a:ext cx="570336" cy="455901"/>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left)">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left)">
                                      <p:cBhvr>
                                        <p:cTn id="40" dur="500"/>
                                        <p:tgtEl>
                                          <p:spTgt spid="18"/>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up)">
                                      <p:cBhvr>
                                        <p:cTn id="48" dur="500"/>
                                        <p:tgtEl>
                                          <p:spTgt spid="20"/>
                                        </p:tgtEl>
                                      </p:cBhvr>
                                    </p:animEffect>
                                  </p:childTnLst>
                                </p:cTn>
                              </p:par>
                              <p:par>
                                <p:cTn id="49" presetID="22" presetClass="entr" presetSubtype="1"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wipe(up)">
                                      <p:cBhvr>
                                        <p:cTn id="51" dur="500"/>
                                        <p:tgtEl>
                                          <p:spTgt spid="10"/>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left)">
                                      <p:cBhvr>
                                        <p:cTn id="55" dur="500"/>
                                        <p:tgtEl>
                                          <p:spTgt spid="19"/>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additive="base">
                                        <p:cTn id="60" dur="500" fill="hold"/>
                                        <p:tgtEl>
                                          <p:spTgt spid="29"/>
                                        </p:tgtEl>
                                        <p:attrNameLst>
                                          <p:attrName>ppt_x</p:attrName>
                                        </p:attrNameLst>
                                      </p:cBhvr>
                                      <p:tavLst>
                                        <p:tav tm="0">
                                          <p:val>
                                            <p:strVal val="#ppt_x"/>
                                          </p:val>
                                        </p:tav>
                                        <p:tav tm="100000">
                                          <p:val>
                                            <p:strVal val="#ppt_x"/>
                                          </p:val>
                                        </p:tav>
                                      </p:tavLst>
                                    </p:anim>
                                    <p:anim calcmode="lin" valueType="num">
                                      <p:cBhvr additive="base">
                                        <p:cTn id="61"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2" grpId="0" animBg="1"/>
      <p:bldP spid="13" grpId="0" animBg="1"/>
      <p:bldP spid="18" grpId="0" animBg="1"/>
      <p:bldP spid="19" grpId="0" animBg="1"/>
      <p:bldP spid="29" grpId="0" animBg="1"/>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1270" y="3616340"/>
            <a:ext cx="12193270" cy="3289811"/>
          </a:xfrm>
          <a:prstGeom prst="rect">
            <a:avLst/>
          </a:prstGeom>
          <a:solidFill>
            <a:schemeClr val="accent1">
              <a:lumMod val="20000"/>
              <a:lumOff val="80000"/>
            </a:schemeClr>
          </a:solidFill>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0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t>
            </a: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 </a:t>
            </a:r>
            <a:r>
              <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rPr>
              <a:t>Many factors shape your body image</a:t>
            </a: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B. </a:t>
            </a:r>
            <a:r>
              <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rPr>
              <a:t>It also lowers your overall life satisfaction</a:t>
            </a: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C. However, your true beauty lies within your heart.</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D. External judgement can be a double-edged sword.</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E. Without these tricks, they are just as “imperfect” as everyone else.</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F. </a:t>
            </a:r>
            <a:r>
              <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rPr>
              <a:t>Surprisingly, body image is shaped more by your thoughts than by reality</a:t>
            </a: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G. This shift enables you to recognize and celebrate your talents and strengths.</a:t>
            </a:r>
            <a:endParaRPr kumimoji="0" lang="en-US" altLang="zh-CN" sz="20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2" name="文本框 1"/>
          <p:cNvSpPr txBox="1"/>
          <p:nvPr/>
        </p:nvSpPr>
        <p:spPr>
          <a:xfrm>
            <a:off x="0" y="-40640"/>
            <a:ext cx="11354435" cy="46037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t>
            </a: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mn-ea"/>
            </a:endParaRPr>
          </a:p>
        </p:txBody>
      </p:sp>
      <p:sp>
        <p:nvSpPr>
          <p:cNvPr id="3" name="文本框 2"/>
          <p:cNvSpPr txBox="1"/>
          <p:nvPr/>
        </p:nvSpPr>
        <p:spPr>
          <a:xfrm>
            <a:off x="107950" y="897057"/>
            <a:ext cx="12193270" cy="224196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To build a positive body image</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it's essential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to remember</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that no perfect body exists</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as beauty standards are always changing. Models and celebrities may appear flawless in the media, but much of their appearance is due to makeup, angles,</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lighting , and editing.</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3</a:t>
            </a:r>
            <a:r>
              <a:rPr kumimoji="0" lang="en-US" sz="2400" b="0" i="0" u="sng" strike="noStrike" kern="12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mn-cs"/>
                <a:sym typeface="+mn-ea"/>
              </a:rPr>
              <a:t>9         </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t>
            </a:r>
            <a:endParaRPr kumimoji="0" lang="en-US"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endParaRPr>
          </a:p>
        </p:txBody>
      </p:sp>
      <p:sp>
        <p:nvSpPr>
          <p:cNvPr id="4" name="矩形 3"/>
          <p:cNvSpPr/>
          <p:nvPr/>
        </p:nvSpPr>
        <p:spPr>
          <a:xfrm>
            <a:off x="0" y="6779"/>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矩形: 圆角 1"/>
          <p:cNvSpPr/>
          <p:nvPr/>
        </p:nvSpPr>
        <p:spPr>
          <a:xfrm>
            <a:off x="4905632" y="2167617"/>
            <a:ext cx="4695568" cy="455901"/>
          </a:xfrm>
          <a:prstGeom prst="roundRect">
            <a:avLst/>
          </a:prstGeom>
          <a:solidFill>
            <a:srgbClr val="FFC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 name="矩形: 圆角 1"/>
          <p:cNvSpPr/>
          <p:nvPr/>
        </p:nvSpPr>
        <p:spPr>
          <a:xfrm>
            <a:off x="2607276" y="5505042"/>
            <a:ext cx="1507524" cy="455901"/>
          </a:xfrm>
          <a:prstGeom prst="roundRect">
            <a:avLst/>
          </a:prstGeom>
          <a:solidFill>
            <a:srgbClr val="FFC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矩形: 圆角 1"/>
          <p:cNvSpPr/>
          <p:nvPr/>
        </p:nvSpPr>
        <p:spPr>
          <a:xfrm>
            <a:off x="4905632" y="1611293"/>
            <a:ext cx="2916195" cy="406744"/>
          </a:xfrm>
          <a:prstGeom prst="roundRect">
            <a:avLst/>
          </a:prstGeom>
          <a:solidFill>
            <a:srgbClr val="FFC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9" name="矩形: 圆角 1"/>
          <p:cNvSpPr/>
          <p:nvPr/>
        </p:nvSpPr>
        <p:spPr>
          <a:xfrm>
            <a:off x="4114801" y="5529620"/>
            <a:ext cx="790832" cy="406744"/>
          </a:xfrm>
          <a:prstGeom prst="roundRect">
            <a:avLst/>
          </a:prstGeom>
          <a:solidFill>
            <a:srgbClr val="FFC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0" name="矩形: 圆角 1"/>
          <p:cNvSpPr/>
          <p:nvPr/>
        </p:nvSpPr>
        <p:spPr>
          <a:xfrm>
            <a:off x="107950" y="2105063"/>
            <a:ext cx="3660861" cy="45590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1" name="矩形: 圆角 1"/>
          <p:cNvSpPr/>
          <p:nvPr/>
        </p:nvSpPr>
        <p:spPr>
          <a:xfrm>
            <a:off x="6095366" y="5459635"/>
            <a:ext cx="3777684" cy="45590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2" name="直接箭头连接符 11"/>
          <p:cNvCxnSpPr/>
          <p:nvPr/>
        </p:nvCxnSpPr>
        <p:spPr>
          <a:xfrm flipH="1">
            <a:off x="4612640" y="2052320"/>
            <a:ext cx="650240" cy="3403600"/>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a:endCxn id="6" idx="0"/>
          </p:cNvCxnSpPr>
          <p:nvPr/>
        </p:nvCxnSpPr>
        <p:spPr>
          <a:xfrm flipH="1">
            <a:off x="3361038" y="2623518"/>
            <a:ext cx="3101546" cy="2881524"/>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1458097" y="2560964"/>
            <a:ext cx="5202195" cy="2898671"/>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9" name="矩形: 圆角 1"/>
          <p:cNvSpPr/>
          <p:nvPr/>
        </p:nvSpPr>
        <p:spPr>
          <a:xfrm>
            <a:off x="8414951" y="1608981"/>
            <a:ext cx="2018905" cy="45590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30" name="直接箭头连接符 29"/>
          <p:cNvCxnSpPr/>
          <p:nvPr/>
        </p:nvCxnSpPr>
        <p:spPr>
          <a:xfrm flipH="1">
            <a:off x="6660292" y="2063444"/>
            <a:ext cx="1794991" cy="3396191"/>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3" name="文本框 32"/>
          <p:cNvSpPr txBox="1"/>
          <p:nvPr/>
        </p:nvSpPr>
        <p:spPr>
          <a:xfrm>
            <a:off x="9373805" y="2510566"/>
            <a:ext cx="2655562" cy="338554"/>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rPr>
              <a:t>代词     </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39   E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rPr>
              <a:t>意义一致   </a:t>
            </a:r>
            <a:endPar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34" name="矩形: 圆角 1"/>
          <p:cNvSpPr/>
          <p:nvPr/>
        </p:nvSpPr>
        <p:spPr>
          <a:xfrm>
            <a:off x="8863597" y="1003515"/>
            <a:ext cx="2875322" cy="45590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35" name="直接箭头连接符 34"/>
          <p:cNvCxnSpPr/>
          <p:nvPr/>
        </p:nvCxnSpPr>
        <p:spPr>
          <a:xfrm flipH="1">
            <a:off x="6660292" y="1459416"/>
            <a:ext cx="3843586" cy="4000219"/>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500"/>
                                        <p:tgtEl>
                                          <p:spTgt spid="12"/>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left)">
                                      <p:cBhvr>
                                        <p:cTn id="39" dur="500"/>
                                        <p:tgtEl>
                                          <p:spTgt spid="29"/>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left)">
                                      <p:cBhvr>
                                        <p:cTn id="43" dur="5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wipe(up)">
                                      <p:cBhvr>
                                        <p:cTn id="48" dur="500"/>
                                        <p:tgtEl>
                                          <p:spTgt spid="26"/>
                                        </p:tgtEl>
                                      </p:cBhvr>
                                    </p:animEffect>
                                  </p:childTnLst>
                                </p:cTn>
                              </p:par>
                              <p:par>
                                <p:cTn id="49" presetID="22" presetClass="entr" presetSubtype="1" fill="hold"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wipe(up)">
                                      <p:cBhvr>
                                        <p:cTn id="51" dur="500"/>
                                        <p:tgtEl>
                                          <p:spTgt spid="30"/>
                                        </p:tgtEl>
                                      </p:cBhvr>
                                    </p:animEffect>
                                  </p:childTnLst>
                                </p:cTn>
                              </p:par>
                              <p:par>
                                <p:cTn id="52" presetID="22" presetClass="entr" presetSubtype="1"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up)">
                                      <p:cBhvr>
                                        <p:cTn id="54" dur="500"/>
                                        <p:tgtEl>
                                          <p:spTgt spid="35"/>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29"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140522" y="193688"/>
            <a:ext cx="11970613" cy="6505692"/>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aphicFrame>
        <p:nvGraphicFramePr>
          <p:cNvPr id="6" name="表格 5"/>
          <p:cNvGraphicFramePr/>
          <p:nvPr/>
        </p:nvGraphicFramePr>
        <p:xfrm>
          <a:off x="237034" y="376592"/>
          <a:ext cx="11798709" cy="6372484"/>
        </p:xfrm>
        <a:graphic>
          <a:graphicData uri="http://schemas.openxmlformats.org/drawingml/2006/table">
            <a:tbl>
              <a:tblPr firstRow="1" bandRow="1">
                <a:tableStyleId>{0E3FDE45-AF77-4B5C-9715-49D594BDF05E}</a:tableStyleId>
              </a:tblPr>
              <a:tblGrid>
                <a:gridCol w="1383034"/>
                <a:gridCol w="5583324"/>
                <a:gridCol w="1126461"/>
                <a:gridCol w="910963"/>
                <a:gridCol w="2794927"/>
              </a:tblGrid>
              <a:tr h="461168">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buNone/>
                      </a:pPr>
                      <a:r>
                        <a:rPr lang="en-US" altLang="zh-CN" sz="2000" b="1" dirty="0">
                          <a:solidFill>
                            <a:schemeClr val="tx1"/>
                          </a:solidFill>
                        </a:rPr>
                        <a:t> </a:t>
                      </a:r>
                      <a:r>
                        <a:rPr lang="zh-CN" altLang="en-US" sz="2000" b="1" dirty="0">
                          <a:solidFill>
                            <a:schemeClr val="tx1"/>
                          </a:solidFill>
                        </a:rPr>
                        <a:t>题型</a:t>
                      </a:r>
                      <a:endParaRPr lang="en-US" altLang="zh-CN" sz="2000" b="1"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buNone/>
                      </a:pPr>
                      <a:r>
                        <a:rPr lang="zh-CN" altLang="en-US" sz="2000" b="1" dirty="0">
                          <a:solidFill>
                            <a:schemeClr val="tx1"/>
                          </a:solidFill>
                        </a:rPr>
                        <a:t>话题</a:t>
                      </a:r>
                      <a:endParaRPr lang="en-US" altLang="zh-CN" sz="2000" b="1"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buNone/>
                      </a:pPr>
                      <a:r>
                        <a:rPr lang="zh-CN" altLang="en-US" sz="2000" b="1" dirty="0">
                          <a:solidFill>
                            <a:schemeClr val="tx1"/>
                          </a:solidFill>
                        </a:rPr>
                        <a:t>体裁</a:t>
                      </a:r>
                      <a:endParaRPr lang="zh-CN" altLang="en-US" sz="2000" b="1" dirty="0">
                        <a:solidFill>
                          <a:schemeClr val="tx1"/>
                        </a:solidFill>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b="1" kern="1200">
                          <a:solidFill>
                            <a:schemeClr val="lt1"/>
                          </a:solidFill>
                          <a:latin typeface="Century Gothic"/>
                          <a:ea typeface="微软雅黑 Light" panose="020B0502040204020203" charset="-122"/>
                        </a:defRPr>
                      </a:lvl1pPr>
                      <a:lvl2pPr marL="457200" algn="l" defTabSz="914400" rtl="0" eaLnBrk="1" latinLnBrk="0" hangingPunct="1">
                        <a:defRPr sz="1800" b="1" kern="1200">
                          <a:solidFill>
                            <a:schemeClr val="lt1"/>
                          </a:solidFill>
                          <a:latin typeface="Century Gothic"/>
                          <a:ea typeface="微软雅黑 Light" panose="020B0502040204020203" charset="-122"/>
                        </a:defRPr>
                      </a:lvl2pPr>
                      <a:lvl3pPr marL="914400" algn="l" defTabSz="914400" rtl="0" eaLnBrk="1" latinLnBrk="0" hangingPunct="1">
                        <a:defRPr sz="1800" b="1" kern="1200">
                          <a:solidFill>
                            <a:schemeClr val="lt1"/>
                          </a:solidFill>
                          <a:latin typeface="Century Gothic"/>
                          <a:ea typeface="微软雅黑 Light" panose="020B0502040204020203" charset="-122"/>
                        </a:defRPr>
                      </a:lvl3pPr>
                      <a:lvl4pPr marL="1371600" algn="l" defTabSz="914400" rtl="0" eaLnBrk="1" latinLnBrk="0" hangingPunct="1">
                        <a:defRPr sz="1800" b="1" kern="1200">
                          <a:solidFill>
                            <a:schemeClr val="lt1"/>
                          </a:solidFill>
                          <a:latin typeface="Century Gothic"/>
                          <a:ea typeface="微软雅黑 Light" panose="020B0502040204020203" charset="-122"/>
                        </a:defRPr>
                      </a:lvl4pPr>
                      <a:lvl5pPr marL="1828800" algn="l" defTabSz="914400" rtl="0" eaLnBrk="1" latinLnBrk="0" hangingPunct="1">
                        <a:defRPr sz="1800" b="1" kern="1200">
                          <a:solidFill>
                            <a:schemeClr val="lt1"/>
                          </a:solidFill>
                          <a:latin typeface="Century Gothic"/>
                          <a:ea typeface="微软雅黑 Light" panose="020B0502040204020203" charset="-122"/>
                        </a:defRPr>
                      </a:lvl5pPr>
                      <a:lvl6pPr marL="2286000" algn="l" defTabSz="914400" rtl="0" eaLnBrk="1" latinLnBrk="0" hangingPunct="1">
                        <a:defRPr sz="1800" b="1" kern="1200">
                          <a:solidFill>
                            <a:schemeClr val="lt1"/>
                          </a:solidFill>
                          <a:latin typeface="Century Gothic"/>
                          <a:ea typeface="微软雅黑 Light" panose="020B0502040204020203" charset="-122"/>
                        </a:defRPr>
                      </a:lvl6pPr>
                      <a:lvl7pPr marL="2743200" algn="l" defTabSz="914400" rtl="0" eaLnBrk="1" latinLnBrk="0" hangingPunct="1">
                        <a:defRPr sz="1800" b="1" kern="1200">
                          <a:solidFill>
                            <a:schemeClr val="lt1"/>
                          </a:solidFill>
                          <a:latin typeface="Century Gothic"/>
                          <a:ea typeface="微软雅黑 Light" panose="020B0502040204020203" charset="-122"/>
                        </a:defRPr>
                      </a:lvl7pPr>
                      <a:lvl8pPr marL="3200400" algn="l" defTabSz="914400" rtl="0" eaLnBrk="1" latinLnBrk="0" hangingPunct="1">
                        <a:defRPr sz="1800" b="1" kern="1200">
                          <a:solidFill>
                            <a:schemeClr val="lt1"/>
                          </a:solidFill>
                          <a:latin typeface="Century Gothic"/>
                          <a:ea typeface="微软雅黑 Light" panose="020B0502040204020203" charset="-122"/>
                        </a:defRPr>
                      </a:lvl8pPr>
                      <a:lvl9pPr marL="3657600" algn="l" defTabSz="914400" rtl="0" eaLnBrk="1" latinLnBrk="0" hangingPunct="1">
                        <a:defRPr sz="1800" b="1" kern="1200">
                          <a:solidFill>
                            <a:schemeClr val="lt1"/>
                          </a:solidFill>
                          <a:latin typeface="Century Gothic"/>
                          <a:ea typeface="微软雅黑 Light" panose="020B0502040204020203" charset="-122"/>
                        </a:defRPr>
                      </a:lvl9pPr>
                    </a:lstStyle>
                    <a:p>
                      <a:pPr algn="ctr"/>
                      <a:r>
                        <a:rPr lang="zh-CN" altLang="en-US" sz="2000" b="1" dirty="0">
                          <a:solidFill>
                            <a:schemeClr val="tx1"/>
                          </a:solidFill>
                        </a:rPr>
                        <a:t>词数</a:t>
                      </a:r>
                      <a:endParaRPr lang="zh-CN" sz="2000" b="1" dirty="0">
                        <a:solidFill>
                          <a:schemeClr val="tx1"/>
                        </a:solidFill>
                        <a:latin typeface="Calibri" panose="020F0502020204030204" pitchFamily="34" charset="0"/>
                        <a:cs typeface="Calibri" panose="020F0502020204030204" pitchFamily="34" charset="0"/>
                      </a:endParaRPr>
                    </a:p>
                  </a:txBody>
                  <a:tcPr/>
                </a:tc>
                <a:tc>
                  <a:txBody>
                    <a:bodyPr/>
                    <a:lstStyle/>
                    <a:p>
                      <a:pPr algn="ctr"/>
                      <a:r>
                        <a:rPr lang="zh-CN" altLang="en-US" sz="2000" b="1" kern="1200" dirty="0">
                          <a:solidFill>
                            <a:schemeClr val="tx1"/>
                          </a:solidFill>
                        </a:rPr>
                        <a:t>题型分布</a:t>
                      </a:r>
                      <a:endParaRPr lang="zh-CN" altLang="en-US" sz="2000" b="1" kern="1200" dirty="0">
                        <a:solidFill>
                          <a:schemeClr val="tx1"/>
                        </a:solidFill>
                        <a:latin typeface="Calibri" panose="020F0502020204030204" pitchFamily="34" charset="0"/>
                        <a:ea typeface="微软雅黑 Light" panose="020B0502040204020203" charset="-122"/>
                        <a:cs typeface="Calibri" panose="020F0502020204030204" pitchFamily="34" charset="0"/>
                      </a:endParaRPr>
                    </a:p>
                  </a:txBody>
                  <a:tcPr/>
                </a:tc>
              </a:tr>
              <a:tr h="549027">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solidFill>
                            <a:srgbClr val="000000"/>
                          </a:solidFill>
                          <a:effectLst/>
                        </a:rPr>
                        <a:t> 阅读A</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人与自然：</a:t>
                      </a:r>
                      <a:r>
                        <a:rPr lang="en-US" altLang="zh-CN" sz="2000" b="1" dirty="0"/>
                        <a:t>A volunteer project on protecting endangered sea turtles in Sri Lanka</a:t>
                      </a:r>
                      <a:endParaRPr lang="en-US" altLang="zh-CN" sz="2000" b="1" dirty="0"/>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dirty="0"/>
                        <a:t>242</a:t>
                      </a:r>
                      <a:endParaRPr lang="zh-CN" altLang="en-US" sz="2000" b="1" dirty="0">
                        <a:latin typeface="Calibri" panose="020F0502020204030204" pitchFamily="34" charset="0"/>
                        <a:cs typeface="Calibri" panose="020F0502020204030204" pitchFamily="34" charset="0"/>
                      </a:endParaRPr>
                    </a:p>
                  </a:txBody>
                  <a:tcPr/>
                </a:tc>
                <a:tc>
                  <a:txBody>
                    <a:bodyPr/>
                    <a:lstStyle/>
                    <a:p>
                      <a:pPr algn="ctr">
                        <a:buNone/>
                      </a:pPr>
                      <a:r>
                        <a:rPr lang="zh-CN" altLang="en-US" sz="2000" b="1" dirty="0"/>
                        <a:t>主旨</a:t>
                      </a:r>
                      <a:r>
                        <a:rPr lang="en-US" altLang="zh-CN" sz="2000" b="1" dirty="0"/>
                        <a:t>1 </a:t>
                      </a:r>
                      <a:r>
                        <a:rPr lang="zh-CN" altLang="en-US" sz="2000" b="1" dirty="0"/>
                        <a:t>细节</a:t>
                      </a:r>
                      <a:r>
                        <a:rPr lang="en-US" altLang="zh-CN" sz="2000" b="1" dirty="0"/>
                        <a:t>2</a:t>
                      </a:r>
                      <a:endParaRPr lang="zh-CN" altLang="en-US" sz="2000" b="1" dirty="0">
                        <a:latin typeface="Calibri" panose="020F0502020204030204" pitchFamily="34" charset="0"/>
                        <a:cs typeface="Calibri" panose="020F0502020204030204" pitchFamily="34" charset="0"/>
                      </a:endParaRPr>
                    </a:p>
                  </a:txBody>
                  <a:tcPr/>
                </a:tc>
              </a:tr>
              <a:tr h="51041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solidFill>
                            <a:srgbClr val="000000"/>
                          </a:solidFill>
                          <a:effectLst/>
                        </a:rPr>
                        <a:t>阅读B</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人与社会： </a:t>
                      </a:r>
                      <a:r>
                        <a:rPr lang="en-US" altLang="zh-CN" sz="2000" b="1" dirty="0"/>
                        <a:t>Steve </a:t>
                      </a:r>
                      <a:r>
                        <a:rPr lang="en-US" altLang="zh-CN" sz="2000" b="1" dirty="0" err="1"/>
                        <a:t>Bagmanyan</a:t>
                      </a:r>
                      <a:r>
                        <a:rPr lang="en-US" altLang="zh-CN" sz="2000" b="1" dirty="0"/>
                        <a:t> and the last repair shop</a:t>
                      </a:r>
                      <a:endParaRPr lang="en-US" altLang="zh-CN" sz="2000" b="1" dirty="0">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记叙文</a:t>
                      </a:r>
                      <a:endParaRPr lang="zh-CN" altLang="en-US" sz="2000" b="1" dirty="0">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dirty="0">
                          <a:sym typeface="+mn-ea"/>
                        </a:rPr>
                        <a:t>349</a:t>
                      </a:r>
                      <a:endParaRPr lang="zh-CN" altLang="en-US" sz="2000" b="1" dirty="0">
                        <a:latin typeface="Calibri" panose="020F0502020204030204" pitchFamily="34" charset="0"/>
                        <a:cs typeface="Calibri" panose="020F0502020204030204" pitchFamily="34" charset="0"/>
                        <a:sym typeface="+mn-ea"/>
                      </a:endParaRPr>
                    </a:p>
                  </a:txBody>
                  <a:tcPr/>
                </a:tc>
                <a:tc>
                  <a:txBody>
                    <a:bodyPr/>
                    <a:lstStyle/>
                    <a:p>
                      <a:pPr algn="ctr">
                        <a:buNone/>
                      </a:pPr>
                      <a:r>
                        <a:rPr lang="zh-CN" altLang="en-US" sz="2000" b="1" dirty="0">
                          <a:sym typeface="+mn-ea"/>
                        </a:rPr>
                        <a:t>细节</a:t>
                      </a:r>
                      <a:r>
                        <a:rPr lang="en-US" altLang="zh-CN" sz="2000" b="1" dirty="0">
                          <a:sym typeface="+mn-ea"/>
                        </a:rPr>
                        <a:t>1 </a:t>
                      </a:r>
                      <a:r>
                        <a:rPr lang="zh-CN" altLang="en-US" sz="2000" b="1" dirty="0">
                          <a:sym typeface="+mn-ea"/>
                        </a:rPr>
                        <a:t>主旨</a:t>
                      </a:r>
                      <a:r>
                        <a:rPr lang="en-US" altLang="zh-CN" sz="2000" b="1" dirty="0">
                          <a:sym typeface="+mn-ea"/>
                        </a:rPr>
                        <a:t>1 </a:t>
                      </a:r>
                      <a:r>
                        <a:rPr lang="zh-CN" altLang="en-US" sz="2000" b="1" dirty="0">
                          <a:sym typeface="+mn-ea"/>
                        </a:rPr>
                        <a:t>推理</a:t>
                      </a:r>
                      <a:r>
                        <a:rPr lang="en-US" altLang="zh-CN" sz="2000" b="1" dirty="0">
                          <a:sym typeface="+mn-ea"/>
                        </a:rPr>
                        <a:t>1</a:t>
                      </a:r>
                      <a:r>
                        <a:rPr lang="zh-CN" altLang="en-US" sz="2000" b="1" dirty="0">
                          <a:sym typeface="+mn-ea"/>
                        </a:rPr>
                        <a:t>词义猜测</a:t>
                      </a:r>
                      <a:r>
                        <a:rPr lang="en-US" altLang="zh-CN" sz="2000" b="1" dirty="0">
                          <a:sym typeface="+mn-ea"/>
                        </a:rPr>
                        <a:t>1</a:t>
                      </a:r>
                      <a:endParaRPr lang="zh-CN" altLang="en-US" sz="2000" b="1" dirty="0">
                        <a:latin typeface="Calibri" panose="020F0502020204030204" pitchFamily="34" charset="0"/>
                        <a:cs typeface="Calibri" panose="020F0502020204030204" pitchFamily="34" charset="0"/>
                        <a:sym typeface="+mn-ea"/>
                      </a:endParaRPr>
                    </a:p>
                  </a:txBody>
                  <a:tcPr/>
                </a:tc>
              </a:tr>
              <a:tr h="83701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solidFill>
                            <a:srgbClr val="000000"/>
                          </a:solidFill>
                          <a:effectLst/>
                        </a:rPr>
                        <a:t>阅读C</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人与自我：</a:t>
                      </a:r>
                      <a:r>
                        <a:rPr lang="en-US" altLang="zh-CN" sz="2000" b="1" dirty="0"/>
                        <a:t>Look at the stick with different eyes –a great introduction to the concept of Umwelt</a:t>
                      </a:r>
                      <a:endParaRPr lang="en-US" altLang="zh-CN" sz="2000" b="1" dirty="0"/>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ClrTx/>
                        <a:buSzTx/>
                        <a:buNone/>
                      </a:pPr>
                      <a:r>
                        <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rPr>
                        <a:t>339</a:t>
                      </a:r>
                      <a:endPar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c>
                  <a:txBody>
                    <a:bodyPr/>
                    <a:lstStyle/>
                    <a:p>
                      <a:pPr algn="ctr">
                        <a:buClrTx/>
                        <a:buSzTx/>
                        <a:buNone/>
                      </a:pPr>
                      <a:r>
                        <a:rPr lang="zh-CN" altLang="en-US" sz="2000" b="1" kern="100" dirty="0">
                          <a:solidFill>
                            <a:schemeClr val="tx1"/>
                          </a:solidFill>
                          <a:effectLst/>
                          <a:sym typeface="+mn-ea"/>
                        </a:rPr>
                        <a:t>细节</a:t>
                      </a:r>
                      <a:r>
                        <a:rPr lang="en-US" altLang="zh-CN" sz="2000" b="1" kern="100" dirty="0">
                          <a:solidFill>
                            <a:schemeClr val="tx1"/>
                          </a:solidFill>
                          <a:effectLst/>
                          <a:sym typeface="+mn-ea"/>
                        </a:rPr>
                        <a:t>2 </a:t>
                      </a:r>
                      <a:r>
                        <a:rPr lang="zh-CN" altLang="en-US" sz="2000" b="1" kern="100" dirty="0">
                          <a:solidFill>
                            <a:schemeClr val="tx1"/>
                          </a:solidFill>
                          <a:effectLst/>
                          <a:sym typeface="+mn-ea"/>
                        </a:rPr>
                        <a:t>推理</a:t>
                      </a:r>
                      <a:r>
                        <a:rPr lang="en-US" altLang="zh-CN" sz="2000" b="1" kern="100" dirty="0">
                          <a:solidFill>
                            <a:schemeClr val="tx1"/>
                          </a:solidFill>
                          <a:effectLst/>
                          <a:sym typeface="+mn-ea"/>
                        </a:rPr>
                        <a:t>1 </a:t>
                      </a:r>
                      <a:r>
                        <a:rPr lang="zh-CN" altLang="en-US" sz="2000" b="1" kern="100" dirty="0">
                          <a:solidFill>
                            <a:schemeClr val="tx1"/>
                          </a:solidFill>
                          <a:effectLst/>
                          <a:sym typeface="+mn-ea"/>
                        </a:rPr>
                        <a:t>主旨</a:t>
                      </a:r>
                      <a:r>
                        <a:rPr lang="en-US" altLang="zh-CN" sz="2000" b="1" kern="100" dirty="0">
                          <a:solidFill>
                            <a:schemeClr val="tx1"/>
                          </a:solidFill>
                          <a:effectLst/>
                          <a:sym typeface="+mn-ea"/>
                        </a:rPr>
                        <a:t>1 </a:t>
                      </a:r>
                      <a:endParaRPr lang="zh-CN" altLang="en-US"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r>
              <a:tr h="83010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solidFill>
                            <a:srgbClr val="000000"/>
                          </a:solidFill>
                          <a:effectLst/>
                        </a:rPr>
                        <a:t>阅读D</a:t>
                      </a:r>
                      <a:endParaRPr lang="zh-CN" altLang="en-US" sz="2000" b="1" dirty="0">
                        <a:solidFill>
                          <a:srgbClr val="000000"/>
                        </a:solidFill>
                        <a:effectLst/>
                        <a:latin typeface="Calibri" panose="020F0502020204030204" pitchFamily="34" charset="0"/>
                        <a:ea typeface="微软雅黑" panose="020B0503020204020204" pitchFamily="34" charset="-122"/>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人与社会：</a:t>
                      </a:r>
                      <a:r>
                        <a:rPr lang="en-US" altLang="zh-CN" sz="2000" b="1" dirty="0"/>
                        <a:t>An introduction to Stanford Duck Syndrome</a:t>
                      </a:r>
                      <a:endParaRPr lang="en-US" altLang="zh-CN" sz="2000" b="1" dirty="0"/>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kern="100" dirty="0">
                          <a:solidFill>
                            <a:schemeClr val="tx1"/>
                          </a:solidFill>
                          <a:effectLst/>
                          <a:sym typeface="+mn-ea"/>
                        </a:rPr>
                        <a:t>328</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c>
                  <a:txBody>
                    <a:bodyPr/>
                    <a:lstStyle/>
                    <a:p>
                      <a:pPr algn="ctr">
                        <a:buNone/>
                      </a:pPr>
                      <a:r>
                        <a:rPr lang="zh-CN" altLang="en-US" sz="2000" b="1" kern="100" dirty="0">
                          <a:solidFill>
                            <a:schemeClr val="tx1"/>
                          </a:solidFill>
                          <a:effectLst/>
                          <a:sym typeface="+mn-ea"/>
                        </a:rPr>
                        <a:t>细节</a:t>
                      </a:r>
                      <a:r>
                        <a:rPr lang="en-US" altLang="zh-CN" sz="2000" b="1" kern="100" dirty="0">
                          <a:solidFill>
                            <a:schemeClr val="tx1"/>
                          </a:solidFill>
                          <a:effectLst/>
                          <a:sym typeface="+mn-ea"/>
                        </a:rPr>
                        <a:t>1 </a:t>
                      </a:r>
                      <a:r>
                        <a:rPr lang="zh-CN" altLang="en-US" sz="2000" b="1" kern="100" dirty="0">
                          <a:solidFill>
                            <a:schemeClr val="tx1"/>
                          </a:solidFill>
                          <a:effectLst/>
                          <a:sym typeface="+mn-ea"/>
                        </a:rPr>
                        <a:t>推理</a:t>
                      </a:r>
                      <a:r>
                        <a:rPr lang="en-US" altLang="zh-CN" sz="2000" b="1" kern="100" dirty="0">
                          <a:solidFill>
                            <a:schemeClr val="tx1"/>
                          </a:solidFill>
                          <a:effectLst/>
                          <a:sym typeface="+mn-ea"/>
                        </a:rPr>
                        <a:t>2 </a:t>
                      </a:r>
                      <a:r>
                        <a:rPr lang="zh-CN" altLang="en-US" sz="2000" b="1" kern="100" dirty="0">
                          <a:solidFill>
                            <a:schemeClr val="tx1"/>
                          </a:solidFill>
                          <a:effectLst/>
                          <a:sym typeface="+mn-ea"/>
                        </a:rPr>
                        <a:t>主旨</a:t>
                      </a:r>
                      <a:r>
                        <a:rPr lang="en-US" altLang="zh-CN" sz="2000" b="1" kern="100" dirty="0">
                          <a:solidFill>
                            <a:schemeClr val="tx1"/>
                          </a:solidFill>
                          <a:effectLst/>
                          <a:sym typeface="+mn-ea"/>
                        </a:rPr>
                        <a:t>1</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r>
              <a:tr h="830103">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marL="0" algn="ctr" defTabSz="914400" rtl="0" eaLnBrk="1" latinLnBrk="0" hangingPunct="1">
                        <a:buNone/>
                      </a:pPr>
                      <a:r>
                        <a:rPr lang="zh-CN" altLang="en-US" sz="2000" b="1" kern="1200" dirty="0">
                          <a:solidFill>
                            <a:srgbClr val="000000"/>
                          </a:solidFill>
                          <a:effectLst/>
                        </a:rPr>
                        <a:t>七选五</a:t>
                      </a:r>
                      <a:endParaRPr lang="zh-CN" altLang="en-US" sz="2000" b="1" kern="1200" dirty="0">
                        <a:solidFill>
                          <a:srgbClr val="000000"/>
                        </a:solidFill>
                        <a:effectLst/>
                        <a:latin typeface="Calibri" panose="020F0502020204030204" pitchFamily="34" charset="0"/>
                        <a:ea typeface="+mn-ea"/>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人与自我： </a:t>
                      </a:r>
                      <a:r>
                        <a:rPr lang="en-US" altLang="zh-CN" sz="2000" b="1" dirty="0"/>
                        <a:t>About the Formation of Body Image during Adolescence</a:t>
                      </a:r>
                      <a:endParaRPr lang="en-US" altLang="zh-CN" sz="2000" b="1" dirty="0"/>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kern="100" dirty="0">
                          <a:solidFill>
                            <a:schemeClr val="tx1"/>
                          </a:solidFill>
                          <a:effectLst/>
                          <a:sym typeface="+mn-ea"/>
                        </a:rPr>
                        <a:t>263</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c>
                  <a:txBody>
                    <a:bodyPr/>
                    <a:lstStyle/>
                    <a:p>
                      <a:pPr algn="ctr">
                        <a:buNone/>
                      </a:pP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r>
              <a:tr h="837350">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marL="0" algn="ctr" defTabSz="914400" rtl="0" eaLnBrk="1" latinLnBrk="0" hangingPunct="1">
                        <a:buNone/>
                      </a:pPr>
                      <a:r>
                        <a:rPr lang="zh-CN" altLang="en-US" sz="2000" b="1" kern="1200" dirty="0">
                          <a:solidFill>
                            <a:srgbClr val="000000"/>
                          </a:solidFill>
                          <a:effectLst/>
                        </a:rPr>
                        <a:t>完形填空</a:t>
                      </a:r>
                      <a:endParaRPr lang="zh-CN" altLang="en-US" sz="2000" b="1" kern="1200" dirty="0">
                        <a:solidFill>
                          <a:srgbClr val="000000"/>
                        </a:solidFill>
                        <a:effectLst/>
                        <a:latin typeface="Calibri" panose="020F0502020204030204" pitchFamily="34" charset="0"/>
                        <a:ea typeface="+mn-ea"/>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人与社会： </a:t>
                      </a:r>
                      <a:r>
                        <a:rPr lang="en-US" altLang="zh-CN" sz="2000" b="1" dirty="0"/>
                        <a:t>Changes in My Personal Consumption Values</a:t>
                      </a:r>
                      <a:endParaRPr lang="en-US" altLang="zh-CN" sz="2000" b="1" dirty="0"/>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记叙文</a:t>
                      </a:r>
                      <a:endParaRPr lang="zh-CN" altLang="en-US" sz="2000" b="1" dirty="0">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kern="100" dirty="0">
                          <a:solidFill>
                            <a:schemeClr val="tx1"/>
                          </a:solidFill>
                          <a:effectLst/>
                          <a:sym typeface="+mn-ea"/>
                        </a:rPr>
                        <a:t>240</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c>
                  <a:txBody>
                    <a:bodyPr/>
                    <a:lstStyle/>
                    <a:p>
                      <a:pPr algn="ctr">
                        <a:buNone/>
                      </a:pPr>
                      <a:r>
                        <a:rPr lang="zh-CN" altLang="en-US" sz="2000" b="1" kern="100" dirty="0">
                          <a:solidFill>
                            <a:schemeClr val="tx1"/>
                          </a:solidFill>
                          <a:effectLst/>
                          <a:sym typeface="+mn-ea"/>
                        </a:rPr>
                        <a:t>动词</a:t>
                      </a:r>
                      <a:r>
                        <a:rPr lang="en-US" altLang="zh-CN" sz="2000" b="1" kern="100" dirty="0">
                          <a:solidFill>
                            <a:schemeClr val="tx1"/>
                          </a:solidFill>
                          <a:effectLst/>
                          <a:sym typeface="+mn-ea"/>
                        </a:rPr>
                        <a:t>5   </a:t>
                      </a:r>
                      <a:r>
                        <a:rPr lang="zh-CN" altLang="en-US" sz="2000" b="1" kern="100" dirty="0">
                          <a:solidFill>
                            <a:schemeClr val="tx1"/>
                          </a:solidFill>
                          <a:effectLst/>
                          <a:sym typeface="+mn-ea"/>
                        </a:rPr>
                        <a:t>名词</a:t>
                      </a:r>
                      <a:r>
                        <a:rPr lang="en-US" altLang="zh-CN" sz="2000" b="1" kern="100" dirty="0">
                          <a:solidFill>
                            <a:schemeClr val="tx1"/>
                          </a:solidFill>
                          <a:effectLst/>
                          <a:sym typeface="+mn-ea"/>
                        </a:rPr>
                        <a:t>5   </a:t>
                      </a:r>
                      <a:r>
                        <a:rPr lang="zh-CN" altLang="en-US" sz="2000" b="1" kern="100" dirty="0">
                          <a:solidFill>
                            <a:schemeClr val="tx1"/>
                          </a:solidFill>
                          <a:effectLst/>
                          <a:sym typeface="+mn-ea"/>
                        </a:rPr>
                        <a:t>副词</a:t>
                      </a:r>
                      <a:r>
                        <a:rPr lang="en-US" altLang="zh-CN" sz="2000" b="1" kern="100" dirty="0">
                          <a:solidFill>
                            <a:schemeClr val="tx1"/>
                          </a:solidFill>
                          <a:effectLst/>
                          <a:sym typeface="+mn-ea"/>
                        </a:rPr>
                        <a:t>1   </a:t>
                      </a:r>
                      <a:r>
                        <a:rPr lang="zh-CN" altLang="en-US" sz="2000" b="1" kern="100" dirty="0">
                          <a:solidFill>
                            <a:schemeClr val="tx1"/>
                          </a:solidFill>
                          <a:effectLst/>
                          <a:sym typeface="+mn-ea"/>
                        </a:rPr>
                        <a:t>形容词</a:t>
                      </a:r>
                      <a:r>
                        <a:rPr lang="en-US" altLang="zh-CN" sz="2000" b="1" kern="100" dirty="0">
                          <a:solidFill>
                            <a:schemeClr val="tx1"/>
                          </a:solidFill>
                          <a:effectLst/>
                          <a:sym typeface="+mn-ea"/>
                        </a:rPr>
                        <a:t>3 </a:t>
                      </a:r>
                      <a:r>
                        <a:rPr lang="zh-CN" altLang="en-US" sz="2000" b="1" kern="100" dirty="0">
                          <a:solidFill>
                            <a:schemeClr val="tx1"/>
                          </a:solidFill>
                          <a:effectLst/>
                          <a:sym typeface="+mn-ea"/>
                        </a:rPr>
                        <a:t>短语</a:t>
                      </a:r>
                      <a:r>
                        <a:rPr lang="en-US" altLang="zh-CN" sz="2000" b="1" kern="100" dirty="0">
                          <a:solidFill>
                            <a:schemeClr val="tx1"/>
                          </a:solidFill>
                          <a:effectLst/>
                          <a:sym typeface="+mn-ea"/>
                        </a:rPr>
                        <a:t>1</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r>
              <a:tr h="837350">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marL="0" algn="ctr" defTabSz="914400" rtl="0" eaLnBrk="1" latinLnBrk="0" hangingPunct="1">
                        <a:buNone/>
                      </a:pPr>
                      <a:r>
                        <a:rPr lang="zh-CN" altLang="en-US" sz="2000" b="1" kern="1200" dirty="0">
                          <a:solidFill>
                            <a:srgbClr val="000000"/>
                          </a:solidFill>
                          <a:effectLst/>
                        </a:rPr>
                        <a:t>语法填空</a:t>
                      </a:r>
                      <a:endParaRPr lang="zh-CN" altLang="en-US" sz="2000" b="1" kern="1200" dirty="0">
                        <a:solidFill>
                          <a:srgbClr val="000000"/>
                        </a:solidFill>
                        <a:effectLst/>
                        <a:latin typeface="Calibri" panose="020F0502020204030204" pitchFamily="34" charset="0"/>
                        <a:ea typeface="+mn-ea"/>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l">
                        <a:buNone/>
                      </a:pPr>
                      <a:r>
                        <a:rPr lang="zh-CN" altLang="en-US" sz="2000" b="1" dirty="0"/>
                        <a:t>人与自然： </a:t>
                      </a:r>
                      <a:r>
                        <a:rPr lang="en-US" altLang="zh-CN" sz="2000" b="1" dirty="0"/>
                        <a:t>Introduction to  Rock Climbing </a:t>
                      </a:r>
                      <a:endParaRPr lang="en-US" altLang="zh-CN" sz="2000" b="1" dirty="0"/>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zh-CN" altLang="en-US" sz="2000" b="1" dirty="0"/>
                        <a:t>说明文</a:t>
                      </a:r>
                      <a:endParaRPr lang="zh-CN" altLang="en-US" sz="2000" b="1" dirty="0">
                        <a:latin typeface="Calibri" panose="020F0502020204030204" pitchFamily="34" charset="0"/>
                        <a:cs typeface="Calibri" panose="020F0502020204030204" pitchFamily="34" charset="0"/>
                      </a:endParaRPr>
                    </a:p>
                  </a:txBody>
                  <a:tcPr/>
                </a:tc>
                <a:tc>
                  <a:txBody>
                    <a:bodyPr/>
                    <a:lstStyle>
                      <a:lvl1pPr marL="0" algn="l" defTabSz="914400" rtl="0" eaLnBrk="1" latinLnBrk="0" hangingPunct="1">
                        <a:defRPr sz="1800" kern="1200">
                          <a:solidFill>
                            <a:schemeClr val="dk1"/>
                          </a:solidFill>
                          <a:latin typeface="Century Gothic"/>
                          <a:ea typeface="微软雅黑 Light" panose="020B0502040204020203" charset="-122"/>
                        </a:defRPr>
                      </a:lvl1pPr>
                      <a:lvl2pPr marL="457200" algn="l" defTabSz="914400" rtl="0" eaLnBrk="1" latinLnBrk="0" hangingPunct="1">
                        <a:defRPr sz="1800" kern="1200">
                          <a:solidFill>
                            <a:schemeClr val="dk1"/>
                          </a:solidFill>
                          <a:latin typeface="Century Gothic"/>
                          <a:ea typeface="微软雅黑 Light" panose="020B0502040204020203" charset="-122"/>
                        </a:defRPr>
                      </a:lvl2pPr>
                      <a:lvl3pPr marL="914400" algn="l" defTabSz="914400" rtl="0" eaLnBrk="1" latinLnBrk="0" hangingPunct="1">
                        <a:defRPr sz="1800" kern="1200">
                          <a:solidFill>
                            <a:schemeClr val="dk1"/>
                          </a:solidFill>
                          <a:latin typeface="Century Gothic"/>
                          <a:ea typeface="微软雅黑 Light" panose="020B0502040204020203" charset="-122"/>
                        </a:defRPr>
                      </a:lvl3pPr>
                      <a:lvl4pPr marL="1371600" algn="l" defTabSz="914400" rtl="0" eaLnBrk="1" latinLnBrk="0" hangingPunct="1">
                        <a:defRPr sz="1800" kern="1200">
                          <a:solidFill>
                            <a:schemeClr val="dk1"/>
                          </a:solidFill>
                          <a:latin typeface="Century Gothic"/>
                          <a:ea typeface="微软雅黑 Light" panose="020B0502040204020203" charset="-122"/>
                        </a:defRPr>
                      </a:lvl4pPr>
                      <a:lvl5pPr marL="1828800" algn="l" defTabSz="914400" rtl="0" eaLnBrk="1" latinLnBrk="0" hangingPunct="1">
                        <a:defRPr sz="1800" kern="1200">
                          <a:solidFill>
                            <a:schemeClr val="dk1"/>
                          </a:solidFill>
                          <a:latin typeface="Century Gothic"/>
                          <a:ea typeface="微软雅黑 Light" panose="020B0502040204020203" charset="-122"/>
                        </a:defRPr>
                      </a:lvl5pPr>
                      <a:lvl6pPr marL="2286000" algn="l" defTabSz="914400" rtl="0" eaLnBrk="1" latinLnBrk="0" hangingPunct="1">
                        <a:defRPr sz="1800" kern="1200">
                          <a:solidFill>
                            <a:schemeClr val="dk1"/>
                          </a:solidFill>
                          <a:latin typeface="Century Gothic"/>
                          <a:ea typeface="微软雅黑 Light" panose="020B0502040204020203" charset="-122"/>
                        </a:defRPr>
                      </a:lvl6pPr>
                      <a:lvl7pPr marL="2743200" algn="l" defTabSz="914400" rtl="0" eaLnBrk="1" latinLnBrk="0" hangingPunct="1">
                        <a:defRPr sz="1800" kern="1200">
                          <a:solidFill>
                            <a:schemeClr val="dk1"/>
                          </a:solidFill>
                          <a:latin typeface="Century Gothic"/>
                          <a:ea typeface="微软雅黑 Light" panose="020B0502040204020203" charset="-122"/>
                        </a:defRPr>
                      </a:lvl7pPr>
                      <a:lvl8pPr marL="3200400" algn="l" defTabSz="914400" rtl="0" eaLnBrk="1" latinLnBrk="0" hangingPunct="1">
                        <a:defRPr sz="1800" kern="1200">
                          <a:solidFill>
                            <a:schemeClr val="dk1"/>
                          </a:solidFill>
                          <a:latin typeface="Century Gothic"/>
                          <a:ea typeface="微软雅黑 Light" panose="020B0502040204020203" charset="-122"/>
                        </a:defRPr>
                      </a:lvl8pPr>
                      <a:lvl9pPr marL="3657600" algn="l" defTabSz="914400" rtl="0" eaLnBrk="1" latinLnBrk="0" hangingPunct="1">
                        <a:defRPr sz="1800" kern="1200">
                          <a:solidFill>
                            <a:schemeClr val="dk1"/>
                          </a:solidFill>
                          <a:latin typeface="Century Gothic"/>
                          <a:ea typeface="微软雅黑 Light" panose="020B0502040204020203" charset="-122"/>
                        </a:defRPr>
                      </a:lvl9pPr>
                    </a:lstStyle>
                    <a:p>
                      <a:pPr algn="ctr">
                        <a:buNone/>
                      </a:pPr>
                      <a:r>
                        <a:rPr lang="en-US" altLang="zh-CN" sz="2000" b="1" kern="100" dirty="0">
                          <a:solidFill>
                            <a:schemeClr val="tx1"/>
                          </a:solidFill>
                          <a:effectLst/>
                          <a:sym typeface="+mn-ea"/>
                        </a:rPr>
                        <a:t>225</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c>
                  <a:txBody>
                    <a:bodyPr/>
                    <a:lstStyle/>
                    <a:p>
                      <a:pPr algn="ctr">
                        <a:buNone/>
                      </a:pPr>
                      <a:r>
                        <a:rPr lang="zh-CN" altLang="en-US" sz="2000" b="1" kern="100" dirty="0">
                          <a:solidFill>
                            <a:schemeClr val="tx1"/>
                          </a:solidFill>
                          <a:effectLst/>
                          <a:sym typeface="+mn-ea"/>
                        </a:rPr>
                        <a:t>副词</a:t>
                      </a:r>
                      <a:r>
                        <a:rPr lang="en-US" altLang="zh-CN" sz="2000" b="1" kern="100" dirty="0">
                          <a:solidFill>
                            <a:schemeClr val="tx1"/>
                          </a:solidFill>
                          <a:effectLst/>
                          <a:sym typeface="+mn-ea"/>
                        </a:rPr>
                        <a:t>1 </a:t>
                      </a:r>
                      <a:r>
                        <a:rPr lang="zh-CN" altLang="en-US" sz="2000" b="1" kern="100" dirty="0">
                          <a:solidFill>
                            <a:schemeClr val="tx1"/>
                          </a:solidFill>
                          <a:effectLst/>
                          <a:sym typeface="+mn-ea"/>
                        </a:rPr>
                        <a:t>形容词</a:t>
                      </a:r>
                      <a:r>
                        <a:rPr lang="en-US" altLang="zh-CN" sz="2000" b="1" kern="100" dirty="0">
                          <a:solidFill>
                            <a:schemeClr val="tx1"/>
                          </a:solidFill>
                          <a:effectLst/>
                          <a:sym typeface="+mn-ea"/>
                        </a:rPr>
                        <a:t>1 </a:t>
                      </a:r>
                      <a:r>
                        <a:rPr lang="zh-CN" altLang="en-US" sz="2000" b="1" kern="100" dirty="0">
                          <a:solidFill>
                            <a:schemeClr val="tx1"/>
                          </a:solidFill>
                          <a:effectLst/>
                          <a:sym typeface="+mn-ea"/>
                        </a:rPr>
                        <a:t>名词</a:t>
                      </a:r>
                      <a:r>
                        <a:rPr lang="en-US" altLang="zh-CN" sz="2000" b="1" kern="100" dirty="0">
                          <a:solidFill>
                            <a:schemeClr val="tx1"/>
                          </a:solidFill>
                          <a:effectLst/>
                          <a:sym typeface="+mn-ea"/>
                        </a:rPr>
                        <a:t>2 </a:t>
                      </a:r>
                      <a:r>
                        <a:rPr lang="zh-CN" altLang="en-US" sz="2000" b="1" kern="100" dirty="0">
                          <a:solidFill>
                            <a:schemeClr val="tx1"/>
                          </a:solidFill>
                          <a:effectLst/>
                          <a:sym typeface="+mn-ea"/>
                        </a:rPr>
                        <a:t>动词</a:t>
                      </a:r>
                      <a:r>
                        <a:rPr lang="en-US" altLang="zh-CN" sz="2000" b="1" kern="100" dirty="0">
                          <a:solidFill>
                            <a:schemeClr val="tx1"/>
                          </a:solidFill>
                          <a:effectLst/>
                          <a:sym typeface="+mn-ea"/>
                        </a:rPr>
                        <a:t>3  </a:t>
                      </a:r>
                      <a:r>
                        <a:rPr lang="zh-CN" altLang="en-US" sz="2000" b="1" kern="100" dirty="0">
                          <a:solidFill>
                            <a:schemeClr val="tx1"/>
                          </a:solidFill>
                          <a:effectLst/>
                          <a:sym typeface="+mn-ea"/>
                        </a:rPr>
                        <a:t>介词</a:t>
                      </a:r>
                      <a:r>
                        <a:rPr lang="en-US" altLang="zh-CN" sz="2000" b="1" kern="100" dirty="0">
                          <a:solidFill>
                            <a:schemeClr val="tx1"/>
                          </a:solidFill>
                          <a:effectLst/>
                          <a:sym typeface="+mn-ea"/>
                        </a:rPr>
                        <a:t>1 </a:t>
                      </a:r>
                      <a:r>
                        <a:rPr lang="zh-CN" altLang="en-US" sz="2000" b="1" kern="100" dirty="0">
                          <a:solidFill>
                            <a:schemeClr val="tx1"/>
                          </a:solidFill>
                          <a:effectLst/>
                          <a:sym typeface="+mn-ea"/>
                        </a:rPr>
                        <a:t>连词</a:t>
                      </a:r>
                      <a:r>
                        <a:rPr lang="en-US" altLang="zh-CN" sz="2000" b="1" kern="100" dirty="0">
                          <a:solidFill>
                            <a:schemeClr val="tx1"/>
                          </a:solidFill>
                          <a:effectLst/>
                          <a:sym typeface="+mn-ea"/>
                        </a:rPr>
                        <a:t>1 </a:t>
                      </a:r>
                      <a:r>
                        <a:rPr lang="zh-CN" altLang="en-US" sz="2000" b="1" kern="100" dirty="0">
                          <a:solidFill>
                            <a:schemeClr val="tx1"/>
                          </a:solidFill>
                          <a:effectLst/>
                          <a:sym typeface="+mn-ea"/>
                        </a:rPr>
                        <a:t>冠词</a:t>
                      </a:r>
                      <a:r>
                        <a:rPr lang="en-US" altLang="zh-CN" sz="2000" b="1" kern="100" dirty="0">
                          <a:solidFill>
                            <a:schemeClr val="tx1"/>
                          </a:solidFill>
                          <a:effectLst/>
                          <a:sym typeface="+mn-ea"/>
                        </a:rPr>
                        <a:t>1</a:t>
                      </a:r>
                      <a:endParaRPr lang="en-US" altLang="zh-CN" sz="2000" b="1" kern="100" dirty="0">
                        <a:solidFill>
                          <a:schemeClr val="tx1"/>
                        </a:solidFill>
                        <a:effectLst/>
                        <a:latin typeface="Calibri" panose="020F0502020204030204" pitchFamily="34" charset="0"/>
                        <a:ea typeface="宋体" panose="02010600030101010101" pitchFamily="2" charset="-122"/>
                        <a:cs typeface="Calibri" panose="020F0502020204030204" pitchFamily="34" charset="0"/>
                        <a:sym typeface="+mn-ea"/>
                      </a:endParaRPr>
                    </a:p>
                  </a:txBody>
                  <a:tcPr/>
                </a:tc>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p:cNvSpPr txBox="1"/>
          <p:nvPr/>
        </p:nvSpPr>
        <p:spPr>
          <a:xfrm>
            <a:off x="0" y="3073647"/>
            <a:ext cx="12193270" cy="3289811"/>
          </a:xfrm>
          <a:prstGeom prst="rect">
            <a:avLst/>
          </a:prstGeom>
          <a:solidFill>
            <a:schemeClr val="accent1">
              <a:lumMod val="20000"/>
              <a:lumOff val="80000"/>
            </a:schemeClr>
          </a:solidFill>
        </p:spPr>
        <p:txBody>
          <a:bodyPr wrap="square">
            <a:spAutoFit/>
          </a:bodyPr>
          <a:lstStyle/>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A. </a:t>
            </a:r>
            <a:r>
              <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rPr>
              <a:t>Many factors shape your body image.</a:t>
            </a:r>
            <a:endPar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B. </a:t>
            </a:r>
            <a:r>
              <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rPr>
              <a:t>It also lowers your overall life satisfaction.</a:t>
            </a:r>
            <a:endPar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C. However, your true beauty lies within your heart.</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D. External judgement can be a double-edged sword.</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E. </a:t>
            </a:r>
            <a:r>
              <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rPr>
              <a:t>Without these tricks, they are just as “imperfect” as everyone else.</a:t>
            </a:r>
            <a:endPar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F. </a:t>
            </a:r>
            <a:r>
              <a:rPr kumimoji="0" lang="en-US" altLang="zh-CN" sz="2400" b="1" i="0" u="none" strike="noStrike" kern="100" cap="none" spc="0" normalizeH="0" baseline="0" noProof="0" dirty="0">
                <a:ln>
                  <a:noFill/>
                </a:ln>
                <a:solidFill>
                  <a:prstClr val="white">
                    <a:lumMod val="65000"/>
                  </a:prstClr>
                </a:solidFill>
                <a:effectLst/>
                <a:uLnTx/>
                <a:uFillTx/>
                <a:latin typeface="Calibri" panose="020F0502020204030204" pitchFamily="34" charset="0"/>
                <a:ea typeface="宋体" panose="02010600030101010101" pitchFamily="2" charset="-122"/>
                <a:cs typeface="Calibri" panose="020F0502020204030204" pitchFamily="34" charset="0"/>
              </a:rPr>
              <a:t>Surprisingly, body image is shaped more by your thoughts than by reality</a:t>
            </a: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a:p>
            <a:pPr marL="0" marR="0" lvl="0" indent="0" algn="just" defTabSz="914400" rtl="0" eaLnBrk="1" fontAlgn="auto" latinLnBrk="0" hangingPunct="1">
              <a:lnSpc>
                <a:spcPct val="125000"/>
              </a:lnSpc>
              <a:spcBef>
                <a:spcPts val="0"/>
              </a:spcBef>
              <a:spcAft>
                <a:spcPts val="0"/>
              </a:spcAft>
              <a:buClrTx/>
              <a:buSzTx/>
              <a:buFontTx/>
              <a:buNone/>
              <a:defRPr/>
            </a:pPr>
            <a:r>
              <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rPr>
              <a:t>                    G. This shift enables you to recognize and celebrate your talents and strengths.</a:t>
            </a:r>
            <a:endParaRPr kumimoji="0" lang="en-US" altLang="zh-CN" sz="2400" b="1" i="0" u="none" strike="noStrike" kern="1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2" name="文本框 1"/>
          <p:cNvSpPr txBox="1"/>
          <p:nvPr/>
        </p:nvSpPr>
        <p:spPr>
          <a:xfrm>
            <a:off x="0" y="-40640"/>
            <a:ext cx="11354435" cy="460375"/>
          </a:xfrm>
          <a:prstGeom prst="rect">
            <a:avLst/>
          </a:prstGeom>
          <a:noFill/>
        </p:spPr>
        <p:txBody>
          <a:bodyPr wrap="square" rtlCol="0" anchor="t">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t>
            </a:r>
            <a:r>
              <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a:t>
            </a:r>
            <a:endParaRPr kumimoji="0" lang="en-US" altLang="en-US" sz="20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sym typeface="+mn-ea"/>
            </a:endParaRPr>
          </a:p>
        </p:txBody>
      </p:sp>
      <p:sp>
        <p:nvSpPr>
          <p:cNvPr id="3" name="文本框 2"/>
          <p:cNvSpPr txBox="1"/>
          <p:nvPr/>
        </p:nvSpPr>
        <p:spPr>
          <a:xfrm>
            <a:off x="0" y="494542"/>
            <a:ext cx="12191999" cy="2241960"/>
          </a:xfrm>
          <a:prstGeom prst="rect">
            <a:avLst/>
          </a:prstGeom>
          <a:noFill/>
        </p:spPr>
        <p:txBody>
          <a:bodyPr wrap="square" rtlCol="0" anchor="t">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Rather than focusing on appearances, </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value people for their true selves</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 By surrounding yourself with positive influences and avoiding comments on looks, you can redirect your attention from self-criticism. </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400" b="0" i="0" u="sng"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40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Times New Roman" panose="02020603050405020304" pitchFamily="18" charset="0"/>
                <a:sym typeface="+mn-ea"/>
              </a:rPr>
              <a:t> .</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rPr>
              <a:t>Over time, you'll build inner confidence and develop a healthier, more accepting relationship with your body.</a:t>
            </a:r>
            <a:endParaRPr kumimoji="0" lang="en-US" alt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sym typeface="+mn-ea"/>
            </a:endParaRPr>
          </a:p>
        </p:txBody>
      </p:sp>
      <p:sp>
        <p:nvSpPr>
          <p:cNvPr id="4" name="矩形 3"/>
          <p:cNvSpPr/>
          <p:nvPr/>
        </p:nvSpPr>
        <p:spPr>
          <a:xfrm>
            <a:off x="0" y="0"/>
            <a:ext cx="3451921" cy="412955"/>
          </a:xfrm>
          <a:prstGeom prst="rec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Step3 </a:t>
            </a:r>
            <a:r>
              <a:rPr kumimoji="0" lang="zh-CN" altLang="en-US" sz="20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逐一分析、聚焦上下文</a:t>
            </a:r>
            <a:endParaRPr kumimoji="0" lang="en-US" altLang="zh-CN"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5" name="矩形: 圆角 1"/>
          <p:cNvSpPr/>
          <p:nvPr/>
        </p:nvSpPr>
        <p:spPr>
          <a:xfrm>
            <a:off x="7142206" y="892628"/>
            <a:ext cx="2601234" cy="143459"/>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6" name="矩形: 圆角 1"/>
          <p:cNvSpPr/>
          <p:nvPr/>
        </p:nvSpPr>
        <p:spPr>
          <a:xfrm>
            <a:off x="7838302" y="6139543"/>
            <a:ext cx="3702909" cy="163286"/>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矩形: 圆角 1"/>
          <p:cNvSpPr/>
          <p:nvPr/>
        </p:nvSpPr>
        <p:spPr>
          <a:xfrm>
            <a:off x="5399904" y="572223"/>
            <a:ext cx="1742302" cy="45590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9" name="矩形: 圆角 1"/>
          <p:cNvSpPr/>
          <p:nvPr/>
        </p:nvSpPr>
        <p:spPr>
          <a:xfrm>
            <a:off x="4692795" y="5890849"/>
            <a:ext cx="3145507" cy="45590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0" name="矩形: 圆角 1"/>
          <p:cNvSpPr/>
          <p:nvPr/>
        </p:nvSpPr>
        <p:spPr>
          <a:xfrm>
            <a:off x="9335530" y="1202443"/>
            <a:ext cx="2829698" cy="455901"/>
          </a:xfrm>
          <a:prstGeom prst="roundRect">
            <a:avLst/>
          </a:prstGeom>
          <a:solidFill>
            <a:srgbClr val="FFC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1" name="矩形: 圆角 1"/>
          <p:cNvSpPr/>
          <p:nvPr/>
        </p:nvSpPr>
        <p:spPr>
          <a:xfrm>
            <a:off x="1618735" y="5831604"/>
            <a:ext cx="1482811" cy="455901"/>
          </a:xfrm>
          <a:prstGeom prst="roundRect">
            <a:avLst/>
          </a:prstGeom>
          <a:solidFill>
            <a:srgbClr val="FFC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2" name="直接箭头连接符 11"/>
          <p:cNvCxnSpPr/>
          <p:nvPr/>
        </p:nvCxnSpPr>
        <p:spPr>
          <a:xfrm flipH="1">
            <a:off x="5498757" y="990600"/>
            <a:ext cx="379529" cy="4848968"/>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H="1">
            <a:off x="2814568" y="1658344"/>
            <a:ext cx="6848416" cy="4171532"/>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p:nvPr/>
        </p:nvCxnSpPr>
        <p:spPr>
          <a:xfrm>
            <a:off x="8785654" y="1036088"/>
            <a:ext cx="0" cy="4803480"/>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H="1" flipV="1">
            <a:off x="7492316" y="2148196"/>
            <a:ext cx="3084244" cy="3886844"/>
          </a:xfrm>
          <a:prstGeom prst="straightConnector1">
            <a:avLst/>
          </a:prstGeom>
          <a:ln w="38100">
            <a:solidFill>
              <a:srgbClr val="005188"/>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矩形: 圆角 1"/>
          <p:cNvSpPr/>
          <p:nvPr/>
        </p:nvSpPr>
        <p:spPr>
          <a:xfrm>
            <a:off x="4692795" y="1970314"/>
            <a:ext cx="6661639" cy="177882"/>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7" name="矩形: 圆角 1"/>
          <p:cNvSpPr/>
          <p:nvPr/>
        </p:nvSpPr>
        <p:spPr>
          <a:xfrm>
            <a:off x="5545" y="2547255"/>
            <a:ext cx="6667398" cy="174174"/>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0" name="文本框 29"/>
          <p:cNvSpPr txBox="1"/>
          <p:nvPr/>
        </p:nvSpPr>
        <p:spPr>
          <a:xfrm>
            <a:off x="1355726" y="2759524"/>
            <a:ext cx="4356394" cy="338554"/>
          </a:xfrm>
          <a:prstGeom prst="rect">
            <a:avLst/>
          </a:prstGeom>
          <a:solidFill>
            <a:srgbClr val="0070C0"/>
          </a:solidFill>
          <a:ln>
            <a:solidFill>
              <a:schemeClr val="accent5">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rPr>
              <a:t>代词   词汇一致   主旨</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rPr>
              <a:t>+</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rPr>
              <a:t>例证     </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rPr>
              <a:t>40</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G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顺承结果</a:t>
            </a:r>
            <a:r>
              <a:rPr kumimoji="0" lang="en-US" altLang="zh-CN" sz="1600" b="1" i="0" u="none" strike="noStrike" kern="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rPr>
              <a:t>   </a:t>
            </a:r>
            <a:endParaRPr kumimoji="0" lang="zh-CN" altLang="en-US" sz="1600" b="1" i="0" u="none" strike="noStrike" kern="0" cap="none" spc="0" normalizeH="0" baseline="0" noProof="0" dirty="0">
              <a:ln>
                <a:noFill/>
              </a:ln>
              <a:solidFill>
                <a:prstClr val="white"/>
              </a:solidFill>
              <a:effectLst/>
              <a:uLnTx/>
              <a:uFillTx/>
              <a:latin typeface="Cambria" panose="02040503050406030204" pitchFamily="18" charset="0"/>
              <a:ea typeface="等线" panose="02010600030101010101" pitchFamily="2" charset="-122"/>
              <a:cs typeface="Calibri" panose="020F0502020204030204" pitchFamily="34" charset="0"/>
            </a:endParaRPr>
          </a:p>
        </p:txBody>
      </p:sp>
      <p:sp>
        <p:nvSpPr>
          <p:cNvPr id="15" name="矩形: 圆角 1"/>
          <p:cNvSpPr/>
          <p:nvPr/>
        </p:nvSpPr>
        <p:spPr>
          <a:xfrm>
            <a:off x="29465" y="1749240"/>
            <a:ext cx="791544" cy="455901"/>
          </a:xfrm>
          <a:prstGeom prst="roundRect">
            <a:avLst/>
          </a:prstGeom>
          <a:solidFill>
            <a:srgbClr val="FFC00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wipe(up)">
                                      <p:cBhvr>
                                        <p:cTn id="16" dur="500"/>
                                        <p:tgtEl>
                                          <p:spTgt spid="17"/>
                                        </p:tgtEl>
                                      </p:cBhvr>
                                    </p:animEffect>
                                  </p:childTnLst>
                                </p:cTn>
                              </p:par>
                            </p:childTnLst>
                          </p:cTn>
                        </p:par>
                        <p:par>
                          <p:cTn id="17" fill="hold">
                            <p:stCondLst>
                              <p:cond delay="500"/>
                            </p:stCondLst>
                            <p:childTnLst>
                              <p:par>
                                <p:cTn id="18" presetID="22" presetClass="entr" presetSubtype="8"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up)">
                                      <p:cBhvr>
                                        <p:cTn id="30" dur="500"/>
                                        <p:tgtEl>
                                          <p:spTgt spid="12"/>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5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up)">
                                      <p:cBhvr>
                                        <p:cTn id="44" dur="500"/>
                                        <p:tgtEl>
                                          <p:spTgt spid="2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down)">
                                      <p:cBhvr>
                                        <p:cTn id="53" dur="500"/>
                                        <p:tgtEl>
                                          <p:spTgt spid="23"/>
                                        </p:tgtEl>
                                      </p:cBhvr>
                                    </p:animEffect>
                                  </p:childTnLst>
                                </p:cTn>
                              </p:par>
                            </p:childTnLst>
                          </p:cTn>
                        </p:par>
                        <p:par>
                          <p:cTn id="54" fill="hold">
                            <p:stCondLst>
                              <p:cond delay="5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1000"/>
                            </p:stCondLst>
                            <p:childTnLst>
                              <p:par>
                                <p:cTn id="59" presetID="22" presetClass="entr" presetSubtype="8"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30"/>
                                        </p:tgtEl>
                                        <p:attrNameLst>
                                          <p:attrName>style.visibility</p:attrName>
                                        </p:attrNameLst>
                                      </p:cBhvr>
                                      <p:to>
                                        <p:strVal val="visible"/>
                                      </p:to>
                                    </p:set>
                                    <p:anim calcmode="lin" valueType="num">
                                      <p:cBhvr additive="base">
                                        <p:cTn id="66" dur="500" fill="hold"/>
                                        <p:tgtEl>
                                          <p:spTgt spid="30"/>
                                        </p:tgtEl>
                                        <p:attrNameLst>
                                          <p:attrName>ppt_x</p:attrName>
                                        </p:attrNameLst>
                                      </p:cBhvr>
                                      <p:tavLst>
                                        <p:tav tm="0">
                                          <p:val>
                                            <p:strVal val="#ppt_x"/>
                                          </p:val>
                                        </p:tav>
                                        <p:tav tm="100000">
                                          <p:val>
                                            <p:strVal val="#ppt_x"/>
                                          </p:val>
                                        </p:tav>
                                      </p:tavLst>
                                    </p:anim>
                                    <p:anim calcmode="lin" valueType="num">
                                      <p:cBhvr additive="base">
                                        <p:cTn id="6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26" grpId="0" animBg="1"/>
      <p:bldP spid="27" grpId="0" animBg="1"/>
      <p:bldP spid="30" grpId="0" animBg="1"/>
      <p:bldP spid="1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占位符 2"/>
          <p:cNvSpPr txBox="1"/>
          <p:nvPr/>
        </p:nvSpPr>
        <p:spPr>
          <a:xfrm>
            <a:off x="0" y="0"/>
            <a:ext cx="3883742"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3200" b="1" i="0" u="none" strike="noStrike" kern="1200" cap="none" spc="0" normalizeH="0" baseline="0" noProof="0" dirty="0">
              <a:ln>
                <a:noFill/>
              </a:ln>
              <a:solidFill>
                <a:srgbClr val="002060"/>
              </a:solidFill>
              <a:effectLst/>
              <a:uLnTx/>
              <a:uFillTx/>
              <a:latin typeface="Calibri Light" panose="020F0302020204030204"/>
              <a:ea typeface="华文中宋" panose="02010600040101010101" charset="-122"/>
              <a:cs typeface="+mn-cs"/>
            </a:endParaRPr>
          </a:p>
        </p:txBody>
      </p:sp>
      <p:sp>
        <p:nvSpPr>
          <p:cNvPr id="3" name="文本框 2"/>
          <p:cNvSpPr txBox="1"/>
          <p:nvPr/>
        </p:nvSpPr>
        <p:spPr>
          <a:xfrm>
            <a:off x="183792" y="897492"/>
            <a:ext cx="12112711" cy="58169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1.</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经历许多变化</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defRPr/>
            </a:pPr>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go through many changes </a:t>
            </a:r>
            <a:endPar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2.</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形成</a:t>
            </a: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建立</a:t>
            </a: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塑造 负面的</a:t>
            </a: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积极的身体形象认知 </a:t>
            </a: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 </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form/build/shape a negative/positive  body image  </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3.</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特定特征</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specific features</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4.</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例如   </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for instance /  for example / such as/ like </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5.</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同伴（同龄人）压力</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defRPr/>
            </a:pP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peer pressure</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6.</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随意拿</a:t>
            </a: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开玩笑</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defRPr/>
            </a:pP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make casual jokes about </a:t>
            </a:r>
            <a:r>
              <a:rPr lang="en-US" altLang="zh-CN" sz="2200" b="1" i="1" dirty="0" err="1">
                <a:solidFill>
                  <a:srgbClr val="FF0000"/>
                </a:solidFill>
                <a:latin typeface="Calibri" panose="020F0502020204030204" pitchFamily="34" charset="0"/>
                <a:ea typeface="Calibri" panose="020F0502020204030204" pitchFamily="34" charset="0"/>
                <a:cs typeface="Calibri" panose="020F0502020204030204" pitchFamily="34" charset="0"/>
              </a:rPr>
              <a:t>sth</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7.</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宣扬单一的、理想化的体型</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600"/>
              </a:spcBef>
              <a:spcAft>
                <a:spcPts val="0"/>
              </a:spcAft>
              <a:buClrTx/>
              <a:buSzTx/>
              <a:defRPr/>
            </a:pP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promote a narrow, ideal body type</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Char char="•"/>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8.</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极端节食、过度锻炼</a:t>
            </a: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或有风险的整形手术</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600"/>
              </a:spcBef>
              <a:spcAft>
                <a:spcPts val="0"/>
              </a:spcAft>
              <a:buClrTx/>
              <a:buSzTx/>
              <a:defRPr/>
            </a:pP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extreme dieting, overexercising, or even risky plastic surgeries</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p:txBody>
      </p:sp>
      <p:sp>
        <p:nvSpPr>
          <p:cNvPr id="8" name="文本框 7"/>
          <p:cNvSpPr txBox="1"/>
          <p:nvPr/>
        </p:nvSpPr>
        <p:spPr>
          <a:xfrm>
            <a:off x="7466658" y="0"/>
            <a:ext cx="6178378" cy="701730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9.</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模特和名人 ，网红</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600"/>
              </a:spcBef>
              <a:spcAft>
                <a:spcPts val="0"/>
              </a:spcAft>
              <a:buClrTx/>
              <a:buSzTx/>
              <a:defRPr/>
            </a:pP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Models, celebrities and</a:t>
            </a:r>
            <a:r>
              <a:rPr lang="zh-CN" altLang="en-US"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influencers</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10.</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看起来完美无瑕</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600"/>
              </a:spcBef>
              <a:spcAft>
                <a:spcPts val="0"/>
              </a:spcAft>
              <a:buClrTx/>
              <a:buSzTx/>
              <a:defRPr/>
            </a:pP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appear flawless</a:t>
            </a:r>
            <a:endParaRPr lang="zh-CN" altLang="en-US"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11.</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随着时间的推移</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600"/>
              </a:spcBef>
              <a:spcAft>
                <a:spcPts val="0"/>
              </a:spcAft>
              <a:buClrTx/>
              <a:buSzTx/>
              <a:buFontTx/>
              <a:buNone/>
              <a:defRPr/>
            </a:pP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over time</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12. </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内在的自信</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600"/>
              </a:spcBef>
              <a:spcAft>
                <a:spcPts val="0"/>
              </a:spcAft>
              <a:buClrTx/>
              <a:buSzTx/>
              <a:buFontTx/>
              <a:buNone/>
              <a:defRPr/>
            </a:pP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inner confidence</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13.</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降低整体生活满意度</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600"/>
              </a:spcBef>
              <a:spcAft>
                <a:spcPts val="0"/>
              </a:spcAft>
              <a:buClrTx/>
              <a:buSzTx/>
              <a:buFontTx/>
              <a:buNone/>
              <a:defRPr/>
            </a:pP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lower overall </a:t>
            </a:r>
            <a:r>
              <a:rPr lang="zh-CN" altLang="en-US"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life satisfactions </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14.</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存在于</a:t>
            </a: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源自  </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600"/>
              </a:spcBef>
              <a:spcAft>
                <a:spcPts val="0"/>
              </a:spcAft>
              <a:buClrTx/>
              <a:buSzTx/>
              <a:buFontTx/>
              <a:buNone/>
              <a:defRPr/>
            </a:pP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lie within </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15.</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双刃剑 </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600"/>
              </a:spcBef>
              <a:spcAft>
                <a:spcPts val="0"/>
              </a:spcAft>
              <a:buClrTx/>
              <a:buSzTx/>
              <a:buFontTx/>
              <a:buNone/>
              <a:defRPr/>
            </a:pP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double-edged sword   </a:t>
            </a:r>
            <a:endPar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Tx/>
              <a:buSzTx/>
              <a:buFontTx/>
              <a:buNone/>
              <a:defRPr/>
            </a:pPr>
            <a:r>
              <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16.</a:t>
            </a:r>
            <a:r>
              <a:rPr kumimoji="0" lang="zh-CN" altLang="en-US"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rPr>
              <a:t>才能和优势 </a:t>
            </a:r>
            <a:endParaRPr kumimoji="0" lang="en-US" altLang="zh-CN" sz="2200" b="1" i="0" u="none" strike="noStrike" kern="1200" cap="none" spc="0" normalizeH="0" baseline="0" noProof="0" dirty="0">
              <a:ln>
                <a:noFill/>
              </a:ln>
              <a:solidFill>
                <a:srgbClr val="222222"/>
              </a:solidFill>
              <a:effectLst/>
              <a:uLnTx/>
              <a:uFillTx/>
              <a:latin typeface="Inter"/>
              <a:ea typeface="宋体" panose="02010600030101010101" pitchFamily="2" charset="-122"/>
              <a:cs typeface="+mn-cs"/>
            </a:endParaRPr>
          </a:p>
          <a:p>
            <a:pPr marL="0" marR="0" lvl="0" indent="0" algn="l" defTabSz="914400" rtl="0" eaLnBrk="1" fontAlgn="auto" latinLnBrk="0" hangingPunct="1">
              <a:lnSpc>
                <a:spcPct val="100000"/>
              </a:lnSpc>
              <a:spcBef>
                <a:spcPts val="600"/>
              </a:spcBef>
              <a:spcAft>
                <a:spcPts val="0"/>
              </a:spcAft>
              <a:buClrTx/>
              <a:buSzTx/>
              <a:buFontTx/>
              <a:buNone/>
              <a:defRPr/>
            </a:pP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talents and</a:t>
            </a:r>
            <a:r>
              <a:rPr lang="zh-CN" altLang="en-US"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altLang="zh-CN"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strengths</a:t>
            </a:r>
            <a:r>
              <a:rPr lang="zh-CN" altLang="en-US" sz="2200" b="1" i="1" dirty="0">
                <a:solidFill>
                  <a:srgbClr val="FF0000"/>
                </a:solidFill>
                <a:latin typeface="Calibri" panose="020F0502020204030204" pitchFamily="34" charset="0"/>
                <a:ea typeface="Calibri" panose="020F0502020204030204" pitchFamily="34" charset="0"/>
                <a:cs typeface="Calibri" panose="020F0502020204030204" pitchFamily="34" charset="0"/>
              </a:rPr>
              <a:t> </a:t>
            </a:r>
            <a:endParaRPr lang="zh-CN" altLang="en-US" sz="2200" b="1" i="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60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Calibri" panose="020F0502020204030204"/>
              <a:ea typeface="宋体" panose="02010600030101010101" pitchFamily="2" charset="-122"/>
              <a:cs typeface="+mn-cs"/>
            </a:endParaRPr>
          </a:p>
        </p:txBody>
      </p:sp>
      <p:grpSp>
        <p:nvGrpSpPr>
          <p:cNvPr id="2" name="组合 1"/>
          <p:cNvGrpSpPr/>
          <p:nvPr/>
        </p:nvGrpSpPr>
        <p:grpSpPr>
          <a:xfrm>
            <a:off x="0" y="0"/>
            <a:ext cx="3946849" cy="623456"/>
            <a:chOff x="0" y="0"/>
            <a:chExt cx="3169369" cy="623456"/>
          </a:xfrm>
        </p:grpSpPr>
        <p:sp>
          <p:nvSpPr>
            <p:cNvPr id="4" name="矩形 3"/>
            <p:cNvSpPr/>
            <p:nvPr/>
          </p:nvSpPr>
          <p:spPr>
            <a:xfrm>
              <a:off x="0" y="467592"/>
              <a:ext cx="3158836" cy="155864"/>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6"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rPr>
                <a:t>文本词句分析与积累</a:t>
              </a:r>
              <a:endPar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anim calcmode="lin" valueType="num">
                                      <p:cBhvr additive="base">
                                        <p:cTn id="4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5" end="15"/>
                                            </p:txEl>
                                          </p:spTgt>
                                        </p:tgtEl>
                                        <p:attrNameLst>
                                          <p:attrName>style.visibility</p:attrName>
                                        </p:attrNameLst>
                                      </p:cBhvr>
                                      <p:to>
                                        <p:strVal val="visible"/>
                                      </p:to>
                                    </p:set>
                                    <p:anim calcmode="lin" valueType="num">
                                      <p:cBhvr additive="base">
                                        <p:cTn id="4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8">
                                            <p:txEl>
                                              <p:pRg st="1" end="1"/>
                                            </p:txEl>
                                          </p:spTgt>
                                        </p:tgtEl>
                                        <p:attrNameLst>
                                          <p:attrName>style.visibility</p:attrName>
                                        </p:attrNameLst>
                                      </p:cBhvr>
                                      <p:to>
                                        <p:strVal val="visible"/>
                                      </p:to>
                                    </p:set>
                                    <p:anim calcmode="lin" valueType="num">
                                      <p:cBhvr additive="base">
                                        <p:cTn id="5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 calcmode="lin" valueType="num">
                                      <p:cBhvr additive="base">
                                        <p:cTn id="61"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8">
                                            <p:txEl>
                                              <p:pRg st="5" end="5"/>
                                            </p:txEl>
                                          </p:spTgt>
                                        </p:tgtEl>
                                        <p:attrNameLst>
                                          <p:attrName>style.visibility</p:attrName>
                                        </p:attrNameLst>
                                      </p:cBhvr>
                                      <p:to>
                                        <p:strVal val="visible"/>
                                      </p:to>
                                    </p:set>
                                    <p:anim calcmode="lin" valueType="num">
                                      <p:cBhvr additive="base">
                                        <p:cTn id="67"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8">
                                            <p:txEl>
                                              <p:pRg st="7" end="7"/>
                                            </p:txEl>
                                          </p:spTgt>
                                        </p:tgtEl>
                                        <p:attrNameLst>
                                          <p:attrName>style.visibility</p:attrName>
                                        </p:attrNameLst>
                                      </p:cBhvr>
                                      <p:to>
                                        <p:strVal val="visible"/>
                                      </p:to>
                                    </p:set>
                                    <p:anim calcmode="lin" valueType="num">
                                      <p:cBhvr additive="base">
                                        <p:cTn id="73" dur="500" fill="hold"/>
                                        <p:tgtEl>
                                          <p:spTgt spid="8">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8">
                                            <p:txEl>
                                              <p:pRg st="9" end="9"/>
                                            </p:txEl>
                                          </p:spTgt>
                                        </p:tgtEl>
                                        <p:attrNameLst>
                                          <p:attrName>style.visibility</p:attrName>
                                        </p:attrNameLst>
                                      </p:cBhvr>
                                      <p:to>
                                        <p:strVal val="visible"/>
                                      </p:to>
                                    </p:set>
                                    <p:anim calcmode="lin" valueType="num">
                                      <p:cBhvr additive="base">
                                        <p:cTn id="79" dur="500" fill="hold"/>
                                        <p:tgtEl>
                                          <p:spTgt spid="8">
                                            <p:txEl>
                                              <p:pRg st="9" end="9"/>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8">
                                            <p:txEl>
                                              <p:pRg st="11" end="11"/>
                                            </p:txEl>
                                          </p:spTgt>
                                        </p:tgtEl>
                                        <p:attrNameLst>
                                          <p:attrName>style.visibility</p:attrName>
                                        </p:attrNameLst>
                                      </p:cBhvr>
                                      <p:to>
                                        <p:strVal val="visible"/>
                                      </p:to>
                                    </p:set>
                                    <p:anim calcmode="lin" valueType="num">
                                      <p:cBhvr additive="base">
                                        <p:cTn id="85" dur="500" fill="hold"/>
                                        <p:tgtEl>
                                          <p:spTgt spid="8">
                                            <p:txEl>
                                              <p:pRg st="11" end="11"/>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8">
                                            <p:txEl>
                                              <p:pRg st="13" end="13"/>
                                            </p:txEl>
                                          </p:spTgt>
                                        </p:tgtEl>
                                        <p:attrNameLst>
                                          <p:attrName>style.visibility</p:attrName>
                                        </p:attrNameLst>
                                      </p:cBhvr>
                                      <p:to>
                                        <p:strVal val="visible"/>
                                      </p:to>
                                    </p:set>
                                    <p:anim calcmode="lin" valueType="num">
                                      <p:cBhvr additive="base">
                                        <p:cTn id="91" dur="500" fill="hold"/>
                                        <p:tgtEl>
                                          <p:spTgt spid="8">
                                            <p:txEl>
                                              <p:pRg st="13" end="13"/>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8">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8">
                                            <p:txEl>
                                              <p:pRg st="15" end="15"/>
                                            </p:txEl>
                                          </p:spTgt>
                                        </p:tgtEl>
                                        <p:attrNameLst>
                                          <p:attrName>style.visibility</p:attrName>
                                        </p:attrNameLst>
                                      </p:cBhvr>
                                      <p:to>
                                        <p:strVal val="visible"/>
                                      </p:to>
                                    </p:set>
                                    <p:anim calcmode="lin" valueType="num">
                                      <p:cBhvr additive="base">
                                        <p:cTn id="97" dur="500" fill="hold"/>
                                        <p:tgtEl>
                                          <p:spTgt spid="8">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8">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5868" y="874508"/>
            <a:ext cx="12046132" cy="4351338"/>
          </a:xfrm>
        </p:spPr>
        <p:txBody>
          <a:bodyPr>
            <a:normAutofit fontScale="77500" lnSpcReduction="20000"/>
          </a:bodyPr>
          <a:lstStyle/>
          <a:p>
            <a:pPr marL="0" indent="0">
              <a:lnSpc>
                <a:spcPct val="150000"/>
              </a:lnSpc>
              <a:buNone/>
            </a:pPr>
            <a:r>
              <a:rPr lang="zh-CN" altLang="en-US" b="1" dirty="0">
                <a:solidFill>
                  <a:srgbClr val="222222"/>
                </a:solidFill>
              </a:rPr>
              <a:t>长难句理解及语法填空</a:t>
            </a:r>
            <a:endParaRPr lang="en-US" altLang="zh-CN" b="1" dirty="0">
              <a:solidFill>
                <a:srgbClr val="222222"/>
              </a:solidFill>
            </a:endParaRPr>
          </a:p>
          <a:p>
            <a:pPr marL="0" indent="0">
              <a:lnSpc>
                <a:spcPct val="150000"/>
              </a:lnSpc>
              <a:buNone/>
            </a:pPr>
            <a:r>
              <a:rPr lang="en-US" altLang="zh-CN" dirty="0">
                <a:solidFill>
                  <a:srgbClr val="222222"/>
                </a:solidFill>
              </a:rPr>
              <a:t>17.</a:t>
            </a:r>
            <a:r>
              <a:rPr lang="en-US" altLang="zh-CN" b="1" dirty="0">
                <a:solidFill>
                  <a:srgbClr val="222222"/>
                </a:solidFill>
              </a:rPr>
              <a:t>Rather than </a:t>
            </a:r>
            <a:r>
              <a:rPr lang="en-US" altLang="zh-CN" dirty="0">
                <a:solidFill>
                  <a:srgbClr val="222222"/>
                </a:solidFill>
              </a:rPr>
              <a:t>focusing on appearances, __________(value )people for their true selves. By surrounding yourself with positive influences and ____________(avoid) comments ______looks, you can </a:t>
            </a:r>
            <a:r>
              <a:rPr lang="en-US" altLang="zh-CN" b="1" dirty="0">
                <a:solidFill>
                  <a:srgbClr val="222222"/>
                </a:solidFill>
              </a:rPr>
              <a:t>redirect </a:t>
            </a:r>
            <a:r>
              <a:rPr lang="en-US" altLang="zh-CN" dirty="0">
                <a:solidFill>
                  <a:srgbClr val="222222"/>
                </a:solidFill>
              </a:rPr>
              <a:t>your attention from self - criticism.”(</a:t>
            </a:r>
            <a:r>
              <a:rPr lang="zh-CN" altLang="en-US" dirty="0">
                <a:solidFill>
                  <a:srgbClr val="222222"/>
                </a:solidFill>
              </a:rPr>
              <a:t>译</a:t>
            </a:r>
            <a:r>
              <a:rPr lang="en-US" altLang="zh-CN" dirty="0">
                <a:solidFill>
                  <a:srgbClr val="222222"/>
                </a:solidFill>
              </a:rPr>
              <a:t>)</a:t>
            </a:r>
            <a:endParaRPr lang="en-US" altLang="zh-CN" dirty="0">
              <a:solidFill>
                <a:srgbClr val="222222"/>
              </a:solidFill>
            </a:endParaRPr>
          </a:p>
          <a:p>
            <a:pPr marL="0" indent="0">
              <a:lnSpc>
                <a:spcPct val="150000"/>
              </a:lnSpc>
              <a:buNone/>
            </a:pPr>
            <a:r>
              <a:rPr lang="zh-CN" altLang="en-US" b="1" dirty="0">
                <a:solidFill>
                  <a:srgbClr val="FF0000"/>
                </a:solidFill>
              </a:rPr>
              <a:t>与其关注外貌，不如看重人的真实内在。让自己置身于积极的影响中，避免对外表评头论足，你就能将注意力从自我批评上转移开</a:t>
            </a:r>
            <a:endParaRPr lang="zh-CN" altLang="en-US" b="1" dirty="0">
              <a:solidFill>
                <a:srgbClr val="FF0000"/>
              </a:solidFill>
            </a:endParaRPr>
          </a:p>
          <a:p>
            <a:pPr marL="0" indent="0">
              <a:lnSpc>
                <a:spcPct val="150000"/>
              </a:lnSpc>
              <a:buNone/>
            </a:pPr>
            <a:r>
              <a:rPr lang="en-US" altLang="zh-CN" b="0" i="0" dirty="0">
                <a:solidFill>
                  <a:srgbClr val="222222"/>
                </a:solidFill>
                <a:effectLst/>
              </a:rPr>
              <a:t>18.  I</a:t>
            </a:r>
            <a:r>
              <a:rPr lang="en-US" altLang="zh-CN" dirty="0">
                <a:solidFill>
                  <a:srgbClr val="222222"/>
                </a:solidFill>
              </a:rPr>
              <a:t>f fair skin </a:t>
            </a:r>
            <a:r>
              <a:rPr lang="en-US" altLang="zh-CN" b="1" dirty="0">
                <a:solidFill>
                  <a:srgbClr val="222222"/>
                </a:solidFill>
              </a:rPr>
              <a:t>is portrayed as </a:t>
            </a:r>
            <a:r>
              <a:rPr lang="en-US" altLang="zh-CN" dirty="0">
                <a:solidFill>
                  <a:srgbClr val="222222"/>
                </a:solidFill>
              </a:rPr>
              <a:t>beautiful, you may feel </a:t>
            </a:r>
            <a:r>
              <a:rPr lang="en-US" altLang="zh-CN" b="1" dirty="0">
                <a:solidFill>
                  <a:srgbClr val="222222"/>
                </a:solidFill>
              </a:rPr>
              <a:t>insecure </a:t>
            </a:r>
            <a:r>
              <a:rPr lang="en-US" altLang="zh-CN" dirty="0">
                <a:solidFill>
                  <a:srgbClr val="222222"/>
                </a:solidFill>
              </a:rPr>
              <a:t>if you don‘t </a:t>
            </a:r>
            <a:r>
              <a:rPr lang="en-US" altLang="zh-CN" b="1" dirty="0">
                <a:solidFill>
                  <a:srgbClr val="222222"/>
                </a:solidFill>
              </a:rPr>
              <a:t>match that ideal. (</a:t>
            </a:r>
            <a:r>
              <a:rPr lang="zh-CN" altLang="en-US" b="1" dirty="0">
                <a:solidFill>
                  <a:srgbClr val="222222"/>
                </a:solidFill>
              </a:rPr>
              <a:t>译</a:t>
            </a:r>
            <a:r>
              <a:rPr lang="en-US" altLang="zh-CN" b="1" dirty="0">
                <a:solidFill>
                  <a:srgbClr val="222222"/>
                </a:solidFill>
              </a:rPr>
              <a:t>)</a:t>
            </a:r>
            <a:endParaRPr lang="en-US" altLang="zh-CN" b="1" dirty="0">
              <a:solidFill>
                <a:srgbClr val="222222"/>
              </a:solidFill>
            </a:endParaRPr>
          </a:p>
          <a:p>
            <a:pPr marL="0" indent="0">
              <a:lnSpc>
                <a:spcPct val="150000"/>
              </a:lnSpc>
              <a:buNone/>
            </a:pPr>
            <a:r>
              <a:rPr lang="zh-CN" altLang="en-US" b="1" dirty="0">
                <a:solidFill>
                  <a:srgbClr val="FF0000"/>
                </a:solidFill>
                <a:latin typeface="Inter"/>
              </a:rPr>
              <a:t>如果白皙的皮肤被描绘为美，而你不符合那种标准，你可能会感到不自信。</a:t>
            </a:r>
            <a:endParaRPr lang="en-US" altLang="zh-CN" b="1" i="0" dirty="0">
              <a:solidFill>
                <a:srgbClr val="FF0000"/>
              </a:solidFill>
              <a:effectLst/>
              <a:latin typeface="Inter"/>
            </a:endParaRPr>
          </a:p>
          <a:p>
            <a:endParaRPr lang="zh-CN" altLang="en-US" dirty="0"/>
          </a:p>
        </p:txBody>
      </p:sp>
      <p:sp>
        <p:nvSpPr>
          <p:cNvPr id="6" name="文本框 5"/>
          <p:cNvSpPr txBox="1"/>
          <p:nvPr/>
        </p:nvSpPr>
        <p:spPr>
          <a:xfrm>
            <a:off x="6293120" y="1883157"/>
            <a:ext cx="138466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avoiding</a:t>
            </a:r>
            <a:endParaRPr kumimoji="0" lang="zh-CN" altLang="en-US" sz="2400" b="1" i="1"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endParaRPr>
          </a:p>
        </p:txBody>
      </p:sp>
      <p:sp>
        <p:nvSpPr>
          <p:cNvPr id="8" name="文本框 7"/>
          <p:cNvSpPr txBox="1"/>
          <p:nvPr/>
        </p:nvSpPr>
        <p:spPr>
          <a:xfrm>
            <a:off x="5416379" y="1407492"/>
            <a:ext cx="1110342"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value</a:t>
            </a:r>
            <a:endParaRPr kumimoji="0" lang="zh-CN" altLang="en-US" sz="2400" b="1" i="1"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endParaRPr>
          </a:p>
        </p:txBody>
      </p:sp>
      <p:sp>
        <p:nvSpPr>
          <p:cNvPr id="10" name="文本框 9"/>
          <p:cNvSpPr txBox="1"/>
          <p:nvPr/>
        </p:nvSpPr>
        <p:spPr>
          <a:xfrm>
            <a:off x="9801380" y="1869157"/>
            <a:ext cx="71845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rPr>
              <a:t>on</a:t>
            </a:r>
            <a:endParaRPr kumimoji="0" lang="zh-CN" altLang="en-US" sz="2400" b="1" i="1" u="none" strike="noStrike" kern="1200" cap="none" spc="0" normalizeH="0" baseline="0" noProof="0" dirty="0">
              <a:ln>
                <a:noFill/>
              </a:ln>
              <a:solidFill>
                <a:srgbClr val="FF0000"/>
              </a:solidFill>
              <a:effectLst/>
              <a:uLnTx/>
              <a:uFillTx/>
              <a:latin typeface="Calibri" panose="020F0502020204030204"/>
              <a:ea typeface="宋体" panose="02010600030101010101" pitchFamily="2" charset="-122"/>
              <a:cs typeface="+mn-cs"/>
            </a:endParaRPr>
          </a:p>
        </p:txBody>
      </p:sp>
      <p:grpSp>
        <p:nvGrpSpPr>
          <p:cNvPr id="2" name="组合 1"/>
          <p:cNvGrpSpPr/>
          <p:nvPr/>
        </p:nvGrpSpPr>
        <p:grpSpPr>
          <a:xfrm>
            <a:off x="0" y="0"/>
            <a:ext cx="3946849" cy="623456"/>
            <a:chOff x="0" y="0"/>
            <a:chExt cx="3169369" cy="623456"/>
          </a:xfrm>
        </p:grpSpPr>
        <p:sp>
          <p:nvSpPr>
            <p:cNvPr id="5" name="矩形 4"/>
            <p:cNvSpPr/>
            <p:nvPr/>
          </p:nvSpPr>
          <p:spPr>
            <a:xfrm>
              <a:off x="0" y="467592"/>
              <a:ext cx="3158836" cy="155864"/>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7"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rPr>
                <a:t>文本词句分析与积累</a:t>
              </a:r>
              <a:endPar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383118" y="1350684"/>
            <a:ext cx="11438341" cy="4793129"/>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142357" y="2415787"/>
            <a:ext cx="4457463" cy="83099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tabLst>
                <a:tab pos="2865755" algn="l"/>
              </a:tabLst>
            </a:pPr>
            <a:r>
              <a:rPr lang="zh-CN" altLang="en-US" sz="4800" b="1" dirty="0">
                <a:solidFill>
                  <a:schemeClr val="tx1">
                    <a:lumMod val="95000"/>
                    <a:lumOff val="5000"/>
                  </a:schemeClr>
                </a:solidFill>
                <a:latin typeface="微软雅黑" panose="020B0503020204020204" pitchFamily="34" charset="-122"/>
                <a:ea typeface="微软雅黑" panose="020B0503020204020204" pitchFamily="34" charset="-122"/>
                <a:sym typeface="Calibri" panose="020F0502020204030204" pitchFamily="34" charset="0"/>
              </a:rPr>
              <a:t>完形填空</a:t>
            </a:r>
            <a:endParaRPr lang="en-US" altLang="zh-CN" sz="4800" b="1" dirty="0">
              <a:solidFill>
                <a:schemeClr val="tx1">
                  <a:lumMod val="95000"/>
                  <a:lumOff val="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765110" y="3420171"/>
            <a:ext cx="4885882" cy="871970"/>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pPr>
            <a:r>
              <a:rPr lang="zh-CN" altLang="en-US"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人与社会： </a:t>
            </a:r>
            <a:r>
              <a:rPr lang="en-US" altLang="zh-CN"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Changes in My Personal Consumption Values</a:t>
            </a:r>
            <a:endParaRPr lang="en-US" altLang="zh-CN"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endParaRPr>
          </a:p>
        </p:txBody>
      </p:sp>
      <p:pic>
        <p:nvPicPr>
          <p:cNvPr id="4" name="图片 3"/>
          <p:cNvPicPr>
            <a:picLocks noChangeAspect="1"/>
          </p:cNvPicPr>
          <p:nvPr/>
        </p:nvPicPr>
        <p:blipFill>
          <a:blip r:embed="rId1"/>
          <a:stretch>
            <a:fillRect/>
          </a:stretch>
        </p:blipFill>
        <p:spPr>
          <a:xfrm>
            <a:off x="6111866" y="676656"/>
            <a:ext cx="5717422" cy="5797296"/>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584440" y="707085"/>
            <a:ext cx="11278045" cy="6150915"/>
          </a:xfrm>
          <a:prstGeom prst="rect">
            <a:avLst/>
          </a:prstGeom>
          <a:noFill/>
          <a:ln w="9525">
            <a:noFill/>
          </a:ln>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41. A . </a:t>
            </a:r>
            <a:r>
              <a:rPr kumimoji="0" lang="en-US" altLang="zh-CN"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u</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pset		B.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blessed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 content		D . bored</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42. A. complaint	B.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reservation</a:t>
            </a:r>
            <a:r>
              <a:rPr lang="en-US" sz="2200" dirty="0">
                <a:solidFill>
                  <a:srgbClr val="000000"/>
                </a:solidFill>
                <a:latin typeface="Times New Roman" panose="02020603050405020304" pitchFamily="18" charset="0"/>
                <a:ea typeface="宋体" panose="02010600030101010101" pitchFamily="2" charset="-122"/>
              </a:rPr>
              <a:t>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restriction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 . approval</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43. A. introduce		B. compare		C. explain		D. prove</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44. A. confident		B. proud		C.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envious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D.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suspicious</a:t>
            </a:r>
            <a:endPar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45.A.specific		B.  simple		C. unusual		D. unnecessary</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46. A</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 reflect on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B. benefit from		C. continue with	D. build up</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47. A. shame		B. happiness		C.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optimism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 . anxiety</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48. A. forget		B. accept		C. repeat		D. change</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49. A.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materialism</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B.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minimalism</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C.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formalism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 realism</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50. A</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 initially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B. suddenly		C. secretly		D. previously</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51. A. purchasing	B. </a:t>
            </a:r>
            <a:r>
              <a:rPr lang="en-US" sz="2200" dirty="0">
                <a:solidFill>
                  <a:srgbClr val="000000"/>
                </a:solidFill>
                <a:latin typeface="Times New Roman" panose="02020603050405020304" pitchFamily="18" charset="0"/>
                <a:ea typeface="宋体" panose="02010600030101010101" pitchFamily="2" charset="-122"/>
              </a:rPr>
              <a:t>k</a:t>
            </a:r>
            <a:r>
              <a:rPr kumimoji="0" lang="en-US" sz="2200" b="0" i="0" u="none" strike="noStrike" kern="1200" cap="none" spc="0" normalizeH="0" baseline="0" noProof="0" dirty="0" err="1">
                <a:ln>
                  <a:noFill/>
                </a:ln>
                <a:solidFill>
                  <a:srgbClr val="000000"/>
                </a:solidFill>
                <a:effectLst/>
                <a:uLnTx/>
                <a:uFillTx/>
                <a:latin typeface="Times New Roman" panose="02020603050405020304" pitchFamily="18" charset="0"/>
                <a:ea typeface="宋体" panose="02010600030101010101" pitchFamily="2" charset="-122"/>
                <a:cs typeface="+mn-cs"/>
              </a:rPr>
              <a:t>eeping</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C. replacing		D. cleaning</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52. A. interesting	B.</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 liberating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 convincing		D.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inviting</a:t>
            </a:r>
            <a:endPar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53. A. pretended	B. agreed		C.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resolved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D. failed</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54. A. remember	B. predict		C.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comprehend</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		D. ignore</a:t>
            </a:r>
            <a:endPar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a:p>
            <a:pPr marL="0" marR="0" lvl="0" indent="0" algn="l" defTabSz="914400" rtl="0" eaLnBrk="1" fontAlgn="auto" latinLnBrk="0" hangingPunct="1">
              <a:lnSpc>
                <a:spcPct val="120000"/>
              </a:lnSpc>
              <a:spcBef>
                <a:spcPts val="0"/>
              </a:spcBef>
              <a:spcAft>
                <a:spcPts val="0"/>
              </a:spcAft>
              <a:buClrTx/>
              <a:buSzTx/>
              <a:buFontTx/>
              <a:buNone/>
              <a:defRPr/>
            </a:pP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55. A. </a:t>
            </a:r>
            <a:r>
              <a:rPr kumimoji="0" lang="en-US" sz="2200" b="0" i="0" u="none" strike="noStrike" kern="1200" cap="none" spc="0" normalizeH="0" baseline="0" noProof="0" dirty="0">
                <a:ln>
                  <a:noFill/>
                </a:ln>
                <a:solidFill>
                  <a:srgbClr val="C00000"/>
                </a:solidFill>
                <a:effectLst/>
                <a:uLnTx/>
                <a:uFillTx/>
                <a:latin typeface="Times New Roman" panose="02020603050405020304" pitchFamily="18" charset="0"/>
                <a:ea typeface="宋体" panose="02010600030101010101" pitchFamily="2" charset="-122"/>
                <a:cs typeface="+mn-cs"/>
              </a:rPr>
              <a:t>capabilities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B. </a:t>
            </a:r>
            <a:r>
              <a:rPr kumimoji="0" lang="en-US" sz="2200" b="0" i="0" u="none" strike="noStrike" kern="1200" cap="none" spc="0" normalizeH="0" baseline="0" noProof="0" dirty="0">
                <a:ln>
                  <a:noFill/>
                </a:ln>
                <a:solidFill>
                  <a:srgbClr val="FF6D6D">
                    <a:lumMod val="50000"/>
                  </a:srgbClr>
                </a:solidFill>
                <a:effectLst/>
                <a:uLnTx/>
                <a:uFillTx/>
                <a:latin typeface="Times New Roman" panose="02020603050405020304" pitchFamily="18" charset="0"/>
                <a:ea typeface="宋体" panose="02010600030101010101" pitchFamily="2" charset="-122"/>
                <a:cs typeface="+mn-cs"/>
              </a:rPr>
              <a:t>reflections		</a:t>
            </a:r>
            <a:r>
              <a:rPr kumimoji="0" 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rPr>
              <a:t>C. experiences		D. opportunities</a:t>
            </a:r>
            <a:endParaRPr kumimoji="0" lang="en-US" altLang="en-US" sz="2200" b="0" i="0" u="none" strike="noStrike" kern="1200" cap="none" spc="0" normalizeH="0" baseline="0" noProof="0" dirty="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3" name="文本框 2"/>
          <p:cNvSpPr txBox="1"/>
          <p:nvPr/>
        </p:nvSpPr>
        <p:spPr>
          <a:xfrm>
            <a:off x="83886" y="111967"/>
            <a:ext cx="2352103" cy="441753"/>
          </a:xfrm>
          <a:prstGeom prst="round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Step1: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选项全击破</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
        <p:nvSpPr>
          <p:cNvPr id="6" name="文本框 5"/>
          <p:cNvSpPr txBox="1"/>
          <p:nvPr/>
        </p:nvSpPr>
        <p:spPr>
          <a:xfrm>
            <a:off x="4711192" y="783285"/>
            <a:ext cx="934722"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幸运的</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8" name="文本框 7"/>
          <p:cNvSpPr txBox="1"/>
          <p:nvPr/>
        </p:nvSpPr>
        <p:spPr>
          <a:xfrm>
            <a:off x="4445854" y="1379972"/>
            <a:ext cx="222300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预订</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保留意见</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0" name="文本框 9"/>
          <p:cNvSpPr txBox="1"/>
          <p:nvPr/>
        </p:nvSpPr>
        <p:spPr>
          <a:xfrm>
            <a:off x="7633169" y="1193554"/>
            <a:ext cx="77779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限制</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2" name="文本框 11"/>
          <p:cNvSpPr txBox="1"/>
          <p:nvPr/>
        </p:nvSpPr>
        <p:spPr>
          <a:xfrm>
            <a:off x="7436127" y="2011804"/>
            <a:ext cx="108910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嫉妒的</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 </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3" name="文本框 12"/>
          <p:cNvSpPr txBox="1"/>
          <p:nvPr/>
        </p:nvSpPr>
        <p:spPr>
          <a:xfrm>
            <a:off x="10472852" y="2029030"/>
            <a:ext cx="8879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怀疑的</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5" name="文本框 14"/>
          <p:cNvSpPr txBox="1"/>
          <p:nvPr/>
        </p:nvSpPr>
        <p:spPr>
          <a:xfrm>
            <a:off x="2487311" y="2858823"/>
            <a:ext cx="7224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反思</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17" name="文本框 16"/>
          <p:cNvSpPr txBox="1"/>
          <p:nvPr/>
        </p:nvSpPr>
        <p:spPr>
          <a:xfrm>
            <a:off x="7542731" y="3198271"/>
            <a:ext cx="121191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prstClr val="black"/>
                </a:solidFill>
                <a:latin typeface="微软雅黑" panose="020B0503020204020204" pitchFamily="34" charset="-122"/>
                <a:ea typeface="微软雅黑" panose="020B0503020204020204" pitchFamily="34" charset="-122"/>
              </a:rPr>
              <a:t>乐观主义</a:t>
            </a:r>
            <a:endParaRPr lang="zh-CN" altLang="en-US" b="1" dirty="0">
              <a:solidFill>
                <a:prstClr val="black"/>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5178742" y="3992037"/>
            <a:ext cx="11855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极简主义</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1" name="文本框 20"/>
          <p:cNvSpPr txBox="1"/>
          <p:nvPr/>
        </p:nvSpPr>
        <p:spPr>
          <a:xfrm>
            <a:off x="2340742" y="3753912"/>
            <a:ext cx="11855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物质主义</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3" name="文本框 22"/>
          <p:cNvSpPr txBox="1"/>
          <p:nvPr/>
        </p:nvSpPr>
        <p:spPr>
          <a:xfrm>
            <a:off x="7608289" y="4024767"/>
            <a:ext cx="117181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b="1" dirty="0">
                <a:solidFill>
                  <a:prstClr val="black"/>
                </a:solidFill>
                <a:latin typeface="微软雅黑" panose="020B0503020204020204" pitchFamily="34" charset="-122"/>
                <a:ea typeface="微软雅黑" panose="020B0503020204020204" pitchFamily="34" charset="-122"/>
              </a:rPr>
              <a:t>形式主义</a:t>
            </a:r>
            <a:endParaRPr lang="zh-CN" altLang="en-US" b="1" dirty="0">
              <a:solidFill>
                <a:prstClr val="black"/>
              </a:solidFill>
              <a:latin typeface="微软雅黑" panose="020B0503020204020204" pitchFamily="34" charset="-122"/>
              <a:ea typeface="微软雅黑" panose="020B0503020204020204" pitchFamily="34" charset="-122"/>
            </a:endParaRPr>
          </a:p>
        </p:txBody>
      </p:sp>
      <p:sp>
        <p:nvSpPr>
          <p:cNvPr id="25" name="文本框 24"/>
          <p:cNvSpPr txBox="1"/>
          <p:nvPr/>
        </p:nvSpPr>
        <p:spPr>
          <a:xfrm>
            <a:off x="2262160" y="4421474"/>
            <a:ext cx="77631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最初</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7" name="文本框 26"/>
          <p:cNvSpPr txBox="1"/>
          <p:nvPr/>
        </p:nvSpPr>
        <p:spPr>
          <a:xfrm>
            <a:off x="4696152" y="5046511"/>
            <a:ext cx="238325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解放的</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使人自由的</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29" name="文本框 28"/>
          <p:cNvSpPr txBox="1"/>
          <p:nvPr/>
        </p:nvSpPr>
        <p:spPr>
          <a:xfrm>
            <a:off x="10198610" y="5238235"/>
            <a:ext cx="103292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诱人的</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1" name="文本框 30"/>
          <p:cNvSpPr txBox="1"/>
          <p:nvPr/>
        </p:nvSpPr>
        <p:spPr>
          <a:xfrm>
            <a:off x="7545900" y="5630608"/>
            <a:ext cx="65512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决心</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3" name="文本框 32"/>
          <p:cNvSpPr txBox="1"/>
          <p:nvPr/>
        </p:nvSpPr>
        <p:spPr>
          <a:xfrm>
            <a:off x="7932739" y="5952096"/>
            <a:ext cx="91540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理解</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5" name="文本框 34"/>
          <p:cNvSpPr txBox="1"/>
          <p:nvPr/>
        </p:nvSpPr>
        <p:spPr>
          <a:xfrm>
            <a:off x="2664592" y="6423207"/>
            <a:ext cx="728313"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能力</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
        <p:nvSpPr>
          <p:cNvPr id="37" name="文本框 36"/>
          <p:cNvSpPr txBox="1"/>
          <p:nvPr/>
        </p:nvSpPr>
        <p:spPr>
          <a:xfrm>
            <a:off x="5035867" y="6438674"/>
            <a:ext cx="80295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rPr>
              <a:t>反思</a:t>
            </a: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arn(inVertical)">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barn(inVertical)">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barn(inVertical)">
                                      <p:cBhvr>
                                        <p:cTn id="52" dur="500"/>
                                        <p:tgtEl>
                                          <p:spTgt spid="23"/>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barn(inVertical)">
                                      <p:cBhvr>
                                        <p:cTn id="57" dur="500"/>
                                        <p:tgtEl>
                                          <p:spTgt spid="2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barn(inVertical)">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barn(inVertical)">
                                      <p:cBhvr>
                                        <p:cTn id="67" dur="500"/>
                                        <p:tgtEl>
                                          <p:spTgt spid="2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Effect transition="in" filter="barn(inVertical)">
                                      <p:cBhvr>
                                        <p:cTn id="72" dur="500"/>
                                        <p:tgtEl>
                                          <p:spTgt spid="31"/>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barn(inVertical)">
                                      <p:cBhvr>
                                        <p:cTn id="77" dur="500"/>
                                        <p:tgtEl>
                                          <p:spTgt spid="33"/>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barn(inVertical)">
                                      <p:cBhvr>
                                        <p:cTn id="82" dur="500"/>
                                        <p:tgtEl>
                                          <p:spTgt spid="35"/>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barn(inVertical)">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P spid="12" grpId="0"/>
      <p:bldP spid="13" grpId="0"/>
      <p:bldP spid="15" grpId="0"/>
      <p:bldP spid="17" grpId="0"/>
      <p:bldP spid="19" grpId="0"/>
      <p:bldP spid="21" grpId="0"/>
      <p:bldP spid="23" grpId="0"/>
      <p:bldP spid="25" grpId="0"/>
      <p:bldP spid="27" grpId="0"/>
      <p:bldP spid="29" grpId="0"/>
      <p:bldP spid="31" grpId="0"/>
      <p:bldP spid="33" grpId="0"/>
      <p:bldP spid="35" grpId="0"/>
      <p:bldP spid="3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 y="660284"/>
            <a:ext cx="12126685" cy="5921878"/>
          </a:xfrm>
          <a:prstGeom prst="rect">
            <a:avLst/>
          </a:prstGeom>
          <a:noFill/>
          <a:ln w="9525">
            <a:noFill/>
          </a:ln>
        </p:spPr>
        <p:txBody>
          <a:bodyPr wrap="square">
            <a:spAutoFit/>
          </a:bodyPr>
          <a:lstStyle/>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4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a:t>
            </a:r>
            <a:r>
              <a:rPr kumimoji="0" lang="en-US" sz="2200" i="0"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Growing up in a large family</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 wasn't a particularly materialistic person. I was</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41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with the few toys I had and wore hand-me-downs without</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42</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However, </a:t>
            </a:r>
            <a:r>
              <a:rPr lang="en-US" sz="2200" dirty="0">
                <a:latin typeface="Times New Roman" panose="02020603050405020304" pitchFamily="18" charset="0"/>
                <a:ea typeface="宋体" panose="02010600030101010101" pitchFamily="2" charset="-122"/>
              </a:rPr>
              <a:t>upon reaching adolescence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 began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43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myself to peers with the latest trends and felt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44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of what they owned. </a:t>
            </a:r>
            <a:r>
              <a:rPr lang="en-US" sz="2200" dirty="0">
                <a:latin typeface="Times New Roman" panose="02020603050405020304" pitchFamily="18" charset="0"/>
                <a:ea typeface="宋体" panose="02010600030101010101" pitchFamily="2" charset="-122"/>
              </a:rPr>
              <a:t>As an adult</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my shopping addiction for temporary pleasure led to an accumulation</a:t>
            </a:r>
            <a:r>
              <a:rPr kumimoji="0" lang="zh-CN"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（堆积）</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of</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45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stuff and stressed me out</a:t>
            </a:r>
            <a:r>
              <a:rPr kumimoji="0" lang="zh-CN"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endPar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It wasn't </a:t>
            </a:r>
            <a:r>
              <a:rPr lang="en-US" sz="2200" dirty="0">
                <a:latin typeface="Times New Roman" panose="02020603050405020304" pitchFamily="18" charset="0"/>
                <a:ea typeface="宋体" panose="02010600030101010101" pitchFamily="2" charset="-122"/>
              </a:rPr>
              <a:t>until I faced a serious illness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that I began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46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my relationship with material possessions. When reading about the benefits of living with less, I realized that the very things I'd tirelessly pursued were the source of my</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47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in my life. This was a turning point for me; I needed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48</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endPar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 started my journey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49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by decluttering</a:t>
            </a:r>
            <a:r>
              <a:rPr kumimoji="0" lang="zh-CN"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（清理）</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my wardrobes. It was slow going</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50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but I soon got into the swing of things. I went through my wardrobes, only</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51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the items that I loved and had worn recently and donating the rest to the local charity shop. And it felt so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52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endPar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a:t>
            </a:r>
            <a:r>
              <a:rPr lang="en-US" sz="2200" dirty="0">
                <a:latin typeface="Times New Roman" panose="02020603050405020304" pitchFamily="18" charset="0"/>
                <a:ea typeface="宋体" panose="02010600030101010101" pitchFamily="2" charset="-122"/>
              </a:rPr>
              <a:t>From then on</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I</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53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to shift my mindset towards shopping and buy essentials only. And I started spending my money on the things I would</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54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for years to come.</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I travelled to new places and went to concerts with friends,</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finding these</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55</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more rewarding than buying stuff.</a:t>
            </a:r>
            <a:endParaRPr kumimoji="0" lang="en-US"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p:txBody>
      </p:sp>
      <p:sp>
        <p:nvSpPr>
          <p:cNvPr id="5" name="文本框 4"/>
          <p:cNvSpPr txBox="1"/>
          <p:nvPr/>
        </p:nvSpPr>
        <p:spPr>
          <a:xfrm>
            <a:off x="0" y="0"/>
            <a:ext cx="2275840" cy="442674"/>
          </a:xfrm>
          <a:prstGeom prst="round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Step2: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首尾定主题</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
        <p:nvSpPr>
          <p:cNvPr id="6" name="矩形 5"/>
          <p:cNvSpPr/>
          <p:nvPr/>
        </p:nvSpPr>
        <p:spPr>
          <a:xfrm>
            <a:off x="0" y="666608"/>
            <a:ext cx="12192000" cy="2154297"/>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7" name="矩形 6"/>
          <p:cNvSpPr/>
          <p:nvPr/>
        </p:nvSpPr>
        <p:spPr>
          <a:xfrm>
            <a:off x="-1" y="5353834"/>
            <a:ext cx="12088677" cy="125980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等线" panose="02010600030101010101" pitchFamily="2" charset="-122"/>
              <a:ea typeface="等线" panose="02010600030101010101" pitchFamily="2" charset="-122"/>
              <a:cs typeface="+mn-cs"/>
            </a:endParaRPr>
          </a:p>
        </p:txBody>
      </p:sp>
      <p:sp>
        <p:nvSpPr>
          <p:cNvPr id="26" name="矩形: 圆角 1"/>
          <p:cNvSpPr/>
          <p:nvPr/>
        </p:nvSpPr>
        <p:spPr>
          <a:xfrm>
            <a:off x="4916225" y="841302"/>
            <a:ext cx="4176583" cy="26904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1" name="矩形: 圆角 1"/>
          <p:cNvSpPr/>
          <p:nvPr/>
        </p:nvSpPr>
        <p:spPr>
          <a:xfrm>
            <a:off x="9345156" y="817976"/>
            <a:ext cx="2666452" cy="312583"/>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2" name="矩形: 圆角 1"/>
          <p:cNvSpPr/>
          <p:nvPr/>
        </p:nvSpPr>
        <p:spPr>
          <a:xfrm>
            <a:off x="79859" y="1211416"/>
            <a:ext cx="974500" cy="312583"/>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3" name="矩形: 圆角 1"/>
          <p:cNvSpPr/>
          <p:nvPr/>
        </p:nvSpPr>
        <p:spPr>
          <a:xfrm>
            <a:off x="2322316" y="1214526"/>
            <a:ext cx="4871586" cy="312583"/>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8" name="文本框 7"/>
          <p:cNvSpPr txBox="1"/>
          <p:nvPr/>
        </p:nvSpPr>
        <p:spPr>
          <a:xfrm>
            <a:off x="9986064" y="731524"/>
            <a:ext cx="929845"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content</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5804438" y="1151211"/>
            <a:ext cx="1254296"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complaint</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36" name="矩形: 圆角 1"/>
          <p:cNvSpPr/>
          <p:nvPr/>
        </p:nvSpPr>
        <p:spPr>
          <a:xfrm>
            <a:off x="7300197" y="1200531"/>
            <a:ext cx="1060032" cy="279927"/>
          </a:xfrm>
          <a:prstGeom prst="roundRect">
            <a:avLst/>
          </a:prstGeom>
          <a:solidFill>
            <a:srgbClr val="FF66FF">
              <a:alpha val="28627"/>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7" name="矩形: 圆角 1"/>
          <p:cNvSpPr/>
          <p:nvPr/>
        </p:nvSpPr>
        <p:spPr>
          <a:xfrm>
            <a:off x="1146658" y="1671727"/>
            <a:ext cx="5493627" cy="298588"/>
          </a:xfrm>
          <a:prstGeom prst="roundRect">
            <a:avLst/>
          </a:prstGeom>
          <a:solidFill>
            <a:srgbClr val="33CC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8" name="矩形: 圆角 1"/>
          <p:cNvSpPr/>
          <p:nvPr/>
        </p:nvSpPr>
        <p:spPr>
          <a:xfrm>
            <a:off x="7220886" y="1649956"/>
            <a:ext cx="4089371" cy="320358"/>
          </a:xfrm>
          <a:prstGeom prst="roundRect">
            <a:avLst/>
          </a:prstGeom>
          <a:solidFill>
            <a:srgbClr val="33CC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9" name="矩形: 圆角 1"/>
          <p:cNvSpPr/>
          <p:nvPr/>
        </p:nvSpPr>
        <p:spPr>
          <a:xfrm>
            <a:off x="1266400" y="2085384"/>
            <a:ext cx="4916686" cy="309473"/>
          </a:xfrm>
          <a:prstGeom prst="roundRect">
            <a:avLst/>
          </a:prstGeom>
          <a:solidFill>
            <a:srgbClr val="33CC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40" name="矩形: 圆角 1"/>
          <p:cNvSpPr/>
          <p:nvPr/>
        </p:nvSpPr>
        <p:spPr>
          <a:xfrm>
            <a:off x="7275314" y="2074498"/>
            <a:ext cx="4916686" cy="309473"/>
          </a:xfrm>
          <a:prstGeom prst="roundRect">
            <a:avLst/>
          </a:prstGeom>
          <a:solidFill>
            <a:srgbClr val="33CC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1" name="文本框 10"/>
          <p:cNvSpPr txBox="1"/>
          <p:nvPr/>
        </p:nvSpPr>
        <p:spPr>
          <a:xfrm>
            <a:off x="7771076" y="1595955"/>
            <a:ext cx="966916"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envious </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2" name="文本框 11"/>
          <p:cNvSpPr txBox="1"/>
          <p:nvPr/>
        </p:nvSpPr>
        <p:spPr>
          <a:xfrm>
            <a:off x="10212484" y="1970555"/>
            <a:ext cx="1428921"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unnecessary</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0" name="文本框 9"/>
          <p:cNvSpPr txBox="1"/>
          <p:nvPr/>
        </p:nvSpPr>
        <p:spPr>
          <a:xfrm>
            <a:off x="1154475" y="1549550"/>
            <a:ext cx="1139910"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1">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compare </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41" name="文本框 40"/>
          <p:cNvSpPr txBox="1"/>
          <p:nvPr/>
        </p:nvSpPr>
        <p:spPr>
          <a:xfrm>
            <a:off x="3114728" y="0"/>
            <a:ext cx="2264992" cy="461665"/>
          </a:xfrm>
          <a:prstGeom prst="rect">
            <a:avLst/>
          </a:prstGeom>
          <a:solidFill>
            <a:srgbClr val="00B050"/>
          </a:solidFill>
          <a:ln>
            <a:no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not</a:t>
            </a:r>
            <a:r>
              <a:rPr kumimoji="0" lang="en-US" altLang="zh-CN" sz="2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materialistic</a:t>
            </a:r>
            <a:endPar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42" name="文本框 41"/>
          <p:cNvSpPr txBox="1"/>
          <p:nvPr/>
        </p:nvSpPr>
        <p:spPr>
          <a:xfrm>
            <a:off x="6701902" y="0"/>
            <a:ext cx="1801260" cy="461665"/>
          </a:xfrm>
          <a:prstGeom prst="rect">
            <a:avLst/>
          </a:prstGeom>
          <a:solidFill>
            <a:srgbClr val="33CCFF"/>
          </a:solidFill>
          <a:ln>
            <a:no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0" u="none" strike="noStrike" kern="1200" cap="none" spc="0" normalizeH="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materialistic</a:t>
            </a:r>
            <a:endParaRPr kumimoji="0" lang="zh-CN" altLang="en-US" sz="24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cxnSp>
        <p:nvCxnSpPr>
          <p:cNvPr id="43" name="直接箭头连接符 42"/>
          <p:cNvCxnSpPr/>
          <p:nvPr/>
        </p:nvCxnSpPr>
        <p:spPr>
          <a:xfrm flipH="1" flipV="1">
            <a:off x="4449248" y="526638"/>
            <a:ext cx="852095" cy="409533"/>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flipH="1" flipV="1">
            <a:off x="4547219" y="504867"/>
            <a:ext cx="5097524" cy="431305"/>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4093029" y="504867"/>
            <a:ext cx="312676" cy="768761"/>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直接箭头连接符 49"/>
          <p:cNvCxnSpPr>
            <a:endCxn id="42" idx="2"/>
          </p:cNvCxnSpPr>
          <p:nvPr/>
        </p:nvCxnSpPr>
        <p:spPr>
          <a:xfrm flipV="1">
            <a:off x="4811486" y="461665"/>
            <a:ext cx="2791046" cy="1269164"/>
          </a:xfrm>
          <a:prstGeom prst="straightConnector1">
            <a:avLst/>
          </a:prstGeom>
          <a:ln w="381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p:nvPr/>
        </p:nvCxnSpPr>
        <p:spPr>
          <a:xfrm flipV="1">
            <a:off x="7411720" y="471825"/>
            <a:ext cx="211132" cy="1160306"/>
          </a:xfrm>
          <a:prstGeom prst="straightConnector1">
            <a:avLst/>
          </a:prstGeom>
          <a:ln w="381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a:endCxn id="42" idx="2"/>
          </p:cNvCxnSpPr>
          <p:nvPr/>
        </p:nvCxnSpPr>
        <p:spPr>
          <a:xfrm flipV="1">
            <a:off x="5519057" y="461665"/>
            <a:ext cx="2083475" cy="1639278"/>
          </a:xfrm>
          <a:prstGeom prst="straightConnector1">
            <a:avLst/>
          </a:prstGeom>
          <a:ln w="381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9" name="直接箭头连接符 58"/>
          <p:cNvCxnSpPr/>
          <p:nvPr/>
        </p:nvCxnSpPr>
        <p:spPr>
          <a:xfrm flipH="1" flipV="1">
            <a:off x="7653332" y="481985"/>
            <a:ext cx="1552354" cy="1573964"/>
          </a:xfrm>
          <a:prstGeom prst="straightConnector1">
            <a:avLst/>
          </a:prstGeom>
          <a:ln w="38100">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2" name="矩形: 圆角 1"/>
          <p:cNvSpPr/>
          <p:nvPr/>
        </p:nvSpPr>
        <p:spPr>
          <a:xfrm>
            <a:off x="2396545" y="5415280"/>
            <a:ext cx="8830255" cy="246743"/>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3" name="文本框 12"/>
          <p:cNvSpPr txBox="1"/>
          <p:nvPr/>
        </p:nvSpPr>
        <p:spPr>
          <a:xfrm>
            <a:off x="2790159" y="5350664"/>
            <a:ext cx="1015902"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resolved</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63" name="矩形: 圆角 1"/>
          <p:cNvSpPr/>
          <p:nvPr/>
        </p:nvSpPr>
        <p:spPr>
          <a:xfrm>
            <a:off x="90225" y="5842000"/>
            <a:ext cx="8830255" cy="246743"/>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4" name="文本框 13"/>
          <p:cNvSpPr txBox="1"/>
          <p:nvPr/>
        </p:nvSpPr>
        <p:spPr>
          <a:xfrm>
            <a:off x="5798346" y="5703994"/>
            <a:ext cx="1260388"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remember</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64" name="矩形: 圆角 1"/>
          <p:cNvSpPr/>
          <p:nvPr/>
        </p:nvSpPr>
        <p:spPr>
          <a:xfrm>
            <a:off x="3972560" y="6187440"/>
            <a:ext cx="6644640" cy="284479"/>
          </a:xfrm>
          <a:prstGeom prst="roundRect">
            <a:avLst/>
          </a:prstGeom>
          <a:solidFill>
            <a:srgbClr val="EF727E">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5" name="文本框 14"/>
          <p:cNvSpPr txBox="1"/>
          <p:nvPr/>
        </p:nvSpPr>
        <p:spPr>
          <a:xfrm>
            <a:off x="5459167" y="6143435"/>
            <a:ext cx="1359328"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experiences</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65" name="箭头: 右 64"/>
          <p:cNvSpPr/>
          <p:nvPr/>
        </p:nvSpPr>
        <p:spPr>
          <a:xfrm>
            <a:off x="5378211" y="119268"/>
            <a:ext cx="1296909" cy="236331"/>
          </a:xfrm>
          <a:prstGeom prst="rightArrow">
            <a:avLst/>
          </a:prstGeom>
          <a:solidFill>
            <a:schemeClr val="tx1"/>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6" name="直接箭头连接符 65"/>
          <p:cNvCxnSpPr/>
          <p:nvPr/>
        </p:nvCxnSpPr>
        <p:spPr>
          <a:xfrm flipV="1">
            <a:off x="4645572" y="333806"/>
            <a:ext cx="979333" cy="5079022"/>
          </a:xfrm>
          <a:prstGeom prst="straightConnector1">
            <a:avLst/>
          </a:prstGeom>
          <a:ln w="38100">
            <a:solidFill>
              <a:srgbClr val="EF727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箭头: 右 68"/>
          <p:cNvSpPr/>
          <p:nvPr/>
        </p:nvSpPr>
        <p:spPr>
          <a:xfrm flipH="1">
            <a:off x="5378210" y="98949"/>
            <a:ext cx="1347709" cy="226171"/>
          </a:xfrm>
          <a:prstGeom prst="rightArrow">
            <a:avLst/>
          </a:prstGeom>
          <a:solidFill>
            <a:srgbClr val="FF0000"/>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文本框 77"/>
          <p:cNvSpPr txBox="1"/>
          <p:nvPr/>
        </p:nvSpPr>
        <p:spPr>
          <a:xfrm>
            <a:off x="2611144" y="-19878"/>
            <a:ext cx="8768055" cy="523220"/>
          </a:xfrm>
          <a:prstGeom prst="rect">
            <a:avLst/>
          </a:prstGeom>
          <a:solidFill>
            <a:srgbClr val="FF0000"/>
          </a:solidFill>
          <a:ln>
            <a:solidFill>
              <a:schemeClr val="accent1">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Changes</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in</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the</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Personal</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Consumption</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Values in My</a:t>
            </a:r>
            <a:r>
              <a:rPr kumimoji="0" lang="en-US" altLang="zh-CN" sz="2800" b="1" i="1" u="none" strike="noStrike" kern="1200" cap="none" spc="0" normalizeH="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Life</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endPar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wipe(left)">
                                      <p:cBhvr>
                                        <p:cTn id="23" dur="500"/>
                                        <p:tgtEl>
                                          <p:spTgt spid="32"/>
                                        </p:tgtEl>
                                      </p:cBhvr>
                                    </p:animEffect>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left)">
                                      <p:cBhvr>
                                        <p:cTn id="34" dur="500"/>
                                        <p:tgtEl>
                                          <p:spTgt spid="33"/>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500" fill="hold"/>
                                        <p:tgtEl>
                                          <p:spTgt spid="9"/>
                                        </p:tgtEl>
                                        <p:attrNameLst>
                                          <p:attrName>ppt_w</p:attrName>
                                        </p:attrNameLst>
                                      </p:cBhvr>
                                      <p:tavLst>
                                        <p:tav tm="0">
                                          <p:val>
                                            <p:fltVal val="0"/>
                                          </p:val>
                                        </p:tav>
                                        <p:tav tm="100000">
                                          <p:val>
                                            <p:strVal val="#ppt_w"/>
                                          </p:val>
                                        </p:tav>
                                      </p:tavLst>
                                    </p:anim>
                                    <p:anim calcmode="lin" valueType="num">
                                      <p:cBhvr>
                                        <p:cTn id="39" dur="500" fill="hold"/>
                                        <p:tgtEl>
                                          <p:spTgt spid="9"/>
                                        </p:tgtEl>
                                        <p:attrNameLst>
                                          <p:attrName>ppt_h</p:attrName>
                                        </p:attrNameLst>
                                      </p:cBhvr>
                                      <p:tavLst>
                                        <p:tav tm="0">
                                          <p:val>
                                            <p:fltVal val="0"/>
                                          </p:val>
                                        </p:tav>
                                        <p:tav tm="100000">
                                          <p:val>
                                            <p:strVal val="#ppt_h"/>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wipe(down)">
                                      <p:cBhvr>
                                        <p:cTn id="45" dur="500"/>
                                        <p:tgtEl>
                                          <p:spTgt spid="43"/>
                                        </p:tgtEl>
                                      </p:cBhvr>
                                    </p:animEffect>
                                  </p:childTnLst>
                                </p:cTn>
                              </p:par>
                              <p:par>
                                <p:cTn id="46" presetID="22" presetClass="entr" presetSubtype="4" fill="hold" nodeType="withEffect">
                                  <p:stCondLst>
                                    <p:cond delay="0"/>
                                  </p:stCondLst>
                                  <p:childTnLst>
                                    <p:set>
                                      <p:cBhvr>
                                        <p:cTn id="47" dur="1" fill="hold">
                                          <p:stCondLst>
                                            <p:cond delay="0"/>
                                          </p:stCondLst>
                                        </p:cTn>
                                        <p:tgtEl>
                                          <p:spTgt spid="45"/>
                                        </p:tgtEl>
                                        <p:attrNameLst>
                                          <p:attrName>style.visibility</p:attrName>
                                        </p:attrNameLst>
                                      </p:cBhvr>
                                      <p:to>
                                        <p:strVal val="visible"/>
                                      </p:to>
                                    </p:set>
                                    <p:animEffect transition="in" filter="wipe(down)">
                                      <p:cBhvr>
                                        <p:cTn id="48" dur="500"/>
                                        <p:tgtEl>
                                          <p:spTgt spid="45"/>
                                        </p:tgtEl>
                                      </p:cBhvr>
                                    </p:animEffect>
                                  </p:childTnLst>
                                </p:cTn>
                              </p:par>
                              <p:par>
                                <p:cTn id="49" presetID="22" presetClass="entr" presetSubtype="4" fill="hold" nodeType="with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down)">
                                      <p:cBhvr>
                                        <p:cTn id="51" dur="500"/>
                                        <p:tgtEl>
                                          <p:spTgt spid="47"/>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41"/>
                                        </p:tgtEl>
                                        <p:attrNameLst>
                                          <p:attrName>style.visibility</p:attrName>
                                        </p:attrNameLst>
                                      </p:cBhvr>
                                      <p:to>
                                        <p:strVal val="visible"/>
                                      </p:to>
                                    </p:set>
                                    <p:anim calcmode="lin" valueType="num">
                                      <p:cBhvr>
                                        <p:cTn id="56" dur="500" fill="hold"/>
                                        <p:tgtEl>
                                          <p:spTgt spid="41"/>
                                        </p:tgtEl>
                                        <p:attrNameLst>
                                          <p:attrName>ppt_w</p:attrName>
                                        </p:attrNameLst>
                                      </p:cBhvr>
                                      <p:tavLst>
                                        <p:tav tm="0">
                                          <p:val>
                                            <p:fltVal val="0"/>
                                          </p:val>
                                        </p:tav>
                                        <p:tav tm="100000">
                                          <p:val>
                                            <p:strVal val="#ppt_w"/>
                                          </p:val>
                                        </p:tav>
                                      </p:tavLst>
                                    </p:anim>
                                    <p:anim calcmode="lin" valueType="num">
                                      <p:cBhvr>
                                        <p:cTn id="57" dur="500" fill="hold"/>
                                        <p:tgtEl>
                                          <p:spTgt spid="41"/>
                                        </p:tgtEl>
                                        <p:attrNameLst>
                                          <p:attrName>ppt_h</p:attrName>
                                        </p:attrNameLst>
                                      </p:cBhvr>
                                      <p:tavLst>
                                        <p:tav tm="0">
                                          <p:val>
                                            <p:fltVal val="0"/>
                                          </p:val>
                                        </p:tav>
                                        <p:tav tm="100000">
                                          <p:val>
                                            <p:strVal val="#ppt_h"/>
                                          </p:val>
                                        </p:tav>
                                      </p:tavLst>
                                    </p:anim>
                                    <p:animEffect transition="in" filter="fade">
                                      <p:cBhvr>
                                        <p:cTn id="58" dur="500"/>
                                        <p:tgtEl>
                                          <p:spTgt spid="41"/>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left)">
                                      <p:cBhvr>
                                        <p:cTn id="63" dur="500"/>
                                        <p:tgtEl>
                                          <p:spTgt spid="36"/>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grpId="0" nodeType="clickEffect">
                                  <p:stCondLst>
                                    <p:cond delay="0"/>
                                  </p:stCondLst>
                                  <p:childTnLst>
                                    <p:set>
                                      <p:cBhvr>
                                        <p:cTn id="67" dur="1" fill="hold">
                                          <p:stCondLst>
                                            <p:cond delay="0"/>
                                          </p:stCondLst>
                                        </p:cTn>
                                        <p:tgtEl>
                                          <p:spTgt spid="37"/>
                                        </p:tgtEl>
                                        <p:attrNameLst>
                                          <p:attrName>style.visibility</p:attrName>
                                        </p:attrNameLst>
                                      </p:cBhvr>
                                      <p:to>
                                        <p:strVal val="visible"/>
                                      </p:to>
                                    </p:set>
                                    <p:animEffect transition="in" filter="wipe(left)">
                                      <p:cBhvr>
                                        <p:cTn id="68" dur="500"/>
                                        <p:tgtEl>
                                          <p:spTgt spid="37"/>
                                        </p:tgtEl>
                                      </p:cBhvr>
                                    </p:animEffec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10"/>
                                        </p:tgtEl>
                                        <p:attrNameLst>
                                          <p:attrName>style.visibility</p:attrName>
                                        </p:attrNameLst>
                                      </p:cBhvr>
                                      <p:to>
                                        <p:strVal val="visible"/>
                                      </p:to>
                                    </p:set>
                                    <p:anim calcmode="lin" valueType="num">
                                      <p:cBhvr>
                                        <p:cTn id="72" dur="500" fill="hold"/>
                                        <p:tgtEl>
                                          <p:spTgt spid="10"/>
                                        </p:tgtEl>
                                        <p:attrNameLst>
                                          <p:attrName>ppt_w</p:attrName>
                                        </p:attrNameLst>
                                      </p:cBhvr>
                                      <p:tavLst>
                                        <p:tav tm="0">
                                          <p:val>
                                            <p:fltVal val="0"/>
                                          </p:val>
                                        </p:tav>
                                        <p:tav tm="100000">
                                          <p:val>
                                            <p:strVal val="#ppt_w"/>
                                          </p:val>
                                        </p:tav>
                                      </p:tavLst>
                                    </p:anim>
                                    <p:anim calcmode="lin" valueType="num">
                                      <p:cBhvr>
                                        <p:cTn id="73" dur="500" fill="hold"/>
                                        <p:tgtEl>
                                          <p:spTgt spid="10"/>
                                        </p:tgtEl>
                                        <p:attrNameLst>
                                          <p:attrName>ppt_h</p:attrName>
                                        </p:attrNameLst>
                                      </p:cBhvr>
                                      <p:tavLst>
                                        <p:tav tm="0">
                                          <p:val>
                                            <p:fltVal val="0"/>
                                          </p:val>
                                        </p:tav>
                                        <p:tav tm="100000">
                                          <p:val>
                                            <p:strVal val="#ppt_h"/>
                                          </p:val>
                                        </p:tav>
                                      </p:tavLst>
                                    </p:anim>
                                    <p:animEffect transition="in" filter="fade">
                                      <p:cBhvr>
                                        <p:cTn id="74" dur="500"/>
                                        <p:tgtEl>
                                          <p:spTgt spid="10"/>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wipe(left)">
                                      <p:cBhvr>
                                        <p:cTn id="79" dur="500"/>
                                        <p:tgtEl>
                                          <p:spTgt spid="38"/>
                                        </p:tgtEl>
                                      </p:cBhvr>
                                    </p:animEffect>
                                  </p:childTnLst>
                                </p:cTn>
                              </p:par>
                            </p:childTnLst>
                          </p:cTn>
                        </p:par>
                        <p:par>
                          <p:cTn id="80" fill="hold">
                            <p:stCondLst>
                              <p:cond delay="500"/>
                            </p:stCondLst>
                            <p:childTnLst>
                              <p:par>
                                <p:cTn id="81" presetID="53" presetClass="entr" presetSubtype="16"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 calcmode="lin" valueType="num">
                                      <p:cBhvr>
                                        <p:cTn id="83" dur="500" fill="hold"/>
                                        <p:tgtEl>
                                          <p:spTgt spid="11"/>
                                        </p:tgtEl>
                                        <p:attrNameLst>
                                          <p:attrName>ppt_w</p:attrName>
                                        </p:attrNameLst>
                                      </p:cBhvr>
                                      <p:tavLst>
                                        <p:tav tm="0">
                                          <p:val>
                                            <p:fltVal val="0"/>
                                          </p:val>
                                        </p:tav>
                                        <p:tav tm="100000">
                                          <p:val>
                                            <p:strVal val="#ppt_w"/>
                                          </p:val>
                                        </p:tav>
                                      </p:tavLst>
                                    </p:anim>
                                    <p:anim calcmode="lin" valueType="num">
                                      <p:cBhvr>
                                        <p:cTn id="84" dur="500" fill="hold"/>
                                        <p:tgtEl>
                                          <p:spTgt spid="11"/>
                                        </p:tgtEl>
                                        <p:attrNameLst>
                                          <p:attrName>ppt_h</p:attrName>
                                        </p:attrNameLst>
                                      </p:cBhvr>
                                      <p:tavLst>
                                        <p:tav tm="0">
                                          <p:val>
                                            <p:fltVal val="0"/>
                                          </p:val>
                                        </p:tav>
                                        <p:tav tm="100000">
                                          <p:val>
                                            <p:strVal val="#ppt_h"/>
                                          </p:val>
                                        </p:tav>
                                      </p:tavLst>
                                    </p:anim>
                                    <p:animEffect transition="in" filter="fade">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left)">
                                      <p:cBhvr>
                                        <p:cTn id="90" dur="500"/>
                                        <p:tgtEl>
                                          <p:spTgt spid="39"/>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40"/>
                                        </p:tgtEl>
                                        <p:attrNameLst>
                                          <p:attrName>style.visibility</p:attrName>
                                        </p:attrNameLst>
                                      </p:cBhvr>
                                      <p:to>
                                        <p:strVal val="visible"/>
                                      </p:to>
                                    </p:set>
                                    <p:animEffect transition="in" filter="wipe(left)">
                                      <p:cBhvr>
                                        <p:cTn id="94" dur="500"/>
                                        <p:tgtEl>
                                          <p:spTgt spid="40"/>
                                        </p:tgtEl>
                                      </p:cBhvr>
                                    </p:animEffect>
                                  </p:childTnLst>
                                </p:cTn>
                              </p:par>
                            </p:childTnLst>
                          </p:cTn>
                        </p:par>
                        <p:par>
                          <p:cTn id="95" fill="hold">
                            <p:stCondLst>
                              <p:cond delay="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wipe(down)">
                                      <p:cBhvr>
                                        <p:cTn id="105" dur="500"/>
                                        <p:tgtEl>
                                          <p:spTgt spid="50"/>
                                        </p:tgtEl>
                                      </p:cBhvr>
                                    </p:animEffect>
                                  </p:childTnLst>
                                </p:cTn>
                              </p:par>
                              <p:par>
                                <p:cTn id="106" presetID="22" presetClass="entr" presetSubtype="4" fill="hold"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wipe(down)">
                                      <p:cBhvr>
                                        <p:cTn id="108" dur="500"/>
                                        <p:tgtEl>
                                          <p:spTgt spid="53"/>
                                        </p:tgtEl>
                                      </p:cBhvr>
                                    </p:animEffect>
                                  </p:childTnLst>
                                </p:cTn>
                              </p:par>
                              <p:par>
                                <p:cTn id="109" presetID="22" presetClass="entr" presetSubtype="4" fill="hold" nodeType="withEffect">
                                  <p:stCondLst>
                                    <p:cond delay="0"/>
                                  </p:stCondLst>
                                  <p:childTnLst>
                                    <p:set>
                                      <p:cBhvr>
                                        <p:cTn id="110" dur="1" fill="hold">
                                          <p:stCondLst>
                                            <p:cond delay="0"/>
                                          </p:stCondLst>
                                        </p:cTn>
                                        <p:tgtEl>
                                          <p:spTgt spid="56"/>
                                        </p:tgtEl>
                                        <p:attrNameLst>
                                          <p:attrName>style.visibility</p:attrName>
                                        </p:attrNameLst>
                                      </p:cBhvr>
                                      <p:to>
                                        <p:strVal val="visible"/>
                                      </p:to>
                                    </p:set>
                                    <p:animEffect transition="in" filter="wipe(down)">
                                      <p:cBhvr>
                                        <p:cTn id="111" dur="500"/>
                                        <p:tgtEl>
                                          <p:spTgt spid="56"/>
                                        </p:tgtEl>
                                      </p:cBhvr>
                                    </p:animEffect>
                                  </p:childTnLst>
                                </p:cTn>
                              </p:par>
                              <p:par>
                                <p:cTn id="112" presetID="22" presetClass="entr" presetSubtype="4" fill="hold" nodeType="withEffect">
                                  <p:stCondLst>
                                    <p:cond delay="0"/>
                                  </p:stCondLst>
                                  <p:childTnLst>
                                    <p:set>
                                      <p:cBhvr>
                                        <p:cTn id="113" dur="1" fill="hold">
                                          <p:stCondLst>
                                            <p:cond delay="0"/>
                                          </p:stCondLst>
                                        </p:cTn>
                                        <p:tgtEl>
                                          <p:spTgt spid="59"/>
                                        </p:tgtEl>
                                        <p:attrNameLst>
                                          <p:attrName>style.visibility</p:attrName>
                                        </p:attrNameLst>
                                      </p:cBhvr>
                                      <p:to>
                                        <p:strVal val="visible"/>
                                      </p:to>
                                    </p:set>
                                    <p:animEffect transition="in" filter="wipe(down)">
                                      <p:cBhvr>
                                        <p:cTn id="114" dur="500"/>
                                        <p:tgtEl>
                                          <p:spTgt spid="59"/>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42"/>
                                        </p:tgtEl>
                                        <p:attrNameLst>
                                          <p:attrName>style.visibility</p:attrName>
                                        </p:attrNameLst>
                                      </p:cBhvr>
                                      <p:to>
                                        <p:strVal val="visible"/>
                                      </p:to>
                                    </p:set>
                                    <p:anim calcmode="lin" valueType="num">
                                      <p:cBhvr>
                                        <p:cTn id="117" dur="500" fill="hold"/>
                                        <p:tgtEl>
                                          <p:spTgt spid="42"/>
                                        </p:tgtEl>
                                        <p:attrNameLst>
                                          <p:attrName>ppt_w</p:attrName>
                                        </p:attrNameLst>
                                      </p:cBhvr>
                                      <p:tavLst>
                                        <p:tav tm="0">
                                          <p:val>
                                            <p:fltVal val="0"/>
                                          </p:val>
                                        </p:tav>
                                        <p:tav tm="100000">
                                          <p:val>
                                            <p:strVal val="#ppt_w"/>
                                          </p:val>
                                        </p:tav>
                                      </p:tavLst>
                                    </p:anim>
                                    <p:anim calcmode="lin" valueType="num">
                                      <p:cBhvr>
                                        <p:cTn id="118" dur="500" fill="hold"/>
                                        <p:tgtEl>
                                          <p:spTgt spid="42"/>
                                        </p:tgtEl>
                                        <p:attrNameLst>
                                          <p:attrName>ppt_h</p:attrName>
                                        </p:attrNameLst>
                                      </p:cBhvr>
                                      <p:tavLst>
                                        <p:tav tm="0">
                                          <p:val>
                                            <p:fltVal val="0"/>
                                          </p:val>
                                        </p:tav>
                                        <p:tav tm="100000">
                                          <p:val>
                                            <p:strVal val="#ppt_h"/>
                                          </p:val>
                                        </p:tav>
                                      </p:tavLst>
                                    </p:anim>
                                    <p:animEffect transition="in" filter="fade">
                                      <p:cBhvr>
                                        <p:cTn id="119" dur="500"/>
                                        <p:tgtEl>
                                          <p:spTgt spid="42"/>
                                        </p:tgtEl>
                                      </p:cBhvr>
                                    </p:animEffect>
                                  </p:childTnLst>
                                </p:cTn>
                              </p:par>
                            </p:childTnLst>
                          </p:cTn>
                        </p:par>
                        <p:par>
                          <p:cTn id="120" fill="hold">
                            <p:stCondLst>
                              <p:cond delay="500"/>
                            </p:stCondLst>
                            <p:childTnLst>
                              <p:par>
                                <p:cTn id="121" presetID="22" presetClass="entr" presetSubtype="8" fill="hold" grpId="0"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wipe(left)">
                                      <p:cBhvr>
                                        <p:cTn id="123" dur="500"/>
                                        <p:tgtEl>
                                          <p:spTgt spid="65"/>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8" fill="hold" grpId="0" nodeType="clickEffect">
                                  <p:stCondLst>
                                    <p:cond delay="0"/>
                                  </p:stCondLst>
                                  <p:childTnLst>
                                    <p:set>
                                      <p:cBhvr>
                                        <p:cTn id="127" dur="1" fill="hold">
                                          <p:stCondLst>
                                            <p:cond delay="0"/>
                                          </p:stCondLst>
                                        </p:cTn>
                                        <p:tgtEl>
                                          <p:spTgt spid="62"/>
                                        </p:tgtEl>
                                        <p:attrNameLst>
                                          <p:attrName>style.visibility</p:attrName>
                                        </p:attrNameLst>
                                      </p:cBhvr>
                                      <p:to>
                                        <p:strVal val="visible"/>
                                      </p:to>
                                    </p:set>
                                    <p:animEffect transition="in" filter="wipe(left)">
                                      <p:cBhvr>
                                        <p:cTn id="128" dur="500"/>
                                        <p:tgtEl>
                                          <p:spTgt spid="62"/>
                                        </p:tgtEl>
                                      </p:cBhvr>
                                    </p:animEffect>
                                  </p:childTnLst>
                                </p:cTn>
                              </p:par>
                            </p:childTnLst>
                          </p:cTn>
                        </p:par>
                        <p:par>
                          <p:cTn id="129" fill="hold">
                            <p:stCondLst>
                              <p:cond delay="500"/>
                            </p:stCondLst>
                            <p:childTnLst>
                              <p:par>
                                <p:cTn id="130" presetID="53" presetClass="entr" presetSubtype="16" fill="hold" grpId="0" nodeType="afterEffect">
                                  <p:stCondLst>
                                    <p:cond delay="0"/>
                                  </p:stCondLst>
                                  <p:childTnLst>
                                    <p:set>
                                      <p:cBhvr>
                                        <p:cTn id="131" dur="1" fill="hold">
                                          <p:stCondLst>
                                            <p:cond delay="0"/>
                                          </p:stCondLst>
                                        </p:cTn>
                                        <p:tgtEl>
                                          <p:spTgt spid="13"/>
                                        </p:tgtEl>
                                        <p:attrNameLst>
                                          <p:attrName>style.visibility</p:attrName>
                                        </p:attrNameLst>
                                      </p:cBhvr>
                                      <p:to>
                                        <p:strVal val="visible"/>
                                      </p:to>
                                    </p:set>
                                    <p:anim calcmode="lin" valueType="num">
                                      <p:cBhvr>
                                        <p:cTn id="132" dur="500" fill="hold"/>
                                        <p:tgtEl>
                                          <p:spTgt spid="13"/>
                                        </p:tgtEl>
                                        <p:attrNameLst>
                                          <p:attrName>ppt_w</p:attrName>
                                        </p:attrNameLst>
                                      </p:cBhvr>
                                      <p:tavLst>
                                        <p:tav tm="0">
                                          <p:val>
                                            <p:fltVal val="0"/>
                                          </p:val>
                                        </p:tav>
                                        <p:tav tm="100000">
                                          <p:val>
                                            <p:strVal val="#ppt_w"/>
                                          </p:val>
                                        </p:tav>
                                      </p:tavLst>
                                    </p:anim>
                                    <p:anim calcmode="lin" valueType="num">
                                      <p:cBhvr>
                                        <p:cTn id="133" dur="500" fill="hold"/>
                                        <p:tgtEl>
                                          <p:spTgt spid="13"/>
                                        </p:tgtEl>
                                        <p:attrNameLst>
                                          <p:attrName>ppt_h</p:attrName>
                                        </p:attrNameLst>
                                      </p:cBhvr>
                                      <p:tavLst>
                                        <p:tav tm="0">
                                          <p:val>
                                            <p:fltVal val="0"/>
                                          </p:val>
                                        </p:tav>
                                        <p:tav tm="100000">
                                          <p:val>
                                            <p:strVal val="#ppt_h"/>
                                          </p:val>
                                        </p:tav>
                                      </p:tavLst>
                                    </p:anim>
                                    <p:animEffect transition="in" filter="fade">
                                      <p:cBhvr>
                                        <p:cTn id="134" dur="500"/>
                                        <p:tgtEl>
                                          <p:spTgt spid="13"/>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66"/>
                                        </p:tgtEl>
                                        <p:attrNameLst>
                                          <p:attrName>style.visibility</p:attrName>
                                        </p:attrNameLst>
                                      </p:cBhvr>
                                      <p:to>
                                        <p:strVal val="visible"/>
                                      </p:to>
                                    </p:set>
                                    <p:animEffect transition="in" filter="wipe(down)">
                                      <p:cBhvr>
                                        <p:cTn id="139" dur="500"/>
                                        <p:tgtEl>
                                          <p:spTgt spid="66"/>
                                        </p:tgtEl>
                                      </p:cBhvr>
                                    </p:animEffect>
                                  </p:childTnLst>
                                </p:cTn>
                              </p:par>
                              <p:par>
                                <p:cTn id="140" presetID="1" presetClass="exit" presetSubtype="0" fill="hold" grpId="1" nodeType="withEffect">
                                  <p:stCondLst>
                                    <p:cond delay="0"/>
                                  </p:stCondLst>
                                  <p:childTnLst>
                                    <p:set>
                                      <p:cBhvr>
                                        <p:cTn id="141" dur="1" fill="hold">
                                          <p:stCondLst>
                                            <p:cond delay="0"/>
                                          </p:stCondLst>
                                        </p:cTn>
                                        <p:tgtEl>
                                          <p:spTgt spid="65"/>
                                        </p:tgtEl>
                                        <p:attrNameLst>
                                          <p:attrName>style.visibility</p:attrName>
                                        </p:attrNameLst>
                                      </p:cBhvr>
                                      <p:to>
                                        <p:strVal val="hidden"/>
                                      </p:to>
                                    </p:set>
                                  </p:childTnLst>
                                </p:cTn>
                              </p:par>
                            </p:childTnLst>
                          </p:cTn>
                        </p:par>
                        <p:par>
                          <p:cTn id="142" fill="hold">
                            <p:stCondLst>
                              <p:cond delay="500"/>
                            </p:stCondLst>
                            <p:childTnLst>
                              <p:par>
                                <p:cTn id="143" presetID="22" presetClass="entr" presetSubtype="8" fill="hold" grpId="0" nodeType="afterEffect">
                                  <p:stCondLst>
                                    <p:cond delay="0"/>
                                  </p:stCondLst>
                                  <p:childTnLst>
                                    <p:set>
                                      <p:cBhvr>
                                        <p:cTn id="144" dur="1" fill="hold">
                                          <p:stCondLst>
                                            <p:cond delay="0"/>
                                          </p:stCondLst>
                                        </p:cTn>
                                        <p:tgtEl>
                                          <p:spTgt spid="69"/>
                                        </p:tgtEl>
                                        <p:attrNameLst>
                                          <p:attrName>style.visibility</p:attrName>
                                        </p:attrNameLst>
                                      </p:cBhvr>
                                      <p:to>
                                        <p:strVal val="visible"/>
                                      </p:to>
                                    </p:set>
                                    <p:animEffect transition="in" filter="wipe(left)">
                                      <p:cBhvr>
                                        <p:cTn id="145" dur="500"/>
                                        <p:tgtEl>
                                          <p:spTgt spid="69"/>
                                        </p:tgtEl>
                                      </p:cBhvr>
                                    </p:animEffect>
                                  </p:childTnLst>
                                </p:cTn>
                              </p:par>
                            </p:childTnLst>
                          </p:cTn>
                        </p:par>
                      </p:childTnLst>
                    </p:cTn>
                  </p:par>
                  <p:par>
                    <p:cTn id="146" fill="hold">
                      <p:stCondLst>
                        <p:cond delay="indefinite"/>
                      </p:stCondLst>
                      <p:childTnLst>
                        <p:par>
                          <p:cTn id="147" fill="hold">
                            <p:stCondLst>
                              <p:cond delay="0"/>
                            </p:stCondLst>
                            <p:childTnLst>
                              <p:par>
                                <p:cTn id="148" presetID="22" presetClass="entr" presetSubtype="8" fill="hold" grpId="0" nodeType="clickEffect">
                                  <p:stCondLst>
                                    <p:cond delay="0"/>
                                  </p:stCondLst>
                                  <p:childTnLst>
                                    <p:set>
                                      <p:cBhvr>
                                        <p:cTn id="149" dur="1" fill="hold">
                                          <p:stCondLst>
                                            <p:cond delay="0"/>
                                          </p:stCondLst>
                                        </p:cTn>
                                        <p:tgtEl>
                                          <p:spTgt spid="63"/>
                                        </p:tgtEl>
                                        <p:attrNameLst>
                                          <p:attrName>style.visibility</p:attrName>
                                        </p:attrNameLst>
                                      </p:cBhvr>
                                      <p:to>
                                        <p:strVal val="visible"/>
                                      </p:to>
                                    </p:set>
                                    <p:animEffect transition="in" filter="wipe(left)">
                                      <p:cBhvr>
                                        <p:cTn id="150" dur="500"/>
                                        <p:tgtEl>
                                          <p:spTgt spid="63"/>
                                        </p:tgtEl>
                                      </p:cBhvr>
                                    </p:animEffect>
                                  </p:childTnLst>
                                </p:cTn>
                              </p:par>
                            </p:childTnLst>
                          </p:cTn>
                        </p:par>
                        <p:par>
                          <p:cTn id="151" fill="hold">
                            <p:stCondLst>
                              <p:cond delay="500"/>
                            </p:stCondLst>
                            <p:childTnLst>
                              <p:par>
                                <p:cTn id="152" presetID="53" presetClass="entr" presetSubtype="16" fill="hold" grpId="0" nodeType="afterEffect">
                                  <p:stCondLst>
                                    <p:cond delay="0"/>
                                  </p:stCondLst>
                                  <p:childTnLst>
                                    <p:set>
                                      <p:cBhvr>
                                        <p:cTn id="153" dur="1" fill="hold">
                                          <p:stCondLst>
                                            <p:cond delay="0"/>
                                          </p:stCondLst>
                                        </p:cTn>
                                        <p:tgtEl>
                                          <p:spTgt spid="14"/>
                                        </p:tgtEl>
                                        <p:attrNameLst>
                                          <p:attrName>style.visibility</p:attrName>
                                        </p:attrNameLst>
                                      </p:cBhvr>
                                      <p:to>
                                        <p:strVal val="visible"/>
                                      </p:to>
                                    </p:set>
                                    <p:anim calcmode="lin" valueType="num">
                                      <p:cBhvr>
                                        <p:cTn id="154" dur="500" fill="hold"/>
                                        <p:tgtEl>
                                          <p:spTgt spid="14"/>
                                        </p:tgtEl>
                                        <p:attrNameLst>
                                          <p:attrName>ppt_w</p:attrName>
                                        </p:attrNameLst>
                                      </p:cBhvr>
                                      <p:tavLst>
                                        <p:tav tm="0">
                                          <p:val>
                                            <p:fltVal val="0"/>
                                          </p:val>
                                        </p:tav>
                                        <p:tav tm="100000">
                                          <p:val>
                                            <p:strVal val="#ppt_w"/>
                                          </p:val>
                                        </p:tav>
                                      </p:tavLst>
                                    </p:anim>
                                    <p:anim calcmode="lin" valueType="num">
                                      <p:cBhvr>
                                        <p:cTn id="155" dur="500" fill="hold"/>
                                        <p:tgtEl>
                                          <p:spTgt spid="14"/>
                                        </p:tgtEl>
                                        <p:attrNameLst>
                                          <p:attrName>ppt_h</p:attrName>
                                        </p:attrNameLst>
                                      </p:cBhvr>
                                      <p:tavLst>
                                        <p:tav tm="0">
                                          <p:val>
                                            <p:fltVal val="0"/>
                                          </p:val>
                                        </p:tav>
                                        <p:tav tm="100000">
                                          <p:val>
                                            <p:strVal val="#ppt_h"/>
                                          </p:val>
                                        </p:tav>
                                      </p:tavLst>
                                    </p:anim>
                                    <p:animEffect transition="in" filter="fade">
                                      <p:cBhvr>
                                        <p:cTn id="156" dur="500"/>
                                        <p:tgtEl>
                                          <p:spTgt spid="14"/>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8" fill="hold" grpId="0" nodeType="clickEffect">
                                  <p:stCondLst>
                                    <p:cond delay="0"/>
                                  </p:stCondLst>
                                  <p:childTnLst>
                                    <p:set>
                                      <p:cBhvr>
                                        <p:cTn id="160" dur="1" fill="hold">
                                          <p:stCondLst>
                                            <p:cond delay="0"/>
                                          </p:stCondLst>
                                        </p:cTn>
                                        <p:tgtEl>
                                          <p:spTgt spid="64"/>
                                        </p:tgtEl>
                                        <p:attrNameLst>
                                          <p:attrName>style.visibility</p:attrName>
                                        </p:attrNameLst>
                                      </p:cBhvr>
                                      <p:to>
                                        <p:strVal val="visible"/>
                                      </p:to>
                                    </p:set>
                                    <p:animEffect transition="in" filter="wipe(left)">
                                      <p:cBhvr>
                                        <p:cTn id="161" dur="500"/>
                                        <p:tgtEl>
                                          <p:spTgt spid="64"/>
                                        </p:tgtEl>
                                      </p:cBhvr>
                                    </p:animEffect>
                                  </p:childTnLst>
                                </p:cTn>
                              </p:par>
                            </p:childTnLst>
                          </p:cTn>
                        </p:par>
                        <p:par>
                          <p:cTn id="162" fill="hold">
                            <p:stCondLst>
                              <p:cond delay="500"/>
                            </p:stCondLst>
                            <p:childTnLst>
                              <p:par>
                                <p:cTn id="163" presetID="53" presetClass="entr" presetSubtype="16" fill="hold" grpId="0" nodeType="afterEffect">
                                  <p:stCondLst>
                                    <p:cond delay="0"/>
                                  </p:stCondLst>
                                  <p:childTnLst>
                                    <p:set>
                                      <p:cBhvr>
                                        <p:cTn id="164" dur="1" fill="hold">
                                          <p:stCondLst>
                                            <p:cond delay="0"/>
                                          </p:stCondLst>
                                        </p:cTn>
                                        <p:tgtEl>
                                          <p:spTgt spid="15"/>
                                        </p:tgtEl>
                                        <p:attrNameLst>
                                          <p:attrName>style.visibility</p:attrName>
                                        </p:attrNameLst>
                                      </p:cBhvr>
                                      <p:to>
                                        <p:strVal val="visible"/>
                                      </p:to>
                                    </p:set>
                                    <p:anim calcmode="lin" valueType="num">
                                      <p:cBhvr>
                                        <p:cTn id="165" dur="500" fill="hold"/>
                                        <p:tgtEl>
                                          <p:spTgt spid="15"/>
                                        </p:tgtEl>
                                        <p:attrNameLst>
                                          <p:attrName>ppt_w</p:attrName>
                                        </p:attrNameLst>
                                      </p:cBhvr>
                                      <p:tavLst>
                                        <p:tav tm="0">
                                          <p:val>
                                            <p:fltVal val="0"/>
                                          </p:val>
                                        </p:tav>
                                        <p:tav tm="100000">
                                          <p:val>
                                            <p:strVal val="#ppt_w"/>
                                          </p:val>
                                        </p:tav>
                                      </p:tavLst>
                                    </p:anim>
                                    <p:anim calcmode="lin" valueType="num">
                                      <p:cBhvr>
                                        <p:cTn id="166" dur="500" fill="hold"/>
                                        <p:tgtEl>
                                          <p:spTgt spid="15"/>
                                        </p:tgtEl>
                                        <p:attrNameLst>
                                          <p:attrName>ppt_h</p:attrName>
                                        </p:attrNameLst>
                                      </p:cBhvr>
                                      <p:tavLst>
                                        <p:tav tm="0">
                                          <p:val>
                                            <p:fltVal val="0"/>
                                          </p:val>
                                        </p:tav>
                                        <p:tav tm="100000">
                                          <p:val>
                                            <p:strVal val="#ppt_h"/>
                                          </p:val>
                                        </p:tav>
                                      </p:tavLst>
                                    </p:anim>
                                    <p:animEffect transition="in" filter="fade">
                                      <p:cBhvr>
                                        <p:cTn id="167" dur="500"/>
                                        <p:tgtEl>
                                          <p:spTgt spid="15"/>
                                        </p:tgtEl>
                                      </p:cBhvr>
                                    </p:animEffect>
                                  </p:childTnLst>
                                </p:cTn>
                              </p:par>
                            </p:childTnLst>
                          </p:cTn>
                        </p:par>
                      </p:childTnLst>
                    </p:cTn>
                  </p:par>
                  <p:par>
                    <p:cTn id="168" fill="hold">
                      <p:stCondLst>
                        <p:cond delay="indefinite"/>
                      </p:stCondLst>
                      <p:childTnLst>
                        <p:par>
                          <p:cTn id="169" fill="hold">
                            <p:stCondLst>
                              <p:cond delay="0"/>
                            </p:stCondLst>
                            <p:childTnLst>
                              <p:par>
                                <p:cTn id="170" presetID="53" presetClass="entr" presetSubtype="16" fill="hold" grpId="0" nodeType="clickEffect">
                                  <p:stCondLst>
                                    <p:cond delay="0"/>
                                  </p:stCondLst>
                                  <p:childTnLst>
                                    <p:set>
                                      <p:cBhvr>
                                        <p:cTn id="171" dur="1" fill="hold">
                                          <p:stCondLst>
                                            <p:cond delay="0"/>
                                          </p:stCondLst>
                                        </p:cTn>
                                        <p:tgtEl>
                                          <p:spTgt spid="78"/>
                                        </p:tgtEl>
                                        <p:attrNameLst>
                                          <p:attrName>style.visibility</p:attrName>
                                        </p:attrNameLst>
                                      </p:cBhvr>
                                      <p:to>
                                        <p:strVal val="visible"/>
                                      </p:to>
                                    </p:set>
                                    <p:anim calcmode="lin" valueType="num">
                                      <p:cBhvr>
                                        <p:cTn id="172" dur="500" fill="hold"/>
                                        <p:tgtEl>
                                          <p:spTgt spid="78"/>
                                        </p:tgtEl>
                                        <p:attrNameLst>
                                          <p:attrName>ppt_w</p:attrName>
                                        </p:attrNameLst>
                                      </p:cBhvr>
                                      <p:tavLst>
                                        <p:tav tm="0">
                                          <p:val>
                                            <p:fltVal val="0"/>
                                          </p:val>
                                        </p:tav>
                                        <p:tav tm="100000">
                                          <p:val>
                                            <p:strVal val="#ppt_w"/>
                                          </p:val>
                                        </p:tav>
                                      </p:tavLst>
                                    </p:anim>
                                    <p:anim calcmode="lin" valueType="num">
                                      <p:cBhvr>
                                        <p:cTn id="173" dur="500" fill="hold"/>
                                        <p:tgtEl>
                                          <p:spTgt spid="78"/>
                                        </p:tgtEl>
                                        <p:attrNameLst>
                                          <p:attrName>ppt_h</p:attrName>
                                        </p:attrNameLst>
                                      </p:cBhvr>
                                      <p:tavLst>
                                        <p:tav tm="0">
                                          <p:val>
                                            <p:fltVal val="0"/>
                                          </p:val>
                                        </p:tav>
                                        <p:tav tm="100000">
                                          <p:val>
                                            <p:strVal val="#ppt_h"/>
                                          </p:val>
                                        </p:tav>
                                      </p:tavLst>
                                    </p:anim>
                                    <p:animEffect transition="in" filter="fade">
                                      <p:cBhvr>
                                        <p:cTn id="174"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6" grpId="0" animBg="1"/>
      <p:bldP spid="31" grpId="0" animBg="1"/>
      <p:bldP spid="32" grpId="0" animBg="1"/>
      <p:bldP spid="33" grpId="0" animBg="1"/>
      <p:bldP spid="8" grpId="0" animBg="1"/>
      <p:bldP spid="9" grpId="0" animBg="1"/>
      <p:bldP spid="36" grpId="0" animBg="1"/>
      <p:bldP spid="37" grpId="0" animBg="1"/>
      <p:bldP spid="38" grpId="0" animBg="1"/>
      <p:bldP spid="39" grpId="0" animBg="1"/>
      <p:bldP spid="40" grpId="0" animBg="1"/>
      <p:bldP spid="11" grpId="0" animBg="1"/>
      <p:bldP spid="12" grpId="0" animBg="1"/>
      <p:bldP spid="10" grpId="0" animBg="1"/>
      <p:bldP spid="41" grpId="0" animBg="1"/>
      <p:bldP spid="42" grpId="0" animBg="1"/>
      <p:bldP spid="62" grpId="0" animBg="1"/>
      <p:bldP spid="13" grpId="0" animBg="1"/>
      <p:bldP spid="63" grpId="0" animBg="1"/>
      <p:bldP spid="14" grpId="0" animBg="1"/>
      <p:bldP spid="64" grpId="0" animBg="1"/>
      <p:bldP spid="15" grpId="0" animBg="1"/>
      <p:bldP spid="65" grpId="0" animBg="1"/>
      <p:bldP spid="65" grpId="1" animBg="1"/>
      <p:bldP spid="69"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660284"/>
            <a:ext cx="12126685" cy="5921878"/>
          </a:xfrm>
          <a:prstGeom prst="rect">
            <a:avLst/>
          </a:prstGeom>
          <a:noFill/>
          <a:ln w="9525">
            <a:noFill/>
          </a:ln>
        </p:spPr>
        <p:txBody>
          <a:bodyPr wrap="square">
            <a:spAutoFit/>
          </a:bodyPr>
          <a:lstStyle/>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400" i="0"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a:t>
            </a:r>
            <a:r>
              <a:rPr kumimoji="0" lang="en-US" sz="2200" i="0"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Growing up in a large family</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 wasn't a particularly materialistic person. I was</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41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with the few toys I had and wore hand-me-downs without</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42</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However, </a:t>
            </a:r>
            <a:r>
              <a:rPr lang="en-US" sz="2200" dirty="0">
                <a:latin typeface="Times New Roman" panose="02020603050405020304" pitchFamily="18" charset="0"/>
                <a:ea typeface="宋体" panose="02010600030101010101" pitchFamily="2" charset="-122"/>
              </a:rPr>
              <a:t>upon reaching adolescence</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 began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43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myself to peers with the latest trends and felt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44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of what they owned. </a:t>
            </a:r>
            <a:r>
              <a:rPr lang="en-US" sz="2200" dirty="0">
                <a:latin typeface="Times New Roman" panose="02020603050405020304" pitchFamily="18" charset="0"/>
                <a:ea typeface="宋体" panose="02010600030101010101" pitchFamily="2" charset="-122"/>
              </a:rPr>
              <a:t>As an adult</a:t>
            </a:r>
            <a:r>
              <a:rPr kumimoji="0" lang="en-US" sz="2200" i="0"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my shopping addiction for temporary pleasure led to an accumulation</a:t>
            </a:r>
            <a:r>
              <a:rPr kumimoji="0" lang="zh-CN"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（堆积）</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of</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45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stuff and stressed me out</a:t>
            </a:r>
            <a:r>
              <a:rPr kumimoji="0" lang="zh-CN"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endPar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It wasn't </a:t>
            </a:r>
            <a:r>
              <a:rPr lang="en-US" sz="2200" dirty="0">
                <a:latin typeface="Times New Roman" panose="02020603050405020304" pitchFamily="18" charset="0"/>
                <a:ea typeface="宋体" panose="02010600030101010101" pitchFamily="2" charset="-122"/>
              </a:rPr>
              <a:t>until I faced a serious illness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that I began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46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my relationship with material possessions. When reading about the benefits of living with less, I realized that the very things I'd tirelessly pursued were the source of my</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47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in my life. This was a turning point for me; I needed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48</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endPar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 started my journey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49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by decluttering</a:t>
            </a:r>
            <a:r>
              <a:rPr kumimoji="0" lang="zh-CN"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（清理）</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my wardrobes. It was slow going</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50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but I soon got into the swing of things. I went through my wardrobes, only</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51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the items that I loved and had worn recently and donating the rest to the local charity shop. And it felt so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52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endPar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200" i="0" strike="noStrike" kern="1200" cap="none" spc="0" normalizeH="0" baseline="0" noProof="0" dirty="0">
                <a:ln>
                  <a:noFill/>
                </a:ln>
                <a:uLnTx/>
                <a:uFillTx/>
                <a:latin typeface="Times New Roman" panose="02020603050405020304" pitchFamily="18" charset="0"/>
                <a:ea typeface="宋体" panose="02010600030101010101" pitchFamily="2" charset="-122"/>
              </a:rPr>
              <a:t>     </a:t>
            </a:r>
            <a:r>
              <a:rPr lang="en-US" sz="2200" dirty="0">
                <a:latin typeface="Times New Roman" panose="02020603050405020304" pitchFamily="18" charset="0"/>
                <a:ea typeface="宋体" panose="02010600030101010101" pitchFamily="2" charset="-122"/>
              </a:rPr>
              <a:t>From then on</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I</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53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to shift my mindset towards shopping and buy essentials only. And I started spending my money on the things I would</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54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for years to come.</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I travelled to new places and went to concerts with friends,</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finding these</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55</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more rewarding than buying stuff.</a:t>
            </a:r>
            <a:endParaRPr kumimoji="0" lang="en-US"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p:txBody>
      </p:sp>
      <p:sp>
        <p:nvSpPr>
          <p:cNvPr id="3" name="文本框 2"/>
          <p:cNvSpPr txBox="1"/>
          <p:nvPr/>
        </p:nvSpPr>
        <p:spPr>
          <a:xfrm>
            <a:off x="9986064" y="731524"/>
            <a:ext cx="929845"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content</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4" name="文本框 3"/>
          <p:cNvSpPr txBox="1"/>
          <p:nvPr/>
        </p:nvSpPr>
        <p:spPr>
          <a:xfrm>
            <a:off x="5804438" y="1151211"/>
            <a:ext cx="1254296"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complaint</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5" name="文本框 4"/>
          <p:cNvSpPr txBox="1"/>
          <p:nvPr/>
        </p:nvSpPr>
        <p:spPr>
          <a:xfrm>
            <a:off x="7771076" y="1595955"/>
            <a:ext cx="966916"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envious </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6" name="文本框 5"/>
          <p:cNvSpPr txBox="1"/>
          <p:nvPr/>
        </p:nvSpPr>
        <p:spPr>
          <a:xfrm>
            <a:off x="10212484" y="1970555"/>
            <a:ext cx="1428921"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unnecessary</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7" name="文本框 6"/>
          <p:cNvSpPr txBox="1"/>
          <p:nvPr/>
        </p:nvSpPr>
        <p:spPr>
          <a:xfrm>
            <a:off x="1154475" y="1549550"/>
            <a:ext cx="1139910"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1">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compare </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8" name="文本框 7"/>
          <p:cNvSpPr txBox="1"/>
          <p:nvPr/>
        </p:nvSpPr>
        <p:spPr>
          <a:xfrm>
            <a:off x="2790159" y="5350664"/>
            <a:ext cx="1015902"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resolved</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5798346" y="5703994"/>
            <a:ext cx="1260388"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remember</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10" name="文本框 9"/>
          <p:cNvSpPr txBox="1"/>
          <p:nvPr/>
        </p:nvSpPr>
        <p:spPr>
          <a:xfrm>
            <a:off x="5459167" y="6143435"/>
            <a:ext cx="1359328"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experiences</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1" name="文本框 10"/>
          <p:cNvSpPr txBox="1"/>
          <p:nvPr/>
        </p:nvSpPr>
        <p:spPr>
          <a:xfrm>
            <a:off x="0" y="-31154"/>
            <a:ext cx="2253343" cy="442674"/>
          </a:xfrm>
          <a:prstGeom prst="round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Step3: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主体找线索</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
        <p:nvSpPr>
          <p:cNvPr id="13" name="文本框 12"/>
          <p:cNvSpPr txBox="1"/>
          <p:nvPr/>
        </p:nvSpPr>
        <p:spPr>
          <a:xfrm>
            <a:off x="2611144" y="-19878"/>
            <a:ext cx="8768055" cy="523220"/>
          </a:xfrm>
          <a:prstGeom prst="rect">
            <a:avLst/>
          </a:prstGeom>
          <a:solidFill>
            <a:srgbClr val="FF0000"/>
          </a:solidFill>
          <a:ln>
            <a:solidFill>
              <a:schemeClr val="accent1">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Changes</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in</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the</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Personal</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Consumption</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Values in My</a:t>
            </a:r>
            <a:r>
              <a:rPr kumimoji="0" lang="en-US" altLang="zh-CN" sz="2800" b="1" i="1" u="none" strike="noStrike" kern="1200" cap="none" spc="0" normalizeH="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Life</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endPar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4" name="矩形: 圆角 1"/>
          <p:cNvSpPr/>
          <p:nvPr/>
        </p:nvSpPr>
        <p:spPr>
          <a:xfrm>
            <a:off x="9401139" y="-1"/>
            <a:ext cx="1571661" cy="511629"/>
          </a:xfrm>
          <a:prstGeom prst="roundRect">
            <a:avLst/>
          </a:prstGeom>
          <a:solidFill>
            <a:srgbClr val="FFFF00">
              <a:alpha val="7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5" name="矩形: 圆角 1"/>
          <p:cNvSpPr/>
          <p:nvPr/>
        </p:nvSpPr>
        <p:spPr>
          <a:xfrm>
            <a:off x="594596" y="664027"/>
            <a:ext cx="3563747" cy="511629"/>
          </a:xfrm>
          <a:prstGeom prst="roundRect">
            <a:avLst/>
          </a:prstGeom>
          <a:solidFill>
            <a:srgbClr val="FFFF0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6" name="直接箭头连接符 15"/>
          <p:cNvCxnSpPr/>
          <p:nvPr/>
        </p:nvCxnSpPr>
        <p:spPr>
          <a:xfrm flipH="1">
            <a:off x="4147457" y="509827"/>
            <a:ext cx="5355772" cy="284830"/>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3627120" y="1117600"/>
            <a:ext cx="4978400" cy="304800"/>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2" name="矩形: 圆角 1"/>
          <p:cNvSpPr/>
          <p:nvPr/>
        </p:nvSpPr>
        <p:spPr>
          <a:xfrm>
            <a:off x="8658071" y="1174237"/>
            <a:ext cx="3189372" cy="425964"/>
          </a:xfrm>
          <a:prstGeom prst="roundRect">
            <a:avLst/>
          </a:prstGeom>
          <a:solidFill>
            <a:srgbClr val="FFFF0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23" name="直接箭头连接符 22"/>
          <p:cNvCxnSpPr/>
          <p:nvPr/>
        </p:nvCxnSpPr>
        <p:spPr>
          <a:xfrm flipH="1">
            <a:off x="705678" y="1558235"/>
            <a:ext cx="8480729" cy="558800"/>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6" name="矩形: 圆角 1"/>
          <p:cNvSpPr/>
          <p:nvPr/>
        </p:nvSpPr>
        <p:spPr>
          <a:xfrm>
            <a:off x="11410121" y="1575115"/>
            <a:ext cx="659295" cy="425964"/>
          </a:xfrm>
          <a:prstGeom prst="roundRect">
            <a:avLst/>
          </a:prstGeom>
          <a:solidFill>
            <a:srgbClr val="FFFF0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7" name="矩形: 圆角 1"/>
          <p:cNvSpPr/>
          <p:nvPr/>
        </p:nvSpPr>
        <p:spPr>
          <a:xfrm>
            <a:off x="0" y="1995872"/>
            <a:ext cx="659295" cy="425964"/>
          </a:xfrm>
          <a:prstGeom prst="roundRect">
            <a:avLst/>
          </a:prstGeom>
          <a:solidFill>
            <a:srgbClr val="FFFF0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28" name="直接箭头连接符 27"/>
          <p:cNvCxnSpPr/>
          <p:nvPr/>
        </p:nvCxnSpPr>
        <p:spPr>
          <a:xfrm>
            <a:off x="688450" y="2373243"/>
            <a:ext cx="1299376" cy="429592"/>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矩形: 圆角 1"/>
          <p:cNvSpPr/>
          <p:nvPr/>
        </p:nvSpPr>
        <p:spPr>
          <a:xfrm>
            <a:off x="1385940" y="2817507"/>
            <a:ext cx="3643259" cy="425964"/>
          </a:xfrm>
          <a:prstGeom prst="roundRect">
            <a:avLst/>
          </a:prstGeom>
          <a:solidFill>
            <a:srgbClr val="FFFF0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32" name="直接箭头连接符 31"/>
          <p:cNvCxnSpPr/>
          <p:nvPr/>
        </p:nvCxnSpPr>
        <p:spPr>
          <a:xfrm>
            <a:off x="4746928" y="3251199"/>
            <a:ext cx="1117159" cy="466036"/>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矩形: 圆角 1"/>
          <p:cNvSpPr/>
          <p:nvPr/>
        </p:nvSpPr>
        <p:spPr>
          <a:xfrm>
            <a:off x="4390870" y="3606011"/>
            <a:ext cx="3643259" cy="425964"/>
          </a:xfrm>
          <a:prstGeom prst="roundRect">
            <a:avLst/>
          </a:prstGeom>
          <a:solidFill>
            <a:srgbClr val="FFFF0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35" name="直接箭头连接符 34"/>
          <p:cNvCxnSpPr/>
          <p:nvPr/>
        </p:nvCxnSpPr>
        <p:spPr>
          <a:xfrm flipH="1">
            <a:off x="2802835" y="3960191"/>
            <a:ext cx="2772354" cy="184426"/>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7" name="矩形: 圆角 1"/>
          <p:cNvSpPr/>
          <p:nvPr/>
        </p:nvSpPr>
        <p:spPr>
          <a:xfrm>
            <a:off x="438411" y="4066524"/>
            <a:ext cx="2483694" cy="425964"/>
          </a:xfrm>
          <a:prstGeom prst="roundRect">
            <a:avLst/>
          </a:prstGeom>
          <a:solidFill>
            <a:srgbClr val="FFFF0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40" name="直接箭头连接符 39"/>
          <p:cNvCxnSpPr/>
          <p:nvPr/>
        </p:nvCxnSpPr>
        <p:spPr>
          <a:xfrm>
            <a:off x="2922104" y="4313583"/>
            <a:ext cx="5645426" cy="0"/>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3" name="矩形: 圆角 1"/>
          <p:cNvSpPr/>
          <p:nvPr/>
        </p:nvSpPr>
        <p:spPr>
          <a:xfrm>
            <a:off x="8591811" y="4010203"/>
            <a:ext cx="2937580" cy="425964"/>
          </a:xfrm>
          <a:prstGeom prst="roundRect">
            <a:avLst/>
          </a:prstGeom>
          <a:solidFill>
            <a:srgbClr val="FFFF0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45" name="文本框 44"/>
          <p:cNvSpPr txBox="1"/>
          <p:nvPr/>
        </p:nvSpPr>
        <p:spPr>
          <a:xfrm>
            <a:off x="10484155" y="3941815"/>
            <a:ext cx="995542"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initially</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cxnSp>
        <p:nvCxnSpPr>
          <p:cNvPr id="46" name="直接箭头连接符 45"/>
          <p:cNvCxnSpPr/>
          <p:nvPr/>
        </p:nvCxnSpPr>
        <p:spPr>
          <a:xfrm flipH="1">
            <a:off x="914400" y="4416288"/>
            <a:ext cx="7805530" cy="245164"/>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9" name="矩形: 圆角 1"/>
          <p:cNvSpPr/>
          <p:nvPr/>
        </p:nvSpPr>
        <p:spPr>
          <a:xfrm>
            <a:off x="0" y="4440899"/>
            <a:ext cx="884583" cy="425964"/>
          </a:xfrm>
          <a:prstGeom prst="roundRect">
            <a:avLst/>
          </a:prstGeom>
          <a:solidFill>
            <a:srgbClr val="FFFF0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52" name="直接箭头连接符 51"/>
          <p:cNvCxnSpPr/>
          <p:nvPr/>
        </p:nvCxnSpPr>
        <p:spPr>
          <a:xfrm>
            <a:off x="556591" y="4813852"/>
            <a:ext cx="467139" cy="583096"/>
          </a:xfrm>
          <a:prstGeom prst="straightConnector1">
            <a:avLst/>
          </a:prstGeom>
          <a:ln w="38100">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5" name="矩形: 圆角 1"/>
          <p:cNvSpPr/>
          <p:nvPr/>
        </p:nvSpPr>
        <p:spPr>
          <a:xfrm>
            <a:off x="570933" y="5272471"/>
            <a:ext cx="1645493" cy="425964"/>
          </a:xfrm>
          <a:prstGeom prst="roundRect">
            <a:avLst/>
          </a:prstGeom>
          <a:solidFill>
            <a:srgbClr val="FFFF00">
              <a:alpha val="50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wipe(up)">
                                      <p:cBhvr>
                                        <p:cTn id="30" dur="500"/>
                                        <p:tgtEl>
                                          <p:spTgt spid="23"/>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left)">
                                      <p:cBhvr>
                                        <p:cTn id="38" dur="500"/>
                                        <p:tgtEl>
                                          <p:spTgt spid="2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up)">
                                      <p:cBhvr>
                                        <p:cTn id="43" dur="500"/>
                                        <p:tgtEl>
                                          <p:spTgt spid="28"/>
                                        </p:tgtEl>
                                      </p:cBhvr>
                                    </p:animEffect>
                                  </p:childTnLst>
                                </p:cTn>
                              </p:par>
                            </p:childTnLst>
                          </p:cTn>
                        </p:par>
                        <p:par>
                          <p:cTn id="44" fill="hold">
                            <p:stCondLst>
                              <p:cond delay="500"/>
                            </p:stCondLst>
                            <p:childTnLst>
                              <p:par>
                                <p:cTn id="45" presetID="22" presetClass="entr" presetSubtype="8"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wipe(left)">
                                      <p:cBhvr>
                                        <p:cTn id="56" dur="500"/>
                                        <p:tgtEl>
                                          <p:spTgt spid="3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500"/>
                                        <p:tgtEl>
                                          <p:spTgt spid="35"/>
                                        </p:tgtEl>
                                      </p:cBhvr>
                                    </p:animEffect>
                                  </p:childTnLst>
                                </p:cTn>
                              </p:par>
                            </p:childTnLst>
                          </p:cTn>
                        </p:par>
                        <p:par>
                          <p:cTn id="62" fill="hold">
                            <p:stCondLst>
                              <p:cond delay="500"/>
                            </p:stCondLst>
                            <p:childTnLst>
                              <p:par>
                                <p:cTn id="63" presetID="22" presetClass="entr" presetSubtype="8"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1" fill="hold" nodeType="click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500"/>
                                        <p:tgtEl>
                                          <p:spTgt spid="40"/>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wipe(left)">
                                      <p:cBhvr>
                                        <p:cTn id="74" dur="500"/>
                                        <p:tgtEl>
                                          <p:spTgt spid="43"/>
                                        </p:tgtEl>
                                      </p:cBhvr>
                                    </p:animEffect>
                                  </p:childTnLst>
                                </p:cTn>
                              </p:par>
                            </p:childTnLst>
                          </p:cTn>
                        </p:par>
                        <p:par>
                          <p:cTn id="75" fill="hold">
                            <p:stCondLst>
                              <p:cond delay="1000"/>
                            </p:stCondLst>
                            <p:childTnLst>
                              <p:par>
                                <p:cTn id="76" presetID="53" presetClass="entr" presetSubtype="16" fill="hold" grpId="0" nodeType="afterEffect">
                                  <p:stCondLst>
                                    <p:cond delay="0"/>
                                  </p:stCondLst>
                                  <p:childTnLst>
                                    <p:set>
                                      <p:cBhvr>
                                        <p:cTn id="77" dur="1" fill="hold">
                                          <p:stCondLst>
                                            <p:cond delay="0"/>
                                          </p:stCondLst>
                                        </p:cTn>
                                        <p:tgtEl>
                                          <p:spTgt spid="45"/>
                                        </p:tgtEl>
                                        <p:attrNameLst>
                                          <p:attrName>style.visibility</p:attrName>
                                        </p:attrNameLst>
                                      </p:cBhvr>
                                      <p:to>
                                        <p:strVal val="visible"/>
                                      </p:to>
                                    </p:set>
                                    <p:anim calcmode="lin" valueType="num">
                                      <p:cBhvr>
                                        <p:cTn id="78" dur="500" fill="hold"/>
                                        <p:tgtEl>
                                          <p:spTgt spid="45"/>
                                        </p:tgtEl>
                                        <p:attrNameLst>
                                          <p:attrName>ppt_w</p:attrName>
                                        </p:attrNameLst>
                                      </p:cBhvr>
                                      <p:tavLst>
                                        <p:tav tm="0">
                                          <p:val>
                                            <p:fltVal val="0"/>
                                          </p:val>
                                        </p:tav>
                                        <p:tav tm="100000">
                                          <p:val>
                                            <p:strVal val="#ppt_w"/>
                                          </p:val>
                                        </p:tav>
                                      </p:tavLst>
                                    </p:anim>
                                    <p:anim calcmode="lin" valueType="num">
                                      <p:cBhvr>
                                        <p:cTn id="79" dur="500" fill="hold"/>
                                        <p:tgtEl>
                                          <p:spTgt spid="45"/>
                                        </p:tgtEl>
                                        <p:attrNameLst>
                                          <p:attrName>ppt_h</p:attrName>
                                        </p:attrNameLst>
                                      </p:cBhvr>
                                      <p:tavLst>
                                        <p:tav tm="0">
                                          <p:val>
                                            <p:fltVal val="0"/>
                                          </p:val>
                                        </p:tav>
                                        <p:tav tm="100000">
                                          <p:val>
                                            <p:strVal val="#ppt_h"/>
                                          </p:val>
                                        </p:tav>
                                      </p:tavLst>
                                    </p:anim>
                                    <p:animEffect transition="in" filter="fade">
                                      <p:cBhvr>
                                        <p:cTn id="80" dur="500"/>
                                        <p:tgtEl>
                                          <p:spTgt spid="45"/>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1" fill="hold" nodeType="click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wipe(up)">
                                      <p:cBhvr>
                                        <p:cTn id="85" dur="500"/>
                                        <p:tgtEl>
                                          <p:spTgt spid="46"/>
                                        </p:tgtEl>
                                      </p:cBhvr>
                                    </p:animEffect>
                                  </p:childTnLst>
                                </p:cTn>
                              </p:par>
                            </p:childTnLst>
                          </p:cTn>
                        </p:par>
                        <p:par>
                          <p:cTn id="86" fill="hold">
                            <p:stCondLst>
                              <p:cond delay="500"/>
                            </p:stCondLst>
                            <p:childTnLst>
                              <p:par>
                                <p:cTn id="87" presetID="22" presetClass="entr" presetSubtype="8" fill="hold" grpId="0" nodeType="after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wipe(left)">
                                      <p:cBhvr>
                                        <p:cTn id="89" dur="500"/>
                                        <p:tgtEl>
                                          <p:spTgt spid="49"/>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1" fill="hold" nodeType="clickEffect">
                                  <p:stCondLst>
                                    <p:cond delay="0"/>
                                  </p:stCondLst>
                                  <p:childTnLst>
                                    <p:set>
                                      <p:cBhvr>
                                        <p:cTn id="93" dur="1" fill="hold">
                                          <p:stCondLst>
                                            <p:cond delay="0"/>
                                          </p:stCondLst>
                                        </p:cTn>
                                        <p:tgtEl>
                                          <p:spTgt spid="52"/>
                                        </p:tgtEl>
                                        <p:attrNameLst>
                                          <p:attrName>style.visibility</p:attrName>
                                        </p:attrNameLst>
                                      </p:cBhvr>
                                      <p:to>
                                        <p:strVal val="visible"/>
                                      </p:to>
                                    </p:set>
                                    <p:animEffect transition="in" filter="wipe(up)">
                                      <p:cBhvr>
                                        <p:cTn id="94" dur="500"/>
                                        <p:tgtEl>
                                          <p:spTgt spid="52"/>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55"/>
                                        </p:tgtEl>
                                        <p:attrNameLst>
                                          <p:attrName>style.visibility</p:attrName>
                                        </p:attrNameLst>
                                      </p:cBhvr>
                                      <p:to>
                                        <p:strVal val="visible"/>
                                      </p:to>
                                    </p:set>
                                    <p:animEffect transition="in" filter="wipe(left)">
                                      <p:cBhvr>
                                        <p:cTn id="9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2" grpId="0" animBg="1"/>
      <p:bldP spid="26" grpId="0" animBg="1"/>
      <p:bldP spid="27" grpId="0" animBg="1"/>
      <p:bldP spid="30" grpId="0" animBg="1"/>
      <p:bldP spid="34" grpId="0" animBg="1"/>
      <p:bldP spid="37" grpId="0" animBg="1"/>
      <p:bldP spid="43" grpId="0" animBg="1"/>
      <p:bldP spid="45" grpId="0" animBg="1"/>
      <p:bldP spid="49" grpId="0" animBg="1"/>
      <p:bldP spid="5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 y="660284"/>
            <a:ext cx="12126685" cy="5921878"/>
          </a:xfrm>
          <a:prstGeom prst="rect">
            <a:avLst/>
          </a:prstGeom>
          <a:noFill/>
          <a:ln w="9525">
            <a:noFill/>
          </a:ln>
        </p:spPr>
        <p:txBody>
          <a:bodyPr wrap="square">
            <a:spAutoFit/>
          </a:bodyPr>
          <a:lstStyle/>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400" i="0"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a:t>
            </a:r>
            <a:r>
              <a:rPr kumimoji="0" lang="en-US" sz="2200" i="0"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Growing up in a large family</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 wasn't a particularly materialistic person. I was</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41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with the few toys I had and wore hand-me-downs without</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42</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However, </a:t>
            </a:r>
            <a:r>
              <a:rPr lang="en-US" sz="2200" dirty="0">
                <a:latin typeface="Times New Roman" panose="02020603050405020304" pitchFamily="18" charset="0"/>
                <a:ea typeface="宋体" panose="02010600030101010101" pitchFamily="2" charset="-122"/>
              </a:rPr>
              <a:t>upon reaching adolescence</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 began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43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myself to peers with the latest trends and felt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44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of what they owned. </a:t>
            </a:r>
            <a:r>
              <a:rPr lang="en-US" sz="2200" dirty="0">
                <a:latin typeface="Times New Roman" panose="02020603050405020304" pitchFamily="18" charset="0"/>
                <a:ea typeface="宋体" panose="02010600030101010101" pitchFamily="2" charset="-122"/>
              </a:rPr>
              <a:t>As an adult</a:t>
            </a:r>
            <a:r>
              <a:rPr kumimoji="0" lang="en-US" sz="2200" i="0"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my shopping addiction for temporary pleasure led to an accumulation</a:t>
            </a:r>
            <a:r>
              <a:rPr kumimoji="0" lang="zh-CN"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（堆积）</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of</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45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stuff and stressed me out</a:t>
            </a:r>
            <a:r>
              <a:rPr kumimoji="0" lang="zh-CN"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endPar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It wasn't </a:t>
            </a:r>
            <a:r>
              <a:rPr lang="en-US" sz="2200" dirty="0">
                <a:latin typeface="Times New Roman" panose="02020603050405020304" pitchFamily="18" charset="0"/>
                <a:ea typeface="宋体" panose="02010600030101010101" pitchFamily="2" charset="-122"/>
              </a:rPr>
              <a:t>until I faced a serious illness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that I began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46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my relationship with material possessions. When reading about the benefits of living with less, I realized that the very things I'd tirelessly pursued were the source of my</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47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in my life. This was a turning point for me; I needed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48</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endPar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 started my journey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49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by decluttering</a:t>
            </a:r>
            <a:r>
              <a:rPr kumimoji="0" lang="zh-CN"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（清理）</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my wardrobes. It was slow going</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50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but I soon got into the swing of things. I went through my wardrobes, only</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51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the items that I loved and had worn recently and donating the rest to the local charity shop. And it felt so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52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endPar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200" i="0" strike="noStrike" kern="1200" cap="none" spc="0" normalizeH="0" baseline="0" noProof="0" dirty="0">
                <a:ln>
                  <a:noFill/>
                </a:ln>
                <a:uLnTx/>
                <a:uFillTx/>
                <a:latin typeface="Times New Roman" panose="02020603050405020304" pitchFamily="18" charset="0"/>
                <a:ea typeface="宋体" panose="02010600030101010101" pitchFamily="2" charset="-122"/>
              </a:rPr>
              <a:t>     </a:t>
            </a:r>
            <a:r>
              <a:rPr lang="en-US" sz="2200" dirty="0">
                <a:latin typeface="Times New Roman" panose="02020603050405020304" pitchFamily="18" charset="0"/>
                <a:ea typeface="宋体" panose="02010600030101010101" pitchFamily="2" charset="-122"/>
              </a:rPr>
              <a:t>From then on</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I</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53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to shift my mindset towards shopping and buy essentials only. And I started spending my money on the things I would</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54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for years to come.</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I travelled to new places and went to concerts with friends,</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finding these</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55</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more rewarding than buying stuff.</a:t>
            </a:r>
            <a:endParaRPr kumimoji="0" lang="en-US"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p:txBody>
      </p:sp>
      <p:sp>
        <p:nvSpPr>
          <p:cNvPr id="11" name="文本框 10"/>
          <p:cNvSpPr txBox="1"/>
          <p:nvPr/>
        </p:nvSpPr>
        <p:spPr>
          <a:xfrm>
            <a:off x="0" y="-31154"/>
            <a:ext cx="2253343" cy="442674"/>
          </a:xfrm>
          <a:prstGeom prst="round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Step3: </a:t>
            </a:r>
            <a:r>
              <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rPr>
              <a:t>主体找线索</a:t>
            </a:r>
            <a:endParaRPr kumimoji="0" lang="zh-CN" altLang="en-US" sz="2000" b="1" i="0" u="none" strike="noStrike" kern="0" cap="none" spc="0" normalizeH="0" baseline="0" noProof="0" dirty="0">
              <a:ln>
                <a:noFill/>
              </a:ln>
              <a:solidFill>
                <a:prstClr val="black"/>
              </a:solidFill>
              <a:effectLst/>
              <a:uLnTx/>
              <a:uFillTx/>
              <a:latin typeface="Calibri" panose="020F0502020204030204"/>
              <a:ea typeface="等线" panose="02010600030101010101" pitchFamily="2" charset="-122"/>
              <a:cs typeface="Calibri" panose="020F0502020204030204" pitchFamily="34" charset="0"/>
            </a:endParaRPr>
          </a:p>
        </p:txBody>
      </p:sp>
      <p:sp>
        <p:nvSpPr>
          <p:cNvPr id="13" name="文本框 12"/>
          <p:cNvSpPr txBox="1"/>
          <p:nvPr/>
        </p:nvSpPr>
        <p:spPr>
          <a:xfrm>
            <a:off x="2611144" y="-19878"/>
            <a:ext cx="8768055" cy="523220"/>
          </a:xfrm>
          <a:prstGeom prst="rect">
            <a:avLst/>
          </a:prstGeom>
          <a:solidFill>
            <a:srgbClr val="FF0000"/>
          </a:solidFill>
          <a:ln>
            <a:solidFill>
              <a:schemeClr val="accent1">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Changes</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in</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the</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Personal</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Consumption</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Values in My</a:t>
            </a:r>
            <a:r>
              <a:rPr kumimoji="0" lang="en-US" altLang="zh-CN" sz="2800" b="1" i="1" u="none" strike="noStrike" kern="1200" cap="none" spc="0" normalizeH="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Life</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endPar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4" name="矩形: 圆角 1"/>
          <p:cNvSpPr/>
          <p:nvPr/>
        </p:nvSpPr>
        <p:spPr>
          <a:xfrm>
            <a:off x="4707503" y="801545"/>
            <a:ext cx="4176583" cy="269041"/>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15" name="矩形: 圆角 1"/>
          <p:cNvSpPr/>
          <p:nvPr/>
        </p:nvSpPr>
        <p:spPr>
          <a:xfrm>
            <a:off x="2652470" y="0"/>
            <a:ext cx="1440559" cy="511629"/>
          </a:xfrm>
          <a:prstGeom prst="roundRect">
            <a:avLst/>
          </a:prstGeom>
          <a:solidFill>
            <a:schemeClr val="tx1">
              <a:lumMod val="50000"/>
              <a:lumOff val="50000"/>
              <a:alpha val="7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16" name="直接箭头连接符 15"/>
          <p:cNvCxnSpPr/>
          <p:nvPr/>
        </p:nvCxnSpPr>
        <p:spPr>
          <a:xfrm>
            <a:off x="3824672" y="468558"/>
            <a:ext cx="975928" cy="386207"/>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8727977" y="939010"/>
            <a:ext cx="584988" cy="0"/>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0" name="矩形: 圆角 1"/>
          <p:cNvSpPr/>
          <p:nvPr/>
        </p:nvSpPr>
        <p:spPr>
          <a:xfrm>
            <a:off x="9243061" y="794918"/>
            <a:ext cx="2948940" cy="31826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1" name="矩形: 圆角 1"/>
          <p:cNvSpPr/>
          <p:nvPr/>
        </p:nvSpPr>
        <p:spPr>
          <a:xfrm>
            <a:off x="92434" y="1225614"/>
            <a:ext cx="7133313" cy="31826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22" name="直接箭头连接符 21"/>
          <p:cNvCxnSpPr/>
          <p:nvPr/>
        </p:nvCxnSpPr>
        <p:spPr>
          <a:xfrm>
            <a:off x="2264955" y="1903484"/>
            <a:ext cx="4349205" cy="270756"/>
          </a:xfrm>
          <a:prstGeom prst="straightConnector1">
            <a:avLst/>
          </a:prstGeom>
          <a:ln w="38100">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4" name="矩形: 圆角 1"/>
          <p:cNvSpPr/>
          <p:nvPr/>
        </p:nvSpPr>
        <p:spPr>
          <a:xfrm>
            <a:off x="983372" y="1639069"/>
            <a:ext cx="10283342" cy="309473"/>
          </a:xfrm>
          <a:prstGeom prst="roundRect">
            <a:avLst/>
          </a:prstGeom>
          <a:solidFill>
            <a:srgbClr val="33CC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5" name="矩形: 圆角 1"/>
          <p:cNvSpPr/>
          <p:nvPr/>
        </p:nvSpPr>
        <p:spPr>
          <a:xfrm>
            <a:off x="6601852" y="2045469"/>
            <a:ext cx="5458068" cy="260851"/>
          </a:xfrm>
          <a:prstGeom prst="roundRect">
            <a:avLst/>
          </a:prstGeom>
          <a:solidFill>
            <a:srgbClr val="33CC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26" name="直接箭头连接符 25"/>
          <p:cNvCxnSpPr/>
          <p:nvPr/>
        </p:nvCxnSpPr>
        <p:spPr>
          <a:xfrm flipH="1">
            <a:off x="2229963" y="470924"/>
            <a:ext cx="776672" cy="1148207"/>
          </a:xfrm>
          <a:prstGeom prst="straightConnector1">
            <a:avLst/>
          </a:prstGeom>
          <a:ln w="38100">
            <a:solidFill>
              <a:srgbClr val="0070C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7" name="矩形: 圆角 1"/>
          <p:cNvSpPr/>
          <p:nvPr/>
        </p:nvSpPr>
        <p:spPr>
          <a:xfrm>
            <a:off x="0" y="2472189"/>
            <a:ext cx="1940560" cy="250691"/>
          </a:xfrm>
          <a:prstGeom prst="roundRect">
            <a:avLst/>
          </a:prstGeom>
          <a:solidFill>
            <a:srgbClr val="EF727E">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0" name="矩形: 圆角 1"/>
          <p:cNvSpPr/>
          <p:nvPr/>
        </p:nvSpPr>
        <p:spPr>
          <a:xfrm>
            <a:off x="5711907" y="2907527"/>
            <a:ext cx="6364136" cy="322690"/>
          </a:xfrm>
          <a:prstGeom prst="roundRect">
            <a:avLst/>
          </a:prstGeom>
          <a:solidFill>
            <a:srgbClr val="EF727E">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31" name="直接箭头连接符 30"/>
          <p:cNvCxnSpPr/>
          <p:nvPr/>
        </p:nvCxnSpPr>
        <p:spPr>
          <a:xfrm>
            <a:off x="3393242" y="492958"/>
            <a:ext cx="2739201" cy="2289999"/>
          </a:xfrm>
          <a:prstGeom prst="straightConnector1">
            <a:avLst/>
          </a:prstGeom>
          <a:ln w="38100">
            <a:solidFill>
              <a:srgbClr val="EF727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矩形: 圆角 1"/>
          <p:cNvSpPr/>
          <p:nvPr/>
        </p:nvSpPr>
        <p:spPr>
          <a:xfrm>
            <a:off x="775473" y="3318344"/>
            <a:ext cx="5257579" cy="322690"/>
          </a:xfrm>
          <a:prstGeom prst="roundRect">
            <a:avLst/>
          </a:prstGeom>
          <a:solidFill>
            <a:srgbClr val="EF727E">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5" name="矩形: 圆角 1"/>
          <p:cNvSpPr/>
          <p:nvPr/>
        </p:nvSpPr>
        <p:spPr>
          <a:xfrm>
            <a:off x="589943" y="3689405"/>
            <a:ext cx="3823032" cy="322690"/>
          </a:xfrm>
          <a:prstGeom prst="roundRect">
            <a:avLst/>
          </a:prstGeom>
          <a:solidFill>
            <a:srgbClr val="EF727E">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37" name="直接箭头连接符 36"/>
          <p:cNvCxnSpPr/>
          <p:nvPr/>
        </p:nvCxnSpPr>
        <p:spPr>
          <a:xfrm flipH="1">
            <a:off x="4144617" y="3060567"/>
            <a:ext cx="3167955" cy="318737"/>
          </a:xfrm>
          <a:prstGeom prst="straightConnector1">
            <a:avLst/>
          </a:prstGeom>
          <a:ln w="38100">
            <a:solidFill>
              <a:srgbClr val="EF727E"/>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flipH="1">
            <a:off x="3717235" y="3540958"/>
            <a:ext cx="447946" cy="225972"/>
          </a:xfrm>
          <a:prstGeom prst="straightConnector1">
            <a:avLst/>
          </a:prstGeom>
          <a:ln w="38100">
            <a:solidFill>
              <a:srgbClr val="EF727E"/>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4353339" y="3806688"/>
            <a:ext cx="1043609" cy="109329"/>
          </a:xfrm>
          <a:prstGeom prst="straightConnector1">
            <a:avLst/>
          </a:prstGeom>
          <a:ln w="38100">
            <a:solidFill>
              <a:srgbClr val="EF727E"/>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4" name="矩形: 圆角 1"/>
          <p:cNvSpPr/>
          <p:nvPr/>
        </p:nvSpPr>
        <p:spPr>
          <a:xfrm>
            <a:off x="5403794" y="3692718"/>
            <a:ext cx="5062109" cy="322690"/>
          </a:xfrm>
          <a:prstGeom prst="roundRect">
            <a:avLst/>
          </a:prstGeom>
          <a:solidFill>
            <a:srgbClr val="EF727E">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46" name="直接箭头连接符 45"/>
          <p:cNvCxnSpPr/>
          <p:nvPr/>
        </p:nvCxnSpPr>
        <p:spPr>
          <a:xfrm flipH="1">
            <a:off x="5078896" y="3950566"/>
            <a:ext cx="4493906" cy="293443"/>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8" name="矩形: 圆角 1"/>
          <p:cNvSpPr/>
          <p:nvPr/>
        </p:nvSpPr>
        <p:spPr>
          <a:xfrm>
            <a:off x="774921" y="4184162"/>
            <a:ext cx="7683279" cy="30832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50" name="直接箭头连接符 49"/>
          <p:cNvCxnSpPr/>
          <p:nvPr/>
        </p:nvCxnSpPr>
        <p:spPr>
          <a:xfrm>
            <a:off x="4403035" y="4502427"/>
            <a:ext cx="1997765" cy="168964"/>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3" name="矩形: 圆角 1"/>
          <p:cNvSpPr/>
          <p:nvPr/>
        </p:nvSpPr>
        <p:spPr>
          <a:xfrm>
            <a:off x="4217173" y="4575101"/>
            <a:ext cx="7683279" cy="30832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55" name="直接箭头连接符 54"/>
          <p:cNvCxnSpPr/>
          <p:nvPr/>
        </p:nvCxnSpPr>
        <p:spPr>
          <a:xfrm flipH="1">
            <a:off x="4740965" y="4873488"/>
            <a:ext cx="3650975" cy="145773"/>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矩形: 圆角 1"/>
          <p:cNvSpPr/>
          <p:nvPr/>
        </p:nvSpPr>
        <p:spPr>
          <a:xfrm>
            <a:off x="2620287" y="4936223"/>
            <a:ext cx="4744610" cy="34145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58" name="矩形: 圆角 1"/>
          <p:cNvSpPr/>
          <p:nvPr/>
        </p:nvSpPr>
        <p:spPr>
          <a:xfrm>
            <a:off x="7374110" y="4933689"/>
            <a:ext cx="2706062" cy="345881"/>
          </a:xfrm>
          <a:prstGeom prst="roundRect">
            <a:avLst/>
          </a:prstGeom>
          <a:solidFill>
            <a:srgbClr val="EF727E">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59" name="文本框 58"/>
          <p:cNvSpPr txBox="1"/>
          <p:nvPr/>
        </p:nvSpPr>
        <p:spPr>
          <a:xfrm>
            <a:off x="8864801" y="4881079"/>
            <a:ext cx="1171827"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liberating</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cxnSp>
        <p:nvCxnSpPr>
          <p:cNvPr id="60" name="直接箭头连接符 59"/>
          <p:cNvCxnSpPr/>
          <p:nvPr/>
        </p:nvCxnSpPr>
        <p:spPr>
          <a:xfrm flipH="1" flipV="1">
            <a:off x="1341808" y="2608719"/>
            <a:ext cx="1777312" cy="1028561"/>
          </a:xfrm>
          <a:prstGeom prst="straightConnector1">
            <a:avLst/>
          </a:prstGeom>
          <a:ln w="57150">
            <a:solidFill>
              <a:schemeClr val="accent6">
                <a:lumMod val="75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2" name="直接箭头连接符 61"/>
          <p:cNvCxnSpPr>
            <a:endCxn id="58" idx="1"/>
          </p:cNvCxnSpPr>
          <p:nvPr/>
        </p:nvCxnSpPr>
        <p:spPr>
          <a:xfrm>
            <a:off x="3271520" y="3789680"/>
            <a:ext cx="4102590" cy="1316950"/>
          </a:xfrm>
          <a:prstGeom prst="straightConnector1">
            <a:avLst/>
          </a:prstGeom>
          <a:ln w="57150">
            <a:solidFill>
              <a:schemeClr val="accent6">
                <a:lumMod val="75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66" name="直接箭头连接符 65"/>
          <p:cNvCxnSpPr/>
          <p:nvPr/>
        </p:nvCxnSpPr>
        <p:spPr>
          <a:xfrm flipH="1">
            <a:off x="4978400" y="5171661"/>
            <a:ext cx="1442720" cy="263939"/>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9" name="矩形: 圆角 1"/>
          <p:cNvSpPr/>
          <p:nvPr/>
        </p:nvSpPr>
        <p:spPr>
          <a:xfrm>
            <a:off x="2681246" y="5393423"/>
            <a:ext cx="8393153" cy="34145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70" name="直接箭头连接符 69"/>
          <p:cNvCxnSpPr/>
          <p:nvPr/>
        </p:nvCxnSpPr>
        <p:spPr>
          <a:xfrm>
            <a:off x="4815840" y="5598381"/>
            <a:ext cx="264160" cy="233459"/>
          </a:xfrm>
          <a:prstGeom prst="straightConnector1">
            <a:avLst/>
          </a:prstGeom>
          <a:ln w="38100">
            <a:solidFill>
              <a:srgbClr val="00B050"/>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2" name="矩形: 圆角 1"/>
          <p:cNvSpPr/>
          <p:nvPr/>
        </p:nvSpPr>
        <p:spPr>
          <a:xfrm>
            <a:off x="669566" y="5779503"/>
            <a:ext cx="8393153" cy="341455"/>
          </a:xfrm>
          <a:prstGeom prst="roundRect">
            <a:avLst/>
          </a:prstGeom>
          <a:solidFill>
            <a:srgbClr val="00B050">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76" name="矩形: 圆角 1"/>
          <p:cNvSpPr/>
          <p:nvPr/>
        </p:nvSpPr>
        <p:spPr>
          <a:xfrm>
            <a:off x="3929870" y="6183369"/>
            <a:ext cx="6829570" cy="345881"/>
          </a:xfrm>
          <a:prstGeom prst="roundRect">
            <a:avLst/>
          </a:prstGeom>
          <a:solidFill>
            <a:srgbClr val="EF727E">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cxnSp>
        <p:nvCxnSpPr>
          <p:cNvPr id="78" name="直接箭头连接符 77"/>
          <p:cNvCxnSpPr/>
          <p:nvPr/>
        </p:nvCxnSpPr>
        <p:spPr>
          <a:xfrm flipH="1">
            <a:off x="7731760" y="5191760"/>
            <a:ext cx="1158240" cy="1046480"/>
          </a:xfrm>
          <a:prstGeom prst="straightConnector1">
            <a:avLst/>
          </a:prstGeom>
          <a:ln w="57150">
            <a:solidFill>
              <a:schemeClr val="accent6">
                <a:lumMod val="75000"/>
              </a:schemeClr>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9986064" y="731524"/>
            <a:ext cx="929845"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content</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4" name="文本框 3"/>
          <p:cNvSpPr txBox="1"/>
          <p:nvPr/>
        </p:nvSpPr>
        <p:spPr>
          <a:xfrm>
            <a:off x="5804438" y="1151211"/>
            <a:ext cx="1254296"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complaint</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5" name="文本框 4"/>
          <p:cNvSpPr txBox="1"/>
          <p:nvPr/>
        </p:nvSpPr>
        <p:spPr>
          <a:xfrm>
            <a:off x="7771076" y="1595955"/>
            <a:ext cx="966916"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envious </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6" name="文本框 5"/>
          <p:cNvSpPr txBox="1"/>
          <p:nvPr/>
        </p:nvSpPr>
        <p:spPr>
          <a:xfrm>
            <a:off x="10212484" y="1970555"/>
            <a:ext cx="1428921"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unnecessary</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7" name="文本框 6"/>
          <p:cNvSpPr txBox="1"/>
          <p:nvPr/>
        </p:nvSpPr>
        <p:spPr>
          <a:xfrm>
            <a:off x="1154475" y="1549550"/>
            <a:ext cx="1139910"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1">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compare </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8" name="文本框 7"/>
          <p:cNvSpPr txBox="1"/>
          <p:nvPr/>
        </p:nvSpPr>
        <p:spPr>
          <a:xfrm>
            <a:off x="2790159" y="5350664"/>
            <a:ext cx="1015902"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resolved</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9" name="文本框 8"/>
          <p:cNvSpPr txBox="1"/>
          <p:nvPr/>
        </p:nvSpPr>
        <p:spPr>
          <a:xfrm>
            <a:off x="5798346" y="5703994"/>
            <a:ext cx="1260388"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remember</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10" name="文本框 9"/>
          <p:cNvSpPr txBox="1"/>
          <p:nvPr/>
        </p:nvSpPr>
        <p:spPr>
          <a:xfrm>
            <a:off x="5459167" y="6143435"/>
            <a:ext cx="1359328"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experiences</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2" name="文本框 11"/>
          <p:cNvSpPr txBox="1"/>
          <p:nvPr/>
        </p:nvSpPr>
        <p:spPr>
          <a:xfrm>
            <a:off x="10484155" y="3941815"/>
            <a:ext cx="995542"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initially</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29" name="文本框 28"/>
          <p:cNvSpPr txBox="1"/>
          <p:nvPr/>
        </p:nvSpPr>
        <p:spPr>
          <a:xfrm>
            <a:off x="6359194" y="2560055"/>
            <a:ext cx="1149045"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reflect</a:t>
            </a:r>
            <a:r>
              <a:rPr kumimoji="0" lang="en-US" altLang="zh-CN" sz="1800" b="1" i="0" u="none" strike="noStrike" kern="1200" cap="none" spc="0" normalizeH="0" noProof="0" dirty="0">
                <a:ln>
                  <a:noFill/>
                </a:ln>
                <a:solidFill>
                  <a:schemeClr val="bg1"/>
                </a:solidFill>
                <a:effectLst/>
                <a:uLnTx/>
                <a:uFillTx/>
                <a:latin typeface="Times New Roman" panose="02020603050405020304" pitchFamily="18" charset="0"/>
                <a:ea typeface="宋体" panose="02010600030101010101" pitchFamily="2" charset="-122"/>
                <a:cs typeface="+mn-cs"/>
              </a:rPr>
              <a:t> on</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36" name="文本框 35"/>
          <p:cNvSpPr txBox="1"/>
          <p:nvPr/>
        </p:nvSpPr>
        <p:spPr>
          <a:xfrm>
            <a:off x="2615454" y="3656673"/>
            <a:ext cx="982511"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anxiety</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45" name="文本框 44"/>
          <p:cNvSpPr txBox="1"/>
          <p:nvPr/>
        </p:nvSpPr>
        <p:spPr>
          <a:xfrm>
            <a:off x="9387316" y="3640107"/>
            <a:ext cx="979198" cy="369332"/>
          </a:xfrm>
          <a:prstGeom prst="rect">
            <a:avLst/>
          </a:prstGeom>
          <a:solidFill>
            <a:srgbClr val="FF000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change</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49" name="文本框 48"/>
          <p:cNvSpPr txBox="1"/>
          <p:nvPr/>
        </p:nvSpPr>
        <p:spPr>
          <a:xfrm>
            <a:off x="3023181" y="4064398"/>
            <a:ext cx="1350036"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minimalism</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54" name="文本框 53"/>
          <p:cNvSpPr txBox="1"/>
          <p:nvPr/>
        </p:nvSpPr>
        <p:spPr>
          <a:xfrm>
            <a:off x="8194842" y="4495093"/>
            <a:ext cx="969036"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keeping</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down)">
                                      <p:cBhvr>
                                        <p:cTn id="32" dur="500"/>
                                        <p:tgtEl>
                                          <p:spTgt spid="26"/>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ipe(left)">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500"/>
                                        <p:tgtEl>
                                          <p:spTgt spid="22"/>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left)">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wipe(up)">
                                      <p:cBhvr>
                                        <p:cTn id="50" dur="500"/>
                                        <p:tgtEl>
                                          <p:spTgt spid="31"/>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left)">
                                      <p:cBhvr>
                                        <p:cTn id="54" dur="500"/>
                                        <p:tgtEl>
                                          <p:spTgt spid="30"/>
                                        </p:tgtEl>
                                      </p:cBhvr>
                                    </p:animEffect>
                                  </p:childTnLst>
                                </p:cTn>
                              </p:par>
                            </p:childTnLst>
                          </p:cTn>
                        </p:par>
                        <p:par>
                          <p:cTn id="55" fill="hold">
                            <p:stCondLst>
                              <p:cond delay="1000"/>
                            </p:stCondLst>
                            <p:childTnLst>
                              <p:par>
                                <p:cTn id="56" presetID="53" presetClass="entr" presetSubtype="16" fill="hold" grpId="0" nodeType="after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up)">
                                      <p:cBhvr>
                                        <p:cTn id="65" dur="500"/>
                                        <p:tgtEl>
                                          <p:spTgt spid="37"/>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nodeType="click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wipe(up)">
                                      <p:cBhvr>
                                        <p:cTn id="74" dur="500"/>
                                        <p:tgtEl>
                                          <p:spTgt spid="39"/>
                                        </p:tgtEl>
                                      </p:cBhvr>
                                    </p:animEffect>
                                  </p:childTnLst>
                                </p:cTn>
                              </p:par>
                            </p:childTnLst>
                          </p:cTn>
                        </p:par>
                        <p:par>
                          <p:cTn id="75" fill="hold">
                            <p:stCondLst>
                              <p:cond delay="500"/>
                            </p:stCondLst>
                            <p:childTnLst>
                              <p:par>
                                <p:cTn id="76" presetID="22" presetClass="entr" presetSubtype="8"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wipe(left)">
                                      <p:cBhvr>
                                        <p:cTn id="78" dur="500"/>
                                        <p:tgtEl>
                                          <p:spTgt spid="35"/>
                                        </p:tgtEl>
                                      </p:cBhvr>
                                    </p:animEffect>
                                  </p:childTnLst>
                                </p:cTn>
                              </p:par>
                            </p:childTnLst>
                          </p:cTn>
                        </p:par>
                        <p:par>
                          <p:cTn id="79" fill="hold">
                            <p:stCondLst>
                              <p:cond delay="1000"/>
                            </p:stCondLst>
                            <p:childTnLst>
                              <p:par>
                                <p:cTn id="80" presetID="53" presetClass="entr" presetSubtype="16" fill="hold" grpId="0" nodeType="afterEffect">
                                  <p:stCondLst>
                                    <p:cond delay="0"/>
                                  </p:stCondLst>
                                  <p:childTnLst>
                                    <p:set>
                                      <p:cBhvr>
                                        <p:cTn id="81" dur="1" fill="hold">
                                          <p:stCondLst>
                                            <p:cond delay="0"/>
                                          </p:stCondLst>
                                        </p:cTn>
                                        <p:tgtEl>
                                          <p:spTgt spid="36"/>
                                        </p:tgtEl>
                                        <p:attrNameLst>
                                          <p:attrName>style.visibility</p:attrName>
                                        </p:attrNameLst>
                                      </p:cBhvr>
                                      <p:to>
                                        <p:strVal val="visible"/>
                                      </p:to>
                                    </p:set>
                                    <p:anim calcmode="lin" valueType="num">
                                      <p:cBhvr>
                                        <p:cTn id="82" dur="500" fill="hold"/>
                                        <p:tgtEl>
                                          <p:spTgt spid="36"/>
                                        </p:tgtEl>
                                        <p:attrNameLst>
                                          <p:attrName>ppt_w</p:attrName>
                                        </p:attrNameLst>
                                      </p:cBhvr>
                                      <p:tavLst>
                                        <p:tav tm="0">
                                          <p:val>
                                            <p:fltVal val="0"/>
                                          </p:val>
                                        </p:tav>
                                        <p:tav tm="100000">
                                          <p:val>
                                            <p:strVal val="#ppt_w"/>
                                          </p:val>
                                        </p:tav>
                                      </p:tavLst>
                                    </p:anim>
                                    <p:anim calcmode="lin" valueType="num">
                                      <p:cBhvr>
                                        <p:cTn id="83" dur="500" fill="hold"/>
                                        <p:tgtEl>
                                          <p:spTgt spid="36"/>
                                        </p:tgtEl>
                                        <p:attrNameLst>
                                          <p:attrName>ppt_h</p:attrName>
                                        </p:attrNameLst>
                                      </p:cBhvr>
                                      <p:tavLst>
                                        <p:tav tm="0">
                                          <p:val>
                                            <p:fltVal val="0"/>
                                          </p:val>
                                        </p:tav>
                                        <p:tav tm="100000">
                                          <p:val>
                                            <p:strVal val="#ppt_h"/>
                                          </p:val>
                                        </p:tav>
                                      </p:tavLst>
                                    </p:anim>
                                    <p:animEffect transition="in" filter="fade">
                                      <p:cBhvr>
                                        <p:cTn id="84" dur="500"/>
                                        <p:tgtEl>
                                          <p:spTgt spid="36"/>
                                        </p:tgtEl>
                                      </p:cBhvr>
                                    </p:animEffect>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nodeType="clickEffect">
                                  <p:stCondLst>
                                    <p:cond delay="0"/>
                                  </p:stCondLst>
                                  <p:childTnLst>
                                    <p:set>
                                      <p:cBhvr>
                                        <p:cTn id="88" dur="1" fill="hold">
                                          <p:stCondLst>
                                            <p:cond delay="0"/>
                                          </p:stCondLst>
                                        </p:cTn>
                                        <p:tgtEl>
                                          <p:spTgt spid="60"/>
                                        </p:tgtEl>
                                        <p:attrNameLst>
                                          <p:attrName>style.visibility</p:attrName>
                                        </p:attrNameLst>
                                      </p:cBhvr>
                                      <p:to>
                                        <p:strVal val="visible"/>
                                      </p:to>
                                    </p:set>
                                    <p:anim calcmode="lin" valueType="num">
                                      <p:cBhvr additive="base">
                                        <p:cTn id="89" dur="500" fill="hold"/>
                                        <p:tgtEl>
                                          <p:spTgt spid="60"/>
                                        </p:tgtEl>
                                        <p:attrNameLst>
                                          <p:attrName>ppt_x</p:attrName>
                                        </p:attrNameLst>
                                      </p:cBhvr>
                                      <p:tavLst>
                                        <p:tav tm="0">
                                          <p:val>
                                            <p:strVal val="#ppt_x"/>
                                          </p:val>
                                        </p:tav>
                                        <p:tav tm="100000">
                                          <p:val>
                                            <p:strVal val="#ppt_x"/>
                                          </p:val>
                                        </p:tav>
                                      </p:tavLst>
                                    </p:anim>
                                    <p:anim calcmode="lin" valueType="num">
                                      <p:cBhvr additive="base">
                                        <p:cTn id="90" dur="500" fill="hold"/>
                                        <p:tgtEl>
                                          <p:spTgt spid="60"/>
                                        </p:tgtEl>
                                        <p:attrNameLst>
                                          <p:attrName>ppt_y</p:attrName>
                                        </p:attrNameLst>
                                      </p:cBhvr>
                                      <p:tavLst>
                                        <p:tav tm="0">
                                          <p:val>
                                            <p:strVal val="1+#ppt_h/2"/>
                                          </p:val>
                                        </p:tav>
                                        <p:tav tm="100000">
                                          <p:val>
                                            <p:strVal val="#ppt_y"/>
                                          </p:val>
                                        </p:tav>
                                      </p:tavLst>
                                    </p:anim>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left)">
                                      <p:cBhvr>
                                        <p:cTn id="94" dur="500"/>
                                        <p:tgtEl>
                                          <p:spTgt spid="27"/>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nodeType="click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wipe(up)">
                                      <p:cBhvr>
                                        <p:cTn id="99" dur="500"/>
                                        <p:tgtEl>
                                          <p:spTgt spid="41"/>
                                        </p:tgtEl>
                                      </p:cBhvr>
                                    </p:animEffect>
                                  </p:childTnLst>
                                </p:cTn>
                              </p:par>
                            </p:childTnLst>
                          </p:cTn>
                        </p:par>
                        <p:par>
                          <p:cTn id="100" fill="hold">
                            <p:stCondLst>
                              <p:cond delay="500"/>
                            </p:stCondLst>
                            <p:childTnLst>
                              <p:par>
                                <p:cTn id="101" presetID="22" presetClass="entr" presetSubtype="8"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1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nodeType="click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wipe(down)">
                                      <p:cBhvr>
                                        <p:cTn id="114" dur="500"/>
                                        <p:tgtEl>
                                          <p:spTgt spid="46"/>
                                        </p:tgtEl>
                                      </p:cBhvr>
                                    </p:animEffect>
                                  </p:childTnLst>
                                </p:cTn>
                              </p:par>
                            </p:childTnLst>
                          </p:cTn>
                        </p:par>
                        <p:par>
                          <p:cTn id="115" fill="hold">
                            <p:stCondLst>
                              <p:cond delay="500"/>
                            </p:stCondLst>
                            <p:childTnLst>
                              <p:par>
                                <p:cTn id="116" presetID="22" presetClass="entr" presetSubtype="8"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Effect transition="in" filter="wipe(left)">
                                      <p:cBhvr>
                                        <p:cTn id="118" dur="500"/>
                                        <p:tgtEl>
                                          <p:spTgt spid="48"/>
                                        </p:tgtEl>
                                      </p:cBhvr>
                                    </p:animEffect>
                                  </p:childTnLst>
                                </p:cTn>
                              </p:par>
                            </p:childTnLst>
                          </p:cTn>
                        </p:par>
                        <p:par>
                          <p:cTn id="119" fill="hold">
                            <p:stCondLst>
                              <p:cond delay="1000"/>
                            </p:stCondLst>
                            <p:childTnLst>
                              <p:par>
                                <p:cTn id="120" presetID="53" presetClass="entr" presetSubtype="16" fill="hold" grpId="0" nodeType="afterEffect">
                                  <p:stCondLst>
                                    <p:cond delay="0"/>
                                  </p:stCondLst>
                                  <p:childTnLst>
                                    <p:set>
                                      <p:cBhvr>
                                        <p:cTn id="121" dur="1" fill="hold">
                                          <p:stCondLst>
                                            <p:cond delay="0"/>
                                          </p:stCondLst>
                                        </p:cTn>
                                        <p:tgtEl>
                                          <p:spTgt spid="49"/>
                                        </p:tgtEl>
                                        <p:attrNameLst>
                                          <p:attrName>style.visibility</p:attrName>
                                        </p:attrNameLst>
                                      </p:cBhvr>
                                      <p:to>
                                        <p:strVal val="visible"/>
                                      </p:to>
                                    </p:set>
                                    <p:anim calcmode="lin" valueType="num">
                                      <p:cBhvr>
                                        <p:cTn id="122" dur="500" fill="hold"/>
                                        <p:tgtEl>
                                          <p:spTgt spid="49"/>
                                        </p:tgtEl>
                                        <p:attrNameLst>
                                          <p:attrName>ppt_w</p:attrName>
                                        </p:attrNameLst>
                                      </p:cBhvr>
                                      <p:tavLst>
                                        <p:tav tm="0">
                                          <p:val>
                                            <p:fltVal val="0"/>
                                          </p:val>
                                        </p:tav>
                                        <p:tav tm="100000">
                                          <p:val>
                                            <p:strVal val="#ppt_w"/>
                                          </p:val>
                                        </p:tav>
                                      </p:tavLst>
                                    </p:anim>
                                    <p:anim calcmode="lin" valueType="num">
                                      <p:cBhvr>
                                        <p:cTn id="123" dur="500" fill="hold"/>
                                        <p:tgtEl>
                                          <p:spTgt spid="49"/>
                                        </p:tgtEl>
                                        <p:attrNameLst>
                                          <p:attrName>ppt_h</p:attrName>
                                        </p:attrNameLst>
                                      </p:cBhvr>
                                      <p:tavLst>
                                        <p:tav tm="0">
                                          <p:val>
                                            <p:fltVal val="0"/>
                                          </p:val>
                                        </p:tav>
                                        <p:tav tm="100000">
                                          <p:val>
                                            <p:strVal val="#ppt_h"/>
                                          </p:val>
                                        </p:tav>
                                      </p:tavLst>
                                    </p:anim>
                                    <p:animEffect transition="in" filter="fade">
                                      <p:cBhvr>
                                        <p:cTn id="124" dur="500"/>
                                        <p:tgtEl>
                                          <p:spTgt spid="49"/>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50"/>
                                        </p:tgtEl>
                                        <p:attrNameLst>
                                          <p:attrName>style.visibility</p:attrName>
                                        </p:attrNameLst>
                                      </p:cBhvr>
                                      <p:to>
                                        <p:strVal val="visible"/>
                                      </p:to>
                                    </p:set>
                                    <p:animEffect transition="in" filter="wipe(down)">
                                      <p:cBhvr>
                                        <p:cTn id="129" dur="500"/>
                                        <p:tgtEl>
                                          <p:spTgt spid="50"/>
                                        </p:tgtEl>
                                      </p:cBhvr>
                                    </p:animEffect>
                                  </p:childTnLst>
                                </p:cTn>
                              </p:par>
                            </p:childTnLst>
                          </p:cTn>
                        </p:par>
                        <p:par>
                          <p:cTn id="130" fill="hold">
                            <p:stCondLst>
                              <p:cond delay="500"/>
                            </p:stCondLst>
                            <p:childTnLst>
                              <p:par>
                                <p:cTn id="131" presetID="22" presetClass="entr" presetSubtype="8" fill="hold" grpId="0" nodeType="after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wipe(left)">
                                      <p:cBhvr>
                                        <p:cTn id="133" dur="500"/>
                                        <p:tgtEl>
                                          <p:spTgt spid="53"/>
                                        </p:tgtEl>
                                      </p:cBhvr>
                                    </p:animEffect>
                                  </p:childTnLst>
                                </p:cTn>
                              </p:par>
                            </p:childTnLst>
                          </p:cTn>
                        </p:par>
                        <p:par>
                          <p:cTn id="134" fill="hold">
                            <p:stCondLst>
                              <p:cond delay="1000"/>
                            </p:stCondLst>
                            <p:childTnLst>
                              <p:par>
                                <p:cTn id="135" presetID="53" presetClass="entr" presetSubtype="16"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 calcmode="lin" valueType="num">
                                      <p:cBhvr>
                                        <p:cTn id="137" dur="500" fill="hold"/>
                                        <p:tgtEl>
                                          <p:spTgt spid="54"/>
                                        </p:tgtEl>
                                        <p:attrNameLst>
                                          <p:attrName>ppt_w</p:attrName>
                                        </p:attrNameLst>
                                      </p:cBhvr>
                                      <p:tavLst>
                                        <p:tav tm="0">
                                          <p:val>
                                            <p:fltVal val="0"/>
                                          </p:val>
                                        </p:tav>
                                        <p:tav tm="100000">
                                          <p:val>
                                            <p:strVal val="#ppt_w"/>
                                          </p:val>
                                        </p:tav>
                                      </p:tavLst>
                                    </p:anim>
                                    <p:anim calcmode="lin" valueType="num">
                                      <p:cBhvr>
                                        <p:cTn id="138" dur="500" fill="hold"/>
                                        <p:tgtEl>
                                          <p:spTgt spid="54"/>
                                        </p:tgtEl>
                                        <p:attrNameLst>
                                          <p:attrName>ppt_h</p:attrName>
                                        </p:attrNameLst>
                                      </p:cBhvr>
                                      <p:tavLst>
                                        <p:tav tm="0">
                                          <p:val>
                                            <p:fltVal val="0"/>
                                          </p:val>
                                        </p:tav>
                                        <p:tav tm="100000">
                                          <p:val>
                                            <p:strVal val="#ppt_h"/>
                                          </p:val>
                                        </p:tav>
                                      </p:tavLst>
                                    </p:anim>
                                    <p:animEffect transition="in" filter="fade">
                                      <p:cBhvr>
                                        <p:cTn id="139" dur="500"/>
                                        <p:tgtEl>
                                          <p:spTgt spid="54"/>
                                        </p:tgtEl>
                                      </p:cBhvr>
                                    </p:animEffect>
                                  </p:childTnLst>
                                </p:cTn>
                              </p:par>
                            </p:childTnLst>
                          </p:cTn>
                        </p:par>
                      </p:childTnLst>
                    </p:cTn>
                  </p:par>
                  <p:par>
                    <p:cTn id="140" fill="hold">
                      <p:stCondLst>
                        <p:cond delay="indefinite"/>
                      </p:stCondLst>
                      <p:childTnLst>
                        <p:par>
                          <p:cTn id="141" fill="hold">
                            <p:stCondLst>
                              <p:cond delay="0"/>
                            </p:stCondLst>
                            <p:childTnLst>
                              <p:par>
                                <p:cTn id="142" presetID="22" presetClass="entr" presetSubtype="4" fill="hold" nodeType="clickEffect">
                                  <p:stCondLst>
                                    <p:cond delay="0"/>
                                  </p:stCondLst>
                                  <p:childTnLst>
                                    <p:set>
                                      <p:cBhvr>
                                        <p:cTn id="143" dur="1" fill="hold">
                                          <p:stCondLst>
                                            <p:cond delay="0"/>
                                          </p:stCondLst>
                                        </p:cTn>
                                        <p:tgtEl>
                                          <p:spTgt spid="55"/>
                                        </p:tgtEl>
                                        <p:attrNameLst>
                                          <p:attrName>style.visibility</p:attrName>
                                        </p:attrNameLst>
                                      </p:cBhvr>
                                      <p:to>
                                        <p:strVal val="visible"/>
                                      </p:to>
                                    </p:set>
                                    <p:animEffect transition="in" filter="wipe(down)">
                                      <p:cBhvr>
                                        <p:cTn id="144" dur="500"/>
                                        <p:tgtEl>
                                          <p:spTgt spid="55"/>
                                        </p:tgtEl>
                                      </p:cBhvr>
                                    </p:animEffect>
                                  </p:childTnLst>
                                </p:cTn>
                              </p:par>
                            </p:childTnLst>
                          </p:cTn>
                        </p:par>
                        <p:par>
                          <p:cTn id="145" fill="hold">
                            <p:stCondLst>
                              <p:cond delay="500"/>
                            </p:stCondLst>
                            <p:childTnLst>
                              <p:par>
                                <p:cTn id="146" presetID="22" presetClass="entr" presetSubtype="8"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wipe(left)">
                                      <p:cBhvr>
                                        <p:cTn id="148" dur="500"/>
                                        <p:tgtEl>
                                          <p:spTgt spid="57"/>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66"/>
                                        </p:tgtEl>
                                        <p:attrNameLst>
                                          <p:attrName>style.visibility</p:attrName>
                                        </p:attrNameLst>
                                      </p:cBhvr>
                                      <p:to>
                                        <p:strVal val="visible"/>
                                      </p:to>
                                    </p:set>
                                    <p:animEffect transition="in" filter="wipe(down)">
                                      <p:cBhvr>
                                        <p:cTn id="153" dur="500"/>
                                        <p:tgtEl>
                                          <p:spTgt spid="66"/>
                                        </p:tgtEl>
                                      </p:cBhvr>
                                    </p:animEffect>
                                  </p:childTnLst>
                                </p:cTn>
                              </p:par>
                            </p:childTnLst>
                          </p:cTn>
                        </p:par>
                        <p:par>
                          <p:cTn id="154" fill="hold">
                            <p:stCondLst>
                              <p:cond delay="500"/>
                            </p:stCondLst>
                            <p:childTnLst>
                              <p:par>
                                <p:cTn id="155" presetID="22" presetClass="entr" presetSubtype="8" fill="hold" grpId="0" nodeType="afterEffect">
                                  <p:stCondLst>
                                    <p:cond delay="0"/>
                                  </p:stCondLst>
                                  <p:childTnLst>
                                    <p:set>
                                      <p:cBhvr>
                                        <p:cTn id="156" dur="1" fill="hold">
                                          <p:stCondLst>
                                            <p:cond delay="0"/>
                                          </p:stCondLst>
                                        </p:cTn>
                                        <p:tgtEl>
                                          <p:spTgt spid="69"/>
                                        </p:tgtEl>
                                        <p:attrNameLst>
                                          <p:attrName>style.visibility</p:attrName>
                                        </p:attrNameLst>
                                      </p:cBhvr>
                                      <p:to>
                                        <p:strVal val="visible"/>
                                      </p:to>
                                    </p:set>
                                    <p:animEffect transition="in" filter="wipe(left)">
                                      <p:cBhvr>
                                        <p:cTn id="157" dur="500"/>
                                        <p:tgtEl>
                                          <p:spTgt spid="69"/>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4" fill="hold" nodeType="clickEffect">
                                  <p:stCondLst>
                                    <p:cond delay="0"/>
                                  </p:stCondLst>
                                  <p:childTnLst>
                                    <p:set>
                                      <p:cBhvr>
                                        <p:cTn id="161" dur="1" fill="hold">
                                          <p:stCondLst>
                                            <p:cond delay="0"/>
                                          </p:stCondLst>
                                        </p:cTn>
                                        <p:tgtEl>
                                          <p:spTgt spid="70"/>
                                        </p:tgtEl>
                                        <p:attrNameLst>
                                          <p:attrName>style.visibility</p:attrName>
                                        </p:attrNameLst>
                                      </p:cBhvr>
                                      <p:to>
                                        <p:strVal val="visible"/>
                                      </p:to>
                                    </p:set>
                                    <p:animEffect transition="in" filter="wipe(down)">
                                      <p:cBhvr>
                                        <p:cTn id="162" dur="500"/>
                                        <p:tgtEl>
                                          <p:spTgt spid="70"/>
                                        </p:tgtEl>
                                      </p:cBhvr>
                                    </p:animEffect>
                                  </p:childTnLst>
                                </p:cTn>
                              </p:par>
                            </p:childTnLst>
                          </p:cTn>
                        </p:par>
                        <p:par>
                          <p:cTn id="163" fill="hold">
                            <p:stCondLst>
                              <p:cond delay="500"/>
                            </p:stCondLst>
                            <p:childTnLst>
                              <p:par>
                                <p:cTn id="164" presetID="22" presetClass="entr" presetSubtype="8"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Effect transition="in" filter="wipe(left)">
                                      <p:cBhvr>
                                        <p:cTn id="166" dur="500"/>
                                        <p:tgtEl>
                                          <p:spTgt spid="72"/>
                                        </p:tgtEl>
                                      </p:cBhvr>
                                    </p:animEffect>
                                  </p:childTnLst>
                                </p:cTn>
                              </p:par>
                            </p:childTnLst>
                          </p:cTn>
                        </p:par>
                      </p:childTnLst>
                    </p:cTn>
                  </p:par>
                  <p:par>
                    <p:cTn id="167" fill="hold">
                      <p:stCondLst>
                        <p:cond delay="indefinite"/>
                      </p:stCondLst>
                      <p:childTnLst>
                        <p:par>
                          <p:cTn id="168" fill="hold">
                            <p:stCondLst>
                              <p:cond delay="0"/>
                            </p:stCondLst>
                            <p:childTnLst>
                              <p:par>
                                <p:cTn id="169" presetID="2" presetClass="entr" presetSubtype="4" fill="hold" nodeType="clickEffect">
                                  <p:stCondLst>
                                    <p:cond delay="0"/>
                                  </p:stCondLst>
                                  <p:childTnLst>
                                    <p:set>
                                      <p:cBhvr>
                                        <p:cTn id="170" dur="1" fill="hold">
                                          <p:stCondLst>
                                            <p:cond delay="0"/>
                                          </p:stCondLst>
                                        </p:cTn>
                                        <p:tgtEl>
                                          <p:spTgt spid="62"/>
                                        </p:tgtEl>
                                        <p:attrNameLst>
                                          <p:attrName>style.visibility</p:attrName>
                                        </p:attrNameLst>
                                      </p:cBhvr>
                                      <p:to>
                                        <p:strVal val="visible"/>
                                      </p:to>
                                    </p:set>
                                    <p:anim calcmode="lin" valueType="num">
                                      <p:cBhvr additive="base">
                                        <p:cTn id="171" dur="500" fill="hold"/>
                                        <p:tgtEl>
                                          <p:spTgt spid="62"/>
                                        </p:tgtEl>
                                        <p:attrNameLst>
                                          <p:attrName>ppt_x</p:attrName>
                                        </p:attrNameLst>
                                      </p:cBhvr>
                                      <p:tavLst>
                                        <p:tav tm="0">
                                          <p:val>
                                            <p:strVal val="#ppt_x"/>
                                          </p:val>
                                        </p:tav>
                                        <p:tav tm="100000">
                                          <p:val>
                                            <p:strVal val="#ppt_x"/>
                                          </p:val>
                                        </p:tav>
                                      </p:tavLst>
                                    </p:anim>
                                    <p:anim calcmode="lin" valueType="num">
                                      <p:cBhvr additive="base">
                                        <p:cTn id="172" dur="500" fill="hold"/>
                                        <p:tgtEl>
                                          <p:spTgt spid="62"/>
                                        </p:tgtEl>
                                        <p:attrNameLst>
                                          <p:attrName>ppt_y</p:attrName>
                                        </p:attrNameLst>
                                      </p:cBhvr>
                                      <p:tavLst>
                                        <p:tav tm="0">
                                          <p:val>
                                            <p:strVal val="1+#ppt_h/2"/>
                                          </p:val>
                                        </p:tav>
                                        <p:tav tm="100000">
                                          <p:val>
                                            <p:strVal val="#ppt_y"/>
                                          </p:val>
                                        </p:tav>
                                      </p:tavLst>
                                    </p:anim>
                                  </p:childTnLst>
                                </p:cTn>
                              </p:par>
                            </p:childTnLst>
                          </p:cTn>
                        </p:par>
                        <p:par>
                          <p:cTn id="173" fill="hold">
                            <p:stCondLst>
                              <p:cond delay="500"/>
                            </p:stCondLst>
                            <p:childTnLst>
                              <p:par>
                                <p:cTn id="174" presetID="22" presetClass="entr" presetSubtype="8" fill="hold" grpId="0" nodeType="afterEffect">
                                  <p:stCondLst>
                                    <p:cond delay="0"/>
                                  </p:stCondLst>
                                  <p:childTnLst>
                                    <p:set>
                                      <p:cBhvr>
                                        <p:cTn id="175" dur="1" fill="hold">
                                          <p:stCondLst>
                                            <p:cond delay="0"/>
                                          </p:stCondLst>
                                        </p:cTn>
                                        <p:tgtEl>
                                          <p:spTgt spid="58"/>
                                        </p:tgtEl>
                                        <p:attrNameLst>
                                          <p:attrName>style.visibility</p:attrName>
                                        </p:attrNameLst>
                                      </p:cBhvr>
                                      <p:to>
                                        <p:strVal val="visible"/>
                                      </p:to>
                                    </p:set>
                                    <p:animEffect transition="in" filter="wipe(left)">
                                      <p:cBhvr>
                                        <p:cTn id="176" dur="500"/>
                                        <p:tgtEl>
                                          <p:spTgt spid="58"/>
                                        </p:tgtEl>
                                      </p:cBhvr>
                                    </p:animEffect>
                                  </p:childTnLst>
                                </p:cTn>
                              </p:par>
                            </p:childTnLst>
                          </p:cTn>
                        </p:par>
                      </p:childTnLst>
                    </p:cTn>
                  </p:par>
                  <p:par>
                    <p:cTn id="177" fill="hold">
                      <p:stCondLst>
                        <p:cond delay="indefinite"/>
                      </p:stCondLst>
                      <p:childTnLst>
                        <p:par>
                          <p:cTn id="178" fill="hold">
                            <p:stCondLst>
                              <p:cond delay="0"/>
                            </p:stCondLst>
                            <p:childTnLst>
                              <p:par>
                                <p:cTn id="179" presetID="2" presetClass="entr" presetSubtype="4" fill="hold" nodeType="clickEffect">
                                  <p:stCondLst>
                                    <p:cond delay="0"/>
                                  </p:stCondLst>
                                  <p:childTnLst>
                                    <p:set>
                                      <p:cBhvr>
                                        <p:cTn id="180" dur="1" fill="hold">
                                          <p:stCondLst>
                                            <p:cond delay="0"/>
                                          </p:stCondLst>
                                        </p:cTn>
                                        <p:tgtEl>
                                          <p:spTgt spid="78"/>
                                        </p:tgtEl>
                                        <p:attrNameLst>
                                          <p:attrName>style.visibility</p:attrName>
                                        </p:attrNameLst>
                                      </p:cBhvr>
                                      <p:to>
                                        <p:strVal val="visible"/>
                                      </p:to>
                                    </p:set>
                                    <p:anim calcmode="lin" valueType="num">
                                      <p:cBhvr additive="base">
                                        <p:cTn id="181" dur="500" fill="hold"/>
                                        <p:tgtEl>
                                          <p:spTgt spid="78"/>
                                        </p:tgtEl>
                                        <p:attrNameLst>
                                          <p:attrName>ppt_x</p:attrName>
                                        </p:attrNameLst>
                                      </p:cBhvr>
                                      <p:tavLst>
                                        <p:tav tm="0">
                                          <p:val>
                                            <p:strVal val="#ppt_x"/>
                                          </p:val>
                                        </p:tav>
                                        <p:tav tm="100000">
                                          <p:val>
                                            <p:strVal val="#ppt_x"/>
                                          </p:val>
                                        </p:tav>
                                      </p:tavLst>
                                    </p:anim>
                                    <p:anim calcmode="lin" valueType="num">
                                      <p:cBhvr additive="base">
                                        <p:cTn id="182" dur="500" fill="hold"/>
                                        <p:tgtEl>
                                          <p:spTgt spid="78"/>
                                        </p:tgtEl>
                                        <p:attrNameLst>
                                          <p:attrName>ppt_y</p:attrName>
                                        </p:attrNameLst>
                                      </p:cBhvr>
                                      <p:tavLst>
                                        <p:tav tm="0">
                                          <p:val>
                                            <p:strVal val="1+#ppt_h/2"/>
                                          </p:val>
                                        </p:tav>
                                        <p:tav tm="100000">
                                          <p:val>
                                            <p:strVal val="#ppt_y"/>
                                          </p:val>
                                        </p:tav>
                                      </p:tavLst>
                                    </p:anim>
                                  </p:childTnLst>
                                </p:cTn>
                              </p:par>
                            </p:childTnLst>
                          </p:cTn>
                        </p:par>
                        <p:par>
                          <p:cTn id="183" fill="hold">
                            <p:stCondLst>
                              <p:cond delay="500"/>
                            </p:stCondLst>
                            <p:childTnLst>
                              <p:par>
                                <p:cTn id="184" presetID="53" presetClass="entr" presetSubtype="16" fill="hold" grpId="0" nodeType="afterEffect">
                                  <p:stCondLst>
                                    <p:cond delay="0"/>
                                  </p:stCondLst>
                                  <p:childTnLst>
                                    <p:set>
                                      <p:cBhvr>
                                        <p:cTn id="185" dur="1" fill="hold">
                                          <p:stCondLst>
                                            <p:cond delay="0"/>
                                          </p:stCondLst>
                                        </p:cTn>
                                        <p:tgtEl>
                                          <p:spTgt spid="59"/>
                                        </p:tgtEl>
                                        <p:attrNameLst>
                                          <p:attrName>style.visibility</p:attrName>
                                        </p:attrNameLst>
                                      </p:cBhvr>
                                      <p:to>
                                        <p:strVal val="visible"/>
                                      </p:to>
                                    </p:set>
                                    <p:anim calcmode="lin" valueType="num">
                                      <p:cBhvr>
                                        <p:cTn id="186" dur="500" fill="hold"/>
                                        <p:tgtEl>
                                          <p:spTgt spid="59"/>
                                        </p:tgtEl>
                                        <p:attrNameLst>
                                          <p:attrName>ppt_w</p:attrName>
                                        </p:attrNameLst>
                                      </p:cBhvr>
                                      <p:tavLst>
                                        <p:tav tm="0">
                                          <p:val>
                                            <p:fltVal val="0"/>
                                          </p:val>
                                        </p:tav>
                                        <p:tav tm="100000">
                                          <p:val>
                                            <p:strVal val="#ppt_w"/>
                                          </p:val>
                                        </p:tav>
                                      </p:tavLst>
                                    </p:anim>
                                    <p:anim calcmode="lin" valueType="num">
                                      <p:cBhvr>
                                        <p:cTn id="187" dur="500" fill="hold"/>
                                        <p:tgtEl>
                                          <p:spTgt spid="59"/>
                                        </p:tgtEl>
                                        <p:attrNameLst>
                                          <p:attrName>ppt_h</p:attrName>
                                        </p:attrNameLst>
                                      </p:cBhvr>
                                      <p:tavLst>
                                        <p:tav tm="0">
                                          <p:val>
                                            <p:fltVal val="0"/>
                                          </p:val>
                                        </p:tav>
                                        <p:tav tm="100000">
                                          <p:val>
                                            <p:strVal val="#ppt_h"/>
                                          </p:val>
                                        </p:tav>
                                      </p:tavLst>
                                    </p:anim>
                                    <p:animEffect transition="in" filter="fade">
                                      <p:cBhvr>
                                        <p:cTn id="188" dur="500"/>
                                        <p:tgtEl>
                                          <p:spTgt spid="59"/>
                                        </p:tgtEl>
                                      </p:cBhvr>
                                    </p:animEffect>
                                  </p:childTnLst>
                                </p:cTn>
                              </p:par>
                            </p:childTnLst>
                          </p:cTn>
                        </p:par>
                        <p:par>
                          <p:cTn id="189" fill="hold">
                            <p:stCondLst>
                              <p:cond delay="1000"/>
                            </p:stCondLst>
                            <p:childTnLst>
                              <p:par>
                                <p:cTn id="190" presetID="22" presetClass="entr" presetSubtype="8" fill="hold" grpId="0" nodeType="afterEffect">
                                  <p:stCondLst>
                                    <p:cond delay="0"/>
                                  </p:stCondLst>
                                  <p:childTnLst>
                                    <p:set>
                                      <p:cBhvr>
                                        <p:cTn id="191" dur="1" fill="hold">
                                          <p:stCondLst>
                                            <p:cond delay="0"/>
                                          </p:stCondLst>
                                        </p:cTn>
                                        <p:tgtEl>
                                          <p:spTgt spid="76"/>
                                        </p:tgtEl>
                                        <p:attrNameLst>
                                          <p:attrName>style.visibility</p:attrName>
                                        </p:attrNameLst>
                                      </p:cBhvr>
                                      <p:to>
                                        <p:strVal val="visible"/>
                                      </p:to>
                                    </p:set>
                                    <p:animEffect transition="in" filter="wipe(left)">
                                      <p:cBhvr>
                                        <p:cTn id="192"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0" grpId="0" animBg="1"/>
      <p:bldP spid="21" grpId="0" animBg="1"/>
      <p:bldP spid="24" grpId="0" animBg="1"/>
      <p:bldP spid="25" grpId="0" animBg="1"/>
      <p:bldP spid="27" grpId="0" animBg="1"/>
      <p:bldP spid="30" grpId="0" animBg="1"/>
      <p:bldP spid="34" grpId="0" animBg="1"/>
      <p:bldP spid="35" grpId="0" animBg="1"/>
      <p:bldP spid="44" grpId="0" animBg="1"/>
      <p:bldP spid="48" grpId="0" animBg="1"/>
      <p:bldP spid="53" grpId="0" animBg="1"/>
      <p:bldP spid="57" grpId="0" animBg="1"/>
      <p:bldP spid="58" grpId="0" animBg="1"/>
      <p:bldP spid="59" grpId="0" animBg="1"/>
      <p:bldP spid="69" grpId="0" animBg="1"/>
      <p:bldP spid="72" grpId="0" animBg="1"/>
      <p:bldP spid="76" grpId="0" animBg="1"/>
      <p:bldP spid="29" grpId="0" animBg="1"/>
      <p:bldP spid="36" grpId="0" animBg="1"/>
      <p:bldP spid="45" grpId="0" animBg="1"/>
      <p:bldP spid="49" grpId="0" animBg="1"/>
      <p:bldP spid="5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204" y="41277"/>
            <a:ext cx="2239508" cy="442674"/>
          </a:xfrm>
          <a:prstGeom prst="roundRect">
            <a:avLst/>
          </a:prstGeom>
          <a:solidFill>
            <a:srgbClr val="FFC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Calibri" panose="020F0502020204030204" pitchFamily="34" charset="0"/>
              </a:rPr>
              <a:t>Step4   </a:t>
            </a:r>
            <a:r>
              <a:rPr kumimoji="0" lang="zh-CN" altLang="en-US" sz="2000" b="1"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Calibri" panose="020F0502020204030204" pitchFamily="34" charset="0"/>
              </a:rPr>
              <a:t>逻辑关系</a:t>
            </a:r>
            <a:endParaRPr kumimoji="0" lang="zh-CN" altLang="en-US" sz="2000" b="1" i="0" u="none" strike="noStrike" kern="0" cap="none" spc="0" normalizeH="0" baseline="0" noProof="0" dirty="0">
              <a:ln>
                <a:noFill/>
              </a:ln>
              <a:solidFill>
                <a:prstClr val="black"/>
              </a:solidFill>
              <a:effectLst/>
              <a:uLnTx/>
              <a:uFillTx/>
              <a:latin typeface="等线" panose="02010600030101010101" pitchFamily="2" charset="-122"/>
              <a:ea typeface="等线" panose="02010600030101010101" pitchFamily="2" charset="-122"/>
              <a:cs typeface="Calibri" panose="020F0502020204030204" pitchFamily="34" charset="0"/>
            </a:endParaRPr>
          </a:p>
        </p:txBody>
      </p:sp>
      <p:sp>
        <p:nvSpPr>
          <p:cNvPr id="3" name="文本框 2"/>
          <p:cNvSpPr txBox="1"/>
          <p:nvPr/>
        </p:nvSpPr>
        <p:spPr>
          <a:xfrm>
            <a:off x="-1" y="660284"/>
            <a:ext cx="12126685" cy="5921878"/>
          </a:xfrm>
          <a:prstGeom prst="rect">
            <a:avLst/>
          </a:prstGeom>
          <a:noFill/>
          <a:ln w="9525">
            <a:noFill/>
          </a:ln>
        </p:spPr>
        <p:txBody>
          <a:bodyPr wrap="square">
            <a:spAutoFit/>
          </a:bodyPr>
          <a:lstStyle/>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400" i="0"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a:t>
            </a:r>
            <a:r>
              <a:rPr kumimoji="0" lang="en-US" sz="2200" i="0"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Growing up in a large family</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 wasn't a particularly materialistic person. I was</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41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with the few toys I had and wore hand-me-downs without</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42</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However, </a:t>
            </a:r>
            <a:r>
              <a:rPr lang="en-US" sz="2200" dirty="0">
                <a:latin typeface="Times New Roman" panose="02020603050405020304" pitchFamily="18" charset="0"/>
                <a:ea typeface="宋体" panose="02010600030101010101" pitchFamily="2" charset="-122"/>
              </a:rPr>
              <a:t>upon reaching adolescence</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 began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43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myself to peers with the latest trends and felt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44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of what they owned. </a:t>
            </a:r>
            <a:r>
              <a:rPr lang="en-US" sz="2200" dirty="0">
                <a:latin typeface="Times New Roman" panose="02020603050405020304" pitchFamily="18" charset="0"/>
                <a:ea typeface="宋体" panose="02010600030101010101" pitchFamily="2" charset="-122"/>
              </a:rPr>
              <a:t>As an adult</a:t>
            </a:r>
            <a:r>
              <a:rPr kumimoji="0" lang="en-US" sz="2200" i="0"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my shopping addiction for temporary pleasure led to an accumulation</a:t>
            </a:r>
            <a:r>
              <a:rPr kumimoji="0" lang="zh-CN"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（堆积）</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of</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45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stuff and stressed me out</a:t>
            </a:r>
            <a:r>
              <a:rPr kumimoji="0" lang="zh-CN"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endPar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It wasn't </a:t>
            </a:r>
            <a:r>
              <a:rPr lang="en-US" sz="2200" dirty="0">
                <a:latin typeface="Times New Roman" panose="02020603050405020304" pitchFamily="18" charset="0"/>
                <a:ea typeface="宋体" panose="02010600030101010101" pitchFamily="2" charset="-122"/>
              </a:rPr>
              <a:t>until I faced a serious illness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that I began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46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my relationship with material possessions. When reading about the benefits of living with less, I realized that the very things I'd tirelessly pursued were the source of my</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47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in my life. This was a turning point for me; I needed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48</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endPar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     I started my journey to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49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by decluttering</a:t>
            </a:r>
            <a:r>
              <a:rPr kumimoji="0" lang="zh-CN"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（清理）</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my wardrobes. It was slow going</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50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but I soon got into the swing of things. I went through my wardrobes, only</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51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the items that I loved and had worn recently and donating the rest to the local charity shop. And it felt so</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52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endPar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a:p>
            <a:pPr marL="0" marR="0" lvl="0" indent="152400" algn="just" defTabSz="914400" rtl="0" eaLnBrk="1" fontAlgn="auto" latinLnBrk="0" hangingPunct="1">
              <a:lnSpc>
                <a:spcPct val="123000"/>
              </a:lnSpc>
              <a:spcBef>
                <a:spcPts val="0"/>
              </a:spcBef>
              <a:spcAft>
                <a:spcPts val="0"/>
              </a:spcAft>
              <a:buClrTx/>
              <a:buSzTx/>
              <a:buFontTx/>
              <a:buNone/>
              <a:defRPr/>
            </a:pPr>
            <a:r>
              <a:rPr kumimoji="0" lang="en-US" sz="2200" i="0" strike="noStrike" kern="1200" cap="none" spc="0" normalizeH="0" baseline="0" noProof="0" dirty="0">
                <a:ln>
                  <a:noFill/>
                </a:ln>
                <a:uLnTx/>
                <a:uFillTx/>
                <a:latin typeface="Times New Roman" panose="02020603050405020304" pitchFamily="18" charset="0"/>
                <a:ea typeface="宋体" panose="02010600030101010101" pitchFamily="2" charset="-122"/>
              </a:rPr>
              <a:t>     </a:t>
            </a:r>
            <a:r>
              <a:rPr lang="en-US" sz="2200" dirty="0">
                <a:latin typeface="Times New Roman" panose="02020603050405020304" pitchFamily="18" charset="0"/>
                <a:ea typeface="宋体" panose="02010600030101010101" pitchFamily="2" charset="-122"/>
              </a:rPr>
              <a:t>From then on</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I</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53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to shift my mindset towards shopping and buy essentials only. And I started spending my money on the things I would</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54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for years to come.</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I travelled to new places and went to concerts with friends,</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finding these</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55</a:t>
            </a:r>
            <a:r>
              <a:rPr kumimoji="0" lang="en-US" sz="2200" i="0" u="sng"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rPr>
              <a:t>more rewarding than buying stuff.</a:t>
            </a:r>
            <a:endParaRPr kumimoji="0" lang="en-US" altLang="en-US" sz="220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mn-cs"/>
            </a:endParaRPr>
          </a:p>
        </p:txBody>
      </p:sp>
      <p:sp>
        <p:nvSpPr>
          <p:cNvPr id="4" name="文本框 3"/>
          <p:cNvSpPr txBox="1"/>
          <p:nvPr/>
        </p:nvSpPr>
        <p:spPr>
          <a:xfrm>
            <a:off x="2611144" y="-19878"/>
            <a:ext cx="8768055" cy="523220"/>
          </a:xfrm>
          <a:prstGeom prst="rect">
            <a:avLst/>
          </a:prstGeom>
          <a:solidFill>
            <a:srgbClr val="FF0000"/>
          </a:solidFill>
          <a:ln>
            <a:solidFill>
              <a:schemeClr val="accent1">
                <a:lumMod val="40000"/>
                <a:lumOff val="60000"/>
              </a:schemeClr>
            </a:solidFill>
          </a:ln>
          <a:effectLst>
            <a:outerShdw blurRad="50800" dist="38100" dir="5400000" algn="t"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Changes</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in</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the</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Personal</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Consumption</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Values in My</a:t>
            </a:r>
            <a:r>
              <a:rPr kumimoji="0" lang="en-US" altLang="zh-CN" sz="2800" b="1" i="1" u="none" strike="noStrike" kern="1200" cap="none" spc="0" normalizeH="0" noProof="0" dirty="0">
                <a:ln>
                  <a:noFill/>
                </a:ln>
                <a:solidFill>
                  <a:schemeClr val="bg1"/>
                </a:solidFill>
                <a:effectLst/>
                <a:uLnTx/>
                <a:uFillTx/>
                <a:latin typeface="Calibri" panose="020F0502020204030204" pitchFamily="34" charset="0"/>
                <a:ea typeface="Calibri" panose="020F0502020204030204" pitchFamily="34" charset="0"/>
                <a:cs typeface="Calibri" panose="020F0502020204030204" pitchFamily="34" charset="0"/>
              </a:rPr>
              <a:t> Life</a:t>
            </a:r>
            <a:r>
              <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rPr>
              <a:t> </a:t>
            </a:r>
            <a:endParaRPr kumimoji="0" lang="zh-CN" altLang="en-US" sz="2800" b="1" i="1" u="none" strike="noStrike" kern="1200" cap="none" spc="0" normalizeH="0" baseline="0" noProof="0" dirty="0">
              <a:ln>
                <a:noFill/>
              </a:ln>
              <a:solidFill>
                <a:schemeClr val="bg1"/>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5" name="文本框 4"/>
          <p:cNvSpPr txBox="1"/>
          <p:nvPr/>
        </p:nvSpPr>
        <p:spPr>
          <a:xfrm>
            <a:off x="9986064" y="731524"/>
            <a:ext cx="929845"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content</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6" name="文本框 5"/>
          <p:cNvSpPr txBox="1"/>
          <p:nvPr/>
        </p:nvSpPr>
        <p:spPr>
          <a:xfrm>
            <a:off x="5804438" y="1151211"/>
            <a:ext cx="1254296"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complaint</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7" name="文本框 6"/>
          <p:cNvSpPr txBox="1"/>
          <p:nvPr/>
        </p:nvSpPr>
        <p:spPr>
          <a:xfrm>
            <a:off x="7771076" y="1595955"/>
            <a:ext cx="966916"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envious </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8" name="文本框 7"/>
          <p:cNvSpPr txBox="1"/>
          <p:nvPr/>
        </p:nvSpPr>
        <p:spPr>
          <a:xfrm>
            <a:off x="10212484" y="1970555"/>
            <a:ext cx="1428921"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unnecessary</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9" name="文本框 8"/>
          <p:cNvSpPr txBox="1"/>
          <p:nvPr/>
        </p:nvSpPr>
        <p:spPr>
          <a:xfrm>
            <a:off x="1154475" y="1549550"/>
            <a:ext cx="1139910"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1">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compare </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0" name="文本框 9"/>
          <p:cNvSpPr txBox="1"/>
          <p:nvPr/>
        </p:nvSpPr>
        <p:spPr>
          <a:xfrm>
            <a:off x="2790159" y="5350664"/>
            <a:ext cx="1015902"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resolved</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11" name="文本框 10"/>
          <p:cNvSpPr txBox="1"/>
          <p:nvPr/>
        </p:nvSpPr>
        <p:spPr>
          <a:xfrm>
            <a:off x="5798346" y="5703994"/>
            <a:ext cx="1260388"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remember</a:t>
            </a:r>
            <a:r>
              <a:rPr kumimoji="0" lang="en-US" altLang="zh-CN" sz="1800" b="0"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 </a:t>
            </a:r>
            <a:endParaRPr kumimoji="0" lang="zh-CN" altLang="en-US" sz="1800" b="0" i="0" u="none" strike="noStrike" kern="1200" cap="none" spc="0" normalizeH="0" baseline="0" noProof="0" dirty="0">
              <a:ln>
                <a:noFill/>
              </a:ln>
              <a:solidFill>
                <a:schemeClr val="bg1"/>
              </a:solidFill>
              <a:effectLst/>
              <a:uLnTx/>
              <a:uFillTx/>
              <a:latin typeface="等线" panose="02010600030101010101" pitchFamily="2" charset="-122"/>
              <a:ea typeface="等线" panose="02010600030101010101" pitchFamily="2" charset="-122"/>
              <a:cs typeface="+mn-cs"/>
            </a:endParaRPr>
          </a:p>
        </p:txBody>
      </p:sp>
      <p:sp>
        <p:nvSpPr>
          <p:cNvPr id="12" name="文本框 11"/>
          <p:cNvSpPr txBox="1"/>
          <p:nvPr/>
        </p:nvSpPr>
        <p:spPr>
          <a:xfrm>
            <a:off x="5459167" y="6143435"/>
            <a:ext cx="1359328"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experiences</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3" name="文本框 12"/>
          <p:cNvSpPr txBox="1"/>
          <p:nvPr/>
        </p:nvSpPr>
        <p:spPr>
          <a:xfrm>
            <a:off x="10484155" y="3941815"/>
            <a:ext cx="995542"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initially</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4" name="文本框 13"/>
          <p:cNvSpPr txBox="1"/>
          <p:nvPr/>
        </p:nvSpPr>
        <p:spPr>
          <a:xfrm>
            <a:off x="6359194" y="2560055"/>
            <a:ext cx="1149045"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reflect</a:t>
            </a:r>
            <a:r>
              <a:rPr kumimoji="0" lang="en-US" altLang="zh-CN" sz="1800" b="1" i="0" u="none" strike="noStrike" kern="1200" cap="none" spc="0" normalizeH="0" noProof="0" dirty="0">
                <a:ln>
                  <a:noFill/>
                </a:ln>
                <a:solidFill>
                  <a:schemeClr val="bg1"/>
                </a:solidFill>
                <a:effectLst/>
                <a:uLnTx/>
                <a:uFillTx/>
                <a:latin typeface="Times New Roman" panose="02020603050405020304" pitchFamily="18" charset="0"/>
                <a:ea typeface="宋体" panose="02010600030101010101" pitchFamily="2" charset="-122"/>
                <a:cs typeface="+mn-cs"/>
              </a:rPr>
              <a:t> on</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5" name="文本框 14"/>
          <p:cNvSpPr txBox="1"/>
          <p:nvPr/>
        </p:nvSpPr>
        <p:spPr>
          <a:xfrm>
            <a:off x="2615454" y="3656673"/>
            <a:ext cx="982511"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anxiety</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6" name="文本框 15"/>
          <p:cNvSpPr txBox="1"/>
          <p:nvPr/>
        </p:nvSpPr>
        <p:spPr>
          <a:xfrm>
            <a:off x="9387316" y="3640107"/>
            <a:ext cx="979198"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change</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7" name="文本框 16"/>
          <p:cNvSpPr txBox="1"/>
          <p:nvPr/>
        </p:nvSpPr>
        <p:spPr>
          <a:xfrm>
            <a:off x="3023181" y="4064398"/>
            <a:ext cx="1350036"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minimalism</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8" name="文本框 17"/>
          <p:cNvSpPr txBox="1"/>
          <p:nvPr/>
        </p:nvSpPr>
        <p:spPr>
          <a:xfrm>
            <a:off x="8184682" y="4474773"/>
            <a:ext cx="969036"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keeping</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19" name="文本框 18"/>
          <p:cNvSpPr txBox="1"/>
          <p:nvPr/>
        </p:nvSpPr>
        <p:spPr>
          <a:xfrm>
            <a:off x="8967002" y="4850693"/>
            <a:ext cx="1142198" cy="369332"/>
          </a:xfrm>
          <a:prstGeom prst="rect">
            <a:avLst/>
          </a:prstGeom>
          <a:solidFill>
            <a:srgbClr val="00B0F0"/>
          </a:solidFill>
          <a:effectLst>
            <a:outerShdw blurRad="50800" dist="38100" dir="5400000" algn="t" rotWithShape="0">
              <a:prstClr val="black">
                <a:alpha val="40000"/>
              </a:prstClr>
            </a:outerShdw>
          </a:effectLst>
        </p:spPr>
        <p:txBody>
          <a:bodyPr wrap="square">
            <a:spAutoFit/>
          </a:bodyPr>
          <a:lstStyle>
            <a:defPPr>
              <a:defRPr lang="zh-CN"/>
            </a:defPPr>
            <a:lvl1pPr>
              <a:defRPr b="0">
                <a:solidFill>
                  <a:srgbClr val="000000"/>
                </a:solidFill>
                <a:latin typeface="Times New Roman" panose="02020603050405020304" pitchFamily="18" charset="0"/>
                <a:ea typeface="宋体" panose="02010600030101010101" pitchFamily="2"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rPr>
              <a:t>liberating</a:t>
            </a:r>
            <a:endParaRPr kumimoji="0" lang="zh-CN" altLang="en-US" sz="1800" b="1" i="0" u="none" strike="noStrike" kern="1200" cap="none" spc="0" normalizeH="0" baseline="0" noProof="0" dirty="0">
              <a:ln>
                <a:noFill/>
              </a:ln>
              <a:solidFill>
                <a:schemeClr val="bg1"/>
              </a:solidFill>
              <a:effectLst/>
              <a:uLnTx/>
              <a:uFillTx/>
              <a:latin typeface="Times New Roman" panose="02020603050405020304" pitchFamily="18" charset="0"/>
              <a:ea typeface="宋体" panose="02010600030101010101" pitchFamily="2" charset="-122"/>
              <a:cs typeface="+mn-cs"/>
            </a:endParaRPr>
          </a:p>
        </p:txBody>
      </p:sp>
      <p:sp>
        <p:nvSpPr>
          <p:cNvPr id="20" name="矩形: 圆角 1"/>
          <p:cNvSpPr/>
          <p:nvPr/>
        </p:nvSpPr>
        <p:spPr>
          <a:xfrm>
            <a:off x="4667747" y="841302"/>
            <a:ext cx="4176583" cy="269041"/>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1" name="矩形: 圆角 1"/>
          <p:cNvSpPr/>
          <p:nvPr/>
        </p:nvSpPr>
        <p:spPr>
          <a:xfrm>
            <a:off x="0" y="1649684"/>
            <a:ext cx="4176583" cy="269041"/>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2" name="矩形: 圆角 1"/>
          <p:cNvSpPr/>
          <p:nvPr/>
        </p:nvSpPr>
        <p:spPr>
          <a:xfrm>
            <a:off x="7079974" y="1633118"/>
            <a:ext cx="4176583" cy="269041"/>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3" name="文本框 22"/>
          <p:cNvSpPr txBox="1"/>
          <p:nvPr/>
        </p:nvSpPr>
        <p:spPr>
          <a:xfrm>
            <a:off x="6422846" y="1407851"/>
            <a:ext cx="1140143" cy="408623"/>
          </a:xfrm>
          <a:prstGeom prst="wedgeRoundRectCallout">
            <a:avLst>
              <a:gd name="adj1" fmla="val 64575"/>
              <a:gd name="adj2" fmla="val -42880"/>
              <a:gd name="adj3" fmla="val 16667"/>
            </a:avLst>
          </a:prstGeom>
          <a:solidFill>
            <a:srgbClr val="C00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转折关系</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4" name="矩形: 圆角 1"/>
          <p:cNvSpPr/>
          <p:nvPr/>
        </p:nvSpPr>
        <p:spPr>
          <a:xfrm>
            <a:off x="0" y="2484572"/>
            <a:ext cx="2047461" cy="278506"/>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5" name="矩形: 圆角 1"/>
          <p:cNvSpPr/>
          <p:nvPr/>
        </p:nvSpPr>
        <p:spPr>
          <a:xfrm>
            <a:off x="748748" y="3700458"/>
            <a:ext cx="3435626" cy="295071"/>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6" name="矩形: 圆角 1"/>
          <p:cNvSpPr/>
          <p:nvPr/>
        </p:nvSpPr>
        <p:spPr>
          <a:xfrm>
            <a:off x="7262191" y="4946162"/>
            <a:ext cx="2905539" cy="301699"/>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7" name="文本框 26"/>
          <p:cNvSpPr txBox="1"/>
          <p:nvPr/>
        </p:nvSpPr>
        <p:spPr>
          <a:xfrm>
            <a:off x="2947160" y="3008982"/>
            <a:ext cx="1140143" cy="408623"/>
          </a:xfrm>
          <a:prstGeom prst="wedgeRoundRectCallout">
            <a:avLst>
              <a:gd name="adj1" fmla="val -19813"/>
              <a:gd name="adj2" fmla="val 87739"/>
              <a:gd name="adj3" fmla="val 16667"/>
            </a:avLst>
          </a:prstGeom>
          <a:solidFill>
            <a:srgbClr val="C00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意义相关</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8" name="矩形: 圆角 1"/>
          <p:cNvSpPr/>
          <p:nvPr/>
        </p:nvSpPr>
        <p:spPr>
          <a:xfrm>
            <a:off x="5522843" y="2858945"/>
            <a:ext cx="3435626" cy="295071"/>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29" name="矩形: 圆角 1"/>
          <p:cNvSpPr/>
          <p:nvPr/>
        </p:nvSpPr>
        <p:spPr>
          <a:xfrm>
            <a:off x="6072808" y="3309519"/>
            <a:ext cx="1739349" cy="278507"/>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0" name="文本框 29"/>
          <p:cNvSpPr txBox="1"/>
          <p:nvPr/>
        </p:nvSpPr>
        <p:spPr>
          <a:xfrm>
            <a:off x="7681499" y="2356312"/>
            <a:ext cx="1140143" cy="408623"/>
          </a:xfrm>
          <a:prstGeom prst="wedgeRoundRectCallout">
            <a:avLst>
              <a:gd name="adj1" fmla="val -19813"/>
              <a:gd name="adj2" fmla="val 87739"/>
              <a:gd name="adj3" fmla="val 16667"/>
            </a:avLst>
          </a:prstGeom>
          <a:solidFill>
            <a:srgbClr val="C00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意义相关</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1" name="矩形: 圆角 1"/>
          <p:cNvSpPr/>
          <p:nvPr/>
        </p:nvSpPr>
        <p:spPr>
          <a:xfrm>
            <a:off x="4263887" y="3319458"/>
            <a:ext cx="1696278" cy="278507"/>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2" name="矩形: 圆角 1"/>
          <p:cNvSpPr/>
          <p:nvPr/>
        </p:nvSpPr>
        <p:spPr>
          <a:xfrm>
            <a:off x="2855844" y="4147719"/>
            <a:ext cx="1696278" cy="278507"/>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3" name="文本框 32"/>
          <p:cNvSpPr txBox="1"/>
          <p:nvPr/>
        </p:nvSpPr>
        <p:spPr>
          <a:xfrm>
            <a:off x="4806836" y="4049642"/>
            <a:ext cx="1140143" cy="408623"/>
          </a:xfrm>
          <a:prstGeom prst="wedgeRoundRectCallout">
            <a:avLst>
              <a:gd name="adj1" fmla="val -64420"/>
              <a:gd name="adj2" fmla="val -3173"/>
              <a:gd name="adj3" fmla="val 16667"/>
            </a:avLst>
          </a:prstGeom>
          <a:solidFill>
            <a:srgbClr val="C00000"/>
          </a:solidFill>
          <a:ln>
            <a:solidFill>
              <a:schemeClr val="accent1">
                <a:lumMod val="50000"/>
              </a:schemeClr>
            </a:solidFill>
          </a:ln>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同义表达</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4" name="矩形: 圆角 1"/>
          <p:cNvSpPr/>
          <p:nvPr/>
        </p:nvSpPr>
        <p:spPr>
          <a:xfrm>
            <a:off x="8647043" y="4094710"/>
            <a:ext cx="2905539" cy="301699"/>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5" name="矩形: 圆角 1"/>
          <p:cNvSpPr/>
          <p:nvPr/>
        </p:nvSpPr>
        <p:spPr>
          <a:xfrm>
            <a:off x="0" y="4515466"/>
            <a:ext cx="4084983" cy="295073"/>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6" name="文本框 35"/>
          <p:cNvSpPr txBox="1"/>
          <p:nvPr/>
        </p:nvSpPr>
        <p:spPr>
          <a:xfrm>
            <a:off x="11051857" y="3582903"/>
            <a:ext cx="1140143" cy="408623"/>
          </a:xfrm>
          <a:prstGeom prst="wedgeRoundRectCallout">
            <a:avLst>
              <a:gd name="adj1" fmla="val 20139"/>
              <a:gd name="adj2" fmla="val 98985"/>
              <a:gd name="adj3" fmla="val 16667"/>
            </a:avLst>
          </a:prstGeom>
          <a:solidFill>
            <a:srgbClr val="C00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转折关系</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7" name="矩形: 圆角 1"/>
          <p:cNvSpPr/>
          <p:nvPr/>
        </p:nvSpPr>
        <p:spPr>
          <a:xfrm>
            <a:off x="7732644" y="4532032"/>
            <a:ext cx="4263886" cy="298386"/>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8" name="矩形: 圆角 1"/>
          <p:cNvSpPr/>
          <p:nvPr/>
        </p:nvSpPr>
        <p:spPr>
          <a:xfrm>
            <a:off x="4770783" y="5754543"/>
            <a:ext cx="4283765" cy="318266"/>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39" name="文本框 38"/>
          <p:cNvSpPr txBox="1"/>
          <p:nvPr/>
        </p:nvSpPr>
        <p:spPr>
          <a:xfrm>
            <a:off x="5117871" y="5220816"/>
            <a:ext cx="1140143" cy="408623"/>
          </a:xfrm>
          <a:prstGeom prst="wedgeRoundRectCallout">
            <a:avLst>
              <a:gd name="adj1" fmla="val 43659"/>
              <a:gd name="adj2" fmla="val 82283"/>
              <a:gd name="adj3" fmla="val 16667"/>
            </a:avLst>
          </a:prstGeom>
          <a:solidFill>
            <a:srgbClr val="C00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意义相关</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40" name="矩形: 圆角 1"/>
          <p:cNvSpPr/>
          <p:nvPr/>
        </p:nvSpPr>
        <p:spPr>
          <a:xfrm>
            <a:off x="1" y="5747917"/>
            <a:ext cx="3309730" cy="318266"/>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41" name="矩形: 圆角 1"/>
          <p:cNvSpPr/>
          <p:nvPr/>
        </p:nvSpPr>
        <p:spPr>
          <a:xfrm>
            <a:off x="9137375" y="5781048"/>
            <a:ext cx="2918790" cy="318266"/>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42" name="矩形: 圆角 1"/>
          <p:cNvSpPr/>
          <p:nvPr/>
        </p:nvSpPr>
        <p:spPr>
          <a:xfrm>
            <a:off x="0" y="6201805"/>
            <a:ext cx="3866322" cy="318266"/>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43" name="矩形: 圆角 1"/>
          <p:cNvSpPr/>
          <p:nvPr/>
        </p:nvSpPr>
        <p:spPr>
          <a:xfrm>
            <a:off x="4078357" y="6175301"/>
            <a:ext cx="4568686" cy="318266"/>
          </a:xfrm>
          <a:prstGeom prst="roundRect">
            <a:avLst/>
          </a:prstGeom>
          <a:solidFill>
            <a:srgbClr val="FF66FF">
              <a:alpha val="29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entury Gothic"/>
              <a:ea typeface="微软雅黑 Light" panose="020B0502040204020203" charset="-122"/>
              <a:cs typeface="+mn-cs"/>
            </a:endParaRPr>
          </a:p>
        </p:txBody>
      </p:sp>
      <p:sp>
        <p:nvSpPr>
          <p:cNvPr id="44" name="文本框 43"/>
          <p:cNvSpPr txBox="1"/>
          <p:nvPr/>
        </p:nvSpPr>
        <p:spPr>
          <a:xfrm>
            <a:off x="5725278" y="6449377"/>
            <a:ext cx="911096" cy="408623"/>
          </a:xfrm>
          <a:prstGeom prst="wedgeRoundRectCallout">
            <a:avLst>
              <a:gd name="adj1" fmla="val -24106"/>
              <a:gd name="adj2" fmla="val -88305"/>
              <a:gd name="adj3" fmla="val 16667"/>
            </a:avLst>
          </a:prstGeom>
          <a:solidFill>
            <a:srgbClr val="C00000"/>
          </a:solidFill>
          <a:effectLst>
            <a:outerShdw blurRad="50800" dist="38100" dir="5400000" algn="t" rotWithShape="0">
              <a:prstClr val="black">
                <a:alpha val="40000"/>
              </a:prstClr>
            </a:outerShdw>
          </a:effectLst>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上下义</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1500"/>
                            </p:stCondLst>
                            <p:childTnLst>
                              <p:par>
                                <p:cTn id="17" presetID="2" presetClass="entr" presetSubtype="4"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left)">
                                      <p:cBhvr>
                                        <p:cTn id="25" dur="500"/>
                                        <p:tgtEl>
                                          <p:spTgt spid="24"/>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left)">
                                      <p:cBhvr>
                                        <p:cTn id="33" dur="500"/>
                                        <p:tgtEl>
                                          <p:spTgt spid="26"/>
                                        </p:tgtEl>
                                      </p:cBhvr>
                                    </p:animEffect>
                                  </p:childTnLst>
                                </p:cTn>
                              </p:par>
                              <p:par>
                                <p:cTn id="34" presetID="2" presetClass="entr" presetSubtype="4"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additive="base">
                                        <p:cTn id="36" dur="500" fill="hold"/>
                                        <p:tgtEl>
                                          <p:spTgt spid="27"/>
                                        </p:tgtEl>
                                        <p:attrNameLst>
                                          <p:attrName>ppt_x</p:attrName>
                                        </p:attrNameLst>
                                      </p:cBhvr>
                                      <p:tavLst>
                                        <p:tav tm="0">
                                          <p:val>
                                            <p:strVal val="#ppt_x"/>
                                          </p:val>
                                        </p:tav>
                                        <p:tav tm="100000">
                                          <p:val>
                                            <p:strVal val="#ppt_x"/>
                                          </p:val>
                                        </p:tav>
                                      </p:tavLst>
                                    </p:anim>
                                    <p:anim calcmode="lin" valueType="num">
                                      <p:cBhvr additive="base">
                                        <p:cTn id="37"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animEffect transition="in" filter="wipe(left)">
                                      <p:cBhvr>
                                        <p:cTn id="42" dur="500"/>
                                        <p:tgtEl>
                                          <p:spTgt spid="28"/>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 presetClass="entr" presetSubtype="4" fill="hold" grpId="0" nodeType="withEffect">
                                  <p:stCondLst>
                                    <p:cond delay="0"/>
                                  </p:stCondLst>
                                  <p:childTnLst>
                                    <p:set>
                                      <p:cBhvr>
                                        <p:cTn id="48" dur="1" fill="hold">
                                          <p:stCondLst>
                                            <p:cond delay="0"/>
                                          </p:stCondLst>
                                        </p:cTn>
                                        <p:tgtEl>
                                          <p:spTgt spid="30"/>
                                        </p:tgtEl>
                                        <p:attrNameLst>
                                          <p:attrName>style.visibility</p:attrName>
                                        </p:attrNameLst>
                                      </p:cBhvr>
                                      <p:to>
                                        <p:strVal val="visible"/>
                                      </p:to>
                                    </p:set>
                                    <p:anim calcmode="lin" valueType="num">
                                      <p:cBhvr additive="base">
                                        <p:cTn id="49" dur="500" fill="hold"/>
                                        <p:tgtEl>
                                          <p:spTgt spid="30"/>
                                        </p:tgtEl>
                                        <p:attrNameLst>
                                          <p:attrName>ppt_x</p:attrName>
                                        </p:attrNameLst>
                                      </p:cBhvr>
                                      <p:tavLst>
                                        <p:tav tm="0">
                                          <p:val>
                                            <p:strVal val="#ppt_x"/>
                                          </p:val>
                                        </p:tav>
                                        <p:tav tm="100000">
                                          <p:val>
                                            <p:strVal val="#ppt_x"/>
                                          </p:val>
                                        </p:tav>
                                      </p:tavLst>
                                    </p:anim>
                                    <p:anim calcmode="lin" valueType="num">
                                      <p:cBhvr additive="base">
                                        <p:cTn id="5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left)">
                                      <p:cBhvr>
                                        <p:cTn id="55" dur="500"/>
                                        <p:tgtEl>
                                          <p:spTgt spid="31"/>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wipe(left)">
                                      <p:cBhvr>
                                        <p:cTn id="59" dur="500"/>
                                        <p:tgtEl>
                                          <p:spTgt spid="32"/>
                                        </p:tgtEl>
                                      </p:cBhvr>
                                    </p:animEffect>
                                  </p:childTnLst>
                                </p:cTn>
                              </p:par>
                            </p:childTnLst>
                          </p:cTn>
                        </p:par>
                        <p:par>
                          <p:cTn id="60" fill="hold">
                            <p:stCondLst>
                              <p:cond delay="1000"/>
                            </p:stCondLst>
                            <p:childTnLst>
                              <p:par>
                                <p:cTn id="61" presetID="2" presetClass="entr" presetSubtype="4"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additive="base">
                                        <p:cTn id="63" dur="500" fill="hold"/>
                                        <p:tgtEl>
                                          <p:spTgt spid="33"/>
                                        </p:tgtEl>
                                        <p:attrNameLst>
                                          <p:attrName>ppt_x</p:attrName>
                                        </p:attrNameLst>
                                      </p:cBhvr>
                                      <p:tavLst>
                                        <p:tav tm="0">
                                          <p:val>
                                            <p:strVal val="#ppt_x"/>
                                          </p:val>
                                        </p:tav>
                                        <p:tav tm="100000">
                                          <p:val>
                                            <p:strVal val="#ppt_x"/>
                                          </p:val>
                                        </p:tav>
                                      </p:tavLst>
                                    </p:anim>
                                    <p:anim calcmode="lin" valueType="num">
                                      <p:cBhvr additive="base">
                                        <p:cTn id="6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500"/>
                                        <p:tgtEl>
                                          <p:spTgt spid="34"/>
                                        </p:tgtEl>
                                      </p:cBhvr>
                                    </p:animEffect>
                                  </p:child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left)">
                                      <p:cBhvr>
                                        <p:cTn id="73" dur="500"/>
                                        <p:tgtEl>
                                          <p:spTgt spid="35"/>
                                        </p:tgtEl>
                                      </p:cBhvr>
                                    </p:animEffect>
                                  </p:childTnLst>
                                </p:cTn>
                              </p:par>
                            </p:childTnLst>
                          </p:cTn>
                        </p:par>
                        <p:par>
                          <p:cTn id="74" fill="hold">
                            <p:stCondLst>
                              <p:cond delay="1000"/>
                            </p:stCondLst>
                            <p:childTnLst>
                              <p:par>
                                <p:cTn id="75" presetID="2" presetClass="entr" presetSubtype="4"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 calcmode="lin" valueType="num">
                                      <p:cBhvr additive="base">
                                        <p:cTn id="77" dur="500" fill="hold"/>
                                        <p:tgtEl>
                                          <p:spTgt spid="36"/>
                                        </p:tgtEl>
                                        <p:attrNameLst>
                                          <p:attrName>ppt_x</p:attrName>
                                        </p:attrNameLst>
                                      </p:cBhvr>
                                      <p:tavLst>
                                        <p:tav tm="0">
                                          <p:val>
                                            <p:strVal val="#ppt_x"/>
                                          </p:val>
                                        </p:tav>
                                        <p:tav tm="100000">
                                          <p:val>
                                            <p:strVal val="#ppt_x"/>
                                          </p:val>
                                        </p:tav>
                                      </p:tavLst>
                                    </p:anim>
                                    <p:anim calcmode="lin" valueType="num">
                                      <p:cBhvr additive="base">
                                        <p:cTn id="7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left)">
                                      <p:cBhvr>
                                        <p:cTn id="83" dur="500"/>
                                        <p:tgtEl>
                                          <p:spTgt spid="37"/>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wipe(left)">
                                      <p:cBhvr>
                                        <p:cTn id="87" dur="500"/>
                                        <p:tgtEl>
                                          <p:spTgt spid="38"/>
                                        </p:tgtEl>
                                      </p:cBhvr>
                                    </p:animEffect>
                                  </p:childTnLst>
                                </p:cTn>
                              </p:par>
                              <p:par>
                                <p:cTn id="88" presetID="2" presetClass="entr" presetSubtype="4" fill="hold" grpId="0" nodeType="with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additive="base">
                                        <p:cTn id="90" dur="500" fill="hold"/>
                                        <p:tgtEl>
                                          <p:spTgt spid="39"/>
                                        </p:tgtEl>
                                        <p:attrNameLst>
                                          <p:attrName>ppt_x</p:attrName>
                                        </p:attrNameLst>
                                      </p:cBhvr>
                                      <p:tavLst>
                                        <p:tav tm="0">
                                          <p:val>
                                            <p:strVal val="#ppt_x"/>
                                          </p:val>
                                        </p:tav>
                                        <p:tav tm="100000">
                                          <p:val>
                                            <p:strVal val="#ppt_x"/>
                                          </p:val>
                                        </p:tav>
                                      </p:tavLst>
                                    </p:anim>
                                    <p:anim calcmode="lin" valueType="num">
                                      <p:cBhvr additive="base">
                                        <p:cTn id="91"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0"/>
                                        </p:tgtEl>
                                        <p:attrNameLst>
                                          <p:attrName>style.visibility</p:attrName>
                                        </p:attrNameLst>
                                      </p:cBhvr>
                                      <p:to>
                                        <p:strVal val="visible"/>
                                      </p:to>
                                    </p:set>
                                    <p:animEffect transition="in" filter="wipe(left)">
                                      <p:cBhvr>
                                        <p:cTn id="96" dur="500"/>
                                        <p:tgtEl>
                                          <p:spTgt spid="40"/>
                                        </p:tgtEl>
                                      </p:cBhvr>
                                    </p:animEffect>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41"/>
                                        </p:tgtEl>
                                        <p:attrNameLst>
                                          <p:attrName>style.visibility</p:attrName>
                                        </p:attrNameLst>
                                      </p:cBhvr>
                                      <p:to>
                                        <p:strVal val="visible"/>
                                      </p:to>
                                    </p:set>
                                    <p:animEffect transition="in" filter="wipe(left)">
                                      <p:cBhvr>
                                        <p:cTn id="100" dur="500"/>
                                        <p:tgtEl>
                                          <p:spTgt spid="41"/>
                                        </p:tgtEl>
                                      </p:cBhvr>
                                    </p:animEffect>
                                  </p:childTnLst>
                                </p:cTn>
                              </p:par>
                            </p:childTnLst>
                          </p:cTn>
                        </p:par>
                        <p:par>
                          <p:cTn id="101" fill="hold">
                            <p:stCondLst>
                              <p:cond delay="1000"/>
                            </p:stCondLst>
                            <p:childTnLst>
                              <p:par>
                                <p:cTn id="102" presetID="22" presetClass="entr" presetSubtype="8" fill="hold" grpId="0" nodeType="afterEffect">
                                  <p:stCondLst>
                                    <p:cond delay="0"/>
                                  </p:stCondLst>
                                  <p:childTnLst>
                                    <p:set>
                                      <p:cBhvr>
                                        <p:cTn id="103" dur="1" fill="hold">
                                          <p:stCondLst>
                                            <p:cond delay="0"/>
                                          </p:stCondLst>
                                        </p:cTn>
                                        <p:tgtEl>
                                          <p:spTgt spid="42"/>
                                        </p:tgtEl>
                                        <p:attrNameLst>
                                          <p:attrName>style.visibility</p:attrName>
                                        </p:attrNameLst>
                                      </p:cBhvr>
                                      <p:to>
                                        <p:strVal val="visible"/>
                                      </p:to>
                                    </p:set>
                                    <p:animEffect transition="in" filter="wipe(left)">
                                      <p:cBhvr>
                                        <p:cTn id="104" dur="500"/>
                                        <p:tgtEl>
                                          <p:spTgt spid="42"/>
                                        </p:tgtEl>
                                      </p:cBhvr>
                                    </p:animEffect>
                                  </p:childTnLst>
                                </p:cTn>
                              </p:par>
                            </p:childTnLst>
                          </p:cTn>
                        </p:par>
                        <p:par>
                          <p:cTn id="105" fill="hold">
                            <p:stCondLst>
                              <p:cond delay="1500"/>
                            </p:stCondLst>
                            <p:childTnLst>
                              <p:par>
                                <p:cTn id="106" presetID="22" presetClass="entr" presetSubtype="8" fill="hold" grpId="0" nodeType="afterEffect">
                                  <p:stCondLst>
                                    <p:cond delay="0"/>
                                  </p:stCondLst>
                                  <p:childTnLst>
                                    <p:set>
                                      <p:cBhvr>
                                        <p:cTn id="107" dur="1" fill="hold">
                                          <p:stCondLst>
                                            <p:cond delay="0"/>
                                          </p:stCondLst>
                                        </p:cTn>
                                        <p:tgtEl>
                                          <p:spTgt spid="43"/>
                                        </p:tgtEl>
                                        <p:attrNameLst>
                                          <p:attrName>style.visibility</p:attrName>
                                        </p:attrNameLst>
                                      </p:cBhvr>
                                      <p:to>
                                        <p:strVal val="visible"/>
                                      </p:to>
                                    </p:set>
                                    <p:animEffect transition="in" filter="wipe(left)">
                                      <p:cBhvr>
                                        <p:cTn id="108" dur="500"/>
                                        <p:tgtEl>
                                          <p:spTgt spid="43"/>
                                        </p:tgtEl>
                                      </p:cBhvr>
                                    </p:animEffect>
                                  </p:childTnLst>
                                </p:cTn>
                              </p:par>
                            </p:childTnLst>
                          </p:cTn>
                        </p:par>
                        <p:par>
                          <p:cTn id="109" fill="hold">
                            <p:stCondLst>
                              <p:cond delay="2000"/>
                            </p:stCondLst>
                            <p:childTnLst>
                              <p:par>
                                <p:cTn id="110" presetID="2" presetClass="entr" presetSubtype="4" fill="hold" grpId="0" nodeType="afterEffect">
                                  <p:stCondLst>
                                    <p:cond delay="0"/>
                                  </p:stCondLst>
                                  <p:childTnLst>
                                    <p:set>
                                      <p:cBhvr>
                                        <p:cTn id="111" dur="1" fill="hold">
                                          <p:stCondLst>
                                            <p:cond delay="0"/>
                                          </p:stCondLst>
                                        </p:cTn>
                                        <p:tgtEl>
                                          <p:spTgt spid="44"/>
                                        </p:tgtEl>
                                        <p:attrNameLst>
                                          <p:attrName>style.visibility</p:attrName>
                                        </p:attrNameLst>
                                      </p:cBhvr>
                                      <p:to>
                                        <p:strVal val="visible"/>
                                      </p:to>
                                    </p:set>
                                    <p:anim calcmode="lin" valueType="num">
                                      <p:cBhvr additive="base">
                                        <p:cTn id="112" dur="500" fill="hold"/>
                                        <p:tgtEl>
                                          <p:spTgt spid="44"/>
                                        </p:tgtEl>
                                        <p:attrNameLst>
                                          <p:attrName>ppt_x</p:attrName>
                                        </p:attrNameLst>
                                      </p:cBhvr>
                                      <p:tavLst>
                                        <p:tav tm="0">
                                          <p:val>
                                            <p:strVal val="#ppt_x"/>
                                          </p:val>
                                        </p:tav>
                                        <p:tav tm="100000">
                                          <p:val>
                                            <p:strVal val="#ppt_x"/>
                                          </p:val>
                                        </p:tav>
                                      </p:tavLst>
                                    </p:anim>
                                    <p:anim calcmode="lin" valueType="num">
                                      <p:cBhvr additive="base">
                                        <p:cTn id="113"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803157"/>
            <a:ext cx="3177542" cy="2679765"/>
          </a:xfrm>
        </p:spPr>
        <p:txBody>
          <a:bodyPr>
            <a:normAutofit fontScale="85000" lnSpcReduction="20000"/>
          </a:bodyPr>
          <a:lstStyle/>
          <a:p>
            <a:pPr algn="l">
              <a:spcBef>
                <a:spcPts val="600"/>
              </a:spcBef>
              <a:spcAft>
                <a:spcPts val="600"/>
              </a:spcAft>
              <a:buFont typeface="+mj-lt"/>
              <a:buAutoNum type="arabicPeriod"/>
            </a:pPr>
            <a:r>
              <a:rPr lang="en-US" altLang="zh-CN"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be contrasted with          </a:t>
            </a:r>
            <a:endParaRPr lang="en-US" altLang="zh-CN"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spcBef>
                <a:spcPts val="600"/>
              </a:spcBef>
              <a:spcAft>
                <a:spcPts val="600"/>
              </a:spcAft>
              <a:buNone/>
            </a:pPr>
            <a:r>
              <a:rPr lang="zh-CN" altLang="en-US" b="1" i="0" dirty="0">
                <a:solidFill>
                  <a:srgbClr val="222222"/>
                </a:solidFill>
                <a:effectLst/>
                <a:latin typeface="Calibri" panose="020F0502020204030204" pitchFamily="34" charset="0"/>
                <a:cs typeface="Calibri" panose="020F0502020204030204" pitchFamily="34" charset="0"/>
              </a:rPr>
              <a:t>与</a:t>
            </a:r>
            <a:r>
              <a:rPr lang="en-US" altLang="zh-CN" b="1"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 </a:t>
            </a:r>
            <a:r>
              <a:rPr lang="zh-CN" altLang="en-US" b="1" i="0" dirty="0">
                <a:solidFill>
                  <a:srgbClr val="222222"/>
                </a:solidFill>
                <a:effectLst/>
                <a:latin typeface="Calibri" panose="020F0502020204030204" pitchFamily="34" charset="0"/>
                <a:cs typeface="Calibri" panose="020F0502020204030204" pitchFamily="34" charset="0"/>
              </a:rPr>
              <a:t>形成对比</a:t>
            </a:r>
            <a:endParaRPr lang="zh-CN" altLang="en-US" b="1" i="0" dirty="0">
              <a:solidFill>
                <a:srgbClr val="222222"/>
              </a:solidFill>
              <a:effectLst/>
              <a:latin typeface="Calibri" panose="020F0502020204030204" pitchFamily="34" charset="0"/>
              <a:cs typeface="Calibri" panose="020F0502020204030204" pitchFamily="34" charset="0"/>
            </a:endParaRPr>
          </a:p>
          <a:p>
            <a:pPr marL="0" indent="0" algn="l">
              <a:spcBef>
                <a:spcPts val="600"/>
              </a:spcBef>
              <a:spcAft>
                <a:spcPts val="600"/>
              </a:spcAft>
              <a:buNone/>
            </a:pPr>
            <a:r>
              <a:rPr lang="en-US" altLang="zh-CN"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2.hand - me - downs</a:t>
            </a:r>
            <a:endParaRPr lang="en-US" altLang="zh-CN"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spcBef>
                <a:spcPts val="600"/>
              </a:spcBef>
              <a:spcAft>
                <a:spcPts val="600"/>
              </a:spcAft>
              <a:buNone/>
            </a:pPr>
            <a:r>
              <a:rPr lang="zh-CN" altLang="en-US" b="1" i="0" dirty="0">
                <a:solidFill>
                  <a:srgbClr val="222222"/>
                </a:solidFill>
                <a:effectLst/>
                <a:latin typeface="Calibri" panose="020F0502020204030204" pitchFamily="34" charset="0"/>
                <a:cs typeface="Calibri" panose="020F0502020204030204" pitchFamily="34" charset="0"/>
              </a:rPr>
              <a:t>旧衣服</a:t>
            </a:r>
            <a:endParaRPr lang="zh-CN" altLang="en-US" b="1" i="0" dirty="0">
              <a:solidFill>
                <a:srgbClr val="222222"/>
              </a:solidFill>
              <a:effectLst/>
              <a:latin typeface="Calibri" panose="020F0502020204030204" pitchFamily="34" charset="0"/>
              <a:cs typeface="Calibri" panose="020F0502020204030204" pitchFamily="34" charset="0"/>
            </a:endParaRPr>
          </a:p>
          <a:p>
            <a:pPr marL="0" indent="0" algn="l">
              <a:spcBef>
                <a:spcPts val="600"/>
              </a:spcBef>
              <a:spcAft>
                <a:spcPts val="600"/>
              </a:spcAft>
              <a:buNone/>
            </a:pPr>
            <a:r>
              <a:rPr lang="en-US" altLang="zh-CN"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3.without complaint</a:t>
            </a:r>
            <a:endParaRPr lang="en-US" altLang="zh-CN" b="1" i="1" dirty="0">
              <a:solidFill>
                <a:srgbClr val="222222"/>
              </a:solidFill>
              <a:effectLst/>
              <a:latin typeface="Calibri" panose="020F0502020204030204" pitchFamily="34" charset="0"/>
              <a:ea typeface="Calibri" panose="020F0502020204030204" pitchFamily="34" charset="0"/>
              <a:cs typeface="Calibri" panose="020F0502020204030204" pitchFamily="34" charset="0"/>
            </a:endParaRPr>
          </a:p>
          <a:p>
            <a:pPr marL="0" indent="0" algn="l">
              <a:spcBef>
                <a:spcPts val="600"/>
              </a:spcBef>
              <a:spcAft>
                <a:spcPts val="600"/>
              </a:spcAft>
              <a:buNone/>
            </a:pPr>
            <a:r>
              <a:rPr lang="zh-CN" altLang="en-US" b="1" i="0" dirty="0">
                <a:solidFill>
                  <a:srgbClr val="222222"/>
                </a:solidFill>
                <a:effectLst/>
                <a:latin typeface="Calibri" panose="020F0502020204030204" pitchFamily="34" charset="0"/>
                <a:cs typeface="Calibri" panose="020F0502020204030204" pitchFamily="34" charset="0"/>
              </a:rPr>
              <a:t>毫无怨言地</a:t>
            </a:r>
            <a:endParaRPr lang="zh-CN" altLang="en-US" b="1" i="0" dirty="0">
              <a:solidFill>
                <a:srgbClr val="222222"/>
              </a:solidFill>
              <a:effectLst/>
              <a:latin typeface="Calibri" panose="020F0502020204030204" pitchFamily="34" charset="0"/>
              <a:cs typeface="Calibri" panose="020F0502020204030204" pitchFamily="34" charset="0"/>
            </a:endParaRPr>
          </a:p>
          <a:p>
            <a:endParaRPr lang="zh-CN" altLang="en-US" b="1" dirty="0">
              <a:latin typeface="Calibri" panose="020F0502020204030204" pitchFamily="34" charset="0"/>
              <a:cs typeface="Calibri" panose="020F0502020204030204" pitchFamily="34" charset="0"/>
            </a:endParaRPr>
          </a:p>
        </p:txBody>
      </p:sp>
      <p:sp>
        <p:nvSpPr>
          <p:cNvPr id="6" name="文本框 5"/>
          <p:cNvSpPr txBox="1"/>
          <p:nvPr/>
        </p:nvSpPr>
        <p:spPr>
          <a:xfrm>
            <a:off x="2770416" y="853967"/>
            <a:ext cx="6172200" cy="2328779"/>
          </a:xfrm>
          <a:prstGeom prst="rect">
            <a:avLst/>
          </a:prstGeom>
          <a:noFill/>
        </p:spPr>
        <p:txBody>
          <a:bodyPr wrap="square">
            <a:spAutoFit/>
          </a:bodyPr>
          <a:lstStyle/>
          <a:p>
            <a:pPr marR="0" lvl="0" fontAlgn="auto">
              <a:lnSpc>
                <a:spcPct val="70000"/>
              </a:lnSpc>
              <a:spcBef>
                <a:spcPts val="600"/>
              </a:spcBef>
              <a:spcAft>
                <a:spcPts val="600"/>
              </a:spcAft>
              <a:buClrTx/>
              <a:buSzTx/>
              <a:defRPr/>
            </a:pPr>
            <a:r>
              <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rPr>
              <a:t>4.compare... to.</a:t>
            </a:r>
            <a:endPar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60000"/>
              </a:lnSpc>
              <a:spcBef>
                <a:spcPts val="600"/>
              </a:spcBef>
              <a:spcAft>
                <a:spcPts val="600"/>
              </a:spcAft>
              <a:buClrTx/>
              <a:buSzTx/>
              <a:buFontTx/>
              <a:buNone/>
              <a:defRPr/>
            </a:pPr>
            <a:r>
              <a:rPr kumimoji="0" lang="zh-CN" altLang="en-US" sz="24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rPr>
              <a:t>把</a:t>
            </a:r>
            <a:r>
              <a:rPr kumimoji="0" lang="en-US" altLang="zh-CN" sz="2400" b="1" i="0"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zh-CN" altLang="en-US" sz="24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rPr>
              <a:t>和</a:t>
            </a:r>
            <a:r>
              <a:rPr kumimoji="0" lang="en-US" altLang="zh-CN" sz="2400" b="1" i="0"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zh-CN" altLang="en-US" sz="24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rPr>
              <a:t>比较</a:t>
            </a:r>
            <a:endParaRPr kumimoji="0" lang="zh-CN" altLang="en-US" sz="24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endParaRPr>
          </a:p>
          <a:p>
            <a:pPr marR="0" lvl="0" fontAlgn="auto">
              <a:lnSpc>
                <a:spcPct val="70000"/>
              </a:lnSpc>
              <a:spcBef>
                <a:spcPts val="600"/>
              </a:spcBef>
              <a:spcAft>
                <a:spcPts val="600"/>
              </a:spcAft>
              <a:buClrTx/>
              <a:buSzTx/>
              <a:defRPr/>
            </a:pPr>
            <a:r>
              <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rPr>
              <a:t>5.be envious of</a:t>
            </a:r>
            <a:endPar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60000"/>
              </a:lnSpc>
              <a:spcBef>
                <a:spcPts val="600"/>
              </a:spcBef>
              <a:spcAft>
                <a:spcPts val="600"/>
              </a:spcAft>
              <a:buClrTx/>
              <a:buSzTx/>
              <a:buFontTx/>
              <a:buNone/>
              <a:defRPr/>
            </a:pPr>
            <a:r>
              <a:rPr kumimoji="0" lang="zh-CN" altLang="en-US" sz="24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rPr>
              <a:t>嫉妒</a:t>
            </a:r>
            <a:endParaRPr kumimoji="0" lang="zh-CN" altLang="en-US" sz="24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endParaRPr>
          </a:p>
          <a:p>
            <a:pPr marR="0" lvl="0" fontAlgn="auto">
              <a:lnSpc>
                <a:spcPct val="70000"/>
              </a:lnSpc>
              <a:spcBef>
                <a:spcPts val="600"/>
              </a:spcBef>
              <a:spcAft>
                <a:spcPts val="600"/>
              </a:spcAft>
              <a:buClrTx/>
              <a:buSzTx/>
              <a:defRPr/>
            </a:pPr>
            <a:r>
              <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rPr>
              <a:t>6.shopping addiction</a:t>
            </a:r>
            <a:endPar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60000"/>
              </a:lnSpc>
              <a:spcBef>
                <a:spcPts val="600"/>
              </a:spcBef>
              <a:spcAft>
                <a:spcPts val="600"/>
              </a:spcAft>
              <a:buClrTx/>
              <a:buSzTx/>
              <a:buFontTx/>
              <a:buNone/>
              <a:defRPr/>
            </a:pPr>
            <a:r>
              <a:rPr kumimoji="0" lang="zh-CN" altLang="en-US" sz="24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rPr>
              <a:t>购物成瘾</a:t>
            </a:r>
            <a:endParaRPr kumimoji="0" lang="zh-CN" altLang="en-US" sz="25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8" name="文本框 7"/>
          <p:cNvSpPr txBox="1"/>
          <p:nvPr/>
        </p:nvSpPr>
        <p:spPr>
          <a:xfrm>
            <a:off x="303711" y="7740384"/>
            <a:ext cx="6172200"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defRPr/>
            </a:pPr>
            <a:br>
              <a:rPr kumimoji="0" lang="en-US" altLang="zh-CN" sz="1800" b="0" i="0" u="none" strike="noStrike" kern="1200" cap="none" spc="0" normalizeH="0" baseline="0" noProof="0" dirty="0">
                <a:ln>
                  <a:noFill/>
                </a:ln>
                <a:solidFill>
                  <a:srgbClr val="222222"/>
                </a:solidFill>
                <a:effectLst/>
                <a:uLnTx/>
                <a:uFillTx/>
                <a:latin typeface="Inter"/>
                <a:ea typeface="等线" panose="02010600030101010101" pitchFamily="2" charset="-122"/>
                <a:cs typeface="+mn-cs"/>
              </a:rPr>
            </a:br>
            <a:br>
              <a:rPr kumimoji="0" lang="en-US" altLang="zh-CN" sz="1800" b="0" i="0" u="none" strike="noStrike" kern="1200" cap="none" spc="0" normalizeH="0" baseline="0" noProof="0" dirty="0">
                <a:ln>
                  <a:noFill/>
                </a:ln>
                <a:solidFill>
                  <a:srgbClr val="222222"/>
                </a:solidFill>
                <a:effectLst/>
                <a:uLnTx/>
                <a:uFillTx/>
                <a:latin typeface="Inter"/>
                <a:ea typeface="等线" panose="02010600030101010101" pitchFamily="2" charset="-122"/>
                <a:cs typeface="+mn-cs"/>
              </a:rPr>
            </a:br>
            <a:r>
              <a:rPr kumimoji="0" lang="zh-CN" altLang="en-US" sz="1800" b="0" i="0" u="none" strike="noStrike" kern="1200" cap="none" spc="0" normalizeH="0" baseline="0" noProof="0" dirty="0">
                <a:ln>
                  <a:noFill/>
                </a:ln>
                <a:solidFill>
                  <a:srgbClr val="222222"/>
                </a:solidFill>
                <a:effectLst/>
                <a:uLnTx/>
                <a:uFillTx/>
                <a:latin typeface="Inter"/>
                <a:ea typeface="等线" panose="02010600030101010101" pitchFamily="2" charset="-122"/>
                <a:cs typeface="+mn-cs"/>
              </a:rPr>
              <a:t>成年后，我为了短暂的愉悦而购物成瘾，导致堆积了很多不必要的东西，这让我压力很大。</a:t>
            </a:r>
            <a:endParaRPr kumimoji="0" lang="zh-CN" altLang="en-US" sz="1800" b="0" i="0" u="none" strike="noStrike" kern="1200" cap="none" spc="0" normalizeH="0" baseline="0" noProof="0" dirty="0">
              <a:ln>
                <a:noFill/>
              </a:ln>
              <a:solidFill>
                <a:srgbClr val="222222"/>
              </a:solidFill>
              <a:effectLst/>
              <a:uLnTx/>
              <a:uFillTx/>
              <a:latin typeface="Inter"/>
              <a:ea typeface="等线" panose="02010600030101010101" pitchFamily="2" charset="-122"/>
              <a:cs typeface="+mn-cs"/>
            </a:endParaRPr>
          </a:p>
        </p:txBody>
      </p:sp>
      <p:sp>
        <p:nvSpPr>
          <p:cNvPr id="10" name="文本框 9"/>
          <p:cNvSpPr txBox="1"/>
          <p:nvPr/>
        </p:nvSpPr>
        <p:spPr>
          <a:xfrm>
            <a:off x="9914516" y="895156"/>
            <a:ext cx="6172200" cy="1510542"/>
          </a:xfrm>
          <a:prstGeom prst="rect">
            <a:avLst/>
          </a:prstGeom>
          <a:noFill/>
        </p:spPr>
        <p:txBody>
          <a:bodyPr wrap="square">
            <a:spAutoFit/>
          </a:bodyPr>
          <a:lstStyle/>
          <a:p>
            <a:pPr marR="0" lvl="0" fontAlgn="auto">
              <a:lnSpc>
                <a:spcPct val="70000"/>
              </a:lnSpc>
              <a:spcBef>
                <a:spcPts val="600"/>
              </a:spcBef>
              <a:spcAft>
                <a:spcPts val="600"/>
              </a:spcAft>
              <a:buClrTx/>
              <a:buSzTx/>
              <a:defRPr/>
            </a:pPr>
            <a:r>
              <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rPr>
              <a:t>10.go through</a:t>
            </a:r>
            <a:endPar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60000"/>
              </a:lnSpc>
              <a:spcBef>
                <a:spcPts val="600"/>
              </a:spcBef>
              <a:spcAft>
                <a:spcPts val="600"/>
              </a:spcAft>
              <a:buClrTx/>
              <a:buSzTx/>
              <a:buFontTx/>
              <a:buNone/>
              <a:defRPr/>
            </a:pPr>
            <a:r>
              <a:rPr kumimoji="0" lang="zh-CN" altLang="en-US" sz="23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rPr>
              <a:t>仔细检查；翻找</a:t>
            </a:r>
            <a:endParaRPr kumimoji="0" lang="zh-CN" altLang="en-US" sz="23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endParaRPr>
          </a:p>
          <a:p>
            <a:pPr marR="0" lvl="0" fontAlgn="auto">
              <a:lnSpc>
                <a:spcPct val="70000"/>
              </a:lnSpc>
              <a:spcBef>
                <a:spcPts val="600"/>
              </a:spcBef>
              <a:spcAft>
                <a:spcPts val="600"/>
              </a:spcAft>
              <a:buClrTx/>
              <a:buSzTx/>
              <a:defRPr/>
            </a:pPr>
            <a:r>
              <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rPr>
              <a:t>11.resolve to</a:t>
            </a:r>
            <a:endPar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60000"/>
              </a:lnSpc>
              <a:spcBef>
                <a:spcPts val="600"/>
              </a:spcBef>
              <a:spcAft>
                <a:spcPts val="600"/>
              </a:spcAft>
              <a:buClrTx/>
              <a:buSzTx/>
              <a:buFontTx/>
              <a:buNone/>
              <a:defRPr/>
            </a:pPr>
            <a:r>
              <a:rPr kumimoji="0" lang="zh-CN" altLang="en-US" sz="23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rPr>
              <a:t>决定，决心做</a:t>
            </a:r>
            <a:endParaRPr kumimoji="0" lang="zh-CN" altLang="en-US" sz="2300" b="1"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2" name="文本框 11"/>
          <p:cNvSpPr txBox="1"/>
          <p:nvPr/>
        </p:nvSpPr>
        <p:spPr>
          <a:xfrm>
            <a:off x="-87903" y="3281151"/>
            <a:ext cx="12156079" cy="3240054"/>
          </a:xfrm>
          <a:prstGeom prst="rect">
            <a:avLst/>
          </a:prstGeom>
          <a:noFill/>
        </p:spPr>
        <p:txBody>
          <a:bodyPr wrap="square">
            <a:spAutoFit/>
          </a:bodyPr>
          <a:lstStyle/>
          <a:p>
            <a:pPr marL="0" marR="0" lvl="0" indent="152400" algn="l" defTabSz="914400" rtl="0" eaLnBrk="1" fontAlgn="auto" latinLnBrk="0" hangingPunct="1">
              <a:lnSpc>
                <a:spcPct val="123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11.</a:t>
            </a:r>
            <a:r>
              <a:rPr kumimoji="0" lang="en-US" altLang="zh-CN" sz="2400" b="1"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As an adult, my shopping addiction for temporary pleasure led to ____ accumulation of unnecessary stuff and ____________(stress) me out.</a:t>
            </a:r>
            <a:r>
              <a:rPr kumimoji="0" lang="en-US" altLang="zh-CN" sz="24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altLang="zh-CN" sz="24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152400" algn="l" defTabSz="914400" rtl="0" eaLnBrk="1" fontAlgn="auto" latinLnBrk="0" hangingPunct="1">
              <a:lnSpc>
                <a:spcPct val="123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12.It was _______reading about the benefits of living with less that I  realized _________ I'd tirelessly pursued _______  the source of my anxiety in my life.</a:t>
            </a:r>
            <a:endParaRPr kumimoji="0" lang="en-US" altLang="zh-CN" sz="24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152400" algn="l" defTabSz="914400" rtl="0" eaLnBrk="1" fontAlgn="auto" latinLnBrk="0" hangingPunct="1">
              <a:lnSpc>
                <a:spcPct val="123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13.And I started spending my money on________ I would   remember  for years____________</a:t>
            </a:r>
            <a:endParaRPr kumimoji="0" lang="en-US" altLang="zh-CN" sz="24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152400" algn="l" defTabSz="914400" rtl="0" eaLnBrk="1" fontAlgn="auto" latinLnBrk="0" hangingPunct="1">
              <a:lnSpc>
                <a:spcPct val="123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(come), </a:t>
            </a:r>
            <a:r>
              <a:rPr kumimoji="0" lang="en-US" altLang="zh-CN" sz="2400" b="1"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like travelling to new places and ______________(go) to concerts with friends, _______(find) these experiences more rewarding than buying stuff.”</a:t>
            </a:r>
            <a:endParaRPr kumimoji="0" lang="zh-CN" altLang="en-US" sz="2400" b="1" i="1"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4" name="文本框 13"/>
          <p:cNvSpPr txBox="1"/>
          <p:nvPr/>
        </p:nvSpPr>
        <p:spPr>
          <a:xfrm>
            <a:off x="5856516" y="860450"/>
            <a:ext cx="4135209" cy="2328779"/>
          </a:xfrm>
          <a:prstGeom prst="rect">
            <a:avLst/>
          </a:prstGeom>
          <a:noFill/>
        </p:spPr>
        <p:txBody>
          <a:bodyPr wrap="square">
            <a:spAutoFit/>
          </a:bodyPr>
          <a:lstStyle/>
          <a:p>
            <a:pPr marR="0" lvl="0" fontAlgn="auto">
              <a:lnSpc>
                <a:spcPct val="70000"/>
              </a:lnSpc>
              <a:spcBef>
                <a:spcPts val="600"/>
              </a:spcBef>
              <a:spcAft>
                <a:spcPts val="600"/>
              </a:spcAft>
              <a:buClrTx/>
              <a:buSzTx/>
              <a:defRPr/>
            </a:pPr>
            <a:r>
              <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rPr>
              <a:t>7.turn to</a:t>
            </a:r>
            <a:endPar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60000"/>
              </a:lnSpc>
              <a:spcBef>
                <a:spcPts val="600"/>
              </a:spcBef>
              <a:spcAft>
                <a:spcPts val="600"/>
              </a:spcAft>
              <a:buClrTx/>
              <a:buSzTx/>
              <a:buFontTx/>
              <a:buNone/>
              <a:defRPr/>
            </a:pPr>
            <a:r>
              <a:rPr kumimoji="0" lang="zh-CN" altLang="en-US" sz="24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rPr>
              <a:t>转向；开始做</a:t>
            </a:r>
            <a:endParaRPr kumimoji="0" lang="en-US" altLang="zh-CN" sz="2400" b="1" i="0"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R="0" lvl="0" fontAlgn="auto">
              <a:lnSpc>
                <a:spcPct val="70000"/>
              </a:lnSpc>
              <a:spcBef>
                <a:spcPts val="600"/>
              </a:spcBef>
              <a:spcAft>
                <a:spcPts val="600"/>
              </a:spcAft>
              <a:buClrTx/>
              <a:buSzTx/>
              <a:defRPr/>
            </a:pPr>
            <a:r>
              <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rPr>
              <a:t>8.reflect on </a:t>
            </a:r>
            <a:endPar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60000"/>
              </a:lnSpc>
              <a:spcBef>
                <a:spcPts val="600"/>
              </a:spcBef>
              <a:spcAft>
                <a:spcPts val="600"/>
              </a:spcAft>
              <a:buClrTx/>
              <a:buSzTx/>
              <a:buFontTx/>
              <a:buNone/>
              <a:defRPr/>
            </a:pPr>
            <a:r>
              <a:rPr kumimoji="0" lang="zh-CN" altLang="en-US" sz="24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rPr>
              <a:t>反思</a:t>
            </a:r>
            <a:endParaRPr kumimoji="0" lang="zh-CN" altLang="en-US" sz="24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endParaRPr>
          </a:p>
          <a:p>
            <a:pPr marR="0" lvl="0" fontAlgn="auto">
              <a:lnSpc>
                <a:spcPct val="70000"/>
              </a:lnSpc>
              <a:spcBef>
                <a:spcPts val="600"/>
              </a:spcBef>
              <a:spcAft>
                <a:spcPts val="600"/>
              </a:spcAft>
              <a:buClrTx/>
              <a:buSzTx/>
              <a:defRPr/>
            </a:pPr>
            <a:r>
              <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rPr>
              <a:t>9.get into the swing of things</a:t>
            </a:r>
            <a:endParaRPr lang="en-US" altLang="zh-CN" sz="2400" b="1" i="1" dirty="0">
              <a:solidFill>
                <a:srgbClr val="222222"/>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60000"/>
              </a:lnSpc>
              <a:spcBef>
                <a:spcPts val="600"/>
              </a:spcBef>
              <a:spcAft>
                <a:spcPts val="600"/>
              </a:spcAft>
              <a:buClrTx/>
              <a:buSzTx/>
              <a:buFontTx/>
              <a:buNone/>
              <a:defRPr/>
            </a:pPr>
            <a:r>
              <a:rPr kumimoji="0" lang="zh-CN" altLang="en-US" sz="24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rPr>
              <a:t>逐渐适应并习惯做某事</a:t>
            </a:r>
            <a:endParaRPr kumimoji="0" lang="zh-CN" altLang="en-US" sz="2400" b="1" i="0"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6" name="文本框 15"/>
          <p:cNvSpPr txBox="1"/>
          <p:nvPr/>
        </p:nvSpPr>
        <p:spPr>
          <a:xfrm>
            <a:off x="8830256" y="3295873"/>
            <a:ext cx="55542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an</a:t>
            </a:r>
            <a:endPar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18" name="文本框 17"/>
          <p:cNvSpPr txBox="1"/>
          <p:nvPr/>
        </p:nvSpPr>
        <p:spPr>
          <a:xfrm>
            <a:off x="3213463" y="3757538"/>
            <a:ext cx="12913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stressed</a:t>
            </a:r>
            <a:endPar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0" name="文本框 19"/>
          <p:cNvSpPr txBox="1"/>
          <p:nvPr/>
        </p:nvSpPr>
        <p:spPr>
          <a:xfrm>
            <a:off x="1582399" y="4185725"/>
            <a:ext cx="932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when </a:t>
            </a:r>
            <a:endPar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1" name="文本框 20"/>
          <p:cNvSpPr txBox="1"/>
          <p:nvPr/>
        </p:nvSpPr>
        <p:spPr>
          <a:xfrm>
            <a:off x="10287128" y="4193897"/>
            <a:ext cx="932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what</a:t>
            </a:r>
            <a:endPar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4" name="文本框 23"/>
          <p:cNvSpPr txBox="1"/>
          <p:nvPr/>
        </p:nvSpPr>
        <p:spPr>
          <a:xfrm>
            <a:off x="2514600" y="4640018"/>
            <a:ext cx="932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was</a:t>
            </a:r>
            <a:endPar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5" name="文本框 24"/>
          <p:cNvSpPr txBox="1"/>
          <p:nvPr/>
        </p:nvSpPr>
        <p:spPr>
          <a:xfrm>
            <a:off x="5316199" y="5101683"/>
            <a:ext cx="932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what</a:t>
            </a:r>
            <a:endPar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6" name="文本框 25"/>
          <p:cNvSpPr txBox="1"/>
          <p:nvPr/>
        </p:nvSpPr>
        <p:spPr>
          <a:xfrm>
            <a:off x="10287128" y="5040536"/>
            <a:ext cx="1318198"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to come</a:t>
            </a:r>
            <a:endPar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28" name="文本框 27"/>
          <p:cNvSpPr txBox="1"/>
          <p:nvPr/>
        </p:nvSpPr>
        <p:spPr>
          <a:xfrm>
            <a:off x="5782299" y="5581263"/>
            <a:ext cx="93220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going</a:t>
            </a:r>
            <a:endPar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sp>
        <p:nvSpPr>
          <p:cNvPr id="30" name="文本框 29"/>
          <p:cNvSpPr txBox="1"/>
          <p:nvPr/>
        </p:nvSpPr>
        <p:spPr>
          <a:xfrm>
            <a:off x="35922" y="6034680"/>
            <a:ext cx="1102659"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finding</a:t>
            </a:r>
            <a:endParaRPr kumimoji="0" lang="zh-CN" altLang="en-US" sz="2400" b="1" i="1" u="none" strike="noStrike" kern="1200" cap="none" spc="0" normalizeH="0" baseline="0" noProof="0" dirty="0">
              <a:ln>
                <a:noFill/>
              </a:ln>
              <a:solidFill>
                <a:srgbClr val="C00000"/>
              </a:solidFill>
              <a:effectLst/>
              <a:uLnTx/>
              <a:uFillTx/>
              <a:latin typeface="Calibri" panose="020F0502020204030204" pitchFamily="34" charset="0"/>
              <a:ea typeface="等线" panose="02010600030101010101" pitchFamily="2" charset="-122"/>
              <a:cs typeface="Calibri" panose="020F0502020204030204" pitchFamily="34" charset="0"/>
            </a:endParaRPr>
          </a:p>
        </p:txBody>
      </p:sp>
      <p:grpSp>
        <p:nvGrpSpPr>
          <p:cNvPr id="2" name="组合 1"/>
          <p:cNvGrpSpPr/>
          <p:nvPr/>
        </p:nvGrpSpPr>
        <p:grpSpPr>
          <a:xfrm>
            <a:off x="-52750" y="-16721"/>
            <a:ext cx="4048995" cy="585216"/>
            <a:chOff x="-50372" y="-1264509"/>
            <a:chExt cx="2300125" cy="585216"/>
          </a:xfrm>
        </p:grpSpPr>
        <p:sp>
          <p:nvSpPr>
            <p:cNvPr id="5" name="矩形 4"/>
            <p:cNvSpPr/>
            <p:nvPr/>
          </p:nvSpPr>
          <p:spPr>
            <a:xfrm>
              <a:off x="-18713" y="-907351"/>
              <a:ext cx="2268466" cy="154200"/>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文本占位符 2"/>
            <p:cNvSpPr txBox="1"/>
            <p:nvPr/>
          </p:nvSpPr>
          <p:spPr>
            <a:xfrm>
              <a:off x="-50372" y="-1264509"/>
              <a:ext cx="2208769" cy="585216"/>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prstClr val="black"/>
                  </a:solidFill>
                  <a:effectLst/>
                  <a:uLnTx/>
                  <a:uFillTx/>
                  <a:latin typeface="Calibri Light" panose="020F0302020204030204"/>
                  <a:ea typeface="华文中宋" panose="02010600040101010101" charset="-122"/>
                  <a:cs typeface="+mn-cs"/>
                </a:rPr>
                <a:t>文本词句分析与积累</a:t>
              </a:r>
              <a:endParaRPr kumimoji="0" lang="zh-CN" altLang="en-US" sz="3200" b="1" i="0" u="none" strike="noStrike" kern="1200" cap="none" spc="0" normalizeH="0" baseline="0" noProof="0" dirty="0">
                <a:ln>
                  <a:noFill/>
                </a:ln>
                <a:solidFill>
                  <a:prstClr val="black"/>
                </a:solidFill>
                <a:effectLst/>
                <a:uLnTx/>
                <a:uFillTx/>
                <a:latin typeface="Calibri Light" panose="020F0302020204030204"/>
                <a:ea typeface="华文中宋" panose="02010600040101010101"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barn(inVertical)">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barn(inVertical)">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4">
                                            <p:txEl>
                                              <p:pRg st="1" end="1"/>
                                            </p:txEl>
                                          </p:spTgt>
                                        </p:tgtEl>
                                        <p:attrNameLst>
                                          <p:attrName>style.visibility</p:attrName>
                                        </p:attrNameLst>
                                      </p:cBhvr>
                                      <p:to>
                                        <p:strVal val="visible"/>
                                      </p:to>
                                    </p:set>
                                    <p:animEffect transition="in" filter="barn(inVertical)">
                                      <p:cBhvr>
                                        <p:cTn id="37" dur="500"/>
                                        <p:tgtEl>
                                          <p:spTgt spid="14">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4">
                                            <p:txEl>
                                              <p:pRg st="3" end="3"/>
                                            </p:txEl>
                                          </p:spTgt>
                                        </p:tgtEl>
                                        <p:attrNameLst>
                                          <p:attrName>style.visibility</p:attrName>
                                        </p:attrNameLst>
                                      </p:cBhvr>
                                      <p:to>
                                        <p:strVal val="visible"/>
                                      </p:to>
                                    </p:set>
                                    <p:animEffect transition="in" filter="barn(inVertical)">
                                      <p:cBhvr>
                                        <p:cTn id="42" dur="500"/>
                                        <p:tgtEl>
                                          <p:spTgt spid="14">
                                            <p:txEl>
                                              <p:pRg st="3" end="3"/>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xEl>
                                              <p:pRg st="5" end="5"/>
                                            </p:txEl>
                                          </p:spTgt>
                                        </p:tgtEl>
                                        <p:attrNameLst>
                                          <p:attrName>style.visibility</p:attrName>
                                        </p:attrNameLst>
                                      </p:cBhvr>
                                      <p:to>
                                        <p:strVal val="visible"/>
                                      </p:to>
                                    </p:set>
                                    <p:animEffect transition="in" filter="barn(inVertical)">
                                      <p:cBhvr>
                                        <p:cTn id="47" dur="500"/>
                                        <p:tgtEl>
                                          <p:spTgt spid="14">
                                            <p:txEl>
                                              <p:pRg st="5" end="5"/>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10">
                                            <p:txEl>
                                              <p:pRg st="1" end="1"/>
                                            </p:txEl>
                                          </p:spTgt>
                                        </p:tgtEl>
                                        <p:attrNameLst>
                                          <p:attrName>style.visibility</p:attrName>
                                        </p:attrNameLst>
                                      </p:cBhvr>
                                      <p:to>
                                        <p:strVal val="visible"/>
                                      </p:to>
                                    </p:set>
                                    <p:animEffect transition="in" filter="barn(inVertical)">
                                      <p:cBhvr>
                                        <p:cTn id="52" dur="500"/>
                                        <p:tgtEl>
                                          <p:spTgt spid="10">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10">
                                            <p:txEl>
                                              <p:pRg st="3" end="3"/>
                                            </p:txEl>
                                          </p:spTgt>
                                        </p:tgtEl>
                                        <p:attrNameLst>
                                          <p:attrName>style.visibility</p:attrName>
                                        </p:attrNameLst>
                                      </p:cBhvr>
                                      <p:to>
                                        <p:strVal val="visible"/>
                                      </p:to>
                                    </p:set>
                                    <p:animEffect transition="in" filter="barn(inVertical)">
                                      <p:cBhvr>
                                        <p:cTn id="57" dur="500"/>
                                        <p:tgtEl>
                                          <p:spTgt spid="10">
                                            <p:txEl>
                                              <p:pRg st="3" end="3"/>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barn(inVertical)">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barn(inVertical)">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barn(inVertical)">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barn(inVertical)">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barn(inVertical)">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barn(inVertical)">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Effect transition="in" filter="barn(inVertical)">
                                      <p:cBhvr>
                                        <p:cTn id="92" dur="500"/>
                                        <p:tgtEl>
                                          <p:spTgt spid="25"/>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barn(inVertical)">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16" presetClass="entr" presetSubtype="21"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Effect transition="in" filter="barn(inVertical)">
                                      <p:cBhvr>
                                        <p:cTn id="102" dur="500"/>
                                        <p:tgtEl>
                                          <p:spTgt spid="28"/>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grpId="0" nodeType="clickEffect">
                                  <p:stCondLst>
                                    <p:cond delay="0"/>
                                  </p:stCondLst>
                                  <p:childTnLst>
                                    <p:set>
                                      <p:cBhvr>
                                        <p:cTn id="106" dur="1" fill="hold">
                                          <p:stCondLst>
                                            <p:cond delay="0"/>
                                          </p:stCondLst>
                                        </p:cTn>
                                        <p:tgtEl>
                                          <p:spTgt spid="30"/>
                                        </p:tgtEl>
                                        <p:attrNameLst>
                                          <p:attrName>style.visibility</p:attrName>
                                        </p:attrNameLst>
                                      </p:cBhvr>
                                      <p:to>
                                        <p:strVal val="visible"/>
                                      </p:to>
                                    </p:set>
                                    <p:animEffect transition="in" filter="barn(inVertical)">
                                      <p:cBhvr>
                                        <p:cTn id="10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P spid="20" grpId="0"/>
      <p:bldP spid="21" grpId="0"/>
      <p:bldP spid="24" grpId="0"/>
      <p:bldP spid="25" grpId="0"/>
      <p:bldP spid="26" grpId="0"/>
      <p:bldP spid="28" grpId="0"/>
      <p:bldP spid="3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383118" y="1350684"/>
            <a:ext cx="11438341" cy="4793129"/>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394657" y="2284412"/>
            <a:ext cx="4457463" cy="83099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tabLst>
                <a:tab pos="2865755" algn="l"/>
              </a:tabLst>
            </a:pPr>
            <a:r>
              <a:rPr lang="en-US" altLang="zh-CN" sz="4800" b="1" dirty="0">
                <a:solidFill>
                  <a:schemeClr val="tx1">
                    <a:lumMod val="95000"/>
                    <a:lumOff val="5000"/>
                  </a:schemeClr>
                </a:solidFill>
                <a:latin typeface="Cambria" panose="02040503050406030204" pitchFamily="18" charset="0"/>
                <a:ea typeface="Cambria" panose="02040503050406030204" pitchFamily="18" charset="0"/>
                <a:sym typeface="Calibri" panose="020F0502020204030204" pitchFamily="34" charset="0"/>
              </a:rPr>
              <a:t>A</a:t>
            </a:r>
            <a:r>
              <a:rPr lang="zh-CN" altLang="en-US" sz="4800" b="1" dirty="0">
                <a:solidFill>
                  <a:schemeClr val="tx1">
                    <a:lumMod val="95000"/>
                    <a:lumOff val="5000"/>
                  </a:schemeClr>
                </a:solidFill>
                <a:latin typeface="Cambria" panose="02040503050406030204" pitchFamily="18" charset="0"/>
                <a:sym typeface="Calibri" panose="020F0502020204030204" pitchFamily="34" charset="0"/>
              </a:rPr>
              <a:t>篇</a:t>
            </a:r>
            <a:endParaRPr lang="en-US" altLang="zh-CN" sz="4800" b="1" dirty="0">
              <a:solidFill>
                <a:schemeClr val="tx1">
                  <a:lumMod val="95000"/>
                  <a:lumOff val="5000"/>
                </a:schemeClr>
              </a:solidFill>
              <a:latin typeface="Cambria" panose="02040503050406030204" pitchFamily="18" charset="0"/>
              <a:ea typeface="Cambria" panose="02040503050406030204" pitchFamily="18" charset="0"/>
              <a:sym typeface="Calibri" panose="020F0502020204030204" pitchFamily="34" charset="0"/>
            </a:endParaRPr>
          </a:p>
        </p:txBody>
      </p:sp>
      <p:sp>
        <p:nvSpPr>
          <p:cNvPr id="14"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765110" y="3420171"/>
            <a:ext cx="5924939" cy="871970"/>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pPr>
            <a:r>
              <a:rPr lang="zh-CN" altLang="en-US"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人与自然：</a:t>
            </a:r>
            <a:r>
              <a:rPr lang="en-US" altLang="zh-CN" sz="1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sym typeface="Calibri" panose="020F0502020204030204" pitchFamily="34" charset="0"/>
              </a:rPr>
              <a:t>A volunteer project on protecting endangered sea turtles in Sri Lanka</a:t>
            </a:r>
            <a:endParaRPr lang="en-US" altLang="zh-CN" sz="1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sym typeface="Calibri" panose="020F0502020204030204" pitchFamily="34" charset="0"/>
            </a:endParaRPr>
          </a:p>
        </p:txBody>
      </p:sp>
      <p:pic>
        <p:nvPicPr>
          <p:cNvPr id="2" name="图片 1"/>
          <p:cNvPicPr>
            <a:picLocks noChangeAspect="1"/>
          </p:cNvPicPr>
          <p:nvPr/>
        </p:nvPicPr>
        <p:blipFill>
          <a:blip r:embed="rId1"/>
          <a:stretch>
            <a:fillRect/>
          </a:stretch>
        </p:blipFill>
        <p:spPr>
          <a:xfrm>
            <a:off x="7111092" y="715055"/>
            <a:ext cx="4762500" cy="581977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99207" y="507882"/>
            <a:ext cx="11818622" cy="57246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br>
              <a:rPr kumimoji="0" lang="en-US" altLang="zh-CN" sz="2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b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在大家庭长大的我，并非</a:t>
            </a:r>
            <a:r>
              <a:rPr kumimoji="0" lang="zh-CN" altLang="en-US" sz="2400" b="1" i="0" u="sng"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过度物质 </a:t>
            </a:r>
            <a:r>
              <a:rPr kumimoji="0" lang="en-US" altLang="zh-CN" sz="24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rPr>
              <a:t>(</a:t>
            </a: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前缀</a:t>
            </a:r>
            <a:r>
              <a:rPr kumimoji="0" lang="en-US" altLang="zh-CN" sz="24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rPr>
              <a:t>+</a:t>
            </a: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主句）。青少年时期，我</a:t>
            </a:r>
            <a:r>
              <a:rPr kumimoji="0" lang="zh-CN" altLang="en-US" sz="2400" b="1" i="0" u="sng"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羡慕赶时髦的同龄人</a:t>
            </a: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，这致使成年后</a:t>
            </a:r>
            <a:r>
              <a:rPr kumimoji="0" lang="zh-CN" altLang="en-US" sz="2400" b="1" i="0" u="sng"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购物成瘾</a:t>
            </a: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（主句</a:t>
            </a:r>
            <a:r>
              <a:rPr kumimoji="0" lang="en-US" altLang="zh-CN" sz="24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rPr>
              <a:t>+</a:t>
            </a: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后缀）。一场重病成为</a:t>
            </a:r>
            <a:r>
              <a:rPr kumimoji="0" lang="zh-CN" altLang="en-US" sz="2400" b="1" i="0" u="sng"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转折点</a:t>
            </a: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，我意识到</a:t>
            </a:r>
            <a:r>
              <a:rPr kumimoji="0" lang="zh-CN" altLang="en-US" sz="2400" b="1" i="0" u="sng"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我一直不懈追求的东西</a:t>
            </a: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正是我生活中不快乐的根源（主句</a:t>
            </a:r>
            <a:r>
              <a:rPr kumimoji="0" lang="en-US" altLang="zh-CN" sz="24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rPr>
              <a:t>+</a:t>
            </a: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后缀 </a:t>
            </a:r>
            <a:r>
              <a:rPr kumimoji="0" lang="en-US" altLang="zh-CN" sz="24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rPr>
              <a:t>allow</a:t>
            </a: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）。我</a:t>
            </a:r>
            <a:r>
              <a:rPr kumimoji="0" lang="zh-CN" altLang="en-US" sz="2400" b="1" i="0" u="sng"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重新审视</a:t>
            </a: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对物质的态度，</a:t>
            </a:r>
            <a:r>
              <a:rPr kumimoji="0" lang="zh-CN" altLang="en-US" sz="2400" b="1" i="0" u="sng"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接受</a:t>
            </a:r>
            <a:r>
              <a:rPr kumimoji="0" lang="zh-CN" altLang="en-US" sz="2400" b="0" i="0" u="sng"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极简主义</a:t>
            </a: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，转向只购买</a:t>
            </a:r>
            <a:r>
              <a:rPr kumimoji="0" lang="zh-CN" altLang="en-US" sz="2400" b="1" i="0" u="sng"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必需品</a:t>
            </a:r>
            <a:r>
              <a:rPr kumimoji="0" lang="zh-CN" altLang="en-US" sz="24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（连续动作）。如今，比起买东西，我更看重和朋友旅行和听音乐会等有意义的经历（</a:t>
            </a:r>
            <a:r>
              <a:rPr kumimoji="0" lang="en-US" altLang="zh-CN" sz="24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rPr>
              <a:t>more than)</a:t>
            </a:r>
            <a:r>
              <a:rPr kumimoji="0" lang="zh-CN" altLang="en-US" sz="28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rPr>
              <a:t>。</a:t>
            </a:r>
            <a:endParaRPr kumimoji="0" lang="en-US" altLang="zh-CN" sz="28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rPr>
              <a:t>        </a:t>
            </a:r>
            <a:endParaRPr kumimoji="0" lang="en-US" altLang="zh-CN" sz="2800" b="0" i="0" u="none" strike="noStrike" kern="1200" cap="none" spc="0" normalizeH="0" baseline="0" noProof="0" dirty="0">
              <a:ln>
                <a:noFill/>
              </a:ln>
              <a:solidFill>
                <a:srgbClr val="222222"/>
              </a:solidFill>
              <a:effectLst/>
              <a:uLnTx/>
              <a:uFillTx/>
              <a:latin typeface="Cambria" panose="02040503050406030204" pitchFamily="18" charset="0"/>
              <a:ea typeface="Cambria" panose="02040503050406030204" pitchFamily="18" charset="0"/>
            </a:endParaRPr>
          </a:p>
          <a:p>
            <a:pPr marL="0" marR="0" lvl="0" indent="0" algn="just" defTabSz="914400" rtl="0" eaLnBrk="1" fontAlgn="auto" latinLnBrk="0" hangingPunct="1">
              <a:lnSpc>
                <a:spcPct val="100000"/>
              </a:lnSpc>
              <a:spcBef>
                <a:spcPts val="0"/>
              </a:spcBef>
              <a:spcAft>
                <a:spcPts val="0"/>
              </a:spcAft>
              <a:buClrTx/>
              <a:buSzTx/>
              <a:buFontTx/>
              <a:buNone/>
              <a:defRPr/>
            </a:pPr>
            <a:r>
              <a:rPr kumimoji="0" lang="en-US" altLang="zh-CN" sz="2800" b="1"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Growing up in a big family, I </a:t>
            </a:r>
            <a:r>
              <a:rPr kumimoji="0" lang="en-US" altLang="zh-CN" sz="2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was</a:t>
            </a:r>
            <a:r>
              <a:rPr kumimoji="0" lang="en-US" altLang="zh-CN"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n’t overly materialistic</a:t>
            </a:r>
            <a:r>
              <a:rPr kumimoji="0" lang="en-US" altLang="zh-CN" sz="2800" b="1"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As a teen, I </a:t>
            </a:r>
            <a:r>
              <a:rPr kumimoji="0" lang="en-US" altLang="zh-CN"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envied trendy peers</a:t>
            </a:r>
            <a:r>
              <a:rPr kumimoji="0" lang="en-US" altLang="zh-CN" sz="2800" b="1"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 leading to </a:t>
            </a:r>
            <a:r>
              <a:rPr kumimoji="0" lang="en-US" altLang="zh-CN"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shopping addiction </a:t>
            </a:r>
            <a:r>
              <a:rPr kumimoji="0" lang="en-US" altLang="zh-CN" sz="2800" b="1"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as an adult. A serious illness was </a:t>
            </a:r>
            <a:r>
              <a:rPr kumimoji="0" lang="en-US" altLang="zh-CN"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 turning point</a:t>
            </a:r>
            <a:r>
              <a:rPr kumimoji="0" lang="en-US" altLang="zh-CN" sz="2800" b="1" i="1" u="none" strike="noStrike" kern="1200" cap="none" spc="0" normalizeH="0" baseline="0" noProof="0" dirty="0">
                <a:ln>
                  <a:noFill/>
                </a:ln>
                <a:solidFill>
                  <a:srgbClr val="222222"/>
                </a:solidFill>
                <a:effectLst/>
                <a:uLnTx/>
                <a:uFillTx/>
                <a:latin typeface="Calibri" panose="020F0502020204030204" pitchFamily="34" charset="0"/>
                <a:ea typeface="等线" panose="02010600030101010101" pitchFamily="2" charset="-122"/>
                <a:cs typeface="Calibri" panose="020F0502020204030204" pitchFamily="34" charset="0"/>
              </a:rPr>
              <a:t>, </a:t>
            </a:r>
            <a:r>
              <a:rPr kumimoji="0" lang="en-US" altLang="zh-CN"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allowing me to realize </a:t>
            </a:r>
            <a:r>
              <a:rPr kumimoji="0" lang="en-US" altLang="zh-CN" sz="2800" b="1"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what I tirelessly pursued was actually  the source of my unhappiness in my life. I </a:t>
            </a:r>
            <a:r>
              <a:rPr kumimoji="0" lang="en-US" altLang="zh-CN"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reevaluated my attitude </a:t>
            </a:r>
            <a:r>
              <a:rPr kumimoji="0" lang="en-US" altLang="zh-CN" sz="2800" b="1"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to possessions, </a:t>
            </a:r>
            <a:r>
              <a:rPr kumimoji="0" lang="en-US" altLang="zh-CN"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embraced </a:t>
            </a:r>
            <a:r>
              <a:rPr kumimoji="0" lang="en-US" altLang="zh-CN" sz="2800" b="1"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minimalism, </a:t>
            </a:r>
            <a:r>
              <a:rPr kumimoji="0" lang="en-US" altLang="zh-CN"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and shifted </a:t>
            </a:r>
            <a:r>
              <a:rPr kumimoji="0" lang="en-US" altLang="zh-CN" sz="2800" b="1"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to buying only essentials. Now, I </a:t>
            </a:r>
            <a:r>
              <a:rPr kumimoji="0" lang="en-US" altLang="zh-CN" sz="2800" b="1" i="1"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rPr>
              <a:t>value rewarding experiences </a:t>
            </a:r>
            <a:r>
              <a:rPr kumimoji="0" lang="en-US" altLang="zh-CN" sz="2800" b="1"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rPr>
              <a:t>like traveling and concerts more than buying stuff.</a:t>
            </a:r>
            <a:endParaRPr kumimoji="0" lang="en-US" altLang="zh-CN" sz="2800" b="1" i="1" u="none" strike="noStrike" kern="1200" cap="none" spc="0" normalizeH="0" baseline="0" noProof="0" dirty="0">
              <a:ln>
                <a:noFill/>
              </a:ln>
              <a:solidFill>
                <a:srgbClr val="222222"/>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222222"/>
              </a:solidFill>
              <a:effectLst/>
              <a:uLnTx/>
              <a:uFillTx/>
              <a:latin typeface="Cambria" panose="02040503050406030204" pitchFamily="18" charset="0"/>
              <a:ea typeface="等线" panose="02010600030101010101" pitchFamily="2" charset="-122"/>
            </a:endParaRPr>
          </a:p>
        </p:txBody>
      </p:sp>
      <p:grpSp>
        <p:nvGrpSpPr>
          <p:cNvPr id="3" name="组合 2"/>
          <p:cNvGrpSpPr/>
          <p:nvPr/>
        </p:nvGrpSpPr>
        <p:grpSpPr>
          <a:xfrm>
            <a:off x="-52749" y="40258"/>
            <a:ext cx="3201064" cy="585216"/>
            <a:chOff x="-50372" y="-1207530"/>
            <a:chExt cx="2268466" cy="585216"/>
          </a:xfrm>
        </p:grpSpPr>
        <p:sp>
          <p:nvSpPr>
            <p:cNvPr id="6" name="矩形 5"/>
            <p:cNvSpPr/>
            <p:nvPr/>
          </p:nvSpPr>
          <p:spPr>
            <a:xfrm>
              <a:off x="-50372" y="-776514"/>
              <a:ext cx="2268466" cy="154200"/>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7" name="文本占位符 2"/>
            <p:cNvSpPr txBox="1"/>
            <p:nvPr/>
          </p:nvSpPr>
          <p:spPr>
            <a:xfrm>
              <a:off x="220311" y="-1207530"/>
              <a:ext cx="1997783" cy="585216"/>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prstClr val="black"/>
                  </a:solidFill>
                  <a:effectLst/>
                  <a:uLnTx/>
                  <a:uFillTx/>
                  <a:latin typeface="Calibri Light" panose="020F0302020204030204"/>
                  <a:ea typeface="华文中宋" panose="02010600040101010101" charset="-122"/>
                  <a:cs typeface="+mn-cs"/>
                </a:rPr>
                <a:t>文本词句运用</a:t>
              </a:r>
              <a:endParaRPr kumimoji="0" lang="zh-CN" altLang="en-US" sz="3200" b="1" i="0" u="none" strike="noStrike" kern="1200" cap="none" spc="0" normalizeH="0" baseline="0" noProof="0" dirty="0">
                <a:ln>
                  <a:noFill/>
                </a:ln>
                <a:solidFill>
                  <a:prstClr val="black"/>
                </a:solidFill>
                <a:effectLst/>
                <a:uLnTx/>
                <a:uFillTx/>
                <a:latin typeface="Calibri Light" panose="020F0302020204030204"/>
                <a:ea typeface="华文中宋" panose="02010600040101010101" charset="-122"/>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383118" y="1350684"/>
            <a:ext cx="11438341" cy="4793129"/>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775719" y="2795729"/>
            <a:ext cx="4457463" cy="83099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tabLst>
                <a:tab pos="2865755" algn="l"/>
              </a:tabLst>
            </a:pPr>
            <a:r>
              <a:rPr lang="zh-CN" altLang="en-US" sz="4800" b="1" dirty="0">
                <a:solidFill>
                  <a:schemeClr val="tx1">
                    <a:lumMod val="95000"/>
                    <a:lumOff val="5000"/>
                  </a:schemeClr>
                </a:solidFill>
                <a:latin typeface="微软雅黑" panose="020B0503020204020204" pitchFamily="34" charset="-122"/>
                <a:ea typeface="微软雅黑" panose="020B0503020204020204" pitchFamily="34" charset="-122"/>
                <a:sym typeface="Calibri" panose="020F0502020204030204" pitchFamily="34" charset="0"/>
              </a:rPr>
              <a:t>语法填空</a:t>
            </a:r>
            <a:endParaRPr lang="en-US" altLang="zh-CN" sz="4800" b="1" dirty="0">
              <a:solidFill>
                <a:schemeClr val="tx1">
                  <a:lumMod val="95000"/>
                  <a:lumOff val="5000"/>
                </a:schemeClr>
              </a:solidFill>
              <a:latin typeface="微软雅黑" panose="020B0503020204020204" pitchFamily="34" charset="-122"/>
              <a:ea typeface="微软雅黑" panose="020B0503020204020204" pitchFamily="34" charset="-122"/>
              <a:sym typeface="Calibri" panose="020F0502020204030204" pitchFamily="34" charset="0"/>
            </a:endParaRPr>
          </a:p>
        </p:txBody>
      </p:sp>
      <p:sp>
        <p:nvSpPr>
          <p:cNvPr id="2"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343608" y="3672097"/>
            <a:ext cx="5251642" cy="458459"/>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pPr>
            <a:r>
              <a:rPr lang="zh-CN" altLang="en-US"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人与自然： </a:t>
            </a:r>
            <a:r>
              <a:rPr lang="en-US" altLang="zh-CN"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Introduction to  Rock Climbing </a:t>
            </a:r>
            <a:endParaRPr lang="en-US" altLang="zh-CN" sz="1800" b="1" dirty="0">
              <a:solidFill>
                <a:schemeClr val="tx1">
                  <a:lumMod val="95000"/>
                  <a:lumOff val="5000"/>
                </a:schemeClr>
              </a:solidFill>
              <a:latin typeface="Cambria" panose="02040503050406030204" pitchFamily="18" charset="0"/>
              <a:ea typeface="Cambria" panose="02040503050406030204" pitchFamily="18" charset="0"/>
              <a:cs typeface="Arial" panose="020B0604020202020204" pitchFamily="34" charset="0"/>
              <a:sym typeface="Calibri" panose="020F0502020204030204" pitchFamily="34" charset="0"/>
            </a:endParaRPr>
          </a:p>
        </p:txBody>
      </p:sp>
      <p:pic>
        <p:nvPicPr>
          <p:cNvPr id="4" name="图片 3"/>
          <p:cNvPicPr>
            <a:picLocks noChangeAspect="1"/>
          </p:cNvPicPr>
          <p:nvPr/>
        </p:nvPicPr>
        <p:blipFill>
          <a:blip r:embed="rId1"/>
          <a:srcRect b="5268"/>
          <a:stretch>
            <a:fillRect/>
          </a:stretch>
        </p:blipFill>
        <p:spPr>
          <a:xfrm>
            <a:off x="7257848" y="109355"/>
            <a:ext cx="4572000" cy="6496719"/>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19140"/>
            <a:ext cx="9563878" cy="6838860"/>
          </a:xfrm>
          <a:prstGeom prst="rect">
            <a:avLst/>
          </a:prstGeom>
          <a:noFill/>
          <a:ln w="9525">
            <a:noFill/>
          </a:ln>
        </p:spPr>
        <p:txBody>
          <a:bodyPr wrap="square">
            <a:spAutoFit/>
          </a:bodyPr>
          <a:lstStyle/>
          <a:p>
            <a:pPr lvl="0" indent="165100" algn="just">
              <a:lnSpc>
                <a:spcPct val="110000"/>
              </a:lnSpc>
            </a:pP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Since the Paris Olympics, </a:t>
            </a:r>
            <a:r>
              <a:rPr lang="en-US" sz="2000" dirty="0">
                <a:latin typeface="Times New Roman" panose="02020603050405020304" pitchFamily="18" charset="0"/>
                <a:ea typeface="宋体" panose="02010600030101010101" pitchFamily="2" charset="-122"/>
              </a:rPr>
              <a:t>interest</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in rock climbing </a:t>
            </a:r>
            <a:r>
              <a:rPr lang="en-US" sz="2000" dirty="0">
                <a:latin typeface="Times New Roman" panose="02020603050405020304" pitchFamily="18" charset="0"/>
                <a:ea typeface="宋体" panose="02010600030101010101" pitchFamily="2" charset="-122"/>
              </a:rPr>
              <a:t>has grown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across China. </a:t>
            </a:r>
            <a:r>
              <a:rPr lang="en-US" sz="2000" dirty="0">
                <a:latin typeface="Times New Roman" panose="02020603050405020304" pitchFamily="18" charset="0"/>
                <a:ea typeface="宋体" panose="02010600030101010101" pitchFamily="2" charset="-122"/>
              </a:rPr>
              <a:t>Climbing</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sz="2000" dirty="0">
                <a:latin typeface="Times New Roman" panose="02020603050405020304" pitchFamily="18" charset="0"/>
                <a:ea typeface="宋体" panose="02010600030101010101" pitchFamily="2" charset="-122"/>
              </a:rPr>
              <a:t>gyms</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nationwide </a:t>
            </a:r>
            <a:r>
              <a:rPr lang="en-US" sz="2000" dirty="0">
                <a:latin typeface="Times New Roman" panose="02020603050405020304" pitchFamily="18" charset="0"/>
                <a:ea typeface="宋体" panose="02010600030101010101" pitchFamily="2" charset="-122"/>
              </a:rPr>
              <a:t>have reporte</a:t>
            </a:r>
            <a:r>
              <a:rPr lang="en-US" altLang="zh-CN" sz="2000" dirty="0">
                <a:latin typeface="Times New Roman" panose="02020603050405020304" pitchFamily="18" charset="0"/>
                <a:ea typeface="宋体" panose="02010600030101010101" pitchFamily="2" charset="-122"/>
              </a:rPr>
              <a:t>d </a:t>
            </a:r>
            <a:r>
              <a:rPr kumimoji="0" lang="en-US" altLang="zh-CN"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56._______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significant </a:t>
            </a:r>
            <a:r>
              <a:rPr lang="en-US" sz="2000" dirty="0">
                <a:latin typeface="Times New Roman" panose="02020603050405020304" pitchFamily="18" charset="0"/>
                <a:ea typeface="宋体" panose="02010600030101010101" pitchFamily="2" charset="-122"/>
              </a:rPr>
              <a:t>rise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in bookings, especially during weekends and after work on weekdays. </a:t>
            </a:r>
            <a:r>
              <a:rPr lang="en-US" altLang="zh-CN" sz="2000" dirty="0">
                <a:latin typeface="Times New Roman" panose="02020603050405020304" pitchFamily="18" charset="0"/>
                <a:ea typeface="宋体" panose="02010600030101010101" pitchFamily="2" charset="-122"/>
              </a:rPr>
              <a:t>57._______ (meet)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the increased demand, </a:t>
            </a:r>
            <a:r>
              <a:rPr lang="en-US" sz="2000" dirty="0">
                <a:latin typeface="Times New Roman" panose="02020603050405020304" pitchFamily="18" charset="0"/>
                <a:ea typeface="宋体" panose="02010600030101010101" pitchFamily="2" charset="-122"/>
              </a:rPr>
              <a:t>more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sz="2000" dirty="0">
                <a:latin typeface="Times New Roman" panose="02020603050405020304" pitchFamily="18" charset="0"/>
                <a:ea typeface="宋体" panose="02010600030101010101" pitchFamily="2" charset="-122"/>
              </a:rPr>
              <a:t>climbing gyms are being established</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endPar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endParaRPr>
          </a:p>
          <a:p>
            <a:pPr lvl="0" indent="165100" algn="just">
              <a:lnSpc>
                <a:spcPct val="110000"/>
              </a:lnSpc>
            </a:pPr>
            <a:r>
              <a:rPr lang="en-US" sz="2000" dirty="0">
                <a:latin typeface="Times New Roman" panose="02020603050405020304" pitchFamily="18" charset="0"/>
                <a:ea typeface="宋体" panose="02010600030101010101" pitchFamily="2" charset="-122"/>
              </a:rPr>
              <a:t>The appeal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of rock climbing </a:t>
            </a:r>
            <a:r>
              <a:rPr lang="en-US" sz="2000" dirty="0">
                <a:latin typeface="Times New Roman" panose="02020603050405020304" pitchFamily="18" charset="0"/>
                <a:ea typeface="宋体" panose="02010600030101010101" pitchFamily="2" charset="-122"/>
              </a:rPr>
              <a:t>lies in the sense of freedom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it represents, </a:t>
            </a:r>
            <a:r>
              <a:rPr lang="en-US" sz="2000" dirty="0">
                <a:latin typeface="Times New Roman" panose="02020603050405020304" pitchFamily="18" charset="0"/>
                <a:ea typeface="宋体" panose="02010600030101010101" pitchFamily="2" charset="-122"/>
              </a:rPr>
              <a:t>as well as  the </a:t>
            </a:r>
            <a:r>
              <a:rPr lang="en-US" altLang="zh-CN" sz="2000" dirty="0">
                <a:latin typeface="Times New Roman" panose="02020603050405020304" pitchFamily="18" charset="0"/>
                <a:ea typeface="宋体" panose="02010600030101010101" pitchFamily="2" charset="-122"/>
              </a:rPr>
              <a:t>58.___________(combine)</a:t>
            </a:r>
            <a:r>
              <a:rPr lang="en-US" sz="2000" dirty="0">
                <a:latin typeface="Times New Roman" panose="02020603050405020304" pitchFamily="18" charset="0"/>
                <a:ea typeface="宋体" panose="02010600030101010101" pitchFamily="2" charset="-122"/>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of physical strength,</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flexibility,</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mental focus, and problem-solving skills it requires. </a:t>
            </a:r>
            <a:r>
              <a:rPr lang="en-US" sz="2000" dirty="0">
                <a:latin typeface="Times New Roman" panose="02020603050405020304" pitchFamily="18" charset="0"/>
                <a:ea typeface="宋体" panose="02010600030101010101" pitchFamily="2" charset="-122"/>
              </a:rPr>
              <a:t>Bouldering</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 popular form of indoor climbing, </a:t>
            </a:r>
            <a:r>
              <a:rPr lang="en-US" sz="2000" dirty="0">
                <a:latin typeface="Times New Roman" panose="02020603050405020304" pitchFamily="18" charset="0"/>
                <a:ea typeface="宋体" panose="02010600030101010101" pitchFamily="2" charset="-122"/>
              </a:rPr>
              <a:t>illustrates this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well.</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sz="2000" dirty="0">
                <a:latin typeface="Times New Roman" panose="02020603050405020304" pitchFamily="18" charset="0"/>
                <a:ea typeface="宋体" panose="02010600030101010101" pitchFamily="2" charset="-122"/>
              </a:rPr>
              <a:t>The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same </a:t>
            </a:r>
            <a:r>
              <a:rPr lang="en-US" sz="2000" dirty="0">
                <a:latin typeface="Times New Roman" panose="02020603050405020304" pitchFamily="18" charset="0"/>
                <a:ea typeface="宋体" panose="02010600030101010101" pitchFamily="2" charset="-122"/>
              </a:rPr>
              <a:t>route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sz="2000" dirty="0">
                <a:latin typeface="Times New Roman" panose="02020603050405020304" pitchFamily="18" charset="0"/>
                <a:ea typeface="宋体" panose="02010600030101010101" pitchFamily="2" charset="-122"/>
              </a:rPr>
              <a:t>can </a:t>
            </a:r>
            <a:r>
              <a:rPr lang="en-US" altLang="zh-CN" sz="2000" dirty="0">
                <a:latin typeface="Times New Roman" panose="02020603050405020304" pitchFamily="18" charset="0"/>
                <a:ea typeface="宋体" panose="02010600030101010101" pitchFamily="2" charset="-122"/>
              </a:rPr>
              <a:t>599.____________ (complete)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in multiple ways, varying in movements,</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speed,</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and energy use. </a:t>
            </a:r>
            <a:r>
              <a:rPr lang="en-US" sz="2000" dirty="0">
                <a:latin typeface="Times New Roman" panose="02020603050405020304" pitchFamily="18" charset="0"/>
                <a:ea typeface="宋体" panose="02010600030101010101" pitchFamily="2" charset="-122"/>
              </a:rPr>
              <a:t>Solving these challenges feels like completing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 puzzle </a:t>
            </a:r>
            <a:r>
              <a:rPr lang="en-US" sz="2000" dirty="0">
                <a:latin typeface="Times New Roman" panose="02020603050405020304" pitchFamily="18" charset="0"/>
                <a:ea typeface="宋体" panose="02010600030101010101" pitchFamily="2" charset="-122"/>
              </a:rPr>
              <a:t>and </a:t>
            </a:r>
            <a:r>
              <a:rPr lang="en-US" altLang="zh-CN" sz="2000" dirty="0">
                <a:latin typeface="Times New Roman" panose="02020603050405020304" pitchFamily="18" charset="0"/>
                <a:ea typeface="宋体" panose="02010600030101010101" pitchFamily="2" charset="-122"/>
              </a:rPr>
              <a:t>60.___________(bring)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 strong sense of achievement. As Leo, a climbing enthusiast,</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puts it,</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r>
              <a:rPr lang="en-US" sz="2000" dirty="0">
                <a:latin typeface="Times New Roman" panose="02020603050405020304" pitchFamily="18" charset="0"/>
                <a:ea typeface="宋体" panose="02010600030101010101" pitchFamily="2" charset="-122"/>
              </a:rPr>
              <a:t>Figuring out</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how to deal with new challenges </a:t>
            </a:r>
            <a:r>
              <a:rPr lang="en-US" sz="2000" dirty="0">
                <a:latin typeface="Times New Roman" panose="02020603050405020304" pitchFamily="18" charset="0"/>
                <a:ea typeface="宋体" panose="02010600030101010101" pitchFamily="2" charset="-122"/>
              </a:rPr>
              <a:t>is part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of </a:t>
            </a:r>
            <a:r>
              <a:rPr lang="en-US" altLang="zh-CN" sz="2000" dirty="0">
                <a:latin typeface="Times New Roman" panose="02020603050405020304" pitchFamily="18" charset="0"/>
                <a:ea typeface="宋体" panose="02010600030101010101" pitchFamily="2" charset="-122"/>
              </a:rPr>
              <a:t>61._______</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I enjoy. I'm not into repetitive exercises,</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and climbing keeps things fresh with every new route.”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lang="en-US" sz="2000" dirty="0">
              <a:latin typeface="Times New Roman" panose="02020603050405020304" pitchFamily="18" charset="0"/>
              <a:ea typeface="宋体" panose="02010600030101010101" pitchFamily="2" charset="-122"/>
            </a:endParaRPr>
          </a:p>
          <a:p>
            <a:pPr lvl="0" indent="165100" algn="just">
              <a:lnSpc>
                <a:spcPct val="110000"/>
              </a:lnSpc>
            </a:pPr>
            <a:r>
              <a:rPr lang="en-US" sz="2000" dirty="0">
                <a:latin typeface="Times New Roman" panose="02020603050405020304" pitchFamily="18" charset="0"/>
                <a:ea typeface="宋体" panose="02010600030101010101" pitchFamily="2" charset="-122"/>
              </a:rPr>
              <a:t>The </a:t>
            </a:r>
            <a:r>
              <a:rPr lang="en-US" altLang="zh-CN" sz="2000" dirty="0">
                <a:latin typeface="Times New Roman" panose="02020603050405020304" pitchFamily="18" charset="0"/>
                <a:ea typeface="宋体" panose="02010600030101010101" pitchFamily="2" charset="-122"/>
              </a:rPr>
              <a:t>62.__________(welcome)</a:t>
            </a:r>
            <a:r>
              <a:rPr lang="en-US" sz="2000" dirty="0">
                <a:latin typeface="Times New Roman" panose="02020603050405020304" pitchFamily="18" charset="0"/>
                <a:ea typeface="宋体" panose="02010600030101010101" pitchFamily="2" charset="-122"/>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and supportive </a:t>
            </a:r>
            <a:r>
              <a:rPr lang="en-US" sz="2000" dirty="0">
                <a:latin typeface="Times New Roman" panose="02020603050405020304" pitchFamily="18" charset="0"/>
                <a:ea typeface="宋体" panose="02010600030101010101" pitchFamily="2" charset="-122"/>
              </a:rPr>
              <a:t>atmosphere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climbing gyms </a:t>
            </a:r>
            <a:r>
              <a:rPr lang="en-US" sz="2000" dirty="0">
                <a:latin typeface="Times New Roman" panose="02020603050405020304" pitchFamily="18" charset="0"/>
                <a:ea typeface="宋体" panose="02010600030101010101" pitchFamily="2" charset="-122"/>
              </a:rPr>
              <a:t>adds</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sz="2000" dirty="0">
                <a:latin typeface="Times New Roman" panose="02020603050405020304" pitchFamily="18" charset="0"/>
                <a:ea typeface="宋体" panose="02010600030101010101" pitchFamily="2" charset="-122"/>
              </a:rPr>
              <a:t>to</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sz="2000" dirty="0">
                <a:latin typeface="Times New Roman" panose="02020603050405020304" pitchFamily="18" charset="0"/>
                <a:ea typeface="宋体" panose="02010600030101010101" pitchFamily="2" charset="-122"/>
              </a:rPr>
              <a:t>the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sz="2000" dirty="0">
                <a:latin typeface="Times New Roman" panose="02020603050405020304" pitchFamily="18" charset="0"/>
                <a:ea typeface="宋体" panose="02010600030101010101" pitchFamily="2" charset="-122"/>
              </a:rPr>
              <a:t>positive experience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While climbers usually focus on their own routes, </a:t>
            </a:r>
            <a:r>
              <a:rPr lang="en-US" sz="2000" dirty="0">
                <a:latin typeface="Times New Roman" panose="02020603050405020304" pitchFamily="18" charset="0"/>
                <a:ea typeface="宋体" panose="02010600030101010101" pitchFamily="2" charset="-122"/>
              </a:rPr>
              <a:t>they often receive encouragement</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63.___________(enthusiastic)</a:t>
            </a:r>
            <a:r>
              <a:rPr kumimoji="0" lang="en-US" sz="2000" b="0" i="0" u="none" strike="noStrike" kern="1200" cap="none" spc="0" normalizeH="0" noProof="0" dirty="0">
                <a:ln>
                  <a:noFill/>
                </a:ln>
                <a:effectLst/>
                <a:uLnTx/>
                <a:uFillTx/>
                <a:latin typeface="Times New Roman" panose="02020603050405020304" pitchFamily="18" charset="0"/>
                <a:ea typeface="宋体" panose="02010600030101010101" pitchFamily="2" charset="-122"/>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offered by those in the rest area when facing challenging moments.</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r>
              <a:rPr lang="en-US" sz="2000" dirty="0">
                <a:latin typeface="Times New Roman" panose="02020603050405020304" pitchFamily="18" charset="0"/>
                <a:ea typeface="宋体" panose="02010600030101010101" pitchFamily="2" charset="-122"/>
              </a:rPr>
              <a:t>Climbing can be an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individual </a:t>
            </a:r>
            <a:r>
              <a:rPr lang="en-US" sz="2000" dirty="0">
                <a:latin typeface="Times New Roman" panose="02020603050405020304" pitchFamily="18" charset="0"/>
                <a:ea typeface="宋体" panose="02010600030101010101" pitchFamily="2" charset="-122"/>
              </a:rPr>
              <a:t>pursuit or a</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shared </a:t>
            </a:r>
            <a:r>
              <a:rPr lang="en-US" sz="2000" dirty="0">
                <a:latin typeface="Times New Roman" panose="02020603050405020304" pitchFamily="18" charset="0"/>
                <a:ea typeface="宋体" panose="02010600030101010101" pitchFamily="2" charset="-122"/>
              </a:rPr>
              <a:t>activity</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said Chen, manager of a gym in Shanghai. “</a:t>
            </a:r>
            <a:r>
              <a:rPr lang="en-US" sz="2000" dirty="0">
                <a:latin typeface="Times New Roman" panose="02020603050405020304" pitchFamily="18" charset="0"/>
                <a:ea typeface="宋体" panose="02010600030101010101" pitchFamily="2" charset="-122"/>
              </a:rPr>
              <a:t>It can accommodate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different social</a:t>
            </a:r>
            <a:r>
              <a:rPr kumimoji="0" lang="en-US" sz="2000" b="0" i="0" u="none" strike="noStrike" kern="1200" cap="none" spc="0" normalizeH="0" noProof="0" dirty="0">
                <a:ln>
                  <a:noFill/>
                </a:ln>
                <a:effectLst/>
                <a:uLnTx/>
                <a:uFillTx/>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64._______ (</a:t>
            </a:r>
            <a:r>
              <a:rPr lang="en-US" sz="2000" dirty="0">
                <a:latin typeface="Times New Roman" panose="02020603050405020304" pitchFamily="18" charset="0"/>
                <a:ea typeface="宋体" panose="02010600030101010101" pitchFamily="2" charset="-122"/>
              </a:rPr>
              <a:t>preference)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endParaRPr lang="en-US" sz="2000" dirty="0">
              <a:latin typeface="Times New Roman" panose="02020603050405020304" pitchFamily="18" charset="0"/>
              <a:ea typeface="宋体" panose="02010600030101010101" pitchFamily="2" charset="-122"/>
            </a:endParaRPr>
          </a:p>
          <a:p>
            <a:pPr lvl="0" indent="165100" algn="just">
              <a:lnSpc>
                <a:spcPct val="110000"/>
              </a:lnSpc>
            </a:pPr>
            <a:r>
              <a:rPr lang="en-US" sz="2000" dirty="0">
                <a:latin typeface="Times New Roman" panose="02020603050405020304" pitchFamily="18" charset="0"/>
                <a:ea typeface="宋体" panose="02010600030101010101" pitchFamily="2" charset="-122"/>
              </a:rPr>
              <a:t>Experts believe that </a:t>
            </a:r>
            <a:r>
              <a:rPr lang="en-US" altLang="zh-CN" sz="2000" dirty="0">
                <a:latin typeface="Times New Roman" panose="02020603050405020304" pitchFamily="18" charset="0"/>
                <a:ea typeface="宋体" panose="02010600030101010101" pitchFamily="2" charset="-122"/>
              </a:rPr>
              <a:t>65._______</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 trendy and youthful activity, climbing's </a:t>
            </a:r>
            <a:r>
              <a:rPr lang="en-US" sz="2000" dirty="0">
                <a:latin typeface="Times New Roman" panose="02020603050405020304" pitchFamily="18" charset="0"/>
                <a:ea typeface="宋体" panose="02010600030101010101" pitchFamily="2" charset="-122"/>
              </a:rPr>
              <a:t>popularity will continue to grow</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endParaRPr kumimoji="0" lang="en-US" alt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endParaRPr>
          </a:p>
        </p:txBody>
      </p:sp>
      <p:sp>
        <p:nvSpPr>
          <p:cNvPr id="7" name="文本框 6"/>
          <p:cNvSpPr txBox="1"/>
          <p:nvPr/>
        </p:nvSpPr>
        <p:spPr>
          <a:xfrm>
            <a:off x="0" y="19140"/>
            <a:ext cx="9563878" cy="6838860"/>
          </a:xfrm>
          <a:prstGeom prst="rect">
            <a:avLst/>
          </a:prstGeom>
          <a:noFill/>
          <a:ln w="9525">
            <a:noFill/>
          </a:ln>
        </p:spPr>
        <p:txBody>
          <a:bodyPr wrap="square">
            <a:spAutoFit/>
          </a:bodyPr>
          <a:lstStyle/>
          <a:p>
            <a:pPr lvl="0" indent="165100" algn="just">
              <a:lnSpc>
                <a:spcPct val="110000"/>
              </a:lnSpc>
            </a:pP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Since the Paris Olympics, </a:t>
            </a:r>
            <a:r>
              <a:rPr lang="en-US" sz="2000" dirty="0">
                <a:solidFill>
                  <a:srgbClr val="C00000"/>
                </a:solidFill>
                <a:latin typeface="Times New Roman" panose="02020603050405020304" pitchFamily="18" charset="0"/>
                <a:ea typeface="宋体" panose="02010600030101010101" pitchFamily="2" charset="-122"/>
              </a:rPr>
              <a:t>interest</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in rock climbing </a:t>
            </a:r>
            <a:r>
              <a:rPr lang="en-US" sz="2000" dirty="0">
                <a:solidFill>
                  <a:srgbClr val="C00000"/>
                </a:solidFill>
                <a:latin typeface="Times New Roman" panose="02020603050405020304" pitchFamily="18" charset="0"/>
                <a:ea typeface="宋体" panose="02010600030101010101" pitchFamily="2" charset="-122"/>
              </a:rPr>
              <a:t>has grown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across China. </a:t>
            </a:r>
            <a:r>
              <a:rPr lang="en-US" sz="2000" dirty="0">
                <a:solidFill>
                  <a:srgbClr val="C00000"/>
                </a:solidFill>
                <a:latin typeface="Times New Roman" panose="02020603050405020304" pitchFamily="18" charset="0"/>
                <a:ea typeface="宋体" panose="02010600030101010101" pitchFamily="2" charset="-122"/>
              </a:rPr>
              <a:t>Climbing</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sz="2000" dirty="0">
                <a:solidFill>
                  <a:srgbClr val="C00000"/>
                </a:solidFill>
                <a:latin typeface="Times New Roman" panose="02020603050405020304" pitchFamily="18" charset="0"/>
                <a:ea typeface="宋体" panose="02010600030101010101" pitchFamily="2" charset="-122"/>
              </a:rPr>
              <a:t>gyms</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nationwide </a:t>
            </a:r>
            <a:r>
              <a:rPr lang="en-US" sz="2000" dirty="0">
                <a:solidFill>
                  <a:srgbClr val="C00000"/>
                </a:solidFill>
                <a:latin typeface="Times New Roman" panose="02020603050405020304" pitchFamily="18" charset="0"/>
                <a:ea typeface="宋体" panose="02010600030101010101" pitchFamily="2" charset="-122"/>
              </a:rPr>
              <a:t>have reporte</a:t>
            </a:r>
            <a:r>
              <a:rPr lang="en-US" altLang="zh-CN" sz="2000" dirty="0">
                <a:solidFill>
                  <a:srgbClr val="C00000"/>
                </a:solidFill>
                <a:latin typeface="Times New Roman" panose="02020603050405020304" pitchFamily="18" charset="0"/>
                <a:ea typeface="宋体" panose="02010600030101010101" pitchFamily="2" charset="-122"/>
              </a:rPr>
              <a:t>d </a:t>
            </a:r>
            <a:r>
              <a:rPr kumimoji="0" lang="en-US" altLang="zh-CN"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56._______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significant </a:t>
            </a:r>
            <a:r>
              <a:rPr lang="en-US" sz="2000" dirty="0">
                <a:solidFill>
                  <a:srgbClr val="C00000"/>
                </a:solidFill>
                <a:latin typeface="Times New Roman" panose="02020603050405020304" pitchFamily="18" charset="0"/>
                <a:ea typeface="宋体" panose="02010600030101010101" pitchFamily="2" charset="-122"/>
              </a:rPr>
              <a:t>rise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in bookings, especially during weekends and after work on weekdays. </a:t>
            </a:r>
            <a:r>
              <a:rPr lang="en-US" altLang="zh-CN" sz="2000" dirty="0">
                <a:latin typeface="Times New Roman" panose="02020603050405020304" pitchFamily="18" charset="0"/>
                <a:ea typeface="宋体" panose="02010600030101010101" pitchFamily="2" charset="-122"/>
              </a:rPr>
              <a:t>57._______ (meet)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the increased demand, </a:t>
            </a:r>
            <a:r>
              <a:rPr lang="en-US" sz="2000" dirty="0">
                <a:solidFill>
                  <a:srgbClr val="C00000"/>
                </a:solidFill>
                <a:latin typeface="Times New Roman" panose="02020603050405020304" pitchFamily="18" charset="0"/>
                <a:ea typeface="宋体" panose="02010600030101010101" pitchFamily="2" charset="-122"/>
              </a:rPr>
              <a:t>more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sz="2000" dirty="0">
                <a:solidFill>
                  <a:srgbClr val="C00000"/>
                </a:solidFill>
                <a:latin typeface="Times New Roman" panose="02020603050405020304" pitchFamily="18" charset="0"/>
                <a:ea typeface="宋体" panose="02010600030101010101" pitchFamily="2" charset="-122"/>
              </a:rPr>
              <a:t>climbing gyms are being established</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endPar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endParaRPr>
          </a:p>
          <a:p>
            <a:pPr lvl="0" indent="165100" algn="just">
              <a:lnSpc>
                <a:spcPct val="110000"/>
              </a:lnSpc>
            </a:pPr>
            <a:r>
              <a:rPr lang="en-US" sz="2000" dirty="0">
                <a:solidFill>
                  <a:srgbClr val="C00000"/>
                </a:solidFill>
                <a:latin typeface="Times New Roman" panose="02020603050405020304" pitchFamily="18" charset="0"/>
                <a:ea typeface="宋体" panose="02010600030101010101" pitchFamily="2" charset="-122"/>
              </a:rPr>
              <a:t>The appeal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of rock climbing </a:t>
            </a:r>
            <a:r>
              <a:rPr lang="en-US" sz="2000" dirty="0">
                <a:solidFill>
                  <a:srgbClr val="C00000"/>
                </a:solidFill>
                <a:latin typeface="Times New Roman" panose="02020603050405020304" pitchFamily="18" charset="0"/>
                <a:ea typeface="宋体" panose="02010600030101010101" pitchFamily="2" charset="-122"/>
              </a:rPr>
              <a:t>lies in the sense of freedom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it represents, </a:t>
            </a:r>
            <a:r>
              <a:rPr lang="en-US" sz="2000" dirty="0">
                <a:solidFill>
                  <a:srgbClr val="C00000"/>
                </a:solidFill>
                <a:latin typeface="Times New Roman" panose="02020603050405020304" pitchFamily="18" charset="0"/>
                <a:ea typeface="宋体" panose="02010600030101010101" pitchFamily="2" charset="-122"/>
              </a:rPr>
              <a:t>as well as  the </a:t>
            </a:r>
            <a:r>
              <a:rPr lang="en-US" altLang="zh-CN" sz="2000" dirty="0">
                <a:solidFill>
                  <a:srgbClr val="C00000"/>
                </a:solidFill>
                <a:latin typeface="Times New Roman" panose="02020603050405020304" pitchFamily="18" charset="0"/>
                <a:ea typeface="宋体" panose="02010600030101010101" pitchFamily="2" charset="-122"/>
              </a:rPr>
              <a:t>58.___________(combine)</a:t>
            </a:r>
            <a:r>
              <a:rPr lang="en-US" sz="2000" dirty="0">
                <a:solidFill>
                  <a:srgbClr val="C00000"/>
                </a:solidFill>
                <a:latin typeface="Times New Roman" panose="02020603050405020304" pitchFamily="18" charset="0"/>
                <a:ea typeface="宋体" panose="02010600030101010101" pitchFamily="2" charset="-122"/>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of physical strength,</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flexibility,</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mental focus, and problem-solving skills it requires. </a:t>
            </a:r>
            <a:r>
              <a:rPr lang="en-US" sz="2000" dirty="0">
                <a:solidFill>
                  <a:srgbClr val="C00000"/>
                </a:solidFill>
                <a:latin typeface="Times New Roman" panose="02020603050405020304" pitchFamily="18" charset="0"/>
                <a:ea typeface="宋体" panose="02010600030101010101" pitchFamily="2" charset="-122"/>
              </a:rPr>
              <a:t>Bouldering</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 popular form of indoor climbing, </a:t>
            </a:r>
            <a:r>
              <a:rPr lang="en-US" sz="2000" dirty="0">
                <a:solidFill>
                  <a:srgbClr val="C00000"/>
                </a:solidFill>
                <a:latin typeface="Times New Roman" panose="02020603050405020304" pitchFamily="18" charset="0"/>
                <a:ea typeface="宋体" panose="02010600030101010101" pitchFamily="2" charset="-122"/>
              </a:rPr>
              <a:t>illustrates this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well.</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lang="en-US" sz="2000" dirty="0">
                <a:solidFill>
                  <a:srgbClr val="C00000"/>
                </a:solidFill>
                <a:latin typeface="Times New Roman" panose="02020603050405020304" pitchFamily="18" charset="0"/>
                <a:ea typeface="宋体" panose="02010600030101010101" pitchFamily="2" charset="-122"/>
              </a:rPr>
              <a:t>The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same </a:t>
            </a:r>
            <a:r>
              <a:rPr lang="en-US" sz="2000" dirty="0">
                <a:solidFill>
                  <a:srgbClr val="C00000"/>
                </a:solidFill>
                <a:latin typeface="Times New Roman" panose="02020603050405020304" pitchFamily="18" charset="0"/>
                <a:ea typeface="宋体" panose="02010600030101010101" pitchFamily="2" charset="-122"/>
              </a:rPr>
              <a:t>route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sz="2000" dirty="0">
                <a:solidFill>
                  <a:srgbClr val="C00000"/>
                </a:solidFill>
                <a:latin typeface="Times New Roman" panose="02020603050405020304" pitchFamily="18" charset="0"/>
                <a:ea typeface="宋体" panose="02010600030101010101" pitchFamily="2" charset="-122"/>
              </a:rPr>
              <a:t>can </a:t>
            </a:r>
            <a:r>
              <a:rPr lang="en-US" altLang="zh-CN" sz="2000" dirty="0">
                <a:solidFill>
                  <a:srgbClr val="C00000"/>
                </a:solidFill>
                <a:latin typeface="Times New Roman" panose="02020603050405020304" pitchFamily="18" charset="0"/>
                <a:ea typeface="宋体" panose="02010600030101010101" pitchFamily="2" charset="-122"/>
              </a:rPr>
              <a:t>599.____________ (complete)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in multiple ways, varying in movements,</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speed,</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and energy use. </a:t>
            </a:r>
            <a:r>
              <a:rPr lang="en-US" sz="2000" dirty="0">
                <a:solidFill>
                  <a:srgbClr val="C00000"/>
                </a:solidFill>
                <a:latin typeface="Times New Roman" panose="02020603050405020304" pitchFamily="18" charset="0"/>
                <a:ea typeface="宋体" panose="02010600030101010101" pitchFamily="2" charset="-122"/>
              </a:rPr>
              <a:t>Solving these challenges feels like completing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 puzzle </a:t>
            </a:r>
            <a:r>
              <a:rPr lang="en-US" sz="2000" dirty="0">
                <a:solidFill>
                  <a:srgbClr val="C00000"/>
                </a:solidFill>
                <a:latin typeface="Times New Roman" panose="02020603050405020304" pitchFamily="18" charset="0"/>
                <a:ea typeface="宋体" panose="02010600030101010101" pitchFamily="2" charset="-122"/>
              </a:rPr>
              <a:t>and </a:t>
            </a:r>
            <a:r>
              <a:rPr lang="en-US" altLang="zh-CN" sz="2000" dirty="0">
                <a:solidFill>
                  <a:srgbClr val="C00000"/>
                </a:solidFill>
                <a:latin typeface="Times New Roman" panose="02020603050405020304" pitchFamily="18" charset="0"/>
                <a:ea typeface="宋体" panose="02010600030101010101" pitchFamily="2" charset="-122"/>
              </a:rPr>
              <a:t>60.___________(bring)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 strong sense of achievement. As Leo, a climbing enthusiast,</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puts it,</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r>
              <a:rPr lang="en-US" sz="2000" dirty="0">
                <a:solidFill>
                  <a:srgbClr val="C00000"/>
                </a:solidFill>
                <a:latin typeface="Times New Roman" panose="02020603050405020304" pitchFamily="18" charset="0"/>
                <a:ea typeface="宋体" panose="02010600030101010101" pitchFamily="2" charset="-122"/>
              </a:rPr>
              <a:t>Figuring out</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how to deal with new challenges </a:t>
            </a:r>
            <a:r>
              <a:rPr lang="en-US" sz="2000" dirty="0">
                <a:solidFill>
                  <a:srgbClr val="C00000"/>
                </a:solidFill>
                <a:latin typeface="Times New Roman" panose="02020603050405020304" pitchFamily="18" charset="0"/>
                <a:ea typeface="宋体" panose="02010600030101010101" pitchFamily="2" charset="-122"/>
              </a:rPr>
              <a:t>is part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of </a:t>
            </a:r>
            <a:r>
              <a:rPr lang="en-US" altLang="zh-CN" sz="2000" dirty="0">
                <a:latin typeface="Times New Roman" panose="02020603050405020304" pitchFamily="18" charset="0"/>
                <a:ea typeface="宋体" panose="02010600030101010101" pitchFamily="2" charset="-122"/>
              </a:rPr>
              <a:t>61._______</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I enjoy. I'm not into repetitive exercises,</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and climbing keeps things fresh with every new route.”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lang="en-US" sz="2000" dirty="0">
              <a:latin typeface="Times New Roman" panose="02020603050405020304" pitchFamily="18" charset="0"/>
              <a:ea typeface="宋体" panose="02010600030101010101" pitchFamily="2" charset="-122"/>
            </a:endParaRPr>
          </a:p>
          <a:p>
            <a:pPr lvl="0" indent="165100" algn="just">
              <a:lnSpc>
                <a:spcPct val="110000"/>
              </a:lnSpc>
            </a:pPr>
            <a:r>
              <a:rPr lang="en-US" sz="2000" dirty="0">
                <a:latin typeface="Times New Roman" panose="02020603050405020304" pitchFamily="18" charset="0"/>
                <a:ea typeface="宋体" panose="02010600030101010101" pitchFamily="2" charset="-122"/>
              </a:rPr>
              <a:t>The </a:t>
            </a:r>
            <a:r>
              <a:rPr lang="en-US" altLang="zh-CN" sz="2000" dirty="0">
                <a:latin typeface="Times New Roman" panose="02020603050405020304" pitchFamily="18" charset="0"/>
                <a:ea typeface="宋体" panose="02010600030101010101" pitchFamily="2" charset="-122"/>
              </a:rPr>
              <a:t>62.__________(welcome)</a:t>
            </a:r>
            <a:r>
              <a:rPr lang="en-US" sz="2000" dirty="0">
                <a:latin typeface="Times New Roman" panose="02020603050405020304" pitchFamily="18" charset="0"/>
                <a:ea typeface="宋体" panose="02010600030101010101" pitchFamily="2" charset="-122"/>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and supportive </a:t>
            </a:r>
            <a:r>
              <a:rPr lang="en-US" sz="2000" dirty="0">
                <a:solidFill>
                  <a:srgbClr val="C00000"/>
                </a:solidFill>
                <a:latin typeface="Times New Roman" panose="02020603050405020304" pitchFamily="18" charset="0"/>
                <a:ea typeface="宋体" panose="02010600030101010101" pitchFamily="2" charset="-122"/>
              </a:rPr>
              <a:t>atmosphere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climbing gyms </a:t>
            </a:r>
            <a:r>
              <a:rPr lang="en-US" sz="2000" dirty="0">
                <a:solidFill>
                  <a:srgbClr val="C00000"/>
                </a:solidFill>
                <a:latin typeface="Times New Roman" panose="02020603050405020304" pitchFamily="18" charset="0"/>
                <a:ea typeface="宋体" panose="02010600030101010101" pitchFamily="2" charset="-122"/>
              </a:rPr>
              <a:t>adds</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sz="2000" dirty="0">
                <a:solidFill>
                  <a:srgbClr val="C00000"/>
                </a:solidFill>
                <a:latin typeface="Times New Roman" panose="02020603050405020304" pitchFamily="18" charset="0"/>
                <a:ea typeface="宋体" panose="02010600030101010101" pitchFamily="2" charset="-122"/>
              </a:rPr>
              <a:t>to</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sz="2000" dirty="0">
                <a:solidFill>
                  <a:srgbClr val="C00000"/>
                </a:solidFill>
                <a:latin typeface="Times New Roman" panose="02020603050405020304" pitchFamily="18" charset="0"/>
                <a:ea typeface="宋体" panose="02010600030101010101" pitchFamily="2" charset="-122"/>
              </a:rPr>
              <a:t>the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sz="2000" dirty="0">
                <a:solidFill>
                  <a:srgbClr val="C00000"/>
                </a:solidFill>
                <a:latin typeface="Times New Roman" panose="02020603050405020304" pitchFamily="18" charset="0"/>
                <a:ea typeface="宋体" panose="02010600030101010101" pitchFamily="2" charset="-122"/>
              </a:rPr>
              <a:t>positive experience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While climbers usually focus on their own routes, </a:t>
            </a:r>
            <a:r>
              <a:rPr lang="en-US" sz="2000" dirty="0">
                <a:solidFill>
                  <a:srgbClr val="C00000"/>
                </a:solidFill>
                <a:latin typeface="Times New Roman" panose="02020603050405020304" pitchFamily="18" charset="0"/>
                <a:ea typeface="宋体" panose="02010600030101010101" pitchFamily="2" charset="-122"/>
              </a:rPr>
              <a:t>they often receive encouragement</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t>
            </a:r>
            <a:r>
              <a:rPr lang="en-US" altLang="zh-CN" sz="2000" dirty="0">
                <a:latin typeface="Times New Roman" panose="02020603050405020304" pitchFamily="18" charset="0"/>
                <a:ea typeface="宋体" panose="02010600030101010101" pitchFamily="2" charset="-122"/>
              </a:rPr>
              <a:t>63.___________(enthusiastic)</a:t>
            </a:r>
            <a:r>
              <a:rPr kumimoji="0" lang="en-US" sz="2000" b="0" i="0" u="none" strike="noStrike" kern="1200" cap="none" spc="0" normalizeH="0" noProof="0" dirty="0">
                <a:ln>
                  <a:noFill/>
                </a:ln>
                <a:effectLst/>
                <a:uLnTx/>
                <a:uFillTx/>
                <a:latin typeface="Times New Roman" panose="02020603050405020304" pitchFamily="18" charset="0"/>
                <a:ea typeface="宋体" panose="02010600030101010101" pitchFamily="2" charset="-122"/>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offered by those in the rest area when facing challenging moments.</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r>
              <a:rPr lang="en-US" sz="2000" dirty="0">
                <a:solidFill>
                  <a:srgbClr val="C00000"/>
                </a:solidFill>
                <a:latin typeface="Times New Roman" panose="02020603050405020304" pitchFamily="18" charset="0"/>
                <a:ea typeface="宋体" panose="02010600030101010101" pitchFamily="2" charset="-122"/>
              </a:rPr>
              <a:t>Climbing can be an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individual </a:t>
            </a:r>
            <a:r>
              <a:rPr lang="en-US" sz="2000" dirty="0">
                <a:solidFill>
                  <a:srgbClr val="C00000"/>
                </a:solidFill>
                <a:latin typeface="Times New Roman" panose="02020603050405020304" pitchFamily="18" charset="0"/>
                <a:ea typeface="宋体" panose="02010600030101010101" pitchFamily="2" charset="-122"/>
              </a:rPr>
              <a:t>pursuit or a</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shared </a:t>
            </a:r>
            <a:r>
              <a:rPr lang="en-US" sz="2000" dirty="0">
                <a:solidFill>
                  <a:srgbClr val="C00000"/>
                </a:solidFill>
                <a:latin typeface="Times New Roman" panose="02020603050405020304" pitchFamily="18" charset="0"/>
                <a:ea typeface="宋体" panose="02010600030101010101" pitchFamily="2" charset="-122"/>
              </a:rPr>
              <a:t>activity</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said Chen, manager of a gym in Shanghai. “</a:t>
            </a:r>
            <a:r>
              <a:rPr lang="en-US" sz="2000" dirty="0">
                <a:solidFill>
                  <a:srgbClr val="C00000"/>
                </a:solidFill>
                <a:latin typeface="Times New Roman" panose="02020603050405020304" pitchFamily="18" charset="0"/>
                <a:ea typeface="宋体" panose="02010600030101010101" pitchFamily="2" charset="-122"/>
              </a:rPr>
              <a:t>It can accommodate </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different social</a:t>
            </a:r>
            <a:r>
              <a:rPr kumimoji="0" lang="en-US" sz="2000" b="0" i="0" u="none" strike="noStrike" kern="1200" cap="none" spc="0" normalizeH="0" noProof="0" dirty="0">
                <a:ln>
                  <a:noFill/>
                </a:ln>
                <a:effectLst/>
                <a:uLnTx/>
                <a:uFillTx/>
                <a:latin typeface="Times New Roman" panose="02020603050405020304" pitchFamily="18" charset="0"/>
                <a:ea typeface="宋体" panose="02010600030101010101" pitchFamily="2" charset="-122"/>
              </a:rPr>
              <a:t> </a:t>
            </a:r>
            <a:r>
              <a:rPr lang="en-US" altLang="zh-CN" sz="2000" dirty="0">
                <a:solidFill>
                  <a:srgbClr val="C00000"/>
                </a:solidFill>
                <a:latin typeface="Times New Roman" panose="02020603050405020304" pitchFamily="18" charset="0"/>
                <a:ea typeface="宋体" panose="02010600030101010101" pitchFamily="2" charset="-122"/>
              </a:rPr>
              <a:t>64._______ (</a:t>
            </a:r>
            <a:r>
              <a:rPr lang="en-US" sz="2000" dirty="0">
                <a:solidFill>
                  <a:srgbClr val="C00000"/>
                </a:solidFill>
                <a:latin typeface="Times New Roman" panose="02020603050405020304" pitchFamily="18" charset="0"/>
                <a:ea typeface="宋体" panose="02010600030101010101" pitchFamily="2" charset="-122"/>
              </a:rPr>
              <a:t>preference)</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endParaRPr lang="en-US" sz="2000" dirty="0">
              <a:latin typeface="Times New Roman" panose="02020603050405020304" pitchFamily="18" charset="0"/>
              <a:ea typeface="宋体" panose="02010600030101010101" pitchFamily="2" charset="-122"/>
            </a:endParaRPr>
          </a:p>
          <a:p>
            <a:pPr lvl="0" indent="165100" algn="just">
              <a:lnSpc>
                <a:spcPct val="110000"/>
              </a:lnSpc>
            </a:pPr>
            <a:r>
              <a:rPr lang="en-US" sz="2000" dirty="0">
                <a:solidFill>
                  <a:srgbClr val="C00000"/>
                </a:solidFill>
                <a:latin typeface="Times New Roman" panose="02020603050405020304" pitchFamily="18" charset="0"/>
                <a:ea typeface="宋体" panose="02010600030101010101" pitchFamily="2" charset="-122"/>
              </a:rPr>
              <a:t>Experts believe that </a:t>
            </a:r>
            <a:r>
              <a:rPr lang="en-US" altLang="zh-CN" sz="2000" dirty="0">
                <a:latin typeface="Times New Roman" panose="02020603050405020304" pitchFamily="18" charset="0"/>
                <a:ea typeface="宋体" panose="02010600030101010101" pitchFamily="2" charset="-122"/>
              </a:rPr>
              <a:t>65._______</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a trendy and youthful activity, climbing's </a:t>
            </a:r>
            <a:r>
              <a:rPr lang="en-US" sz="2000" dirty="0">
                <a:solidFill>
                  <a:srgbClr val="C00000"/>
                </a:solidFill>
                <a:latin typeface="Times New Roman" panose="02020603050405020304" pitchFamily="18" charset="0"/>
                <a:ea typeface="宋体" panose="02010600030101010101" pitchFamily="2" charset="-122"/>
              </a:rPr>
              <a:t>popularity will continue to grow</a:t>
            </a:r>
            <a:r>
              <a:rPr kumimoji="0" 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endParaRPr kumimoji="0" lang="en-US" altLang="en-US" sz="20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endParaRPr>
          </a:p>
        </p:txBody>
      </p:sp>
      <p:sp>
        <p:nvSpPr>
          <p:cNvPr id="8" name="文本框 7"/>
          <p:cNvSpPr txBox="1"/>
          <p:nvPr/>
        </p:nvSpPr>
        <p:spPr>
          <a:xfrm>
            <a:off x="9585434" y="147145"/>
            <a:ext cx="2606566" cy="6571030"/>
          </a:xfrm>
          <a:prstGeom prst="rect">
            <a:avLst/>
          </a:prstGeom>
          <a:noFill/>
          <a:ln w="25400">
            <a:solidFill>
              <a:srgbClr val="AABABC"/>
            </a:solidFill>
          </a:ln>
        </p:spPr>
        <p:txBody>
          <a:bodyPr wrap="square" rtlCol="0">
            <a:spAutoFit/>
          </a:bodyPr>
          <a:lstStyle/>
          <a:p>
            <a:pPr marL="0" marR="0" lvl="0" indent="0" algn="l" defTabSz="914400" rtl="0" eaLnBrk="1" fontAlgn="auto" latinLnBrk="0" hangingPunct="1">
              <a:spcBef>
                <a:spcPts val="0"/>
              </a:spcBef>
              <a:spcAft>
                <a:spcPts val="0"/>
              </a:spcAft>
              <a:buClrTx/>
              <a:buSzTx/>
              <a:buFontTx/>
              <a:buNone/>
              <a:defRPr/>
            </a:pPr>
            <a:r>
              <a:rPr kumimoji="0" lang="zh-CN" altLang="en-US" sz="1800" b="1" i="1" u="none" strike="noStrike" kern="1200" cap="none" spc="0" normalizeH="0" baseline="0" noProof="0" dirty="0">
                <a:ln>
                  <a:noFill/>
                </a:ln>
                <a:solidFill>
                  <a:prstClr val="black"/>
                </a:solidFill>
                <a:effectLst/>
                <a:uLnTx/>
                <a:uFillTx/>
                <a:latin typeface="Calibri" panose="020F0502020204030204" pitchFamily="34" charset="0"/>
                <a:ea typeface="楷体" panose="02010609060101010101" charset="-122"/>
                <a:cs typeface="Calibri" panose="020F0502020204030204" pitchFamily="34" charset="0"/>
              </a:rPr>
              <a:t>56. a</a:t>
            </a:r>
            <a:r>
              <a:rPr kumimoji="0" lang="en-US" altLang="zh-CN"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altLang="zh-CN" sz="1800" b="1" i="1"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a:p>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泛指</a:t>
            </a:r>
            <a:r>
              <a:rPr lang="en-US" altLang="zh-CN" sz="1400" b="1" dirty="0">
                <a:solidFill>
                  <a:prstClr val="black"/>
                </a:solidFill>
                <a:latin typeface="Calibri" panose="020F0502020204030204" pitchFamily="34" charset="0"/>
                <a:ea typeface="Calibri" panose="020F0502020204030204" pitchFamily="34" charset="0"/>
                <a:cs typeface="Calibri" panose="020F0502020204030204" pitchFamily="34" charset="0"/>
                <a:sym typeface="+mn-ea"/>
              </a:rPr>
              <a:t>,</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修饰</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可数名词</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rise</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 </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a:spcBef>
                <a:spcPts val="600"/>
              </a:spcBef>
            </a:pPr>
            <a:r>
              <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rPr>
              <a:t>57.</a:t>
            </a: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rPr>
              <a:t>To meet</a:t>
            </a: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非谓语，做目的状语 </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r>
              <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rPr>
              <a:t>58.combination</a:t>
            </a: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Calibri" panose="020F0502020204030204" pitchFamily="34" charset="0"/>
                <a:ea typeface="楷体" panose="02010609060101010101" charset="-122"/>
                <a:cs typeface="Calibri" panose="020F0502020204030204" pitchFamily="34" charset="0"/>
                <a:sym typeface="+mn-ea"/>
              </a:rPr>
              <a:t>词性转化，定冠词后</a:t>
            </a:r>
            <a:r>
              <a:rPr kumimoji="0" lang="zh-CN" altLang="en-US" sz="1400" b="1" i="0" u="none" strike="noStrike" kern="1200" cap="none" spc="0" normalizeH="0" baseline="0" noProof="0" dirty="0">
                <a:ln>
                  <a:noFill/>
                </a:ln>
                <a:solidFill>
                  <a:prstClr val="black"/>
                </a:solidFill>
                <a:effectLst/>
                <a:uLnTx/>
                <a:uFillTx/>
                <a:latin typeface="Calibri" panose="020F0502020204030204" pitchFamily="34" charset="0"/>
                <a:ea typeface="楷体" panose="02010609060101010101" charset="-122"/>
                <a:cs typeface="Calibri" panose="020F0502020204030204" pitchFamily="34" charset="0"/>
              </a:rPr>
              <a:t>用名词</a:t>
            </a:r>
            <a:endParaRPr kumimoji="0" lang="zh-CN" altLang="en-US" sz="1400" b="1" i="0" u="none" strike="noStrike" kern="1200" cap="none" spc="0" normalizeH="0" baseline="0" noProof="0" dirty="0">
              <a:ln>
                <a:noFill/>
              </a:ln>
              <a:solidFill>
                <a:prstClr val="black"/>
              </a:solidFill>
              <a:effectLst/>
              <a:uLnTx/>
              <a:uFillTx/>
              <a:latin typeface="Calibri" panose="020F0502020204030204" pitchFamily="34" charset="0"/>
              <a:ea typeface="楷体" panose="02010609060101010101" charset="-122"/>
              <a:cs typeface="Calibri" panose="020F0502020204030204" pitchFamily="34" charset="0"/>
            </a:endParaRPr>
          </a:p>
          <a:p>
            <a:pPr>
              <a:spcBef>
                <a:spcPts val="600"/>
              </a:spcBef>
            </a:pPr>
            <a:r>
              <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rPr>
              <a:t> 59.be completed</a:t>
            </a:r>
            <a:endPar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endParaRPr>
          </a:p>
          <a:p>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谓语动词，情态动词后被动（</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route与complete</a:t>
            </a:r>
            <a:r>
              <a:rPr lang="en-US" altLang="zh-CN" sz="1400" b="1" dirty="0">
                <a:solidFill>
                  <a:prstClr val="black"/>
                </a:solidFill>
                <a:latin typeface="Calibri" panose="020F0502020204030204" pitchFamily="34" charset="0"/>
                <a:ea typeface="Calibri" panose="020F0502020204030204" pitchFamily="34" charset="0"/>
                <a:cs typeface="Calibri" panose="020F0502020204030204" pitchFamily="34" charset="0"/>
              </a:rPr>
              <a:t>)</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a:spcBef>
                <a:spcPts val="600"/>
              </a:spcBef>
            </a:pPr>
            <a:r>
              <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rPr>
              <a:t> 60.brings</a:t>
            </a: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sz="1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谓语动词</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Solving主语</a:t>
            </a:r>
            <a:r>
              <a:rPr lang="en-US" altLang="zh-CN" sz="1400" b="1" dirty="0">
                <a:solidFill>
                  <a:prstClr val="black"/>
                </a:solidFill>
                <a:latin typeface="Calibri" panose="020F0502020204030204" pitchFamily="34" charset="0"/>
                <a:ea typeface="Calibri" panose="020F0502020204030204" pitchFamily="34" charset="0"/>
                <a:cs typeface="Calibri" panose="020F0502020204030204" pitchFamily="34" charset="0"/>
              </a:rPr>
              <a:t> </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用第三人称单数</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marL="0" marR="0" lvl="0" indent="0" algn="l" defTabSz="914400" rtl="0" eaLnBrk="1" fontAlgn="auto" latinLnBrk="0" hangingPunct="1">
              <a:spcBef>
                <a:spcPts val="600"/>
              </a:spcBef>
              <a:spcAft>
                <a:spcPts val="0"/>
              </a:spcAft>
              <a:buClrTx/>
              <a:buSzTx/>
              <a:buFontTx/>
              <a:buNone/>
              <a:defRPr/>
            </a:pPr>
            <a:r>
              <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rPr>
              <a:t>61.what</a:t>
            </a:r>
            <a:r>
              <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rPr>
              <a:t> </a:t>
            </a:r>
            <a:endParaRPr lang="en-US" altLang="zh-CN" b="1" i="1"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spcBef>
                <a:spcPts val="0"/>
              </a:spcBef>
              <a:spcAft>
                <a:spcPts val="0"/>
              </a:spcAft>
              <a:buClrTx/>
              <a:buSzTx/>
              <a:buFontTx/>
              <a:buNone/>
              <a:defRPr/>
            </a:pPr>
            <a:r>
              <a:rPr kumimoji="0" lang="zh-CN" altLang="en-US" sz="1400" b="1" i="0" u="none" strike="noStrike" kern="1200" cap="none" spc="0" normalizeH="0" baseline="0" noProof="0" dirty="0">
                <a:ln>
                  <a:noFill/>
                </a:ln>
                <a:solidFill>
                  <a:prstClr val="black"/>
                </a:solidFill>
                <a:effectLst/>
                <a:uLnTx/>
                <a:uFillTx/>
                <a:latin typeface="Calibri" panose="020F0502020204030204" pitchFamily="34" charset="0"/>
                <a:ea typeface="楷体" panose="02010609060101010101" charset="-122"/>
                <a:cs typeface="Calibri" panose="020F0502020204030204" pitchFamily="34" charset="0"/>
                <a:sym typeface="+mn-ea"/>
              </a:rPr>
              <a:t>介词of 后面宾语从句，</a:t>
            </a:r>
            <a:r>
              <a:rPr kumimoji="0" lang="zh-CN" altLang="en-US" sz="1400" b="1" i="0" u="none" strike="noStrike" kern="1200" cap="none" spc="0" normalizeH="0" baseline="0" noProof="0" dirty="0">
                <a:ln>
                  <a:noFill/>
                </a:ln>
                <a:solidFill>
                  <a:prstClr val="black"/>
                </a:solidFill>
                <a:effectLst/>
                <a:uLnTx/>
                <a:uFillTx/>
                <a:latin typeface="Calibri" panose="020F0502020204030204" pitchFamily="34" charset="0"/>
                <a:ea typeface="楷体" panose="02010609060101010101" charset="-122"/>
                <a:cs typeface="Calibri" panose="020F0502020204030204" pitchFamily="34" charset="0"/>
              </a:rPr>
              <a:t>缺宾语，指物</a:t>
            </a:r>
            <a:endParaRPr kumimoji="0" lang="zh-CN" altLang="en-US" sz="1400" b="1" i="0" u="none" strike="noStrike" kern="1200" cap="none" spc="0" normalizeH="0" baseline="0" noProof="0" dirty="0">
              <a:ln>
                <a:noFill/>
              </a:ln>
              <a:solidFill>
                <a:prstClr val="black"/>
              </a:solidFill>
              <a:effectLst/>
              <a:uLnTx/>
              <a:uFillTx/>
              <a:latin typeface="Calibri" panose="020F0502020204030204" pitchFamily="34" charset="0"/>
              <a:ea typeface="楷体" panose="02010609060101010101" charset="-122"/>
              <a:cs typeface="Calibri" panose="020F0502020204030204" pitchFamily="34" charset="0"/>
            </a:endParaRPr>
          </a:p>
          <a:p>
            <a:pPr>
              <a:spcBef>
                <a:spcPts val="600"/>
              </a:spcBef>
            </a:pPr>
            <a:r>
              <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rPr>
              <a:t>62.welcoming</a:t>
            </a:r>
            <a:endPar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endParaRPr>
          </a:p>
          <a:p>
            <a:pPr marL="0" marR="0" lvl="0" indent="0" algn="l" defTabSz="914400" rtl="0" eaLnBrk="1" fontAlgn="auto" latinLnBrk="0" hangingPunct="1">
              <a:spcBef>
                <a:spcPts val="0"/>
              </a:spcBef>
              <a:spcAft>
                <a:spcPts val="0"/>
              </a:spcAft>
              <a:buClrTx/>
              <a:buSzTx/>
              <a:buFontTx/>
              <a:buNone/>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形容词修饰名词welcoming“友好的” </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a:spcBef>
                <a:spcPts val="600"/>
              </a:spcBef>
            </a:pPr>
            <a:r>
              <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rPr>
              <a:t>63.enthusiastically</a:t>
            </a:r>
            <a:endPar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endParaRPr>
          </a:p>
          <a:p>
            <a:pPr marL="0" marR="0" lvl="0" indent="0" algn="l" defTabSz="914400" rtl="0" eaLnBrk="1" fontAlgn="auto" latinLnBrk="0" hangingPunct="1">
              <a:spcBef>
                <a:spcPts val="0"/>
              </a:spcBef>
              <a:spcAft>
                <a:spcPts val="0"/>
              </a:spcAft>
              <a:buClrTx/>
              <a:buSzTx/>
              <a:buFontTx/>
              <a:buNone/>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sym typeface="+mn-ea"/>
              </a:rPr>
              <a:t>副词修</a:t>
            </a: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饰动词offer</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a:spcBef>
                <a:spcPts val="600"/>
              </a:spcBef>
            </a:pPr>
            <a:r>
              <a:rPr kumimoji="0" lang="zh-CN" altLang="en-US" sz="1800" b="0" i="0" u="none" strike="noStrike" kern="1200" cap="none" spc="0" normalizeH="0" baseline="0" noProof="0" dirty="0">
                <a:ln>
                  <a:noFill/>
                </a:ln>
                <a:solidFill>
                  <a:prstClr val="black"/>
                </a:solidFill>
                <a:effectLst/>
                <a:uLnTx/>
                <a:uFillTx/>
                <a:latin typeface="Calibri" panose="020F0502020204030204" pitchFamily="34" charset="0"/>
                <a:ea typeface="楷体" panose="02010609060101010101" charset="-122"/>
                <a:cs typeface="Calibri" panose="020F0502020204030204" pitchFamily="34" charset="0"/>
              </a:rPr>
              <a:t> </a:t>
            </a:r>
            <a:r>
              <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rPr>
              <a:t>64.preferences</a:t>
            </a:r>
            <a:endPar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endParaRPr>
          </a:p>
          <a:p>
            <a:pPr marL="0" marR="0" lvl="0" indent="0" algn="l" defTabSz="914400" rtl="0" eaLnBrk="1" fontAlgn="auto" latinLnBrk="0" hangingPunct="1">
              <a:spcBef>
                <a:spcPts val="0"/>
              </a:spcBef>
              <a:spcAft>
                <a:spcPts val="0"/>
              </a:spcAft>
              <a:buClrTx/>
              <a:buSzTx/>
              <a:buFontTx/>
              <a:buNone/>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名词复数形式 </a:t>
            </a:r>
            <a:endPar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endParaRPr>
          </a:p>
          <a:p>
            <a:pPr>
              <a:spcBef>
                <a:spcPts val="600"/>
              </a:spcBef>
            </a:pPr>
            <a:r>
              <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rPr>
              <a:t> 65.as</a:t>
            </a:r>
            <a:endParaRPr lang="zh-CN" altLang="en-US" b="1" i="1" dirty="0">
              <a:solidFill>
                <a:prstClr val="black"/>
              </a:solidFill>
              <a:latin typeface="Calibri" panose="020F0502020204030204" pitchFamily="34" charset="0"/>
              <a:ea typeface="楷体" panose="02010609060101010101" charset="-122"/>
              <a:cs typeface="Calibri" panose="020F0502020204030204" pitchFamily="34" charset="0"/>
            </a:endParaRPr>
          </a:p>
          <a:p>
            <a:pPr marL="0" marR="0" lvl="0" indent="0" algn="l" defTabSz="914400" rtl="0" eaLnBrk="1" fontAlgn="auto" latinLnBrk="0" hangingPunct="1">
              <a:spcBef>
                <a:spcPts val="0"/>
              </a:spcBef>
              <a:spcAft>
                <a:spcPts val="0"/>
              </a:spcAft>
              <a:buClrTx/>
              <a:buSzTx/>
              <a:buFontTx/>
              <a:buNone/>
              <a:defRPr/>
            </a:pPr>
            <a:r>
              <a:rPr lang="zh-CN" altLang="en-US" sz="1400" b="1" dirty="0">
                <a:solidFill>
                  <a:prstClr val="black"/>
                </a:solidFill>
                <a:latin typeface="Calibri" panose="020F0502020204030204" pitchFamily="34" charset="0"/>
                <a:ea typeface="楷体" panose="02010609060101010101" charset="-122"/>
                <a:cs typeface="Calibri" panose="020F0502020204030204" pitchFamily="34" charset="0"/>
              </a:rPr>
              <a:t>介词“作为”</a:t>
            </a:r>
            <a:endParaRPr lang="en-US" altLang="zh-CN" sz="1400" b="1" dirty="0">
              <a:solidFill>
                <a:prstClr val="black"/>
              </a:solidFill>
              <a:latin typeface="Calibri" panose="020F0502020204030204" pitchFamily="34" charset="0"/>
              <a:ea typeface="Calibri" panose="020F0502020204030204" pitchFamily="34" charset="0"/>
              <a:cs typeface="Calibri" panose="020F0502020204030204" pitchFamily="34" charset="0"/>
            </a:endParaRPr>
          </a:p>
        </p:txBody>
      </p:sp>
      <p:sp>
        <p:nvSpPr>
          <p:cNvPr id="9" name="文本框 8"/>
          <p:cNvSpPr txBox="1"/>
          <p:nvPr/>
        </p:nvSpPr>
        <p:spPr>
          <a:xfrm>
            <a:off x="3933696" y="342887"/>
            <a:ext cx="635268"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sym typeface="+mn-ea"/>
              </a:rPr>
              <a:t>  </a:t>
            </a:r>
            <a:r>
              <a:rPr kumimoji="0" lang="en-US" altLang="zh-CN"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mn-ea"/>
              </a:rPr>
              <a:t> </a:t>
            </a:r>
            <a:r>
              <a:rPr kumimoji="0" lang="zh-CN" altLang="en-US"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sym typeface="+mn-ea"/>
              </a:rPr>
              <a:t>a</a:t>
            </a:r>
            <a:endParaRPr kumimoji="0" lang="zh-CN" altLang="en-US" sz="2000" b="1" i="1" u="none" strike="noStrike" kern="1200" cap="none" spc="0" normalizeH="0" baseline="0" noProof="0" dirty="0">
              <a:ln>
                <a:noFill/>
              </a:ln>
              <a:solidFill>
                <a:schemeClr val="tx1"/>
              </a:solidFill>
              <a:effectLst/>
              <a:uLnTx/>
              <a:uFillTx/>
              <a:latin typeface="Calibri" panose="020F0502020204030204" pitchFamily="34" charset="0"/>
              <a:ea typeface="宋体" panose="02010600030101010101" pitchFamily="2" charset="-122"/>
              <a:cs typeface="Calibri" panose="020F0502020204030204" pitchFamily="34" charset="0"/>
            </a:endParaRPr>
          </a:p>
        </p:txBody>
      </p:sp>
      <p:sp>
        <p:nvSpPr>
          <p:cNvPr id="10" name="文本框 9"/>
          <p:cNvSpPr txBox="1"/>
          <p:nvPr/>
        </p:nvSpPr>
        <p:spPr>
          <a:xfrm>
            <a:off x="4665280" y="684815"/>
            <a:ext cx="1163850"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Overflow="overflow" horzOverflow="overflow" vert="horz" wrap="square" numCol="1" spcCol="0" rtlCol="0" fromWordArt="0" anchor="t" anchorCtr="0" forceAA="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rPr>
              <a:t>To meet</a:t>
            </a:r>
            <a:endPar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endParaRPr>
          </a:p>
        </p:txBody>
      </p:sp>
      <p:sp>
        <p:nvSpPr>
          <p:cNvPr id="11" name="文本框 10"/>
          <p:cNvSpPr txBox="1"/>
          <p:nvPr/>
        </p:nvSpPr>
        <p:spPr>
          <a:xfrm>
            <a:off x="425916" y="1670284"/>
            <a:ext cx="1566348"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Overflow="overflow" horzOverflow="overflow" vert="horz" wrap="square" numCol="1" spcCol="0" rtlCol="0" fromWordArt="0" anchor="t" anchorCtr="0" forceAA="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rPr>
              <a:t>combination</a:t>
            </a:r>
            <a:endPar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endParaRPr>
          </a:p>
        </p:txBody>
      </p:sp>
      <p:sp>
        <p:nvSpPr>
          <p:cNvPr id="12" name="文本框 11"/>
          <p:cNvSpPr txBox="1"/>
          <p:nvPr/>
        </p:nvSpPr>
        <p:spPr>
          <a:xfrm>
            <a:off x="3469341" y="2356135"/>
            <a:ext cx="1644631"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Overflow="overflow" horzOverflow="overflow" vert="horz" wrap="square" numCol="1" spcCol="0" rtlCol="0" fromWordArt="0" anchor="t" anchorCtr="0" forceAA="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rPr>
              <a:t>be completed</a:t>
            </a:r>
            <a:endPar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endParaRPr>
          </a:p>
        </p:txBody>
      </p:sp>
      <p:sp>
        <p:nvSpPr>
          <p:cNvPr id="13" name="文本框 12"/>
          <p:cNvSpPr txBox="1"/>
          <p:nvPr/>
        </p:nvSpPr>
        <p:spPr>
          <a:xfrm>
            <a:off x="1250121" y="3013684"/>
            <a:ext cx="877044"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Overflow="overflow" horzOverflow="overflow" vert="horz" wrap="square" numCol="1" spcCol="0" rtlCol="0" fromWordArt="0" anchor="t" anchorCtr="0" forceAA="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sym typeface="+mn-ea"/>
              </a:rPr>
              <a:t>brings </a:t>
            </a:r>
            <a:endParaRPr kumimoji="0" lang="en-US" altLang="zh-CN" sz="2000" b="1" i="1"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sym typeface="+mn-ea"/>
            </a:endParaRPr>
          </a:p>
        </p:txBody>
      </p:sp>
      <p:sp>
        <p:nvSpPr>
          <p:cNvPr id="14" name="文本框 13"/>
          <p:cNvSpPr txBox="1"/>
          <p:nvPr/>
        </p:nvSpPr>
        <p:spPr>
          <a:xfrm>
            <a:off x="6977223" y="3320596"/>
            <a:ext cx="726021"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Overflow="overflow" horzOverflow="overflow" vert="horz" wrap="square" numCol="1" spcCol="0" rtlCol="0" fromWordArt="0" anchor="t" anchorCtr="0" forceAA="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rPr>
              <a:t>what</a:t>
            </a:r>
            <a:endPar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endParaRPr>
          </a:p>
        </p:txBody>
      </p:sp>
      <p:sp>
        <p:nvSpPr>
          <p:cNvPr id="15" name="文本框 14"/>
          <p:cNvSpPr txBox="1"/>
          <p:nvPr/>
        </p:nvSpPr>
        <p:spPr>
          <a:xfrm>
            <a:off x="1009235" y="4009377"/>
            <a:ext cx="1545565"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Overflow="overflow" horzOverflow="overflow" vert="horz" wrap="square" numCol="1" spcCol="0" rtlCol="0" fromWordArt="0" anchor="t" anchorCtr="0" forceAA="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rPr>
              <a:t>welcoming</a:t>
            </a:r>
            <a:endPar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endParaRPr>
          </a:p>
        </p:txBody>
      </p:sp>
      <p:sp>
        <p:nvSpPr>
          <p:cNvPr id="16" name="文本框 15"/>
          <p:cNvSpPr txBox="1"/>
          <p:nvPr/>
        </p:nvSpPr>
        <p:spPr>
          <a:xfrm>
            <a:off x="2006082" y="4687363"/>
            <a:ext cx="1850383"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Overflow="overflow" horzOverflow="overflow" vert="horz" wrap="square" numCol="1" spcCol="0" rtlCol="0" fromWordArt="0" anchor="t" anchorCtr="0" forceAA="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rPr>
              <a:t>enthusiastically</a:t>
            </a:r>
            <a:endPar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endParaRPr>
          </a:p>
        </p:txBody>
      </p:sp>
      <p:sp>
        <p:nvSpPr>
          <p:cNvPr id="17" name="文本框 16"/>
          <p:cNvSpPr txBox="1"/>
          <p:nvPr/>
        </p:nvSpPr>
        <p:spPr>
          <a:xfrm>
            <a:off x="8193729" y="5399301"/>
            <a:ext cx="1512790"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Overflow="overflow" horzOverflow="overflow" vert="horz" wrap="square" numCol="1" spcCol="0" rtlCol="0" fromWordArt="0" anchor="t" anchorCtr="0" forceAA="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rPr>
              <a:t>preferences</a:t>
            </a:r>
            <a:endPar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endParaRPr>
          </a:p>
        </p:txBody>
      </p:sp>
      <p:sp>
        <p:nvSpPr>
          <p:cNvPr id="18" name="文本框 17"/>
          <p:cNvSpPr txBox="1"/>
          <p:nvPr/>
        </p:nvSpPr>
        <p:spPr>
          <a:xfrm>
            <a:off x="2630065" y="6004106"/>
            <a:ext cx="825779" cy="400110"/>
          </a:xfrm>
          <a:prstGeom prst="rect">
            <a:avLst/>
          </a:prstGeom>
          <a:solidFill>
            <a:srgbClr val="FFC000"/>
          </a:solidFill>
          <a:ln>
            <a:noFill/>
          </a:ln>
          <a:effectLst>
            <a:outerShdw blurRad="50800" dist="38100" dir="5400000" algn="t" rotWithShape="0">
              <a:prstClr val="black">
                <a:alpha val="40000"/>
              </a:prstClr>
            </a:outerShdw>
          </a:effectLst>
        </p:spPr>
        <p:style>
          <a:lnRef idx="1">
            <a:schemeClr val="accent2"/>
          </a:lnRef>
          <a:fillRef idx="2">
            <a:schemeClr val="accent2"/>
          </a:fillRef>
          <a:effectRef idx="1">
            <a:schemeClr val="accent2"/>
          </a:effectRef>
          <a:fontRef idx="minor">
            <a:schemeClr val="dk1"/>
          </a:fontRef>
        </p:style>
        <p:txBody>
          <a:bodyPr vertOverflow="overflow" horzOverflow="overflow" vert="horz" wrap="square" numCol="1" spcCol="0" rtlCol="0" fromWordArt="0" anchor="t" anchorCtr="0" forceAA="0" compatLnSpc="1">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rPr>
              <a:t>   as</a:t>
            </a:r>
            <a:endParaRPr kumimoji="0" lang="en-US" altLang="zh-CN" sz="2000" b="1" i="1" u="none" strike="noStrike" kern="1200" cap="none" spc="0" normalizeH="0" baseline="0" noProof="0" dirty="0">
              <a:ln>
                <a:noFill/>
              </a:ln>
              <a:solidFill>
                <a:schemeClr val="tx1"/>
              </a:solidFill>
              <a:effectLst/>
              <a:uLnTx/>
              <a:uFillTx/>
              <a:latin typeface="Calibri" panose="020F0502020204030204"/>
              <a:ea typeface="宋体" panose="02010600030101010101" pitchFamily="2" charset="-122"/>
              <a:cs typeface="+mn-cs"/>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16" presetClass="entr" presetSubtype="21" fill="hold" nodeType="with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animEffect transition="in" filter="barn(inVertical)">
                                      <p:cBhvr>
                                        <p:cTn id="20" dur="500"/>
                                        <p:tgtEl>
                                          <p:spTgt spid="8">
                                            <p:txEl>
                                              <p:pRg st="0" end="0"/>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8">
                                            <p:txEl>
                                              <p:pRg st="1" end="1"/>
                                            </p:txEl>
                                          </p:spTgt>
                                        </p:tgtEl>
                                        <p:attrNameLst>
                                          <p:attrName>style.visibility</p:attrName>
                                        </p:attrNameLst>
                                      </p:cBhvr>
                                      <p:to>
                                        <p:strVal val="visible"/>
                                      </p:to>
                                    </p:set>
                                    <p:animEffect transition="in" filter="barn(inVertical)">
                                      <p:cBhvr>
                                        <p:cTn id="23" dur="500"/>
                                        <p:tgtEl>
                                          <p:spTgt spid="8">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barn(inVertical)">
                                      <p:cBhvr>
                                        <p:cTn id="33" dur="500"/>
                                        <p:tgtEl>
                                          <p:spTgt spid="8">
                                            <p:txEl>
                                              <p:pRg st="2" end="2"/>
                                            </p:txEl>
                                          </p:spTgt>
                                        </p:tgtEl>
                                      </p:cBhvr>
                                    </p:animEffect>
                                  </p:childTnLst>
                                </p:cTn>
                              </p:par>
                              <p:par>
                                <p:cTn id="34" presetID="16" presetClass="entr" presetSubtype="21" fill="hold" nodeType="withEffect">
                                  <p:stCondLst>
                                    <p:cond delay="0"/>
                                  </p:stCondLst>
                                  <p:childTnLst>
                                    <p:set>
                                      <p:cBhvr>
                                        <p:cTn id="35" dur="1" fill="hold">
                                          <p:stCondLst>
                                            <p:cond delay="0"/>
                                          </p:stCondLst>
                                        </p:cTn>
                                        <p:tgtEl>
                                          <p:spTgt spid="8">
                                            <p:txEl>
                                              <p:pRg st="3" end="3"/>
                                            </p:txEl>
                                          </p:spTgt>
                                        </p:tgtEl>
                                        <p:attrNameLst>
                                          <p:attrName>style.visibility</p:attrName>
                                        </p:attrNameLst>
                                      </p:cBhvr>
                                      <p:to>
                                        <p:strVal val="visible"/>
                                      </p:to>
                                    </p:set>
                                    <p:animEffect transition="in" filter="barn(inVertical)">
                                      <p:cBhvr>
                                        <p:cTn id="36" dur="500"/>
                                        <p:tgtEl>
                                          <p:spTgt spid="8">
                                            <p:txEl>
                                              <p:pRg st="3" end="3"/>
                                            </p:txEl>
                                          </p:spTgt>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8">
                                            <p:txEl>
                                              <p:pRg st="4" end="4"/>
                                            </p:txEl>
                                          </p:spTgt>
                                        </p:tgtEl>
                                        <p:attrNameLst>
                                          <p:attrName>style.visibility</p:attrName>
                                        </p:attrNameLst>
                                      </p:cBhvr>
                                      <p:to>
                                        <p:strVal val="visible"/>
                                      </p:to>
                                    </p:set>
                                    <p:animEffect transition="in" filter="barn(inVertical)">
                                      <p:cBhvr>
                                        <p:cTn id="44" dur="500"/>
                                        <p:tgtEl>
                                          <p:spTgt spid="8">
                                            <p:txEl>
                                              <p:pRg st="4" end="4"/>
                                            </p:txEl>
                                          </p:spTgt>
                                        </p:tgtEl>
                                      </p:cBhvr>
                                    </p:animEffect>
                                  </p:childTnLst>
                                </p:cTn>
                              </p:par>
                              <p:par>
                                <p:cTn id="45" presetID="16" presetClass="entr" presetSubtype="21" fill="hold" nodeType="withEffect">
                                  <p:stCondLst>
                                    <p:cond delay="0"/>
                                  </p:stCondLst>
                                  <p:childTnLst>
                                    <p:set>
                                      <p:cBhvr>
                                        <p:cTn id="46" dur="1" fill="hold">
                                          <p:stCondLst>
                                            <p:cond delay="0"/>
                                          </p:stCondLst>
                                        </p:cTn>
                                        <p:tgtEl>
                                          <p:spTgt spid="8">
                                            <p:txEl>
                                              <p:pRg st="5" end="5"/>
                                            </p:txEl>
                                          </p:spTgt>
                                        </p:tgtEl>
                                        <p:attrNameLst>
                                          <p:attrName>style.visibility</p:attrName>
                                        </p:attrNameLst>
                                      </p:cBhvr>
                                      <p:to>
                                        <p:strVal val="visible"/>
                                      </p:to>
                                    </p:set>
                                    <p:animEffect transition="in" filter="barn(inVertical)">
                                      <p:cBhvr>
                                        <p:cTn id="47" dur="500"/>
                                        <p:tgtEl>
                                          <p:spTgt spid="8">
                                            <p:txEl>
                                              <p:pRg st="5" end="5"/>
                                            </p:txEl>
                                          </p:spTgt>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barn(inVertical)">
                                      <p:cBhvr>
                                        <p:cTn id="50" dur="500"/>
                                        <p:tgtEl>
                                          <p:spTgt spid="11"/>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8">
                                            <p:txEl>
                                              <p:pRg st="6" end="6"/>
                                            </p:txEl>
                                          </p:spTgt>
                                        </p:tgtEl>
                                        <p:attrNameLst>
                                          <p:attrName>style.visibility</p:attrName>
                                        </p:attrNameLst>
                                      </p:cBhvr>
                                      <p:to>
                                        <p:strVal val="visible"/>
                                      </p:to>
                                    </p:set>
                                    <p:animEffect transition="in" filter="barn(inVertical)">
                                      <p:cBhvr>
                                        <p:cTn id="55" dur="500"/>
                                        <p:tgtEl>
                                          <p:spTgt spid="8">
                                            <p:txEl>
                                              <p:pRg st="6" end="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8">
                                            <p:txEl>
                                              <p:pRg st="7" end="7"/>
                                            </p:txEl>
                                          </p:spTgt>
                                        </p:tgtEl>
                                        <p:attrNameLst>
                                          <p:attrName>style.visibility</p:attrName>
                                        </p:attrNameLst>
                                      </p:cBhvr>
                                      <p:to>
                                        <p:strVal val="visible"/>
                                      </p:to>
                                    </p:set>
                                    <p:animEffect transition="in" filter="barn(inVertical)">
                                      <p:cBhvr>
                                        <p:cTn id="58" dur="500"/>
                                        <p:tgtEl>
                                          <p:spTgt spid="8">
                                            <p:txEl>
                                              <p:pRg st="7" end="7"/>
                                            </p:txEl>
                                          </p:spTgt>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inVertical)">
                                      <p:cBhvr>
                                        <p:cTn id="61" dur="500"/>
                                        <p:tgtEl>
                                          <p:spTgt spid="1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8">
                                            <p:txEl>
                                              <p:pRg st="8" end="8"/>
                                            </p:txEl>
                                          </p:spTgt>
                                        </p:tgtEl>
                                        <p:attrNameLst>
                                          <p:attrName>style.visibility</p:attrName>
                                        </p:attrNameLst>
                                      </p:cBhvr>
                                      <p:to>
                                        <p:strVal val="visible"/>
                                      </p:to>
                                    </p:set>
                                    <p:animEffect transition="in" filter="barn(inVertical)">
                                      <p:cBhvr>
                                        <p:cTn id="66" dur="500"/>
                                        <p:tgtEl>
                                          <p:spTgt spid="8">
                                            <p:txEl>
                                              <p:pRg st="8" end="8"/>
                                            </p:txEl>
                                          </p:spTgt>
                                        </p:tgtEl>
                                      </p:cBhvr>
                                    </p:animEffect>
                                  </p:childTnLst>
                                </p:cTn>
                              </p:par>
                              <p:par>
                                <p:cTn id="67" presetID="16" presetClass="entr" presetSubtype="21" fill="hold" nodeType="withEffect">
                                  <p:stCondLst>
                                    <p:cond delay="0"/>
                                  </p:stCondLst>
                                  <p:childTnLst>
                                    <p:set>
                                      <p:cBhvr>
                                        <p:cTn id="68" dur="1" fill="hold">
                                          <p:stCondLst>
                                            <p:cond delay="0"/>
                                          </p:stCondLst>
                                        </p:cTn>
                                        <p:tgtEl>
                                          <p:spTgt spid="8">
                                            <p:txEl>
                                              <p:pRg st="9" end="9"/>
                                            </p:txEl>
                                          </p:spTgt>
                                        </p:tgtEl>
                                        <p:attrNameLst>
                                          <p:attrName>style.visibility</p:attrName>
                                        </p:attrNameLst>
                                      </p:cBhvr>
                                      <p:to>
                                        <p:strVal val="visible"/>
                                      </p:to>
                                    </p:set>
                                    <p:animEffect transition="in" filter="barn(inVertical)">
                                      <p:cBhvr>
                                        <p:cTn id="69" dur="500"/>
                                        <p:tgtEl>
                                          <p:spTgt spid="8">
                                            <p:txEl>
                                              <p:pRg st="9" end="9"/>
                                            </p:txEl>
                                          </p:spTgt>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barn(inVertical)">
                                      <p:cBhvr>
                                        <p:cTn id="72" dur="500"/>
                                        <p:tgtEl>
                                          <p:spTgt spid="1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8">
                                            <p:txEl>
                                              <p:pRg st="10" end="10"/>
                                            </p:txEl>
                                          </p:spTgt>
                                        </p:tgtEl>
                                        <p:attrNameLst>
                                          <p:attrName>style.visibility</p:attrName>
                                        </p:attrNameLst>
                                      </p:cBhvr>
                                      <p:to>
                                        <p:strVal val="visible"/>
                                      </p:to>
                                    </p:set>
                                    <p:animEffect transition="in" filter="barn(inVertical)">
                                      <p:cBhvr>
                                        <p:cTn id="77" dur="500"/>
                                        <p:tgtEl>
                                          <p:spTgt spid="8">
                                            <p:txEl>
                                              <p:pRg st="10" end="10"/>
                                            </p:txEl>
                                          </p:spTgt>
                                        </p:tgtEl>
                                      </p:cBhvr>
                                    </p:animEffect>
                                  </p:childTnLst>
                                </p:cTn>
                              </p:par>
                              <p:par>
                                <p:cTn id="78" presetID="16" presetClass="entr" presetSubtype="21" fill="hold" nodeType="withEffect">
                                  <p:stCondLst>
                                    <p:cond delay="0"/>
                                  </p:stCondLst>
                                  <p:childTnLst>
                                    <p:set>
                                      <p:cBhvr>
                                        <p:cTn id="79" dur="1" fill="hold">
                                          <p:stCondLst>
                                            <p:cond delay="0"/>
                                          </p:stCondLst>
                                        </p:cTn>
                                        <p:tgtEl>
                                          <p:spTgt spid="8">
                                            <p:txEl>
                                              <p:pRg st="11" end="11"/>
                                            </p:txEl>
                                          </p:spTgt>
                                        </p:tgtEl>
                                        <p:attrNameLst>
                                          <p:attrName>style.visibility</p:attrName>
                                        </p:attrNameLst>
                                      </p:cBhvr>
                                      <p:to>
                                        <p:strVal val="visible"/>
                                      </p:to>
                                    </p:set>
                                    <p:animEffect transition="in" filter="barn(inVertical)">
                                      <p:cBhvr>
                                        <p:cTn id="80" dur="500"/>
                                        <p:tgtEl>
                                          <p:spTgt spid="8">
                                            <p:txEl>
                                              <p:pRg st="11" end="11"/>
                                            </p:txEl>
                                          </p:spTgt>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14"/>
                                        </p:tgtEl>
                                        <p:attrNameLst>
                                          <p:attrName>style.visibility</p:attrName>
                                        </p:attrNameLst>
                                      </p:cBhvr>
                                      <p:to>
                                        <p:strVal val="visible"/>
                                      </p:to>
                                    </p:set>
                                    <p:animEffect transition="in" filter="barn(inVertical)">
                                      <p:cBhvr>
                                        <p:cTn id="83" dur="500"/>
                                        <p:tgtEl>
                                          <p:spTgt spid="14"/>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nodeType="clickEffect">
                                  <p:stCondLst>
                                    <p:cond delay="0"/>
                                  </p:stCondLst>
                                  <p:childTnLst>
                                    <p:set>
                                      <p:cBhvr>
                                        <p:cTn id="87" dur="1" fill="hold">
                                          <p:stCondLst>
                                            <p:cond delay="0"/>
                                          </p:stCondLst>
                                        </p:cTn>
                                        <p:tgtEl>
                                          <p:spTgt spid="8">
                                            <p:txEl>
                                              <p:pRg st="12" end="12"/>
                                            </p:txEl>
                                          </p:spTgt>
                                        </p:tgtEl>
                                        <p:attrNameLst>
                                          <p:attrName>style.visibility</p:attrName>
                                        </p:attrNameLst>
                                      </p:cBhvr>
                                      <p:to>
                                        <p:strVal val="visible"/>
                                      </p:to>
                                    </p:set>
                                    <p:animEffect transition="in" filter="barn(inVertical)">
                                      <p:cBhvr>
                                        <p:cTn id="88" dur="500"/>
                                        <p:tgtEl>
                                          <p:spTgt spid="8">
                                            <p:txEl>
                                              <p:pRg st="12" end="12"/>
                                            </p:txEl>
                                          </p:spTgt>
                                        </p:tgtEl>
                                      </p:cBhvr>
                                    </p:animEffect>
                                  </p:childTnLst>
                                </p:cTn>
                              </p:par>
                              <p:par>
                                <p:cTn id="89" presetID="16" presetClass="entr" presetSubtype="21" fill="hold" nodeType="withEffect">
                                  <p:stCondLst>
                                    <p:cond delay="0"/>
                                  </p:stCondLst>
                                  <p:childTnLst>
                                    <p:set>
                                      <p:cBhvr>
                                        <p:cTn id="90" dur="1" fill="hold">
                                          <p:stCondLst>
                                            <p:cond delay="0"/>
                                          </p:stCondLst>
                                        </p:cTn>
                                        <p:tgtEl>
                                          <p:spTgt spid="8">
                                            <p:txEl>
                                              <p:pRg st="13" end="13"/>
                                            </p:txEl>
                                          </p:spTgt>
                                        </p:tgtEl>
                                        <p:attrNameLst>
                                          <p:attrName>style.visibility</p:attrName>
                                        </p:attrNameLst>
                                      </p:cBhvr>
                                      <p:to>
                                        <p:strVal val="visible"/>
                                      </p:to>
                                    </p:set>
                                    <p:animEffect transition="in" filter="barn(inVertical)">
                                      <p:cBhvr>
                                        <p:cTn id="91" dur="500"/>
                                        <p:tgtEl>
                                          <p:spTgt spid="8">
                                            <p:txEl>
                                              <p:pRg st="13" end="13"/>
                                            </p:txEl>
                                          </p:spTgt>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15"/>
                                        </p:tgtEl>
                                        <p:attrNameLst>
                                          <p:attrName>style.visibility</p:attrName>
                                        </p:attrNameLst>
                                      </p:cBhvr>
                                      <p:to>
                                        <p:strVal val="visible"/>
                                      </p:to>
                                    </p:set>
                                    <p:animEffect transition="in" filter="barn(inVertical)">
                                      <p:cBhvr>
                                        <p:cTn id="94" dur="500"/>
                                        <p:tgtEl>
                                          <p:spTgt spid="15"/>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nodeType="clickEffect">
                                  <p:stCondLst>
                                    <p:cond delay="0"/>
                                  </p:stCondLst>
                                  <p:childTnLst>
                                    <p:set>
                                      <p:cBhvr>
                                        <p:cTn id="98" dur="1" fill="hold">
                                          <p:stCondLst>
                                            <p:cond delay="0"/>
                                          </p:stCondLst>
                                        </p:cTn>
                                        <p:tgtEl>
                                          <p:spTgt spid="8">
                                            <p:txEl>
                                              <p:pRg st="14" end="14"/>
                                            </p:txEl>
                                          </p:spTgt>
                                        </p:tgtEl>
                                        <p:attrNameLst>
                                          <p:attrName>style.visibility</p:attrName>
                                        </p:attrNameLst>
                                      </p:cBhvr>
                                      <p:to>
                                        <p:strVal val="visible"/>
                                      </p:to>
                                    </p:set>
                                    <p:animEffect transition="in" filter="barn(inVertical)">
                                      <p:cBhvr>
                                        <p:cTn id="99" dur="500"/>
                                        <p:tgtEl>
                                          <p:spTgt spid="8">
                                            <p:txEl>
                                              <p:pRg st="14" end="14"/>
                                            </p:txEl>
                                          </p:spTgt>
                                        </p:tgtEl>
                                      </p:cBhvr>
                                    </p:animEffect>
                                  </p:childTnLst>
                                </p:cTn>
                              </p:par>
                              <p:par>
                                <p:cTn id="100" presetID="16" presetClass="entr" presetSubtype="21" fill="hold" nodeType="withEffect">
                                  <p:stCondLst>
                                    <p:cond delay="0"/>
                                  </p:stCondLst>
                                  <p:childTnLst>
                                    <p:set>
                                      <p:cBhvr>
                                        <p:cTn id="101" dur="1" fill="hold">
                                          <p:stCondLst>
                                            <p:cond delay="0"/>
                                          </p:stCondLst>
                                        </p:cTn>
                                        <p:tgtEl>
                                          <p:spTgt spid="8">
                                            <p:txEl>
                                              <p:pRg st="15" end="15"/>
                                            </p:txEl>
                                          </p:spTgt>
                                        </p:tgtEl>
                                        <p:attrNameLst>
                                          <p:attrName>style.visibility</p:attrName>
                                        </p:attrNameLst>
                                      </p:cBhvr>
                                      <p:to>
                                        <p:strVal val="visible"/>
                                      </p:to>
                                    </p:set>
                                    <p:animEffect transition="in" filter="barn(inVertical)">
                                      <p:cBhvr>
                                        <p:cTn id="102" dur="500"/>
                                        <p:tgtEl>
                                          <p:spTgt spid="8">
                                            <p:txEl>
                                              <p:pRg st="15" end="15"/>
                                            </p:txEl>
                                          </p:spTgt>
                                        </p:tgtEl>
                                      </p:cBhvr>
                                    </p:animEffect>
                                  </p:childTnLst>
                                </p:cTn>
                              </p:par>
                              <p:par>
                                <p:cTn id="103" presetID="16" presetClass="entr" presetSubtype="21" fill="hold" grpId="0" nodeType="with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barn(inVertical)">
                                      <p:cBhvr>
                                        <p:cTn id="105" dur="500"/>
                                        <p:tgtEl>
                                          <p:spTgt spid="16"/>
                                        </p:tgtEl>
                                      </p:cBhvr>
                                    </p:animEffect>
                                  </p:childTnLst>
                                </p:cTn>
                              </p:par>
                            </p:childTnLst>
                          </p:cTn>
                        </p:par>
                      </p:childTnLst>
                    </p:cTn>
                  </p:par>
                  <p:par>
                    <p:cTn id="106" fill="hold">
                      <p:stCondLst>
                        <p:cond delay="indefinite"/>
                      </p:stCondLst>
                      <p:childTnLst>
                        <p:par>
                          <p:cTn id="107" fill="hold">
                            <p:stCondLst>
                              <p:cond delay="0"/>
                            </p:stCondLst>
                            <p:childTnLst>
                              <p:par>
                                <p:cTn id="108" presetID="16" presetClass="entr" presetSubtype="21" fill="hold" nodeType="clickEffect">
                                  <p:stCondLst>
                                    <p:cond delay="0"/>
                                  </p:stCondLst>
                                  <p:childTnLst>
                                    <p:set>
                                      <p:cBhvr>
                                        <p:cTn id="109" dur="1" fill="hold">
                                          <p:stCondLst>
                                            <p:cond delay="0"/>
                                          </p:stCondLst>
                                        </p:cTn>
                                        <p:tgtEl>
                                          <p:spTgt spid="8">
                                            <p:txEl>
                                              <p:pRg st="16" end="16"/>
                                            </p:txEl>
                                          </p:spTgt>
                                        </p:tgtEl>
                                        <p:attrNameLst>
                                          <p:attrName>style.visibility</p:attrName>
                                        </p:attrNameLst>
                                      </p:cBhvr>
                                      <p:to>
                                        <p:strVal val="visible"/>
                                      </p:to>
                                    </p:set>
                                    <p:animEffect transition="in" filter="barn(inVertical)">
                                      <p:cBhvr>
                                        <p:cTn id="110" dur="500"/>
                                        <p:tgtEl>
                                          <p:spTgt spid="8">
                                            <p:txEl>
                                              <p:pRg st="16" end="16"/>
                                            </p:txEl>
                                          </p:spTgt>
                                        </p:tgtEl>
                                      </p:cBhvr>
                                    </p:animEffect>
                                  </p:childTnLst>
                                </p:cTn>
                              </p:par>
                              <p:par>
                                <p:cTn id="111" presetID="16" presetClass="entr" presetSubtype="21" fill="hold" nodeType="withEffect">
                                  <p:stCondLst>
                                    <p:cond delay="0"/>
                                  </p:stCondLst>
                                  <p:childTnLst>
                                    <p:set>
                                      <p:cBhvr>
                                        <p:cTn id="112" dur="1" fill="hold">
                                          <p:stCondLst>
                                            <p:cond delay="0"/>
                                          </p:stCondLst>
                                        </p:cTn>
                                        <p:tgtEl>
                                          <p:spTgt spid="8">
                                            <p:txEl>
                                              <p:pRg st="17" end="17"/>
                                            </p:txEl>
                                          </p:spTgt>
                                        </p:tgtEl>
                                        <p:attrNameLst>
                                          <p:attrName>style.visibility</p:attrName>
                                        </p:attrNameLst>
                                      </p:cBhvr>
                                      <p:to>
                                        <p:strVal val="visible"/>
                                      </p:to>
                                    </p:set>
                                    <p:animEffect transition="in" filter="barn(inVertical)">
                                      <p:cBhvr>
                                        <p:cTn id="113" dur="500"/>
                                        <p:tgtEl>
                                          <p:spTgt spid="8">
                                            <p:txEl>
                                              <p:pRg st="17" end="17"/>
                                            </p:txEl>
                                          </p:spTgt>
                                        </p:tgtEl>
                                      </p:cBhvr>
                                    </p:animEffect>
                                  </p:childTnLst>
                                </p:cTn>
                              </p:par>
                              <p:par>
                                <p:cTn id="114" presetID="16" presetClass="entr" presetSubtype="21" fill="hold" grpId="0" nodeType="withEffect">
                                  <p:stCondLst>
                                    <p:cond delay="0"/>
                                  </p:stCondLst>
                                  <p:childTnLst>
                                    <p:set>
                                      <p:cBhvr>
                                        <p:cTn id="115" dur="1" fill="hold">
                                          <p:stCondLst>
                                            <p:cond delay="0"/>
                                          </p:stCondLst>
                                        </p:cTn>
                                        <p:tgtEl>
                                          <p:spTgt spid="17"/>
                                        </p:tgtEl>
                                        <p:attrNameLst>
                                          <p:attrName>style.visibility</p:attrName>
                                        </p:attrNameLst>
                                      </p:cBhvr>
                                      <p:to>
                                        <p:strVal val="visible"/>
                                      </p:to>
                                    </p:set>
                                    <p:animEffect transition="in" filter="barn(inVertical)">
                                      <p:cBhvr>
                                        <p:cTn id="116" dur="500"/>
                                        <p:tgtEl>
                                          <p:spTgt spid="17"/>
                                        </p:tgtEl>
                                      </p:cBhvr>
                                    </p:animEffect>
                                  </p:childTnLst>
                                </p:cTn>
                              </p:par>
                            </p:childTnLst>
                          </p:cTn>
                        </p:par>
                      </p:childTnLst>
                    </p:cTn>
                  </p:par>
                  <p:par>
                    <p:cTn id="117" fill="hold">
                      <p:stCondLst>
                        <p:cond delay="indefinite"/>
                      </p:stCondLst>
                      <p:childTnLst>
                        <p:par>
                          <p:cTn id="118" fill="hold">
                            <p:stCondLst>
                              <p:cond delay="0"/>
                            </p:stCondLst>
                            <p:childTnLst>
                              <p:par>
                                <p:cTn id="119" presetID="16" presetClass="entr" presetSubtype="21" fill="hold" nodeType="clickEffect">
                                  <p:stCondLst>
                                    <p:cond delay="0"/>
                                  </p:stCondLst>
                                  <p:childTnLst>
                                    <p:set>
                                      <p:cBhvr>
                                        <p:cTn id="120" dur="1" fill="hold">
                                          <p:stCondLst>
                                            <p:cond delay="0"/>
                                          </p:stCondLst>
                                        </p:cTn>
                                        <p:tgtEl>
                                          <p:spTgt spid="8">
                                            <p:txEl>
                                              <p:pRg st="18" end="18"/>
                                            </p:txEl>
                                          </p:spTgt>
                                        </p:tgtEl>
                                        <p:attrNameLst>
                                          <p:attrName>style.visibility</p:attrName>
                                        </p:attrNameLst>
                                      </p:cBhvr>
                                      <p:to>
                                        <p:strVal val="visible"/>
                                      </p:to>
                                    </p:set>
                                    <p:animEffect transition="in" filter="barn(inVertical)">
                                      <p:cBhvr>
                                        <p:cTn id="121" dur="500"/>
                                        <p:tgtEl>
                                          <p:spTgt spid="8">
                                            <p:txEl>
                                              <p:pRg st="18" end="18"/>
                                            </p:txEl>
                                          </p:spTgt>
                                        </p:tgtEl>
                                      </p:cBhvr>
                                    </p:animEffect>
                                  </p:childTnLst>
                                </p:cTn>
                              </p:par>
                              <p:par>
                                <p:cTn id="122" presetID="16" presetClass="entr" presetSubtype="21" fill="hold" nodeType="withEffect">
                                  <p:stCondLst>
                                    <p:cond delay="0"/>
                                  </p:stCondLst>
                                  <p:childTnLst>
                                    <p:set>
                                      <p:cBhvr>
                                        <p:cTn id="123" dur="1" fill="hold">
                                          <p:stCondLst>
                                            <p:cond delay="0"/>
                                          </p:stCondLst>
                                        </p:cTn>
                                        <p:tgtEl>
                                          <p:spTgt spid="8">
                                            <p:txEl>
                                              <p:pRg st="19" end="19"/>
                                            </p:txEl>
                                          </p:spTgt>
                                        </p:tgtEl>
                                        <p:attrNameLst>
                                          <p:attrName>style.visibility</p:attrName>
                                        </p:attrNameLst>
                                      </p:cBhvr>
                                      <p:to>
                                        <p:strVal val="visible"/>
                                      </p:to>
                                    </p:set>
                                    <p:animEffect transition="in" filter="barn(inVertical)">
                                      <p:cBhvr>
                                        <p:cTn id="124" dur="500"/>
                                        <p:tgtEl>
                                          <p:spTgt spid="8">
                                            <p:txEl>
                                              <p:pRg st="19" end="19"/>
                                            </p:txEl>
                                          </p:spTgt>
                                        </p:tgtEl>
                                      </p:cBhvr>
                                    </p:animEffect>
                                  </p:childTnLst>
                                </p:cTn>
                              </p:par>
                              <p:par>
                                <p:cTn id="125" presetID="16" presetClass="entr" presetSubtype="21" fill="hold" grpId="0" nodeType="withEffect">
                                  <p:stCondLst>
                                    <p:cond delay="0"/>
                                  </p:stCondLst>
                                  <p:childTnLst>
                                    <p:set>
                                      <p:cBhvr>
                                        <p:cTn id="126" dur="1" fill="hold">
                                          <p:stCondLst>
                                            <p:cond delay="0"/>
                                          </p:stCondLst>
                                        </p:cTn>
                                        <p:tgtEl>
                                          <p:spTgt spid="18"/>
                                        </p:tgtEl>
                                        <p:attrNameLst>
                                          <p:attrName>style.visibility</p:attrName>
                                        </p:attrNameLst>
                                      </p:cBhvr>
                                      <p:to>
                                        <p:strVal val="visible"/>
                                      </p:to>
                                    </p:set>
                                    <p:animEffect transition="in" filter="barn(inVertical)">
                                      <p:cBhvr>
                                        <p:cTn id="1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3883742" cy="623456"/>
            <a:chOff x="0" y="0"/>
            <a:chExt cx="3169369" cy="623456"/>
          </a:xfrm>
        </p:grpSpPr>
        <p:sp>
          <p:nvSpPr>
            <p:cNvPr id="3" name="矩形 2"/>
            <p:cNvSpPr/>
            <p:nvPr/>
          </p:nvSpPr>
          <p:spPr>
            <a:xfrm>
              <a:off x="0" y="467592"/>
              <a:ext cx="3158836" cy="155864"/>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rPr>
                <a:t>文本词句分析与积累</a:t>
              </a:r>
              <a:endPar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endParaRPr>
            </a:p>
          </p:txBody>
        </p:sp>
      </p:grpSp>
      <p:sp>
        <p:nvSpPr>
          <p:cNvPr id="5" name="内容占位符 2"/>
          <p:cNvSpPr txBox="1"/>
          <p:nvPr/>
        </p:nvSpPr>
        <p:spPr>
          <a:xfrm>
            <a:off x="0" y="1049020"/>
            <a:ext cx="3742690" cy="5487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altLang="zh-CN" sz="1800" b="1" dirty="0">
                <a:latin typeface="Calibri" panose="020F0502020204030204" pitchFamily="34" charset="0"/>
                <a:ea typeface="Calibri" panose="020F0502020204030204" pitchFamily="34" charset="0"/>
                <a:cs typeface="Calibri" panose="020F0502020204030204" pitchFamily="34" charset="0"/>
                <a:sym typeface="+mn-ea"/>
              </a:rPr>
              <a:t>1. </a:t>
            </a:r>
            <a:r>
              <a:rPr lang="zh-CN" altLang="en-US" sz="1800" b="1" dirty="0">
                <a:latin typeface="Calibri" panose="020F0502020204030204" pitchFamily="34" charset="0"/>
                <a:cs typeface="Calibri" panose="020F0502020204030204" pitchFamily="34" charset="0"/>
                <a:sym typeface="+mn-ea"/>
              </a:rPr>
              <a:t>攀岩</a:t>
            </a:r>
            <a:r>
              <a:rPr lang="en-US" altLang="zh-CN" sz="1800" b="1" dirty="0">
                <a:latin typeface="Calibri" panose="020F0502020204030204" pitchFamily="34" charset="0"/>
                <a:ea typeface="Calibri" panose="020F0502020204030204" pitchFamily="34" charset="0"/>
                <a:cs typeface="Calibri" panose="020F0502020204030204" pitchFamily="34" charset="0"/>
                <a:sym typeface="+mn-ea"/>
              </a:rPr>
              <a:t>    </a:t>
            </a:r>
            <a:endParaRPr lang="zh-CN" altLang="en-US" sz="1800" b="1" dirty="0">
              <a:latin typeface="Calibri" panose="020F0502020204030204" pitchFamily="34" charset="0"/>
              <a:cs typeface="Calibri" panose="020F0502020204030204" pitchFamily="34" charset="0"/>
              <a:sym typeface="+mn-ea"/>
            </a:endParaRPr>
          </a:p>
          <a:p>
            <a:pPr marL="0" indent="0">
              <a:lnSpc>
                <a:spcPct val="100000"/>
              </a:lnSpc>
              <a:buFont typeface="Arial" panose="020B0604020202020204" pitchFamily="34" charset="0"/>
              <a:buNone/>
            </a:pPr>
            <a:r>
              <a:rPr lang="zh-CN" altLang="en-US" sz="1800" b="1" i="1" dirty="0">
                <a:latin typeface="Calibri" panose="020F0502020204030204" pitchFamily="34" charset="0"/>
                <a:cs typeface="Calibri" panose="020F0502020204030204" pitchFamily="34" charset="0"/>
                <a:sym typeface="+mn-ea"/>
              </a:rPr>
              <a:t>rock climbing</a:t>
            </a:r>
            <a:r>
              <a:rPr lang="en-US" altLang="zh-CN" sz="1800" b="1" i="1" dirty="0">
                <a:latin typeface="Calibri" panose="020F0502020204030204" pitchFamily="34" charset="0"/>
                <a:ea typeface="Calibri" panose="020F0502020204030204" pitchFamily="34" charset="0"/>
                <a:cs typeface="Calibri" panose="020F0502020204030204" pitchFamily="34" charset="0"/>
                <a:sym typeface="+mn-ea"/>
              </a:rPr>
              <a:t>   </a:t>
            </a:r>
            <a:r>
              <a:rPr lang="en-US" altLang="zh-CN" sz="1800" i="1" dirty="0">
                <a:latin typeface="Calibri" panose="020F0502020204030204" pitchFamily="34" charset="0"/>
                <a:ea typeface="Calibri" panose="020F0502020204030204" pitchFamily="34" charset="0"/>
                <a:cs typeface="Calibri" panose="020F0502020204030204" pitchFamily="34" charset="0"/>
                <a:sym typeface="+mn-ea"/>
              </a:rPr>
              <a:t> </a:t>
            </a:r>
            <a:endParaRPr lang="en-US" altLang="zh-CN" sz="1800" i="1"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en-US" altLang="zh-CN" sz="1800" b="1" dirty="0">
                <a:latin typeface="Calibri" panose="020F0502020204030204" pitchFamily="34" charset="0"/>
                <a:ea typeface="Calibri" panose="020F0502020204030204" pitchFamily="34" charset="0"/>
                <a:cs typeface="Calibri" panose="020F0502020204030204" pitchFamily="34" charset="0"/>
                <a:sym typeface="+mn-ea"/>
              </a:rPr>
              <a:t>2.</a:t>
            </a:r>
            <a:r>
              <a:rPr lang="zh-CN" altLang="en-US" sz="1800" b="1" dirty="0">
                <a:latin typeface="Calibri" panose="020F0502020204030204" pitchFamily="34" charset="0"/>
                <a:cs typeface="Calibri" panose="020F0502020204030204" pitchFamily="34" charset="0"/>
                <a:sym typeface="+mn-ea"/>
              </a:rPr>
              <a:t>攀岩馆</a:t>
            </a:r>
            <a:endParaRPr lang="zh-CN" altLang="en-US" sz="1800" b="1" dirty="0">
              <a:latin typeface="Calibri" panose="020F0502020204030204" pitchFamily="34" charset="0"/>
              <a:cs typeface="Calibri" panose="020F0502020204030204" pitchFamily="34" charset="0"/>
              <a:sym typeface="+mn-ea"/>
            </a:endParaRPr>
          </a:p>
          <a:p>
            <a:pPr marL="0" indent="0">
              <a:lnSpc>
                <a:spcPct val="100000"/>
              </a:lnSpc>
              <a:buNone/>
            </a:pPr>
            <a:r>
              <a:rPr lang="zh-CN" altLang="en-US" sz="1800" b="1" i="1" dirty="0">
                <a:latin typeface="Calibri" panose="020F0502020204030204" pitchFamily="34" charset="0"/>
                <a:cs typeface="Calibri" panose="020F0502020204030204" pitchFamily="34" charset="0"/>
                <a:sym typeface="+mn-ea"/>
              </a:rPr>
              <a:t>climbing gyms</a:t>
            </a:r>
            <a:endParaRPr lang="zh-CN" altLang="en-US" sz="1800" b="1" i="1"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en-US" altLang="zh-CN" sz="1800" b="1" dirty="0">
                <a:latin typeface="Calibri" panose="020F0502020204030204" pitchFamily="34" charset="0"/>
                <a:ea typeface="Calibri" panose="020F0502020204030204" pitchFamily="34" charset="0"/>
                <a:cs typeface="Calibri" panose="020F0502020204030204" pitchFamily="34" charset="0"/>
                <a:sym typeface="+mn-ea"/>
              </a:rPr>
              <a:t>3.</a:t>
            </a:r>
            <a:r>
              <a:rPr lang="zh-CN" altLang="en-US" sz="1800" b="1" dirty="0">
                <a:latin typeface="Calibri" panose="020F0502020204030204" pitchFamily="34" charset="0"/>
                <a:cs typeface="Calibri" panose="020F0502020204030204" pitchFamily="34" charset="0"/>
                <a:sym typeface="+mn-ea"/>
              </a:rPr>
              <a:t>一项时尚且充满青春活力的运动</a:t>
            </a:r>
            <a:endParaRPr lang="zh-CN" altLang="en-US" sz="1800" b="1" dirty="0">
              <a:latin typeface="Calibri" panose="020F0502020204030204" pitchFamily="34" charset="0"/>
              <a:cs typeface="Calibri" panose="020F0502020204030204" pitchFamily="34" charset="0"/>
              <a:sym typeface="+mn-ea"/>
            </a:endParaRPr>
          </a:p>
          <a:p>
            <a:pPr marL="0" indent="0">
              <a:lnSpc>
                <a:spcPct val="100000"/>
              </a:lnSpc>
              <a:buFont typeface="Arial" panose="020B0604020202020204" pitchFamily="34" charset="0"/>
              <a:buNone/>
            </a:pPr>
            <a:r>
              <a:rPr lang="zh-CN" altLang="en-US" sz="1800" i="1" dirty="0">
                <a:latin typeface="Calibri" panose="020F0502020204030204" pitchFamily="34" charset="0"/>
                <a:cs typeface="Calibri" panose="020F0502020204030204" pitchFamily="34" charset="0"/>
                <a:sym typeface="+mn-ea"/>
              </a:rPr>
              <a:t>a </a:t>
            </a:r>
            <a:r>
              <a:rPr lang="zh-CN" altLang="en-US" sz="1800" b="1" i="1" dirty="0">
                <a:latin typeface="Calibri" panose="020F0502020204030204" pitchFamily="34" charset="0"/>
                <a:cs typeface="Calibri" panose="020F0502020204030204" pitchFamily="34" charset="0"/>
                <a:sym typeface="+mn-ea"/>
              </a:rPr>
              <a:t>trendy</a:t>
            </a:r>
            <a:r>
              <a:rPr lang="zh-CN" altLang="en-US" sz="1800" i="1" dirty="0">
                <a:latin typeface="Calibri" panose="020F0502020204030204" pitchFamily="34" charset="0"/>
                <a:cs typeface="Calibri" panose="020F0502020204030204" pitchFamily="34" charset="0"/>
                <a:sym typeface="+mn-ea"/>
              </a:rPr>
              <a:t> and</a:t>
            </a:r>
            <a:r>
              <a:rPr lang="zh-CN" altLang="en-US" sz="1800" b="1" i="1" dirty="0">
                <a:latin typeface="Calibri" panose="020F0502020204030204" pitchFamily="34" charset="0"/>
                <a:cs typeface="Calibri" panose="020F0502020204030204" pitchFamily="34" charset="0"/>
                <a:sym typeface="+mn-ea"/>
              </a:rPr>
              <a:t> youthful </a:t>
            </a:r>
            <a:r>
              <a:rPr lang="zh-CN" altLang="en-US" sz="1800" i="1" dirty="0">
                <a:latin typeface="Calibri" panose="020F0502020204030204" pitchFamily="34" charset="0"/>
                <a:cs typeface="Calibri" panose="020F0502020204030204" pitchFamily="34" charset="0"/>
                <a:sym typeface="+mn-ea"/>
              </a:rPr>
              <a:t>activity</a:t>
            </a:r>
            <a:endParaRPr lang="zh-CN" altLang="en-US" sz="1800" i="1" dirty="0">
              <a:latin typeface="Calibri" panose="020F0502020204030204" pitchFamily="34" charset="0"/>
              <a:cs typeface="Calibri" panose="020F0502020204030204" pitchFamily="34" charset="0"/>
              <a:sym typeface="+mn-ea"/>
            </a:endParaRPr>
          </a:p>
          <a:p>
            <a:pPr marL="0" indent="0">
              <a:lnSpc>
                <a:spcPct val="100000"/>
              </a:lnSpc>
              <a:buFont typeface="Arial" panose="020B0604020202020204" pitchFamily="34" charset="0"/>
              <a:buNone/>
            </a:pPr>
            <a:r>
              <a:rPr lang="en-US" altLang="zh-CN" sz="1800" b="1" dirty="0">
                <a:latin typeface="Calibri" panose="020F0502020204030204" pitchFamily="34" charset="0"/>
                <a:ea typeface="Calibri" panose="020F0502020204030204" pitchFamily="34" charset="0"/>
                <a:cs typeface="Calibri" panose="020F0502020204030204" pitchFamily="34" charset="0"/>
                <a:sym typeface="+mn-ea"/>
              </a:rPr>
              <a:t>4....</a:t>
            </a:r>
            <a:r>
              <a:rPr lang="zh-CN" altLang="en-US" sz="1800" b="1" dirty="0">
                <a:latin typeface="Calibri" panose="020F0502020204030204" pitchFamily="34" charset="0"/>
                <a:cs typeface="Calibri" panose="020F0502020204030204" pitchFamily="34" charset="0"/>
                <a:sym typeface="+mn-ea"/>
              </a:rPr>
              <a:t>的热度不断攀升</a:t>
            </a:r>
            <a:endParaRPr lang="zh-CN" altLang="en-US" sz="1800" b="1" dirty="0">
              <a:latin typeface="Calibri" panose="020F0502020204030204" pitchFamily="34" charset="0"/>
              <a:cs typeface="Calibri" panose="020F0502020204030204" pitchFamily="34" charset="0"/>
              <a:sym typeface="+mn-ea"/>
            </a:endParaRPr>
          </a:p>
          <a:p>
            <a:pPr marL="0" indent="0">
              <a:lnSpc>
                <a:spcPct val="100000"/>
              </a:lnSpc>
              <a:buFont typeface="Arial" panose="020B0604020202020204" pitchFamily="34" charset="0"/>
              <a:buNone/>
            </a:pPr>
            <a:r>
              <a:rPr lang="zh-CN" altLang="en-US" sz="1800" i="1" dirty="0">
                <a:latin typeface="Calibri" panose="020F0502020204030204" pitchFamily="34" charset="0"/>
                <a:cs typeface="Calibri" panose="020F0502020204030204" pitchFamily="34" charset="0"/>
                <a:sym typeface="+mn-ea"/>
              </a:rPr>
              <a:t>interest in </a:t>
            </a:r>
            <a:r>
              <a:rPr lang="en-US" altLang="zh-CN" sz="1800" i="1" dirty="0">
                <a:latin typeface="Calibri" panose="020F0502020204030204" pitchFamily="34" charset="0"/>
                <a:ea typeface="Calibri" panose="020F0502020204030204" pitchFamily="34" charset="0"/>
                <a:cs typeface="Calibri" panose="020F0502020204030204" pitchFamily="34" charset="0"/>
                <a:sym typeface="+mn-ea"/>
              </a:rPr>
              <a:t>… </a:t>
            </a:r>
            <a:r>
              <a:rPr lang="zh-CN" altLang="en-US" sz="1800" b="1" i="1" dirty="0">
                <a:latin typeface="Calibri" panose="020F0502020204030204" pitchFamily="34" charset="0"/>
                <a:cs typeface="Calibri" panose="020F0502020204030204" pitchFamily="34" charset="0"/>
                <a:sym typeface="+mn-ea"/>
              </a:rPr>
              <a:t>has grown  </a:t>
            </a:r>
            <a:endParaRPr lang="zh-CN" altLang="en-US" sz="1800" b="1" i="1" dirty="0">
              <a:latin typeface="Calibri" panose="020F0502020204030204" pitchFamily="34" charset="0"/>
              <a:cs typeface="Calibri" panose="020F0502020204030204" pitchFamily="34" charset="0"/>
              <a:sym typeface="+mn-ea"/>
            </a:endParaRPr>
          </a:p>
          <a:p>
            <a:pPr marL="0" indent="0">
              <a:lnSpc>
                <a:spcPct val="100000"/>
              </a:lnSpc>
              <a:buFont typeface="Arial" panose="020B0604020202020204" pitchFamily="34" charset="0"/>
              <a:buNone/>
            </a:pPr>
            <a:r>
              <a:rPr lang="en-US" altLang="zh-CN" sz="1800" b="1" dirty="0">
                <a:latin typeface="Calibri" panose="020F0502020204030204" pitchFamily="34" charset="0"/>
                <a:ea typeface="Calibri" panose="020F0502020204030204" pitchFamily="34" charset="0"/>
                <a:cs typeface="Calibri" panose="020F0502020204030204" pitchFamily="34" charset="0"/>
                <a:sym typeface="+mn-ea"/>
              </a:rPr>
              <a:t>5.</a:t>
            </a:r>
            <a:r>
              <a:rPr lang="zh-CN" altLang="en-US" sz="1800" b="1" dirty="0">
                <a:latin typeface="Calibri" panose="020F0502020204030204" pitchFamily="34" charset="0"/>
                <a:cs typeface="Calibri" panose="020F0502020204030204" pitchFamily="34" charset="0"/>
                <a:sym typeface="+mn-ea"/>
              </a:rPr>
              <a:t>见证 预约人数的显著增加</a:t>
            </a:r>
            <a:endParaRPr lang="zh-CN" altLang="en-US" sz="1800" b="1" dirty="0">
              <a:latin typeface="Calibri" panose="020F0502020204030204" pitchFamily="34" charset="0"/>
              <a:cs typeface="Calibri" panose="020F0502020204030204" pitchFamily="34" charset="0"/>
              <a:sym typeface="+mn-ea"/>
            </a:endParaRPr>
          </a:p>
          <a:p>
            <a:pPr marL="0" indent="0">
              <a:lnSpc>
                <a:spcPct val="100000"/>
              </a:lnSpc>
              <a:buFont typeface="Arial" panose="020B0604020202020204" pitchFamily="34" charset="0"/>
              <a:buNone/>
            </a:pPr>
            <a:r>
              <a:rPr lang="en-US" altLang="zh-CN" sz="1800" i="1" dirty="0">
                <a:latin typeface="Calibri" panose="020F0502020204030204" pitchFamily="34" charset="0"/>
                <a:ea typeface="Calibri" panose="020F0502020204030204" pitchFamily="34" charset="0"/>
                <a:cs typeface="Calibri" panose="020F0502020204030204" pitchFamily="34" charset="0"/>
                <a:sym typeface="+mn-ea"/>
              </a:rPr>
              <a:t>witness </a:t>
            </a:r>
            <a:r>
              <a:rPr lang="zh-CN" altLang="en-US" sz="1800" b="1" i="1" dirty="0">
                <a:latin typeface="Calibri" panose="020F0502020204030204" pitchFamily="34" charset="0"/>
                <a:cs typeface="Calibri" panose="020F0502020204030204" pitchFamily="34" charset="0"/>
                <a:sym typeface="+mn-ea"/>
              </a:rPr>
              <a:t>a significant rise </a:t>
            </a:r>
            <a:r>
              <a:rPr lang="zh-CN" altLang="en-US" sz="1800" i="1" dirty="0">
                <a:latin typeface="Calibri" panose="020F0502020204030204" pitchFamily="34" charset="0"/>
                <a:cs typeface="Calibri" panose="020F0502020204030204" pitchFamily="34" charset="0"/>
                <a:sym typeface="+mn-ea"/>
              </a:rPr>
              <a:t>in bookings</a:t>
            </a:r>
            <a:endParaRPr lang="zh-CN" altLang="en-US" sz="1800" i="1" dirty="0">
              <a:latin typeface="Calibri" panose="020F0502020204030204" pitchFamily="34" charset="0"/>
              <a:cs typeface="Calibri" panose="020F0502020204030204" pitchFamily="34" charset="0"/>
              <a:sym typeface="+mn-ea"/>
            </a:endParaRPr>
          </a:p>
          <a:p>
            <a:pPr marL="0" indent="0">
              <a:lnSpc>
                <a:spcPct val="100000"/>
              </a:lnSpc>
              <a:buFont typeface="Arial" panose="020B0604020202020204" pitchFamily="34" charset="0"/>
              <a:buNone/>
            </a:pPr>
            <a:r>
              <a:rPr lang="en-US" altLang="zh-CN" sz="1800" b="1" dirty="0">
                <a:latin typeface="Calibri" panose="020F0502020204030204" pitchFamily="34" charset="0"/>
                <a:ea typeface="Calibri" panose="020F0502020204030204" pitchFamily="34" charset="0"/>
                <a:cs typeface="Calibri" panose="020F0502020204030204" pitchFamily="34" charset="0"/>
                <a:sym typeface="+mn-ea"/>
              </a:rPr>
              <a:t>6. ...</a:t>
            </a:r>
            <a:r>
              <a:rPr lang="zh-CN" altLang="en-US" sz="1800" b="1" dirty="0">
                <a:latin typeface="Calibri" panose="020F0502020204030204" pitchFamily="34" charset="0"/>
                <a:cs typeface="Calibri" panose="020F0502020204030204" pitchFamily="34" charset="0"/>
                <a:sym typeface="+mn-ea"/>
              </a:rPr>
              <a:t>的受欢迎程度将持续上升</a:t>
            </a:r>
            <a:endParaRPr lang="en-US" altLang="zh-CN" sz="1800" b="1" dirty="0">
              <a:latin typeface="Calibri" panose="020F0502020204030204" pitchFamily="34" charset="0"/>
              <a:ea typeface="Calibri" panose="020F0502020204030204" pitchFamily="34" charset="0"/>
              <a:cs typeface="Calibri" panose="020F0502020204030204" pitchFamily="34" charset="0"/>
              <a:sym typeface="+mn-ea"/>
            </a:endParaRPr>
          </a:p>
          <a:p>
            <a:pPr marL="0" indent="0">
              <a:lnSpc>
                <a:spcPct val="100000"/>
              </a:lnSpc>
              <a:buFont typeface="Arial" panose="020B0604020202020204" pitchFamily="34" charset="0"/>
              <a:buNone/>
            </a:pPr>
            <a:r>
              <a:rPr lang="zh-CN" altLang="en-US" sz="1800" b="1" u="sng" dirty="0">
                <a:latin typeface="Calibri" panose="020F0502020204030204" pitchFamily="34" charset="0"/>
                <a:cs typeface="Calibri" panose="020F0502020204030204" pitchFamily="34" charset="0"/>
                <a:sym typeface="+mn-ea"/>
              </a:rPr>
              <a:t>popularity</a:t>
            </a:r>
            <a:r>
              <a:rPr lang="en-US" altLang="zh-CN" sz="1800" u="sng" dirty="0">
                <a:latin typeface="Calibri" panose="020F0502020204030204" pitchFamily="34" charset="0"/>
                <a:ea typeface="Calibri" panose="020F0502020204030204" pitchFamily="34" charset="0"/>
                <a:cs typeface="Calibri" panose="020F0502020204030204" pitchFamily="34" charset="0"/>
                <a:sym typeface="+mn-ea"/>
              </a:rPr>
              <a:t> of </a:t>
            </a:r>
            <a:r>
              <a:rPr lang="en-US" altLang="zh-CN" sz="1800" u="sng" dirty="0" err="1">
                <a:latin typeface="Calibri" panose="020F0502020204030204" pitchFamily="34" charset="0"/>
                <a:ea typeface="Calibri" panose="020F0502020204030204" pitchFamily="34" charset="0"/>
                <a:cs typeface="Calibri" panose="020F0502020204030204" pitchFamily="34" charset="0"/>
                <a:sym typeface="+mn-ea"/>
              </a:rPr>
              <a:t>sth</a:t>
            </a:r>
            <a:r>
              <a:rPr lang="en-US" altLang="zh-CN" sz="1800" u="sng" dirty="0">
                <a:latin typeface="Calibri" panose="020F0502020204030204" pitchFamily="34" charset="0"/>
                <a:ea typeface="Calibri" panose="020F0502020204030204" pitchFamily="34" charset="0"/>
                <a:cs typeface="Calibri" panose="020F0502020204030204" pitchFamily="34" charset="0"/>
                <a:sym typeface="+mn-ea"/>
              </a:rPr>
              <a:t> </a:t>
            </a:r>
            <a:r>
              <a:rPr lang="zh-CN" altLang="en-US" sz="1800" u="sng" dirty="0">
                <a:latin typeface="Calibri" panose="020F0502020204030204" pitchFamily="34" charset="0"/>
                <a:cs typeface="Calibri" panose="020F0502020204030204" pitchFamily="34" charset="0"/>
                <a:sym typeface="+mn-ea"/>
              </a:rPr>
              <a:t> will continue to grow</a:t>
            </a:r>
            <a:endParaRPr lang="en-US" altLang="zh-CN" sz="1800" b="1" u="sng" dirty="0">
              <a:latin typeface="Calibri" panose="020F0502020204030204" pitchFamily="34" charset="0"/>
              <a:ea typeface="Calibri" panose="020F0502020204030204" pitchFamily="34" charset="0"/>
              <a:cs typeface="Calibri" panose="020F0502020204030204" pitchFamily="34" charset="0"/>
              <a:sym typeface="+mn-ea"/>
            </a:endParaRPr>
          </a:p>
          <a:p>
            <a:pPr marL="0" indent="0">
              <a:lnSpc>
                <a:spcPct val="100000"/>
              </a:lnSpc>
              <a:buFont typeface="Arial" panose="020B0604020202020204" pitchFamily="34" charset="0"/>
              <a:buNone/>
            </a:pPr>
            <a:endParaRPr lang="zh-CN" altLang="en-US" sz="1800" dirty="0">
              <a:latin typeface="Calibri" panose="020F0502020204030204" pitchFamily="34" charset="0"/>
              <a:cs typeface="Calibri" panose="020F0502020204030204" pitchFamily="34" charset="0"/>
              <a:sym typeface="+mn-ea"/>
            </a:endParaRPr>
          </a:p>
          <a:p>
            <a:pPr marL="0" indent="0">
              <a:lnSpc>
                <a:spcPct val="100000"/>
              </a:lnSpc>
              <a:buFont typeface="Arial" panose="020B0604020202020204" pitchFamily="34" charset="0"/>
              <a:buNone/>
            </a:pPr>
            <a:endParaRPr lang="en-US" altLang="zh-CN" sz="1800" b="1" dirty="0">
              <a:latin typeface="Calibri" panose="020F0502020204030204" pitchFamily="34" charset="0"/>
              <a:ea typeface="Calibri" panose="020F0502020204030204" pitchFamily="34" charset="0"/>
              <a:cs typeface="Calibri" panose="020F0502020204030204" pitchFamily="34" charset="0"/>
              <a:sym typeface="+mn-ea"/>
            </a:endParaRPr>
          </a:p>
          <a:p>
            <a:pPr marL="0" indent="0">
              <a:lnSpc>
                <a:spcPct val="100000"/>
              </a:lnSpc>
              <a:buFont typeface="Arial" panose="020B0604020202020204" pitchFamily="34" charset="0"/>
              <a:buNone/>
            </a:pPr>
            <a:endParaRPr lang="zh-CN" altLang="en-US" sz="1800" b="1" dirty="0">
              <a:latin typeface="Calibri" panose="020F0502020204030204" pitchFamily="34" charset="0"/>
              <a:cs typeface="Calibri" panose="020F0502020204030204" pitchFamily="34" charset="0"/>
            </a:endParaRPr>
          </a:p>
        </p:txBody>
      </p:sp>
      <p:sp>
        <p:nvSpPr>
          <p:cNvPr id="6" name="文本框 5"/>
          <p:cNvSpPr txBox="1"/>
          <p:nvPr/>
        </p:nvSpPr>
        <p:spPr>
          <a:xfrm>
            <a:off x="0" y="724989"/>
            <a:ext cx="2246128" cy="369332"/>
          </a:xfrm>
          <a:prstGeom prst="rect">
            <a:avLst/>
          </a:prstGeom>
          <a:solidFill>
            <a:schemeClr val="accent1">
              <a:lumMod val="20000"/>
              <a:lumOff val="80000"/>
            </a:schemeClr>
          </a:solidFill>
        </p:spPr>
        <p:txBody>
          <a:bodyPr wrap="none" rtlCol="0">
            <a:spAutoFit/>
          </a:bodyPr>
          <a:lstStyle/>
          <a:p>
            <a:r>
              <a:rPr lang="zh-CN" altLang="en-US" b="1" dirty="0"/>
              <a:t>关于</a:t>
            </a:r>
            <a:r>
              <a:rPr lang="en-US" altLang="zh-CN" b="1" dirty="0"/>
              <a:t>”</a:t>
            </a:r>
            <a:r>
              <a:rPr lang="zh-CN" altLang="en-US" b="1" dirty="0"/>
              <a:t>攀岩</a:t>
            </a:r>
            <a:r>
              <a:rPr lang="en-US" altLang="zh-CN" b="1" dirty="0"/>
              <a:t>“</a:t>
            </a:r>
            <a:r>
              <a:rPr lang="zh-CN" altLang="en-US" b="1" dirty="0"/>
              <a:t>主题词汇</a:t>
            </a:r>
            <a:endParaRPr lang="zh-CN" altLang="en-US" b="1" dirty="0"/>
          </a:p>
        </p:txBody>
      </p:sp>
      <p:sp>
        <p:nvSpPr>
          <p:cNvPr id="7" name="文本框 6"/>
          <p:cNvSpPr txBox="1"/>
          <p:nvPr/>
        </p:nvSpPr>
        <p:spPr>
          <a:xfrm>
            <a:off x="3746354" y="1091676"/>
            <a:ext cx="5022869" cy="5720925"/>
          </a:xfrm>
          <a:prstGeom prst="rect">
            <a:avLst/>
          </a:prstGeom>
          <a:noFill/>
        </p:spPr>
        <p:txBody>
          <a:bodyPr wrap="square" rtlCol="0" anchor="t">
            <a:spAutoFit/>
          </a:bodyPr>
          <a:lstStyle/>
          <a:p>
            <a:pPr marL="0" indent="0" fontAlgn="auto">
              <a:lnSpc>
                <a:spcPct val="120000"/>
              </a:lnSpc>
              <a:buNone/>
            </a:pPr>
            <a:r>
              <a:rPr lang="en-US" altLang="zh-CN" b="1" dirty="0">
                <a:latin typeface="Calibri" panose="020F0502020204030204" pitchFamily="34" charset="0"/>
                <a:ea typeface="Calibri" panose="020F0502020204030204" pitchFamily="34" charset="0"/>
                <a:cs typeface="Calibri" panose="020F0502020204030204" pitchFamily="34" charset="0"/>
                <a:sym typeface="+mn-ea"/>
              </a:rPr>
              <a:t>7. </a:t>
            </a:r>
            <a:r>
              <a:rPr lang="zh-CN" altLang="en-US" b="1" dirty="0">
                <a:latin typeface="Calibri" panose="020F0502020204030204" pitchFamily="34" charset="0"/>
                <a:cs typeface="Calibri" panose="020F0502020204030204" pitchFamily="34" charset="0"/>
                <a:sym typeface="+mn-ea"/>
              </a:rPr>
              <a:t>为了满足不断增长的需求</a:t>
            </a:r>
            <a:endParaRPr lang="zh-CN" altLang="en-US" b="1" dirty="0">
              <a:latin typeface="Calibri" panose="020F0502020204030204" pitchFamily="34" charset="0"/>
              <a:cs typeface="Calibri" panose="020F0502020204030204" pitchFamily="34" charset="0"/>
              <a:sym typeface="+mn-ea"/>
            </a:endParaRPr>
          </a:p>
          <a:p>
            <a:pPr marL="0" indent="0" fontAlgn="auto">
              <a:lnSpc>
                <a:spcPct val="120000"/>
              </a:lnSpc>
              <a:buNone/>
            </a:pPr>
            <a:r>
              <a:rPr lang="en-US" altLang="zh-CN" b="1" i="1" dirty="0">
                <a:latin typeface="Calibri" panose="020F0502020204030204" pitchFamily="34" charset="0"/>
                <a:ea typeface="Calibri" panose="020F0502020204030204" pitchFamily="34" charset="0"/>
                <a:cs typeface="Calibri" panose="020F0502020204030204" pitchFamily="34" charset="0"/>
                <a:sym typeface="+mn-ea"/>
              </a:rPr>
              <a:t>t</a:t>
            </a:r>
            <a:r>
              <a:rPr lang="zh-CN" altLang="en-US" b="1" i="1" dirty="0">
                <a:latin typeface="Calibri" panose="020F0502020204030204" pitchFamily="34" charset="0"/>
                <a:cs typeface="Calibri" panose="020F0502020204030204" pitchFamily="34" charset="0"/>
                <a:sym typeface="+mn-ea"/>
              </a:rPr>
              <a:t>o meet</a:t>
            </a:r>
            <a:r>
              <a:rPr lang="zh-CN" altLang="en-US" i="1" dirty="0">
                <a:latin typeface="Calibri" panose="020F0502020204030204" pitchFamily="34" charset="0"/>
                <a:cs typeface="Calibri" panose="020F0502020204030204" pitchFamily="34" charset="0"/>
                <a:sym typeface="+mn-ea"/>
              </a:rPr>
              <a:t> the increased </a:t>
            </a:r>
            <a:r>
              <a:rPr lang="zh-CN" altLang="en-US" b="1" i="1" dirty="0">
                <a:latin typeface="Calibri" panose="020F0502020204030204" pitchFamily="34" charset="0"/>
                <a:cs typeface="Calibri" panose="020F0502020204030204" pitchFamily="34" charset="0"/>
                <a:sym typeface="+mn-ea"/>
              </a:rPr>
              <a:t>demand</a:t>
            </a:r>
            <a:r>
              <a:rPr lang="zh-CN" altLang="en-US" i="1" dirty="0">
                <a:latin typeface="Calibri" panose="020F0502020204030204" pitchFamily="34" charset="0"/>
                <a:cs typeface="Calibri" panose="020F0502020204030204" pitchFamily="34" charset="0"/>
                <a:sym typeface="+mn-ea"/>
              </a:rPr>
              <a:t> </a:t>
            </a:r>
            <a:endParaRPr lang="zh-CN" altLang="en-US" i="1" dirty="0">
              <a:latin typeface="Calibri" panose="020F0502020204030204" pitchFamily="34" charset="0"/>
              <a:cs typeface="Calibri" panose="020F0502020204030204" pitchFamily="34" charset="0"/>
              <a:sym typeface="+mn-ea"/>
            </a:endParaRPr>
          </a:p>
          <a:p>
            <a:pPr marL="0" indent="0" fontAlgn="auto">
              <a:lnSpc>
                <a:spcPct val="120000"/>
              </a:lnSpc>
              <a:buNone/>
            </a:pPr>
            <a:r>
              <a:rPr lang="zh-CN" altLang="en-US" b="1" dirty="0">
                <a:latin typeface="Calibri" panose="020F0502020204030204" pitchFamily="34" charset="0"/>
                <a:cs typeface="Calibri" panose="020F0502020204030204" pitchFamily="34" charset="0"/>
                <a:sym typeface="+mn-ea"/>
              </a:rPr>
              <a:t> </a:t>
            </a:r>
            <a:r>
              <a:rPr lang="en-US" altLang="zh-CN" b="1" dirty="0">
                <a:latin typeface="Calibri" panose="020F0502020204030204" pitchFamily="34" charset="0"/>
                <a:ea typeface="Calibri" panose="020F0502020204030204" pitchFamily="34" charset="0"/>
                <a:cs typeface="Calibri" panose="020F0502020204030204" pitchFamily="34" charset="0"/>
                <a:sym typeface="+mn-ea"/>
              </a:rPr>
              <a:t>8. </a:t>
            </a:r>
            <a:r>
              <a:rPr lang="zh-CN" altLang="en-US" b="1" dirty="0">
                <a:latin typeface="Calibri" panose="020F0502020204030204" pitchFamily="34" charset="0"/>
                <a:cs typeface="Calibri" panose="020F0502020204030204" pitchFamily="34" charset="0"/>
                <a:sym typeface="+mn-ea"/>
              </a:rPr>
              <a:t>就像是完成一个拼图</a:t>
            </a:r>
            <a:endParaRPr lang="zh-CN" altLang="en-US" b="1" dirty="0">
              <a:latin typeface="Calibri" panose="020F0502020204030204" pitchFamily="34" charset="0"/>
              <a:cs typeface="Calibri" panose="020F0502020204030204" pitchFamily="34" charset="0"/>
              <a:sym typeface="+mn-ea"/>
            </a:endParaRPr>
          </a:p>
          <a:p>
            <a:pPr marL="0" indent="0" fontAlgn="auto">
              <a:lnSpc>
                <a:spcPct val="120000"/>
              </a:lnSpc>
              <a:buNone/>
            </a:pPr>
            <a:r>
              <a:rPr lang="zh-CN" altLang="en-US" b="1" i="1" dirty="0">
                <a:latin typeface="Calibri" panose="020F0502020204030204" pitchFamily="34" charset="0"/>
                <a:cs typeface="Calibri" panose="020F0502020204030204" pitchFamily="34" charset="0"/>
                <a:sym typeface="+mn-ea"/>
              </a:rPr>
              <a:t>feel like</a:t>
            </a:r>
            <a:r>
              <a:rPr lang="zh-CN" altLang="en-US" i="1" dirty="0">
                <a:latin typeface="Calibri" panose="020F0502020204030204" pitchFamily="34" charset="0"/>
                <a:cs typeface="Calibri" panose="020F0502020204030204" pitchFamily="34" charset="0"/>
                <a:sym typeface="+mn-ea"/>
              </a:rPr>
              <a:t> completing a puzzle</a:t>
            </a:r>
            <a:endParaRPr lang="zh-CN" altLang="en-US" i="1" dirty="0">
              <a:latin typeface="Calibri" panose="020F0502020204030204" pitchFamily="34" charset="0"/>
              <a:cs typeface="Calibri" panose="020F0502020204030204" pitchFamily="34" charset="0"/>
              <a:sym typeface="+mn-ea"/>
            </a:endParaRPr>
          </a:p>
          <a:p>
            <a:pPr marL="0" indent="0" fontAlgn="auto">
              <a:lnSpc>
                <a:spcPct val="120000"/>
              </a:lnSpc>
              <a:buNone/>
            </a:pPr>
            <a:r>
              <a:rPr lang="zh-CN" altLang="en-US" dirty="0">
                <a:latin typeface="Calibri" panose="020F0502020204030204" pitchFamily="34" charset="0"/>
                <a:cs typeface="Calibri" panose="020F0502020204030204" pitchFamily="34" charset="0"/>
                <a:sym typeface="+mn-ea"/>
              </a:rPr>
              <a:t> </a:t>
            </a:r>
            <a:r>
              <a:rPr lang="en-US" altLang="zh-CN" b="1" dirty="0">
                <a:latin typeface="Calibri" panose="020F0502020204030204" pitchFamily="34" charset="0"/>
                <a:ea typeface="Calibri" panose="020F0502020204030204" pitchFamily="34" charset="0"/>
                <a:cs typeface="Calibri" panose="020F0502020204030204" pitchFamily="34" charset="0"/>
                <a:sym typeface="+mn-ea"/>
              </a:rPr>
              <a:t>9. </a:t>
            </a:r>
            <a:r>
              <a:rPr lang="zh-CN" altLang="en-US" b="1" dirty="0">
                <a:latin typeface="Calibri" panose="020F0502020204030204" pitchFamily="34" charset="0"/>
                <a:cs typeface="Calibri" panose="020F0502020204030204" pitchFamily="34" charset="0"/>
                <a:sym typeface="+mn-ea"/>
              </a:rPr>
              <a:t>带来强烈的成就感</a:t>
            </a:r>
            <a:endParaRPr lang="zh-CN" altLang="en-US" dirty="0">
              <a:latin typeface="Calibri" panose="020F0502020204030204" pitchFamily="34" charset="0"/>
              <a:cs typeface="Calibri" panose="020F0502020204030204" pitchFamily="34" charset="0"/>
              <a:sym typeface="+mn-ea"/>
            </a:endParaRPr>
          </a:p>
          <a:p>
            <a:pPr marL="0" indent="0" fontAlgn="auto">
              <a:lnSpc>
                <a:spcPct val="120000"/>
              </a:lnSpc>
              <a:buNone/>
            </a:pPr>
            <a:r>
              <a:rPr lang="zh-CN" altLang="en-US" b="1" i="1" dirty="0">
                <a:latin typeface="Calibri" panose="020F0502020204030204" pitchFamily="34" charset="0"/>
                <a:cs typeface="Calibri" panose="020F0502020204030204" pitchFamily="34" charset="0"/>
                <a:sym typeface="+mn-ea"/>
              </a:rPr>
              <a:t>bring a </a:t>
            </a:r>
            <a:r>
              <a:rPr lang="zh-CN" altLang="en-US" i="1" dirty="0">
                <a:latin typeface="Calibri" panose="020F0502020204030204" pitchFamily="34" charset="0"/>
                <a:cs typeface="Calibri" panose="020F0502020204030204" pitchFamily="34" charset="0"/>
                <a:sym typeface="+mn-ea"/>
              </a:rPr>
              <a:t>strong </a:t>
            </a:r>
            <a:r>
              <a:rPr lang="zh-CN" altLang="en-US" b="1" i="1" dirty="0">
                <a:latin typeface="Calibri" panose="020F0502020204030204" pitchFamily="34" charset="0"/>
                <a:cs typeface="Calibri" panose="020F0502020204030204" pitchFamily="34" charset="0"/>
                <a:sym typeface="+mn-ea"/>
              </a:rPr>
              <a:t>sense of achievement</a:t>
            </a:r>
            <a:r>
              <a:rPr lang="zh-CN" altLang="en-US" b="1" dirty="0">
                <a:latin typeface="Calibri" panose="020F0502020204030204" pitchFamily="34" charset="0"/>
                <a:cs typeface="Calibri" panose="020F0502020204030204" pitchFamily="34" charset="0"/>
                <a:sym typeface="+mn-ea"/>
              </a:rPr>
              <a:t> </a:t>
            </a:r>
            <a:endParaRPr lang="zh-CN" altLang="en-US" b="1" dirty="0">
              <a:latin typeface="Calibri" panose="020F0502020204030204" pitchFamily="34" charset="0"/>
              <a:cs typeface="Calibri" panose="020F0502020204030204" pitchFamily="34" charset="0"/>
              <a:sym typeface="+mn-ea"/>
            </a:endParaRPr>
          </a:p>
          <a:p>
            <a:pPr marL="0" indent="0" fontAlgn="auto">
              <a:lnSpc>
                <a:spcPct val="120000"/>
              </a:lnSpc>
              <a:buNone/>
            </a:pPr>
            <a:r>
              <a:rPr lang="zh-CN" altLang="en-US" dirty="0">
                <a:latin typeface="Calibri" panose="020F0502020204030204" pitchFamily="34" charset="0"/>
                <a:cs typeface="Calibri" panose="020F0502020204030204" pitchFamily="34" charset="0"/>
                <a:sym typeface="+mn-ea"/>
              </a:rPr>
              <a:t> </a:t>
            </a:r>
            <a:r>
              <a:rPr lang="en-US" altLang="zh-CN" b="1" dirty="0">
                <a:latin typeface="Calibri" panose="020F0502020204030204" pitchFamily="34" charset="0"/>
                <a:ea typeface="Calibri" panose="020F0502020204030204" pitchFamily="34" charset="0"/>
                <a:cs typeface="Calibri" panose="020F0502020204030204" pitchFamily="34" charset="0"/>
                <a:sym typeface="+mn-ea"/>
              </a:rPr>
              <a:t>10. </a:t>
            </a:r>
            <a:r>
              <a:rPr lang="zh-CN" altLang="en-US" b="1" dirty="0">
                <a:latin typeface="Calibri" panose="020F0502020204030204" pitchFamily="34" charset="0"/>
                <a:cs typeface="Calibri" panose="020F0502020204030204" pitchFamily="34" charset="0"/>
                <a:sym typeface="+mn-ea"/>
              </a:rPr>
              <a:t>用</a:t>
            </a:r>
            <a:r>
              <a:rPr lang="en-US" altLang="zh-CN" b="1" dirty="0">
                <a:latin typeface="Calibri" panose="020F0502020204030204" pitchFamily="34" charset="0"/>
                <a:ea typeface="Calibri" panose="020F0502020204030204" pitchFamily="34" charset="0"/>
                <a:cs typeface="Calibri" panose="020F0502020204030204" pitchFamily="34" charset="0"/>
                <a:sym typeface="+mn-ea"/>
              </a:rPr>
              <a:t>...</a:t>
            </a:r>
            <a:r>
              <a:rPr lang="zh-CN" altLang="en-US" b="1" dirty="0">
                <a:latin typeface="Calibri" panose="020F0502020204030204" pitchFamily="34" charset="0"/>
                <a:cs typeface="Calibri" panose="020F0502020204030204" pitchFamily="34" charset="0"/>
                <a:sym typeface="+mn-ea"/>
              </a:rPr>
              <a:t>带来新鲜感</a:t>
            </a:r>
            <a:endParaRPr lang="zh-CN" altLang="en-US" dirty="0">
              <a:latin typeface="Calibri" panose="020F0502020204030204" pitchFamily="34" charset="0"/>
              <a:cs typeface="Calibri" panose="020F0502020204030204" pitchFamily="34" charset="0"/>
              <a:sym typeface="+mn-ea"/>
            </a:endParaRPr>
          </a:p>
          <a:p>
            <a:pPr marL="0" indent="0" fontAlgn="auto">
              <a:lnSpc>
                <a:spcPct val="120000"/>
              </a:lnSpc>
              <a:buNone/>
            </a:pPr>
            <a:r>
              <a:rPr lang="zh-CN" altLang="en-US" b="1" i="1" dirty="0">
                <a:latin typeface="Calibri" panose="020F0502020204030204" pitchFamily="34" charset="0"/>
                <a:cs typeface="Calibri" panose="020F0502020204030204" pitchFamily="34" charset="0"/>
                <a:sym typeface="+mn-ea"/>
              </a:rPr>
              <a:t>keep</a:t>
            </a:r>
            <a:r>
              <a:rPr lang="zh-CN" altLang="en-US" i="1" dirty="0">
                <a:latin typeface="Calibri" panose="020F0502020204030204" pitchFamily="34" charset="0"/>
                <a:cs typeface="Calibri" panose="020F0502020204030204" pitchFamily="34" charset="0"/>
                <a:sym typeface="+mn-ea"/>
              </a:rPr>
              <a:t> things </a:t>
            </a:r>
            <a:r>
              <a:rPr lang="zh-CN" altLang="en-US" b="1" i="1" dirty="0">
                <a:latin typeface="Calibri" panose="020F0502020204030204" pitchFamily="34" charset="0"/>
                <a:cs typeface="Calibri" panose="020F0502020204030204" pitchFamily="34" charset="0"/>
                <a:sym typeface="+mn-ea"/>
              </a:rPr>
              <a:t>fresh</a:t>
            </a:r>
            <a:r>
              <a:rPr lang="zh-CN" altLang="en-US" i="1" dirty="0">
                <a:latin typeface="Calibri" panose="020F0502020204030204" pitchFamily="34" charset="0"/>
                <a:cs typeface="Calibri" panose="020F0502020204030204" pitchFamily="34" charset="0"/>
                <a:sym typeface="+mn-ea"/>
              </a:rPr>
              <a:t> with  </a:t>
            </a:r>
            <a:r>
              <a:rPr lang="en-US" altLang="zh-CN" i="1" dirty="0">
                <a:latin typeface="Calibri" panose="020F0502020204030204" pitchFamily="34" charset="0"/>
                <a:ea typeface="Calibri" panose="020F0502020204030204" pitchFamily="34" charset="0"/>
                <a:cs typeface="Calibri" panose="020F0502020204030204" pitchFamily="34" charset="0"/>
                <a:sym typeface="+mn-ea"/>
              </a:rPr>
              <a:t>...</a:t>
            </a:r>
            <a:endParaRPr lang="zh-CN" altLang="en-US" i="1" dirty="0">
              <a:latin typeface="Calibri" panose="020F0502020204030204" pitchFamily="34" charset="0"/>
              <a:cs typeface="Calibri" panose="020F0502020204030204" pitchFamily="34" charset="0"/>
              <a:sym typeface="+mn-ea"/>
            </a:endParaRPr>
          </a:p>
          <a:p>
            <a:pPr marL="0" indent="0" fontAlgn="auto">
              <a:lnSpc>
                <a:spcPct val="120000"/>
              </a:lnSpc>
              <a:buNone/>
            </a:pPr>
            <a:r>
              <a:rPr lang="en-US" altLang="zh-CN" b="1" dirty="0">
                <a:latin typeface="Calibri" panose="020F0502020204030204" pitchFamily="34" charset="0"/>
                <a:ea typeface="Calibri" panose="020F0502020204030204" pitchFamily="34" charset="0"/>
                <a:cs typeface="Calibri" panose="020F0502020204030204" pitchFamily="34" charset="0"/>
                <a:sym typeface="+mn-ea"/>
              </a:rPr>
              <a:t>11.</a:t>
            </a:r>
            <a:r>
              <a:rPr lang="zh-CN" altLang="en-US" b="1" dirty="0">
                <a:latin typeface="Calibri" panose="020F0502020204030204" pitchFamily="34" charset="0"/>
                <a:cs typeface="Calibri" panose="020F0502020204030204" pitchFamily="34" charset="0"/>
                <a:sym typeface="+mn-ea"/>
              </a:rPr>
              <a:t>顺应，适应不同的社交偏好 </a:t>
            </a:r>
            <a:r>
              <a:rPr lang="en-US" altLang="zh-CN" b="1" dirty="0">
                <a:latin typeface="Calibri" panose="020F0502020204030204" pitchFamily="34" charset="0"/>
                <a:ea typeface="Calibri" panose="020F0502020204030204" pitchFamily="34" charset="0"/>
                <a:cs typeface="Calibri" panose="020F0502020204030204" pitchFamily="34" charset="0"/>
                <a:sym typeface="+mn-ea"/>
              </a:rPr>
              <a:t>(</a:t>
            </a:r>
            <a:r>
              <a:rPr lang="zh-CN" altLang="en-US" b="1" dirty="0">
                <a:latin typeface="Calibri" panose="020F0502020204030204" pitchFamily="34" charset="0"/>
                <a:cs typeface="Calibri" panose="020F0502020204030204" pitchFamily="34" charset="0"/>
                <a:sym typeface="+mn-ea"/>
              </a:rPr>
              <a:t>为</a:t>
            </a:r>
            <a:r>
              <a:rPr lang="en-US" altLang="zh-CN" b="1" dirty="0">
                <a:latin typeface="Calibri" panose="020F0502020204030204" pitchFamily="34" charset="0"/>
                <a:ea typeface="Calibri" panose="020F0502020204030204" pitchFamily="34" charset="0"/>
                <a:cs typeface="Calibri" panose="020F0502020204030204" pitchFamily="34" charset="0"/>
                <a:sym typeface="+mn-ea"/>
              </a:rPr>
              <a:t>…</a:t>
            </a:r>
            <a:r>
              <a:rPr lang="zh-CN" altLang="en-US" b="1" dirty="0">
                <a:latin typeface="Calibri" panose="020F0502020204030204" pitchFamily="34" charset="0"/>
                <a:cs typeface="Calibri" panose="020F0502020204030204" pitchFamily="34" charset="0"/>
                <a:sym typeface="+mn-ea"/>
              </a:rPr>
              <a:t>提供住宿）</a:t>
            </a:r>
            <a:endParaRPr lang="zh-CN" altLang="en-US" b="1" dirty="0">
              <a:latin typeface="Calibri" panose="020F0502020204030204" pitchFamily="34" charset="0"/>
              <a:cs typeface="Calibri" panose="020F0502020204030204" pitchFamily="34" charset="0"/>
              <a:sym typeface="+mn-ea"/>
            </a:endParaRPr>
          </a:p>
          <a:p>
            <a:pPr marL="0" indent="0" fontAlgn="auto">
              <a:lnSpc>
                <a:spcPct val="120000"/>
              </a:lnSpc>
              <a:buNone/>
            </a:pPr>
            <a:r>
              <a:rPr lang="zh-CN" altLang="en-US" b="1" i="1" dirty="0">
                <a:latin typeface="Calibri" panose="020F0502020204030204" pitchFamily="34" charset="0"/>
                <a:cs typeface="Calibri" panose="020F0502020204030204" pitchFamily="34" charset="0"/>
                <a:sym typeface="+mn-ea"/>
              </a:rPr>
              <a:t>accommodate</a:t>
            </a:r>
            <a:r>
              <a:rPr lang="zh-CN" altLang="en-US" i="1" dirty="0">
                <a:latin typeface="Calibri" panose="020F0502020204030204" pitchFamily="34" charset="0"/>
                <a:cs typeface="Calibri" panose="020F0502020204030204" pitchFamily="34" charset="0"/>
                <a:sym typeface="+mn-ea"/>
              </a:rPr>
              <a:t> different social preferences</a:t>
            </a:r>
            <a:endParaRPr lang="zh-CN" altLang="en-US" i="1" dirty="0">
              <a:latin typeface="Calibri" panose="020F0502020204030204" pitchFamily="34" charset="0"/>
              <a:cs typeface="Calibri" panose="020F0502020204030204" pitchFamily="34" charset="0"/>
              <a:sym typeface="+mn-ea"/>
            </a:endParaRPr>
          </a:p>
          <a:p>
            <a:pPr marL="0" indent="0" fontAlgn="auto">
              <a:lnSpc>
                <a:spcPct val="120000"/>
              </a:lnSpc>
              <a:buNone/>
            </a:pPr>
            <a:r>
              <a:rPr lang="en-US" altLang="zh-CN" dirty="0">
                <a:latin typeface="Calibri" panose="020F0502020204030204" pitchFamily="34" charset="0"/>
                <a:ea typeface="Calibri" panose="020F0502020204030204" pitchFamily="34" charset="0"/>
                <a:cs typeface="Calibri" panose="020F0502020204030204" pitchFamily="34" charset="0"/>
                <a:sym typeface="+mn-ea"/>
              </a:rPr>
              <a:t>12....</a:t>
            </a:r>
            <a:r>
              <a:rPr lang="zh-CN" altLang="en-US" dirty="0">
                <a:latin typeface="Calibri" panose="020F0502020204030204" pitchFamily="34" charset="0"/>
                <a:cs typeface="Calibri" panose="020F0502020204030204" pitchFamily="34" charset="0"/>
                <a:sym typeface="+mn-ea"/>
              </a:rPr>
              <a:t>的</a:t>
            </a:r>
            <a:r>
              <a:rPr lang="zh-CN" altLang="en-US" b="1" dirty="0">
                <a:latin typeface="Calibri" panose="020F0502020204030204" pitchFamily="34" charset="0"/>
                <a:cs typeface="Calibri" panose="020F0502020204030204" pitchFamily="34" charset="0"/>
                <a:sym typeface="+mn-ea"/>
              </a:rPr>
              <a:t>魅力在于</a:t>
            </a:r>
            <a:r>
              <a:rPr lang="zh-CN" altLang="en-US" dirty="0">
                <a:latin typeface="Calibri" panose="020F0502020204030204" pitchFamily="34" charset="0"/>
                <a:cs typeface="Calibri" panose="020F0502020204030204" pitchFamily="34" charset="0"/>
                <a:sym typeface="+mn-ea"/>
              </a:rPr>
              <a:t>它所代表的自由感，以及它对</a:t>
            </a:r>
            <a:r>
              <a:rPr lang="zh-CN" altLang="en-US" b="1" dirty="0">
                <a:latin typeface="Calibri" panose="020F0502020204030204" pitchFamily="34" charset="0"/>
                <a:cs typeface="Calibri" panose="020F0502020204030204" pitchFamily="34" charset="0"/>
                <a:sym typeface="+mn-ea"/>
              </a:rPr>
              <a:t>体力</a:t>
            </a:r>
            <a:r>
              <a:rPr lang="zh-CN" altLang="en-US" dirty="0">
                <a:latin typeface="Calibri" panose="020F0502020204030204" pitchFamily="34" charset="0"/>
                <a:cs typeface="Calibri" panose="020F0502020204030204" pitchFamily="34" charset="0"/>
                <a:sym typeface="+mn-ea"/>
              </a:rPr>
              <a:t>、灵活性、</a:t>
            </a:r>
            <a:r>
              <a:rPr lang="zh-CN" altLang="en-US" b="1" dirty="0">
                <a:latin typeface="Calibri" panose="020F0502020204030204" pitchFamily="34" charset="0"/>
                <a:cs typeface="Calibri" panose="020F0502020204030204" pitchFamily="34" charset="0"/>
                <a:sym typeface="+mn-ea"/>
              </a:rPr>
              <a:t>精神专注力</a:t>
            </a:r>
            <a:r>
              <a:rPr lang="zh-CN" altLang="en-US" dirty="0">
                <a:latin typeface="Calibri" panose="020F0502020204030204" pitchFamily="34" charset="0"/>
                <a:cs typeface="Calibri" panose="020F0502020204030204" pitchFamily="34" charset="0"/>
                <a:sym typeface="+mn-ea"/>
              </a:rPr>
              <a:t>和</a:t>
            </a:r>
            <a:r>
              <a:rPr lang="zh-CN" altLang="en-US" b="1" dirty="0">
                <a:latin typeface="Calibri" panose="020F0502020204030204" pitchFamily="34" charset="0"/>
                <a:cs typeface="Calibri" panose="020F0502020204030204" pitchFamily="34" charset="0"/>
                <a:sym typeface="+mn-ea"/>
              </a:rPr>
              <a:t>解决问题能力</a:t>
            </a:r>
            <a:r>
              <a:rPr lang="zh-CN" altLang="en-US" dirty="0">
                <a:latin typeface="Calibri" panose="020F0502020204030204" pitchFamily="34" charset="0"/>
                <a:cs typeface="Calibri" panose="020F0502020204030204" pitchFamily="34" charset="0"/>
                <a:sym typeface="+mn-ea"/>
              </a:rPr>
              <a:t>的</a:t>
            </a:r>
            <a:r>
              <a:rPr lang="zh-CN" altLang="en-US" b="1" dirty="0">
                <a:latin typeface="Calibri" panose="020F0502020204030204" pitchFamily="34" charset="0"/>
                <a:cs typeface="Calibri" panose="020F0502020204030204" pitchFamily="34" charset="0"/>
                <a:sym typeface="+mn-ea"/>
              </a:rPr>
              <a:t>综合要求</a:t>
            </a:r>
            <a:endParaRPr lang="zh-CN" altLang="en-US" dirty="0">
              <a:latin typeface="Calibri" panose="020F0502020204030204" pitchFamily="34" charset="0"/>
              <a:cs typeface="Calibri" panose="020F0502020204030204" pitchFamily="34" charset="0"/>
              <a:sym typeface="+mn-ea"/>
            </a:endParaRPr>
          </a:p>
          <a:p>
            <a:pPr marL="0" indent="0" fontAlgn="auto">
              <a:lnSpc>
                <a:spcPct val="120000"/>
              </a:lnSpc>
              <a:buNone/>
            </a:pPr>
            <a:r>
              <a:rPr lang="zh-CN" altLang="en-US" dirty="0">
                <a:latin typeface="Calibri" panose="020F0502020204030204" pitchFamily="34" charset="0"/>
                <a:cs typeface="Calibri" panose="020F0502020204030204" pitchFamily="34" charset="0"/>
                <a:sym typeface="+mn-ea"/>
              </a:rPr>
              <a:t>The </a:t>
            </a:r>
            <a:r>
              <a:rPr lang="en-US" altLang="zh-CN" dirty="0">
                <a:latin typeface="Calibri" panose="020F0502020204030204" pitchFamily="34" charset="0"/>
                <a:ea typeface="Calibri" panose="020F0502020204030204" pitchFamily="34" charset="0"/>
                <a:cs typeface="Calibri" panose="020F0502020204030204" pitchFamily="34" charset="0"/>
                <a:sym typeface="+mn-ea"/>
              </a:rPr>
              <a:t>_______</a:t>
            </a:r>
            <a:r>
              <a:rPr lang="zh-CN" altLang="en-US" dirty="0">
                <a:latin typeface="Calibri" panose="020F0502020204030204" pitchFamily="34" charset="0"/>
                <a:cs typeface="Calibri" panose="020F0502020204030204" pitchFamily="34" charset="0"/>
                <a:sym typeface="+mn-ea"/>
              </a:rPr>
              <a:t>of </a:t>
            </a:r>
            <a:r>
              <a:rPr lang="en-US" altLang="zh-CN" dirty="0" err="1">
                <a:latin typeface="Calibri" panose="020F0502020204030204" pitchFamily="34" charset="0"/>
                <a:ea typeface="Calibri" panose="020F0502020204030204" pitchFamily="34" charset="0"/>
                <a:cs typeface="Calibri" panose="020F0502020204030204" pitchFamily="34" charset="0"/>
                <a:sym typeface="+mn-ea"/>
              </a:rPr>
              <a:t>sth</a:t>
            </a:r>
            <a:r>
              <a:rPr lang="en-US" altLang="zh-CN" dirty="0">
                <a:latin typeface="Calibri" panose="020F0502020204030204" pitchFamily="34" charset="0"/>
                <a:ea typeface="Calibri" panose="020F0502020204030204" pitchFamily="34" charset="0"/>
                <a:cs typeface="Calibri" panose="020F0502020204030204" pitchFamily="34" charset="0"/>
                <a:sym typeface="+mn-ea"/>
              </a:rPr>
              <a:t> </a:t>
            </a:r>
            <a:r>
              <a:rPr lang="zh-CN" altLang="en-US" dirty="0">
                <a:latin typeface="Calibri" panose="020F0502020204030204" pitchFamily="34" charset="0"/>
                <a:cs typeface="Calibri" panose="020F0502020204030204" pitchFamily="34" charset="0"/>
                <a:sym typeface="+mn-ea"/>
              </a:rPr>
              <a:t> </a:t>
            </a:r>
            <a:r>
              <a:rPr lang="en-US" altLang="zh-CN" dirty="0">
                <a:latin typeface="Calibri" panose="020F0502020204030204" pitchFamily="34" charset="0"/>
                <a:ea typeface="Calibri" panose="020F0502020204030204" pitchFamily="34" charset="0"/>
                <a:cs typeface="Calibri" panose="020F0502020204030204" pitchFamily="34" charset="0"/>
                <a:sym typeface="+mn-ea"/>
              </a:rPr>
              <a:t>______</a:t>
            </a:r>
            <a:r>
              <a:rPr lang="zh-CN" altLang="en-US" dirty="0">
                <a:latin typeface="Calibri" panose="020F0502020204030204" pitchFamily="34" charset="0"/>
                <a:cs typeface="Calibri" panose="020F0502020204030204" pitchFamily="34" charset="0"/>
                <a:sym typeface="+mn-ea"/>
              </a:rPr>
              <a:t>the sense of freedom it represents, as well as the </a:t>
            </a:r>
            <a:r>
              <a:rPr lang="en-US" altLang="zh-CN" dirty="0">
                <a:latin typeface="Calibri" panose="020F0502020204030204" pitchFamily="34" charset="0"/>
                <a:ea typeface="Calibri" panose="020F0502020204030204" pitchFamily="34" charset="0"/>
                <a:cs typeface="Calibri" panose="020F0502020204030204" pitchFamily="34" charset="0"/>
                <a:sym typeface="+mn-ea"/>
              </a:rPr>
              <a:t>_____________(combine) </a:t>
            </a:r>
            <a:endParaRPr lang="en-US" altLang="zh-CN" dirty="0">
              <a:latin typeface="Calibri" panose="020F0502020204030204" pitchFamily="34" charset="0"/>
              <a:ea typeface="Calibri" panose="020F0502020204030204" pitchFamily="34" charset="0"/>
              <a:cs typeface="Calibri" panose="020F0502020204030204" pitchFamily="34" charset="0"/>
              <a:sym typeface="+mn-ea"/>
            </a:endParaRPr>
          </a:p>
          <a:p>
            <a:pPr marL="0" indent="0" fontAlgn="auto">
              <a:lnSpc>
                <a:spcPct val="120000"/>
              </a:lnSpc>
              <a:buNone/>
            </a:pPr>
            <a:r>
              <a:rPr lang="zh-CN" altLang="en-US" b="1" dirty="0">
                <a:latin typeface="Calibri" panose="020F0502020204030204" pitchFamily="34" charset="0"/>
                <a:cs typeface="Calibri" panose="020F0502020204030204" pitchFamily="34" charset="0"/>
                <a:sym typeface="+mn-ea"/>
              </a:rPr>
              <a:t> </a:t>
            </a:r>
            <a:r>
              <a:rPr lang="zh-CN" altLang="en-US" dirty="0">
                <a:latin typeface="Calibri" panose="020F0502020204030204" pitchFamily="34" charset="0"/>
                <a:cs typeface="Calibri" panose="020F0502020204030204" pitchFamily="34" charset="0"/>
                <a:sym typeface="+mn-ea"/>
              </a:rPr>
              <a:t>of</a:t>
            </a:r>
            <a:r>
              <a:rPr lang="en-US" altLang="zh-CN" dirty="0">
                <a:latin typeface="Calibri" panose="020F0502020204030204" pitchFamily="34" charset="0"/>
                <a:ea typeface="Calibri" panose="020F0502020204030204" pitchFamily="34" charset="0"/>
                <a:cs typeface="Calibri" panose="020F0502020204030204" pitchFamily="34" charset="0"/>
                <a:sym typeface="+mn-ea"/>
              </a:rPr>
              <a:t>_________________</a:t>
            </a:r>
            <a:r>
              <a:rPr lang="zh-CN" altLang="en-US" dirty="0">
                <a:latin typeface="Calibri" panose="020F0502020204030204" pitchFamily="34" charset="0"/>
                <a:cs typeface="Calibri" panose="020F0502020204030204" pitchFamily="34" charset="0"/>
                <a:sym typeface="+mn-ea"/>
              </a:rPr>
              <a:t>, flexibility</a:t>
            </a:r>
            <a:r>
              <a:rPr lang="zh-CN" altLang="en-US" b="1" dirty="0">
                <a:latin typeface="Calibri" panose="020F0502020204030204" pitchFamily="34" charset="0"/>
                <a:cs typeface="Calibri" panose="020F0502020204030204" pitchFamily="34" charset="0"/>
                <a:sym typeface="+mn-ea"/>
              </a:rPr>
              <a:t>,</a:t>
            </a:r>
            <a:r>
              <a:rPr lang="zh-CN" altLang="en-US" dirty="0">
                <a:latin typeface="Calibri" panose="020F0502020204030204" pitchFamily="34" charset="0"/>
                <a:cs typeface="Calibri" panose="020F0502020204030204" pitchFamily="34" charset="0"/>
                <a:sym typeface="+mn-ea"/>
              </a:rPr>
              <a:t> </a:t>
            </a:r>
            <a:r>
              <a:rPr lang="en-US" altLang="zh-CN" dirty="0">
                <a:latin typeface="Calibri" panose="020F0502020204030204" pitchFamily="34" charset="0"/>
                <a:ea typeface="Calibri" panose="020F0502020204030204" pitchFamily="34" charset="0"/>
                <a:cs typeface="Calibri" panose="020F0502020204030204" pitchFamily="34" charset="0"/>
                <a:sym typeface="+mn-ea"/>
              </a:rPr>
              <a:t>_____________</a:t>
            </a:r>
            <a:endParaRPr lang="en-US" altLang="zh-CN" dirty="0">
              <a:latin typeface="Calibri" panose="020F0502020204030204" pitchFamily="34" charset="0"/>
              <a:ea typeface="Calibri" panose="020F0502020204030204" pitchFamily="34" charset="0"/>
              <a:cs typeface="Calibri" panose="020F0502020204030204" pitchFamily="34" charset="0"/>
              <a:sym typeface="+mn-ea"/>
            </a:endParaRPr>
          </a:p>
          <a:p>
            <a:pPr marL="0" indent="0" fontAlgn="auto">
              <a:lnSpc>
                <a:spcPct val="120000"/>
              </a:lnSpc>
              <a:buNone/>
            </a:pPr>
            <a:r>
              <a:rPr lang="zh-CN" altLang="en-US" dirty="0">
                <a:latin typeface="Calibri" panose="020F0502020204030204" pitchFamily="34" charset="0"/>
                <a:cs typeface="Calibri" panose="020F0502020204030204" pitchFamily="34" charset="0"/>
                <a:sym typeface="+mn-ea"/>
              </a:rPr>
              <a:t>and </a:t>
            </a:r>
            <a:r>
              <a:rPr lang="en-US" altLang="zh-CN" dirty="0">
                <a:latin typeface="Calibri" panose="020F0502020204030204" pitchFamily="34" charset="0"/>
                <a:ea typeface="Calibri" panose="020F0502020204030204" pitchFamily="34" charset="0"/>
                <a:cs typeface="Calibri" panose="020F0502020204030204" pitchFamily="34" charset="0"/>
                <a:sym typeface="+mn-ea"/>
              </a:rPr>
              <a:t>_________________________</a:t>
            </a:r>
            <a:r>
              <a:rPr lang="zh-CN" altLang="en-US" dirty="0">
                <a:latin typeface="Calibri" panose="020F0502020204030204" pitchFamily="34" charset="0"/>
                <a:cs typeface="Calibri" panose="020F0502020204030204" pitchFamily="34" charset="0"/>
                <a:sym typeface="+mn-ea"/>
              </a:rPr>
              <a:t>it requires. </a:t>
            </a:r>
            <a:endParaRPr lang="zh-CN" altLang="en-US" dirty="0">
              <a:latin typeface="Calibri" panose="020F0502020204030204" pitchFamily="34" charset="0"/>
              <a:cs typeface="Calibri" panose="020F0502020204030204" pitchFamily="34" charset="0"/>
              <a:sym typeface="+mn-ea"/>
            </a:endParaRPr>
          </a:p>
        </p:txBody>
      </p:sp>
      <p:sp>
        <p:nvSpPr>
          <p:cNvPr id="8" name="文本框 7"/>
          <p:cNvSpPr txBox="1"/>
          <p:nvPr/>
        </p:nvSpPr>
        <p:spPr>
          <a:xfrm>
            <a:off x="3854721" y="719454"/>
            <a:ext cx="2509020" cy="369332"/>
          </a:xfrm>
          <a:prstGeom prst="rect">
            <a:avLst/>
          </a:prstGeom>
          <a:solidFill>
            <a:schemeClr val="accent1">
              <a:lumMod val="20000"/>
              <a:lumOff val="80000"/>
            </a:schemeClr>
          </a:solidFill>
        </p:spPr>
        <p:txBody>
          <a:bodyPr wrap="none" rtlCol="0" anchor="t">
            <a:spAutoFit/>
          </a:bodyPr>
          <a:lstStyle/>
          <a:p>
            <a:pPr marL="0" indent="0" fontAlgn="auto">
              <a:lnSpc>
                <a:spcPct val="100000"/>
              </a:lnSpc>
              <a:buNone/>
            </a:pPr>
            <a:r>
              <a:rPr lang="zh-CN" altLang="en-US" b="1" dirty="0">
                <a:sym typeface="+mn-ea"/>
              </a:rPr>
              <a:t>“活动意义”主题词汇</a:t>
            </a:r>
            <a:endParaRPr lang="zh-CN" altLang="en-US" b="1" dirty="0">
              <a:sym typeface="+mn-ea"/>
            </a:endParaRPr>
          </a:p>
        </p:txBody>
      </p:sp>
      <p:sp>
        <p:nvSpPr>
          <p:cNvPr id="9" name="文本框 8"/>
          <p:cNvSpPr txBox="1"/>
          <p:nvPr/>
        </p:nvSpPr>
        <p:spPr>
          <a:xfrm>
            <a:off x="8770777" y="1186594"/>
            <a:ext cx="3421224" cy="4408805"/>
          </a:xfrm>
          <a:prstGeom prst="rect">
            <a:avLst/>
          </a:prstGeom>
          <a:noFill/>
        </p:spPr>
        <p:txBody>
          <a:bodyPr wrap="square" rtlCol="0" anchor="t">
            <a:spAutoFit/>
          </a:bodyPr>
          <a:lstStyle/>
          <a:p>
            <a:pPr marL="0" indent="0" fontAlgn="auto">
              <a:lnSpc>
                <a:spcPct val="120000"/>
              </a:lnSpc>
              <a:buNone/>
            </a:pPr>
            <a:r>
              <a:rPr lang="en-US" altLang="zh-CN" b="1" dirty="0">
                <a:latin typeface="Calibri" panose="020F0502020204030204" pitchFamily="34" charset="0"/>
                <a:ea typeface="Calibri" panose="020F0502020204030204" pitchFamily="34" charset="0"/>
                <a:cs typeface="Calibri" panose="020F0502020204030204" pitchFamily="34" charset="0"/>
                <a:sym typeface="+mn-ea"/>
              </a:rPr>
              <a:t>13.</a:t>
            </a:r>
            <a:r>
              <a:rPr lang="zh-CN" altLang="en-US" b="1" dirty="0">
                <a:latin typeface="Calibri" panose="020F0502020204030204" pitchFamily="34" charset="0"/>
                <a:cs typeface="Calibri" panose="020F0502020204030204" pitchFamily="34" charset="0"/>
                <a:sym typeface="+mn-ea"/>
              </a:rPr>
              <a:t>  热情友好、相互支持的氛围</a:t>
            </a:r>
            <a:endParaRPr lang="zh-CN" altLang="en-US" b="1" dirty="0">
              <a:latin typeface="Calibri" panose="020F0502020204030204" pitchFamily="34" charset="0"/>
              <a:cs typeface="Calibri" panose="020F0502020204030204" pitchFamily="34" charset="0"/>
              <a:sym typeface="+mn-ea"/>
            </a:endParaRPr>
          </a:p>
          <a:p>
            <a:pPr marL="0" indent="0" fontAlgn="auto">
              <a:lnSpc>
                <a:spcPct val="120000"/>
              </a:lnSpc>
              <a:buNone/>
            </a:pPr>
            <a:r>
              <a:rPr lang="en-US" altLang="zh-CN" i="1" dirty="0">
                <a:latin typeface="Calibri" panose="020F0502020204030204" pitchFamily="34" charset="0"/>
                <a:ea typeface="Calibri" panose="020F0502020204030204" pitchFamily="34" charset="0"/>
                <a:cs typeface="Calibri" panose="020F0502020204030204" pitchFamily="34" charset="0"/>
                <a:sym typeface="+mn-ea"/>
              </a:rPr>
              <a:t>t</a:t>
            </a:r>
            <a:r>
              <a:rPr lang="zh-CN" altLang="en-US" i="1" dirty="0">
                <a:latin typeface="Calibri" panose="020F0502020204030204" pitchFamily="34" charset="0"/>
                <a:cs typeface="Calibri" panose="020F0502020204030204" pitchFamily="34" charset="0"/>
                <a:sym typeface="+mn-ea"/>
              </a:rPr>
              <a:t>he </a:t>
            </a:r>
            <a:r>
              <a:rPr lang="zh-CN" altLang="en-US" b="1" i="1" dirty="0">
                <a:latin typeface="Calibri" panose="020F0502020204030204" pitchFamily="34" charset="0"/>
                <a:cs typeface="Calibri" panose="020F0502020204030204" pitchFamily="34" charset="0"/>
                <a:sym typeface="+mn-ea"/>
              </a:rPr>
              <a:t>welcoming </a:t>
            </a:r>
            <a:r>
              <a:rPr lang="zh-CN" altLang="en-US" i="1" dirty="0">
                <a:latin typeface="Calibri" panose="020F0502020204030204" pitchFamily="34" charset="0"/>
                <a:cs typeface="Calibri" panose="020F0502020204030204" pitchFamily="34" charset="0"/>
                <a:sym typeface="+mn-ea"/>
              </a:rPr>
              <a:t>and </a:t>
            </a:r>
            <a:r>
              <a:rPr lang="zh-CN" altLang="en-US" b="1" i="1" dirty="0">
                <a:latin typeface="Calibri" panose="020F0502020204030204" pitchFamily="34" charset="0"/>
                <a:cs typeface="Calibri" panose="020F0502020204030204" pitchFamily="34" charset="0"/>
                <a:sym typeface="+mn-ea"/>
              </a:rPr>
              <a:t>supportive</a:t>
            </a:r>
            <a:r>
              <a:rPr lang="zh-CN" altLang="en-US" i="1" dirty="0">
                <a:latin typeface="Calibri" panose="020F0502020204030204" pitchFamily="34" charset="0"/>
                <a:cs typeface="Calibri" panose="020F0502020204030204" pitchFamily="34" charset="0"/>
                <a:sym typeface="+mn-ea"/>
              </a:rPr>
              <a:t> atmosphere</a:t>
            </a:r>
            <a:r>
              <a:rPr lang="en-US" altLang="zh-CN" i="1" dirty="0">
                <a:latin typeface="Calibri" panose="020F0502020204030204" pitchFamily="34" charset="0"/>
                <a:ea typeface="Calibri" panose="020F0502020204030204" pitchFamily="34" charset="0"/>
                <a:cs typeface="Calibri" panose="020F0502020204030204" pitchFamily="34" charset="0"/>
                <a:sym typeface="+mn-ea"/>
              </a:rPr>
              <a:t>  </a:t>
            </a:r>
            <a:r>
              <a:rPr lang="zh-CN" altLang="en-US" i="1" dirty="0">
                <a:latin typeface="Calibri" panose="020F0502020204030204" pitchFamily="34" charset="0"/>
                <a:cs typeface="Calibri" panose="020F0502020204030204" pitchFamily="34" charset="0"/>
                <a:sym typeface="+mn-ea"/>
              </a:rPr>
              <a:t> </a:t>
            </a:r>
            <a:endParaRPr lang="zh-CN" altLang="en-US" i="1" dirty="0">
              <a:latin typeface="Calibri" panose="020F0502020204030204" pitchFamily="34" charset="0"/>
              <a:cs typeface="Calibri" panose="020F0502020204030204" pitchFamily="34" charset="0"/>
              <a:sym typeface="+mn-ea"/>
            </a:endParaRPr>
          </a:p>
          <a:p>
            <a:pPr marL="0" indent="0" fontAlgn="auto">
              <a:lnSpc>
                <a:spcPct val="120000"/>
              </a:lnSpc>
              <a:buNone/>
            </a:pPr>
            <a:r>
              <a:rPr lang="en-US" altLang="zh-CN" b="1" dirty="0">
                <a:latin typeface="Calibri" panose="020F0502020204030204" pitchFamily="34" charset="0"/>
                <a:ea typeface="Calibri" panose="020F0502020204030204" pitchFamily="34" charset="0"/>
                <a:cs typeface="Calibri" panose="020F0502020204030204" pitchFamily="34" charset="0"/>
                <a:sym typeface="+mn-ea"/>
              </a:rPr>
              <a:t>14.</a:t>
            </a:r>
            <a:r>
              <a:rPr lang="zh-CN" altLang="en-US" b="1" dirty="0">
                <a:latin typeface="Calibri" panose="020F0502020204030204" pitchFamily="34" charset="0"/>
                <a:cs typeface="Calibri" panose="020F0502020204030204" pitchFamily="34" charset="0"/>
                <a:sym typeface="+mn-ea"/>
              </a:rPr>
              <a:t>个人的追求</a:t>
            </a:r>
            <a:r>
              <a:rPr lang="en-US" altLang="zh-CN" b="1" dirty="0">
                <a:latin typeface="Calibri" panose="020F0502020204030204" pitchFamily="34" charset="0"/>
                <a:ea typeface="Calibri" panose="020F0502020204030204" pitchFamily="34" charset="0"/>
                <a:cs typeface="Calibri" panose="020F0502020204030204" pitchFamily="34" charset="0"/>
                <a:sym typeface="+mn-ea"/>
              </a:rPr>
              <a:t> </a:t>
            </a:r>
            <a:r>
              <a:rPr lang="zh-CN" altLang="en-US" b="1" dirty="0">
                <a:latin typeface="Calibri" panose="020F0502020204030204" pitchFamily="34" charset="0"/>
                <a:cs typeface="Calibri" panose="020F0502020204030204" pitchFamily="34" charset="0"/>
                <a:sym typeface="+mn-ea"/>
              </a:rPr>
              <a:t>或一种共享（社交）活动</a:t>
            </a:r>
            <a:endParaRPr lang="zh-CN" altLang="en-US" b="1" dirty="0">
              <a:latin typeface="Calibri" panose="020F0502020204030204" pitchFamily="34" charset="0"/>
              <a:cs typeface="Calibri" panose="020F0502020204030204" pitchFamily="34" charset="0"/>
              <a:sym typeface="+mn-ea"/>
            </a:endParaRPr>
          </a:p>
          <a:p>
            <a:pPr marL="0" indent="0" fontAlgn="auto">
              <a:lnSpc>
                <a:spcPct val="120000"/>
              </a:lnSpc>
              <a:buNone/>
            </a:pPr>
            <a:r>
              <a:rPr lang="zh-CN" altLang="en-US" b="1" i="1" dirty="0">
                <a:latin typeface="Calibri" panose="020F0502020204030204" pitchFamily="34" charset="0"/>
                <a:cs typeface="Calibri" panose="020F0502020204030204" pitchFamily="34" charset="0"/>
                <a:sym typeface="+mn-ea"/>
              </a:rPr>
              <a:t>an individual </a:t>
            </a:r>
            <a:r>
              <a:rPr lang="zh-CN" altLang="en-US" b="1" dirty="0">
                <a:latin typeface="Calibri" panose="020F0502020204030204" pitchFamily="34" charset="0"/>
                <a:cs typeface="Calibri" panose="020F0502020204030204" pitchFamily="34" charset="0"/>
                <a:sym typeface="+mn-ea"/>
              </a:rPr>
              <a:t>pursuit</a:t>
            </a:r>
            <a:r>
              <a:rPr lang="en-US" altLang="zh-CN" b="1" dirty="0">
                <a:latin typeface="Calibri" panose="020F0502020204030204" pitchFamily="34" charset="0"/>
                <a:ea typeface="Calibri" panose="020F0502020204030204" pitchFamily="34" charset="0"/>
                <a:cs typeface="Calibri" panose="020F0502020204030204" pitchFamily="34" charset="0"/>
                <a:sym typeface="+mn-ea"/>
              </a:rPr>
              <a:t> </a:t>
            </a:r>
            <a:r>
              <a:rPr lang="en-US" altLang="zh-CN" dirty="0">
                <a:latin typeface="Calibri" panose="020F0502020204030204" pitchFamily="34" charset="0"/>
                <a:ea typeface="Calibri" panose="020F0502020204030204" pitchFamily="34" charset="0"/>
                <a:cs typeface="Calibri" panose="020F0502020204030204" pitchFamily="34" charset="0"/>
                <a:sym typeface="+mn-ea"/>
              </a:rPr>
              <a:t>or </a:t>
            </a:r>
            <a:r>
              <a:rPr lang="zh-CN" altLang="en-US" b="1" dirty="0">
                <a:latin typeface="Calibri" panose="020F0502020204030204" pitchFamily="34" charset="0"/>
                <a:cs typeface="Calibri" panose="020F0502020204030204" pitchFamily="34" charset="0"/>
                <a:sym typeface="+mn-ea"/>
              </a:rPr>
              <a:t>a shared activity</a:t>
            </a:r>
            <a:endParaRPr lang="zh-CN" altLang="en-US" b="1" dirty="0">
              <a:latin typeface="Calibri" panose="020F0502020204030204" pitchFamily="34" charset="0"/>
              <a:cs typeface="Calibri" panose="020F0502020204030204" pitchFamily="34" charset="0"/>
              <a:sym typeface="+mn-ea"/>
            </a:endParaRPr>
          </a:p>
          <a:p>
            <a:pPr marL="0" indent="0" fontAlgn="auto">
              <a:lnSpc>
                <a:spcPct val="120000"/>
              </a:lnSpc>
              <a:buNone/>
            </a:pPr>
            <a:r>
              <a:rPr lang="en-US" altLang="zh-CN" b="1" dirty="0">
                <a:latin typeface="Calibri" panose="020F0502020204030204" pitchFamily="34" charset="0"/>
                <a:ea typeface="Calibri" panose="020F0502020204030204" pitchFamily="34" charset="0"/>
                <a:cs typeface="Calibri" panose="020F0502020204030204" pitchFamily="34" charset="0"/>
                <a:sym typeface="+mn-ea"/>
              </a:rPr>
              <a:t>15.</a:t>
            </a:r>
            <a:r>
              <a:rPr lang="zh-CN" altLang="en-US" b="1" dirty="0">
                <a:latin typeface="Calibri" panose="020F0502020204030204" pitchFamily="34" charset="0"/>
                <a:cs typeface="Calibri" panose="020F0502020204030204" pitchFamily="34" charset="0"/>
                <a:sym typeface="+mn-ea"/>
              </a:rPr>
              <a:t>正如攀岩爱好者</a:t>
            </a:r>
            <a:r>
              <a:rPr lang="en-US" altLang="zh-CN" b="1" dirty="0">
                <a:latin typeface="Calibri" panose="020F0502020204030204" pitchFamily="34" charset="0"/>
                <a:ea typeface="Calibri" panose="020F0502020204030204" pitchFamily="34" charset="0"/>
                <a:cs typeface="Calibri" panose="020F0502020204030204" pitchFamily="34" charset="0"/>
                <a:sym typeface="+mn-ea"/>
              </a:rPr>
              <a:t> Tom</a:t>
            </a:r>
            <a:r>
              <a:rPr lang="zh-CN" altLang="en-US" b="1" dirty="0">
                <a:latin typeface="Calibri" panose="020F0502020204030204" pitchFamily="34" charset="0"/>
                <a:cs typeface="Calibri" panose="020F0502020204030204" pitchFamily="34" charset="0"/>
                <a:sym typeface="+mn-ea"/>
              </a:rPr>
              <a:t>所说</a:t>
            </a:r>
            <a:endParaRPr lang="zh-CN" altLang="en-US" b="1" dirty="0">
              <a:latin typeface="Calibri" panose="020F0502020204030204" pitchFamily="34" charset="0"/>
              <a:cs typeface="Calibri" panose="020F0502020204030204" pitchFamily="34" charset="0"/>
              <a:sym typeface="+mn-ea"/>
            </a:endParaRPr>
          </a:p>
          <a:p>
            <a:pPr marL="0" indent="0" fontAlgn="auto">
              <a:lnSpc>
                <a:spcPct val="120000"/>
              </a:lnSpc>
              <a:buNone/>
            </a:pPr>
            <a:r>
              <a:rPr lang="zh-CN" altLang="en-US" b="1" i="1" dirty="0">
                <a:latin typeface="Calibri" panose="020F0502020204030204" pitchFamily="34" charset="0"/>
                <a:cs typeface="Calibri" panose="020F0502020204030204" pitchFamily="34" charset="0"/>
                <a:sym typeface="+mn-ea"/>
              </a:rPr>
              <a:t>As </a:t>
            </a:r>
            <a:r>
              <a:rPr lang="en-US" altLang="zh-CN" i="1" dirty="0">
                <a:latin typeface="Calibri" panose="020F0502020204030204" pitchFamily="34" charset="0"/>
                <a:ea typeface="Calibri" panose="020F0502020204030204" pitchFamily="34" charset="0"/>
                <a:cs typeface="Calibri" panose="020F0502020204030204" pitchFamily="34" charset="0"/>
                <a:sym typeface="+mn-ea"/>
              </a:rPr>
              <a:t> Tom</a:t>
            </a:r>
            <a:r>
              <a:rPr lang="zh-CN" altLang="en-US" i="1" dirty="0">
                <a:latin typeface="Calibri" panose="020F0502020204030204" pitchFamily="34" charset="0"/>
                <a:cs typeface="Calibri" panose="020F0502020204030204" pitchFamily="34" charset="0"/>
                <a:sym typeface="+mn-ea"/>
              </a:rPr>
              <a:t>, a climbing </a:t>
            </a:r>
            <a:r>
              <a:rPr lang="zh-CN" altLang="en-US" b="1" i="1" dirty="0">
                <a:latin typeface="Calibri" panose="020F0502020204030204" pitchFamily="34" charset="0"/>
                <a:cs typeface="Calibri" panose="020F0502020204030204" pitchFamily="34" charset="0"/>
                <a:sym typeface="+mn-ea"/>
              </a:rPr>
              <a:t>enthusiast</a:t>
            </a:r>
            <a:r>
              <a:rPr lang="zh-CN" altLang="en-US" i="1" dirty="0">
                <a:latin typeface="Calibri" panose="020F0502020204030204" pitchFamily="34" charset="0"/>
                <a:cs typeface="Calibri" panose="020F0502020204030204" pitchFamily="34" charset="0"/>
                <a:sym typeface="+mn-ea"/>
              </a:rPr>
              <a:t>, </a:t>
            </a:r>
            <a:r>
              <a:rPr lang="zh-CN" altLang="en-US" b="1" i="1" dirty="0">
                <a:latin typeface="Calibri" panose="020F0502020204030204" pitchFamily="34" charset="0"/>
                <a:cs typeface="Calibri" panose="020F0502020204030204" pitchFamily="34" charset="0"/>
                <a:sym typeface="+mn-ea"/>
              </a:rPr>
              <a:t>puts it</a:t>
            </a:r>
            <a:endParaRPr lang="zh-CN" altLang="en-US" b="1" i="1" dirty="0">
              <a:latin typeface="Calibri" panose="020F0502020204030204" pitchFamily="34" charset="0"/>
              <a:cs typeface="Calibri" panose="020F0502020204030204" pitchFamily="34" charset="0"/>
              <a:sym typeface="+mn-ea"/>
            </a:endParaRPr>
          </a:p>
          <a:p>
            <a:pPr marL="0" indent="0" fontAlgn="auto">
              <a:lnSpc>
                <a:spcPct val="120000"/>
              </a:lnSpc>
              <a:buNone/>
            </a:pPr>
            <a:r>
              <a:rPr lang="en-US" altLang="zh-CN" b="1" dirty="0">
                <a:latin typeface="Calibri" panose="020F0502020204030204" pitchFamily="34" charset="0"/>
                <a:ea typeface="Calibri" panose="020F0502020204030204" pitchFamily="34" charset="0"/>
                <a:cs typeface="Calibri" panose="020F0502020204030204" pitchFamily="34" charset="0"/>
                <a:sym typeface="+mn-ea"/>
              </a:rPr>
              <a:t>16.</a:t>
            </a:r>
            <a:r>
              <a:rPr lang="zh-CN" altLang="en-US" b="1" dirty="0">
                <a:latin typeface="Calibri" panose="020F0502020204030204" pitchFamily="34" charset="0"/>
                <a:cs typeface="Calibri" panose="020F0502020204030204" pitchFamily="34" charset="0"/>
                <a:sym typeface="+mn-ea"/>
              </a:rPr>
              <a:t> 不喜欢重复的训练 </a:t>
            </a:r>
            <a:r>
              <a:rPr lang="en-US" altLang="zh-CN" dirty="0">
                <a:latin typeface="Calibri" panose="020F0502020204030204" pitchFamily="34" charset="0"/>
                <a:ea typeface="Calibri" panose="020F0502020204030204" pitchFamily="34" charset="0"/>
                <a:cs typeface="Calibri" panose="020F0502020204030204" pitchFamily="34" charset="0"/>
                <a:sym typeface="+mn-ea"/>
              </a:rPr>
              <a:t> </a:t>
            </a:r>
            <a:endParaRPr lang="en-US" altLang="zh-CN" dirty="0">
              <a:latin typeface="Calibri" panose="020F0502020204030204" pitchFamily="34" charset="0"/>
              <a:ea typeface="Calibri" panose="020F0502020204030204" pitchFamily="34" charset="0"/>
              <a:cs typeface="Calibri" panose="020F0502020204030204" pitchFamily="34" charset="0"/>
              <a:sym typeface="+mn-ea"/>
            </a:endParaRPr>
          </a:p>
          <a:p>
            <a:pPr marL="0" indent="0" fontAlgn="auto">
              <a:lnSpc>
                <a:spcPct val="120000"/>
              </a:lnSpc>
              <a:buNone/>
            </a:pPr>
            <a:r>
              <a:rPr lang="en-US" altLang="zh-CN" b="1" i="1" dirty="0">
                <a:latin typeface="Calibri" panose="020F0502020204030204" pitchFamily="34" charset="0"/>
                <a:ea typeface="Calibri" panose="020F0502020204030204" pitchFamily="34" charset="0"/>
                <a:cs typeface="Calibri" panose="020F0502020204030204" pitchFamily="34" charset="0"/>
                <a:sym typeface="+mn-ea"/>
              </a:rPr>
              <a:t>be</a:t>
            </a:r>
            <a:r>
              <a:rPr lang="en-US" altLang="zh-CN" i="1" dirty="0">
                <a:latin typeface="Calibri" panose="020F0502020204030204" pitchFamily="34" charset="0"/>
                <a:ea typeface="Calibri" panose="020F0502020204030204" pitchFamily="34" charset="0"/>
                <a:cs typeface="Calibri" panose="020F0502020204030204" pitchFamily="34" charset="0"/>
                <a:sym typeface="+mn-ea"/>
              </a:rPr>
              <a:t> </a:t>
            </a:r>
            <a:r>
              <a:rPr lang="zh-CN" altLang="en-US" i="1" dirty="0">
                <a:latin typeface="Calibri" panose="020F0502020204030204" pitchFamily="34" charset="0"/>
                <a:cs typeface="Calibri" panose="020F0502020204030204" pitchFamily="34" charset="0"/>
                <a:sym typeface="+mn-ea"/>
              </a:rPr>
              <a:t>not</a:t>
            </a:r>
            <a:r>
              <a:rPr lang="zh-CN" altLang="en-US" b="1" i="1" dirty="0">
                <a:latin typeface="Calibri" panose="020F0502020204030204" pitchFamily="34" charset="0"/>
                <a:cs typeface="Calibri" panose="020F0502020204030204" pitchFamily="34" charset="0"/>
                <a:sym typeface="+mn-ea"/>
              </a:rPr>
              <a:t> into </a:t>
            </a:r>
            <a:r>
              <a:rPr lang="zh-CN" altLang="en-US" i="1" dirty="0">
                <a:latin typeface="Calibri" panose="020F0502020204030204" pitchFamily="34" charset="0"/>
                <a:cs typeface="Calibri" panose="020F0502020204030204" pitchFamily="34" charset="0"/>
                <a:sym typeface="+mn-ea"/>
              </a:rPr>
              <a:t>repetitive exercises</a:t>
            </a:r>
            <a:endParaRPr lang="zh-CN" altLang="en-US" i="1" dirty="0">
              <a:latin typeface="Calibri" panose="020F0502020204030204" pitchFamily="34" charset="0"/>
              <a:cs typeface="Calibri" panose="020F0502020204030204" pitchFamily="34" charset="0"/>
              <a:sym typeface="+mn-ea"/>
            </a:endParaRPr>
          </a:p>
          <a:p>
            <a:pPr marL="0" indent="0" fontAlgn="auto">
              <a:lnSpc>
                <a:spcPct val="120000"/>
              </a:lnSpc>
              <a:buNone/>
            </a:pPr>
            <a:endParaRPr lang="zh-CN" altLang="en-US" dirty="0">
              <a:latin typeface="Calibri" panose="020F0502020204030204" pitchFamily="34" charset="0"/>
              <a:cs typeface="Calibri" panose="020F0502020204030204" pitchFamily="34" charset="0"/>
            </a:endParaRPr>
          </a:p>
        </p:txBody>
      </p:sp>
      <p:sp>
        <p:nvSpPr>
          <p:cNvPr id="10" name="文本框 9"/>
          <p:cNvSpPr txBox="1"/>
          <p:nvPr/>
        </p:nvSpPr>
        <p:spPr>
          <a:xfrm>
            <a:off x="8891068" y="714625"/>
            <a:ext cx="1114408" cy="369332"/>
          </a:xfrm>
          <a:prstGeom prst="rect">
            <a:avLst/>
          </a:prstGeom>
          <a:solidFill>
            <a:schemeClr val="accent1">
              <a:lumMod val="20000"/>
              <a:lumOff val="80000"/>
            </a:schemeClr>
          </a:solidFill>
        </p:spPr>
        <p:txBody>
          <a:bodyPr wrap="none" rtlCol="0" anchor="t">
            <a:spAutoFit/>
          </a:bodyPr>
          <a:lstStyle/>
          <a:p>
            <a:pPr marL="0" indent="0" fontAlgn="auto">
              <a:lnSpc>
                <a:spcPct val="100000"/>
              </a:lnSpc>
              <a:buNone/>
            </a:pPr>
            <a:r>
              <a:rPr lang="zh-CN" altLang="en-US" b="1" dirty="0">
                <a:sym typeface="+mn-ea"/>
              </a:rPr>
              <a:t>其它词汇</a:t>
            </a:r>
            <a:endParaRPr lang="zh-CN" altLang="en-US" b="1" dirty="0">
              <a:sym typeface="+mn-ea"/>
            </a:endParaRPr>
          </a:p>
        </p:txBody>
      </p:sp>
      <p:sp>
        <p:nvSpPr>
          <p:cNvPr id="11" name="文本框 10"/>
          <p:cNvSpPr txBox="1"/>
          <p:nvPr/>
        </p:nvSpPr>
        <p:spPr>
          <a:xfrm>
            <a:off x="4175016" y="5303720"/>
            <a:ext cx="966152" cy="369332"/>
          </a:xfrm>
          <a:prstGeom prst="rect">
            <a:avLst/>
          </a:prstGeom>
          <a:noFill/>
        </p:spPr>
        <p:txBody>
          <a:bodyPr wrap="square">
            <a:spAutoFit/>
          </a:bodyPr>
          <a:lstStyle/>
          <a:p>
            <a:r>
              <a:rPr lang="zh-CN" altLang="en-US" b="1" i="1" dirty="0">
                <a:solidFill>
                  <a:srgbClr val="FF0000"/>
                </a:solidFill>
                <a:latin typeface="Calibri" panose="020F0502020204030204" pitchFamily="34" charset="0"/>
                <a:cs typeface="Calibri" panose="020F0502020204030204" pitchFamily="34" charset="0"/>
                <a:sym typeface="+mn-ea"/>
              </a:rPr>
              <a:t>appeal</a:t>
            </a:r>
            <a:endParaRPr lang="zh-CN" altLang="en-US" i="1" dirty="0">
              <a:solidFill>
                <a:srgbClr val="FF0000"/>
              </a:solidFill>
              <a:latin typeface="Calibri" panose="020F0502020204030204" pitchFamily="34" charset="0"/>
              <a:cs typeface="Calibri" panose="020F0502020204030204" pitchFamily="34" charset="0"/>
            </a:endParaRPr>
          </a:p>
        </p:txBody>
      </p:sp>
      <p:sp>
        <p:nvSpPr>
          <p:cNvPr id="12" name="文本框 11"/>
          <p:cNvSpPr txBox="1"/>
          <p:nvPr/>
        </p:nvSpPr>
        <p:spPr>
          <a:xfrm>
            <a:off x="5647820" y="5335251"/>
            <a:ext cx="990800" cy="369332"/>
          </a:xfrm>
          <a:prstGeom prst="rect">
            <a:avLst/>
          </a:prstGeom>
          <a:noFill/>
        </p:spPr>
        <p:txBody>
          <a:bodyPr wrap="square">
            <a:spAutoFit/>
          </a:bodyPr>
          <a:lstStyle/>
          <a:p>
            <a:r>
              <a:rPr lang="zh-CN" altLang="en-US" b="1" i="1" dirty="0">
                <a:solidFill>
                  <a:srgbClr val="FF0000"/>
                </a:solidFill>
                <a:latin typeface="Calibri" panose="020F0502020204030204" pitchFamily="34" charset="0"/>
                <a:cs typeface="Calibri" panose="020F0502020204030204" pitchFamily="34" charset="0"/>
                <a:sym typeface="+mn-ea"/>
              </a:rPr>
              <a:t>lies in </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13" name="文本框 12"/>
          <p:cNvSpPr txBox="1"/>
          <p:nvPr/>
        </p:nvSpPr>
        <p:spPr>
          <a:xfrm>
            <a:off x="6313339" y="5653613"/>
            <a:ext cx="1515046" cy="369332"/>
          </a:xfrm>
          <a:prstGeom prst="rect">
            <a:avLst/>
          </a:prstGeom>
          <a:noFill/>
        </p:spPr>
        <p:txBody>
          <a:bodyPr wrap="square">
            <a:spAutoFit/>
          </a:bodyPr>
          <a:lstStyle/>
          <a:p>
            <a:r>
              <a:rPr lang="zh-CN" altLang="en-US" b="1" i="1" dirty="0">
                <a:solidFill>
                  <a:srgbClr val="FF0000"/>
                </a:solidFill>
                <a:latin typeface="Calibri" panose="020F0502020204030204" pitchFamily="34" charset="0"/>
                <a:cs typeface="Calibri" panose="020F0502020204030204" pitchFamily="34" charset="0"/>
                <a:sym typeface="+mn-ea"/>
              </a:rPr>
              <a:t>combination</a:t>
            </a:r>
            <a:endParaRPr lang="zh-CN" altLang="en-US" i="1" dirty="0">
              <a:solidFill>
                <a:srgbClr val="FF0000"/>
              </a:solidFill>
              <a:latin typeface="Calibri" panose="020F0502020204030204" pitchFamily="34" charset="0"/>
              <a:cs typeface="Calibri" panose="020F0502020204030204" pitchFamily="34" charset="0"/>
            </a:endParaRPr>
          </a:p>
        </p:txBody>
      </p:sp>
      <p:sp>
        <p:nvSpPr>
          <p:cNvPr id="14" name="文本框 13"/>
          <p:cNvSpPr txBox="1"/>
          <p:nvPr/>
        </p:nvSpPr>
        <p:spPr>
          <a:xfrm>
            <a:off x="4154092" y="6023087"/>
            <a:ext cx="2182417" cy="369332"/>
          </a:xfrm>
          <a:prstGeom prst="rect">
            <a:avLst/>
          </a:prstGeom>
          <a:noFill/>
        </p:spPr>
        <p:txBody>
          <a:bodyPr wrap="square">
            <a:spAutoFit/>
          </a:bodyPr>
          <a:lstStyle/>
          <a:p>
            <a:r>
              <a:rPr lang="zh-CN" altLang="en-US" b="1" i="1" dirty="0">
                <a:solidFill>
                  <a:srgbClr val="FF0000"/>
                </a:solidFill>
                <a:latin typeface="Calibri" panose="020F0502020204030204" pitchFamily="34" charset="0"/>
                <a:cs typeface="Calibri" panose="020F0502020204030204" pitchFamily="34" charset="0"/>
                <a:sym typeface="+mn-ea"/>
              </a:rPr>
              <a:t>physical strength</a:t>
            </a:r>
            <a:endParaRPr lang="zh-CN" altLang="en-US" i="1" dirty="0">
              <a:solidFill>
                <a:srgbClr val="FF0000"/>
              </a:solidFill>
              <a:latin typeface="Calibri" panose="020F0502020204030204" pitchFamily="34" charset="0"/>
              <a:cs typeface="Calibri" panose="020F0502020204030204" pitchFamily="34" charset="0"/>
            </a:endParaRPr>
          </a:p>
        </p:txBody>
      </p:sp>
      <p:sp>
        <p:nvSpPr>
          <p:cNvPr id="15" name="文本框 14"/>
          <p:cNvSpPr txBox="1"/>
          <p:nvPr/>
        </p:nvSpPr>
        <p:spPr>
          <a:xfrm>
            <a:off x="7043263" y="6074461"/>
            <a:ext cx="1760227" cy="369332"/>
          </a:xfrm>
          <a:prstGeom prst="rect">
            <a:avLst/>
          </a:prstGeom>
          <a:noFill/>
        </p:spPr>
        <p:txBody>
          <a:bodyPr wrap="square">
            <a:spAutoFit/>
          </a:bodyPr>
          <a:lstStyle/>
          <a:p>
            <a:r>
              <a:rPr lang="zh-CN" altLang="en-US" i="1" dirty="0">
                <a:solidFill>
                  <a:srgbClr val="FF0000"/>
                </a:solidFill>
                <a:latin typeface="Calibri" panose="020F0502020204030204" pitchFamily="34" charset="0"/>
                <a:cs typeface="Calibri" panose="020F0502020204030204" pitchFamily="34" charset="0"/>
                <a:sym typeface="+mn-ea"/>
              </a:rPr>
              <a:t> </a:t>
            </a:r>
            <a:r>
              <a:rPr lang="zh-CN" altLang="en-US" b="1" i="1" dirty="0">
                <a:solidFill>
                  <a:srgbClr val="FF0000"/>
                </a:solidFill>
                <a:latin typeface="Calibri" panose="020F0502020204030204" pitchFamily="34" charset="0"/>
                <a:cs typeface="Calibri" panose="020F0502020204030204" pitchFamily="34" charset="0"/>
                <a:sym typeface="+mn-ea"/>
              </a:rPr>
              <a:t>mental focus</a:t>
            </a:r>
            <a:endParaRPr lang="zh-CN" altLang="en-US" i="1" dirty="0">
              <a:solidFill>
                <a:srgbClr val="FF0000"/>
              </a:solidFill>
              <a:latin typeface="Calibri" panose="020F0502020204030204" pitchFamily="34" charset="0"/>
              <a:cs typeface="Calibri" panose="020F0502020204030204" pitchFamily="34" charset="0"/>
            </a:endParaRPr>
          </a:p>
        </p:txBody>
      </p:sp>
      <p:sp>
        <p:nvSpPr>
          <p:cNvPr id="16" name="文本框 15"/>
          <p:cNvSpPr txBox="1"/>
          <p:nvPr/>
        </p:nvSpPr>
        <p:spPr>
          <a:xfrm>
            <a:off x="4377656" y="6362907"/>
            <a:ext cx="2834907" cy="369332"/>
          </a:xfrm>
          <a:prstGeom prst="rect">
            <a:avLst/>
          </a:prstGeom>
          <a:noFill/>
        </p:spPr>
        <p:txBody>
          <a:bodyPr wrap="square">
            <a:spAutoFit/>
          </a:bodyPr>
          <a:lstStyle/>
          <a:p>
            <a:r>
              <a:rPr lang="zh-CN" altLang="en-US" b="1" i="1" dirty="0">
                <a:solidFill>
                  <a:srgbClr val="FF0000"/>
                </a:solidFill>
                <a:latin typeface="Calibri" panose="020F0502020204030204" pitchFamily="34" charset="0"/>
                <a:cs typeface="Calibri" panose="020F0502020204030204" pitchFamily="34" charset="0"/>
                <a:sym typeface="+mn-ea"/>
              </a:rPr>
              <a:t>problem -solving skills</a:t>
            </a:r>
            <a:r>
              <a:rPr lang="zh-CN" altLang="en-US" i="1" dirty="0">
                <a:solidFill>
                  <a:srgbClr val="FF0000"/>
                </a:solidFill>
                <a:latin typeface="Calibri" panose="020F0502020204030204" pitchFamily="34" charset="0"/>
                <a:cs typeface="Calibri" panose="020F0502020204030204" pitchFamily="34" charset="0"/>
                <a:sym typeface="+mn-ea"/>
              </a:rPr>
              <a:t> </a:t>
            </a:r>
            <a:endParaRPr lang="zh-CN" altLang="en-US" i="1"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 calcmode="lin" valueType="num">
                                      <p:cBhvr additive="base">
                                        <p:cTn id="13"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anim calcmode="lin" valueType="num">
                                      <p:cBhvr additive="base">
                                        <p:cTn id="3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11" end="11"/>
                                            </p:txEl>
                                          </p:spTgt>
                                        </p:tgtEl>
                                        <p:attrNameLst>
                                          <p:attrName>style.visibility</p:attrName>
                                        </p:attrNameLst>
                                      </p:cBhvr>
                                      <p:to>
                                        <p:strVal val="visible"/>
                                      </p:to>
                                    </p:set>
                                    <p:anim calcmode="lin" valueType="num">
                                      <p:cBhvr additive="base">
                                        <p:cTn id="37" dur="500" fill="hold"/>
                                        <p:tgtEl>
                                          <p:spTgt spid="5">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1" end="1"/>
                                            </p:txEl>
                                          </p:spTgt>
                                        </p:tgtEl>
                                        <p:attrNameLst>
                                          <p:attrName>style.visibility</p:attrName>
                                        </p:attrNameLst>
                                      </p:cBhvr>
                                      <p:to>
                                        <p:strVal val="visible"/>
                                      </p:to>
                                    </p:set>
                                    <p:anim calcmode="lin" valueType="num">
                                      <p:cBhvr additive="base">
                                        <p:cTn id="4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3" end="3"/>
                                            </p:txEl>
                                          </p:spTgt>
                                        </p:tgtEl>
                                        <p:attrNameLst>
                                          <p:attrName>style.visibility</p:attrName>
                                        </p:attrNameLst>
                                      </p:cBhvr>
                                      <p:to>
                                        <p:strVal val="visible"/>
                                      </p:to>
                                    </p:set>
                                    <p:anim calcmode="lin" valueType="num">
                                      <p:cBhvr additive="base">
                                        <p:cTn id="4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7">
                                            <p:txEl>
                                              <p:pRg st="5" end="5"/>
                                            </p:txEl>
                                          </p:spTgt>
                                        </p:tgtEl>
                                        <p:attrNameLst>
                                          <p:attrName>style.visibility</p:attrName>
                                        </p:attrNameLst>
                                      </p:cBhvr>
                                      <p:to>
                                        <p:strVal val="visible"/>
                                      </p:to>
                                    </p:set>
                                    <p:anim calcmode="lin" valueType="num">
                                      <p:cBhvr additive="base">
                                        <p:cTn id="5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7">
                                            <p:txEl>
                                              <p:pRg st="7" end="7"/>
                                            </p:txEl>
                                          </p:spTgt>
                                        </p:tgtEl>
                                        <p:attrNameLst>
                                          <p:attrName>style.visibility</p:attrName>
                                        </p:attrNameLst>
                                      </p:cBhvr>
                                      <p:to>
                                        <p:strVal val="visible"/>
                                      </p:to>
                                    </p:set>
                                    <p:anim calcmode="lin" valueType="num">
                                      <p:cBhvr additive="base">
                                        <p:cTn id="6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7">
                                            <p:txEl>
                                              <p:pRg st="9" end="9"/>
                                            </p:txEl>
                                          </p:spTgt>
                                        </p:tgtEl>
                                        <p:attrNameLst>
                                          <p:attrName>style.visibility</p:attrName>
                                        </p:attrNameLst>
                                      </p:cBhvr>
                                      <p:to>
                                        <p:strVal val="visible"/>
                                      </p:to>
                                    </p:set>
                                    <p:anim calcmode="lin" valueType="num">
                                      <p:cBhvr additive="base">
                                        <p:cTn id="67" dur="500" fill="hold"/>
                                        <p:tgtEl>
                                          <p:spTgt spid="7">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11"/>
                                        </p:tgtEl>
                                        <p:attrNameLst>
                                          <p:attrName>style.visibility</p:attrName>
                                        </p:attrNameLst>
                                      </p:cBhvr>
                                      <p:to>
                                        <p:strVal val="visible"/>
                                      </p:to>
                                    </p:set>
                                    <p:anim calcmode="lin" valueType="num">
                                      <p:cBhvr additive="base">
                                        <p:cTn id="73" dur="500" fill="hold"/>
                                        <p:tgtEl>
                                          <p:spTgt spid="11"/>
                                        </p:tgtEl>
                                        <p:attrNameLst>
                                          <p:attrName>ppt_x</p:attrName>
                                        </p:attrNameLst>
                                      </p:cBhvr>
                                      <p:tavLst>
                                        <p:tav tm="0">
                                          <p:val>
                                            <p:strVal val="#ppt_x"/>
                                          </p:val>
                                        </p:tav>
                                        <p:tav tm="100000">
                                          <p:val>
                                            <p:strVal val="#ppt_x"/>
                                          </p:val>
                                        </p:tav>
                                      </p:tavLst>
                                    </p:anim>
                                    <p:anim calcmode="lin" valueType="num">
                                      <p:cBhvr additive="base">
                                        <p:cTn id="7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 calcmode="lin" valueType="num">
                                      <p:cBhvr additive="base">
                                        <p:cTn id="79" dur="500" fill="hold"/>
                                        <p:tgtEl>
                                          <p:spTgt spid="12"/>
                                        </p:tgtEl>
                                        <p:attrNameLst>
                                          <p:attrName>ppt_x</p:attrName>
                                        </p:attrNameLst>
                                      </p:cBhvr>
                                      <p:tavLst>
                                        <p:tav tm="0">
                                          <p:val>
                                            <p:strVal val="#ppt_x"/>
                                          </p:val>
                                        </p:tav>
                                        <p:tav tm="100000">
                                          <p:val>
                                            <p:strVal val="#ppt_x"/>
                                          </p:val>
                                        </p:tav>
                                      </p:tavLst>
                                    </p:anim>
                                    <p:anim calcmode="lin" valueType="num">
                                      <p:cBhvr additive="base">
                                        <p:cTn id="8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13"/>
                                        </p:tgtEl>
                                        <p:attrNameLst>
                                          <p:attrName>style.visibility</p:attrName>
                                        </p:attrNameLst>
                                      </p:cBhvr>
                                      <p:to>
                                        <p:strVal val="visible"/>
                                      </p:to>
                                    </p:set>
                                    <p:anim calcmode="lin" valueType="num">
                                      <p:cBhvr additive="base">
                                        <p:cTn id="85" dur="500" fill="hold"/>
                                        <p:tgtEl>
                                          <p:spTgt spid="13"/>
                                        </p:tgtEl>
                                        <p:attrNameLst>
                                          <p:attrName>ppt_x</p:attrName>
                                        </p:attrNameLst>
                                      </p:cBhvr>
                                      <p:tavLst>
                                        <p:tav tm="0">
                                          <p:val>
                                            <p:strVal val="#ppt_x"/>
                                          </p:val>
                                        </p:tav>
                                        <p:tav tm="100000">
                                          <p:val>
                                            <p:strVal val="#ppt_x"/>
                                          </p:val>
                                        </p:tav>
                                      </p:tavLst>
                                    </p:anim>
                                    <p:anim calcmode="lin" valueType="num">
                                      <p:cBhvr additive="base">
                                        <p:cTn id="8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additive="base">
                                        <p:cTn id="91" dur="500" fill="hold"/>
                                        <p:tgtEl>
                                          <p:spTgt spid="14"/>
                                        </p:tgtEl>
                                        <p:attrNameLst>
                                          <p:attrName>ppt_x</p:attrName>
                                        </p:attrNameLst>
                                      </p:cBhvr>
                                      <p:tavLst>
                                        <p:tav tm="0">
                                          <p:val>
                                            <p:strVal val="#ppt_x"/>
                                          </p:val>
                                        </p:tav>
                                        <p:tav tm="100000">
                                          <p:val>
                                            <p:strVal val="#ppt_x"/>
                                          </p:val>
                                        </p:tav>
                                      </p:tavLst>
                                    </p:anim>
                                    <p:anim calcmode="lin" valueType="num">
                                      <p:cBhvr additive="base">
                                        <p:cTn id="9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 calcmode="lin" valueType="num">
                                      <p:cBhvr additive="base">
                                        <p:cTn id="97" dur="500" fill="hold"/>
                                        <p:tgtEl>
                                          <p:spTgt spid="15"/>
                                        </p:tgtEl>
                                        <p:attrNameLst>
                                          <p:attrName>ppt_x</p:attrName>
                                        </p:attrNameLst>
                                      </p:cBhvr>
                                      <p:tavLst>
                                        <p:tav tm="0">
                                          <p:val>
                                            <p:strVal val="#ppt_x"/>
                                          </p:val>
                                        </p:tav>
                                        <p:tav tm="100000">
                                          <p:val>
                                            <p:strVal val="#ppt_x"/>
                                          </p:val>
                                        </p:tav>
                                      </p:tavLst>
                                    </p:anim>
                                    <p:anim calcmode="lin" valueType="num">
                                      <p:cBhvr additive="base">
                                        <p:cTn id="9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ppt_x"/>
                                          </p:val>
                                        </p:tav>
                                        <p:tav tm="100000">
                                          <p:val>
                                            <p:strVal val="#ppt_x"/>
                                          </p:val>
                                        </p:tav>
                                      </p:tavLst>
                                    </p:anim>
                                    <p:anim calcmode="lin" valueType="num">
                                      <p:cBhvr additive="base">
                                        <p:cTn id="10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nodeType="clickEffect">
                                  <p:stCondLst>
                                    <p:cond delay="0"/>
                                  </p:stCondLst>
                                  <p:childTnLst>
                                    <p:set>
                                      <p:cBhvr>
                                        <p:cTn id="108" dur="1" fill="hold">
                                          <p:stCondLst>
                                            <p:cond delay="0"/>
                                          </p:stCondLst>
                                        </p:cTn>
                                        <p:tgtEl>
                                          <p:spTgt spid="9">
                                            <p:txEl>
                                              <p:pRg st="1" end="1"/>
                                            </p:txEl>
                                          </p:spTgt>
                                        </p:tgtEl>
                                        <p:attrNameLst>
                                          <p:attrName>style.visibility</p:attrName>
                                        </p:attrNameLst>
                                      </p:cBhvr>
                                      <p:to>
                                        <p:strVal val="visible"/>
                                      </p:to>
                                    </p:set>
                                    <p:anim calcmode="lin" valueType="num">
                                      <p:cBhvr additive="base">
                                        <p:cTn id="10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nodeType="clickEffect">
                                  <p:stCondLst>
                                    <p:cond delay="0"/>
                                  </p:stCondLst>
                                  <p:childTnLst>
                                    <p:set>
                                      <p:cBhvr>
                                        <p:cTn id="114" dur="1" fill="hold">
                                          <p:stCondLst>
                                            <p:cond delay="0"/>
                                          </p:stCondLst>
                                        </p:cTn>
                                        <p:tgtEl>
                                          <p:spTgt spid="9">
                                            <p:txEl>
                                              <p:pRg st="3" end="3"/>
                                            </p:txEl>
                                          </p:spTgt>
                                        </p:tgtEl>
                                        <p:attrNameLst>
                                          <p:attrName>style.visibility</p:attrName>
                                        </p:attrNameLst>
                                      </p:cBhvr>
                                      <p:to>
                                        <p:strVal val="visible"/>
                                      </p:to>
                                    </p:set>
                                    <p:anim calcmode="lin" valueType="num">
                                      <p:cBhvr additive="base">
                                        <p:cTn id="11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9">
                                            <p:txEl>
                                              <p:pRg st="5" end="5"/>
                                            </p:txEl>
                                          </p:spTgt>
                                        </p:tgtEl>
                                        <p:attrNameLst>
                                          <p:attrName>style.visibility</p:attrName>
                                        </p:attrNameLst>
                                      </p:cBhvr>
                                      <p:to>
                                        <p:strVal val="visible"/>
                                      </p:to>
                                    </p:set>
                                    <p:anim calcmode="lin" valueType="num">
                                      <p:cBhvr additive="base">
                                        <p:cTn id="12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nodeType="clickEffect">
                                  <p:stCondLst>
                                    <p:cond delay="0"/>
                                  </p:stCondLst>
                                  <p:childTnLst>
                                    <p:set>
                                      <p:cBhvr>
                                        <p:cTn id="126" dur="1" fill="hold">
                                          <p:stCondLst>
                                            <p:cond delay="0"/>
                                          </p:stCondLst>
                                        </p:cTn>
                                        <p:tgtEl>
                                          <p:spTgt spid="9">
                                            <p:txEl>
                                              <p:pRg st="7" end="7"/>
                                            </p:txEl>
                                          </p:spTgt>
                                        </p:tgtEl>
                                        <p:attrNameLst>
                                          <p:attrName>style.visibility</p:attrName>
                                        </p:attrNameLst>
                                      </p:cBhvr>
                                      <p:to>
                                        <p:strVal val="visible"/>
                                      </p:to>
                                    </p:set>
                                    <p:anim calcmode="lin" valueType="num">
                                      <p:cBhvr additive="base">
                                        <p:cTn id="12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12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2295331" cy="623456"/>
            <a:chOff x="0" y="0"/>
            <a:chExt cx="3169369" cy="623456"/>
          </a:xfrm>
        </p:grpSpPr>
        <p:sp>
          <p:nvSpPr>
            <p:cNvPr id="3" name="矩形 2"/>
            <p:cNvSpPr/>
            <p:nvPr/>
          </p:nvSpPr>
          <p:spPr>
            <a:xfrm>
              <a:off x="0" y="467592"/>
              <a:ext cx="3158836" cy="155864"/>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rPr>
                <a:t>文本</a:t>
              </a:r>
              <a:r>
                <a:rPr lang="zh-CN" altLang="en-US" sz="3200" dirty="0">
                  <a:latin typeface="Calibri Light" panose="020F0302020204030204"/>
                  <a:ea typeface="华文中宋" panose="02010600040101010101" charset="-122"/>
                </a:rPr>
                <a:t>再填空</a:t>
              </a:r>
              <a:endPar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endParaRPr>
            </a:p>
          </p:txBody>
        </p:sp>
      </p:grpSp>
      <p:sp>
        <p:nvSpPr>
          <p:cNvPr id="5" name="文本框 4"/>
          <p:cNvSpPr txBox="1"/>
          <p:nvPr/>
        </p:nvSpPr>
        <p:spPr>
          <a:xfrm>
            <a:off x="90804" y="605647"/>
            <a:ext cx="11861709" cy="6023957"/>
          </a:xfrm>
          <a:prstGeom prst="rect">
            <a:avLst/>
          </a:prstGeom>
          <a:noFill/>
          <a:ln w="9525">
            <a:noFill/>
          </a:ln>
        </p:spPr>
        <p:txBody>
          <a:bodyPr wrap="square">
            <a:spAutoFit/>
          </a:bodyPr>
          <a:lstStyle/>
          <a:p>
            <a:pPr marL="0" marR="0" lvl="0" indent="165100" algn="just" defTabSz="914400" rtl="0" eaLnBrk="1" fontAlgn="auto" latinLnBrk="0" hangingPunct="1">
              <a:lnSpc>
                <a:spcPct val="110000"/>
              </a:lnSpc>
              <a:spcBef>
                <a:spcPts val="0"/>
              </a:spcBef>
              <a:spcAft>
                <a:spcPts val="0"/>
              </a:spcAft>
              <a:buClrTx/>
              <a:buSzTx/>
              <a:buFontTx/>
              <a:buNone/>
              <a:defRPr/>
            </a:pP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Since the Paris Olympics, interest</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in rock climbing _________(grow) across China. Climbing gyms nationwide have reporte</a:t>
            </a:r>
            <a:r>
              <a:rPr kumimoji="0" lang="en-US" altLang="zh-CN"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d a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significant rise in bookings, especially during weekends and after work on weekdays. To meet the ________(increase) demand, more climbing gyms are being established.</a:t>
            </a:r>
            <a:endPar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endParaRPr>
          </a:p>
          <a:p>
            <a:pPr marL="0" marR="0" lvl="0" indent="165100" algn="just" defTabSz="914400" rtl="0" eaLnBrk="1" fontAlgn="auto" latinLnBrk="0" hangingPunct="1">
              <a:lnSpc>
                <a:spcPct val="110000"/>
              </a:lnSpc>
              <a:spcBef>
                <a:spcPts val="0"/>
              </a:spcBef>
              <a:spcAft>
                <a:spcPts val="0"/>
              </a:spcAft>
              <a:buClrTx/>
              <a:buSzTx/>
              <a:buFontTx/>
              <a:buNone/>
              <a:defRPr/>
            </a:pP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The appeal of rock climbing lies in the sense of freedom it represents, as well as  the combination of physical strength, _________(flexible),</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mental focus, and problem-solving skills it requires. Bouldering, ____ popular form of indoor climbing, illustrates this well.</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The same route can</a:t>
            </a:r>
            <a:r>
              <a:rPr kumimoji="0" lang="en-US" sz="2200" b="0" i="0" u="none" strike="noStrike" kern="1200" cap="none" spc="0" normalizeH="0" noProof="0" dirty="0">
                <a:ln>
                  <a:noFill/>
                </a:ln>
                <a:effectLst/>
                <a:uLnTx/>
                <a:uFillTx/>
                <a:latin typeface="Times New Roman" panose="02020603050405020304" pitchFamily="18" charset="0"/>
                <a:ea typeface="宋体" panose="02010600030101010101" pitchFamily="2" charset="-122"/>
              </a:rPr>
              <a:t> be completed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in multiple ways, ________(vary)</a:t>
            </a:r>
            <a:r>
              <a:rPr kumimoji="0" lang="en-US" sz="2200" b="0" i="0" u="none" strike="noStrike" kern="1200" cap="none" spc="0" normalizeH="0" noProof="0" dirty="0">
                <a:ln>
                  <a:noFill/>
                </a:ln>
                <a:effectLst/>
                <a:uLnTx/>
                <a:uFillTx/>
                <a:latin typeface="Times New Roman" panose="02020603050405020304" pitchFamily="18" charset="0"/>
                <a:ea typeface="宋体" panose="02010600030101010101" pitchFamily="2" charset="-122"/>
              </a:rPr>
              <a:t> i</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n movements,</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speed,</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and energy use. Solving these challenges feels like completing a puzzle ______ brings a strong sense of achievement. As Leo, a climbing enthusiast,</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_____(put)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it,</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“Figuring out how to deal with new challenges is part of what I enjoy. I'm not into repetitive exercises,</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and climbing keeps things fresh with every new route.”</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endParaRPr lang="en-US" sz="2200" dirty="0">
              <a:latin typeface="Times New Roman" panose="02020603050405020304" pitchFamily="18" charset="0"/>
              <a:ea typeface="宋体" panose="02010600030101010101" pitchFamily="2" charset="-122"/>
            </a:endParaRPr>
          </a:p>
          <a:p>
            <a:pPr marL="0" marR="0" lvl="0" indent="165100" algn="just" defTabSz="914400" rtl="0" eaLnBrk="1" fontAlgn="auto" latinLnBrk="0" hangingPunct="1">
              <a:lnSpc>
                <a:spcPct val="110000"/>
              </a:lnSpc>
              <a:spcBef>
                <a:spcPts val="0"/>
              </a:spcBef>
              <a:spcAft>
                <a:spcPts val="0"/>
              </a:spcAft>
              <a:buClrTx/>
              <a:buSzTx/>
              <a:buFontTx/>
              <a:buNone/>
              <a:defRPr/>
            </a:pPr>
            <a:r>
              <a:rPr lang="en-US" sz="2200" dirty="0">
                <a:latin typeface="Times New Roman" panose="02020603050405020304" pitchFamily="18" charset="0"/>
                <a:ea typeface="宋体" panose="02010600030101010101" pitchFamily="2" charset="-122"/>
              </a:rPr>
              <a:t>  The welcoming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and _________(support)</a:t>
            </a:r>
            <a:r>
              <a:rPr kumimoji="0" lang="en-US" sz="2200" b="0" i="0" u="none" strike="noStrike" kern="1200" cap="none" spc="0" normalizeH="0" noProof="0" dirty="0">
                <a:ln>
                  <a:noFill/>
                </a:ln>
                <a:effectLst/>
                <a:uLnTx/>
                <a:uFillTx/>
                <a:latin typeface="Times New Roman" panose="02020603050405020304" pitchFamily="18" charset="0"/>
                <a:ea typeface="宋体" panose="02010600030101010101" pitchFamily="2" charset="-122"/>
              </a:rPr>
              <a: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atmosphere at climbing gyms adds to the positive experience. _______ climbers usually focus on their own routes, they often receive encouragement enthusiastically</a:t>
            </a:r>
            <a:r>
              <a:rPr kumimoji="0" lang="en-US" sz="2200" b="0" i="0" u="none" strike="noStrike" kern="1200" cap="none" spc="0" normalizeH="0" noProof="0" dirty="0">
                <a:ln>
                  <a:noFill/>
                </a:ln>
                <a:effectLst/>
                <a:uLnTx/>
                <a:uFillTx/>
                <a:latin typeface="Times New Roman" panose="02020603050405020304" pitchFamily="18" charset="0"/>
                <a:ea typeface="宋体" panose="02010600030101010101" pitchFamily="2" charset="-122"/>
              </a:rPr>
              <a: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offered by those in the rest area when facing challenging moments.</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“Climbing can be an individual _______(pursue) or a shared activity,”</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said Chen, manager of a gym in Shanghai. “It can accommodate different social</a:t>
            </a:r>
            <a:r>
              <a:rPr kumimoji="0" lang="en-US" sz="2200" b="0" i="0" u="none" strike="noStrike" kern="1200" cap="none" spc="0" normalizeH="0" noProof="0" dirty="0">
                <a:ln>
                  <a:noFill/>
                </a:ln>
                <a:effectLst/>
                <a:uLnTx/>
                <a:uFillTx/>
                <a:latin typeface="Times New Roman" panose="02020603050405020304" pitchFamily="18" charset="0"/>
                <a:ea typeface="宋体" panose="02010600030101010101" pitchFamily="2" charset="-122"/>
              </a:rPr>
              <a:t> p</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reference</a:t>
            </a:r>
            <a:r>
              <a:rPr lang="en-US" sz="2200" dirty="0">
                <a:latin typeface="Times New Roman" panose="02020603050405020304" pitchFamily="18" charset="0"/>
                <a:ea typeface="宋体" panose="02010600030101010101" pitchFamily="2" charset="-122"/>
              </a:rPr>
              <a:t>s</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a:t>
            </a:r>
            <a:endParaRPr lang="en-US" sz="2200" dirty="0">
              <a:latin typeface="Times New Roman" panose="02020603050405020304" pitchFamily="18" charset="0"/>
              <a:ea typeface="宋体" panose="02010600030101010101" pitchFamily="2" charset="-122"/>
            </a:endParaRPr>
          </a:p>
          <a:p>
            <a:pPr marL="0" marR="0" lvl="0" indent="165100" algn="just" defTabSz="914400" rtl="0" eaLnBrk="1" fontAlgn="auto" latinLnBrk="0" hangingPunct="1">
              <a:lnSpc>
                <a:spcPct val="110000"/>
              </a:lnSpc>
              <a:spcBef>
                <a:spcPts val="0"/>
              </a:spcBef>
              <a:spcAft>
                <a:spcPts val="0"/>
              </a:spcAft>
              <a:buClrTx/>
              <a:buSzTx/>
              <a:buFontTx/>
              <a:buNone/>
              <a:defRPr/>
            </a:pP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  Experts believe that as a trendy and youthful activity, ___(climbing)</a:t>
            </a:r>
            <a:r>
              <a:rPr kumimoji="0" lang="en-US" sz="2200" b="0" i="0" u="none" strike="noStrike" kern="1200" cap="none" spc="0" normalizeH="0" noProof="0" dirty="0">
                <a:ln>
                  <a:noFill/>
                </a:ln>
                <a:effectLst/>
                <a:uLnTx/>
                <a:uFillTx/>
                <a:latin typeface="Times New Roman" panose="02020603050405020304" pitchFamily="18" charset="0"/>
                <a:ea typeface="宋体" panose="02010600030101010101" pitchFamily="2" charset="-122"/>
              </a:rPr>
              <a:t> </a:t>
            </a:r>
            <a:r>
              <a:rPr kumimoji="0" 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rPr>
              <a:t>popularity will continue to grow.</a:t>
            </a:r>
            <a:endParaRPr kumimoji="0" lang="en-US" altLang="en-US" sz="2200" b="0"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endParaRPr>
          </a:p>
        </p:txBody>
      </p:sp>
      <p:sp>
        <p:nvSpPr>
          <p:cNvPr id="7" name="文本框 6"/>
          <p:cNvSpPr txBox="1"/>
          <p:nvPr/>
        </p:nvSpPr>
        <p:spPr>
          <a:xfrm>
            <a:off x="6400801" y="619647"/>
            <a:ext cx="172616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has grown </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11" name="文本框 10"/>
          <p:cNvSpPr txBox="1"/>
          <p:nvPr/>
        </p:nvSpPr>
        <p:spPr>
          <a:xfrm>
            <a:off x="2705879" y="1291450"/>
            <a:ext cx="1744823"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increased</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13" name="文本框 12"/>
          <p:cNvSpPr txBox="1"/>
          <p:nvPr/>
        </p:nvSpPr>
        <p:spPr>
          <a:xfrm>
            <a:off x="2528597" y="2065892"/>
            <a:ext cx="2099387"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flexibility</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15" name="文本框 14"/>
          <p:cNvSpPr txBox="1"/>
          <p:nvPr/>
        </p:nvSpPr>
        <p:spPr>
          <a:xfrm>
            <a:off x="1726164" y="2420455"/>
            <a:ext cx="839754"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17" name="文本框 16"/>
          <p:cNvSpPr txBox="1"/>
          <p:nvPr/>
        </p:nvSpPr>
        <p:spPr>
          <a:xfrm>
            <a:off x="3694924" y="2821672"/>
            <a:ext cx="1324945"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varying</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19" name="文本框 18"/>
          <p:cNvSpPr txBox="1"/>
          <p:nvPr/>
        </p:nvSpPr>
        <p:spPr>
          <a:xfrm>
            <a:off x="5131837" y="3194895"/>
            <a:ext cx="821093"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and</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21" name="文本框 20"/>
          <p:cNvSpPr txBox="1"/>
          <p:nvPr/>
        </p:nvSpPr>
        <p:spPr>
          <a:xfrm>
            <a:off x="2584581" y="3549459"/>
            <a:ext cx="2248676"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puts</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23" name="文本框 22"/>
          <p:cNvSpPr txBox="1"/>
          <p:nvPr/>
        </p:nvSpPr>
        <p:spPr>
          <a:xfrm>
            <a:off x="3079103" y="4277246"/>
            <a:ext cx="1604864"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supportive</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25" name="文本框 24"/>
          <p:cNvSpPr txBox="1"/>
          <p:nvPr/>
        </p:nvSpPr>
        <p:spPr>
          <a:xfrm>
            <a:off x="1679511" y="4659802"/>
            <a:ext cx="1408922"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While</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27" name="文本框 26"/>
          <p:cNvSpPr txBox="1"/>
          <p:nvPr/>
        </p:nvSpPr>
        <p:spPr>
          <a:xfrm>
            <a:off x="1380932" y="5406251"/>
            <a:ext cx="1175656"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pursuit</a:t>
            </a:r>
            <a:endParaRPr lang="zh-CN" altLang="en-US" b="1" i="1" dirty="0">
              <a:solidFill>
                <a:srgbClr val="FF0000"/>
              </a:solidFill>
              <a:latin typeface="Calibri" panose="020F0502020204030204" pitchFamily="34" charset="0"/>
              <a:cs typeface="Calibri" panose="020F0502020204030204" pitchFamily="34" charset="0"/>
            </a:endParaRPr>
          </a:p>
        </p:txBody>
      </p:sp>
      <p:sp>
        <p:nvSpPr>
          <p:cNvPr id="29" name="文本框 28"/>
          <p:cNvSpPr txBox="1"/>
          <p:nvPr/>
        </p:nvSpPr>
        <p:spPr>
          <a:xfrm>
            <a:off x="6391470" y="5872781"/>
            <a:ext cx="1726163" cy="430887"/>
          </a:xfrm>
          <a:prstGeom prst="rect">
            <a:avLst/>
          </a:prstGeom>
          <a:noFill/>
        </p:spPr>
        <p:txBody>
          <a:bodyPr wrap="square">
            <a:spAutoFit/>
          </a:bodyPr>
          <a:lstStyle/>
          <a:p>
            <a:r>
              <a:rPr kumimoji="0" lang="en-US" altLang="zh-CN" sz="2200" b="1" i="1"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climbing's</a:t>
            </a:r>
            <a:endParaRPr lang="zh-CN" altLang="en-US" b="1" i="1" dirty="0">
              <a:solidFill>
                <a:srgbClr val="FF0000"/>
              </a:solidFill>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barn(inVertic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barn(inVertical)">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barn(inVertical)">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barn(inVertical)">
                                      <p:cBhvr>
                                        <p:cTn id="52" dur="500"/>
                                        <p:tgtEl>
                                          <p:spTgt spid="27"/>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barn(inVertical)">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P spid="15" grpId="0"/>
      <p:bldP spid="17" grpId="0"/>
      <p:bldP spid="19" grpId="0"/>
      <p:bldP spid="21" grpId="0"/>
      <p:bldP spid="23" grpId="0"/>
      <p:bldP spid="25" grpId="0"/>
      <p:bldP spid="27" grpId="0"/>
      <p:bldP spid="2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descr="e7d195523061f1c03a90ee8e42cb24248e56383cd534985688F9F494128731F165EE95AB4B0C0A38076AAEA07667B1565C446FC45FF01DFB0E885BCDBDF3A284F3DB14DA61DD97F0BAB2E6C668FB493198CFB52848DC86EB11BB82AED13068808CBA584D7310F3D891938A445F52587652081D39696A1CB1BBD4A53F6FE5A76B42690475E33806AACEACEB9D104CC2D4"/>
          <p:cNvSpPr txBox="1"/>
          <p:nvPr/>
        </p:nvSpPr>
        <p:spPr>
          <a:xfrm>
            <a:off x="1567180" y="2138680"/>
            <a:ext cx="8906510" cy="144526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8800" b="1" i="0" u="none" strike="noStrike" kern="1200" cap="none" spc="60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THANK YOU</a:t>
            </a:r>
            <a:endParaRPr kumimoji="0" lang="zh-CN" altLang="en-US" sz="8800" b="1" i="0" u="none" strike="noStrike" kern="1200" cap="none" spc="600" normalizeH="0" baseline="0" noProof="0" dirty="0">
              <a:ln>
                <a:noFill/>
              </a:ln>
              <a:solidFill>
                <a:schemeClr val="bg1"/>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p:cNvSpPr/>
          <p:nvPr/>
        </p:nvSpPr>
        <p:spPr>
          <a:xfrm>
            <a:off x="0" y="3106057"/>
            <a:ext cx="7884367" cy="805543"/>
          </a:xfrm>
          <a:prstGeom prst="roundRect">
            <a:avLst/>
          </a:prstGeom>
          <a:noFill/>
          <a:ln w="25400">
            <a:solidFill>
              <a:srgbClr val="F8E2A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11430" y="0"/>
            <a:ext cx="7795895" cy="6809740"/>
          </a:xfrm>
          <a:prstGeom prst="rect">
            <a:avLst/>
          </a:prstGeom>
          <a:noFill/>
        </p:spPr>
        <p:txBody>
          <a:bodyPr wrap="square">
            <a:spAutoFit/>
          </a:bodyPr>
          <a:lstStyle/>
          <a:p>
            <a:pPr indent="279400" algn="just" fontAlgn="auto">
              <a:lnSpc>
                <a:spcPct val="105000"/>
              </a:lnSpc>
              <a:buNone/>
            </a:pPr>
            <a:r>
              <a:rPr lang="en-US" altLang="zh-CN" sz="1600" kern="100" dirty="0">
                <a:effectLst/>
                <a:latin typeface="Calibri" panose="020F0502020204030204" pitchFamily="34" charset="0"/>
                <a:ea typeface="宋体" panose="02010600030101010101" pitchFamily="2" charset="-122"/>
                <a:cs typeface="Times New Roman" panose="02020603050405020304" pitchFamily="18" charset="0"/>
              </a:rPr>
              <a:t>                          </a:t>
            </a:r>
            <a:r>
              <a:rPr lang="en-US"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 </a:t>
            </a: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Turtle Rescue Mission: Volunteering in Sri Lanka</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Join a meaningful mission to protect endangered sea turtles on the beaches of Ambalangoda, Sri Lanka. This project focuses on caring for injured turtles and giving baby turtles a safe start in the ocean. Volunteers work closely with about 30 turtles currently housed at the center. These turtles were injured by fishing nets, ocean trash, or other human activities. The center also plays a key role in hatching（孵化） and releasing hundreds of turtle eggs every season to restore the turtle population.</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Details:</a:t>
            </a:r>
            <a:endPar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Start Date: Every Saturdayor Sunday</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Duration:Minimum 2 weeks</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Age Requirement: 16+</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Accommodation: Shared rooms in the volunteer house</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Orientation: All volunteers must complete a protection training week in Kandy before joining the project. This week introduces key knowledge about turtle conservation and prepares volunteers for their tasks.</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Volunteer Tasks:</a:t>
            </a:r>
            <a:endPar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Care for the turtles: Clean their tanks, prepare food, and feed the turtles.</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Monitor nests and populations: Keep track of turtle nests, collect data on turtle numbers, and learn how to identify different species.</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Release baby turtles: Assist in releasing newly hatched turtles safely into the ocean.</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Raise community awareness: Work with local fishermen and residents to promote the importance of turtle conservation.</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rPr>
              <a:t>Important Note:</a:t>
            </a:r>
            <a:endParaRPr lang="zh-CN" altLang="zh-CN" sz="1600" b="1" kern="100" dirty="0">
              <a:effectLst/>
              <a:latin typeface="Times New Roman" panose="02020603050405020304" pitchFamily="18" charset="0"/>
              <a:ea typeface="宋体" panose="02010600030101010101" pitchFamily="2" charset="-122"/>
              <a:cs typeface="Times New Roman" panose="02020603050405020304" pitchFamily="18" charset="0"/>
            </a:endParaRPr>
          </a:p>
          <a:p>
            <a:pPr indent="279400" algn="just" fontAlgn="auto">
              <a:lnSpc>
                <a:spcPct val="105000"/>
              </a:lnSpc>
              <a:buNone/>
            </a:pPr>
            <a:r>
              <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rPr>
              <a:t>Volunteers should avoid risky social situations, such as visiting bars or pubs on the beach. The organization will not be responsible for any incidents that happen during interactions with locals or tourists in these places.</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
        <p:nvSpPr>
          <p:cNvPr id="5" name="文本框 4"/>
          <p:cNvSpPr txBox="1"/>
          <p:nvPr/>
        </p:nvSpPr>
        <p:spPr>
          <a:xfrm>
            <a:off x="7995920" y="450363"/>
            <a:ext cx="4114385" cy="5909310"/>
          </a:xfrm>
          <a:prstGeom prst="rect">
            <a:avLst/>
          </a:prstGeom>
          <a:noFill/>
          <a:ln w="25400">
            <a:solidFill>
              <a:srgbClr val="9AAABA"/>
            </a:solidFill>
          </a:ln>
        </p:spPr>
        <p:txBody>
          <a:bodyPr wrap="square">
            <a:spAutoFit/>
          </a:bodyPr>
          <a:lstStyle/>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21.What is the main goal of the project?</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To promote local tourism along the      beach.</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To explore ocean environments in Sri Lanka.</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To ensure sea turtles recover and stay healthy.</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To stop human activities from polluting the ocean.</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22. What is a requirement for new volunteers?</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Guided shifts during the first week.</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A minimum stay of one month.</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Basic conservation training in Kandy.</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A safety briefing at the volunteer house.</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b="1" dirty="0">
                <a:solidFill>
                  <a:srgbClr val="000000"/>
                </a:solidFill>
                <a:effectLst/>
                <a:latin typeface="Times New Roman" panose="02020603050405020304" pitchFamily="18" charset="0"/>
                <a:ea typeface="等线" panose="02010600030101010101" pitchFamily="2" charset="-122"/>
              </a:rPr>
              <a:t>23. Which behavior is discouraged during the project?</a:t>
            </a:r>
            <a:endParaRPr lang="en-US" altLang="zh-CN" b="1"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A. Staying out late in social settings.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B. Eating food beside the turtle tanks.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C. Taking photos of the injured turtles.</a:t>
            </a:r>
            <a:endParaRPr lang="en-US" altLang="zh-CN" dirty="0">
              <a:solidFill>
                <a:srgbClr val="000000"/>
              </a:solidFill>
              <a:effectLst/>
              <a:latin typeface="Times New Roman" panose="02020603050405020304" pitchFamily="18" charset="0"/>
              <a:ea typeface="等线" panose="02010600030101010101" pitchFamily="2" charset="-122"/>
            </a:endParaRPr>
          </a:p>
          <a:p>
            <a:pPr algn="just" eaLnBrk="0">
              <a:buNone/>
              <a:tabLst>
                <a:tab pos="266700" algn="l"/>
              </a:tabLst>
            </a:pPr>
            <a:r>
              <a:rPr lang="en-US" altLang="zh-CN" dirty="0">
                <a:solidFill>
                  <a:srgbClr val="000000"/>
                </a:solidFill>
                <a:effectLst/>
                <a:latin typeface="Times New Roman" panose="02020603050405020304" pitchFamily="18" charset="0"/>
                <a:ea typeface="等线" panose="02010600030101010101" pitchFamily="2" charset="-122"/>
              </a:rPr>
              <a:t>D. Talking to fishermen about their work.</a:t>
            </a:r>
            <a:endParaRPr lang="en-US" altLang="zh-CN" dirty="0">
              <a:solidFill>
                <a:srgbClr val="000000"/>
              </a:solidFill>
              <a:effectLst/>
              <a:latin typeface="Times New Roman" panose="02020603050405020304" pitchFamily="18" charset="0"/>
              <a:ea typeface="等线" panose="02010600030101010101" pitchFamily="2" charset="-122"/>
            </a:endParaRPr>
          </a:p>
        </p:txBody>
      </p:sp>
      <p:sp>
        <p:nvSpPr>
          <p:cNvPr id="8" name="矩形: 圆角 7"/>
          <p:cNvSpPr/>
          <p:nvPr/>
        </p:nvSpPr>
        <p:spPr>
          <a:xfrm>
            <a:off x="0" y="261257"/>
            <a:ext cx="7884367" cy="1595535"/>
          </a:xfrm>
          <a:prstGeom prst="roundRect">
            <a:avLst/>
          </a:prstGeom>
          <a:noFill/>
          <a:ln w="25400">
            <a:solidFill>
              <a:srgbClr val="EF727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0" y="254000"/>
            <a:ext cx="7998372" cy="3926774"/>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79400" algn="just" defTabSz="914400" rtl="0" eaLnBrk="1" fontAlgn="auto" latinLnBrk="0" hangingPunct="1">
              <a:lnSpc>
                <a:spcPct val="105000"/>
              </a:lnSpc>
              <a:spcBef>
                <a:spcPts val="0"/>
              </a:spcBef>
              <a:spcAft>
                <a:spcPts val="0"/>
              </a:spcAft>
              <a:buClrTx/>
              <a:buSzTx/>
              <a:buFontTx/>
              <a:buNone/>
              <a:defRPr/>
            </a:pP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zh-CN"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rPr>
              <a:t>Join a meaningful mission to protect endangered sea turtles on the beaches of Ambalangoda, Sri Lanka. This project focuses on caring for injured turtles and giving baby turtles a safe start in the ocean. Volunteers work closely with about 30 turtles currently housed at the center. These turtles were injured by fishing nets, ocean trash, or other human activities. The center also plays a key role in hatching（孵化） and releasing hundreds of turtle eggs every season to restore the turtle population.</a:t>
            </a:r>
            <a:endParaRPr kumimoji="0" lang="zh-CN"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9" name="矩形: 圆角 8"/>
          <p:cNvSpPr/>
          <p:nvPr/>
        </p:nvSpPr>
        <p:spPr>
          <a:xfrm>
            <a:off x="9137205" y="526609"/>
            <a:ext cx="1526208" cy="230147"/>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矩形: 圆角 9"/>
          <p:cNvSpPr/>
          <p:nvPr/>
        </p:nvSpPr>
        <p:spPr>
          <a:xfrm>
            <a:off x="4240084" y="596086"/>
            <a:ext cx="3715195" cy="255711"/>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矩形: 圆角 10"/>
          <p:cNvSpPr/>
          <p:nvPr/>
        </p:nvSpPr>
        <p:spPr>
          <a:xfrm>
            <a:off x="115124" y="1337766"/>
            <a:ext cx="7809676" cy="276031"/>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矩形: 圆角 11"/>
          <p:cNvSpPr/>
          <p:nvPr/>
        </p:nvSpPr>
        <p:spPr>
          <a:xfrm>
            <a:off x="74484" y="1703526"/>
            <a:ext cx="2892236" cy="255711"/>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圆角 12"/>
          <p:cNvSpPr/>
          <p:nvPr/>
        </p:nvSpPr>
        <p:spPr>
          <a:xfrm>
            <a:off x="8029764" y="1857569"/>
            <a:ext cx="4019996" cy="255711"/>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矩形: 圆角 13"/>
          <p:cNvSpPr/>
          <p:nvPr/>
        </p:nvSpPr>
        <p:spPr>
          <a:xfrm>
            <a:off x="8060244" y="2162369"/>
            <a:ext cx="941516" cy="276031"/>
          </a:xfrm>
          <a:prstGeom prst="roundRect">
            <a:avLst/>
          </a:prstGeom>
          <a:solidFill>
            <a:srgbClr val="FF0000">
              <a:alpha val="27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p:cNvSpPr txBox="1"/>
          <p:nvPr/>
        </p:nvSpPr>
        <p:spPr>
          <a:xfrm>
            <a:off x="9032240" y="2977089"/>
            <a:ext cx="814150" cy="442674"/>
          </a:xfrm>
          <a:prstGeom prst="wedgeRoundRectCallout">
            <a:avLst>
              <a:gd name="adj1" fmla="val -15010"/>
              <a:gd name="adj2" fmla="val 79658"/>
              <a:gd name="adj3" fmla="val 16667"/>
            </a:avLst>
          </a:prstGeom>
          <a:solidFill>
            <a:srgbClr val="F8E2A7"/>
          </a:solidFill>
          <a:ln>
            <a:noFill/>
          </a:ln>
          <a:effectLst>
            <a:outerShdw blurRad="50800" dist="38100" dir="5400000" algn="t" rotWithShape="0">
              <a:prstClr val="black">
                <a:alpha val="40000"/>
              </a:prstClr>
            </a:outerShdw>
          </a:effectLst>
        </p:spPr>
        <p:txBody>
          <a:bodyPr wrap="square">
            <a:spAutoFit/>
          </a:bodyPr>
          <a:lstStyle/>
          <a:p>
            <a:r>
              <a:rPr lang="zh-CN" altLang="en-US" sz="2000" b="1" dirty="0">
                <a:latin typeface="Cambria" panose="02040503050406030204" pitchFamily="18" charset="0"/>
                <a:ea typeface="Cambria" panose="02040503050406030204" pitchFamily="18" charset="0"/>
              </a:rPr>
              <a:t>轮班</a:t>
            </a:r>
            <a:endParaRPr lang="zh-CN" altLang="en-US" sz="2000" b="1" dirty="0">
              <a:latin typeface="Cambria" panose="02040503050406030204" pitchFamily="18" charset="0"/>
              <a:ea typeface="Cambria" panose="02040503050406030204" pitchFamily="18" charset="0"/>
            </a:endParaRPr>
          </a:p>
        </p:txBody>
      </p:sp>
      <p:sp>
        <p:nvSpPr>
          <p:cNvPr id="16" name="矩形 15"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0" y="2976438"/>
            <a:ext cx="7998372" cy="1745974"/>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79400" algn="just">
              <a:lnSpc>
                <a:spcPct val="105000"/>
              </a:lnSpc>
              <a:defRPr/>
            </a:pPr>
            <a:r>
              <a:rPr lang="en-US"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Orientation: All volunteers must complete a protection training week in Kandy before joining the project. This week introduces key knowledge about turtle conservation and prepares volunteers for their tasks.</a:t>
            </a:r>
            <a:endParaRPr lang="en-US"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18" name="矩形: 圆角 17"/>
          <p:cNvSpPr/>
          <p:nvPr/>
        </p:nvSpPr>
        <p:spPr>
          <a:xfrm>
            <a:off x="4885370" y="3182250"/>
            <a:ext cx="3104587" cy="258014"/>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p:cNvSpPr txBox="1"/>
          <p:nvPr/>
        </p:nvSpPr>
        <p:spPr>
          <a:xfrm>
            <a:off x="7497355" y="3978574"/>
            <a:ext cx="814150" cy="442674"/>
          </a:xfrm>
          <a:prstGeom prst="wedgeRoundRectCallout">
            <a:avLst>
              <a:gd name="adj1" fmla="val 160146"/>
              <a:gd name="adj2" fmla="val 45231"/>
              <a:gd name="adj3" fmla="val 16667"/>
            </a:avLst>
          </a:prstGeom>
          <a:solidFill>
            <a:srgbClr val="F8E2A7"/>
          </a:solidFill>
          <a:ln>
            <a:noFill/>
          </a:ln>
          <a:effectLst>
            <a:outerShdw blurRad="50800" dist="38100" dir="5400000" algn="t" rotWithShape="0">
              <a:prstClr val="black">
                <a:alpha val="40000"/>
              </a:prstClr>
            </a:outerShdw>
          </a:effectLst>
        </p:spPr>
        <p:txBody>
          <a:bodyPr wrap="square">
            <a:spAutoFit/>
          </a:bodyPr>
          <a:lstStyle/>
          <a:p>
            <a:r>
              <a:rPr lang="zh-CN" altLang="en-US" sz="2000" b="1" dirty="0">
                <a:latin typeface="Cambria" panose="02040503050406030204" pitchFamily="18" charset="0"/>
                <a:ea typeface="Cambria" panose="02040503050406030204" pitchFamily="18" charset="0"/>
              </a:rPr>
              <a:t>简报</a:t>
            </a:r>
            <a:endParaRPr lang="zh-CN" altLang="en-US" sz="2000" b="1" dirty="0">
              <a:latin typeface="Cambria" panose="02040503050406030204" pitchFamily="18" charset="0"/>
              <a:ea typeface="Cambria" panose="02040503050406030204" pitchFamily="18" charset="0"/>
            </a:endParaRPr>
          </a:p>
        </p:txBody>
      </p:sp>
      <p:sp>
        <p:nvSpPr>
          <p:cNvPr id="21" name="矩形: 圆角 20"/>
          <p:cNvSpPr/>
          <p:nvPr/>
        </p:nvSpPr>
        <p:spPr>
          <a:xfrm>
            <a:off x="98287" y="3553311"/>
            <a:ext cx="6361043" cy="274579"/>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2" name="矩形: 圆角 21"/>
          <p:cNvSpPr/>
          <p:nvPr/>
        </p:nvSpPr>
        <p:spPr>
          <a:xfrm>
            <a:off x="1592470" y="3904493"/>
            <a:ext cx="6361043" cy="274579"/>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矩形: 圆角 22"/>
          <p:cNvSpPr/>
          <p:nvPr/>
        </p:nvSpPr>
        <p:spPr>
          <a:xfrm>
            <a:off x="0" y="4325251"/>
            <a:ext cx="4531140" cy="236589"/>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4" name="文本框 23"/>
          <p:cNvSpPr txBox="1"/>
          <p:nvPr/>
        </p:nvSpPr>
        <p:spPr>
          <a:xfrm>
            <a:off x="10496605" y="4858897"/>
            <a:ext cx="814150" cy="442674"/>
          </a:xfrm>
          <a:prstGeom prst="wedgeRoundRectCallout">
            <a:avLst>
              <a:gd name="adj1" fmla="val 61900"/>
              <a:gd name="adj2" fmla="val -46076"/>
              <a:gd name="adj3" fmla="val 16667"/>
            </a:avLst>
          </a:prstGeom>
          <a:solidFill>
            <a:srgbClr val="AABABC"/>
          </a:solidFill>
          <a:ln>
            <a:noFill/>
          </a:ln>
          <a:effectLst>
            <a:outerShdw blurRad="50800" dist="38100" dir="5400000" algn="t" rotWithShape="0">
              <a:prstClr val="black">
                <a:alpha val="40000"/>
              </a:prstClr>
            </a:outerShdw>
          </a:effectLst>
        </p:spPr>
        <p:txBody>
          <a:bodyPr wrap="square">
            <a:spAutoFit/>
          </a:bodyPr>
          <a:lstStyle/>
          <a:p>
            <a:r>
              <a:rPr lang="zh-CN" altLang="en-US" sz="2000" b="1" dirty="0">
                <a:latin typeface="Cambria" panose="02040503050406030204" pitchFamily="18" charset="0"/>
                <a:ea typeface="Cambria" panose="02040503050406030204" pitchFamily="18" charset="0"/>
              </a:rPr>
              <a:t>劝阻</a:t>
            </a:r>
            <a:endParaRPr lang="zh-CN" altLang="en-US" sz="2000" b="1" dirty="0">
              <a:latin typeface="Cambria" panose="02040503050406030204" pitchFamily="18" charset="0"/>
              <a:ea typeface="Cambria" panose="02040503050406030204" pitchFamily="18" charset="0"/>
            </a:endParaRPr>
          </a:p>
        </p:txBody>
      </p:sp>
      <p:sp>
        <p:nvSpPr>
          <p:cNvPr id="25" name="矩形: 圆角 24"/>
          <p:cNvSpPr/>
          <p:nvPr/>
        </p:nvSpPr>
        <p:spPr>
          <a:xfrm>
            <a:off x="0" y="5914571"/>
            <a:ext cx="7884367" cy="805543"/>
          </a:xfrm>
          <a:prstGeom prst="roundRect">
            <a:avLst/>
          </a:prstGeom>
          <a:noFill/>
          <a:ln w="25400">
            <a:solidFill>
              <a:srgbClr val="AABAB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0" y="4954735"/>
            <a:ext cx="7998372" cy="1745974"/>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79400" algn="just">
              <a:lnSpc>
                <a:spcPct val="105000"/>
              </a:lnSpc>
              <a:defRPr/>
            </a:pPr>
            <a:r>
              <a:rPr lang="en-US"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rPr>
              <a:t>Volunteers should avoid risky social situations, such as visiting bars or pubs on the beach. The organization will not be responsible for any incidents that happen during interactions with locals or tourists in these places.</a:t>
            </a:r>
            <a:endParaRPr lang="en-US" altLang="zh-CN" sz="2400" kern="100" dirty="0">
              <a:solidFill>
                <a:prstClr val="black"/>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 name="矩形: 圆角 26"/>
          <p:cNvSpPr/>
          <p:nvPr/>
        </p:nvSpPr>
        <p:spPr>
          <a:xfrm>
            <a:off x="1850622" y="5150134"/>
            <a:ext cx="4833522" cy="263694"/>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矩形: 圆角 27"/>
          <p:cNvSpPr/>
          <p:nvPr/>
        </p:nvSpPr>
        <p:spPr>
          <a:xfrm>
            <a:off x="8270512" y="4133662"/>
            <a:ext cx="3638460" cy="198852"/>
          </a:xfrm>
          <a:prstGeom prst="roundRect">
            <a:avLst/>
          </a:prstGeom>
          <a:solidFill>
            <a:srgbClr val="F8E2A7">
              <a:alpha val="54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9" name="矩形: 圆角 28"/>
          <p:cNvSpPr/>
          <p:nvPr/>
        </p:nvSpPr>
        <p:spPr>
          <a:xfrm>
            <a:off x="8028312" y="5231414"/>
            <a:ext cx="3615048" cy="234666"/>
          </a:xfrm>
          <a:prstGeom prst="roundRect">
            <a:avLst/>
          </a:prstGeom>
          <a:solidFill>
            <a:srgbClr val="AABABC">
              <a:alpha val="61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left)">
                                      <p:cBhvr>
                                        <p:cTn id="37" dur="500"/>
                                        <p:tgtEl>
                                          <p:spTgt spid="13"/>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left)">
                                      <p:cBhvr>
                                        <p:cTn id="41" dur="500"/>
                                        <p:tgtEl>
                                          <p:spTgt spid="14"/>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grpId="1" nodeType="clickEffect">
                                  <p:stCondLst>
                                    <p:cond delay="0"/>
                                  </p:stCondLst>
                                  <p:childTnLst>
                                    <p:set>
                                      <p:cBhvr>
                                        <p:cTn id="45" dur="1" fill="hold">
                                          <p:stCondLst>
                                            <p:cond delay="0"/>
                                          </p:stCondLst>
                                        </p:cTn>
                                        <p:tgtEl>
                                          <p:spTgt spid="8"/>
                                        </p:tgtEl>
                                        <p:attrNameLst>
                                          <p:attrName>style.visibility</p:attrName>
                                        </p:attrNameLst>
                                      </p:cBhvr>
                                      <p:to>
                                        <p:strVal val="hidden"/>
                                      </p:to>
                                    </p:set>
                                  </p:childTnLst>
                                </p:cTn>
                              </p:par>
                              <p:par>
                                <p:cTn id="46" presetID="1" presetClass="exit" presetSubtype="0" fill="hold" grpId="1" nodeType="withEffect">
                                  <p:stCondLst>
                                    <p:cond delay="0"/>
                                  </p:stCondLst>
                                  <p:childTnLst>
                                    <p:set>
                                      <p:cBhvr>
                                        <p:cTn id="47" dur="1" fill="hold">
                                          <p:stCondLst>
                                            <p:cond delay="0"/>
                                          </p:stCondLst>
                                        </p:cTn>
                                        <p:tgtEl>
                                          <p:spTgt spid="6"/>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10"/>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11"/>
                                        </p:tgtEl>
                                        <p:attrNameLst>
                                          <p:attrName>style.visibility</p:attrName>
                                        </p:attrNameLst>
                                      </p:cBhvr>
                                      <p:to>
                                        <p:strVal val="hidden"/>
                                      </p:to>
                                    </p:set>
                                  </p:childTnLst>
                                </p:cTn>
                              </p:par>
                              <p:par>
                                <p:cTn id="52" presetID="1" presetClass="exit" presetSubtype="0" fill="hold" grpId="1" nodeType="withEffect">
                                  <p:stCondLst>
                                    <p:cond delay="0"/>
                                  </p:stCondLst>
                                  <p:childTnLst>
                                    <p:set>
                                      <p:cBhvr>
                                        <p:cTn id="53" dur="1" fill="hold">
                                          <p:stCondLst>
                                            <p:cond delay="0"/>
                                          </p:stCondLst>
                                        </p:cTn>
                                        <p:tgtEl>
                                          <p:spTgt spid="12"/>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p:cTn id="58" dur="500" fill="hold"/>
                                        <p:tgtEl>
                                          <p:spTgt spid="15"/>
                                        </p:tgtEl>
                                        <p:attrNameLst>
                                          <p:attrName>ppt_w</p:attrName>
                                        </p:attrNameLst>
                                      </p:cBhvr>
                                      <p:tavLst>
                                        <p:tav tm="0">
                                          <p:val>
                                            <p:fltVal val="0"/>
                                          </p:val>
                                        </p:tav>
                                        <p:tav tm="100000">
                                          <p:val>
                                            <p:strVal val="#ppt_w"/>
                                          </p:val>
                                        </p:tav>
                                      </p:tavLst>
                                    </p:anim>
                                    <p:anim calcmode="lin" valueType="num">
                                      <p:cBhvr>
                                        <p:cTn id="59" dur="500" fill="hold"/>
                                        <p:tgtEl>
                                          <p:spTgt spid="15"/>
                                        </p:tgtEl>
                                        <p:attrNameLst>
                                          <p:attrName>ppt_h</p:attrName>
                                        </p:attrNameLst>
                                      </p:cBhvr>
                                      <p:tavLst>
                                        <p:tav tm="0">
                                          <p:val>
                                            <p:fltVal val="0"/>
                                          </p:val>
                                        </p:tav>
                                        <p:tav tm="100000">
                                          <p:val>
                                            <p:strVal val="#ppt_h"/>
                                          </p:val>
                                        </p:tav>
                                      </p:tavLst>
                                    </p:anim>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barn(inVertical)">
                                      <p:cBhvr>
                                        <p:cTn id="72" dur="500"/>
                                        <p:tgtEl>
                                          <p:spTgt spid="20"/>
                                        </p:tgtEl>
                                      </p:cBhvr>
                                    </p:animEffect>
                                  </p:childTnLst>
                                </p:cTn>
                              </p:par>
                            </p:childTnLst>
                          </p:cTn>
                        </p:par>
                        <p:par>
                          <p:cTn id="73" fill="hold">
                            <p:stCondLst>
                              <p:cond delay="500"/>
                            </p:stCondLst>
                            <p:childTnLst>
                              <p:par>
                                <p:cTn id="74" presetID="53" presetClass="entr" presetSubtype="16" fill="hold" grpId="0" nodeType="after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18"/>
                                        </p:tgtEl>
                                        <p:attrNameLst>
                                          <p:attrName>style.visibility</p:attrName>
                                        </p:attrNameLst>
                                      </p:cBhvr>
                                      <p:to>
                                        <p:strVal val="visible"/>
                                      </p:to>
                                    </p:set>
                                    <p:animEffect transition="in" filter="wipe(left)">
                                      <p:cBhvr>
                                        <p:cTn id="83" dur="500"/>
                                        <p:tgtEl>
                                          <p:spTgt spid="18"/>
                                        </p:tgtEl>
                                      </p:cBhvr>
                                    </p:animEffect>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childTnLst>
                          </p:cTn>
                        </p:par>
                        <p:par>
                          <p:cTn id="88" fill="hold">
                            <p:stCondLst>
                              <p:cond delay="1000"/>
                            </p:stCondLst>
                            <p:childTnLst>
                              <p:par>
                                <p:cTn id="89" presetID="22" presetClass="entr" presetSubtype="8"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left)">
                                      <p:cBhvr>
                                        <p:cTn id="91" dur="500"/>
                                        <p:tgtEl>
                                          <p:spTgt spid="22"/>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ipe(left)">
                                      <p:cBhvr>
                                        <p:cTn id="95" dur="500"/>
                                        <p:tgtEl>
                                          <p:spTgt spid="23"/>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left)">
                                      <p:cBhvr>
                                        <p:cTn id="100" dur="500"/>
                                        <p:tgtEl>
                                          <p:spTgt spid="28"/>
                                        </p:tgtEl>
                                      </p:cBhvr>
                                    </p:animEffec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1" nodeType="clickEffect">
                                  <p:stCondLst>
                                    <p:cond delay="0"/>
                                  </p:stCondLst>
                                  <p:childTnLst>
                                    <p:set>
                                      <p:cBhvr>
                                        <p:cTn id="104" dur="1" fill="hold">
                                          <p:stCondLst>
                                            <p:cond delay="0"/>
                                          </p:stCondLst>
                                        </p:cTn>
                                        <p:tgtEl>
                                          <p:spTgt spid="20"/>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16"/>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18"/>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21"/>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22"/>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23"/>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53" presetClass="entr" presetSubtype="16" fill="hold" grpId="0" nodeType="clickEffect">
                                  <p:stCondLst>
                                    <p:cond delay="0"/>
                                  </p:stCondLst>
                                  <p:childTnLst>
                                    <p:set>
                                      <p:cBhvr>
                                        <p:cTn id="118" dur="1" fill="hold">
                                          <p:stCondLst>
                                            <p:cond delay="0"/>
                                          </p:stCondLst>
                                        </p:cTn>
                                        <p:tgtEl>
                                          <p:spTgt spid="24"/>
                                        </p:tgtEl>
                                        <p:attrNameLst>
                                          <p:attrName>style.visibility</p:attrName>
                                        </p:attrNameLst>
                                      </p:cBhvr>
                                      <p:to>
                                        <p:strVal val="visible"/>
                                      </p:to>
                                    </p:set>
                                    <p:anim calcmode="lin" valueType="num">
                                      <p:cBhvr>
                                        <p:cTn id="119" dur="500" fill="hold"/>
                                        <p:tgtEl>
                                          <p:spTgt spid="24"/>
                                        </p:tgtEl>
                                        <p:attrNameLst>
                                          <p:attrName>ppt_w</p:attrName>
                                        </p:attrNameLst>
                                      </p:cBhvr>
                                      <p:tavLst>
                                        <p:tav tm="0">
                                          <p:val>
                                            <p:fltVal val="0"/>
                                          </p:val>
                                        </p:tav>
                                        <p:tav tm="100000">
                                          <p:val>
                                            <p:strVal val="#ppt_w"/>
                                          </p:val>
                                        </p:tav>
                                      </p:tavLst>
                                    </p:anim>
                                    <p:anim calcmode="lin" valueType="num">
                                      <p:cBhvr>
                                        <p:cTn id="120" dur="500" fill="hold"/>
                                        <p:tgtEl>
                                          <p:spTgt spid="24"/>
                                        </p:tgtEl>
                                        <p:attrNameLst>
                                          <p:attrName>ppt_h</p:attrName>
                                        </p:attrNameLst>
                                      </p:cBhvr>
                                      <p:tavLst>
                                        <p:tav tm="0">
                                          <p:val>
                                            <p:fltVal val="0"/>
                                          </p:val>
                                        </p:tav>
                                        <p:tav tm="100000">
                                          <p:val>
                                            <p:strVal val="#ppt_h"/>
                                          </p:val>
                                        </p:tav>
                                      </p:tavLst>
                                    </p:anim>
                                    <p:animEffect transition="in" filter="fade">
                                      <p:cBhvr>
                                        <p:cTn id="121" dur="500"/>
                                        <p:tgtEl>
                                          <p:spTgt spid="24"/>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25"/>
                                        </p:tgtEl>
                                        <p:attrNameLst>
                                          <p:attrName>style.visibility</p:attrName>
                                        </p:attrNameLst>
                                      </p:cBhvr>
                                      <p:to>
                                        <p:strVal val="visible"/>
                                      </p:to>
                                    </p:set>
                                    <p:animEffect transition="in" filter="barn(inVertical)">
                                      <p:cBhvr>
                                        <p:cTn id="126" dur="500"/>
                                        <p:tgtEl>
                                          <p:spTgt spid="25"/>
                                        </p:tgtEl>
                                      </p:cBhvr>
                                    </p:animEffect>
                                  </p:childTnLst>
                                </p:cTn>
                              </p:par>
                            </p:childTnLst>
                          </p:cTn>
                        </p:par>
                        <p:par>
                          <p:cTn id="127" fill="hold">
                            <p:stCondLst>
                              <p:cond delay="500"/>
                            </p:stCondLst>
                            <p:childTnLst>
                              <p:par>
                                <p:cTn id="128" presetID="53" presetClass="entr" presetSubtype="16" fill="hold" grpId="0" nodeType="afterEffect">
                                  <p:stCondLst>
                                    <p:cond delay="0"/>
                                  </p:stCondLst>
                                  <p:childTnLst>
                                    <p:set>
                                      <p:cBhvr>
                                        <p:cTn id="129" dur="1" fill="hold">
                                          <p:stCondLst>
                                            <p:cond delay="0"/>
                                          </p:stCondLst>
                                        </p:cTn>
                                        <p:tgtEl>
                                          <p:spTgt spid="26"/>
                                        </p:tgtEl>
                                        <p:attrNameLst>
                                          <p:attrName>style.visibility</p:attrName>
                                        </p:attrNameLst>
                                      </p:cBhvr>
                                      <p:to>
                                        <p:strVal val="visible"/>
                                      </p:to>
                                    </p:set>
                                    <p:anim calcmode="lin" valueType="num">
                                      <p:cBhvr>
                                        <p:cTn id="130" dur="500" fill="hold"/>
                                        <p:tgtEl>
                                          <p:spTgt spid="26"/>
                                        </p:tgtEl>
                                        <p:attrNameLst>
                                          <p:attrName>ppt_w</p:attrName>
                                        </p:attrNameLst>
                                      </p:cBhvr>
                                      <p:tavLst>
                                        <p:tav tm="0">
                                          <p:val>
                                            <p:fltVal val="0"/>
                                          </p:val>
                                        </p:tav>
                                        <p:tav tm="100000">
                                          <p:val>
                                            <p:strVal val="#ppt_w"/>
                                          </p:val>
                                        </p:tav>
                                      </p:tavLst>
                                    </p:anim>
                                    <p:anim calcmode="lin" valueType="num">
                                      <p:cBhvr>
                                        <p:cTn id="131" dur="500" fill="hold"/>
                                        <p:tgtEl>
                                          <p:spTgt spid="26"/>
                                        </p:tgtEl>
                                        <p:attrNameLst>
                                          <p:attrName>ppt_h</p:attrName>
                                        </p:attrNameLst>
                                      </p:cBhvr>
                                      <p:tavLst>
                                        <p:tav tm="0">
                                          <p:val>
                                            <p:fltVal val="0"/>
                                          </p:val>
                                        </p:tav>
                                        <p:tav tm="100000">
                                          <p:val>
                                            <p:strVal val="#ppt_h"/>
                                          </p:val>
                                        </p:tav>
                                      </p:tavLst>
                                    </p:anim>
                                    <p:animEffect transition="in" filter="fade">
                                      <p:cBhvr>
                                        <p:cTn id="132" dur="500"/>
                                        <p:tgtEl>
                                          <p:spTgt spid="26"/>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grpId="0" nodeType="click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childTnLst>
                    </p:cTn>
                  </p:par>
                  <p:par>
                    <p:cTn id="138" fill="hold">
                      <p:stCondLst>
                        <p:cond delay="indefinite"/>
                      </p:stCondLst>
                      <p:childTnLst>
                        <p:par>
                          <p:cTn id="139" fill="hold">
                            <p:stCondLst>
                              <p:cond delay="0"/>
                            </p:stCondLst>
                            <p:childTnLst>
                              <p:par>
                                <p:cTn id="140" presetID="22" presetClass="entr" presetSubtype="8" fill="hold" grpId="0" nodeType="clickEffect">
                                  <p:stCondLst>
                                    <p:cond delay="0"/>
                                  </p:stCondLst>
                                  <p:childTnLst>
                                    <p:set>
                                      <p:cBhvr>
                                        <p:cTn id="141" dur="1" fill="hold">
                                          <p:stCondLst>
                                            <p:cond delay="0"/>
                                          </p:stCondLst>
                                        </p:cTn>
                                        <p:tgtEl>
                                          <p:spTgt spid="29"/>
                                        </p:tgtEl>
                                        <p:attrNameLst>
                                          <p:attrName>style.visibility</p:attrName>
                                        </p:attrNameLst>
                                      </p:cBhvr>
                                      <p:to>
                                        <p:strVal val="visible"/>
                                      </p:to>
                                    </p:set>
                                    <p:animEffect transition="in" filter="wipe(left)">
                                      <p:cBhvr>
                                        <p:cTn id="142" dur="500"/>
                                        <p:tgtEl>
                                          <p:spTgt spid="29"/>
                                        </p:tgtEl>
                                      </p:cBhvr>
                                    </p:animEffect>
                                  </p:childTnLst>
                                </p:cTn>
                              </p:par>
                            </p:childTnLst>
                          </p:cTn>
                        </p:par>
                      </p:childTnLst>
                    </p:cTn>
                  </p:par>
                  <p:par>
                    <p:cTn id="143" fill="hold">
                      <p:stCondLst>
                        <p:cond delay="indefinite"/>
                      </p:stCondLst>
                      <p:childTnLst>
                        <p:par>
                          <p:cTn id="144" fill="hold">
                            <p:stCondLst>
                              <p:cond delay="0"/>
                            </p:stCondLst>
                            <p:childTnLst>
                              <p:par>
                                <p:cTn id="145" presetID="1" presetClass="exit" presetSubtype="0" fill="hold" grpId="1" nodeType="clickEffect">
                                  <p:stCondLst>
                                    <p:cond delay="0"/>
                                  </p:stCondLst>
                                  <p:childTnLst>
                                    <p:set>
                                      <p:cBhvr>
                                        <p:cTn id="146" dur="1" fill="hold">
                                          <p:stCondLst>
                                            <p:cond delay="0"/>
                                          </p:stCondLst>
                                        </p:cTn>
                                        <p:tgtEl>
                                          <p:spTgt spid="25"/>
                                        </p:tgtEl>
                                        <p:attrNameLst>
                                          <p:attrName>style.visibility</p:attrName>
                                        </p:attrNameLst>
                                      </p:cBhvr>
                                      <p:to>
                                        <p:strVal val="hidden"/>
                                      </p:to>
                                    </p:set>
                                  </p:childTnLst>
                                </p:cTn>
                              </p:par>
                              <p:par>
                                <p:cTn id="147" presetID="1" presetClass="exit" presetSubtype="0" fill="hold" grpId="1" nodeType="withEffect">
                                  <p:stCondLst>
                                    <p:cond delay="0"/>
                                  </p:stCondLst>
                                  <p:childTnLst>
                                    <p:set>
                                      <p:cBhvr>
                                        <p:cTn id="148" dur="1" fill="hold">
                                          <p:stCondLst>
                                            <p:cond delay="0"/>
                                          </p:stCondLst>
                                        </p:cTn>
                                        <p:tgtEl>
                                          <p:spTgt spid="26"/>
                                        </p:tgtEl>
                                        <p:attrNameLst>
                                          <p:attrName>style.visibility</p:attrName>
                                        </p:attrNameLst>
                                      </p:cBhvr>
                                      <p:to>
                                        <p:strVal val="hidden"/>
                                      </p:to>
                                    </p:set>
                                  </p:childTnLst>
                                </p:cTn>
                              </p:par>
                              <p:par>
                                <p:cTn id="149" presetID="1" presetClass="exit" presetSubtype="0" fill="hold" grpId="1" nodeType="withEffect">
                                  <p:stCondLst>
                                    <p:cond delay="0"/>
                                  </p:stCondLst>
                                  <p:childTnLst>
                                    <p:set>
                                      <p:cBhvr>
                                        <p:cTn id="150"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8" grpId="0" animBg="1"/>
      <p:bldP spid="8" grpId="1" animBg="1"/>
      <p:bldP spid="6" grpId="0" animBg="1"/>
      <p:bldP spid="6" grpId="1" animBg="1"/>
      <p:bldP spid="9" grpId="0" animBg="1"/>
      <p:bldP spid="10" grpId="0" animBg="1"/>
      <p:bldP spid="10" grpId="1" animBg="1"/>
      <p:bldP spid="11" grpId="0" animBg="1"/>
      <p:bldP spid="11" grpId="1" animBg="1"/>
      <p:bldP spid="12" grpId="0" animBg="1"/>
      <p:bldP spid="12" grpId="1" animBg="1"/>
      <p:bldP spid="13" grpId="0" animBg="1"/>
      <p:bldP spid="14" grpId="0" animBg="1"/>
      <p:bldP spid="15" grpId="0" animBg="1"/>
      <p:bldP spid="16" grpId="0" animBg="1"/>
      <p:bldP spid="16" grpId="1" animBg="1"/>
      <p:bldP spid="18" grpId="0" animBg="1"/>
      <p:bldP spid="18" grpId="1" animBg="1"/>
      <p:bldP spid="19" grpId="0" animBg="1"/>
      <p:bldP spid="21" grpId="0" animBg="1"/>
      <p:bldP spid="21" grpId="1" animBg="1"/>
      <p:bldP spid="22" grpId="0" animBg="1"/>
      <p:bldP spid="22" grpId="1" animBg="1"/>
      <p:bldP spid="23" grpId="0" animBg="1"/>
      <p:bldP spid="23" grpId="1" animBg="1"/>
      <p:bldP spid="24" grpId="0" animBg="1"/>
      <p:bldP spid="25" grpId="0" animBg="1"/>
      <p:bldP spid="25" grpId="1" animBg="1"/>
      <p:bldP spid="26" grpId="0" animBg="1"/>
      <p:bldP spid="26" grpId="1" animBg="1"/>
      <p:bldP spid="27" grpId="0" animBg="1"/>
      <p:bldP spid="28" grpId="0" animBg="1"/>
      <p:bldP spid="29" grpId="0" animBg="1"/>
      <p:bldP spid="2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3883742" cy="623456"/>
            <a:chOff x="0" y="0"/>
            <a:chExt cx="3169369" cy="623456"/>
          </a:xfrm>
        </p:grpSpPr>
        <p:sp>
          <p:nvSpPr>
            <p:cNvPr id="3" name="矩形 2"/>
            <p:cNvSpPr/>
            <p:nvPr/>
          </p:nvSpPr>
          <p:spPr>
            <a:xfrm>
              <a:off x="0" y="467592"/>
              <a:ext cx="3158836" cy="155864"/>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rPr>
                <a:t>文本词句分析与积累</a:t>
              </a:r>
              <a:endPar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endParaRPr>
            </a:p>
          </p:txBody>
        </p:sp>
      </p:grpSp>
      <p:sp>
        <p:nvSpPr>
          <p:cNvPr id="5" name="文本占位符 2"/>
          <p:cNvSpPr txBox="1"/>
          <p:nvPr/>
        </p:nvSpPr>
        <p:spPr>
          <a:xfrm>
            <a:off x="190500" y="747304"/>
            <a:ext cx="11795023" cy="52709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Volunteers work _________(close) with about 30 turtles currently _______(house) at the center. These turtles were injured by fishing nets, ocean trash, or other human activities.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The center also plays a key role in hatching</a:t>
            </a:r>
            <a:r>
              <a:rPr lang="zh-CN" altLang="en-US" i="1" dirty="0">
                <a:solidFill>
                  <a:prstClr val="black"/>
                </a:solidFill>
                <a:latin typeface="Calibri" panose="020F0502020204030204"/>
                <a:ea typeface="Cambria" panose="02040503050406030204" pitchFamily="18" charset="0"/>
              </a:rPr>
              <a:t>（孵化） </a:t>
            </a:r>
            <a:r>
              <a:rPr lang="en-US" altLang="zh-CN" i="1" dirty="0">
                <a:solidFill>
                  <a:prstClr val="black"/>
                </a:solidFill>
                <a:latin typeface="Calibri" panose="020F0502020204030204"/>
                <a:ea typeface="Cambria" panose="02040503050406030204" pitchFamily="18" charset="0"/>
              </a:rPr>
              <a:t>and releasing hundreds of turtle eggs every season __________(restore) the turtle population.</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Accommodation: _______(share) rooms in the volunteer house</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Release baby turtles: Assist in releasing newly _________ (hatch) turtles safely into the ocean.</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Raise community _________(aware): Work with local fishermen and residents to promote the importance of turtle conservation.</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Volunteers should avoid ________(risk) social situations, such as visiting bars or pubs on the beach. </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AutoNum type="arabicPeriod"/>
            </a:pPr>
            <a:r>
              <a:rPr lang="en-US" altLang="zh-CN" i="1" dirty="0">
                <a:solidFill>
                  <a:prstClr val="black"/>
                </a:solidFill>
                <a:latin typeface="Calibri" panose="020F0502020204030204"/>
                <a:ea typeface="Cambria" panose="02040503050406030204" pitchFamily="18" charset="0"/>
              </a:rPr>
              <a:t>The organization will not be responsible for any incidents _____ happen during interactions with ______(local) or tourists in these places.</a:t>
            </a:r>
            <a:endParaRPr lang="en-US" altLang="zh-CN" i="1" dirty="0">
              <a:solidFill>
                <a:prstClr val="black"/>
              </a:solidFill>
              <a:latin typeface="Calibri" panose="020F0502020204030204"/>
              <a:ea typeface="Cambria" panose="02040503050406030204" pitchFamily="18" charset="0"/>
            </a:endParaRPr>
          </a:p>
        </p:txBody>
      </p:sp>
      <p:sp>
        <p:nvSpPr>
          <p:cNvPr id="9" name="文本框 8"/>
          <p:cNvSpPr txBox="1"/>
          <p:nvPr/>
        </p:nvSpPr>
        <p:spPr>
          <a:xfrm>
            <a:off x="2967136" y="743730"/>
            <a:ext cx="2024742" cy="461665"/>
          </a:xfrm>
          <a:prstGeom prst="rect">
            <a:avLst/>
          </a:prstGeom>
          <a:noFill/>
        </p:spPr>
        <p:txBody>
          <a:bodyPr wrap="square">
            <a:spAutoFit/>
          </a:bodyPr>
          <a:lstStyle/>
          <a:p>
            <a:r>
              <a:rPr lang="en-US" altLang="zh-CN" sz="2400" b="1" i="1" dirty="0">
                <a:solidFill>
                  <a:srgbClr val="FF0000"/>
                </a:solidFill>
                <a:latin typeface="Calibri" panose="020F0502020204030204"/>
                <a:ea typeface="Cambria" panose="02040503050406030204" pitchFamily="18" charset="0"/>
              </a:rPr>
              <a:t>closely</a:t>
            </a:r>
            <a:endParaRPr lang="zh-CN" altLang="en-US" sz="2400" b="1" dirty="0">
              <a:solidFill>
                <a:srgbClr val="FF0000"/>
              </a:solidFill>
            </a:endParaRPr>
          </a:p>
        </p:txBody>
      </p:sp>
      <p:sp>
        <p:nvSpPr>
          <p:cNvPr id="11" name="文本框 10"/>
          <p:cNvSpPr txBox="1"/>
          <p:nvPr/>
        </p:nvSpPr>
        <p:spPr>
          <a:xfrm>
            <a:off x="9022703" y="669085"/>
            <a:ext cx="1202190"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housed</a:t>
            </a:r>
            <a:endParaRPr lang="zh-CN" altLang="en-US" sz="2400" b="1" dirty="0">
              <a:solidFill>
                <a:srgbClr val="FF0000"/>
              </a:solidFill>
            </a:endParaRPr>
          </a:p>
        </p:txBody>
      </p:sp>
      <p:sp>
        <p:nvSpPr>
          <p:cNvPr id="13" name="文本框 12"/>
          <p:cNvSpPr txBox="1"/>
          <p:nvPr/>
        </p:nvSpPr>
        <p:spPr>
          <a:xfrm>
            <a:off x="3191070" y="2185309"/>
            <a:ext cx="6981142"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to restore </a:t>
            </a:r>
            <a:endParaRPr lang="zh-CN" altLang="en-US" sz="2400" b="1" dirty="0">
              <a:solidFill>
                <a:srgbClr val="FF0000"/>
              </a:solidFill>
            </a:endParaRPr>
          </a:p>
        </p:txBody>
      </p:sp>
      <p:sp>
        <p:nvSpPr>
          <p:cNvPr id="15" name="文本框 14"/>
          <p:cNvSpPr txBox="1"/>
          <p:nvPr/>
        </p:nvSpPr>
        <p:spPr>
          <a:xfrm>
            <a:off x="3135087" y="2572530"/>
            <a:ext cx="6981142"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Shared</a:t>
            </a:r>
            <a:endParaRPr lang="zh-CN" altLang="en-US" sz="2400" b="1" dirty="0">
              <a:solidFill>
                <a:srgbClr val="FF0000"/>
              </a:solidFill>
            </a:endParaRPr>
          </a:p>
        </p:txBody>
      </p:sp>
      <p:sp>
        <p:nvSpPr>
          <p:cNvPr id="17" name="文本框 16"/>
          <p:cNvSpPr txBox="1"/>
          <p:nvPr/>
        </p:nvSpPr>
        <p:spPr>
          <a:xfrm>
            <a:off x="6802017" y="2871110"/>
            <a:ext cx="1202190"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hatched</a:t>
            </a:r>
            <a:endParaRPr lang="zh-CN" altLang="en-US" sz="2400" b="1" dirty="0">
              <a:solidFill>
                <a:srgbClr val="FF0000"/>
              </a:solidFill>
            </a:endParaRPr>
          </a:p>
        </p:txBody>
      </p:sp>
      <p:sp>
        <p:nvSpPr>
          <p:cNvPr id="19" name="文本框 18"/>
          <p:cNvSpPr txBox="1"/>
          <p:nvPr/>
        </p:nvSpPr>
        <p:spPr>
          <a:xfrm>
            <a:off x="2995128" y="3598897"/>
            <a:ext cx="1687284"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awareness</a:t>
            </a:r>
            <a:endParaRPr lang="zh-CN" altLang="en-US" sz="2400" b="1" dirty="0">
              <a:solidFill>
                <a:srgbClr val="FF0000"/>
              </a:solidFill>
            </a:endParaRPr>
          </a:p>
        </p:txBody>
      </p:sp>
      <p:sp>
        <p:nvSpPr>
          <p:cNvPr id="21" name="文本框 20"/>
          <p:cNvSpPr txBox="1"/>
          <p:nvPr/>
        </p:nvSpPr>
        <p:spPr>
          <a:xfrm>
            <a:off x="4068148" y="4308024"/>
            <a:ext cx="2625838"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risky</a:t>
            </a:r>
            <a:endParaRPr lang="zh-CN" altLang="en-US" sz="2400" b="1" dirty="0">
              <a:solidFill>
                <a:srgbClr val="FF0000"/>
              </a:solidFill>
            </a:endParaRPr>
          </a:p>
        </p:txBody>
      </p:sp>
      <p:sp>
        <p:nvSpPr>
          <p:cNvPr id="23" name="文本框 22"/>
          <p:cNvSpPr txBox="1"/>
          <p:nvPr/>
        </p:nvSpPr>
        <p:spPr>
          <a:xfrm>
            <a:off x="8070981" y="5035812"/>
            <a:ext cx="1278206"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that</a:t>
            </a:r>
            <a:endParaRPr lang="zh-CN" altLang="en-US" sz="2400" b="1" dirty="0">
              <a:solidFill>
                <a:srgbClr val="FF0000"/>
              </a:solidFill>
            </a:endParaRPr>
          </a:p>
        </p:txBody>
      </p:sp>
      <p:sp>
        <p:nvSpPr>
          <p:cNvPr id="25" name="文本框 24"/>
          <p:cNvSpPr txBox="1"/>
          <p:nvPr/>
        </p:nvSpPr>
        <p:spPr>
          <a:xfrm>
            <a:off x="2967136" y="5474351"/>
            <a:ext cx="1075644" cy="461665"/>
          </a:xfrm>
          <a:prstGeom prst="rect">
            <a:avLst/>
          </a:prstGeom>
          <a:noFill/>
        </p:spPr>
        <p:txBody>
          <a:bodyPr wrap="square">
            <a:spAutoFit/>
          </a:bodyPr>
          <a:lstStyle/>
          <a:p>
            <a:r>
              <a:rPr kumimoji="0" lang="en-US" altLang="zh-CN" sz="2400" b="1" i="1" u="none" strike="noStrike" kern="1200" cap="none" spc="0" normalizeH="0" baseline="0" noProof="0" dirty="0">
                <a:ln>
                  <a:noFill/>
                </a:ln>
                <a:solidFill>
                  <a:srgbClr val="FF0000"/>
                </a:solidFill>
                <a:effectLst/>
                <a:uLnTx/>
                <a:uFillTx/>
                <a:latin typeface="Calibri" panose="020F0502020204030204"/>
                <a:ea typeface="Cambria" panose="02040503050406030204" pitchFamily="18" charset="0"/>
                <a:cs typeface="+mn-cs"/>
              </a:rPr>
              <a:t>locals</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barn(inVertical)">
                                      <p:cBhvr>
                                        <p:cTn id="42" dur="500"/>
                                        <p:tgtEl>
                                          <p:spTgt spid="2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barn(inVertical)">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barn(inVertical)">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p:bldP spid="13" grpId="0"/>
      <p:bldP spid="15" grpId="0"/>
      <p:bldP spid="17" grpId="0"/>
      <p:bldP spid="19" grpId="0"/>
      <p:bldP spid="21" grpId="0"/>
      <p:bldP spid="23"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888435" cy="623456"/>
            <a:chOff x="0" y="0"/>
            <a:chExt cx="3169369" cy="623456"/>
          </a:xfrm>
        </p:grpSpPr>
        <p:sp>
          <p:nvSpPr>
            <p:cNvPr id="3" name="矩形 2"/>
            <p:cNvSpPr/>
            <p:nvPr/>
          </p:nvSpPr>
          <p:spPr>
            <a:xfrm>
              <a:off x="0" y="467592"/>
              <a:ext cx="3158836" cy="155864"/>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3200" dirty="0">
                  <a:latin typeface="Calibri Light" panose="020F0302020204030204"/>
                  <a:ea typeface="华文中宋" panose="02010600040101010101" charset="-122"/>
                </a:rPr>
                <a:t>一词多义</a:t>
              </a:r>
              <a:endPar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endParaRPr>
            </a:p>
          </p:txBody>
        </p:sp>
      </p:grpSp>
      <p:sp>
        <p:nvSpPr>
          <p:cNvPr id="5" name="文本占位符 2"/>
          <p:cNvSpPr txBox="1"/>
          <p:nvPr/>
        </p:nvSpPr>
        <p:spPr>
          <a:xfrm>
            <a:off x="190500" y="747304"/>
            <a:ext cx="11795023" cy="52709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00000"/>
              </a:lnSpc>
              <a:spcBef>
                <a:spcPts val="0"/>
              </a:spcBef>
              <a:buFont typeface="Arial" panose="020B0604020202020204" pitchFamily="34" charset="0"/>
              <a:buChar char="•"/>
            </a:pPr>
            <a:r>
              <a:rPr lang="en-US" altLang="zh-CN" i="1" dirty="0">
                <a:solidFill>
                  <a:prstClr val="black"/>
                </a:solidFill>
                <a:latin typeface="Calibri" panose="020F0502020204030204"/>
                <a:ea typeface="Cambria" panose="02040503050406030204" pitchFamily="18" charset="0"/>
              </a:rPr>
              <a:t>release:</a:t>
            </a:r>
            <a:endParaRPr lang="en-US" altLang="zh-CN" i="1" dirty="0">
              <a:solidFill>
                <a:prstClr val="black"/>
              </a:solidFill>
              <a:latin typeface="Calibri" panose="020F0502020204030204"/>
              <a:ea typeface="Cambria" panose="02040503050406030204" pitchFamily="18" charset="0"/>
            </a:endParaRPr>
          </a:p>
          <a:p>
            <a:pPr marL="457200" lvl="0" indent="-45720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The center also plays a key role in hatching</a:t>
            </a:r>
            <a:r>
              <a:rPr lang="zh-CN" altLang="en-US" b="0" i="1" dirty="0">
                <a:solidFill>
                  <a:prstClr val="black"/>
                </a:solidFill>
                <a:latin typeface="Calibri" panose="020F0502020204030204"/>
                <a:ea typeface="Cambria" panose="02040503050406030204" pitchFamily="18" charset="0"/>
              </a:rPr>
              <a:t>（孵化） </a:t>
            </a:r>
            <a:r>
              <a:rPr lang="en-US" altLang="zh-CN" b="0" i="1" dirty="0">
                <a:solidFill>
                  <a:prstClr val="black"/>
                </a:solidFill>
                <a:latin typeface="Calibri" panose="020F0502020204030204"/>
                <a:ea typeface="Cambria" panose="02040503050406030204" pitchFamily="18" charset="0"/>
              </a:rPr>
              <a:t>and </a:t>
            </a:r>
            <a:r>
              <a:rPr lang="en-US" altLang="zh-CN" i="1" u="sng" dirty="0">
                <a:solidFill>
                  <a:prstClr val="black"/>
                </a:solidFill>
                <a:latin typeface="Calibri" panose="020F0502020204030204"/>
                <a:ea typeface="Cambria" panose="02040503050406030204" pitchFamily="18" charset="0"/>
              </a:rPr>
              <a:t>releasing</a:t>
            </a:r>
            <a:r>
              <a:rPr lang="en-US" altLang="zh-CN" b="0" i="1" dirty="0">
                <a:solidFill>
                  <a:prstClr val="black"/>
                </a:solidFill>
                <a:latin typeface="Calibri" panose="020F0502020204030204"/>
                <a:ea typeface="Cambria" panose="02040503050406030204" pitchFamily="18" charset="0"/>
              </a:rPr>
              <a:t> hundreds of turtle eggs every season to restore the turtle population. (A</a:t>
            </a:r>
            <a:r>
              <a:rPr lang="zh-CN" altLang="en-US" b="0" i="1" dirty="0">
                <a:solidFill>
                  <a:prstClr val="black"/>
                </a:solidFill>
                <a:latin typeface="Calibri" panose="020F0502020204030204"/>
                <a:ea typeface="Cambria" panose="02040503050406030204" pitchFamily="18" charset="0"/>
              </a:rPr>
              <a:t>篇</a:t>
            </a:r>
            <a:r>
              <a:rPr lang="en-US" altLang="zh-CN" b="0" i="1" dirty="0">
                <a:solidFill>
                  <a:prstClr val="black"/>
                </a:solidFill>
                <a:latin typeface="Calibri" panose="020F0502020204030204"/>
                <a:ea typeface="Cambria" panose="02040503050406030204" pitchFamily="18" charset="0"/>
              </a:rPr>
              <a:t>)</a:t>
            </a:r>
            <a:endParaRPr lang="en-US" altLang="zh-CN" b="0" i="1" dirty="0">
              <a:solidFill>
                <a:prstClr val="black"/>
              </a:solidFill>
              <a:latin typeface="Calibri" panose="020F0502020204030204"/>
              <a:ea typeface="Cambria" panose="02040503050406030204" pitchFamily="18" charset="0"/>
            </a:endParaRPr>
          </a:p>
          <a:p>
            <a:pPr marL="457200" lvl="0" indent="-45720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She felt the sudden sweet </a:t>
            </a:r>
            <a:r>
              <a:rPr lang="en-US" altLang="zh-CN" i="1" u="sng" dirty="0">
                <a:solidFill>
                  <a:prstClr val="black"/>
                </a:solidFill>
                <a:latin typeface="Calibri" panose="020F0502020204030204"/>
                <a:ea typeface="Cambria" panose="02040503050406030204" pitchFamily="18" charset="0"/>
              </a:rPr>
              <a:t>release</a:t>
            </a:r>
            <a:r>
              <a:rPr lang="en-US" altLang="zh-CN" b="0" i="1" dirty="0">
                <a:solidFill>
                  <a:prstClr val="black"/>
                </a:solidFill>
                <a:latin typeface="Calibri" panose="020F0502020204030204"/>
                <a:ea typeface="Cambria" panose="02040503050406030204" pitchFamily="18" charset="0"/>
              </a:rPr>
              <a:t> of her own tears.</a:t>
            </a:r>
            <a:endParaRPr lang="en-US" altLang="zh-CN" b="0" i="1" dirty="0">
              <a:solidFill>
                <a:prstClr val="black"/>
              </a:solidFill>
              <a:latin typeface="Calibri" panose="020F0502020204030204"/>
              <a:ea typeface="Cambria" panose="02040503050406030204" pitchFamily="18" charset="0"/>
            </a:endParaRPr>
          </a:p>
          <a:p>
            <a:pPr marL="457200" lvl="0" indent="-45720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He stopped and faced her, </a:t>
            </a:r>
            <a:r>
              <a:rPr lang="en-US" altLang="zh-CN" i="1" u="sng" dirty="0">
                <a:solidFill>
                  <a:prstClr val="black"/>
                </a:solidFill>
                <a:latin typeface="Calibri" panose="020F0502020204030204"/>
                <a:ea typeface="Cambria" panose="02040503050406030204" pitchFamily="18" charset="0"/>
              </a:rPr>
              <a:t>releasing</a:t>
            </a:r>
            <a:r>
              <a:rPr lang="en-US" altLang="zh-CN" b="0" i="1" dirty="0">
                <a:solidFill>
                  <a:prstClr val="black"/>
                </a:solidFill>
                <a:latin typeface="Calibri" panose="020F0502020204030204"/>
                <a:ea typeface="Cambria" panose="02040503050406030204" pitchFamily="18" charset="0"/>
              </a:rPr>
              <a:t> her wrist.</a:t>
            </a:r>
            <a:endParaRPr lang="en-US" altLang="zh-CN" b="0" i="1" dirty="0">
              <a:solidFill>
                <a:prstClr val="black"/>
              </a:solidFill>
              <a:latin typeface="Calibri" panose="020F0502020204030204"/>
              <a:ea typeface="Cambria" panose="02040503050406030204" pitchFamily="18" charset="0"/>
            </a:endParaRPr>
          </a:p>
          <a:p>
            <a:pPr marL="457200" lvl="0" indent="-45720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They're not </a:t>
            </a:r>
            <a:r>
              <a:rPr lang="en-US" altLang="zh-CN" i="1" u="sng" dirty="0">
                <a:solidFill>
                  <a:prstClr val="black"/>
                </a:solidFill>
                <a:latin typeface="Calibri" panose="020F0502020204030204"/>
                <a:ea typeface="Cambria" panose="02040503050406030204" pitchFamily="18" charset="0"/>
              </a:rPr>
              <a:t>releasing</a:t>
            </a:r>
            <a:r>
              <a:rPr lang="en-US" altLang="zh-CN" b="0" i="1" dirty="0">
                <a:solidFill>
                  <a:prstClr val="black"/>
                </a:solidFill>
                <a:latin typeface="Calibri" panose="020F0502020204030204"/>
                <a:ea typeface="Cambria" panose="02040503050406030204" pitchFamily="18" charset="0"/>
              </a:rPr>
              <a:t> any more details yet.</a:t>
            </a:r>
            <a:endParaRPr lang="en-US" altLang="zh-CN" b="0" i="1" dirty="0">
              <a:solidFill>
                <a:prstClr val="black"/>
              </a:solidFill>
              <a:latin typeface="Calibri" panose="020F0502020204030204"/>
              <a:ea typeface="Cambria" panose="02040503050406030204" pitchFamily="18" charset="0"/>
            </a:endParaRPr>
          </a:p>
          <a:p>
            <a:pPr marL="457200" lvl="0" indent="-45720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Since the </a:t>
            </a:r>
            <a:r>
              <a:rPr lang="en-US" altLang="zh-CN" i="1" u="sng" dirty="0">
                <a:solidFill>
                  <a:prstClr val="black"/>
                </a:solidFill>
                <a:latin typeface="Calibri" panose="020F0502020204030204"/>
                <a:ea typeface="Cambria" panose="02040503050406030204" pitchFamily="18" charset="0"/>
              </a:rPr>
              <a:t>release</a:t>
            </a:r>
            <a:r>
              <a:rPr lang="en-US" altLang="zh-CN" b="0" i="1" dirty="0">
                <a:solidFill>
                  <a:prstClr val="black"/>
                </a:solidFill>
                <a:latin typeface="Calibri" panose="020F0502020204030204"/>
                <a:ea typeface="Cambria" panose="02040503050406030204" pitchFamily="18" charset="0"/>
              </a:rPr>
              <a:t> of the film, public support has soared.(B</a:t>
            </a:r>
            <a:r>
              <a:rPr lang="zh-CN" altLang="en-US" b="0" i="1" dirty="0">
                <a:solidFill>
                  <a:prstClr val="black"/>
                </a:solidFill>
                <a:latin typeface="Calibri" panose="020F0502020204030204"/>
                <a:ea typeface="Cambria" panose="02040503050406030204" pitchFamily="18" charset="0"/>
              </a:rPr>
              <a:t>篇</a:t>
            </a:r>
            <a:r>
              <a:rPr lang="en-US" altLang="zh-CN" b="0" i="1" dirty="0">
                <a:solidFill>
                  <a:prstClr val="black"/>
                </a:solidFill>
                <a:latin typeface="Calibri" panose="020F0502020204030204"/>
                <a:ea typeface="Cambria" panose="02040503050406030204" pitchFamily="18" charset="0"/>
              </a:rPr>
              <a:t>)</a:t>
            </a:r>
            <a:endParaRPr lang="en-US" altLang="zh-CN" b="0" i="1" dirty="0">
              <a:solidFill>
                <a:prstClr val="black"/>
              </a:solidFill>
              <a:latin typeface="Calibri" panose="020F0502020204030204"/>
              <a:ea typeface="Cambria" panose="02040503050406030204" pitchFamily="18" charset="0"/>
            </a:endParaRPr>
          </a:p>
          <a:p>
            <a:pPr marL="457200" lvl="0" indent="-45720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Of the new </a:t>
            </a:r>
            <a:r>
              <a:rPr lang="en-US" altLang="zh-CN" i="1" u="sng" dirty="0">
                <a:solidFill>
                  <a:prstClr val="black"/>
                </a:solidFill>
                <a:latin typeface="Calibri" panose="020F0502020204030204"/>
                <a:ea typeface="Cambria" panose="02040503050406030204" pitchFamily="18" charset="0"/>
              </a:rPr>
              <a:t>releases</a:t>
            </a:r>
            <a:r>
              <a:rPr lang="en-US" altLang="zh-CN" b="0" i="1" dirty="0">
                <a:solidFill>
                  <a:prstClr val="black"/>
                </a:solidFill>
                <a:latin typeface="Calibri" panose="020F0502020204030204"/>
                <a:ea typeface="Cambria" panose="02040503050406030204" pitchFamily="18" charset="0"/>
              </a:rPr>
              <a:t> that are out there now, which do you think are really good?</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Char char="•"/>
            </a:pP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Char char="•"/>
            </a:pPr>
            <a:r>
              <a:rPr lang="en-US" altLang="zh-CN" i="1" dirty="0">
                <a:solidFill>
                  <a:prstClr val="black"/>
                </a:solidFill>
                <a:latin typeface="Calibri" panose="020F0502020204030204"/>
                <a:ea typeface="Cambria" panose="02040503050406030204" pitchFamily="18" charset="0"/>
              </a:rPr>
              <a:t>shift:</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Guided </a:t>
            </a:r>
            <a:r>
              <a:rPr lang="en-US" altLang="zh-CN" i="1" u="sng" dirty="0">
                <a:solidFill>
                  <a:prstClr val="black"/>
                </a:solidFill>
                <a:latin typeface="Calibri" panose="020F0502020204030204"/>
                <a:ea typeface="Cambria" panose="02040503050406030204" pitchFamily="18" charset="0"/>
              </a:rPr>
              <a:t>shifts</a:t>
            </a:r>
            <a:r>
              <a:rPr lang="en-US" altLang="zh-CN" b="0" i="1" dirty="0">
                <a:solidFill>
                  <a:prstClr val="black"/>
                </a:solidFill>
                <a:latin typeface="Calibri" panose="020F0502020204030204"/>
                <a:ea typeface="Cambria" panose="02040503050406030204" pitchFamily="18" charset="0"/>
              </a:rPr>
              <a:t> during the first week. (A</a:t>
            </a:r>
            <a:r>
              <a:rPr lang="zh-CN" altLang="en-US" b="0" i="1" dirty="0">
                <a:solidFill>
                  <a:prstClr val="black"/>
                </a:solidFill>
                <a:latin typeface="Calibri" panose="020F0502020204030204"/>
                <a:ea typeface="Cambria" panose="02040503050406030204" pitchFamily="18" charset="0"/>
              </a:rPr>
              <a:t>篇</a:t>
            </a:r>
            <a:r>
              <a:rPr lang="en-US" altLang="zh-CN" b="0" i="1" dirty="0">
                <a:solidFill>
                  <a:prstClr val="black"/>
                </a:solidFill>
                <a:latin typeface="Calibri" panose="020F0502020204030204"/>
                <a:ea typeface="Cambria" panose="02040503050406030204" pitchFamily="18" charset="0"/>
              </a:rPr>
              <a:t>)</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He stopped, </a:t>
            </a:r>
            <a:r>
              <a:rPr lang="en-US" altLang="zh-CN" i="1" u="sng" dirty="0">
                <a:solidFill>
                  <a:prstClr val="black"/>
                </a:solidFill>
                <a:latin typeface="Calibri" panose="020F0502020204030204"/>
                <a:ea typeface="Cambria" panose="02040503050406030204" pitchFamily="18" charset="0"/>
              </a:rPr>
              <a:t>shifting</a:t>
            </a:r>
            <a:r>
              <a:rPr lang="en-US" altLang="zh-CN" b="0" i="1" dirty="0">
                <a:solidFill>
                  <a:prstClr val="black"/>
                </a:solidFill>
                <a:latin typeface="Calibri" panose="020F0502020204030204"/>
                <a:ea typeface="Cambria" panose="02040503050406030204" pitchFamily="18" charset="0"/>
              </a:rPr>
              <a:t> his cane to his left hand.</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Public attitudes towards marriage have </a:t>
            </a:r>
            <a:r>
              <a:rPr lang="en-US" altLang="zh-CN" i="1" u="sng" dirty="0">
                <a:solidFill>
                  <a:prstClr val="black"/>
                </a:solidFill>
                <a:latin typeface="Calibri" panose="020F0502020204030204"/>
                <a:ea typeface="Cambria" panose="02040503050406030204" pitchFamily="18" charset="0"/>
              </a:rPr>
              <a:t>shifted</a:t>
            </a:r>
            <a:r>
              <a:rPr lang="en-US" altLang="zh-CN" b="0" i="1" dirty="0">
                <a:solidFill>
                  <a:prstClr val="black"/>
                </a:solidFill>
                <a:latin typeface="Calibri" panose="020F0502020204030204"/>
                <a:ea typeface="Cambria" panose="02040503050406030204" pitchFamily="18" charset="0"/>
              </a:rPr>
              <a:t> over the past 50 years.</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He tried to </a:t>
            </a:r>
            <a:r>
              <a:rPr lang="en-US" altLang="zh-CN" i="1" u="sng" dirty="0">
                <a:solidFill>
                  <a:prstClr val="black"/>
                </a:solidFill>
                <a:latin typeface="Calibri" panose="020F0502020204030204"/>
                <a:ea typeface="Cambria" panose="02040503050406030204" pitchFamily="18" charset="0"/>
              </a:rPr>
              <a:t>shift</a:t>
            </a:r>
            <a:r>
              <a:rPr lang="en-US" altLang="zh-CN" b="0" i="1" dirty="0">
                <a:solidFill>
                  <a:prstClr val="black"/>
                </a:solidFill>
                <a:latin typeface="Calibri" panose="020F0502020204030204"/>
                <a:ea typeface="Cambria" panose="02040503050406030204" pitchFamily="18" charset="0"/>
              </a:rPr>
              <a:t> the blame for his mistakes onto his colleagues.</a:t>
            </a:r>
            <a:endParaRPr lang="en-US" altLang="zh-CN" b="0" i="1" dirty="0">
              <a:solidFill>
                <a:prstClr val="black"/>
              </a:solidFill>
              <a:latin typeface="Calibri" panose="020F0502020204030204"/>
              <a:ea typeface="Cambria" panose="02040503050406030204" pitchFamily="18" charset="0"/>
            </a:endParaRPr>
          </a:p>
        </p:txBody>
      </p:sp>
      <p:sp>
        <p:nvSpPr>
          <p:cNvPr id="6" name="文本框 5"/>
          <p:cNvSpPr txBox="1"/>
          <p:nvPr/>
        </p:nvSpPr>
        <p:spPr>
          <a:xfrm>
            <a:off x="7812067" y="1490108"/>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 </a:t>
            </a:r>
            <a:r>
              <a:rPr lang="zh-CN" altLang="en-US" sz="2400" b="1" dirty="0">
                <a:solidFill>
                  <a:srgbClr val="FF0000"/>
                </a:solidFill>
                <a:ea typeface="Cambria" panose="02040503050406030204" pitchFamily="18" charset="0"/>
              </a:rPr>
              <a:t>释放</a:t>
            </a:r>
            <a:endParaRPr lang="zh-CN" altLang="en-US" sz="2400" b="1" dirty="0">
              <a:solidFill>
                <a:srgbClr val="FF0000"/>
              </a:solidFill>
            </a:endParaRPr>
          </a:p>
        </p:txBody>
      </p:sp>
      <p:sp>
        <p:nvSpPr>
          <p:cNvPr id="7" name="文本框 6"/>
          <p:cNvSpPr txBox="1"/>
          <p:nvPr/>
        </p:nvSpPr>
        <p:spPr>
          <a:xfrm>
            <a:off x="6966091" y="1875774"/>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n. </a:t>
            </a:r>
            <a:r>
              <a:rPr lang="zh-CN" altLang="en-US" sz="2400" b="1" dirty="0">
                <a:solidFill>
                  <a:srgbClr val="FF0000"/>
                </a:solidFill>
                <a:ea typeface="Cambria" panose="02040503050406030204" pitchFamily="18" charset="0"/>
              </a:rPr>
              <a:t>释放</a:t>
            </a:r>
            <a:endParaRPr lang="zh-CN" altLang="en-US" sz="2400" b="1" dirty="0">
              <a:solidFill>
                <a:srgbClr val="FF0000"/>
              </a:solidFill>
            </a:endParaRPr>
          </a:p>
        </p:txBody>
      </p:sp>
      <p:sp>
        <p:nvSpPr>
          <p:cNvPr id="8" name="文本框 7"/>
          <p:cNvSpPr txBox="1"/>
          <p:nvPr/>
        </p:nvSpPr>
        <p:spPr>
          <a:xfrm>
            <a:off x="6484009" y="2214786"/>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a:t>
            </a:r>
            <a:r>
              <a:rPr lang="zh-CN" altLang="en-US" sz="2400" b="1" dirty="0">
                <a:solidFill>
                  <a:srgbClr val="FF0000"/>
                </a:solidFill>
                <a:ea typeface="Cambria" panose="02040503050406030204" pitchFamily="18" charset="0"/>
              </a:rPr>
              <a:t>放开</a:t>
            </a:r>
            <a:endParaRPr lang="zh-CN" altLang="en-US" sz="2400" b="1" dirty="0">
              <a:solidFill>
                <a:srgbClr val="FF0000"/>
              </a:solidFill>
            </a:endParaRPr>
          </a:p>
        </p:txBody>
      </p:sp>
      <p:sp>
        <p:nvSpPr>
          <p:cNvPr id="9" name="文本框 8"/>
          <p:cNvSpPr txBox="1"/>
          <p:nvPr/>
        </p:nvSpPr>
        <p:spPr>
          <a:xfrm>
            <a:off x="5983266" y="2628443"/>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a:t>
            </a:r>
            <a:r>
              <a:rPr lang="zh-CN" altLang="en-US" sz="2400" b="1" dirty="0">
                <a:solidFill>
                  <a:srgbClr val="FF0000"/>
                </a:solidFill>
                <a:ea typeface="Cambria" panose="02040503050406030204" pitchFamily="18" charset="0"/>
              </a:rPr>
              <a:t>发放</a:t>
            </a:r>
            <a:endParaRPr lang="zh-CN" altLang="en-US" sz="2400" b="1" dirty="0">
              <a:solidFill>
                <a:srgbClr val="FF0000"/>
              </a:solidFill>
            </a:endParaRPr>
          </a:p>
        </p:txBody>
      </p:sp>
      <p:sp>
        <p:nvSpPr>
          <p:cNvPr id="10" name="文本框 9"/>
          <p:cNvSpPr txBox="1"/>
          <p:nvPr/>
        </p:nvSpPr>
        <p:spPr>
          <a:xfrm>
            <a:off x="8207061" y="2939463"/>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n.</a:t>
            </a:r>
            <a:r>
              <a:rPr lang="zh-CN" altLang="en-US" sz="2400" b="1" dirty="0">
                <a:solidFill>
                  <a:srgbClr val="FF0000"/>
                </a:solidFill>
                <a:ea typeface="Cambria" panose="02040503050406030204" pitchFamily="18" charset="0"/>
              </a:rPr>
              <a:t>发行</a:t>
            </a:r>
            <a:endParaRPr lang="zh-CN" altLang="en-US" sz="2400" b="1" dirty="0">
              <a:solidFill>
                <a:srgbClr val="FF0000"/>
              </a:solidFill>
            </a:endParaRPr>
          </a:p>
        </p:txBody>
      </p:sp>
      <p:sp>
        <p:nvSpPr>
          <p:cNvPr id="11" name="文本框 10"/>
          <p:cNvSpPr txBox="1"/>
          <p:nvPr/>
        </p:nvSpPr>
        <p:spPr>
          <a:xfrm>
            <a:off x="10580148" y="3325129"/>
            <a:ext cx="1419020"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n.</a:t>
            </a:r>
            <a:r>
              <a:rPr lang="zh-CN" altLang="en-US" sz="2400" b="1" dirty="0">
                <a:solidFill>
                  <a:srgbClr val="FF0000"/>
                </a:solidFill>
                <a:ea typeface="Cambria" panose="02040503050406030204" pitchFamily="18" charset="0"/>
              </a:rPr>
              <a:t>发行物</a:t>
            </a:r>
            <a:endParaRPr lang="zh-CN" altLang="en-US" sz="2400" b="1" dirty="0">
              <a:solidFill>
                <a:srgbClr val="FF0000"/>
              </a:solidFill>
            </a:endParaRPr>
          </a:p>
        </p:txBody>
      </p:sp>
      <p:sp>
        <p:nvSpPr>
          <p:cNvPr id="12" name="文本框 11"/>
          <p:cNvSpPr txBox="1"/>
          <p:nvPr/>
        </p:nvSpPr>
        <p:spPr>
          <a:xfrm>
            <a:off x="5995708" y="4339055"/>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n.</a:t>
            </a:r>
            <a:r>
              <a:rPr lang="zh-CN" altLang="en-US" sz="2400" b="1" dirty="0">
                <a:solidFill>
                  <a:srgbClr val="FF0000"/>
                </a:solidFill>
                <a:ea typeface="Cambria" panose="02040503050406030204" pitchFamily="18" charset="0"/>
              </a:rPr>
              <a:t>轮班</a:t>
            </a:r>
            <a:endParaRPr lang="zh-CN" altLang="en-US" sz="2400" b="1" dirty="0">
              <a:solidFill>
                <a:srgbClr val="FF0000"/>
              </a:solidFill>
            </a:endParaRPr>
          </a:p>
        </p:txBody>
      </p:sp>
      <p:sp>
        <p:nvSpPr>
          <p:cNvPr id="13" name="文本框 12"/>
          <p:cNvSpPr txBox="1"/>
          <p:nvPr/>
        </p:nvSpPr>
        <p:spPr>
          <a:xfrm>
            <a:off x="6493341" y="4790035"/>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a:t>
            </a:r>
            <a:r>
              <a:rPr lang="zh-CN" altLang="en-US" sz="2400" b="1" dirty="0">
                <a:solidFill>
                  <a:srgbClr val="FF0000"/>
                </a:solidFill>
                <a:ea typeface="Cambria" panose="02040503050406030204" pitchFamily="18" charset="0"/>
              </a:rPr>
              <a:t>移动</a:t>
            </a:r>
            <a:endParaRPr lang="zh-CN" altLang="en-US" sz="2400" b="1" dirty="0">
              <a:solidFill>
                <a:srgbClr val="FF0000"/>
              </a:solidFill>
            </a:endParaRPr>
          </a:p>
        </p:txBody>
      </p:sp>
      <p:sp>
        <p:nvSpPr>
          <p:cNvPr id="14" name="文本框 13"/>
          <p:cNvSpPr txBox="1"/>
          <p:nvPr/>
        </p:nvSpPr>
        <p:spPr>
          <a:xfrm>
            <a:off x="9659528" y="5091725"/>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a:t>
            </a:r>
            <a:r>
              <a:rPr lang="zh-CN" altLang="en-US" sz="2400" b="1" dirty="0">
                <a:solidFill>
                  <a:srgbClr val="FF0000"/>
                </a:solidFill>
                <a:ea typeface="Cambria" panose="02040503050406030204" pitchFamily="18" charset="0"/>
              </a:rPr>
              <a:t>变化</a:t>
            </a:r>
            <a:endParaRPr lang="zh-CN" altLang="en-US" sz="2400" b="1" dirty="0">
              <a:solidFill>
                <a:srgbClr val="FF0000"/>
              </a:solidFill>
            </a:endParaRPr>
          </a:p>
        </p:txBody>
      </p:sp>
      <p:sp>
        <p:nvSpPr>
          <p:cNvPr id="15" name="文本框 14"/>
          <p:cNvSpPr txBox="1"/>
          <p:nvPr/>
        </p:nvSpPr>
        <p:spPr>
          <a:xfrm>
            <a:off x="8654932" y="5552035"/>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a:t>
            </a:r>
            <a:r>
              <a:rPr lang="zh-CN" altLang="en-US" sz="2400" b="1" dirty="0">
                <a:solidFill>
                  <a:srgbClr val="FF0000"/>
                </a:solidFill>
                <a:ea typeface="Cambria" panose="02040503050406030204" pitchFamily="18" charset="0"/>
              </a:rPr>
              <a:t>推卸（责任）</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barn(inVertical)">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888435" cy="623456"/>
            <a:chOff x="0" y="0"/>
            <a:chExt cx="3169369" cy="623456"/>
          </a:xfrm>
        </p:grpSpPr>
        <p:sp>
          <p:nvSpPr>
            <p:cNvPr id="3" name="矩形 2"/>
            <p:cNvSpPr/>
            <p:nvPr/>
          </p:nvSpPr>
          <p:spPr>
            <a:xfrm>
              <a:off x="0" y="467592"/>
              <a:ext cx="3158836" cy="155864"/>
            </a:xfrm>
            <a:prstGeom prst="rect">
              <a:avLst/>
            </a:prstGeom>
            <a:solidFill>
              <a:srgbClr val="EF727E"/>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Calibri" panose="020F0502020204030204"/>
                <a:ea typeface="宋体" panose="02010600030101010101" pitchFamily="2" charset="-122"/>
                <a:cs typeface="+mn-cs"/>
              </a:endParaRPr>
            </a:p>
          </p:txBody>
        </p:sp>
        <p:sp>
          <p:nvSpPr>
            <p:cNvPr id="4" name="文本占位符 2"/>
            <p:cNvSpPr txBox="1"/>
            <p:nvPr/>
          </p:nvSpPr>
          <p:spPr>
            <a:xfrm>
              <a:off x="0" y="0"/>
              <a:ext cx="3169369" cy="507882"/>
            </a:xfrm>
            <a:prstGeom prst="rect">
              <a:avLst/>
            </a:prstGeom>
            <a:noFill/>
            <a:effectLst/>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lang="zh-CN" altLang="en-US" sz="3200" dirty="0">
                  <a:latin typeface="Calibri Light" panose="020F0302020204030204"/>
                  <a:ea typeface="华文中宋" panose="02010600040101010101" charset="-122"/>
                </a:rPr>
                <a:t>一词多义</a:t>
              </a:r>
              <a:endParaRPr kumimoji="0" lang="zh-CN" altLang="en-US" sz="3200" b="1" i="0" u="none" strike="noStrike" kern="1200" cap="none" spc="0" normalizeH="0" baseline="0" noProof="0" dirty="0">
                <a:ln>
                  <a:noFill/>
                </a:ln>
                <a:effectLst/>
                <a:uLnTx/>
                <a:uFillTx/>
                <a:latin typeface="Calibri Light" panose="020F0302020204030204"/>
                <a:ea typeface="华文中宋" panose="02010600040101010101" charset="-122"/>
                <a:cs typeface="+mn-cs"/>
              </a:endParaRPr>
            </a:p>
          </p:txBody>
        </p:sp>
      </p:grpSp>
      <p:sp>
        <p:nvSpPr>
          <p:cNvPr id="5" name="文本占位符 2"/>
          <p:cNvSpPr txBox="1"/>
          <p:nvPr/>
        </p:nvSpPr>
        <p:spPr>
          <a:xfrm>
            <a:off x="190500" y="747304"/>
            <a:ext cx="11795023" cy="527094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微软雅黑" panose="020B0503020204020204" pitchFamily="34" charset="-122"/>
                <a:ea typeface="微软雅黑" panose="020B0503020204020204"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lvl="0" indent="-514350">
              <a:lnSpc>
                <a:spcPct val="100000"/>
              </a:lnSpc>
              <a:spcBef>
                <a:spcPts val="0"/>
              </a:spcBef>
              <a:buFont typeface="Arial" panose="020B0604020202020204" pitchFamily="34" charset="0"/>
              <a:buChar char="•"/>
            </a:pPr>
            <a:r>
              <a:rPr lang="en-US" altLang="zh-CN" i="1" dirty="0">
                <a:solidFill>
                  <a:prstClr val="black"/>
                </a:solidFill>
                <a:latin typeface="Calibri" panose="020F0502020204030204"/>
                <a:ea typeface="Cambria" panose="02040503050406030204" pitchFamily="18" charset="0"/>
              </a:rPr>
              <a:t>brief:</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A safety </a:t>
            </a:r>
            <a:r>
              <a:rPr lang="en-US" altLang="zh-CN" i="1" u="sng" dirty="0">
                <a:solidFill>
                  <a:prstClr val="black"/>
                </a:solidFill>
                <a:latin typeface="Calibri" panose="020F0502020204030204"/>
                <a:ea typeface="Cambria" panose="02040503050406030204" pitchFamily="18" charset="0"/>
              </a:rPr>
              <a:t>briefing</a:t>
            </a:r>
            <a:r>
              <a:rPr lang="en-US" altLang="zh-CN" b="0" i="1" dirty="0">
                <a:solidFill>
                  <a:prstClr val="black"/>
                </a:solidFill>
                <a:latin typeface="Calibri" panose="020F0502020204030204"/>
                <a:ea typeface="Cambria" panose="02040503050406030204" pitchFamily="18" charset="0"/>
              </a:rPr>
              <a:t> at the volunteer house. (A</a:t>
            </a:r>
            <a:r>
              <a:rPr lang="zh-CN" altLang="en-US" b="0" i="1" dirty="0">
                <a:solidFill>
                  <a:prstClr val="black"/>
                </a:solidFill>
                <a:latin typeface="Calibri" panose="020F0502020204030204"/>
                <a:ea typeface="Cambria" panose="02040503050406030204" pitchFamily="18" charset="0"/>
              </a:rPr>
              <a:t>篇</a:t>
            </a:r>
            <a:r>
              <a:rPr lang="en-US" altLang="zh-CN" b="0" i="1" dirty="0">
                <a:solidFill>
                  <a:prstClr val="black"/>
                </a:solidFill>
                <a:latin typeface="Calibri" panose="020F0502020204030204"/>
                <a:ea typeface="Cambria" panose="02040503050406030204" pitchFamily="18" charset="0"/>
              </a:rPr>
              <a:t>)</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In a </a:t>
            </a:r>
            <a:r>
              <a:rPr lang="en-US" altLang="zh-CN" i="1" u="sng" dirty="0">
                <a:solidFill>
                  <a:prstClr val="black"/>
                </a:solidFill>
                <a:latin typeface="Calibri" panose="020F0502020204030204"/>
                <a:ea typeface="Cambria" panose="02040503050406030204" pitchFamily="18" charset="0"/>
              </a:rPr>
              <a:t>brief</a:t>
            </a:r>
            <a:r>
              <a:rPr lang="en-US" altLang="zh-CN" b="0" i="1" dirty="0">
                <a:solidFill>
                  <a:prstClr val="black"/>
                </a:solidFill>
                <a:latin typeface="Calibri" panose="020F0502020204030204"/>
                <a:ea typeface="Cambria" panose="02040503050406030204" pitchFamily="18" charset="0"/>
              </a:rPr>
              <a:t> statement, he concentrated entirely on international affairs.</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For a few </a:t>
            </a:r>
            <a:r>
              <a:rPr lang="en-US" altLang="zh-CN" i="1" u="sng" dirty="0">
                <a:solidFill>
                  <a:prstClr val="black"/>
                </a:solidFill>
                <a:latin typeface="Calibri" panose="020F0502020204030204"/>
                <a:ea typeface="Cambria" panose="02040503050406030204" pitchFamily="18" charset="0"/>
              </a:rPr>
              <a:t>brief</a:t>
            </a:r>
            <a:r>
              <a:rPr lang="en-US" altLang="zh-CN" b="0" i="1" dirty="0">
                <a:solidFill>
                  <a:prstClr val="black"/>
                </a:solidFill>
                <a:latin typeface="Calibri" panose="020F0502020204030204"/>
                <a:ea typeface="Cambria" panose="02040503050406030204" pitchFamily="18" charset="0"/>
              </a:rPr>
              <a:t> minutes we forgot the anxiety and anguish.</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A Defense Department spokesman </a:t>
            </a:r>
            <a:r>
              <a:rPr lang="en-US" altLang="zh-CN" i="1" u="sng" dirty="0">
                <a:solidFill>
                  <a:prstClr val="black"/>
                </a:solidFill>
                <a:latin typeface="Calibri" panose="020F0502020204030204"/>
                <a:ea typeface="Cambria" panose="02040503050406030204" pitchFamily="18" charset="0"/>
              </a:rPr>
              <a:t>briefed</a:t>
            </a:r>
            <a:r>
              <a:rPr lang="en-US" altLang="zh-CN" b="0" i="1" dirty="0">
                <a:solidFill>
                  <a:prstClr val="black"/>
                </a:solidFill>
                <a:latin typeface="Calibri" panose="020F0502020204030204"/>
                <a:ea typeface="Cambria" panose="02040503050406030204" pitchFamily="18" charset="0"/>
              </a:rPr>
              <a:t> reporters.</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Char char="•"/>
            </a:pP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Arial" panose="020B0604020202020204" pitchFamily="34" charset="0"/>
              <a:buChar char="•"/>
            </a:pPr>
            <a:r>
              <a:rPr lang="en-US" altLang="zh-CN" i="1" dirty="0">
                <a:solidFill>
                  <a:prstClr val="black"/>
                </a:solidFill>
                <a:latin typeface="Calibri" panose="020F0502020204030204"/>
                <a:ea typeface="Cambria" panose="02040503050406030204" pitchFamily="18" charset="0"/>
              </a:rPr>
              <a:t>discourage:</a:t>
            </a:r>
            <a:endParaRPr lang="en-US" altLang="zh-CN"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Which behavior is </a:t>
            </a:r>
            <a:r>
              <a:rPr lang="en-US" altLang="zh-CN" i="1" u="sng" dirty="0">
                <a:solidFill>
                  <a:prstClr val="black"/>
                </a:solidFill>
                <a:latin typeface="Calibri" panose="020F0502020204030204"/>
                <a:ea typeface="Cambria" panose="02040503050406030204" pitchFamily="18" charset="0"/>
              </a:rPr>
              <a:t>discouraged</a:t>
            </a:r>
            <a:r>
              <a:rPr lang="en-US" altLang="zh-CN" b="0" i="1" dirty="0">
                <a:solidFill>
                  <a:prstClr val="black"/>
                </a:solidFill>
                <a:latin typeface="Calibri" panose="020F0502020204030204"/>
                <a:ea typeface="Cambria" panose="02040503050406030204" pitchFamily="18" charset="0"/>
              </a:rPr>
              <a:t> during the project? (A</a:t>
            </a:r>
            <a:r>
              <a:rPr lang="zh-CN" altLang="en-US" b="0" i="1" dirty="0">
                <a:solidFill>
                  <a:prstClr val="black"/>
                </a:solidFill>
                <a:latin typeface="Calibri" panose="020F0502020204030204"/>
                <a:ea typeface="Cambria" panose="02040503050406030204" pitchFamily="18" charset="0"/>
              </a:rPr>
              <a:t>篇</a:t>
            </a:r>
            <a:r>
              <a:rPr lang="en-US" altLang="zh-CN" b="0" i="1" dirty="0">
                <a:solidFill>
                  <a:prstClr val="black"/>
                </a:solidFill>
                <a:latin typeface="Calibri" panose="020F0502020204030204"/>
                <a:ea typeface="Cambria" panose="02040503050406030204" pitchFamily="18" charset="0"/>
              </a:rPr>
              <a:t>)</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It may be difficult to do at first. Don't let this </a:t>
            </a:r>
            <a:r>
              <a:rPr lang="en-US" altLang="zh-CN" i="1" u="sng" dirty="0">
                <a:solidFill>
                  <a:prstClr val="black"/>
                </a:solidFill>
                <a:latin typeface="Calibri" panose="020F0502020204030204"/>
                <a:ea typeface="Cambria" panose="02040503050406030204" pitchFamily="18" charset="0"/>
              </a:rPr>
              <a:t>discourage</a:t>
            </a:r>
            <a:r>
              <a:rPr lang="en-US" altLang="zh-CN" b="0" i="1" dirty="0">
                <a:solidFill>
                  <a:prstClr val="black"/>
                </a:solidFill>
                <a:latin typeface="Calibri" panose="020F0502020204030204"/>
                <a:ea typeface="Cambria" panose="02040503050406030204" pitchFamily="18" charset="0"/>
              </a:rPr>
              <a:t> you.</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She was determined not to be too </a:t>
            </a:r>
            <a:r>
              <a:rPr lang="en-US" altLang="zh-CN" i="1" u="sng" dirty="0">
                <a:solidFill>
                  <a:prstClr val="black"/>
                </a:solidFill>
                <a:latin typeface="Calibri" panose="020F0502020204030204"/>
                <a:ea typeface="Cambria" panose="02040503050406030204" pitchFamily="18" charset="0"/>
              </a:rPr>
              <a:t>discouraged</a:t>
            </a:r>
            <a:r>
              <a:rPr lang="en-US" altLang="zh-CN" b="0" i="1" dirty="0">
                <a:solidFill>
                  <a:prstClr val="black"/>
                </a:solidFill>
                <a:latin typeface="Calibri" panose="020F0502020204030204"/>
                <a:ea typeface="Cambria" panose="02040503050406030204" pitchFamily="18" charset="0"/>
              </a:rPr>
              <a:t>.</a:t>
            </a:r>
            <a:endParaRPr lang="en-US" altLang="zh-CN" b="0" i="1" dirty="0">
              <a:solidFill>
                <a:prstClr val="black"/>
              </a:solidFill>
              <a:latin typeface="Calibri" panose="020F0502020204030204"/>
              <a:ea typeface="Cambria" panose="02040503050406030204" pitchFamily="18" charset="0"/>
            </a:endParaRPr>
          </a:p>
          <a:p>
            <a:pPr marL="514350" lvl="0" indent="-514350">
              <a:lnSpc>
                <a:spcPct val="100000"/>
              </a:lnSpc>
              <a:spcBef>
                <a:spcPts val="0"/>
              </a:spcBef>
              <a:buFont typeface="+mj-lt"/>
              <a:buAutoNum type="arabicPeriod"/>
            </a:pPr>
            <a:r>
              <a:rPr lang="en-US" altLang="zh-CN" b="0" i="1" dirty="0">
                <a:solidFill>
                  <a:prstClr val="black"/>
                </a:solidFill>
                <a:latin typeface="Calibri" panose="020F0502020204030204"/>
                <a:ea typeface="Cambria" panose="02040503050406030204" pitchFamily="18" charset="0"/>
              </a:rPr>
              <a:t>A poorly maintained instrument can </a:t>
            </a:r>
            <a:r>
              <a:rPr lang="en-US" altLang="zh-CN" i="1" u="sng" dirty="0">
                <a:solidFill>
                  <a:prstClr val="black"/>
                </a:solidFill>
                <a:latin typeface="Calibri" panose="020F0502020204030204"/>
                <a:ea typeface="Cambria" panose="02040503050406030204" pitchFamily="18" charset="0"/>
              </a:rPr>
              <a:t>discourage</a:t>
            </a:r>
            <a:r>
              <a:rPr lang="en-US" altLang="zh-CN" b="0" i="1" dirty="0">
                <a:solidFill>
                  <a:prstClr val="black"/>
                </a:solidFill>
                <a:latin typeface="Calibri" panose="020F0502020204030204"/>
                <a:ea typeface="Cambria" panose="02040503050406030204" pitchFamily="18" charset="0"/>
              </a:rPr>
              <a:t> a child from learning. (B</a:t>
            </a:r>
            <a:r>
              <a:rPr lang="zh-CN" altLang="en-US" b="0" i="1" dirty="0">
                <a:solidFill>
                  <a:prstClr val="black"/>
                </a:solidFill>
                <a:latin typeface="Calibri" panose="020F0502020204030204"/>
                <a:ea typeface="Cambria" panose="02040503050406030204" pitchFamily="18" charset="0"/>
              </a:rPr>
              <a:t>篇</a:t>
            </a:r>
            <a:r>
              <a:rPr lang="en-US" altLang="zh-CN" b="0" i="1" dirty="0">
                <a:solidFill>
                  <a:prstClr val="black"/>
                </a:solidFill>
                <a:latin typeface="Calibri" panose="020F0502020204030204"/>
                <a:ea typeface="Cambria" panose="02040503050406030204" pitchFamily="18" charset="0"/>
              </a:rPr>
              <a:t>)</a:t>
            </a:r>
            <a:endParaRPr lang="en-US" altLang="zh-CN" b="0" i="1" dirty="0">
              <a:solidFill>
                <a:prstClr val="black"/>
              </a:solidFill>
              <a:latin typeface="Calibri" panose="020F0502020204030204"/>
              <a:ea typeface="Cambria" panose="02040503050406030204" pitchFamily="18" charset="0"/>
            </a:endParaRPr>
          </a:p>
        </p:txBody>
      </p:sp>
      <p:sp>
        <p:nvSpPr>
          <p:cNvPr id="6" name="文本框 5"/>
          <p:cNvSpPr txBox="1"/>
          <p:nvPr/>
        </p:nvSpPr>
        <p:spPr>
          <a:xfrm>
            <a:off x="6804361" y="1014247"/>
            <a:ext cx="3207386"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n.</a:t>
            </a:r>
            <a:r>
              <a:rPr lang="zh-CN" altLang="en-US" sz="2400" b="1" dirty="0">
                <a:solidFill>
                  <a:srgbClr val="FF0000"/>
                </a:solidFill>
                <a:ea typeface="Cambria" panose="02040503050406030204" pitchFamily="18" charset="0"/>
              </a:rPr>
              <a:t>情况介绍会；简报</a:t>
            </a:r>
            <a:endParaRPr lang="zh-CN" altLang="en-US" sz="2400" b="1" dirty="0">
              <a:solidFill>
                <a:srgbClr val="FF0000"/>
              </a:solidFill>
            </a:endParaRPr>
          </a:p>
        </p:txBody>
      </p:sp>
      <p:sp>
        <p:nvSpPr>
          <p:cNvPr id="7" name="文本框 6"/>
          <p:cNvSpPr txBox="1"/>
          <p:nvPr/>
        </p:nvSpPr>
        <p:spPr>
          <a:xfrm>
            <a:off x="9354728" y="1465227"/>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adj. </a:t>
            </a:r>
            <a:r>
              <a:rPr lang="zh-CN" altLang="en-US" sz="2400" b="1" dirty="0">
                <a:solidFill>
                  <a:srgbClr val="FF0000"/>
                </a:solidFill>
                <a:ea typeface="Cambria" panose="02040503050406030204" pitchFamily="18" charset="0"/>
              </a:rPr>
              <a:t>简短的</a:t>
            </a:r>
            <a:endParaRPr lang="zh-CN" altLang="en-US" sz="2400" b="1" dirty="0">
              <a:solidFill>
                <a:srgbClr val="FF0000"/>
              </a:solidFill>
            </a:endParaRPr>
          </a:p>
        </p:txBody>
      </p:sp>
      <p:sp>
        <p:nvSpPr>
          <p:cNvPr id="8" name="文本框 7"/>
          <p:cNvSpPr txBox="1"/>
          <p:nvPr/>
        </p:nvSpPr>
        <p:spPr>
          <a:xfrm>
            <a:off x="8032891" y="1804239"/>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adj.</a:t>
            </a:r>
            <a:r>
              <a:rPr lang="zh-CN" altLang="en-US" sz="2400" b="1" dirty="0">
                <a:solidFill>
                  <a:srgbClr val="FF0000"/>
                </a:solidFill>
                <a:ea typeface="Cambria" panose="02040503050406030204" pitchFamily="18" charset="0"/>
              </a:rPr>
              <a:t>短暂的</a:t>
            </a:r>
            <a:endParaRPr lang="zh-CN" altLang="en-US" sz="2400" b="1" dirty="0">
              <a:solidFill>
                <a:srgbClr val="FF0000"/>
              </a:solidFill>
            </a:endParaRPr>
          </a:p>
        </p:txBody>
      </p:sp>
      <p:sp>
        <p:nvSpPr>
          <p:cNvPr id="9" name="文本框 8"/>
          <p:cNvSpPr txBox="1"/>
          <p:nvPr/>
        </p:nvSpPr>
        <p:spPr>
          <a:xfrm>
            <a:off x="7345536" y="2217896"/>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a:t>
            </a:r>
            <a:r>
              <a:rPr lang="zh-CN" altLang="en-US" sz="2400" b="1" dirty="0">
                <a:solidFill>
                  <a:srgbClr val="FF0000"/>
                </a:solidFill>
                <a:ea typeface="Cambria" panose="02040503050406030204" pitchFamily="18" charset="0"/>
              </a:rPr>
              <a:t> 介绍</a:t>
            </a:r>
            <a:r>
              <a:rPr lang="en-US" altLang="zh-CN" sz="2400" b="1" dirty="0">
                <a:solidFill>
                  <a:srgbClr val="FF0000"/>
                </a:solidFill>
                <a:ea typeface="Cambria" panose="02040503050406030204" pitchFamily="18" charset="0"/>
              </a:rPr>
              <a:t>; </a:t>
            </a:r>
            <a:r>
              <a:rPr lang="zh-CN" altLang="en-US" sz="2400" b="1" dirty="0">
                <a:solidFill>
                  <a:srgbClr val="FF0000"/>
                </a:solidFill>
                <a:ea typeface="Cambria" panose="02040503050406030204" pitchFamily="18" charset="0"/>
              </a:rPr>
              <a:t>提供 </a:t>
            </a:r>
            <a:r>
              <a:rPr lang="en-US" altLang="zh-CN" sz="2400" b="1" dirty="0">
                <a:solidFill>
                  <a:srgbClr val="FF0000"/>
                </a:solidFill>
                <a:ea typeface="Cambria" panose="02040503050406030204" pitchFamily="18" charset="0"/>
              </a:rPr>
              <a:t>(</a:t>
            </a:r>
            <a:r>
              <a:rPr lang="zh-CN" altLang="en-US" sz="2400" b="1" dirty="0">
                <a:solidFill>
                  <a:srgbClr val="FF0000"/>
                </a:solidFill>
                <a:ea typeface="Cambria" panose="02040503050406030204" pitchFamily="18" charset="0"/>
              </a:rPr>
              <a:t>信息</a:t>
            </a:r>
            <a:r>
              <a:rPr lang="en-US" altLang="zh-CN" sz="2400" b="1" dirty="0">
                <a:solidFill>
                  <a:srgbClr val="FF0000"/>
                </a:solidFill>
                <a:ea typeface="Cambria" panose="02040503050406030204" pitchFamily="18" charset="0"/>
              </a:rPr>
              <a:t>)</a:t>
            </a:r>
            <a:endParaRPr lang="zh-CN" altLang="en-US" sz="2400" b="1" dirty="0">
              <a:solidFill>
                <a:srgbClr val="FF0000"/>
              </a:solidFill>
            </a:endParaRPr>
          </a:p>
        </p:txBody>
      </p:sp>
      <p:sp>
        <p:nvSpPr>
          <p:cNvPr id="10" name="文本框 9"/>
          <p:cNvSpPr txBox="1"/>
          <p:nvPr/>
        </p:nvSpPr>
        <p:spPr>
          <a:xfrm>
            <a:off x="7936473" y="3275366"/>
            <a:ext cx="2701009"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a:t>
            </a:r>
            <a:r>
              <a:rPr lang="zh-CN" altLang="en-US" sz="2400" b="1" dirty="0">
                <a:solidFill>
                  <a:srgbClr val="FF0000"/>
                </a:solidFill>
                <a:ea typeface="Cambria" panose="02040503050406030204" pitchFamily="18" charset="0"/>
              </a:rPr>
              <a:t>阻拦</a:t>
            </a:r>
            <a:endParaRPr lang="zh-CN" altLang="en-US" sz="2400" b="1" dirty="0">
              <a:solidFill>
                <a:srgbClr val="FF0000"/>
              </a:solidFill>
            </a:endParaRPr>
          </a:p>
        </p:txBody>
      </p:sp>
      <p:sp>
        <p:nvSpPr>
          <p:cNvPr id="11" name="文本框 10"/>
          <p:cNvSpPr txBox="1"/>
          <p:nvPr/>
        </p:nvSpPr>
        <p:spPr>
          <a:xfrm>
            <a:off x="8378124" y="3735676"/>
            <a:ext cx="1419020"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a:t>
            </a:r>
            <a:r>
              <a:rPr lang="zh-CN" altLang="en-US" sz="2400" b="1" dirty="0">
                <a:solidFill>
                  <a:srgbClr val="FF0000"/>
                </a:solidFill>
                <a:ea typeface="Cambria" panose="02040503050406030204" pitchFamily="18" charset="0"/>
              </a:rPr>
              <a:t>使气馁</a:t>
            </a:r>
            <a:endParaRPr lang="zh-CN" altLang="en-US" sz="2400" b="1" dirty="0">
              <a:solidFill>
                <a:srgbClr val="FF0000"/>
              </a:solidFill>
            </a:endParaRPr>
          </a:p>
        </p:txBody>
      </p:sp>
      <p:sp>
        <p:nvSpPr>
          <p:cNvPr id="12" name="文本框 11"/>
          <p:cNvSpPr txBox="1"/>
          <p:nvPr/>
        </p:nvSpPr>
        <p:spPr>
          <a:xfrm>
            <a:off x="6748377" y="4102681"/>
            <a:ext cx="3179394"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adj.</a:t>
            </a:r>
            <a:r>
              <a:rPr lang="zh-CN" altLang="en-US" sz="2400" b="1" dirty="0">
                <a:solidFill>
                  <a:srgbClr val="FF0000"/>
                </a:solidFill>
                <a:ea typeface="Cambria" panose="02040503050406030204" pitchFamily="18" charset="0"/>
              </a:rPr>
              <a:t>气馁的，沮丧的</a:t>
            </a:r>
            <a:endParaRPr lang="zh-CN" altLang="en-US" sz="2400" b="1" dirty="0">
              <a:solidFill>
                <a:srgbClr val="FF0000"/>
              </a:solidFill>
            </a:endParaRPr>
          </a:p>
        </p:txBody>
      </p:sp>
      <p:sp>
        <p:nvSpPr>
          <p:cNvPr id="13" name="文本框 12"/>
          <p:cNvSpPr txBox="1"/>
          <p:nvPr/>
        </p:nvSpPr>
        <p:spPr>
          <a:xfrm>
            <a:off x="6900777" y="4986601"/>
            <a:ext cx="3179394" cy="461665"/>
          </a:xfrm>
          <a:prstGeom prst="rect">
            <a:avLst/>
          </a:prstGeom>
          <a:noFill/>
        </p:spPr>
        <p:txBody>
          <a:bodyPr wrap="square">
            <a:spAutoFit/>
          </a:bodyPr>
          <a:lstStyle/>
          <a:p>
            <a:r>
              <a:rPr lang="en-US" altLang="zh-CN" sz="2400" b="1" dirty="0">
                <a:solidFill>
                  <a:srgbClr val="FF0000"/>
                </a:solidFill>
                <a:ea typeface="Cambria" panose="02040503050406030204" pitchFamily="18" charset="0"/>
              </a:rPr>
              <a:t>V.</a:t>
            </a:r>
            <a:r>
              <a:rPr lang="zh-CN" altLang="en-US" sz="2400" b="1" dirty="0">
                <a:solidFill>
                  <a:srgbClr val="FF0000"/>
                </a:solidFill>
                <a:ea typeface="Cambria" panose="02040503050406030204" pitchFamily="18" charset="0"/>
              </a:rPr>
              <a:t>阻止，劝阻</a:t>
            </a:r>
            <a:endParaRPr lang="zh-CN" altLang="en-US" sz="2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barn(inVertical)">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barn(inVertical)">
                                      <p:cBhvr>
                                        <p:cTn id="4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descr="e7d195523061f1c09e9d68d7cf438b91ef959ecb14fc25d26BBA7F7DBC18E55DFF4014AF651F0BF2569D4B6C1DA7F1A4683A481403BD872FC687266AD13265C1DE7C373772FD8728ABDD69ADD03BFF5BE2862BC891DBB79E0A12267BEBE766AC69A4DC80588C4C8CDDCC765A5AB770C7981B885BA80AB015EBBD1D0DB9335D05C5CF29A638CBF3578DD87CF30A51DB42"/>
          <p:cNvSpPr/>
          <p:nvPr/>
        </p:nvSpPr>
        <p:spPr>
          <a:xfrm>
            <a:off x="383118" y="1350684"/>
            <a:ext cx="11438341" cy="4793129"/>
          </a:xfrm>
          <a:prstGeom prst="rect">
            <a:avLst/>
          </a:prstGeom>
          <a:solidFill>
            <a:schemeClr val="bg1"/>
          </a:solidFill>
          <a:ln>
            <a:noFill/>
          </a:ln>
          <a:effectLst>
            <a:outerShdw blurRad="317500" dist="101600" dir="5400000" algn="t" rotWithShape="0">
              <a:schemeClr val="tx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文本框 11"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526405" y="2470651"/>
            <a:ext cx="4457463" cy="830997"/>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685800" fontAlgn="base">
              <a:spcBef>
                <a:spcPct val="0"/>
              </a:spcBef>
              <a:spcAft>
                <a:spcPct val="0"/>
              </a:spcAft>
              <a:tabLst>
                <a:tab pos="2865755" algn="l"/>
              </a:tabLst>
            </a:pPr>
            <a:r>
              <a:rPr lang="en-US" altLang="zh-CN" sz="4800" b="1" dirty="0">
                <a:solidFill>
                  <a:schemeClr val="tx1">
                    <a:lumMod val="95000"/>
                    <a:lumOff val="5000"/>
                  </a:schemeClr>
                </a:solidFill>
                <a:latin typeface="Cambria" panose="02040503050406030204" pitchFamily="18" charset="0"/>
                <a:ea typeface="Cambria" panose="02040503050406030204" pitchFamily="18" charset="0"/>
                <a:sym typeface="Calibri" panose="020F0502020204030204" pitchFamily="34" charset="0"/>
              </a:rPr>
              <a:t>B</a:t>
            </a:r>
            <a:r>
              <a:rPr lang="zh-CN" altLang="en-US" sz="4800" b="1" dirty="0">
                <a:solidFill>
                  <a:schemeClr val="tx1">
                    <a:lumMod val="95000"/>
                    <a:lumOff val="5000"/>
                  </a:schemeClr>
                </a:solidFill>
                <a:latin typeface="Cambria" panose="02040503050406030204" pitchFamily="18" charset="0"/>
                <a:sym typeface="Calibri" panose="020F0502020204030204" pitchFamily="34" charset="0"/>
              </a:rPr>
              <a:t>篇</a:t>
            </a:r>
            <a:endParaRPr lang="en-US" altLang="zh-CN" sz="4800" b="1" dirty="0">
              <a:solidFill>
                <a:schemeClr val="tx1">
                  <a:lumMod val="95000"/>
                  <a:lumOff val="5000"/>
                </a:schemeClr>
              </a:solidFill>
              <a:latin typeface="Cambria" panose="02040503050406030204" pitchFamily="18" charset="0"/>
              <a:ea typeface="Cambria" panose="02040503050406030204" pitchFamily="18" charset="0"/>
              <a:sym typeface="Calibri" panose="020F0502020204030204" pitchFamily="34" charset="0"/>
            </a:endParaRPr>
          </a:p>
        </p:txBody>
      </p:sp>
      <p:sp>
        <p:nvSpPr>
          <p:cNvPr id="2" name="TextBox 46"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1642934" y="3657915"/>
            <a:ext cx="4446970" cy="871970"/>
          </a:xfrm>
          <a:prstGeom prst="rect">
            <a:avLst/>
          </a:prstGeom>
          <a:noFill/>
          <a:ln>
            <a:noFill/>
          </a:ln>
        </p:spPr>
        <p:txBody>
          <a:bodyPr wrap="square">
            <a:spAutoFit/>
          </a:bodyPr>
          <a:lstStyle>
            <a:lvl1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1pPr>
            <a:lvl2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2pPr>
            <a:lvl3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3pPr>
            <a:lvl4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4pPr>
            <a:lvl5pPr defTabSz="522605">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5pPr>
            <a:lvl6pPr marL="18288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6pPr>
            <a:lvl7pPr marL="22860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7pPr>
            <a:lvl8pPr marL="27432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8pPr>
            <a:lvl9pPr marL="3200400" indent="457200" defTabSz="522605" eaLnBrk="0" fontAlgn="base" hangingPunct="0">
              <a:spcBef>
                <a:spcPct val="0"/>
              </a:spcBef>
              <a:spcAft>
                <a:spcPct val="0"/>
              </a:spcAft>
              <a:buFont typeface="Arial" panose="020B0604020202020204" pitchFamily="34" charset="0"/>
              <a:defRPr sz="1300">
                <a:solidFill>
                  <a:schemeClr val="tx1"/>
                </a:solidFill>
                <a:latin typeface="Calibri" panose="020F0502020204030204" pitchFamily="34" charset="0"/>
                <a:ea typeface="宋体" panose="02010600030101010101" pitchFamily="2" charset="-122"/>
              </a:defRPr>
            </a:lvl9pPr>
          </a:lstStyle>
          <a:p>
            <a:pPr algn="ctr" fontAlgn="base">
              <a:lnSpc>
                <a:spcPct val="150000"/>
              </a:lnSpc>
              <a:spcBef>
                <a:spcPct val="0"/>
              </a:spcBef>
              <a:spcAft>
                <a:spcPct val="0"/>
              </a:spcAft>
            </a:pPr>
            <a:r>
              <a:rPr lang="zh-CN" altLang="en-US"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人与社会： </a:t>
            </a:r>
            <a:r>
              <a:rPr lang="en-US" altLang="zh-CN"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Steve </a:t>
            </a:r>
            <a:r>
              <a:rPr lang="en-US" altLang="zh-CN" sz="1800" b="1" dirty="0" err="1">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Bagmanyan</a:t>
            </a:r>
            <a:r>
              <a:rPr lang="en-US" altLang="zh-CN"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rPr>
              <a:t> and the last repair shop</a:t>
            </a:r>
            <a:endParaRPr lang="en-US" altLang="zh-CN" sz="1800" b="1" dirty="0">
              <a:solidFill>
                <a:schemeClr val="tx1">
                  <a:lumMod val="95000"/>
                  <a:lumOff val="5000"/>
                </a:schemeClr>
              </a:solidFill>
              <a:latin typeface="Cambria" panose="02040503050406030204" pitchFamily="18" charset="0"/>
              <a:ea typeface="微软雅黑" panose="020B0503020204020204" pitchFamily="34" charset="-122"/>
              <a:cs typeface="Arial" panose="020B0604020202020204" pitchFamily="34" charset="0"/>
              <a:sym typeface="Calibri" panose="020F0502020204030204" pitchFamily="34" charset="0"/>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7441501" y="0"/>
            <a:ext cx="4404742" cy="6515665"/>
          </a:xfrm>
          <a:prstGeom prst="rect">
            <a:avLst/>
          </a:prstGeom>
        </p:spPr>
      </p:pic>
    </p:spTree>
  </p:cSld>
  <p:clrMapOvr>
    <a:masterClrMapping/>
  </p:clrMapOvr>
</p:sld>
</file>

<file path=ppt/theme/theme1.xml><?xml version="1.0" encoding="utf-8"?>
<a:theme xmlns:a="http://schemas.openxmlformats.org/drawingml/2006/main" name="Office 主题​​">
  <a:themeElements>
    <a:clrScheme name="粉色渐变">
      <a:dk1>
        <a:sysClr val="windowText" lastClr="000000"/>
      </a:dk1>
      <a:lt1>
        <a:sysClr val="window" lastClr="FFFFFF"/>
      </a:lt1>
      <a:dk2>
        <a:srgbClr val="394555"/>
      </a:dk2>
      <a:lt2>
        <a:srgbClr val="E7E6E6"/>
      </a:lt2>
      <a:accent1>
        <a:srgbClr val="FF6D6D"/>
      </a:accent1>
      <a:accent2>
        <a:srgbClr val="FFD5D5"/>
      </a:accent2>
      <a:accent3>
        <a:srgbClr val="FF8B8B"/>
      </a:accent3>
      <a:accent4>
        <a:srgbClr val="FF9B9B"/>
      </a:accent4>
      <a:accent5>
        <a:srgbClr val="FFABAB"/>
      </a:accent5>
      <a:accent6>
        <a:srgbClr val="FFAFAF"/>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53689</Words>
  <Application>WPS 演示</Application>
  <PresentationFormat>宽屏</PresentationFormat>
  <Paragraphs>1193</Paragraphs>
  <Slides>45</Slides>
  <Notes>7</Notes>
  <HiddenSlides>0</HiddenSlides>
  <MMClips>0</MMClips>
  <ScaleCrop>false</ScaleCrop>
  <HeadingPairs>
    <vt:vector size="6" baseType="variant">
      <vt:variant>
        <vt:lpstr>已用的字体</vt:lpstr>
      </vt:variant>
      <vt:variant>
        <vt:i4>23</vt:i4>
      </vt:variant>
      <vt:variant>
        <vt:lpstr>主题</vt:lpstr>
      </vt:variant>
      <vt:variant>
        <vt:i4>2</vt:i4>
      </vt:variant>
      <vt:variant>
        <vt:lpstr>幻灯片标题</vt:lpstr>
      </vt:variant>
      <vt:variant>
        <vt:i4>45</vt:i4>
      </vt:variant>
    </vt:vector>
  </HeadingPairs>
  <TitlesOfParts>
    <vt:vector size="70" baseType="lpstr">
      <vt:lpstr>Arial</vt:lpstr>
      <vt:lpstr>宋体</vt:lpstr>
      <vt:lpstr>Wingdings</vt:lpstr>
      <vt:lpstr>Arial</vt:lpstr>
      <vt:lpstr>微软雅黑</vt:lpstr>
      <vt:lpstr>新宋体</vt:lpstr>
      <vt:lpstr>Roboto Light</vt:lpstr>
      <vt:lpstr>Century Gothic</vt:lpstr>
      <vt:lpstr>微软雅黑 Light</vt:lpstr>
      <vt:lpstr>Calibri</vt:lpstr>
      <vt:lpstr>Cambria</vt:lpstr>
      <vt:lpstr>Times New Roman</vt:lpstr>
      <vt:lpstr>等线</vt:lpstr>
      <vt:lpstr>Calibri</vt:lpstr>
      <vt:lpstr>Calibri Light</vt:lpstr>
      <vt:lpstr>华文中宋</vt:lpstr>
      <vt:lpstr>Arial Unicode MS</vt:lpstr>
      <vt:lpstr>等线 Light</vt:lpstr>
      <vt:lpstr>Inter</vt:lpstr>
      <vt:lpstr>楷体</vt:lpstr>
      <vt:lpstr>Segoe Print</vt:lpstr>
      <vt:lpstr>HelveticaNeue</vt:lpstr>
      <vt:lpstr>华文新魏</vt:lpstr>
      <vt:lpstr>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Nora</dc:creator>
  <cp:lastModifiedBy>Administrator</cp:lastModifiedBy>
  <cp:revision>40</cp:revision>
  <dcterms:created xsi:type="dcterms:W3CDTF">2025-02-21T01:57:00Z</dcterms:created>
  <dcterms:modified xsi:type="dcterms:W3CDTF">2025-03-24T06:01:10Z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2052-11.8.2.7978</vt:lpwstr>
  </property>
</Properties>
</file>