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48" r:id="rId3"/>
    <p:sldId id="327" r:id="rId4"/>
    <p:sldId id="302" r:id="rId6"/>
    <p:sldId id="303" r:id="rId7"/>
    <p:sldId id="329" r:id="rId8"/>
    <p:sldId id="331" r:id="rId9"/>
    <p:sldId id="337" r:id="rId10"/>
    <p:sldId id="338" r:id="rId11"/>
    <p:sldId id="339" r:id="rId12"/>
    <p:sldId id="332" r:id="rId13"/>
    <p:sldId id="340" r:id="rId14"/>
    <p:sldId id="334" r:id="rId15"/>
    <p:sldId id="341" r:id="rId16"/>
    <p:sldId id="342" r:id="rId17"/>
    <p:sldId id="257" r:id="rId18"/>
    <p:sldId id="278" r:id="rId19"/>
    <p:sldId id="261"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CD1"/>
    <a:srgbClr val="61A1A0"/>
    <a:srgbClr val="FEDA65"/>
    <a:srgbClr val="FAD7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40" autoAdjust="0"/>
    <p:restoredTop sz="90520" autoAdjust="0"/>
  </p:normalViewPr>
  <p:slideViewPr>
    <p:cSldViewPr snapToGrid="0" showGuides="1">
      <p:cViewPr varScale="1">
        <p:scale>
          <a:sx n="86" d="100"/>
          <a:sy n="86" d="100"/>
        </p:scale>
        <p:origin x="232" y="536"/>
      </p:cViewPr>
      <p:guideLst>
        <p:guide orient="horz" pos="2160"/>
        <p:guide pos="3852"/>
      </p:guideLst>
    </p:cSldViewPr>
  </p:slideViewPr>
  <p:notesTextViewPr>
    <p:cViewPr>
      <p:scale>
        <a:sx n="1" d="1"/>
        <a:sy n="1" d="1"/>
      </p:scale>
      <p:origin x="0" y="0"/>
    </p:cViewPr>
  </p:notesTextViewPr>
  <p:sorterViewPr>
    <p:cViewPr varScale="1">
      <p:scale>
        <a:sx n="1" d="1"/>
        <a:sy n="1" d="1"/>
      </p:scale>
      <p:origin x="0" y="-12907"/>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41EB8-7189-46DE-A639-FFF99B97920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267E95-DBEB-4B9F-A0E7-DC43ED0BF37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F267E95-DBEB-4B9F-A0E7-DC43ED0BF37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588ACB4-0EBE-408E-BCFA-125723FB6D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588ACB4-0EBE-408E-BCFA-125723FB6D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588ACB4-0EBE-408E-BCFA-125723FB6D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What</a:t>
            </a:r>
            <a:r>
              <a:rPr lang="en-US" altLang="zh-CN" baseline="0" dirty="0"/>
              <a:t> questions do you want to ask the writer? For example : What is Samovar?  Who does it belong to? Where to get? When to get?  How to use it? Why is it special? Why does the writer want to introduce Samovar? </a:t>
            </a:r>
            <a:endParaRPr lang="zh-CN" altLang="en-US" dirty="0"/>
          </a:p>
        </p:txBody>
      </p:sp>
      <p:sp>
        <p:nvSpPr>
          <p:cNvPr id="4" name="灯片编号占位符 3"/>
          <p:cNvSpPr>
            <a:spLocks noGrp="1"/>
          </p:cNvSpPr>
          <p:nvPr>
            <p:ph type="sldNum" sz="quarter" idx="10"/>
          </p:nvPr>
        </p:nvSpPr>
        <p:spPr/>
        <p:txBody>
          <a:bodyPr/>
          <a:lstStyle/>
          <a:p>
            <a:fld id="{CF267E95-DBEB-4B9F-A0E7-DC43ED0BF37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1" i="1">
                <a:solidFill>
                  <a:schemeClr val="tx1">
                    <a:lumMod val="95000"/>
                    <a:lumOff val="5000"/>
                  </a:schemeClr>
                </a:solidFill>
              </a:rPr>
              <a:t>What is a Samovar? </a:t>
            </a:r>
            <a:r>
              <a:rPr lang="en-US" altLang="zh-CN">
                <a:solidFill>
                  <a:schemeClr val="tx1">
                    <a:lumMod val="95000"/>
                    <a:lumOff val="5000"/>
                  </a:schemeClr>
                </a:solidFill>
              </a:rPr>
              <a:t>  (a traditional Russian water boiler)  </a:t>
            </a:r>
            <a:r>
              <a:rPr lang="en-US" altLang="zh-CN" b="1">
                <a:solidFill>
                  <a:schemeClr val="tx1">
                    <a:lumMod val="95000"/>
                    <a:lumOff val="5000"/>
                  </a:schemeClr>
                </a:solidFill>
              </a:rPr>
              <a:t>Who does it belong to? </a:t>
            </a:r>
            <a:endParaRPr lang="en-US" altLang="zh-CN" b="1">
              <a:solidFill>
                <a:schemeClr val="tx1">
                  <a:lumMod val="95000"/>
                  <a:lumOff val="5000"/>
                </a:schemeClr>
              </a:solidFill>
            </a:endParaRPr>
          </a:p>
          <a:p>
            <a:r>
              <a:rPr lang="en-US" altLang="zh-CN" b="1">
                <a:solidFill>
                  <a:schemeClr val="tx1">
                    <a:lumMod val="95000"/>
                    <a:lumOff val="5000"/>
                  </a:schemeClr>
                </a:solidFill>
              </a:rPr>
              <a:t>Definition of it    Owner </a:t>
            </a:r>
            <a:r>
              <a:rPr lang="zh-CN" altLang="en-US" b="1">
                <a:solidFill>
                  <a:schemeClr val="tx1">
                    <a:lumMod val="95000"/>
                    <a:lumOff val="5000"/>
                  </a:schemeClr>
                </a:solidFill>
              </a:rPr>
              <a:t>（</a:t>
            </a:r>
            <a:r>
              <a:rPr lang="en-US" altLang="zh-CN" b="1">
                <a:solidFill>
                  <a:schemeClr val="tx1">
                    <a:lumMod val="95000"/>
                    <a:lumOff val="5000"/>
                  </a:schemeClr>
                </a:solidFill>
              </a:rPr>
              <a:t>great-grandmothers’ great-grandmother to next gereration.)    </a:t>
            </a:r>
            <a:endParaRPr lang="en-US" altLang="zh-CN" b="1">
              <a:solidFill>
                <a:schemeClr val="tx1">
                  <a:lumMod val="95000"/>
                  <a:lumOff val="5000"/>
                </a:schemeClr>
              </a:solidFill>
            </a:endParaRPr>
          </a:p>
          <a:p>
            <a:r>
              <a:rPr lang="en-US" altLang="zh-CN" b="1">
                <a:solidFill>
                  <a:schemeClr val="tx1">
                    <a:lumMod val="95000"/>
                    <a:lumOff val="5000"/>
                  </a:schemeClr>
                </a:solidFill>
              </a:rPr>
              <a:t>As for when &amp; where &amp; why did the want to buy the Samovar we can find it in para.2 How do you know that ?</a:t>
            </a:r>
            <a:endParaRPr lang="zh-CN" altLang="en-US" b="1">
              <a:solidFill>
                <a:schemeClr val="tx1">
                  <a:lumMod val="95000"/>
                  <a:lumOff val="5000"/>
                </a:schemeClr>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1" dirty="0">
                <a:solidFill>
                  <a:schemeClr val="tx1">
                    <a:lumMod val="95000"/>
                    <a:lumOff val="5000"/>
                  </a:schemeClr>
                </a:solidFill>
              </a:rPr>
              <a:t>A</a:t>
            </a:r>
            <a:r>
              <a:rPr lang="en-US" altLang="zh-CN" b="1" baseline="0" dirty="0">
                <a:solidFill>
                  <a:schemeClr val="tx1">
                    <a:lumMod val="95000"/>
                    <a:lumOff val="5000"/>
                  </a:schemeClr>
                </a:solidFill>
              </a:rPr>
              <a:t> sense of satisfaction of getting it;  the delight of surviving freezing winter by using it </a:t>
            </a:r>
            <a:endParaRPr lang="zh-CN" altLang="en-US" b="1" dirty="0">
              <a:solidFill>
                <a:schemeClr val="tx1">
                  <a:lumMod val="95000"/>
                  <a:lumOff val="5000"/>
                </a:schemeClr>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1" dirty="0">
                <a:solidFill>
                  <a:schemeClr val="tx1">
                    <a:lumMod val="95000"/>
                    <a:lumOff val="5000"/>
                  </a:schemeClr>
                </a:solidFill>
              </a:rPr>
              <a:t>A</a:t>
            </a:r>
            <a:r>
              <a:rPr lang="en-US" altLang="zh-CN" b="1" baseline="0" dirty="0">
                <a:solidFill>
                  <a:schemeClr val="tx1">
                    <a:lumMod val="95000"/>
                    <a:lumOff val="5000"/>
                  </a:schemeClr>
                </a:solidFill>
              </a:rPr>
              <a:t> sense of satisfaction of getting it;  the delight of surviving freezing winter by using it </a:t>
            </a:r>
            <a:endParaRPr lang="zh-CN" altLang="en-US" b="1" dirty="0">
              <a:solidFill>
                <a:schemeClr val="tx1">
                  <a:lumMod val="95000"/>
                  <a:lumOff val="5000"/>
                </a:schemeClr>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1" dirty="0">
                <a:solidFill>
                  <a:schemeClr val="tx1">
                    <a:lumMod val="95000"/>
                    <a:lumOff val="5000"/>
                  </a:schemeClr>
                </a:solidFill>
              </a:rPr>
              <a:t>Special tea-making process   Special tea-drinking process  Samovar</a:t>
            </a:r>
            <a:r>
              <a:rPr lang="en-US" altLang="zh-CN" b="1" baseline="0" dirty="0">
                <a:solidFill>
                  <a:schemeClr val="tx1">
                    <a:lumMod val="95000"/>
                    <a:lumOff val="5000"/>
                  </a:schemeClr>
                </a:solidFill>
              </a:rPr>
              <a:t> </a:t>
            </a:r>
            <a:r>
              <a:rPr lang="zh-CN" altLang="en-US" b="1" baseline="0" dirty="0">
                <a:solidFill>
                  <a:schemeClr val="tx1">
                    <a:lumMod val="95000"/>
                    <a:lumOff val="5000"/>
                  </a:schemeClr>
                </a:solidFill>
              </a:rPr>
              <a:t>又影响了 伊朗和中东的国家   </a:t>
            </a:r>
            <a:r>
              <a:rPr lang="en-US" altLang="zh-CN" b="1" dirty="0">
                <a:solidFill>
                  <a:schemeClr val="tx1">
                    <a:lumMod val="95000"/>
                    <a:lumOff val="5000"/>
                  </a:schemeClr>
                </a:solidFill>
              </a:rPr>
              <a:t>  </a:t>
            </a:r>
            <a:endParaRPr lang="zh-CN" altLang="en-US" b="1" dirty="0">
              <a:solidFill>
                <a:schemeClr val="tx1">
                  <a:lumMod val="95000"/>
                  <a:lumOff val="5000"/>
                </a:schemeClr>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1">
                <a:solidFill>
                  <a:schemeClr val="tx1">
                    <a:lumMod val="95000"/>
                    <a:lumOff val="5000"/>
                  </a:schemeClr>
                </a:solidFill>
              </a:rPr>
              <a:t>As for when &amp; where &amp; why did the want to buy the Samovar? </a:t>
            </a:r>
            <a:endParaRPr lang="zh-CN" altLang="en-US" b="1">
              <a:solidFill>
                <a:schemeClr val="tx1">
                  <a:lumMod val="95000"/>
                  <a:lumOff val="5000"/>
                </a:schemeClr>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Special tea-making and tea drinking process; This</a:t>
            </a:r>
            <a:r>
              <a:rPr lang="en-US" altLang="zh-CN" baseline="0" dirty="0"/>
              <a:t> is the outer special aspect.   What about its inner special aspect? Why is it special? Read the text again try to find it? Discussion </a:t>
            </a:r>
            <a:endParaRPr lang="zh-CN" altLang="en-US" dirty="0"/>
          </a:p>
        </p:txBody>
      </p:sp>
      <p:sp>
        <p:nvSpPr>
          <p:cNvPr id="4" name="灯片编号占位符 3"/>
          <p:cNvSpPr>
            <a:spLocks noGrp="1"/>
          </p:cNvSpPr>
          <p:nvPr>
            <p:ph type="sldNum" sz="quarter" idx="10"/>
          </p:nvPr>
        </p:nvSpPr>
        <p:spPr/>
        <p:txBody>
          <a:bodyPr/>
          <a:lstStyle/>
          <a:p>
            <a:fld id="{CF267E95-DBEB-4B9F-A0E7-DC43ED0BF37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symbol of happiness </a:t>
            </a:r>
            <a:endParaRPr lang="en-US" altLang="zh-CN" dirty="0"/>
          </a:p>
          <a:p>
            <a:r>
              <a:rPr lang="en-US" altLang="zh-CN" dirty="0"/>
              <a:t>A </a:t>
            </a:r>
            <a:r>
              <a:rPr lang="en-US" altLang="zh-CN" b="1" dirty="0">
                <a:solidFill>
                  <a:srgbClr val="C00000"/>
                </a:solidFill>
              </a:rPr>
              <a:t>c</a:t>
            </a:r>
            <a:r>
              <a:rPr lang="en-US" altLang="zh-CN" dirty="0"/>
              <a:t>rucial</a:t>
            </a:r>
            <a:r>
              <a:rPr lang="en-US" altLang="zh-CN" baseline="0" dirty="0"/>
              <a:t> witness of family prosperity  </a:t>
            </a:r>
            <a:endParaRPr lang="en-US" altLang="zh-CN" baseline="0" dirty="0"/>
          </a:p>
          <a:p>
            <a:r>
              <a:rPr lang="en-US" altLang="zh-CN" dirty="0"/>
              <a:t>An essential</a:t>
            </a:r>
            <a:r>
              <a:rPr lang="en-US" altLang="zh-CN" baseline="0" dirty="0"/>
              <a:t> inheritance of family spirit</a:t>
            </a:r>
            <a:endParaRPr lang="zh-CN" altLang="en-US" dirty="0"/>
          </a:p>
        </p:txBody>
      </p:sp>
      <p:sp>
        <p:nvSpPr>
          <p:cNvPr id="4" name="灯片编号占位符 3"/>
          <p:cNvSpPr>
            <a:spLocks noGrp="1"/>
          </p:cNvSpPr>
          <p:nvPr>
            <p:ph type="sldNum" sz="quarter" idx="10"/>
          </p:nvPr>
        </p:nvSpPr>
        <p:spPr/>
        <p:txBody>
          <a:bodyPr/>
          <a:lstStyle/>
          <a:p>
            <a:fld id="{CF267E95-DBEB-4B9F-A0E7-DC43ED0BF37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041C616-7193-4627-9925-3FA5F77A58E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524CADD-C184-461F-BC7F-0992327FE3A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041C616-7193-4627-9925-3FA5F77A58E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524CADD-C184-461F-BC7F-0992327FE3A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041C616-7193-4627-9925-3FA5F77A58E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524CADD-C184-461F-BC7F-0992327FE3A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041C616-7193-4627-9925-3FA5F77A58E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524CADD-C184-461F-BC7F-0992327FE3A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041C616-7193-4627-9925-3FA5F77A58E3}"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524CADD-C184-461F-BC7F-0992327FE3A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041C616-7193-4627-9925-3FA5F77A58E3}"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524CADD-C184-461F-BC7F-0992327FE3A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041C616-7193-4627-9925-3FA5F77A58E3}"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524CADD-C184-461F-BC7F-0992327FE3A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041C616-7193-4627-9925-3FA5F77A58E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524CADD-C184-461F-BC7F-0992327FE3A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041C616-7193-4627-9925-3FA5F77A58E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524CADD-C184-461F-BC7F-0992327FE3A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0" Type="http://schemas.openxmlformats.org/officeDocument/2006/relationships/notesSlide" Target="../notesSlides/notesSlide8.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tags" Target="../tags/tag30.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ags" Target="../tags/tag29.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10.png"/><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29210" y="83820"/>
            <a:ext cx="1024890" cy="101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文本框 9"/>
          <p:cNvSpPr txBox="1"/>
          <p:nvPr/>
        </p:nvSpPr>
        <p:spPr>
          <a:xfrm>
            <a:off x="0" y="1096010"/>
            <a:ext cx="12192000" cy="3046988"/>
          </a:xfrm>
          <a:prstGeom prst="rect">
            <a:avLst/>
          </a:prstGeom>
          <a:noFill/>
        </p:spPr>
        <p:txBody>
          <a:bodyPr wrap="square" rtlCol="0" anchor="t">
            <a:spAutoFit/>
          </a:bodyPr>
          <a:lstStyle/>
          <a:p>
            <a:pPr indent="457200" algn="just"/>
            <a:r>
              <a:rPr sz="2400" dirty="0">
                <a:latin typeface="Times New Roman" panose="02020603050405020304" pitchFamily="18" charset="0"/>
                <a:cs typeface="Times New Roman" panose="02020603050405020304" pitchFamily="18" charset="0"/>
              </a:rPr>
              <a:t>The samovar tea-making process is quite </a:t>
            </a:r>
            <a:r>
              <a:rPr sz="2400" b="1" dirty="0">
                <a:solidFill>
                  <a:srgbClr val="C00000"/>
                </a:solidFill>
                <a:latin typeface="Times New Roman" panose="02020603050405020304" pitchFamily="18" charset="0"/>
                <a:cs typeface="Times New Roman" panose="02020603050405020304" pitchFamily="18" charset="0"/>
              </a:rPr>
              <a:t>special</a:t>
            </a:r>
            <a:r>
              <a:rPr sz="2400" dirty="0">
                <a:latin typeface="Times New Roman" panose="02020603050405020304" pitchFamily="18" charset="0"/>
                <a:cs typeface="Times New Roman" panose="02020603050405020304" pitchFamily="18" charset="0"/>
              </a:rPr>
              <a:t> and has two stages. First, a teapot containing lots of tea leaves and a little water is placed on top of the samovar. As the concentrate is poured into cups, after which water from inside the samovar is added by using the tap. In contrast to special tea ceremonies that can be found in countries like China, the samovar is much less reserved and is traditionally enjoyed with a few sweet snacks. This is a little similar to the British tradition of an informal cup of tea served with snacks. However, with the samovar, tea is usually taken without milk, and sugar is not placed in the cup but rather in the drinker’s mouth, to be slowly melted away by the warm tea.</a:t>
            </a:r>
            <a:endParaRPr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003362" y="69964"/>
            <a:ext cx="6381021" cy="954107"/>
          </a:xfrm>
          <a:prstGeom prst="rect">
            <a:avLst/>
          </a:prstGeom>
          <a:noFill/>
        </p:spPr>
        <p:txBody>
          <a:bodyPr wrap="square" rtlCol="0">
            <a:spAutoFit/>
          </a:bodyPr>
          <a:lstStyle/>
          <a:p>
            <a:pPr marL="457200" indent="-457200">
              <a:buFont typeface="Wingdings" panose="05000000000000000000" pitchFamily="2" charset="2"/>
              <a:buChar char="Ø"/>
            </a:pPr>
            <a:r>
              <a:rPr lang="en-US" altLang="zh-CN" sz="2800" b="1" i="1" dirty="0">
                <a:cs typeface="Times New Roman" panose="02020603050405020304" pitchFamily="18" charset="0"/>
              </a:rPr>
              <a:t>What is </a:t>
            </a:r>
            <a:r>
              <a:rPr lang="en-US" altLang="zh-CN" sz="2800" b="1" i="1" dirty="0">
                <a:solidFill>
                  <a:srgbClr val="C00000"/>
                </a:solidFill>
                <a:cs typeface="Times New Roman" panose="02020603050405020304" pitchFamily="18" charset="0"/>
              </a:rPr>
              <a:t>special</a:t>
            </a:r>
            <a:r>
              <a:rPr lang="en-US" altLang="zh-CN" sz="2800" b="1" i="1" dirty="0">
                <a:cs typeface="Times New Roman" panose="02020603050405020304" pitchFamily="18" charset="0"/>
              </a:rPr>
              <a:t> about </a:t>
            </a:r>
            <a:r>
              <a:rPr lang="en-US" altLang="zh-CN" sz="2800" b="1" i="1" dirty="0">
                <a:solidFill>
                  <a:srgbClr val="C00000"/>
                </a:solidFill>
                <a:cs typeface="Times New Roman" panose="02020603050405020304" pitchFamily="18" charset="0"/>
              </a:rPr>
              <a:t>its tea-making process</a:t>
            </a:r>
            <a:r>
              <a:rPr lang="en-US" altLang="zh-CN" sz="2800" b="1" i="1" dirty="0">
                <a:cs typeface="Times New Roman" panose="02020603050405020304" pitchFamily="18" charset="0"/>
              </a:rPr>
              <a:t>?</a:t>
            </a:r>
            <a:endParaRPr lang="zh-CN" altLang="en-US" sz="2800" b="1" i="1" dirty="0">
              <a:cs typeface="Times New Roman" panose="02020603050405020304" pitchFamily="18" charset="0"/>
            </a:endParaRPr>
          </a:p>
        </p:txBody>
      </p:sp>
      <p:sp>
        <p:nvSpPr>
          <p:cNvPr id="6" name="矩形 5"/>
          <p:cNvSpPr/>
          <p:nvPr/>
        </p:nvSpPr>
        <p:spPr>
          <a:xfrm>
            <a:off x="10356305" y="1832882"/>
            <a:ext cx="1835695" cy="438150"/>
          </a:xfrm>
          <a:prstGeom prst="rect">
            <a:avLst/>
          </a:prstGeom>
          <a:solidFill>
            <a:srgbClr val="FFFF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210" y="2230483"/>
            <a:ext cx="12162790" cy="438150"/>
          </a:xfrm>
          <a:prstGeom prst="rect">
            <a:avLst/>
          </a:prstGeom>
          <a:solidFill>
            <a:srgbClr val="FFFF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9210" y="2580315"/>
            <a:ext cx="7690939" cy="438150"/>
          </a:xfrm>
          <a:prstGeom prst="rect">
            <a:avLst/>
          </a:prstGeom>
          <a:solidFill>
            <a:srgbClr val="FFFF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6962" y="3894826"/>
            <a:ext cx="4719343" cy="27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7278999" y="4667109"/>
            <a:ext cx="3077305" cy="3653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Times New Roman" panose="02020603050405020304" pitchFamily="18" charset="0"/>
                <a:cs typeface="Times New Roman" panose="02020603050405020304" pitchFamily="18" charset="0"/>
              </a:rPr>
              <a:t>Special tea ceremonies</a:t>
            </a:r>
            <a:endParaRPr lang="zh-CN" altLang="en-US" sz="2000" b="1" dirty="0">
              <a:latin typeface="Times New Roman" panose="02020603050405020304" pitchFamily="18" charset="0"/>
              <a:cs typeface="Times New Roman" panose="02020603050405020304" pitchFamily="18" charset="0"/>
            </a:endParaRPr>
          </a:p>
        </p:txBody>
      </p:sp>
      <p:sp>
        <p:nvSpPr>
          <p:cNvPr id="11" name="矩形 10"/>
          <p:cNvSpPr/>
          <p:nvPr/>
        </p:nvSpPr>
        <p:spPr>
          <a:xfrm>
            <a:off x="4074289" y="4142998"/>
            <a:ext cx="3050650" cy="8102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Times New Roman" panose="02020603050405020304" pitchFamily="18" charset="0"/>
                <a:cs typeface="Times New Roman" panose="02020603050405020304" pitchFamily="18" charset="0"/>
              </a:rPr>
              <a:t>less reserved; </a:t>
            </a:r>
            <a:endParaRPr lang="en-US" altLang="zh-CN" sz="2000" b="1" dirty="0">
              <a:latin typeface="Times New Roman" panose="02020603050405020304" pitchFamily="18" charset="0"/>
              <a:cs typeface="Times New Roman" panose="02020603050405020304" pitchFamily="18" charset="0"/>
            </a:endParaRPr>
          </a:p>
          <a:p>
            <a:pPr algn="ctr"/>
            <a:r>
              <a:rPr lang="en-US" altLang="zh-CN" sz="2000" b="1" dirty="0">
                <a:latin typeface="Times New Roman" panose="02020603050405020304" pitchFamily="18" charset="0"/>
                <a:cs typeface="Times New Roman" panose="02020603050405020304" pitchFamily="18" charset="0"/>
              </a:rPr>
              <a:t>enjoyed with sweet snacks</a:t>
            </a:r>
            <a:endParaRPr lang="zh-CN" altLang="en-US" sz="2000" b="1" dirty="0">
              <a:latin typeface="Times New Roman" panose="02020603050405020304" pitchFamily="18" charset="0"/>
              <a:cs typeface="Times New Roman" panose="02020603050405020304" pitchFamily="18" charset="0"/>
            </a:endParaRP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9001" y="5032475"/>
            <a:ext cx="3077304" cy="1739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直接连接符 11"/>
          <p:cNvCxnSpPr/>
          <p:nvPr/>
        </p:nvCxnSpPr>
        <p:spPr>
          <a:xfrm>
            <a:off x="3159889" y="3715473"/>
            <a:ext cx="8114263" cy="1157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05247" y="145722"/>
            <a:ext cx="4337341" cy="954107"/>
          </a:xfrm>
          <a:prstGeom prst="rect">
            <a:avLst/>
          </a:prstGeom>
          <a:noFill/>
        </p:spPr>
        <p:txBody>
          <a:bodyPr wrap="none" rtlCol="0">
            <a:spAutoFit/>
          </a:bodyPr>
          <a:lstStyle/>
          <a:p>
            <a:r>
              <a:rPr lang="en-US" altLang="zh-CN" sz="2800" b="1" dirty="0">
                <a:cs typeface="Times New Roman" panose="02020603050405020304" pitchFamily="18" charset="0"/>
              </a:rPr>
              <a:t>Special tea-making process </a:t>
            </a:r>
            <a:endParaRPr lang="en-US" altLang="zh-CN" sz="2800" b="1" dirty="0">
              <a:cs typeface="Times New Roman" panose="02020603050405020304" pitchFamily="18" charset="0"/>
            </a:endParaRPr>
          </a:p>
          <a:p>
            <a:r>
              <a:rPr lang="en-US" altLang="zh-CN" sz="2800" b="1" dirty="0">
                <a:cs typeface="Times New Roman" panose="02020603050405020304" pitchFamily="18" charset="0"/>
              </a:rPr>
              <a:t>Special tea-drinking process</a:t>
            </a:r>
            <a:endParaRPr lang="zh-CN" altLang="en-US" sz="2800" b="1" dirty="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barn(inVertical)">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barn(inVertical)">
                                      <p:cBhvr>
                                        <p:cTn id="28" dur="500"/>
                                        <p:tgtEl>
                                          <p:spTgt spid="1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dissolv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clrChange>
              <a:clrFrom>
                <a:srgbClr val="FBEBD4">
                  <a:alpha val="99608"/>
                </a:srgbClr>
              </a:clrFrom>
              <a:clrTo>
                <a:srgbClr val="FBEBD4">
                  <a:alpha val="99608"/>
                  <a:alpha val="0"/>
                </a:srgbClr>
              </a:clrTo>
            </a:clrChange>
          </a:blip>
          <a:stretch>
            <a:fillRect/>
          </a:stretch>
        </p:blipFill>
        <p:spPr>
          <a:xfrm>
            <a:off x="2978785" y="-69850"/>
            <a:ext cx="5196205" cy="7363460"/>
          </a:xfrm>
          <a:prstGeom prst="rect">
            <a:avLst/>
          </a:prstGeom>
        </p:spPr>
      </p:pic>
      <p:sp>
        <p:nvSpPr>
          <p:cNvPr id="7" name="矩形 6"/>
          <p:cNvSpPr/>
          <p:nvPr/>
        </p:nvSpPr>
        <p:spPr>
          <a:xfrm>
            <a:off x="1226820" y="879474"/>
            <a:ext cx="1751965" cy="657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C00000"/>
                </a:solidFill>
                <a:latin typeface="Calibri" panose="020F0502020204030204" charset="0"/>
                <a:cs typeface="Calibri" panose="020F0502020204030204" charset="0"/>
              </a:rPr>
              <a:t>Beginning</a:t>
            </a:r>
            <a:endParaRPr lang="en-US" altLang="zh-CN" sz="2800" b="1" dirty="0">
              <a:solidFill>
                <a:srgbClr val="C00000"/>
              </a:solidFill>
              <a:latin typeface="Calibri" panose="020F0502020204030204" charset="0"/>
              <a:cs typeface="Calibri" panose="020F0502020204030204" charset="0"/>
            </a:endParaRPr>
          </a:p>
        </p:txBody>
      </p:sp>
      <p:sp>
        <p:nvSpPr>
          <p:cNvPr id="8" name="矩形 7"/>
          <p:cNvSpPr/>
          <p:nvPr>
            <p:custDataLst>
              <p:tags r:id="rId2"/>
            </p:custDataLst>
          </p:nvPr>
        </p:nvSpPr>
        <p:spPr>
          <a:xfrm>
            <a:off x="4559935" y="800100"/>
            <a:ext cx="2060575"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C00000"/>
                </a:solidFill>
                <a:latin typeface="Calibri" panose="020F0502020204030204" charset="0"/>
                <a:cs typeface="Calibri" panose="020F0502020204030204" charset="0"/>
              </a:rPr>
              <a:t>Definition &amp;</a:t>
            </a:r>
            <a:endParaRPr lang="en-US" altLang="zh-CN" sz="2400" b="1" dirty="0">
              <a:solidFill>
                <a:srgbClr val="C00000"/>
              </a:solidFill>
              <a:latin typeface="Calibri" panose="020F0502020204030204" charset="0"/>
              <a:cs typeface="Calibri" panose="020F0502020204030204" charset="0"/>
            </a:endParaRPr>
          </a:p>
          <a:p>
            <a:pPr algn="ctr"/>
            <a:r>
              <a:rPr lang="en-US" altLang="zh-CN" sz="2400" b="1" dirty="0">
                <a:solidFill>
                  <a:srgbClr val="C00000"/>
                </a:solidFill>
                <a:latin typeface="Calibri" panose="020F0502020204030204" charset="0"/>
                <a:cs typeface="Calibri" panose="020F0502020204030204" charset="0"/>
              </a:rPr>
              <a:t>Owner</a:t>
            </a:r>
            <a:endParaRPr lang="en-US" altLang="zh-CN" sz="2400" b="1" dirty="0">
              <a:solidFill>
                <a:srgbClr val="C00000"/>
              </a:solidFill>
              <a:latin typeface="Calibri" panose="020F0502020204030204" charset="0"/>
              <a:cs typeface="Calibri" panose="020F0502020204030204" charset="0"/>
            </a:endParaRPr>
          </a:p>
        </p:txBody>
      </p:sp>
      <p:sp>
        <p:nvSpPr>
          <p:cNvPr id="2" name="矩形 1"/>
          <p:cNvSpPr/>
          <p:nvPr/>
        </p:nvSpPr>
        <p:spPr>
          <a:xfrm>
            <a:off x="2978785" y="5139159"/>
            <a:ext cx="5365115" cy="1718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p:cNvSpPr/>
          <p:nvPr>
            <p:custDataLst>
              <p:tags r:id="rId3"/>
            </p:custDataLst>
          </p:nvPr>
        </p:nvSpPr>
        <p:spPr>
          <a:xfrm>
            <a:off x="4215130" y="2502989"/>
            <a:ext cx="2707005"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C00000"/>
                </a:solidFill>
                <a:latin typeface="Calibri" panose="020F0502020204030204" charset="0"/>
                <a:cs typeface="Calibri" panose="020F0502020204030204" charset="0"/>
              </a:rPr>
              <a:t>Story of owning Samovar</a:t>
            </a:r>
            <a:endParaRPr lang="en-US" altLang="zh-CN" sz="2400" b="1" dirty="0">
              <a:solidFill>
                <a:srgbClr val="C00000"/>
              </a:solidFill>
              <a:latin typeface="Calibri" panose="020F0502020204030204" charset="0"/>
              <a:cs typeface="Calibri" panose="020F0502020204030204" charset="0"/>
            </a:endParaRPr>
          </a:p>
        </p:txBody>
      </p:sp>
      <p:sp>
        <p:nvSpPr>
          <p:cNvPr id="10" name="矩形 9"/>
          <p:cNvSpPr/>
          <p:nvPr/>
        </p:nvSpPr>
        <p:spPr>
          <a:xfrm>
            <a:off x="1226820" y="2582363"/>
            <a:ext cx="1751965" cy="657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C00000"/>
                </a:solidFill>
                <a:latin typeface="Calibri" panose="020F0502020204030204" charset="0"/>
                <a:cs typeface="Calibri" panose="020F0502020204030204" charset="0"/>
              </a:rPr>
              <a:t>Body</a:t>
            </a:r>
            <a:endParaRPr lang="en-US" altLang="zh-CN" sz="2800" b="1" dirty="0">
              <a:solidFill>
                <a:srgbClr val="C00000"/>
              </a:solidFill>
              <a:latin typeface="Calibri" panose="020F0502020204030204" charset="0"/>
              <a:cs typeface="Calibri" panose="020F0502020204030204" charset="0"/>
            </a:endParaRPr>
          </a:p>
        </p:txBody>
      </p:sp>
      <p:sp>
        <p:nvSpPr>
          <p:cNvPr id="13" name="矩形 12"/>
          <p:cNvSpPr/>
          <p:nvPr>
            <p:custDataLst>
              <p:tags r:id="rId4"/>
            </p:custDataLst>
          </p:nvPr>
        </p:nvSpPr>
        <p:spPr>
          <a:xfrm>
            <a:off x="7679598" y="2680789"/>
            <a:ext cx="2573052" cy="571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i="1" dirty="0">
                <a:solidFill>
                  <a:schemeClr val="tx1"/>
                </a:solidFill>
                <a:latin typeface="Calibri" panose="020F0502020204030204" charset="0"/>
                <a:cs typeface="Calibri" panose="020F0502020204030204" charset="0"/>
              </a:rPr>
              <a:t>An </a:t>
            </a:r>
            <a:r>
              <a:rPr lang="en-US" altLang="zh-CN" sz="2400" b="1" i="1" dirty="0">
                <a:solidFill>
                  <a:srgbClr val="C00000"/>
                </a:solidFill>
                <a:latin typeface="Calibri" panose="020F0502020204030204" charset="0"/>
                <a:cs typeface="Calibri" panose="020F0502020204030204" charset="0"/>
              </a:rPr>
              <a:t>inheritance</a:t>
            </a:r>
            <a:endParaRPr lang="en-US" altLang="zh-CN" sz="2400" b="1" i="1" dirty="0">
              <a:solidFill>
                <a:srgbClr val="C00000"/>
              </a:solidFill>
              <a:latin typeface="Calibri" panose="020F0502020204030204" charset="0"/>
              <a:cs typeface="Calibri" panose="020F0502020204030204" charset="0"/>
            </a:endParaRPr>
          </a:p>
        </p:txBody>
      </p:sp>
      <p:sp>
        <p:nvSpPr>
          <p:cNvPr id="14" name="矩形 13"/>
          <p:cNvSpPr/>
          <p:nvPr>
            <p:custDataLst>
              <p:tags r:id="rId5"/>
            </p:custDataLst>
          </p:nvPr>
        </p:nvSpPr>
        <p:spPr>
          <a:xfrm>
            <a:off x="7679598" y="1110523"/>
            <a:ext cx="3439887" cy="1253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i="1" dirty="0">
                <a:solidFill>
                  <a:schemeClr val="tx1"/>
                </a:solidFill>
              </a:rPr>
              <a:t>A sense of </a:t>
            </a:r>
            <a:r>
              <a:rPr lang="en-US" altLang="zh-CN" sz="2400" b="1" i="1" dirty="0">
                <a:solidFill>
                  <a:srgbClr val="C00000"/>
                </a:solidFill>
              </a:rPr>
              <a:t>satisfaction</a:t>
            </a:r>
            <a:r>
              <a:rPr lang="en-US" altLang="zh-CN" sz="2400" b="1" i="1" dirty="0">
                <a:solidFill>
                  <a:schemeClr val="tx1"/>
                </a:solidFill>
              </a:rPr>
              <a:t> of </a:t>
            </a:r>
            <a:r>
              <a:rPr lang="en-US" altLang="zh-CN" sz="2400" b="1" i="1" dirty="0">
                <a:solidFill>
                  <a:srgbClr val="C00000"/>
                </a:solidFill>
              </a:rPr>
              <a:t>overcoming difficulties</a:t>
            </a:r>
            <a:r>
              <a:rPr lang="en-US" altLang="zh-CN" sz="2400" b="1" i="1" dirty="0">
                <a:solidFill>
                  <a:schemeClr val="tx1"/>
                </a:solidFill>
              </a:rPr>
              <a:t>.</a:t>
            </a:r>
            <a:endParaRPr lang="en-US" altLang="zh-CN" sz="2400" b="1" i="1" dirty="0">
              <a:solidFill>
                <a:schemeClr val="tx1"/>
              </a:solidFill>
            </a:endParaRPr>
          </a:p>
          <a:p>
            <a:r>
              <a:rPr lang="en-US" altLang="zh-CN" sz="2400" b="1" i="1" dirty="0">
                <a:solidFill>
                  <a:schemeClr val="tx1"/>
                </a:solidFill>
              </a:rPr>
              <a:t>The </a:t>
            </a:r>
            <a:r>
              <a:rPr lang="en-US" altLang="zh-CN" sz="2400" b="1" i="1" dirty="0">
                <a:solidFill>
                  <a:srgbClr val="C00000"/>
                </a:solidFill>
              </a:rPr>
              <a:t>delight</a:t>
            </a:r>
            <a:r>
              <a:rPr lang="en-US" altLang="zh-CN" sz="2400" b="1" i="1" dirty="0">
                <a:solidFill>
                  <a:schemeClr val="tx1"/>
                </a:solidFill>
              </a:rPr>
              <a:t> of </a:t>
            </a:r>
            <a:r>
              <a:rPr lang="en-US" altLang="zh-CN" sz="2400" b="1" i="1" dirty="0">
                <a:solidFill>
                  <a:srgbClr val="C00000"/>
                </a:solidFill>
              </a:rPr>
              <a:t>surviving</a:t>
            </a:r>
            <a:r>
              <a:rPr lang="en-US" altLang="zh-CN" sz="2400" b="1" i="1" dirty="0">
                <a:solidFill>
                  <a:schemeClr val="tx1"/>
                </a:solidFill>
              </a:rPr>
              <a:t>.</a:t>
            </a:r>
            <a:endParaRPr lang="zh-CN" altLang="en-US" sz="2400" b="1" i="1" dirty="0">
              <a:solidFill>
                <a:schemeClr val="tx1"/>
              </a:solidFill>
            </a:endParaRPr>
          </a:p>
        </p:txBody>
      </p:sp>
      <p:sp>
        <p:nvSpPr>
          <p:cNvPr id="15" name="右箭头 14"/>
          <p:cNvSpPr/>
          <p:nvPr/>
        </p:nvSpPr>
        <p:spPr>
          <a:xfrm rot="5400000">
            <a:off x="8788999" y="2298917"/>
            <a:ext cx="522514" cy="52631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6"/>
            </p:custDataLst>
          </p:nvPr>
        </p:nvSpPr>
        <p:spPr>
          <a:xfrm>
            <a:off x="4114157" y="3589309"/>
            <a:ext cx="2952130" cy="844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C00000"/>
                </a:solidFill>
                <a:latin typeface="Calibri" panose="020F0502020204030204" charset="0"/>
                <a:cs typeface="Calibri" panose="020F0502020204030204" charset="0"/>
              </a:rPr>
              <a:t>Special tea-making &amp; tea-drinking process</a:t>
            </a:r>
            <a:endParaRPr lang="en-US" altLang="zh-CN" sz="2400" b="1" dirty="0">
              <a:solidFill>
                <a:srgbClr val="C00000"/>
              </a:solidFill>
              <a:latin typeface="Calibri" panose="020F0502020204030204" charset="0"/>
              <a:cs typeface="Calibri" panose="020F0502020204030204" charset="0"/>
            </a:endParaRPr>
          </a:p>
        </p:txBody>
      </p:sp>
      <p:sp>
        <p:nvSpPr>
          <p:cNvPr id="3" name="右箭头 2"/>
          <p:cNvSpPr/>
          <p:nvPr/>
        </p:nvSpPr>
        <p:spPr>
          <a:xfrm>
            <a:off x="7067005" y="2743200"/>
            <a:ext cx="734331" cy="496388"/>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29210" y="83820"/>
            <a:ext cx="1024890" cy="101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文本框 9"/>
          <p:cNvSpPr txBox="1"/>
          <p:nvPr/>
        </p:nvSpPr>
        <p:spPr>
          <a:xfrm>
            <a:off x="0" y="1096010"/>
            <a:ext cx="12192000" cy="2245360"/>
          </a:xfrm>
          <a:prstGeom prst="rect">
            <a:avLst/>
          </a:prstGeom>
          <a:noFill/>
        </p:spPr>
        <p:txBody>
          <a:bodyPr wrap="square" rtlCol="0" anchor="t">
            <a:spAutoFit/>
          </a:bodyPr>
          <a:lstStyle/>
          <a:p>
            <a:pPr indent="457200" algn="just"/>
            <a:r>
              <a:rPr sz="2800" dirty="0">
                <a:latin typeface="Times New Roman" panose="02020603050405020304" pitchFamily="18" charset="0"/>
                <a:cs typeface="Times New Roman" panose="02020603050405020304" pitchFamily="18" charset="0"/>
              </a:rPr>
              <a:t>In closing, in my opinion, regardless of how it is made, one thing is for sure: Tea makes the world go round! Invented in China, it breaks through cultural barriers and provides great relief after a hard day’s work. Every time we have a special occasion in my family, out comes the family samovar. The samovar symbolizes happiness, and that’s one thing that </a:t>
            </a:r>
            <a:r>
              <a:rPr lang="en-US" sz="2800" dirty="0">
                <a:latin typeface="Times New Roman" panose="02020603050405020304" pitchFamily="18" charset="0"/>
                <a:cs typeface="Times New Roman" panose="02020603050405020304" pitchFamily="18" charset="0"/>
              </a:rPr>
              <a:t>I</a:t>
            </a:r>
            <a:r>
              <a:rPr sz="2800" dirty="0">
                <a:latin typeface="Times New Roman" panose="02020603050405020304" pitchFamily="18" charset="0"/>
                <a:cs typeface="Times New Roman" panose="02020603050405020304" pitchFamily="18" charset="0"/>
              </a:rPr>
              <a:t> want to keep in my family forever.</a:t>
            </a:r>
            <a:endParaRPr sz="2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145894" y="427869"/>
            <a:ext cx="5975290" cy="523220"/>
          </a:xfrm>
          <a:prstGeom prst="rect">
            <a:avLst/>
          </a:prstGeom>
          <a:noFill/>
        </p:spPr>
        <p:txBody>
          <a:bodyPr wrap="none" rtlCol="0">
            <a:spAutoFit/>
          </a:bodyPr>
          <a:lstStyle/>
          <a:p>
            <a:pPr marL="457200" indent="-457200">
              <a:buFont typeface="Wingdings" panose="05000000000000000000" pitchFamily="2" charset="2"/>
              <a:buChar char="Ø"/>
            </a:pPr>
            <a:r>
              <a:rPr lang="en-US" altLang="zh-CN" sz="2800" b="1" i="1" dirty="0"/>
              <a:t>What is the </a:t>
            </a:r>
            <a:r>
              <a:rPr lang="en-US" altLang="zh-CN" sz="2800" b="1" i="1" dirty="0">
                <a:solidFill>
                  <a:srgbClr val="C00000"/>
                </a:solidFill>
              </a:rPr>
              <a:t>meaning</a:t>
            </a:r>
            <a:r>
              <a:rPr lang="en-US" altLang="zh-CN" sz="2800" b="1" i="1" dirty="0"/>
              <a:t> of  Samovar</a:t>
            </a:r>
            <a:r>
              <a:rPr lang="zh-CN" altLang="en-US" sz="2800" b="1" i="1" dirty="0"/>
              <a:t>？</a:t>
            </a:r>
            <a:endParaRPr lang="zh-CN" altLang="en-US" sz="2800" b="1" i="1" dirty="0"/>
          </a:p>
        </p:txBody>
      </p:sp>
      <p:sp>
        <p:nvSpPr>
          <p:cNvPr id="3" name="椭圆 2"/>
          <p:cNvSpPr/>
          <p:nvPr/>
        </p:nvSpPr>
        <p:spPr>
          <a:xfrm>
            <a:off x="10451937" y="2336573"/>
            <a:ext cx="1740061" cy="56715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clrChange>
              <a:clrFrom>
                <a:srgbClr val="FBEBD4">
                  <a:alpha val="99608"/>
                </a:srgbClr>
              </a:clrFrom>
              <a:clrTo>
                <a:srgbClr val="FBEBD4">
                  <a:alpha val="99608"/>
                  <a:alpha val="0"/>
                </a:srgbClr>
              </a:clrTo>
            </a:clrChange>
          </a:blip>
          <a:stretch>
            <a:fillRect/>
          </a:stretch>
        </p:blipFill>
        <p:spPr>
          <a:xfrm>
            <a:off x="2978785" y="-69850"/>
            <a:ext cx="5196205" cy="7363460"/>
          </a:xfrm>
          <a:prstGeom prst="rect">
            <a:avLst/>
          </a:prstGeom>
        </p:spPr>
      </p:pic>
      <p:sp>
        <p:nvSpPr>
          <p:cNvPr id="7" name="矩形 6"/>
          <p:cNvSpPr/>
          <p:nvPr/>
        </p:nvSpPr>
        <p:spPr>
          <a:xfrm>
            <a:off x="1226820" y="879474"/>
            <a:ext cx="1751965" cy="657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C00000"/>
                </a:solidFill>
                <a:latin typeface="Calibri" panose="020F0502020204030204" charset="0"/>
                <a:cs typeface="Calibri" panose="020F0502020204030204" charset="0"/>
              </a:rPr>
              <a:t>Beginning</a:t>
            </a:r>
            <a:endParaRPr lang="en-US" altLang="zh-CN" sz="2800" b="1" dirty="0">
              <a:solidFill>
                <a:srgbClr val="C00000"/>
              </a:solidFill>
              <a:latin typeface="Calibri" panose="020F0502020204030204" charset="0"/>
              <a:cs typeface="Calibri" panose="020F0502020204030204" charset="0"/>
            </a:endParaRPr>
          </a:p>
        </p:txBody>
      </p:sp>
      <p:sp>
        <p:nvSpPr>
          <p:cNvPr id="8" name="矩形 7"/>
          <p:cNvSpPr/>
          <p:nvPr>
            <p:custDataLst>
              <p:tags r:id="rId2"/>
            </p:custDataLst>
          </p:nvPr>
        </p:nvSpPr>
        <p:spPr>
          <a:xfrm>
            <a:off x="4559935" y="800100"/>
            <a:ext cx="2060575"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C00000"/>
                </a:solidFill>
                <a:latin typeface="Calibri" panose="020F0502020204030204" charset="0"/>
                <a:cs typeface="Calibri" panose="020F0502020204030204" charset="0"/>
              </a:rPr>
              <a:t>Definition &amp;</a:t>
            </a:r>
            <a:endParaRPr lang="en-US" altLang="zh-CN" sz="2400" b="1" dirty="0">
              <a:solidFill>
                <a:srgbClr val="C00000"/>
              </a:solidFill>
              <a:latin typeface="Calibri" panose="020F0502020204030204" charset="0"/>
              <a:cs typeface="Calibri" panose="020F0502020204030204" charset="0"/>
            </a:endParaRPr>
          </a:p>
          <a:p>
            <a:pPr algn="ctr"/>
            <a:r>
              <a:rPr lang="en-US" altLang="zh-CN" sz="2400" b="1" dirty="0">
                <a:solidFill>
                  <a:srgbClr val="C00000"/>
                </a:solidFill>
                <a:latin typeface="Calibri" panose="020F0502020204030204" charset="0"/>
                <a:cs typeface="Calibri" panose="020F0502020204030204" charset="0"/>
              </a:rPr>
              <a:t>Owner</a:t>
            </a:r>
            <a:endParaRPr lang="en-US" altLang="zh-CN" sz="2400" b="1" dirty="0">
              <a:solidFill>
                <a:srgbClr val="C00000"/>
              </a:solidFill>
              <a:latin typeface="Calibri" panose="020F0502020204030204" charset="0"/>
              <a:cs typeface="Calibri" panose="020F0502020204030204" charset="0"/>
            </a:endParaRPr>
          </a:p>
        </p:txBody>
      </p:sp>
      <p:sp>
        <p:nvSpPr>
          <p:cNvPr id="9" name="矩形 8"/>
          <p:cNvSpPr/>
          <p:nvPr>
            <p:custDataLst>
              <p:tags r:id="rId3"/>
            </p:custDataLst>
          </p:nvPr>
        </p:nvSpPr>
        <p:spPr>
          <a:xfrm>
            <a:off x="4215130" y="2502989"/>
            <a:ext cx="2707005"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C00000"/>
                </a:solidFill>
                <a:latin typeface="Calibri" panose="020F0502020204030204" charset="0"/>
                <a:cs typeface="Calibri" panose="020F0502020204030204" charset="0"/>
              </a:rPr>
              <a:t>Story of owning Samovar</a:t>
            </a:r>
            <a:endParaRPr lang="en-US" altLang="zh-CN" sz="2400" b="1" dirty="0">
              <a:solidFill>
                <a:srgbClr val="C00000"/>
              </a:solidFill>
              <a:latin typeface="Calibri" panose="020F0502020204030204" charset="0"/>
              <a:cs typeface="Calibri" panose="020F0502020204030204" charset="0"/>
            </a:endParaRPr>
          </a:p>
        </p:txBody>
      </p:sp>
      <p:sp>
        <p:nvSpPr>
          <p:cNvPr id="10" name="矩形 9"/>
          <p:cNvSpPr/>
          <p:nvPr/>
        </p:nvSpPr>
        <p:spPr>
          <a:xfrm>
            <a:off x="1226820" y="2582363"/>
            <a:ext cx="1751965" cy="657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C00000"/>
                </a:solidFill>
                <a:latin typeface="Calibri" panose="020F0502020204030204" charset="0"/>
                <a:cs typeface="Calibri" panose="020F0502020204030204" charset="0"/>
              </a:rPr>
              <a:t>Body</a:t>
            </a:r>
            <a:endParaRPr lang="en-US" altLang="zh-CN" sz="2800" b="1" dirty="0">
              <a:solidFill>
                <a:srgbClr val="C00000"/>
              </a:solidFill>
              <a:latin typeface="Calibri" panose="020F0502020204030204" charset="0"/>
              <a:cs typeface="Calibri" panose="020F0502020204030204" charset="0"/>
            </a:endParaRPr>
          </a:p>
        </p:txBody>
      </p:sp>
      <p:sp>
        <p:nvSpPr>
          <p:cNvPr id="13" name="矩形 12"/>
          <p:cNvSpPr/>
          <p:nvPr>
            <p:custDataLst>
              <p:tags r:id="rId4"/>
            </p:custDataLst>
          </p:nvPr>
        </p:nvSpPr>
        <p:spPr>
          <a:xfrm>
            <a:off x="7679598" y="2680789"/>
            <a:ext cx="2573052" cy="571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i="1" dirty="0">
                <a:solidFill>
                  <a:schemeClr val="tx1"/>
                </a:solidFill>
                <a:latin typeface="Calibri" panose="020F0502020204030204" charset="0"/>
                <a:cs typeface="Calibri" panose="020F0502020204030204" charset="0"/>
              </a:rPr>
              <a:t>An </a:t>
            </a:r>
            <a:r>
              <a:rPr lang="en-US" altLang="zh-CN" sz="2400" b="1" i="1" dirty="0">
                <a:solidFill>
                  <a:srgbClr val="C00000"/>
                </a:solidFill>
                <a:latin typeface="Calibri" panose="020F0502020204030204" charset="0"/>
                <a:cs typeface="Calibri" panose="020F0502020204030204" charset="0"/>
              </a:rPr>
              <a:t>inheritance</a:t>
            </a:r>
            <a:endParaRPr lang="en-US" altLang="zh-CN" sz="2400" b="1" i="1" dirty="0">
              <a:solidFill>
                <a:srgbClr val="C00000"/>
              </a:solidFill>
              <a:latin typeface="Calibri" panose="020F0502020204030204" charset="0"/>
              <a:cs typeface="Calibri" panose="020F0502020204030204" charset="0"/>
            </a:endParaRPr>
          </a:p>
        </p:txBody>
      </p:sp>
      <p:sp>
        <p:nvSpPr>
          <p:cNvPr id="14" name="矩形 13"/>
          <p:cNvSpPr/>
          <p:nvPr>
            <p:custDataLst>
              <p:tags r:id="rId5"/>
            </p:custDataLst>
          </p:nvPr>
        </p:nvSpPr>
        <p:spPr>
          <a:xfrm>
            <a:off x="7593467" y="910180"/>
            <a:ext cx="3439887" cy="1253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i="1" dirty="0">
                <a:solidFill>
                  <a:schemeClr val="tx1"/>
                </a:solidFill>
              </a:rPr>
              <a:t>A sense of </a:t>
            </a:r>
            <a:r>
              <a:rPr lang="en-US" altLang="zh-CN" sz="2400" b="1" i="1" dirty="0">
                <a:solidFill>
                  <a:srgbClr val="C00000"/>
                </a:solidFill>
              </a:rPr>
              <a:t>satisfaction</a:t>
            </a:r>
            <a:r>
              <a:rPr lang="en-US" altLang="zh-CN" sz="2400" b="1" i="1" dirty="0">
                <a:solidFill>
                  <a:schemeClr val="tx1"/>
                </a:solidFill>
              </a:rPr>
              <a:t> of </a:t>
            </a:r>
            <a:r>
              <a:rPr lang="en-US" altLang="zh-CN" sz="2400" b="1" i="1" dirty="0">
                <a:solidFill>
                  <a:srgbClr val="C00000"/>
                </a:solidFill>
              </a:rPr>
              <a:t>overcoming difficulties</a:t>
            </a:r>
            <a:r>
              <a:rPr lang="en-US" altLang="zh-CN" sz="2400" b="1" i="1" dirty="0">
                <a:solidFill>
                  <a:schemeClr val="tx1"/>
                </a:solidFill>
              </a:rPr>
              <a:t>.</a:t>
            </a:r>
            <a:endParaRPr lang="en-US" altLang="zh-CN" sz="2400" b="1" i="1" dirty="0">
              <a:solidFill>
                <a:schemeClr val="tx1"/>
              </a:solidFill>
            </a:endParaRPr>
          </a:p>
          <a:p>
            <a:r>
              <a:rPr lang="en-US" altLang="zh-CN" sz="2400" b="1" i="1" dirty="0">
                <a:solidFill>
                  <a:schemeClr val="tx1"/>
                </a:solidFill>
              </a:rPr>
              <a:t>The </a:t>
            </a:r>
            <a:r>
              <a:rPr lang="en-US" altLang="zh-CN" sz="2400" b="1" i="1" dirty="0">
                <a:solidFill>
                  <a:srgbClr val="C00000"/>
                </a:solidFill>
              </a:rPr>
              <a:t>delight</a:t>
            </a:r>
            <a:r>
              <a:rPr lang="en-US" altLang="zh-CN" sz="2400" b="1" i="1" dirty="0">
                <a:solidFill>
                  <a:schemeClr val="tx1"/>
                </a:solidFill>
              </a:rPr>
              <a:t> of </a:t>
            </a:r>
            <a:r>
              <a:rPr lang="en-US" altLang="zh-CN" sz="2400" b="1" i="1" dirty="0">
                <a:solidFill>
                  <a:srgbClr val="C00000"/>
                </a:solidFill>
              </a:rPr>
              <a:t>surviving</a:t>
            </a:r>
            <a:r>
              <a:rPr lang="en-US" altLang="zh-CN" sz="2400" b="1" i="1" dirty="0">
                <a:solidFill>
                  <a:schemeClr val="tx1"/>
                </a:solidFill>
              </a:rPr>
              <a:t>.</a:t>
            </a:r>
            <a:endParaRPr lang="zh-CN" altLang="en-US" sz="2400" b="1" i="1" dirty="0">
              <a:solidFill>
                <a:schemeClr val="tx1"/>
              </a:solidFill>
            </a:endParaRPr>
          </a:p>
        </p:txBody>
      </p:sp>
      <p:sp>
        <p:nvSpPr>
          <p:cNvPr id="15" name="右箭头 14"/>
          <p:cNvSpPr/>
          <p:nvPr/>
        </p:nvSpPr>
        <p:spPr>
          <a:xfrm rot="5400000">
            <a:off x="8788999" y="2298917"/>
            <a:ext cx="522514" cy="52631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6"/>
            </p:custDataLst>
          </p:nvPr>
        </p:nvSpPr>
        <p:spPr>
          <a:xfrm>
            <a:off x="4114157" y="3589309"/>
            <a:ext cx="2952130" cy="844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C00000"/>
                </a:solidFill>
                <a:latin typeface="Calibri" panose="020F0502020204030204" charset="0"/>
                <a:cs typeface="Calibri" panose="020F0502020204030204" charset="0"/>
              </a:rPr>
              <a:t>Special tea-making &amp; tea-drinking process</a:t>
            </a:r>
            <a:endParaRPr lang="en-US" altLang="zh-CN" sz="2400" b="1" dirty="0">
              <a:solidFill>
                <a:srgbClr val="C00000"/>
              </a:solidFill>
              <a:latin typeface="Calibri" panose="020F0502020204030204" charset="0"/>
              <a:cs typeface="Calibri" panose="020F0502020204030204" charset="0"/>
            </a:endParaRPr>
          </a:p>
        </p:txBody>
      </p:sp>
      <p:sp>
        <p:nvSpPr>
          <p:cNvPr id="3" name="右箭头 2"/>
          <p:cNvSpPr/>
          <p:nvPr/>
        </p:nvSpPr>
        <p:spPr>
          <a:xfrm>
            <a:off x="7067005" y="2743200"/>
            <a:ext cx="734331" cy="496388"/>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460243" y="5767330"/>
            <a:ext cx="1751965" cy="657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C00000"/>
                </a:solidFill>
                <a:latin typeface="Calibri" panose="020F0502020204030204" charset="0"/>
                <a:cs typeface="Calibri" panose="020F0502020204030204" charset="0"/>
              </a:rPr>
              <a:t>Ending</a:t>
            </a:r>
            <a:endParaRPr lang="en-US" altLang="zh-CN" sz="2800" b="1" dirty="0">
              <a:solidFill>
                <a:srgbClr val="C00000"/>
              </a:solidFill>
              <a:latin typeface="Calibri" panose="020F0502020204030204" charset="0"/>
              <a:cs typeface="Calibri" panose="020F0502020204030204" charset="0"/>
            </a:endParaRPr>
          </a:p>
        </p:txBody>
      </p:sp>
      <p:sp>
        <p:nvSpPr>
          <p:cNvPr id="17" name="矩形 16"/>
          <p:cNvSpPr/>
          <p:nvPr>
            <p:custDataLst>
              <p:tags r:id="rId7"/>
            </p:custDataLst>
          </p:nvPr>
        </p:nvSpPr>
        <p:spPr>
          <a:xfrm>
            <a:off x="4868891" y="5870057"/>
            <a:ext cx="1399481" cy="410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C00000"/>
                </a:solidFill>
                <a:latin typeface="Calibri" panose="020F0502020204030204" charset="0"/>
                <a:cs typeface="Calibri" panose="020F0502020204030204" charset="0"/>
              </a:rPr>
              <a:t>meaning</a:t>
            </a:r>
            <a:endParaRPr lang="en-US" altLang="zh-CN" sz="2800" b="1" dirty="0">
              <a:solidFill>
                <a:srgbClr val="C00000"/>
              </a:solidFill>
              <a:latin typeface="Calibri" panose="020F0502020204030204" charset="0"/>
              <a:cs typeface="Calibri" panose="020F0502020204030204" charset="0"/>
            </a:endParaRPr>
          </a:p>
        </p:txBody>
      </p:sp>
      <p:sp>
        <p:nvSpPr>
          <p:cNvPr id="18" name="右箭头 17"/>
          <p:cNvSpPr/>
          <p:nvPr/>
        </p:nvSpPr>
        <p:spPr>
          <a:xfrm>
            <a:off x="6485074" y="5827314"/>
            <a:ext cx="734331" cy="496388"/>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8"/>
            </p:custDataLst>
          </p:nvPr>
        </p:nvSpPr>
        <p:spPr>
          <a:xfrm>
            <a:off x="7434170" y="5767330"/>
            <a:ext cx="2573052" cy="571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i="1" dirty="0">
                <a:solidFill>
                  <a:srgbClr val="C00000"/>
                </a:solidFill>
                <a:latin typeface="Calibri" panose="020F0502020204030204" charset="0"/>
                <a:cs typeface="Calibri" panose="020F0502020204030204" charset="0"/>
              </a:rPr>
              <a:t>Happiness </a:t>
            </a:r>
            <a:endParaRPr lang="en-US" altLang="zh-CN" sz="2400" b="1" i="1" dirty="0">
              <a:solidFill>
                <a:srgbClr val="C00000"/>
              </a:solidFill>
              <a:latin typeface="Calibri" panose="020F0502020204030204" charset="0"/>
              <a:cs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24935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161931" y="2384839"/>
            <a:ext cx="7962900" cy="5559552"/>
            <a:chOff x="2161931" y="2095472"/>
            <a:chExt cx="7962900" cy="5559552"/>
          </a:xfrm>
        </p:grpSpPr>
        <p:sp>
          <p:nvSpPr>
            <p:cNvPr id="5" name="is1idê"/>
            <p:cNvSpPr/>
            <p:nvPr/>
          </p:nvSpPr>
          <p:spPr>
            <a:xfrm>
              <a:off x="2161931" y="2095472"/>
              <a:ext cx="7962900" cy="5559552"/>
            </a:xfrm>
            <a:prstGeom prst="blockArc">
              <a:avLst>
                <a:gd name="adj1" fmla="val 11580573"/>
                <a:gd name="adj2" fmla="val 20563757"/>
                <a:gd name="adj3" fmla="val 904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6" name="iṥľiḑè"/>
            <p:cNvSpPr/>
            <p:nvPr/>
          </p:nvSpPr>
          <p:spPr>
            <a:xfrm>
              <a:off x="2161933" y="3544161"/>
              <a:ext cx="971548" cy="971548"/>
            </a:xfrm>
            <a:prstGeom prst="ellipse">
              <a:avLst/>
            </a:prstGeom>
            <a:solidFill>
              <a:srgbClr val="61A1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solidFill>
                  <a:schemeClr val="tx1"/>
                </a:solidFill>
              </a:endParaRPr>
            </a:p>
          </p:txBody>
        </p:sp>
        <p:sp>
          <p:nvSpPr>
            <p:cNvPr id="8" name="iṧḷîdê"/>
            <p:cNvSpPr/>
            <p:nvPr/>
          </p:nvSpPr>
          <p:spPr>
            <a:xfrm>
              <a:off x="9058519" y="3544161"/>
              <a:ext cx="971548" cy="971548"/>
            </a:xfrm>
            <a:prstGeom prst="ellipse">
              <a:avLst/>
            </a:prstGeom>
            <a:solidFill>
              <a:srgbClr val="61A1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solidFill>
                  <a:schemeClr val="tx1"/>
                </a:solidFill>
              </a:endParaRPr>
            </a:p>
          </p:txBody>
        </p:sp>
      </p:grpSp>
      <p:grpSp>
        <p:nvGrpSpPr>
          <p:cNvPr id="31" name="组合 30"/>
          <p:cNvGrpSpPr/>
          <p:nvPr/>
        </p:nvGrpSpPr>
        <p:grpSpPr>
          <a:xfrm>
            <a:off x="8182638" y="3567530"/>
            <a:ext cx="3089124" cy="1759352"/>
            <a:chOff x="8182638" y="3567530"/>
            <a:chExt cx="3089124" cy="1759352"/>
          </a:xfrm>
        </p:grpSpPr>
        <p:pic>
          <p:nvPicPr>
            <p:cNvPr id="1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2638" y="3567530"/>
              <a:ext cx="3089124" cy="175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8961937" y="4861797"/>
              <a:ext cx="1751762" cy="461665"/>
            </a:xfrm>
            <a:prstGeom prst="rect">
              <a:avLst/>
            </a:prstGeom>
            <a:solidFill>
              <a:schemeClr val="bg1"/>
            </a:solid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To the world</a:t>
              </a:r>
              <a:endParaRPr lang="zh-CN" altLang="en-US" sz="2400" dirty="0">
                <a:latin typeface="Times New Roman" panose="02020603050405020304" pitchFamily="18" charset="0"/>
                <a:cs typeface="Times New Roman" panose="02020603050405020304" pitchFamily="18" charset="0"/>
              </a:endParaRPr>
            </a:p>
          </p:txBody>
        </p:sp>
      </p:grpSp>
      <p:grpSp>
        <p:nvGrpSpPr>
          <p:cNvPr id="15" name="组合 14"/>
          <p:cNvGrpSpPr/>
          <p:nvPr/>
        </p:nvGrpSpPr>
        <p:grpSpPr>
          <a:xfrm>
            <a:off x="1440102" y="3633473"/>
            <a:ext cx="2482737" cy="1497009"/>
            <a:chOff x="1362338" y="3833528"/>
            <a:chExt cx="2482737" cy="1497009"/>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63" y="3833528"/>
              <a:ext cx="2448012" cy="129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362338" y="4930427"/>
              <a:ext cx="2482737" cy="400110"/>
            </a:xfrm>
            <a:prstGeom prst="rect">
              <a:avLst/>
            </a:prstGeom>
            <a:solidFill>
              <a:schemeClr val="bg1"/>
            </a:solid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To the writer &amp; family</a:t>
              </a:r>
              <a:endParaRPr lang="zh-CN" altLang="en-US" sz="2000" dirty="0">
                <a:latin typeface="Times New Roman" panose="02020603050405020304" pitchFamily="18" charset="0"/>
                <a:cs typeface="Times New Roman" panose="02020603050405020304" pitchFamily="18" charset="0"/>
              </a:endParaRPr>
            </a:p>
          </p:txBody>
        </p:sp>
      </p:grpSp>
      <p:grpSp>
        <p:nvGrpSpPr>
          <p:cNvPr id="16" name="组合 15"/>
          <p:cNvGrpSpPr/>
          <p:nvPr/>
        </p:nvGrpSpPr>
        <p:grpSpPr>
          <a:xfrm>
            <a:off x="4902535" y="1672051"/>
            <a:ext cx="2408100" cy="1425575"/>
            <a:chOff x="8340243" y="3811185"/>
            <a:chExt cx="2408100" cy="1425575"/>
          </a:xfrm>
        </p:grpSpPr>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0243" y="3811185"/>
              <a:ext cx="2408100" cy="131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913530" y="4836650"/>
              <a:ext cx="1426737" cy="400110"/>
            </a:xfrm>
            <a:prstGeom prst="rect">
              <a:avLst/>
            </a:prstGeom>
            <a:solidFill>
              <a:schemeClr val="bg1"/>
            </a:solid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To Russians</a:t>
              </a:r>
              <a:endParaRPr lang="zh-CN" altLang="en-US" sz="2000" dirty="0">
                <a:latin typeface="Times New Roman" panose="02020603050405020304" pitchFamily="18" charset="0"/>
                <a:cs typeface="Times New Roman" panose="02020603050405020304" pitchFamily="18" charset="0"/>
              </a:endParaRPr>
            </a:p>
          </p:txBody>
        </p:sp>
      </p:grpSp>
      <p:pic>
        <p:nvPicPr>
          <p:cNvPr id="20" name="Picture 3"/>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29210" y="83820"/>
            <a:ext cx="1024890" cy="101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145894" y="141903"/>
            <a:ext cx="10880202" cy="1384995"/>
          </a:xfrm>
          <a:prstGeom prst="rect">
            <a:avLst/>
          </a:prstGeom>
          <a:noFill/>
        </p:spPr>
        <p:txBody>
          <a:bodyPr wrap="square" rtlCol="0">
            <a:spAutoFit/>
          </a:bodyPr>
          <a:lstStyle/>
          <a:p>
            <a:r>
              <a:rPr lang="en-US" altLang="zh-CN" sz="2800" b="1" i="1" dirty="0"/>
              <a:t>Group Discussion:  Except its special tea-making &amp; tea-drinking process, </a:t>
            </a:r>
            <a:r>
              <a:rPr lang="en-US" altLang="zh-CN" sz="2800" b="1" i="1" dirty="0">
                <a:solidFill>
                  <a:srgbClr val="C00000"/>
                </a:solidFill>
              </a:rPr>
              <a:t>what else makes the Samovar special</a:t>
            </a:r>
            <a:r>
              <a:rPr lang="en-US" altLang="zh-CN" sz="2800" b="1" i="1" dirty="0"/>
              <a:t>?  Read the text again and try to find the </a:t>
            </a:r>
            <a:r>
              <a:rPr lang="en-US" altLang="zh-CN" sz="2800" b="1" i="1" dirty="0">
                <a:solidFill>
                  <a:srgbClr val="C00000"/>
                </a:solidFill>
              </a:rPr>
              <a:t>supporting evidence</a:t>
            </a:r>
            <a:r>
              <a:rPr lang="en-US" altLang="zh-CN" sz="2800" b="1" i="1" dirty="0"/>
              <a:t>. </a:t>
            </a:r>
            <a:endParaRPr lang="zh-CN" altLang="en-US" sz="2800" b="1" i="1" dirty="0"/>
          </a:p>
        </p:txBody>
      </p:sp>
      <p:sp>
        <p:nvSpPr>
          <p:cNvPr id="22" name="矩形 21"/>
          <p:cNvSpPr/>
          <p:nvPr/>
        </p:nvSpPr>
        <p:spPr>
          <a:xfrm>
            <a:off x="247526" y="5514102"/>
            <a:ext cx="5771909" cy="892552"/>
          </a:xfrm>
          <a:prstGeom prst="rect">
            <a:avLst/>
          </a:prstGeom>
        </p:spPr>
        <p:txBody>
          <a:bodyPr wrap="square">
            <a:spAutoFit/>
          </a:bodyPr>
          <a:lstStyle/>
          <a:p>
            <a:r>
              <a:rPr lang="en-US" altLang="zh-CN" sz="2400" dirty="0">
                <a:solidFill>
                  <a:prstClr val="black"/>
                </a:solidFill>
                <a:latin typeface="Times New Roman" panose="02020603050405020304" pitchFamily="18" charset="0"/>
                <a:cs typeface="Times New Roman" panose="02020603050405020304" pitchFamily="18" charset="0"/>
              </a:rPr>
              <a:t>Every time we have a special occasion in my family, </a:t>
            </a:r>
            <a:r>
              <a:rPr lang="en-US" altLang="zh-CN" sz="2800" dirty="0">
                <a:solidFill>
                  <a:srgbClr val="FF0000"/>
                </a:solidFill>
                <a:latin typeface="Times New Roman" panose="02020603050405020304" pitchFamily="18" charset="0"/>
                <a:cs typeface="Times New Roman" panose="02020603050405020304" pitchFamily="18" charset="0"/>
              </a:rPr>
              <a:t>out</a:t>
            </a:r>
            <a:r>
              <a:rPr lang="en-US" altLang="zh-CN" sz="2800" dirty="0">
                <a:solidFill>
                  <a:prstClr val="black"/>
                </a:solidFill>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comes the family samovar</a:t>
            </a:r>
            <a:r>
              <a:rPr lang="en-US" altLang="zh-CN" sz="2400" dirty="0">
                <a:solidFill>
                  <a:prstClr val="black"/>
                </a:solidFill>
                <a:latin typeface="Times New Roman" panose="02020603050405020304" pitchFamily="18" charset="0"/>
                <a:cs typeface="Times New Roman" panose="02020603050405020304" pitchFamily="18" charset="0"/>
              </a:rPr>
              <a:t>. </a:t>
            </a:r>
            <a:endParaRPr lang="zh-CN" altLang="en-US" sz="1600" dirty="0"/>
          </a:p>
        </p:txBody>
      </p:sp>
      <p:sp>
        <p:nvSpPr>
          <p:cNvPr id="23" name="矩形 22"/>
          <p:cNvSpPr/>
          <p:nvPr/>
        </p:nvSpPr>
        <p:spPr>
          <a:xfrm>
            <a:off x="894133" y="6360409"/>
            <a:ext cx="2812648" cy="400110"/>
          </a:xfrm>
          <a:prstGeom prst="rect">
            <a:avLst/>
          </a:prstGeom>
          <a:solidFill>
            <a:srgbClr val="92D050"/>
          </a:solidFill>
        </p:spPr>
        <p:txBody>
          <a:bodyPr wrap="square">
            <a:spAutoFit/>
          </a:bodyPr>
          <a:lstStyle/>
          <a:p>
            <a:r>
              <a:rPr lang="en-US" altLang="zh-CN" sz="2000" b="1" i="1" dirty="0">
                <a:solidFill>
                  <a:schemeClr val="bg1"/>
                </a:solidFill>
                <a:ea typeface="+mj-ea"/>
              </a:rPr>
              <a:t>Inverted sentences</a:t>
            </a:r>
            <a:r>
              <a:rPr lang="en-US" altLang="zh-CN" sz="1400" b="1" i="1" dirty="0">
                <a:solidFill>
                  <a:schemeClr val="bg1"/>
                </a:solidFill>
                <a:ea typeface="+mj-ea"/>
              </a:rPr>
              <a:t>(</a:t>
            </a:r>
            <a:r>
              <a:rPr lang="zh-CN" altLang="en-US" sz="1400" b="1" i="1" dirty="0">
                <a:solidFill>
                  <a:schemeClr val="bg1"/>
                </a:solidFill>
                <a:ea typeface="+mj-ea"/>
              </a:rPr>
              <a:t>倒装句</a:t>
            </a:r>
            <a:r>
              <a:rPr lang="en-US" altLang="zh-CN" sz="1400" b="1" i="1" dirty="0">
                <a:solidFill>
                  <a:schemeClr val="bg1"/>
                </a:solidFill>
                <a:ea typeface="+mj-ea"/>
              </a:rPr>
              <a:t>)</a:t>
            </a:r>
            <a:endParaRPr lang="zh-CN" altLang="en-US" sz="1400" b="1" i="1" dirty="0">
              <a:solidFill>
                <a:schemeClr val="bg1"/>
              </a:solidFill>
              <a:ea typeface="+mj-ea"/>
            </a:endParaRPr>
          </a:p>
        </p:txBody>
      </p:sp>
      <p:sp>
        <p:nvSpPr>
          <p:cNvPr id="24" name="矩形 23"/>
          <p:cNvSpPr/>
          <p:nvPr/>
        </p:nvSpPr>
        <p:spPr>
          <a:xfrm>
            <a:off x="282973" y="5512487"/>
            <a:ext cx="4382941" cy="453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t>A </a:t>
            </a:r>
            <a:r>
              <a:rPr lang="en-US" altLang="zh-CN" sz="2400" b="1" dirty="0">
                <a:solidFill>
                  <a:srgbClr val="C00000"/>
                </a:solidFill>
              </a:rPr>
              <a:t>p</a:t>
            </a:r>
            <a:r>
              <a:rPr lang="en-US" altLang="zh-CN" sz="2400" b="1" dirty="0"/>
              <a:t>art of </a:t>
            </a:r>
            <a:r>
              <a:rPr lang="en-US" altLang="zh-CN" sz="2400" b="1" dirty="0">
                <a:solidFill>
                  <a:srgbClr val="C00000"/>
                </a:solidFill>
              </a:rPr>
              <a:t>family tradition</a:t>
            </a:r>
            <a:endParaRPr lang="zh-CN" altLang="en-US" sz="2400" b="1" dirty="0">
              <a:solidFill>
                <a:srgbClr val="C00000"/>
              </a:solidFill>
            </a:endParaRPr>
          </a:p>
        </p:txBody>
      </p:sp>
      <p:sp>
        <p:nvSpPr>
          <p:cNvPr id="25" name="矩形 24"/>
          <p:cNvSpPr/>
          <p:nvPr/>
        </p:nvSpPr>
        <p:spPr>
          <a:xfrm>
            <a:off x="265610" y="6402922"/>
            <a:ext cx="4391623" cy="453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t>A </a:t>
            </a:r>
            <a:r>
              <a:rPr lang="en-US" altLang="zh-CN" sz="2400" b="1" dirty="0">
                <a:solidFill>
                  <a:srgbClr val="C00000"/>
                </a:solidFill>
              </a:rPr>
              <a:t>c</a:t>
            </a:r>
            <a:r>
              <a:rPr lang="en-US" altLang="zh-CN" sz="2400" b="1" dirty="0"/>
              <a:t>rucial </a:t>
            </a:r>
            <a:r>
              <a:rPr lang="en-US" altLang="zh-CN" sz="2400" b="1" dirty="0">
                <a:solidFill>
                  <a:srgbClr val="C00000"/>
                </a:solidFill>
              </a:rPr>
              <a:t>witness</a:t>
            </a:r>
            <a:r>
              <a:rPr lang="en-US" altLang="zh-CN" sz="2400" b="1" dirty="0"/>
              <a:t> of </a:t>
            </a:r>
            <a:r>
              <a:rPr lang="en-US" altLang="zh-CN" sz="2400" b="1" dirty="0">
                <a:solidFill>
                  <a:srgbClr val="C00000"/>
                </a:solidFill>
              </a:rPr>
              <a:t>prosperity</a:t>
            </a:r>
            <a:endParaRPr lang="zh-CN" altLang="en-US" sz="2400" b="1" dirty="0">
              <a:solidFill>
                <a:srgbClr val="C00000"/>
              </a:solidFill>
            </a:endParaRPr>
          </a:p>
        </p:txBody>
      </p:sp>
      <p:sp>
        <p:nvSpPr>
          <p:cNvPr id="26" name="矩形 25"/>
          <p:cNvSpPr/>
          <p:nvPr/>
        </p:nvSpPr>
        <p:spPr>
          <a:xfrm>
            <a:off x="4115739" y="3219875"/>
            <a:ext cx="3981691" cy="8271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An </a:t>
            </a:r>
            <a:r>
              <a:rPr lang="en-US" altLang="zh-CN" sz="2400" b="1" dirty="0">
                <a:solidFill>
                  <a:srgbClr val="C00000"/>
                </a:solidFill>
              </a:rPr>
              <a:t>i</a:t>
            </a:r>
            <a:r>
              <a:rPr lang="en-US" altLang="zh-CN" sz="2400" b="1" dirty="0"/>
              <a:t>ndivisible part of </a:t>
            </a:r>
            <a:r>
              <a:rPr lang="en-US" altLang="zh-CN" sz="2400" b="1" dirty="0">
                <a:solidFill>
                  <a:srgbClr val="C00000"/>
                </a:solidFill>
              </a:rPr>
              <a:t>ethnic culture and customs</a:t>
            </a:r>
            <a:endParaRPr lang="zh-CN" altLang="en-US" sz="2400" b="1" dirty="0">
              <a:solidFill>
                <a:srgbClr val="C00000"/>
              </a:solidFill>
            </a:endParaRPr>
          </a:p>
        </p:txBody>
      </p:sp>
      <p:sp>
        <p:nvSpPr>
          <p:cNvPr id="27" name="矩形 26"/>
          <p:cNvSpPr/>
          <p:nvPr/>
        </p:nvSpPr>
        <p:spPr>
          <a:xfrm>
            <a:off x="8182638" y="5463565"/>
            <a:ext cx="3089125" cy="89684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The </a:t>
            </a:r>
            <a:r>
              <a:rPr lang="en-US" altLang="zh-CN" sz="2400" b="1" dirty="0">
                <a:solidFill>
                  <a:srgbClr val="C00000"/>
                </a:solidFill>
              </a:rPr>
              <a:t>a</a:t>
            </a:r>
            <a:r>
              <a:rPr lang="en-US" altLang="zh-CN" sz="2400" b="1" dirty="0"/>
              <a:t>daptation and cultura</a:t>
            </a:r>
            <a:r>
              <a:rPr lang="en-US" altLang="zh-CN" sz="2400" b="1" dirty="0">
                <a:solidFill>
                  <a:srgbClr val="C00000"/>
                </a:solidFill>
              </a:rPr>
              <a:t>l</a:t>
            </a:r>
            <a:r>
              <a:rPr lang="en-US" altLang="zh-CN" sz="2400" b="1" dirty="0"/>
              <a:t> inheritance</a:t>
            </a:r>
            <a:endParaRPr lang="zh-CN" altLang="en-US" sz="2400" b="1" dirty="0"/>
          </a:p>
        </p:txBody>
      </p:sp>
      <p:sp>
        <p:nvSpPr>
          <p:cNvPr id="29" name="矩形 28"/>
          <p:cNvSpPr/>
          <p:nvPr/>
        </p:nvSpPr>
        <p:spPr>
          <a:xfrm>
            <a:off x="265610" y="5100371"/>
            <a:ext cx="4400303" cy="453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t>A </a:t>
            </a:r>
            <a:r>
              <a:rPr lang="en-US" altLang="zh-CN" sz="2400" b="1" dirty="0">
                <a:solidFill>
                  <a:srgbClr val="C00000"/>
                </a:solidFill>
              </a:rPr>
              <a:t>s</a:t>
            </a:r>
            <a:r>
              <a:rPr lang="en-US" altLang="zh-CN" sz="2400" b="1" dirty="0">
                <a:solidFill>
                  <a:schemeClr val="bg1"/>
                </a:solidFill>
              </a:rPr>
              <a:t>ymbol of </a:t>
            </a:r>
            <a:r>
              <a:rPr lang="en-US" altLang="zh-CN" sz="2400" b="1" dirty="0">
                <a:solidFill>
                  <a:srgbClr val="C00000"/>
                </a:solidFill>
              </a:rPr>
              <a:t>happiness</a:t>
            </a:r>
            <a:endParaRPr lang="zh-CN" altLang="en-US" sz="2400" b="1" dirty="0">
              <a:solidFill>
                <a:srgbClr val="C00000"/>
              </a:solidFill>
            </a:endParaRPr>
          </a:p>
        </p:txBody>
      </p:sp>
      <p:sp>
        <p:nvSpPr>
          <p:cNvPr id="30" name="矩形 29"/>
          <p:cNvSpPr/>
          <p:nvPr/>
        </p:nvSpPr>
        <p:spPr>
          <a:xfrm>
            <a:off x="282973" y="5953631"/>
            <a:ext cx="4387283" cy="4530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t>An </a:t>
            </a:r>
            <a:r>
              <a:rPr lang="en-US" altLang="zh-CN" sz="2400" b="1" dirty="0">
                <a:solidFill>
                  <a:srgbClr val="C00000"/>
                </a:solidFill>
              </a:rPr>
              <a:t>e</a:t>
            </a:r>
            <a:r>
              <a:rPr lang="en-US" altLang="zh-CN" sz="2400" b="1" dirty="0"/>
              <a:t>ssential </a:t>
            </a:r>
            <a:r>
              <a:rPr lang="en-US" altLang="zh-CN" sz="2400" b="1" dirty="0">
                <a:solidFill>
                  <a:srgbClr val="C00000"/>
                </a:solidFill>
              </a:rPr>
              <a:t>inheritance </a:t>
            </a:r>
            <a:r>
              <a:rPr lang="en-US" altLang="zh-CN" sz="2400" b="1" dirty="0"/>
              <a:t>of spirit</a:t>
            </a:r>
            <a:endParaRPr lang="zh-CN" altLang="en-US" sz="2400" b="1" dirty="0">
              <a:solidFill>
                <a:srgbClr val="C00000"/>
              </a:solidFill>
            </a:endParaRPr>
          </a:p>
        </p:txBody>
      </p:sp>
      <p:sp>
        <p:nvSpPr>
          <p:cNvPr id="2048" name="TextBox 2047"/>
          <p:cNvSpPr txBox="1"/>
          <p:nvPr/>
        </p:nvSpPr>
        <p:spPr>
          <a:xfrm>
            <a:off x="3922839" y="4281950"/>
            <a:ext cx="4405373" cy="646331"/>
          </a:xfrm>
          <a:prstGeom prst="rect">
            <a:avLst/>
          </a:prstGeom>
          <a:noFill/>
        </p:spPr>
        <p:txBody>
          <a:bodyPr wrap="none" rtlCol="0">
            <a:spAutoFit/>
          </a:bodyPr>
          <a:lstStyle/>
          <a:p>
            <a:r>
              <a:rPr lang="en-US" altLang="zh-CN" sz="3600" b="1" dirty="0">
                <a:solidFill>
                  <a:srgbClr val="C00000"/>
                </a:solidFill>
              </a:rPr>
              <a:t>Inner “Special” aspect</a:t>
            </a:r>
            <a:endParaRPr lang="zh-CN" alt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heckerboard(across)">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heckerboard(across)">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heckerboard(across)">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checkerboard(across)">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checkerboard(across)">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48"/>
                                        </p:tgtEl>
                                        <p:attrNameLst>
                                          <p:attrName>style.visibility</p:attrName>
                                        </p:attrNameLst>
                                      </p:cBhvr>
                                      <p:to>
                                        <p:strVal val="visible"/>
                                      </p:to>
                                    </p:set>
                                    <p:animEffect transition="in" filter="dissolve">
                                      <p:cBhvr>
                                        <p:cTn id="47" dur="500"/>
                                        <p:tgtEl>
                                          <p:spTgt spid="2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P spid="26" grpId="0" animBg="1"/>
      <p:bldP spid="27" grpId="0" animBg="1"/>
      <p:bldP spid="29" grpId="0" animBg="1"/>
      <p:bldP spid="30" grpId="0" animBg="1"/>
      <p:bldP spid="20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5CCD1"/>
        </a:solidFill>
        <a:effectLst/>
      </p:bgPr>
    </p:bg>
    <p:spTree>
      <p:nvGrpSpPr>
        <p:cNvPr id="1" name=""/>
        <p:cNvGrpSpPr/>
        <p:nvPr/>
      </p:nvGrpSpPr>
      <p:grpSpPr>
        <a:xfrm>
          <a:off x="0" y="0"/>
          <a:ext cx="0" cy="0"/>
          <a:chOff x="0" y="0"/>
          <a:chExt cx="0" cy="0"/>
        </a:xfrm>
      </p:grpSpPr>
      <p:sp>
        <p:nvSpPr>
          <p:cNvPr id="3" name="AutoShape 2" descr="https://www.site-annonce.fr/sh-img/samovar_decor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6" descr="https://gd1.alicdn.com/imgextra/i1/2206395070430/O1CN01iJ5SY51F2ywf99hPs_!!220639507043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307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8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7019" y="2829203"/>
            <a:ext cx="1084724" cy="61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接箭头连接符 5"/>
          <p:cNvCxnSpPr>
            <a:stCxn id="3077" idx="0"/>
          </p:cNvCxnSpPr>
          <p:nvPr/>
        </p:nvCxnSpPr>
        <p:spPr>
          <a:xfrm flipH="1" flipV="1">
            <a:off x="8767019" y="1724628"/>
            <a:ext cx="542362" cy="11045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flipV="1">
            <a:off x="5578997" y="2152892"/>
            <a:ext cx="3188022" cy="98231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762" y="129844"/>
            <a:ext cx="1703780" cy="159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9544" y="524238"/>
            <a:ext cx="2227876" cy="162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2919713"/>
            <a:ext cx="6413058" cy="3598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6562202" y="3733086"/>
            <a:ext cx="5494357" cy="1569660"/>
          </a:xfrm>
          <a:prstGeom prst="rect">
            <a:avLst/>
          </a:prstGeom>
          <a:solidFill>
            <a:srgbClr val="92D050"/>
          </a:solidFill>
        </p:spPr>
        <p:txBody>
          <a:bodyPr wrap="square">
            <a:spAutoFit/>
          </a:bodyPr>
          <a:lstStyle/>
          <a:p>
            <a:r>
              <a:rPr lang="en-US" altLang="zh-CN" sz="2400" i="1" dirty="0">
                <a:solidFill>
                  <a:prstClr val="black"/>
                </a:solidFill>
                <a:latin typeface="Times New Roman" panose="02020603050405020304" pitchFamily="18" charset="0"/>
                <a:cs typeface="Times New Roman" panose="02020603050405020304" pitchFamily="18" charset="0"/>
              </a:rPr>
              <a:t>Tea makes the world go round! Invented in China, it </a:t>
            </a:r>
            <a:r>
              <a:rPr lang="en-US" altLang="zh-CN" sz="2400" b="1" i="1" dirty="0">
                <a:solidFill>
                  <a:srgbClr val="C00000"/>
                </a:solidFill>
                <a:latin typeface="Times New Roman" panose="02020603050405020304" pitchFamily="18" charset="0"/>
                <a:cs typeface="Times New Roman" panose="02020603050405020304" pitchFamily="18" charset="0"/>
              </a:rPr>
              <a:t>breaks through cultural barriers </a:t>
            </a:r>
            <a:r>
              <a:rPr lang="en-US" altLang="zh-CN" sz="2400" i="1" dirty="0">
                <a:solidFill>
                  <a:prstClr val="black"/>
                </a:solidFill>
                <a:latin typeface="Times New Roman" panose="02020603050405020304" pitchFamily="18" charset="0"/>
                <a:cs typeface="Times New Roman" panose="02020603050405020304" pitchFamily="18" charset="0"/>
              </a:rPr>
              <a:t>and </a:t>
            </a:r>
            <a:r>
              <a:rPr lang="en-US" altLang="zh-CN" sz="2400" b="1" i="1" dirty="0">
                <a:solidFill>
                  <a:srgbClr val="C00000"/>
                </a:solidFill>
                <a:latin typeface="Times New Roman" panose="02020603050405020304" pitchFamily="18" charset="0"/>
                <a:cs typeface="Times New Roman" panose="02020603050405020304" pitchFamily="18" charset="0"/>
              </a:rPr>
              <a:t>provides great relief after a hard day’s work.</a:t>
            </a:r>
            <a:endParaRPr lang="zh-CN" altLang="en-US" sz="1600" b="1"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292029" y="2478513"/>
            <a:ext cx="2758103" cy="1658281"/>
            <a:chOff x="2178734" y="2478513"/>
            <a:chExt cx="2758103" cy="1658281"/>
          </a:xfrm>
        </p:grpSpPr>
        <p:pic>
          <p:nvPicPr>
            <p:cNvPr id="4103"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78734" y="2478513"/>
              <a:ext cx="2758103" cy="164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2811447" y="3613574"/>
              <a:ext cx="2125390" cy="523220"/>
            </a:xfrm>
            <a:prstGeom prst="rect">
              <a:avLst/>
            </a:prstGeom>
            <a:solidFill>
              <a:schemeClr val="bg1"/>
            </a:solidFill>
          </p:spPr>
          <p:txBody>
            <a:bodyPr wrap="none">
              <a:spAutoFit/>
            </a:bodyPr>
            <a:lstStyle/>
            <a:p>
              <a:pPr algn="ctr"/>
              <a:r>
                <a:rPr lang="en-US" altLang="zh-CN" sz="2800" b="1" dirty="0"/>
                <a:t>carrying pole</a:t>
              </a:r>
              <a:endParaRPr lang="en-US" altLang="zh-CN" sz="2800" b="1" dirty="0"/>
            </a:p>
          </p:txBody>
        </p:sp>
      </p:gr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57546" cy="177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82208" y="211889"/>
            <a:ext cx="6297750" cy="523220"/>
          </a:xfrm>
          <a:prstGeom prst="rect">
            <a:avLst/>
          </a:prstGeom>
          <a:noFill/>
        </p:spPr>
        <p:txBody>
          <a:bodyPr wrap="none" rtlCol="0">
            <a:spAutoFit/>
          </a:bodyPr>
          <a:lstStyle/>
          <a:p>
            <a:r>
              <a:rPr lang="en-US" altLang="zh-CN" sz="2800" b="1" dirty="0"/>
              <a:t>Share your family </a:t>
            </a:r>
            <a:r>
              <a:rPr lang="en-US" altLang="zh-CN" sz="2800" b="1" dirty="0">
                <a:solidFill>
                  <a:srgbClr val="C00000"/>
                </a:solidFill>
              </a:rPr>
              <a:t>treasure</a:t>
            </a:r>
            <a:r>
              <a:rPr lang="en-US" altLang="zh-CN" sz="2800" b="1" dirty="0"/>
              <a:t> and </a:t>
            </a:r>
            <a:r>
              <a:rPr lang="en-US" altLang="zh-CN" sz="2800" b="1" dirty="0">
                <a:solidFill>
                  <a:srgbClr val="C00000"/>
                </a:solidFill>
              </a:rPr>
              <a:t>traditions</a:t>
            </a:r>
            <a:endParaRPr lang="zh-CN" altLang="en-US" sz="2800" b="1" dirty="0">
              <a:solidFill>
                <a:srgbClr val="C00000"/>
              </a:solidFill>
            </a:endParaRPr>
          </a:p>
        </p:txBody>
      </p:sp>
      <p:sp>
        <p:nvSpPr>
          <p:cNvPr id="58" name="椭圆 57"/>
          <p:cNvSpPr/>
          <p:nvPr/>
        </p:nvSpPr>
        <p:spPr>
          <a:xfrm>
            <a:off x="4855887" y="306019"/>
            <a:ext cx="334960" cy="334960"/>
          </a:xfrm>
          <a:prstGeom prst="ellipse">
            <a:avLst/>
          </a:prstGeom>
          <a:solidFill>
            <a:srgbClr val="FE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2129742" y="642731"/>
            <a:ext cx="2496981" cy="1657995"/>
            <a:chOff x="2213218" y="2403579"/>
            <a:chExt cx="2496981" cy="1657995"/>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218" y="2403579"/>
              <a:ext cx="2496981" cy="165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471958" y="3500035"/>
              <a:ext cx="2238241" cy="461665"/>
            </a:xfrm>
            <a:prstGeom prst="rect">
              <a:avLst/>
            </a:prstGeom>
            <a:solidFill>
              <a:schemeClr val="bg1"/>
            </a:solidFill>
          </p:spPr>
          <p:txBody>
            <a:bodyPr wrap="none">
              <a:spAutoFit/>
            </a:bodyPr>
            <a:lstStyle/>
            <a:p>
              <a:r>
                <a:rPr lang="en-US" altLang="zh-CN" sz="2400" b="1" dirty="0"/>
                <a:t>sewing machine</a:t>
              </a:r>
              <a:endParaRPr lang="zh-CN" altLang="en-US" sz="2400" b="1" dirty="0"/>
            </a:p>
          </p:txBody>
        </p:sp>
      </p:grpSp>
      <p:grpSp>
        <p:nvGrpSpPr>
          <p:cNvPr id="5" name="组合 4"/>
          <p:cNvGrpSpPr/>
          <p:nvPr/>
        </p:nvGrpSpPr>
        <p:grpSpPr>
          <a:xfrm>
            <a:off x="-34483" y="1872096"/>
            <a:ext cx="2326512" cy="1634564"/>
            <a:chOff x="-34483" y="3230074"/>
            <a:chExt cx="2326512" cy="1634564"/>
          </a:xfrm>
        </p:grpSpPr>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3" y="3230074"/>
              <a:ext cx="2326512" cy="1634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矩形 63"/>
            <p:cNvSpPr/>
            <p:nvPr/>
          </p:nvSpPr>
          <p:spPr>
            <a:xfrm>
              <a:off x="1441650" y="4395463"/>
              <a:ext cx="827471" cy="461665"/>
            </a:xfrm>
            <a:prstGeom prst="rect">
              <a:avLst/>
            </a:prstGeom>
            <a:solidFill>
              <a:schemeClr val="bg1"/>
            </a:solidFill>
          </p:spPr>
          <p:txBody>
            <a:bodyPr wrap="none">
              <a:spAutoFit/>
            </a:bodyPr>
            <a:lstStyle/>
            <a:p>
              <a:r>
                <a:rPr lang="en-US" altLang="zh-CN" sz="2400" b="1" dirty="0"/>
                <a:t>lamp</a:t>
              </a:r>
              <a:endParaRPr lang="zh-CN" altLang="en-US" sz="2400" b="1" dirty="0"/>
            </a:p>
          </p:txBody>
        </p:sp>
      </p:grpSp>
      <p:sp>
        <p:nvSpPr>
          <p:cNvPr id="8" name="矩形 7"/>
          <p:cNvSpPr/>
          <p:nvPr/>
        </p:nvSpPr>
        <p:spPr>
          <a:xfrm>
            <a:off x="5509549" y="1112971"/>
            <a:ext cx="5833641" cy="535727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组合 9"/>
          <p:cNvGrpSpPr/>
          <p:nvPr/>
        </p:nvGrpSpPr>
        <p:grpSpPr>
          <a:xfrm>
            <a:off x="82974" y="3750197"/>
            <a:ext cx="2355002" cy="1519712"/>
            <a:chOff x="82974" y="3750197"/>
            <a:chExt cx="2355002" cy="1519712"/>
          </a:xfrm>
        </p:grpSpPr>
        <p:pic>
          <p:nvPicPr>
            <p:cNvPr id="410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74" y="3750197"/>
              <a:ext cx="2355002" cy="151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839012" y="4746689"/>
              <a:ext cx="1598964" cy="523220"/>
            </a:xfrm>
            <a:prstGeom prst="rect">
              <a:avLst/>
            </a:prstGeom>
            <a:solidFill>
              <a:schemeClr val="bg1"/>
            </a:solidFill>
          </p:spPr>
          <p:txBody>
            <a:bodyPr wrap="none">
              <a:spAutoFit/>
            </a:bodyPr>
            <a:lstStyle/>
            <a:p>
              <a:pPr algn="ctr"/>
              <a:r>
                <a:rPr lang="en-US" altLang="zh-CN" sz="2800" b="1" dirty="0"/>
                <a:t>cupboard</a:t>
              </a:r>
              <a:endParaRPr lang="zh-CN" altLang="en-US" sz="2800" b="1" dirty="0"/>
            </a:p>
          </p:txBody>
        </p:sp>
      </p:grpSp>
      <p:pic>
        <p:nvPicPr>
          <p:cNvPr id="4107" name="Picture 11"/>
          <p:cNvPicPr>
            <a:picLocks noChangeAspect="1" noChangeArrowheads="1"/>
          </p:cNvPicPr>
          <p:nvPr/>
        </p:nvPicPr>
        <p:blipFill rotWithShape="1">
          <a:blip r:embed="rId6">
            <a:extLst>
              <a:ext uri="{28A0092B-C50C-407E-A947-70E740481C1C}">
                <a14:useLocalDpi xmlns:a14="http://schemas.microsoft.com/office/drawing/2010/main" val="0"/>
              </a:ext>
            </a:extLst>
          </a:blip>
          <a:srcRect l="33616" t="2066" r="3418" b="4119"/>
          <a:stretch>
            <a:fillRect/>
          </a:stretch>
        </p:blipFill>
        <p:spPr bwMode="auto">
          <a:xfrm>
            <a:off x="2605286" y="4352081"/>
            <a:ext cx="2418081" cy="211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矩形 74"/>
          <p:cNvSpPr/>
          <p:nvPr/>
        </p:nvSpPr>
        <p:spPr>
          <a:xfrm>
            <a:off x="3987437" y="5986758"/>
            <a:ext cx="1106393" cy="461665"/>
          </a:xfrm>
          <a:prstGeom prst="rect">
            <a:avLst/>
          </a:prstGeom>
          <a:solidFill>
            <a:schemeClr val="bg1"/>
          </a:solidFill>
        </p:spPr>
        <p:txBody>
          <a:bodyPr wrap="none">
            <a:spAutoFit/>
          </a:bodyPr>
          <a:lstStyle/>
          <a:p>
            <a:r>
              <a:rPr lang="en-US" altLang="zh-CN" sz="2400" b="1" dirty="0"/>
              <a:t>medals</a:t>
            </a:r>
            <a:endParaRPr lang="zh-CN" altLang="en-US" sz="2400" b="1" dirty="0"/>
          </a:p>
        </p:txBody>
      </p:sp>
      <p:sp>
        <p:nvSpPr>
          <p:cNvPr id="11" name="TextBox 10"/>
          <p:cNvSpPr txBox="1"/>
          <p:nvPr/>
        </p:nvSpPr>
        <p:spPr>
          <a:xfrm>
            <a:off x="7597071" y="1240894"/>
            <a:ext cx="2558714" cy="461665"/>
          </a:xfrm>
          <a:prstGeom prst="rect">
            <a:avLst/>
          </a:prstGeom>
          <a:noFill/>
        </p:spPr>
        <p:txBody>
          <a:bodyPr wrap="none" rtlCol="0">
            <a:spAutoFit/>
          </a:bodyPr>
          <a:lstStyle/>
          <a:p>
            <a:pPr algn="ctr"/>
            <a:r>
              <a:rPr lang="en-US" altLang="zh-CN" sz="2400" b="1" dirty="0"/>
              <a:t>My </a:t>
            </a:r>
            <a:r>
              <a:rPr lang="en-US" altLang="zh-CN" sz="2400" b="1" dirty="0">
                <a:solidFill>
                  <a:srgbClr val="C00000"/>
                </a:solidFill>
              </a:rPr>
              <a:t>Special</a:t>
            </a:r>
            <a:r>
              <a:rPr lang="en-US" altLang="zh-CN" sz="2400" b="1" dirty="0"/>
              <a:t> ______</a:t>
            </a:r>
            <a:endParaRPr lang="zh-CN" altLang="en-US" sz="2400" b="1" dirty="0"/>
          </a:p>
        </p:txBody>
      </p:sp>
      <p:sp>
        <p:nvSpPr>
          <p:cNvPr id="76" name="TextBox 75"/>
          <p:cNvSpPr txBox="1"/>
          <p:nvPr/>
        </p:nvSpPr>
        <p:spPr>
          <a:xfrm>
            <a:off x="5509550" y="1716857"/>
            <a:ext cx="5752618" cy="1200329"/>
          </a:xfrm>
          <a:prstGeom prst="rect">
            <a:avLst/>
          </a:prstGeom>
          <a:noFill/>
        </p:spPr>
        <p:txBody>
          <a:bodyPr wrap="square" rtlCol="0">
            <a:spAutoFit/>
          </a:bodyPr>
          <a:lstStyle/>
          <a:p>
            <a:r>
              <a:rPr lang="en-US" altLang="zh-CN" sz="2400" b="1" dirty="0"/>
              <a:t>Outer special aspects: What &amp; Who &amp; Story </a:t>
            </a:r>
            <a:endParaRPr lang="en-US" altLang="zh-CN" sz="2400" b="1" dirty="0"/>
          </a:p>
          <a:p>
            <a:r>
              <a:rPr lang="en-US" altLang="zh-CN" sz="2400" b="1" dirty="0"/>
              <a:t>Inner  special aspects</a:t>
            </a:r>
            <a:r>
              <a:rPr lang="zh-CN" altLang="en-US" sz="2400" b="1" dirty="0"/>
              <a:t>：</a:t>
            </a:r>
            <a:r>
              <a:rPr lang="en-US" altLang="zh-CN" sz="2400" b="1" dirty="0"/>
              <a:t>Meaning (to you/your family; to Chinese…)</a:t>
            </a:r>
            <a:endParaRPr lang="zh-CN" altLang="en-US" sz="2400" b="1" dirty="0"/>
          </a:p>
        </p:txBody>
      </p:sp>
      <p:sp>
        <p:nvSpPr>
          <p:cNvPr id="13" name="TextBox 12"/>
          <p:cNvSpPr txBox="1"/>
          <p:nvPr/>
        </p:nvSpPr>
        <p:spPr>
          <a:xfrm>
            <a:off x="5619348" y="2980985"/>
            <a:ext cx="5653040" cy="3046988"/>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  It’s a _________________. It belonged to ____ and has been passed down from generation to generation. ______________</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outer special aspects</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_____________________</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story/function)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In my opinion, (inner special aspects) ___________________________________</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___________________________________</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333958" y="481615"/>
            <a:ext cx="2701313" cy="523220"/>
            <a:chOff x="333958" y="481615"/>
            <a:chExt cx="2701313" cy="523220"/>
          </a:xfrm>
        </p:grpSpPr>
        <p:sp>
          <p:nvSpPr>
            <p:cNvPr id="42" name="文本框 41"/>
            <p:cNvSpPr txBox="1"/>
            <p:nvPr/>
          </p:nvSpPr>
          <p:spPr>
            <a:xfrm>
              <a:off x="668918" y="481615"/>
              <a:ext cx="23663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300" normalizeH="0" baseline="0" noProof="0" dirty="0">
                  <a:ln>
                    <a:noFill/>
                  </a:ln>
                  <a:solidFill>
                    <a:schemeClr val="tx1">
                      <a:lumMod val="75000"/>
                      <a:lumOff val="25000"/>
                    </a:schemeClr>
                  </a:solidFill>
                  <a:effectLst/>
                  <a:uLnTx/>
                  <a:uFillTx/>
                  <a:latin typeface="Times New Roman" panose="02020603050405020304" pitchFamily="18" charset="0"/>
                  <a:ea typeface="仓耳青禾体-谷力 W04" panose="02020400000000000000" pitchFamily="18" charset="-122"/>
                  <a:cs typeface="Times New Roman" panose="02020603050405020304" pitchFamily="18" charset="0"/>
                </a:rPr>
                <a:t>Assignment</a:t>
              </a:r>
              <a:endParaRPr kumimoji="0" lang="zh-CN" altLang="en-US" sz="2800" b="1" i="0" u="none" strike="noStrike" kern="1200" cap="none" spc="300" normalizeH="0" baseline="0" noProof="0" dirty="0">
                <a:ln>
                  <a:noFill/>
                </a:ln>
                <a:solidFill>
                  <a:schemeClr val="tx1">
                    <a:lumMod val="75000"/>
                    <a:lumOff val="25000"/>
                  </a:schemeClr>
                </a:solidFill>
                <a:effectLst/>
                <a:uLnTx/>
                <a:uFillTx/>
                <a:latin typeface="Times New Roman" panose="02020603050405020304" pitchFamily="18" charset="0"/>
                <a:ea typeface="仓耳青禾体-谷力 W04" panose="02020400000000000000" pitchFamily="18" charset="-122"/>
                <a:cs typeface="Times New Roman" panose="02020603050405020304" pitchFamily="18" charset="0"/>
              </a:endParaRPr>
            </a:p>
          </p:txBody>
        </p:sp>
        <p:sp>
          <p:nvSpPr>
            <p:cNvPr id="43" name="椭圆 42"/>
            <p:cNvSpPr/>
            <p:nvPr/>
          </p:nvSpPr>
          <p:spPr>
            <a:xfrm>
              <a:off x="333958" y="575745"/>
              <a:ext cx="334960" cy="334960"/>
            </a:xfrm>
            <a:prstGeom prst="ellipse">
              <a:avLst/>
            </a:prstGeom>
            <a:solidFill>
              <a:srgbClr val="FE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TextBox 2"/>
          <p:cNvSpPr txBox="1"/>
          <p:nvPr/>
        </p:nvSpPr>
        <p:spPr>
          <a:xfrm>
            <a:off x="333958" y="1412111"/>
            <a:ext cx="8682720"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1. Take a picture of your family treasure and share your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story on </a:t>
            </a:r>
            <a:r>
              <a:rPr lang="en-US" altLang="zh-CN" sz="2800" dirty="0" err="1">
                <a:latin typeface="Times New Roman" panose="02020603050405020304" pitchFamily="18" charset="0"/>
                <a:cs typeface="Times New Roman" panose="02020603050405020304" pitchFamily="18" charset="0"/>
              </a:rPr>
              <a:t>Jinhua</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Wechat</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plateform</a:t>
            </a:r>
            <a:r>
              <a:rPr lang="en-US" altLang="zh-CN"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10380" y="2784763"/>
            <a:ext cx="6182207" cy="347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5126" y="2988252"/>
            <a:ext cx="3585828" cy="3703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5855" y="0"/>
            <a:ext cx="369666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矩形 1"/>
          <p:cNvSpPr/>
          <p:nvPr>
            <p:custDataLst>
              <p:tags r:id="rId2"/>
            </p:custDataLst>
          </p:nvPr>
        </p:nvSpPr>
        <p:spPr>
          <a:xfrm>
            <a:off x="0" y="343535"/>
            <a:ext cx="12192000" cy="617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70890" y="2517775"/>
            <a:ext cx="10950575" cy="1568450"/>
          </a:xfrm>
          <a:prstGeom prst="rect">
            <a:avLst/>
          </a:prstGeom>
          <a:noFill/>
        </p:spPr>
        <p:txBody>
          <a:bodyPr wrap="square" rtlCol="0">
            <a:spAutoFit/>
          </a:bodyPr>
          <a:lstStyle/>
          <a:p>
            <a:pPr algn="ctr"/>
            <a:r>
              <a:rPr lang="en-US" altLang="zh-CN" sz="4800" b="1">
                <a:latin typeface="Calibri" panose="020F0502020204030204" charset="0"/>
                <a:cs typeface="Calibri" panose="020F0502020204030204" charset="0"/>
              </a:rPr>
              <a:t>Book2 Unit5    Expanding your world</a:t>
            </a:r>
            <a:endParaRPr lang="en-US" altLang="zh-CN" sz="4800" b="1">
              <a:latin typeface="Calibri" panose="020F0502020204030204" charset="0"/>
              <a:cs typeface="Calibri" panose="020F0502020204030204" charset="0"/>
            </a:endParaRPr>
          </a:p>
          <a:p>
            <a:pPr algn="ctr"/>
            <a:r>
              <a:rPr lang="en-US" altLang="zh-CN" sz="4800" b="1">
                <a:latin typeface="Calibri" panose="020F0502020204030204" charset="0"/>
                <a:cs typeface="Calibri" panose="020F0502020204030204" charset="0"/>
              </a:rPr>
              <a:t>Samovar— the Special Teapot</a:t>
            </a:r>
            <a:endParaRPr lang="en-US" altLang="zh-CN" sz="4800" b="1">
              <a:latin typeface="Calibri" panose="020F0502020204030204" charset="0"/>
              <a:cs typeface="Calibri" panose="020F050202020403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5CCD1"/>
        </a:solidFill>
        <a:effectLst/>
      </p:bgPr>
    </p:bg>
    <p:spTree>
      <p:nvGrpSpPr>
        <p:cNvPr id="1" name=""/>
        <p:cNvGrpSpPr/>
        <p:nvPr/>
      </p:nvGrpSpPr>
      <p:grpSpPr>
        <a:xfrm>
          <a:off x="0" y="0"/>
          <a:ext cx="0" cy="0"/>
          <a:chOff x="0" y="0"/>
          <a:chExt cx="0" cy="0"/>
        </a:xfrm>
      </p:grpSpPr>
      <p:sp>
        <p:nvSpPr>
          <p:cNvPr id="2" name="矩形 1"/>
          <p:cNvSpPr/>
          <p:nvPr/>
        </p:nvSpPr>
        <p:spPr>
          <a:xfrm>
            <a:off x="0" y="840874"/>
            <a:ext cx="12192000" cy="53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413923"/>
            <a:ext cx="4551946" cy="455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5285" y="1146510"/>
            <a:ext cx="4783041" cy="523220"/>
          </a:xfrm>
          <a:prstGeom prst="rect">
            <a:avLst/>
          </a:prstGeom>
          <a:noFill/>
        </p:spPr>
        <p:txBody>
          <a:bodyPr wrap="none" rtlCol="0">
            <a:spAutoFit/>
          </a:bodyPr>
          <a:lstStyle/>
          <a:p>
            <a:pPr marL="457200" indent="-457200">
              <a:buFont typeface="Wingdings" panose="05000000000000000000" pitchFamily="2" charset="2"/>
              <a:buChar char="Ø"/>
            </a:pPr>
            <a:r>
              <a:rPr lang="en-US" altLang="zh-CN" sz="2800" b="1" i="1" dirty="0"/>
              <a:t>What is this? How to use it?</a:t>
            </a:r>
            <a:endParaRPr lang="zh-CN" altLang="en-US" sz="2800" b="1"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973" y="4099922"/>
            <a:ext cx="1881619" cy="212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90405" y="1634716"/>
            <a:ext cx="2154565" cy="830997"/>
          </a:xfrm>
          <a:prstGeom prst="rect">
            <a:avLst/>
          </a:prstGeom>
          <a:solidFill>
            <a:schemeClr val="bg1"/>
          </a:solidFill>
        </p:spPr>
        <p:txBody>
          <a:bodyPr wrap="none" rtlCol="0">
            <a:spAutoFit/>
          </a:bodyPr>
          <a:lstStyle/>
          <a:p>
            <a:pPr algn="ctr"/>
            <a:r>
              <a:rPr lang="en-US" altLang="zh-CN" sz="2400" b="1" dirty="0">
                <a:solidFill>
                  <a:srgbClr val="C00000"/>
                </a:solidFill>
              </a:rPr>
              <a:t>Spittoon (</a:t>
            </a:r>
            <a:r>
              <a:rPr lang="zh-CN" altLang="en-US" sz="2400" b="1" dirty="0">
                <a:solidFill>
                  <a:srgbClr val="C00000"/>
                </a:solidFill>
              </a:rPr>
              <a:t>痰盂</a:t>
            </a:r>
            <a:r>
              <a:rPr lang="en-US" altLang="zh-CN" sz="2400" b="1" dirty="0">
                <a:solidFill>
                  <a:srgbClr val="C00000"/>
                </a:solidFill>
              </a:rPr>
              <a:t>)</a:t>
            </a:r>
            <a:endParaRPr lang="en-US" altLang="zh-CN" sz="2400" b="1" dirty="0">
              <a:solidFill>
                <a:srgbClr val="C00000"/>
              </a:solidFill>
            </a:endParaRPr>
          </a:p>
          <a:p>
            <a:pPr algn="ctr"/>
            <a:r>
              <a:rPr lang="en-US" altLang="zh-CN" sz="2400" b="1" dirty="0">
                <a:solidFill>
                  <a:srgbClr val="C00000"/>
                </a:solidFill>
              </a:rPr>
              <a:t>Portable potty </a:t>
            </a:r>
            <a:endParaRPr lang="zh-CN" altLang="en-US" sz="2400" b="1" dirty="0">
              <a:solidFill>
                <a:srgbClr val="C00000"/>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419" y="840874"/>
            <a:ext cx="3849569"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7" descr="https://mmbiz.qpic.cn/mmbiz_png/TiaylX7ZEf5r8NicEaWeNS7yibkau8Orx7HsgquRhzudpW8hr2SNFlctg8SCwtvtNPjhyEaib7hzqpuiaXj8V8MYO5A/640?wx_fmt=png&amp;wxfrom=5&amp;wx_lazy=1&amp;wx_co=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TextBox 6"/>
          <p:cNvSpPr txBox="1"/>
          <p:nvPr/>
        </p:nvSpPr>
        <p:spPr>
          <a:xfrm>
            <a:off x="8025062" y="3441031"/>
            <a:ext cx="3849569" cy="2308324"/>
          </a:xfrm>
          <a:prstGeom prst="rect">
            <a:avLst/>
          </a:prstGeom>
          <a:solidFill>
            <a:schemeClr val="bg1"/>
          </a:solid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The </a:t>
            </a:r>
            <a:r>
              <a:rPr lang="en-US" altLang="zh-CN" sz="2400" dirty="0">
                <a:solidFill>
                  <a:srgbClr val="C00000"/>
                </a:solidFill>
                <a:latin typeface="Times New Roman" panose="02020603050405020304" pitchFamily="18" charset="0"/>
                <a:cs typeface="Times New Roman" panose="02020603050405020304" pitchFamily="18" charset="0"/>
              </a:rPr>
              <a:t>antique</a:t>
            </a:r>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C00000"/>
                </a:solidFill>
                <a:latin typeface="Times New Roman" panose="02020603050405020304" pitchFamily="18" charset="0"/>
                <a:cs typeface="Times New Roman" panose="02020603050405020304" pitchFamily="18" charset="0"/>
              </a:rPr>
              <a:t>Chinese</a:t>
            </a:r>
            <a:r>
              <a:rPr lang="en-US" altLang="zh-CN" sz="2400" dirty="0">
                <a:latin typeface="Times New Roman" panose="02020603050405020304" pitchFamily="18" charset="0"/>
                <a:cs typeface="Times New Roman" panose="02020603050405020304" pitchFamily="18" charset="0"/>
              </a:rPr>
              <a:t> traditional </a:t>
            </a:r>
            <a:r>
              <a:rPr lang="en-US" altLang="zh-CN" sz="2400" dirty="0">
                <a:solidFill>
                  <a:srgbClr val="C00000"/>
                </a:solidFill>
                <a:latin typeface="Times New Roman" panose="02020603050405020304" pitchFamily="18" charset="0"/>
                <a:cs typeface="Times New Roman" panose="02020603050405020304" pitchFamily="18" charset="0"/>
              </a:rPr>
              <a:t>fruit baskets</a:t>
            </a:r>
            <a:r>
              <a:rPr lang="zh-CN" altLang="en-US" sz="2400" dirty="0">
                <a:solidFill>
                  <a:srgbClr val="C00000"/>
                </a:solidFill>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of  1960s have beautiful colors and it is suitable for gifts for elegant weddings.</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62 dollars- 400 </a:t>
            </a:r>
            <a:r>
              <a:rPr lang="en-US" altLang="zh-CN" sz="2400" dirty="0" err="1">
                <a:latin typeface="Times New Roman" panose="02020603050405020304" pitchFamily="18" charset="0"/>
                <a:cs typeface="Times New Roman" panose="02020603050405020304" pitchFamily="18" charset="0"/>
              </a:rPr>
              <a:t>yuan</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5CCD1"/>
        </a:solidFill>
        <a:effectLst/>
      </p:bgPr>
    </p:bg>
    <p:spTree>
      <p:nvGrpSpPr>
        <p:cNvPr id="1" name=""/>
        <p:cNvGrpSpPr/>
        <p:nvPr/>
      </p:nvGrpSpPr>
      <p:grpSpPr>
        <a:xfrm>
          <a:off x="0" y="0"/>
          <a:ext cx="0" cy="0"/>
          <a:chOff x="0" y="0"/>
          <a:chExt cx="0" cy="0"/>
        </a:xfrm>
      </p:grpSpPr>
      <p:sp>
        <p:nvSpPr>
          <p:cNvPr id="2" name="矩形 1"/>
          <p:cNvSpPr/>
          <p:nvPr/>
        </p:nvSpPr>
        <p:spPr>
          <a:xfrm>
            <a:off x="0" y="840874"/>
            <a:ext cx="12192000" cy="53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AutoShape 7" descr="https://mmbiz.qpic.cn/mmbiz_png/TiaylX7ZEf5r8NicEaWeNS7yibkau8Orx7HsgquRhzudpW8hr2SNFlctg8SCwtvtNPjhyEaib7hzqpuiaXj8V8MYO5A/640?wx_fmt=png&amp;wxfrom=5&amp;wx_lazy=1&amp;wx_co=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2" descr="https://tse2-mm.cn.bing.net/th/id/OIP-C.zYzZC__t_xRx44zEtLIv2wHaJ4?pid=ImgDet&amp;rs=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409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29660" y="2047240"/>
            <a:ext cx="4406265" cy="406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891589" y="152233"/>
            <a:ext cx="5881867" cy="646331"/>
          </a:xfrm>
          <a:prstGeom prst="rect">
            <a:avLst/>
          </a:prstGeom>
          <a:solidFill>
            <a:schemeClr val="bg1"/>
          </a:solidFill>
        </p:spPr>
        <p:txBody>
          <a:bodyPr wrap="none" rtlCol="0">
            <a:spAutoFit/>
          </a:bodyPr>
          <a:lstStyle/>
          <a:p>
            <a:r>
              <a:rPr lang="en-US" altLang="zh-CN" sz="3600" b="1" dirty="0">
                <a:solidFill>
                  <a:srgbClr val="C00000"/>
                </a:solidFill>
              </a:rPr>
              <a:t>Samovar</a:t>
            </a:r>
            <a:r>
              <a:rPr lang="en-US" altLang="zh-CN" sz="3600" b="1" dirty="0"/>
              <a:t>— the </a:t>
            </a:r>
            <a:r>
              <a:rPr lang="en-US" altLang="zh-CN" sz="3600" b="1" dirty="0">
                <a:solidFill>
                  <a:srgbClr val="C00000"/>
                </a:solidFill>
              </a:rPr>
              <a:t>Special</a:t>
            </a:r>
            <a:r>
              <a:rPr lang="en-US" altLang="zh-CN" sz="3600" b="1" dirty="0"/>
              <a:t> Teapot</a:t>
            </a:r>
            <a:endParaRPr lang="zh-CN" altLang="en-US" sz="3600" b="1" dirty="0"/>
          </a:p>
        </p:txBody>
      </p:sp>
      <p:sp>
        <p:nvSpPr>
          <p:cNvPr id="11" name="TextBox 10"/>
          <p:cNvSpPr txBox="1"/>
          <p:nvPr/>
        </p:nvSpPr>
        <p:spPr>
          <a:xfrm>
            <a:off x="2713269" y="1162283"/>
            <a:ext cx="6239510" cy="521970"/>
          </a:xfrm>
          <a:prstGeom prst="rect">
            <a:avLst/>
          </a:prstGeom>
          <a:noFill/>
        </p:spPr>
        <p:txBody>
          <a:bodyPr wrap="none" rtlCol="0">
            <a:spAutoFit/>
          </a:bodyPr>
          <a:lstStyle/>
          <a:p>
            <a:pPr marL="457200" indent="-457200">
              <a:buFont typeface="Wingdings" panose="05000000000000000000" pitchFamily="2" charset="2"/>
              <a:buChar char="Ø"/>
            </a:pPr>
            <a:r>
              <a:rPr lang="en-US" altLang="zh-CN" sz="2800" b="1" i="1" dirty="0"/>
              <a:t>What </a:t>
            </a:r>
            <a:r>
              <a:rPr lang="en-US" altLang="zh-CN" sz="2800" b="1" i="1" dirty="0">
                <a:solidFill>
                  <a:srgbClr val="C00000"/>
                </a:solidFill>
              </a:rPr>
              <a:t>questions</a:t>
            </a:r>
            <a:r>
              <a:rPr lang="en-US" altLang="zh-CN" sz="2800" b="1" i="1" dirty="0"/>
              <a:t> do you have about it?</a:t>
            </a:r>
            <a:endParaRPr lang="zh-CN" altLang="en-US" sz="2800" b="1" i="1" dirty="0"/>
          </a:p>
        </p:txBody>
      </p:sp>
      <p:pic>
        <p:nvPicPr>
          <p:cNvPr id="102" name="图片 101"/>
          <p:cNvPicPr/>
          <p:nvPr/>
        </p:nvPicPr>
        <p:blipFill>
          <a:blip r:embed="rId2"/>
          <a:stretch>
            <a:fillRect/>
          </a:stretch>
        </p:blipFill>
        <p:spPr>
          <a:xfrm>
            <a:off x="155575" y="2608288"/>
            <a:ext cx="3016885" cy="2396516"/>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dissolve">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29210" y="83820"/>
            <a:ext cx="1024890" cy="101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p:cNvSpPr txBox="1"/>
          <p:nvPr/>
        </p:nvSpPr>
        <p:spPr>
          <a:xfrm>
            <a:off x="29210" y="1096010"/>
            <a:ext cx="12163425" cy="2306955"/>
          </a:xfrm>
          <a:prstGeom prst="rect">
            <a:avLst/>
          </a:prstGeom>
          <a:noFill/>
        </p:spPr>
        <p:txBody>
          <a:bodyPr wrap="square" rtlCol="0" anchor="t">
            <a:spAutoFit/>
          </a:bodyPr>
          <a:lstStyle/>
          <a:p>
            <a:pPr indent="457200" algn="just"/>
            <a:r>
              <a:rPr lang="zh-CN" altLang="en-US" sz="2400" dirty="0">
                <a:latin typeface="Times New Roman" panose="02020603050405020304" pitchFamily="18" charset="0"/>
                <a:cs typeface="Times New Roman" panose="02020603050405020304" pitchFamily="18" charset="0"/>
              </a:rPr>
              <a:t>Hello, my speech today is about a very special teapot--the samovar! It’s a traditional Russian water boiler that can also brew tea. It played a big part in Russian history and was a central part of Russian family life for a very long time. I know this because there is a very old samovar in my home that we treasure dearly. It belonged to my great-grandmother’s great-grandmother, and the story of how she bought it has been passed down from generation to generation along with the samovar. So let me tell you how this samovar became part of our family.</a:t>
            </a:r>
            <a:endParaRPr lang="zh-CN" altLang="en-US" sz="2400" dirty="0">
              <a:latin typeface="Times New Roman" panose="02020603050405020304" pitchFamily="18" charset="0"/>
              <a:cs typeface="Times New Roman" panose="02020603050405020304" pitchFamily="18" charset="0"/>
            </a:endParaRPr>
          </a:p>
        </p:txBody>
      </p:sp>
      <p:sp>
        <p:nvSpPr>
          <p:cNvPr id="3" name="矩形 2"/>
          <p:cNvSpPr/>
          <p:nvPr/>
        </p:nvSpPr>
        <p:spPr>
          <a:xfrm>
            <a:off x="9690100" y="1114425"/>
            <a:ext cx="2502535" cy="438150"/>
          </a:xfrm>
          <a:prstGeom prst="rect">
            <a:avLst/>
          </a:prstGeom>
          <a:solidFill>
            <a:schemeClr val="accent6">
              <a:lumMod val="20000"/>
              <a:lumOff val="8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3"/>
            </p:custDataLst>
          </p:nvPr>
        </p:nvSpPr>
        <p:spPr>
          <a:xfrm>
            <a:off x="88900" y="1460500"/>
            <a:ext cx="5687060" cy="438150"/>
          </a:xfrm>
          <a:prstGeom prst="rect">
            <a:avLst/>
          </a:prstGeom>
          <a:solidFill>
            <a:schemeClr val="accent6">
              <a:lumMod val="20000"/>
              <a:lumOff val="8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4"/>
            </p:custDataLst>
          </p:nvPr>
        </p:nvSpPr>
        <p:spPr>
          <a:xfrm>
            <a:off x="88900" y="2575560"/>
            <a:ext cx="1738630" cy="438150"/>
          </a:xfrm>
          <a:prstGeom prst="rect">
            <a:avLst/>
          </a:prstGeom>
          <a:solidFill>
            <a:schemeClr val="accent6">
              <a:lumMod val="20000"/>
              <a:lumOff val="8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6" name="矩形 5"/>
          <p:cNvSpPr/>
          <p:nvPr>
            <p:custDataLst>
              <p:tags r:id="rId5"/>
            </p:custDataLst>
          </p:nvPr>
        </p:nvSpPr>
        <p:spPr>
          <a:xfrm>
            <a:off x="5974715" y="2226945"/>
            <a:ext cx="6216650" cy="438150"/>
          </a:xfrm>
          <a:prstGeom prst="rect">
            <a:avLst/>
          </a:prstGeom>
          <a:solidFill>
            <a:schemeClr val="accent6">
              <a:lumMod val="20000"/>
              <a:lumOff val="8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6"/>
            </p:custDataLst>
          </p:nvPr>
        </p:nvSpPr>
        <p:spPr>
          <a:xfrm>
            <a:off x="9690100" y="2575560"/>
            <a:ext cx="2501900" cy="438150"/>
          </a:xfrm>
          <a:prstGeom prst="rect">
            <a:avLst/>
          </a:prstGeom>
          <a:solidFill>
            <a:schemeClr val="accent6">
              <a:lumMod val="20000"/>
              <a:lumOff val="8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7"/>
            </p:custDataLst>
          </p:nvPr>
        </p:nvSpPr>
        <p:spPr>
          <a:xfrm>
            <a:off x="29210" y="3013710"/>
            <a:ext cx="2159000" cy="438150"/>
          </a:xfrm>
          <a:prstGeom prst="rect">
            <a:avLst/>
          </a:prstGeom>
          <a:solidFill>
            <a:schemeClr val="accent6">
              <a:lumMod val="20000"/>
              <a:lumOff val="8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flipV="1">
            <a:off x="4467225" y="3320415"/>
            <a:ext cx="7660005" cy="127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上箭头标注 10"/>
          <p:cNvSpPr/>
          <p:nvPr/>
        </p:nvSpPr>
        <p:spPr>
          <a:xfrm>
            <a:off x="6541135" y="3397250"/>
            <a:ext cx="3664585" cy="781685"/>
          </a:xfrm>
          <a:prstGeom prst="upArrow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Times New Roman" panose="02020603050405020304" pitchFamily="18" charset="0"/>
                <a:cs typeface="Times New Roman" panose="02020603050405020304" pitchFamily="18" charset="0"/>
              </a:rPr>
              <a:t>transitional sentence</a:t>
            </a:r>
            <a:endParaRPr lang="en-US" altLang="zh-CN"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clrChange>
              <a:clrFrom>
                <a:srgbClr val="FBEBD4">
                  <a:alpha val="99608"/>
                </a:srgbClr>
              </a:clrFrom>
              <a:clrTo>
                <a:srgbClr val="FBEBD4">
                  <a:alpha val="99608"/>
                  <a:alpha val="0"/>
                </a:srgbClr>
              </a:clrTo>
            </a:clrChange>
          </a:blip>
          <a:stretch>
            <a:fillRect/>
          </a:stretch>
        </p:blipFill>
        <p:spPr>
          <a:xfrm>
            <a:off x="2978785" y="-69850"/>
            <a:ext cx="5196205" cy="7363460"/>
          </a:xfrm>
          <a:prstGeom prst="rect">
            <a:avLst/>
          </a:prstGeom>
        </p:spPr>
      </p:pic>
      <p:sp>
        <p:nvSpPr>
          <p:cNvPr id="7" name="矩形 6"/>
          <p:cNvSpPr/>
          <p:nvPr/>
        </p:nvSpPr>
        <p:spPr>
          <a:xfrm>
            <a:off x="1226820" y="879474"/>
            <a:ext cx="1751965" cy="657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C00000"/>
                </a:solidFill>
                <a:latin typeface="Calibri" panose="020F0502020204030204" charset="0"/>
                <a:cs typeface="Calibri" panose="020F0502020204030204" charset="0"/>
              </a:rPr>
              <a:t>Beginning</a:t>
            </a:r>
            <a:endParaRPr lang="en-US" altLang="zh-CN" sz="2800" b="1" dirty="0">
              <a:solidFill>
                <a:srgbClr val="C00000"/>
              </a:solidFill>
              <a:latin typeface="Calibri" panose="020F0502020204030204" charset="0"/>
              <a:cs typeface="Calibri" panose="020F0502020204030204" charset="0"/>
            </a:endParaRPr>
          </a:p>
        </p:txBody>
      </p:sp>
      <p:sp>
        <p:nvSpPr>
          <p:cNvPr id="8" name="矩形 7"/>
          <p:cNvSpPr/>
          <p:nvPr>
            <p:custDataLst>
              <p:tags r:id="rId2"/>
            </p:custDataLst>
          </p:nvPr>
        </p:nvSpPr>
        <p:spPr>
          <a:xfrm>
            <a:off x="4559935" y="800100"/>
            <a:ext cx="2060575"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C00000"/>
                </a:solidFill>
                <a:latin typeface="Calibri" panose="020F0502020204030204" charset="0"/>
                <a:cs typeface="Calibri" panose="020F0502020204030204" charset="0"/>
              </a:rPr>
              <a:t>Definition &amp;</a:t>
            </a:r>
            <a:endParaRPr lang="en-US" altLang="zh-CN" sz="2400" b="1" dirty="0">
              <a:solidFill>
                <a:srgbClr val="C00000"/>
              </a:solidFill>
              <a:latin typeface="Calibri" panose="020F0502020204030204" charset="0"/>
              <a:cs typeface="Calibri" panose="020F0502020204030204" charset="0"/>
            </a:endParaRPr>
          </a:p>
          <a:p>
            <a:pPr algn="ctr"/>
            <a:r>
              <a:rPr lang="en-US" altLang="zh-CN" sz="2400" b="1" dirty="0">
                <a:solidFill>
                  <a:srgbClr val="C00000"/>
                </a:solidFill>
                <a:latin typeface="Calibri" panose="020F0502020204030204" charset="0"/>
                <a:cs typeface="Calibri" panose="020F0502020204030204" charset="0"/>
              </a:rPr>
              <a:t>Owner</a:t>
            </a:r>
            <a:endParaRPr lang="en-US" altLang="zh-CN" sz="2400" b="1" dirty="0">
              <a:solidFill>
                <a:srgbClr val="C00000"/>
              </a:solidFill>
              <a:latin typeface="Calibri" panose="020F0502020204030204" charset="0"/>
              <a:cs typeface="Calibri" panose="020F0502020204030204" charset="0"/>
            </a:endParaRPr>
          </a:p>
        </p:txBody>
      </p:sp>
      <p:sp>
        <p:nvSpPr>
          <p:cNvPr id="2" name="矩形 1"/>
          <p:cNvSpPr/>
          <p:nvPr/>
        </p:nvSpPr>
        <p:spPr>
          <a:xfrm>
            <a:off x="2978785" y="2266950"/>
            <a:ext cx="5365115" cy="4591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29210" y="83820"/>
            <a:ext cx="1024890" cy="101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文本框 9"/>
          <p:cNvSpPr txBox="1"/>
          <p:nvPr/>
        </p:nvSpPr>
        <p:spPr>
          <a:xfrm>
            <a:off x="0" y="1027331"/>
            <a:ext cx="12192000" cy="3416320"/>
          </a:xfrm>
          <a:prstGeom prst="rect">
            <a:avLst/>
          </a:prstGeom>
          <a:noFill/>
        </p:spPr>
        <p:txBody>
          <a:bodyPr wrap="square" rtlCol="0" anchor="t">
            <a:spAutoFit/>
          </a:bodyPr>
          <a:lstStyle/>
          <a:p>
            <a:pPr indent="457200" algn="just"/>
            <a:r>
              <a:rPr lang="zh-CN" altLang="en-US" sz="2400" dirty="0">
                <a:latin typeface="Times New Roman" panose="02020603050405020304" pitchFamily="18" charset="0"/>
                <a:cs typeface="Times New Roman" panose="02020603050405020304" pitchFamily="18" charset="0"/>
              </a:rPr>
              <a:t>Almost 200 years ago, my great-grandmother</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s great-grandmother was trying to survive yet another freezing Russian winter when she heard about a new invention called a </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samovar</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 which means</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self-boiler</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in Russian. In her family, they could only boil water on their big stove. The new samovar could make hot water much easier and could be transported anywhere, not to mention that it required much less fuel. Although they were poor, they decided to use their savings to invest in a samovar. So early one cold winter morning, she set out to a distant town. After four hours of struggling through snow, she found the town and quickly bundled her new samovar into her sack and hurried home. The samovar was then proudly placed in her main room and has been in use by my family ever since.</a:t>
            </a:r>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p:txBody>
      </p:sp>
      <p:graphicFrame>
        <p:nvGraphicFramePr>
          <p:cNvPr id="4" name="表格 3"/>
          <p:cNvGraphicFramePr>
            <a:graphicFrameLocks noGrp="1"/>
          </p:cNvGraphicFramePr>
          <p:nvPr/>
        </p:nvGraphicFramePr>
        <p:xfrm>
          <a:off x="276496" y="5363120"/>
          <a:ext cx="11639007" cy="1302632"/>
        </p:xfrm>
        <a:graphic>
          <a:graphicData uri="http://schemas.openxmlformats.org/drawingml/2006/table">
            <a:tbl>
              <a:tblPr firstRow="1" bandRow="1">
                <a:tableStyleId>{5C22544A-7EE6-4342-B048-85BDC9FD1C3A}</a:tableStyleId>
              </a:tblPr>
              <a:tblGrid>
                <a:gridCol w="2909752"/>
                <a:gridCol w="2467173"/>
                <a:gridCol w="3352330"/>
                <a:gridCol w="2909752"/>
              </a:tblGrid>
              <a:tr h="325166">
                <a:tc>
                  <a:txBody>
                    <a:bodyPr/>
                    <a:lstStyle/>
                    <a:p>
                      <a:pPr algn="ctr"/>
                      <a:r>
                        <a:rPr lang="en-US" altLang="zh-CN" sz="2400" b="1" dirty="0">
                          <a:latin typeface="+mn-lt"/>
                        </a:rPr>
                        <a:t>When </a:t>
                      </a:r>
                      <a:endParaRPr lang="zh-CN" altLang="en-US" sz="2400" b="1" dirty="0">
                        <a:latin typeface="+mn-lt"/>
                      </a:endParaRPr>
                    </a:p>
                  </a:txBody>
                  <a:tcPr/>
                </a:tc>
                <a:tc>
                  <a:txBody>
                    <a:bodyPr/>
                    <a:lstStyle/>
                    <a:p>
                      <a:pPr algn="ctr"/>
                      <a:r>
                        <a:rPr lang="en-US" altLang="zh-CN" sz="2400" b="1" dirty="0">
                          <a:latin typeface="+mn-lt"/>
                        </a:rPr>
                        <a:t>Where</a:t>
                      </a:r>
                      <a:r>
                        <a:rPr lang="en-US" altLang="zh-CN" sz="2400" b="1" baseline="0" dirty="0">
                          <a:latin typeface="+mn-lt"/>
                        </a:rPr>
                        <a:t> </a:t>
                      </a:r>
                      <a:endParaRPr lang="zh-CN" altLang="en-US" sz="2400" b="1" dirty="0">
                        <a:latin typeface="+mn-lt"/>
                      </a:endParaRPr>
                    </a:p>
                  </a:txBody>
                  <a:tcPr/>
                </a:tc>
                <a:tc>
                  <a:txBody>
                    <a:bodyPr/>
                    <a:lstStyle/>
                    <a:p>
                      <a:pPr algn="ctr"/>
                      <a:r>
                        <a:rPr lang="en-US" altLang="zh-CN" sz="2400" b="1" dirty="0">
                          <a:latin typeface="+mn-lt"/>
                        </a:rPr>
                        <a:t>How </a:t>
                      </a:r>
                      <a:endParaRPr lang="zh-CN" altLang="en-US" sz="2400" b="1" dirty="0">
                        <a:latin typeface="+mn-lt"/>
                      </a:endParaRPr>
                    </a:p>
                  </a:txBody>
                  <a:tcPr/>
                </a:tc>
                <a:tc>
                  <a:txBody>
                    <a:bodyPr/>
                    <a:lstStyle/>
                    <a:p>
                      <a:pPr algn="ctr"/>
                      <a:r>
                        <a:rPr lang="en-US" altLang="zh-CN" sz="2400" b="1" dirty="0">
                          <a:latin typeface="+mn-lt"/>
                        </a:rPr>
                        <a:t>Why</a:t>
                      </a:r>
                      <a:endParaRPr lang="zh-CN" altLang="en-US" sz="2400" b="1" dirty="0">
                        <a:latin typeface="+mn-lt"/>
                      </a:endParaRPr>
                    </a:p>
                  </a:txBody>
                  <a:tcPr/>
                </a:tc>
              </a:tr>
              <a:tr h="845432">
                <a:tc>
                  <a:txBody>
                    <a:bodyPr/>
                    <a:lstStyle/>
                    <a:p>
                      <a:pPr algn="ctr"/>
                      <a:endParaRPr lang="zh-CN" altLang="en-US" sz="2400" b="1" dirty="0">
                        <a:latin typeface="+mn-lt"/>
                      </a:endParaRPr>
                    </a:p>
                  </a:txBody>
                  <a:tcPr/>
                </a:tc>
                <a:tc>
                  <a:txBody>
                    <a:bodyPr/>
                    <a:lstStyle/>
                    <a:p>
                      <a:pPr algn="ctr"/>
                      <a:endParaRPr lang="zh-CN" altLang="en-US" sz="2400" b="1" dirty="0">
                        <a:latin typeface="+mn-lt"/>
                      </a:endParaRPr>
                    </a:p>
                  </a:txBody>
                  <a:tcPr/>
                </a:tc>
                <a:tc>
                  <a:txBody>
                    <a:bodyPr/>
                    <a:lstStyle/>
                    <a:p>
                      <a:pPr algn="ctr"/>
                      <a:endParaRPr lang="en-US" altLang="zh-CN" sz="2400" b="1" dirty="0">
                        <a:latin typeface="+mn-lt"/>
                      </a:endParaRPr>
                    </a:p>
                    <a:p>
                      <a:pPr algn="ctr"/>
                      <a:endParaRPr lang="en-US" altLang="zh-CN" sz="2400" b="1" dirty="0">
                        <a:latin typeface="+mn-lt"/>
                      </a:endParaRPr>
                    </a:p>
                  </a:txBody>
                  <a:tcPr/>
                </a:tc>
                <a:tc>
                  <a:txBody>
                    <a:bodyPr/>
                    <a:lstStyle/>
                    <a:p>
                      <a:pPr algn="ctr"/>
                      <a:endParaRPr lang="zh-CN" altLang="en-US" sz="2400" b="1" dirty="0">
                        <a:latin typeface="+mn-lt"/>
                      </a:endParaRPr>
                    </a:p>
                  </a:txBody>
                  <a:tcPr/>
                </a:tc>
              </a:tr>
            </a:tbl>
          </a:graphicData>
        </a:graphic>
      </p:graphicFrame>
      <p:sp>
        <p:nvSpPr>
          <p:cNvPr id="5" name="TextBox 4"/>
          <p:cNvSpPr txBox="1"/>
          <p:nvPr/>
        </p:nvSpPr>
        <p:spPr>
          <a:xfrm>
            <a:off x="414008" y="5878297"/>
            <a:ext cx="2425664"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Almost 200 years ago</a:t>
            </a:r>
            <a:endParaRPr lang="zh-CN" alt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424192" y="5839107"/>
            <a:ext cx="1678921"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A distant town</a:t>
            </a:r>
            <a:endParaRPr lang="zh-CN" altLang="en-US" sz="2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590904" y="5847816"/>
            <a:ext cx="3317966" cy="707886"/>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set out… struggle through… found… bundled… bundled…</a:t>
            </a:r>
            <a:endParaRPr lang="en-US" altLang="zh-CN"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9122230" y="5878297"/>
            <a:ext cx="2686593"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be portable; save fuel </a:t>
            </a:r>
            <a:endParaRPr lang="en-US" altLang="zh-CN" sz="2000" dirty="0">
              <a:latin typeface="Times New Roman" panose="02020603050405020304" pitchFamily="18" charset="0"/>
              <a:cs typeface="Times New Roman" panose="02020603050405020304" pitchFamily="18" charset="0"/>
            </a:endParaRPr>
          </a:p>
        </p:txBody>
      </p:sp>
      <p:sp>
        <p:nvSpPr>
          <p:cNvPr id="6" name="矩形 5"/>
          <p:cNvSpPr/>
          <p:nvPr/>
        </p:nvSpPr>
        <p:spPr>
          <a:xfrm>
            <a:off x="1060926" y="141903"/>
            <a:ext cx="10917714" cy="954107"/>
          </a:xfrm>
          <a:prstGeom prst="rect">
            <a:avLst/>
          </a:prstGeom>
        </p:spPr>
        <p:txBody>
          <a:bodyPr wrap="square">
            <a:spAutoFit/>
          </a:bodyPr>
          <a:lstStyle/>
          <a:p>
            <a:pPr marL="457200" indent="-457200">
              <a:buFont typeface="Wingdings" panose="05000000000000000000" pitchFamily="2" charset="2"/>
              <a:buChar char="Ø"/>
            </a:pPr>
            <a:r>
              <a:rPr lang="en-US" altLang="zh-CN" sz="2800" b="1" i="1" dirty="0">
                <a:cs typeface="Times New Roman" panose="02020603050405020304" pitchFamily="18" charset="0"/>
              </a:rPr>
              <a:t>What is author’s great-grandmother’s great-grandmother </a:t>
            </a:r>
            <a:r>
              <a:rPr lang="en-US" altLang="zh-CN" sz="2800" b="1" i="1" dirty="0">
                <a:solidFill>
                  <a:srgbClr val="C00000"/>
                </a:solidFill>
                <a:cs typeface="Times New Roman" panose="02020603050405020304" pitchFamily="18" charset="0"/>
              </a:rPr>
              <a:t>attitude</a:t>
            </a:r>
            <a:r>
              <a:rPr lang="en-US" altLang="zh-CN" sz="2800" b="1" i="1" dirty="0">
                <a:cs typeface="Times New Roman" panose="02020603050405020304" pitchFamily="18" charset="0"/>
              </a:rPr>
              <a:t> to the Samovar? </a:t>
            </a:r>
            <a:endParaRPr lang="zh-CN" altLang="en-US" sz="2800" b="1" i="1" dirty="0"/>
          </a:p>
        </p:txBody>
      </p:sp>
      <p:sp>
        <p:nvSpPr>
          <p:cNvPr id="7" name="TextBox 6"/>
          <p:cNvSpPr txBox="1"/>
          <p:nvPr/>
        </p:nvSpPr>
        <p:spPr>
          <a:xfrm>
            <a:off x="3725650" y="543299"/>
            <a:ext cx="3730508" cy="523220"/>
          </a:xfrm>
          <a:prstGeom prst="rect">
            <a:avLst/>
          </a:prstGeom>
          <a:noFill/>
        </p:spPr>
        <p:txBody>
          <a:bodyPr wrap="none" rtlCol="0">
            <a:spAutoFit/>
          </a:bodyPr>
          <a:lstStyle/>
          <a:p>
            <a:r>
              <a:rPr lang="en-US" altLang="zh-CN" sz="2800" b="1" i="1" dirty="0">
                <a:solidFill>
                  <a:srgbClr val="C00000"/>
                </a:solidFill>
              </a:rPr>
              <a:t>How</a:t>
            </a:r>
            <a:r>
              <a:rPr lang="en-US" altLang="zh-CN" sz="2800" b="1" i="1" dirty="0"/>
              <a:t> do you know that?</a:t>
            </a:r>
            <a:endParaRPr lang="zh-CN" altLang="en-US" sz="2800" b="1" i="1" dirty="0"/>
          </a:p>
        </p:txBody>
      </p:sp>
      <p:sp>
        <p:nvSpPr>
          <p:cNvPr id="12" name="椭圆 11"/>
          <p:cNvSpPr/>
          <p:nvPr/>
        </p:nvSpPr>
        <p:spPr>
          <a:xfrm>
            <a:off x="6257110" y="3618411"/>
            <a:ext cx="1185987" cy="46590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椭圆 13"/>
          <p:cNvSpPr/>
          <p:nvPr/>
        </p:nvSpPr>
        <p:spPr>
          <a:xfrm>
            <a:off x="8212184" y="3614056"/>
            <a:ext cx="2231571" cy="4702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TextBox 12"/>
          <p:cNvSpPr txBox="1"/>
          <p:nvPr/>
        </p:nvSpPr>
        <p:spPr>
          <a:xfrm>
            <a:off x="5372779" y="3920431"/>
            <a:ext cx="1028615" cy="523220"/>
          </a:xfrm>
          <a:prstGeom prst="rect">
            <a:avLst/>
          </a:prstGeom>
          <a:noFill/>
        </p:spPr>
        <p:txBody>
          <a:bodyPr wrap="none" rtlCol="0">
            <a:spAutoFit/>
          </a:bodyPr>
          <a:lstStyle/>
          <a:p>
            <a:r>
              <a:rPr lang="en-US" altLang="zh-CN" sz="2800" b="1" i="1" dirty="0">
                <a:solidFill>
                  <a:srgbClr val="C00000"/>
                </a:solidFill>
              </a:rPr>
              <a:t>Why?</a:t>
            </a:r>
            <a:endParaRPr lang="zh-CN" altLang="en-US" sz="2800" b="1" i="1" dirty="0">
              <a:solidFill>
                <a:srgbClr val="C00000"/>
              </a:solidFill>
            </a:endParaRPr>
          </a:p>
        </p:txBody>
      </p:sp>
      <p:sp>
        <p:nvSpPr>
          <p:cNvPr id="16" name="TextBox 15"/>
          <p:cNvSpPr txBox="1"/>
          <p:nvPr/>
        </p:nvSpPr>
        <p:spPr>
          <a:xfrm>
            <a:off x="3936518" y="4443651"/>
            <a:ext cx="7470571" cy="830997"/>
          </a:xfrm>
          <a:prstGeom prst="rect">
            <a:avLst/>
          </a:prstGeom>
          <a:noFill/>
        </p:spPr>
        <p:txBody>
          <a:bodyPr wrap="none" rtlCol="0">
            <a:spAutoFit/>
          </a:bodyPr>
          <a:lstStyle/>
          <a:p>
            <a:r>
              <a:rPr lang="en-US" altLang="zh-CN" sz="2400" b="1" i="1" dirty="0"/>
              <a:t>A sense of </a:t>
            </a:r>
            <a:r>
              <a:rPr lang="en-US" altLang="zh-CN" sz="2400" b="1" i="1" dirty="0">
                <a:solidFill>
                  <a:srgbClr val="C00000"/>
                </a:solidFill>
              </a:rPr>
              <a:t>satisfaction</a:t>
            </a:r>
            <a:r>
              <a:rPr lang="en-US" altLang="zh-CN" sz="2400" b="1" i="1" dirty="0"/>
              <a:t> of </a:t>
            </a:r>
            <a:r>
              <a:rPr lang="en-US" altLang="zh-CN" sz="2400" b="1" i="1" dirty="0">
                <a:solidFill>
                  <a:srgbClr val="C00000"/>
                </a:solidFill>
              </a:rPr>
              <a:t>overcoming difficulties </a:t>
            </a:r>
            <a:r>
              <a:rPr lang="en-US" altLang="zh-CN" sz="2400" b="1" i="1" dirty="0"/>
              <a:t>to get it.</a:t>
            </a:r>
            <a:endParaRPr lang="en-US" altLang="zh-CN" sz="2400" b="1" i="1" dirty="0"/>
          </a:p>
          <a:p>
            <a:r>
              <a:rPr lang="en-US" altLang="zh-CN" sz="2400" b="1" i="1" dirty="0"/>
              <a:t>The </a:t>
            </a:r>
            <a:r>
              <a:rPr lang="en-US" altLang="zh-CN" sz="2400" b="1" i="1" dirty="0">
                <a:solidFill>
                  <a:srgbClr val="C00000"/>
                </a:solidFill>
              </a:rPr>
              <a:t>delight</a:t>
            </a:r>
            <a:r>
              <a:rPr lang="en-US" altLang="zh-CN" sz="2400" b="1" i="1" dirty="0"/>
              <a:t> of </a:t>
            </a:r>
            <a:r>
              <a:rPr lang="en-US" altLang="zh-CN" sz="2400" b="1" i="1" dirty="0">
                <a:solidFill>
                  <a:srgbClr val="C00000"/>
                </a:solidFill>
              </a:rPr>
              <a:t>surviving</a:t>
            </a:r>
            <a:r>
              <a:rPr lang="en-US" altLang="zh-CN" sz="2400" b="1" i="1" dirty="0"/>
              <a:t> the freezing winter by using it.</a:t>
            </a:r>
            <a:endParaRPr lang="zh-CN" altLang="en-US"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P spid="12" grpId="0" animBg="1"/>
      <p:bldP spid="14" grpId="0" animBg="1"/>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29210" y="83820"/>
            <a:ext cx="1024890" cy="101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文本框 9"/>
          <p:cNvSpPr txBox="1"/>
          <p:nvPr/>
        </p:nvSpPr>
        <p:spPr>
          <a:xfrm>
            <a:off x="0" y="1027331"/>
            <a:ext cx="12192000" cy="3539430"/>
          </a:xfrm>
          <a:prstGeom prst="rect">
            <a:avLst/>
          </a:prstGeom>
          <a:noFill/>
        </p:spPr>
        <p:txBody>
          <a:bodyPr wrap="square" rtlCol="0" anchor="t">
            <a:spAutoFit/>
          </a:bodyPr>
          <a:lstStyle/>
          <a:p>
            <a:pPr indent="457200" algn="just"/>
            <a:r>
              <a:rPr lang="zh-CN" altLang="en-US" sz="2400" dirty="0">
                <a:latin typeface="Times New Roman" panose="02020603050405020304" pitchFamily="18" charset="0"/>
                <a:cs typeface="Times New Roman" panose="02020603050405020304" pitchFamily="18" charset="0"/>
              </a:rPr>
              <a:t>Almost 200 years ago, my great-grandmother</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s great-grandmother was trying to survive yet another freezing Russian winter when she heard about a new invention called a </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samovar</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 which means</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self-boiler</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in Russian. In her family, they could only boil water on their big stove. The new samovar could make hot water much easier and could be transported anywhere, not to mention that it required much less fuel. Although they were poor, they decided to use their savings to invest in a samovar. So early one cold winter morning, she set out to a distant town. After four hours of struggling through snow, she found the town and quickly bundled her new samovar into her sack and hurried home. The samovar was then proudly placed in her main room and</a:t>
            </a:r>
            <a:r>
              <a:rPr lang="zh-CN" altLang="en-US" sz="2800" b="1" dirty="0">
                <a:solidFill>
                  <a:srgbClr val="0070C0"/>
                </a:solidFill>
                <a:latin typeface="Times New Roman" panose="02020603050405020304" pitchFamily="18" charset="0"/>
                <a:cs typeface="Times New Roman" panose="02020603050405020304" pitchFamily="18" charset="0"/>
              </a:rPr>
              <a:t> has been in use </a:t>
            </a:r>
            <a:r>
              <a:rPr lang="zh-CN" altLang="en-US" sz="2400" dirty="0">
                <a:latin typeface="Times New Roman" panose="02020603050405020304" pitchFamily="18" charset="0"/>
                <a:cs typeface="Times New Roman" panose="02020603050405020304" pitchFamily="18" charset="0"/>
              </a:rPr>
              <a:t>by my family ever since.</a:t>
            </a:r>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43691" y="4566761"/>
            <a:ext cx="8667950" cy="523220"/>
          </a:xfrm>
          <a:prstGeom prst="rect">
            <a:avLst/>
          </a:prstGeom>
          <a:noFill/>
        </p:spPr>
        <p:txBody>
          <a:bodyPr wrap="none" rtlCol="0">
            <a:spAutoFit/>
          </a:bodyPr>
          <a:lstStyle/>
          <a:p>
            <a:pPr marL="457200" indent="-457200">
              <a:buFont typeface="Wingdings" panose="05000000000000000000" pitchFamily="2" charset="2"/>
              <a:buChar char="Ø"/>
            </a:pPr>
            <a:r>
              <a:rPr lang="en-US" altLang="zh-CN" sz="2800" b="1" i="1" dirty="0"/>
              <a:t>What can you </a:t>
            </a:r>
            <a:r>
              <a:rPr lang="en-US" altLang="zh-CN" sz="2800" b="1" i="1" dirty="0">
                <a:solidFill>
                  <a:srgbClr val="C00000"/>
                </a:solidFill>
              </a:rPr>
              <a:t>infer</a:t>
            </a:r>
            <a:r>
              <a:rPr lang="en-US" altLang="zh-CN" sz="2800" b="1" i="1" dirty="0"/>
              <a:t> from “has been in use ever since”?</a:t>
            </a:r>
            <a:endParaRPr lang="zh-CN" altLang="en-US" sz="2800" b="1" i="1" dirty="0"/>
          </a:p>
        </p:txBody>
      </p:sp>
      <p:cxnSp>
        <p:nvCxnSpPr>
          <p:cNvPr id="15" name="直接箭头连接符 14"/>
          <p:cNvCxnSpPr/>
          <p:nvPr/>
        </p:nvCxnSpPr>
        <p:spPr>
          <a:xfrm>
            <a:off x="666206" y="6021979"/>
            <a:ext cx="641386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120943" y="5930540"/>
            <a:ext cx="45719" cy="11756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3809032" y="6135194"/>
            <a:ext cx="715260"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now</a:t>
            </a:r>
            <a:endParaRPr lang="zh-CN" altLang="en-US" sz="24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450995" y="6135193"/>
            <a:ext cx="918841"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future</a:t>
            </a:r>
            <a:endParaRPr lang="zh-CN" altLang="en-US" sz="24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709938" y="6135194"/>
            <a:ext cx="679994"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past</a:t>
            </a:r>
            <a:endParaRPr lang="zh-CN" altLang="en-US" sz="2400" dirty="0">
              <a:latin typeface="Times New Roman" panose="02020603050405020304" pitchFamily="18" charset="0"/>
              <a:cs typeface="Times New Roman" panose="02020603050405020304" pitchFamily="18" charset="0"/>
            </a:endParaRPr>
          </a:p>
        </p:txBody>
      </p:sp>
      <p:sp>
        <p:nvSpPr>
          <p:cNvPr id="24" name="矩形 23"/>
          <p:cNvSpPr/>
          <p:nvPr/>
        </p:nvSpPr>
        <p:spPr>
          <a:xfrm>
            <a:off x="2276203" y="5512530"/>
            <a:ext cx="1867599" cy="3918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229006" y="5952316"/>
            <a:ext cx="45719" cy="11756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p:cNvCxnSpPr/>
          <p:nvPr/>
        </p:nvCxnSpPr>
        <p:spPr>
          <a:xfrm>
            <a:off x="4120943" y="5512530"/>
            <a:ext cx="2789472" cy="0"/>
          </a:xfrm>
          <a:prstGeom prst="straightConnector1">
            <a:avLst/>
          </a:prstGeom>
          <a:ln w="38100">
            <a:solidFill>
              <a:srgbClr val="0070C0"/>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1039" name="矩形 1038"/>
          <p:cNvSpPr/>
          <p:nvPr/>
        </p:nvSpPr>
        <p:spPr>
          <a:xfrm>
            <a:off x="7369836" y="5231420"/>
            <a:ext cx="3251211" cy="954107"/>
          </a:xfrm>
          <a:prstGeom prst="rect">
            <a:avLst/>
          </a:prstGeom>
        </p:spPr>
        <p:txBody>
          <a:bodyPr wrap="none">
            <a:spAutoFit/>
          </a:bodyPr>
          <a:lstStyle/>
          <a:p>
            <a:r>
              <a:rPr lang="en-US" altLang="zh-CN" sz="2800" dirty="0">
                <a:latin typeface="Times New Roman" panose="02020603050405020304" pitchFamily="18" charset="0"/>
                <a:cs typeface="Times New Roman" panose="02020603050405020304" pitchFamily="18" charset="0"/>
              </a:rPr>
              <a:t>It has become an</a:t>
            </a:r>
            <a:endParaRPr lang="en-US" altLang="zh-CN" sz="2800" dirty="0">
              <a:latin typeface="Times New Roman" panose="02020603050405020304" pitchFamily="18" charset="0"/>
              <a:cs typeface="Times New Roman" panose="02020603050405020304" pitchFamily="18" charset="0"/>
            </a:endParaRPr>
          </a:p>
          <a:p>
            <a:r>
              <a:rPr lang="en-US" altLang="zh-CN" sz="2800" b="1" i="1" u="sng" dirty="0">
                <a:solidFill>
                  <a:srgbClr val="C00000"/>
                </a:solidFill>
                <a:latin typeface="Times New Roman" panose="02020603050405020304" pitchFamily="18" charset="0"/>
                <a:cs typeface="Times New Roman" panose="02020603050405020304" pitchFamily="18" charset="0"/>
              </a:rPr>
              <a:t>inheritance</a:t>
            </a:r>
            <a:r>
              <a:rPr lang="zh-CN" altLang="en-US" sz="2000" dirty="0">
                <a:latin typeface="Times New Roman" panose="02020603050405020304" pitchFamily="18" charset="0"/>
                <a:ea typeface="+mj-ea"/>
                <a:cs typeface="Times New Roman" panose="02020603050405020304" pitchFamily="18" charset="0"/>
              </a:rPr>
              <a:t>（传承物）</a:t>
            </a:r>
            <a:r>
              <a:rPr lang="en-US" altLang="zh-CN"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1111622" y="381000"/>
            <a:ext cx="4984378" cy="646331"/>
          </a:xfrm>
          <a:prstGeom prst="rect">
            <a:avLst/>
          </a:prstGeom>
          <a:noFill/>
        </p:spPr>
        <p:txBody>
          <a:bodyPr wrap="none" rtlCol="0">
            <a:spAutoFit/>
          </a:bodyPr>
          <a:lstStyle/>
          <a:p>
            <a:r>
              <a:rPr lang="en-US" altLang="zh-CN" sz="3600" b="1" dirty="0"/>
              <a:t>The story of the Samovar</a:t>
            </a:r>
            <a:endParaRPr lang="zh-CN" alt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dissolve">
                                      <p:cBhvr>
                                        <p:cTn id="21" dur="500"/>
                                        <p:tgtEl>
                                          <p:spTgt spid="2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dissolve">
                                      <p:cBhvr>
                                        <p:cTn id="24" dur="500"/>
                                        <p:tgtEl>
                                          <p:spTgt spid="2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par>
                                <p:cTn id="28" presetID="9"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dissolve">
                                      <p:cBhvr>
                                        <p:cTn id="30" dur="500"/>
                                        <p:tgtEl>
                                          <p:spTgt spid="2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039"/>
                                        </p:tgtEl>
                                        <p:attrNameLst>
                                          <p:attrName>style.visibility</p:attrName>
                                        </p:attrNameLst>
                                      </p:cBhvr>
                                      <p:to>
                                        <p:strVal val="visible"/>
                                      </p:to>
                                    </p:set>
                                    <p:animEffect transition="in" filter="dissolve">
                                      <p:cBhvr>
                                        <p:cTn id="38"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P spid="19" grpId="0"/>
      <p:bldP spid="21" grpId="0"/>
      <p:bldP spid="25" grpId="0"/>
      <p:bldP spid="24" grpId="0" animBg="1"/>
      <p:bldP spid="27" grpId="0" animBg="1"/>
      <p:bldP spid="10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clrChange>
              <a:clrFrom>
                <a:srgbClr val="FBEBD4">
                  <a:alpha val="99608"/>
                </a:srgbClr>
              </a:clrFrom>
              <a:clrTo>
                <a:srgbClr val="FBEBD4">
                  <a:alpha val="99608"/>
                  <a:alpha val="0"/>
                </a:srgbClr>
              </a:clrTo>
            </a:clrChange>
          </a:blip>
          <a:stretch>
            <a:fillRect/>
          </a:stretch>
        </p:blipFill>
        <p:spPr>
          <a:xfrm>
            <a:off x="2978785" y="-69850"/>
            <a:ext cx="5196205" cy="7363460"/>
          </a:xfrm>
          <a:prstGeom prst="rect">
            <a:avLst/>
          </a:prstGeom>
        </p:spPr>
      </p:pic>
      <p:sp>
        <p:nvSpPr>
          <p:cNvPr id="7" name="矩形 6"/>
          <p:cNvSpPr/>
          <p:nvPr/>
        </p:nvSpPr>
        <p:spPr>
          <a:xfrm>
            <a:off x="1226820" y="879474"/>
            <a:ext cx="1751965" cy="657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C00000"/>
                </a:solidFill>
                <a:latin typeface="Calibri" panose="020F0502020204030204" charset="0"/>
                <a:cs typeface="Calibri" panose="020F0502020204030204" charset="0"/>
              </a:rPr>
              <a:t>Beginning</a:t>
            </a:r>
            <a:endParaRPr lang="en-US" altLang="zh-CN" sz="2800" b="1" dirty="0">
              <a:solidFill>
                <a:srgbClr val="C00000"/>
              </a:solidFill>
              <a:latin typeface="Calibri" panose="020F0502020204030204" charset="0"/>
              <a:cs typeface="Calibri" panose="020F0502020204030204" charset="0"/>
            </a:endParaRPr>
          </a:p>
        </p:txBody>
      </p:sp>
      <p:sp>
        <p:nvSpPr>
          <p:cNvPr id="8" name="矩形 7"/>
          <p:cNvSpPr/>
          <p:nvPr>
            <p:custDataLst>
              <p:tags r:id="rId2"/>
            </p:custDataLst>
          </p:nvPr>
        </p:nvSpPr>
        <p:spPr>
          <a:xfrm>
            <a:off x="4559935" y="800100"/>
            <a:ext cx="2060575"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C00000"/>
                </a:solidFill>
                <a:latin typeface="Calibri" panose="020F0502020204030204" charset="0"/>
                <a:cs typeface="Calibri" panose="020F0502020204030204" charset="0"/>
              </a:rPr>
              <a:t>Definition &amp;</a:t>
            </a:r>
            <a:endParaRPr lang="en-US" altLang="zh-CN" sz="2400" b="1" dirty="0">
              <a:solidFill>
                <a:srgbClr val="C00000"/>
              </a:solidFill>
              <a:latin typeface="Calibri" panose="020F0502020204030204" charset="0"/>
              <a:cs typeface="Calibri" panose="020F0502020204030204" charset="0"/>
            </a:endParaRPr>
          </a:p>
          <a:p>
            <a:pPr algn="ctr"/>
            <a:r>
              <a:rPr lang="en-US" altLang="zh-CN" sz="2400" b="1" dirty="0">
                <a:solidFill>
                  <a:srgbClr val="C00000"/>
                </a:solidFill>
                <a:latin typeface="Calibri" panose="020F0502020204030204" charset="0"/>
                <a:cs typeface="Calibri" panose="020F0502020204030204" charset="0"/>
              </a:rPr>
              <a:t>Owner</a:t>
            </a:r>
            <a:endParaRPr lang="en-US" altLang="zh-CN" sz="2400" b="1" dirty="0">
              <a:solidFill>
                <a:srgbClr val="C00000"/>
              </a:solidFill>
              <a:latin typeface="Calibri" panose="020F0502020204030204" charset="0"/>
              <a:cs typeface="Calibri" panose="020F0502020204030204" charset="0"/>
            </a:endParaRPr>
          </a:p>
        </p:txBody>
      </p:sp>
      <p:sp>
        <p:nvSpPr>
          <p:cNvPr id="2" name="矩形 1"/>
          <p:cNvSpPr/>
          <p:nvPr/>
        </p:nvSpPr>
        <p:spPr>
          <a:xfrm>
            <a:off x="2978785" y="3474720"/>
            <a:ext cx="5365115" cy="3383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p:cNvSpPr/>
          <p:nvPr>
            <p:custDataLst>
              <p:tags r:id="rId3"/>
            </p:custDataLst>
          </p:nvPr>
        </p:nvSpPr>
        <p:spPr>
          <a:xfrm>
            <a:off x="4215130" y="2502989"/>
            <a:ext cx="2707005"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C00000"/>
                </a:solidFill>
                <a:latin typeface="Calibri" panose="020F0502020204030204" charset="0"/>
                <a:cs typeface="Calibri" panose="020F0502020204030204" charset="0"/>
              </a:rPr>
              <a:t>Story of owning Samovar</a:t>
            </a:r>
            <a:endParaRPr lang="en-US" altLang="zh-CN" sz="2400" b="1" dirty="0">
              <a:solidFill>
                <a:srgbClr val="C00000"/>
              </a:solidFill>
              <a:latin typeface="Calibri" panose="020F0502020204030204" charset="0"/>
              <a:cs typeface="Calibri" panose="020F0502020204030204" charset="0"/>
            </a:endParaRPr>
          </a:p>
        </p:txBody>
      </p:sp>
      <p:sp>
        <p:nvSpPr>
          <p:cNvPr id="10" name="矩形 9"/>
          <p:cNvSpPr/>
          <p:nvPr/>
        </p:nvSpPr>
        <p:spPr>
          <a:xfrm>
            <a:off x="1226820" y="2582363"/>
            <a:ext cx="1751965" cy="657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C00000"/>
                </a:solidFill>
                <a:latin typeface="Calibri" panose="020F0502020204030204" charset="0"/>
                <a:cs typeface="Calibri" panose="020F0502020204030204" charset="0"/>
              </a:rPr>
              <a:t>Body</a:t>
            </a:r>
            <a:endParaRPr lang="en-US" altLang="zh-CN" sz="2800" b="1" dirty="0">
              <a:solidFill>
                <a:srgbClr val="C00000"/>
              </a:solidFill>
              <a:latin typeface="Calibri" panose="020F0502020204030204" charset="0"/>
              <a:cs typeface="Calibri" panose="020F0502020204030204" charset="0"/>
            </a:endParaRPr>
          </a:p>
        </p:txBody>
      </p:sp>
      <p:sp>
        <p:nvSpPr>
          <p:cNvPr id="3" name="右箭头 2"/>
          <p:cNvSpPr/>
          <p:nvPr/>
        </p:nvSpPr>
        <p:spPr>
          <a:xfrm>
            <a:off x="7067006" y="2743200"/>
            <a:ext cx="522514" cy="32657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4"/>
            </p:custDataLst>
          </p:nvPr>
        </p:nvSpPr>
        <p:spPr>
          <a:xfrm>
            <a:off x="7589520" y="2680789"/>
            <a:ext cx="2707005" cy="571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i="1" dirty="0">
                <a:solidFill>
                  <a:schemeClr val="tx1"/>
                </a:solidFill>
                <a:latin typeface="Calibri" panose="020F0502020204030204" charset="0"/>
                <a:cs typeface="Calibri" panose="020F0502020204030204" charset="0"/>
              </a:rPr>
              <a:t>An </a:t>
            </a:r>
            <a:r>
              <a:rPr lang="en-US" altLang="zh-CN" sz="2400" b="1" i="1" dirty="0">
                <a:solidFill>
                  <a:srgbClr val="C00000"/>
                </a:solidFill>
                <a:latin typeface="Calibri" panose="020F0502020204030204" charset="0"/>
                <a:cs typeface="Calibri" panose="020F0502020204030204" charset="0"/>
              </a:rPr>
              <a:t>inheritance</a:t>
            </a:r>
            <a:endParaRPr lang="en-US" altLang="zh-CN" sz="2400" b="1" i="1" dirty="0">
              <a:solidFill>
                <a:srgbClr val="C00000"/>
              </a:solidFill>
              <a:latin typeface="Calibri" panose="020F0502020204030204" charset="0"/>
              <a:cs typeface="Calibri" panose="020F0502020204030204" charset="0"/>
            </a:endParaRPr>
          </a:p>
        </p:txBody>
      </p:sp>
      <p:sp>
        <p:nvSpPr>
          <p:cNvPr id="14" name="矩形 13"/>
          <p:cNvSpPr/>
          <p:nvPr>
            <p:custDataLst>
              <p:tags r:id="rId5"/>
            </p:custDataLst>
          </p:nvPr>
        </p:nvSpPr>
        <p:spPr>
          <a:xfrm>
            <a:off x="7679598" y="1110523"/>
            <a:ext cx="3439887" cy="1253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i="1" dirty="0">
                <a:solidFill>
                  <a:schemeClr val="tx1"/>
                </a:solidFill>
              </a:rPr>
              <a:t>A sense of </a:t>
            </a:r>
            <a:r>
              <a:rPr lang="en-US" altLang="zh-CN" sz="2400" b="1" i="1" dirty="0">
                <a:solidFill>
                  <a:srgbClr val="C00000"/>
                </a:solidFill>
              </a:rPr>
              <a:t>satisfaction</a:t>
            </a:r>
            <a:r>
              <a:rPr lang="en-US" altLang="zh-CN" sz="2400" b="1" i="1" dirty="0">
                <a:solidFill>
                  <a:schemeClr val="tx1"/>
                </a:solidFill>
              </a:rPr>
              <a:t> of </a:t>
            </a:r>
            <a:r>
              <a:rPr lang="en-US" altLang="zh-CN" sz="2400" b="1" i="1" dirty="0">
                <a:solidFill>
                  <a:srgbClr val="C00000"/>
                </a:solidFill>
              </a:rPr>
              <a:t>overcoming difficulties</a:t>
            </a:r>
            <a:r>
              <a:rPr lang="en-US" altLang="zh-CN" sz="2400" b="1" i="1" dirty="0">
                <a:solidFill>
                  <a:schemeClr val="tx1"/>
                </a:solidFill>
              </a:rPr>
              <a:t>.</a:t>
            </a:r>
            <a:endParaRPr lang="en-US" altLang="zh-CN" sz="2400" b="1" i="1" dirty="0">
              <a:solidFill>
                <a:schemeClr val="tx1"/>
              </a:solidFill>
            </a:endParaRPr>
          </a:p>
          <a:p>
            <a:r>
              <a:rPr lang="en-US" altLang="zh-CN" sz="2400" b="1" i="1" dirty="0">
                <a:solidFill>
                  <a:schemeClr val="tx1"/>
                </a:solidFill>
              </a:rPr>
              <a:t>The </a:t>
            </a:r>
            <a:r>
              <a:rPr lang="en-US" altLang="zh-CN" sz="2400" b="1" i="1" dirty="0">
                <a:solidFill>
                  <a:srgbClr val="C00000"/>
                </a:solidFill>
              </a:rPr>
              <a:t>delight</a:t>
            </a:r>
            <a:r>
              <a:rPr lang="en-US" altLang="zh-CN" sz="2400" b="1" i="1" dirty="0">
                <a:solidFill>
                  <a:schemeClr val="tx1"/>
                </a:solidFill>
              </a:rPr>
              <a:t> of </a:t>
            </a:r>
            <a:r>
              <a:rPr lang="en-US" altLang="zh-CN" sz="2400" b="1" i="1" dirty="0">
                <a:solidFill>
                  <a:srgbClr val="C00000"/>
                </a:solidFill>
              </a:rPr>
              <a:t>surviving</a:t>
            </a:r>
            <a:r>
              <a:rPr lang="en-US" altLang="zh-CN" sz="2400" b="1" i="1" dirty="0">
                <a:solidFill>
                  <a:schemeClr val="tx1"/>
                </a:solidFill>
              </a:rPr>
              <a:t>.</a:t>
            </a:r>
            <a:endParaRPr lang="zh-CN" altLang="en-US" sz="2400" b="1" i="1" dirty="0">
              <a:solidFill>
                <a:schemeClr val="tx1"/>
              </a:solidFill>
            </a:endParaRPr>
          </a:p>
        </p:txBody>
      </p:sp>
      <p:sp>
        <p:nvSpPr>
          <p:cNvPr id="15" name="右箭头 14"/>
          <p:cNvSpPr/>
          <p:nvPr/>
        </p:nvSpPr>
        <p:spPr>
          <a:xfrm rot="5719359">
            <a:off x="8945753" y="2419077"/>
            <a:ext cx="522514" cy="32657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 name="KSO_WM_UNIT_PLACING_PICTURE_USER_VIEWPORT" val="{&quot;height&quot;:1325,&quot;width&quot;:1342}"/>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 name="KSO_WM_UNIT_PLACING_PICTURE_USER_VIEWPORT" val="{&quot;height&quot;:1325,&quot;width&quot;:1342}"/>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 name="KSO_WM_UNIT_PLACING_PICTURE_USER_VIEWPORT" val="{&quot;height&quot;:1325,&quot;width&quot;:1342}"/>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 name="KSO_WM_UNIT_PLACING_PICTURE_USER_VIEWPORT" val="{&quot;height&quot;:1325,&quot;width&quot;:1342}"/>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ISLIDE.DIAGRAM" val="249358"/>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 name="KSO_WM_UNIT_PLACING_PICTURE_USER_VIEWPORT" val="{&quot;height&quot;:1325,&quot;width&quot;:1342}"/>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 name="KSO_WM_UNIT_PLACING_PICTURE_USER_VIEWPORT" val="{&quot;height&quot;:1325,&quot;width&quot;:134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6170</Words>
  <Application>WPS 演示</Application>
  <PresentationFormat>宽屏</PresentationFormat>
  <Paragraphs>197</Paragraphs>
  <Slides>17</Slides>
  <Notes>12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17</vt:i4>
      </vt:variant>
    </vt:vector>
  </HeadingPairs>
  <TitlesOfParts>
    <vt:vector size="32" baseType="lpstr">
      <vt:lpstr>Arial</vt:lpstr>
      <vt:lpstr>宋体</vt:lpstr>
      <vt:lpstr>Wingdings</vt:lpstr>
      <vt:lpstr>Calibri</vt:lpstr>
      <vt:lpstr>Times New Roman</vt:lpstr>
      <vt:lpstr>Calibri</vt:lpstr>
      <vt:lpstr>仓耳青禾体-谷力 W04</vt:lpstr>
      <vt:lpstr>微软雅黑</vt:lpstr>
      <vt:lpstr>Arial Unicode MS</vt:lpstr>
      <vt:lpstr>等线</vt:lpstr>
      <vt:lpstr>HelveticaNeue</vt:lpstr>
      <vt:lpstr>华文新魏</vt:lpstr>
      <vt:lpstr>Segoe Print</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410</dc:title>
  <dc:creator>007</dc:creator>
  <cp:lastModifiedBy>Administrator</cp:lastModifiedBy>
  <cp:revision>181</cp:revision>
  <dcterms:created xsi:type="dcterms:W3CDTF">2019-05-16T14:35:00Z</dcterms:created>
  <dcterms:modified xsi:type="dcterms:W3CDTF">2025-04-01T07:29:53Z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308535125383435DACE419F202D5D52E</vt:lpwstr>
  </property>
  <property fmtid="{D5CDD505-2E9C-101B-9397-08002B2CF9AE}" pid="3" name="KSOProductBuildVer">
    <vt:lpwstr>2052-11.8.2.7978</vt:lpwstr>
  </property>
</Properties>
</file>