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01" r:id="rId3"/>
    <p:sldId id="257" r:id="rId4"/>
    <p:sldId id="263" r:id="rId5"/>
    <p:sldId id="264" r:id="rId6"/>
    <p:sldId id="265" r:id="rId7"/>
    <p:sldId id="266" r:id="rId8"/>
    <p:sldId id="267" r:id="rId9"/>
    <p:sldId id="269" r:id="rId10"/>
    <p:sldId id="270" r:id="rId11"/>
    <p:sldId id="271" r:id="rId12"/>
    <p:sldId id="272" r:id="rId13"/>
    <p:sldId id="273" r:id="rId14"/>
    <p:sldId id="337" r:id="rId15"/>
    <p:sldId id="275" r:id="rId16"/>
    <p:sldId id="279" r:id="rId17"/>
    <p:sldId id="274" r:id="rId18"/>
    <p:sldId id="276" r:id="rId19"/>
    <p:sldId id="277" r:id="rId20"/>
    <p:sldId id="285" r:id="rId21"/>
    <p:sldId id="278" r:id="rId22"/>
    <p:sldId id="286" r:id="rId23"/>
    <p:sldId id="287" r:id="rId24"/>
    <p:sldId id="290" r:id="rId25"/>
    <p:sldId id="288" r:id="rId26"/>
    <p:sldId id="338" r:id="rId27"/>
    <p:sldId id="289" r:id="rId28"/>
    <p:sldId id="294" r:id="rId29"/>
    <p:sldId id="295" r:id="rId30"/>
    <p:sldId id="341" r:id="rId31"/>
    <p:sldId id="297" r:id="rId32"/>
    <p:sldId id="298" r:id="rId33"/>
    <p:sldId id="299" r:id="rId34"/>
    <p:sldId id="302" r:id="rId35"/>
    <p:sldId id="339" r:id="rId36"/>
    <p:sldId id="304" r:id="rId37"/>
    <p:sldId id="303" r:id="rId38"/>
    <p:sldId id="305" r:id="rId39"/>
    <p:sldId id="306" r:id="rId40"/>
    <p:sldId id="307" r:id="rId41"/>
    <p:sldId id="308" r:id="rId42"/>
    <p:sldId id="312" r:id="rId43"/>
    <p:sldId id="313" r:id="rId44"/>
    <p:sldId id="314" r:id="rId45"/>
    <p:sldId id="315" r:id="rId46"/>
    <p:sldId id="316" r:id="rId47"/>
    <p:sldId id="317" r:id="rId48"/>
    <p:sldId id="318" r:id="rId49"/>
    <p:sldId id="319" r:id="rId50"/>
    <p:sldId id="321" r:id="rId51"/>
    <p:sldId id="387" r:id="rId52"/>
    <p:sldId id="320" r:id="rId53"/>
    <p:sldId id="322" r:id="rId54"/>
    <p:sldId id="323" r:id="rId55"/>
    <p:sldId id="326" r:id="rId56"/>
    <p:sldId id="327" r:id="rId57"/>
    <p:sldId id="324" r:id="rId58"/>
    <p:sldId id="328" r:id="rId59"/>
    <p:sldId id="325" r:id="rId60"/>
    <p:sldId id="329" r:id="rId61"/>
    <p:sldId id="330" r:id="rId62"/>
    <p:sldId id="331" r:id="rId63"/>
    <p:sldId id="332" r:id="rId64"/>
    <p:sldId id="259"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9" Type="http://schemas.openxmlformats.org/officeDocument/2006/relationships/commentAuthors" Target="commentAuthors.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5124" name="图片 6" descr="logo横版 png"/>
          <p:cNvPicPr>
            <a:picLocks noChangeAspect="1"/>
          </p:cNvPicPr>
          <p:nvPr userDrawn="1"/>
        </p:nvPicPr>
        <p:blipFill>
          <a:blip r:embed="rId1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88.xml"/><Relationship Id="rId1" Type="http://schemas.openxmlformats.org/officeDocument/2006/relationships/tags" Target="../tags/tag87.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 Id="rId3" Type="http://schemas.openxmlformats.org/officeDocument/2006/relationships/image" Target="../media/image5.png"/><Relationship Id="rId2" Type="http://schemas.openxmlformats.org/officeDocument/2006/relationships/tags" Target="../tags/tag90.xml"/><Relationship Id="rId1" Type="http://schemas.openxmlformats.org/officeDocument/2006/relationships/tags" Target="../tags/tag89.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jpeg"/><Relationship Id="rId3" Type="http://schemas.openxmlformats.org/officeDocument/2006/relationships/image" Target="../media/image5.png"/><Relationship Id="rId2" Type="http://schemas.openxmlformats.org/officeDocument/2006/relationships/tags" Target="../tags/tag92.xml"/><Relationship Id="rId1" Type="http://schemas.openxmlformats.org/officeDocument/2006/relationships/tags" Target="../tags/tag9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5.png"/><Relationship Id="rId2" Type="http://schemas.openxmlformats.org/officeDocument/2006/relationships/tags" Target="../tags/tag94.xml"/><Relationship Id="rId1" Type="http://schemas.openxmlformats.org/officeDocument/2006/relationships/tags" Target="../tags/tag93.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jpeg"/><Relationship Id="rId3" Type="http://schemas.openxmlformats.org/officeDocument/2006/relationships/image" Target="../media/image5.png"/><Relationship Id="rId2" Type="http://schemas.openxmlformats.org/officeDocument/2006/relationships/tags" Target="../tags/tag96.xml"/><Relationship Id="rId1" Type="http://schemas.openxmlformats.org/officeDocument/2006/relationships/tags" Target="../tags/tag95.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100.xml"/><Relationship Id="rId1" Type="http://schemas.openxmlformats.org/officeDocument/2006/relationships/tags" Target="../tags/tag99.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image" Target="../media/image5.png"/><Relationship Id="rId2" Type="http://schemas.openxmlformats.org/officeDocument/2006/relationships/tags" Target="../tags/tag102.xml"/><Relationship Id="rId1" Type="http://schemas.openxmlformats.org/officeDocument/2006/relationships/tags" Target="../tags/tag101.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104.xml"/><Relationship Id="rId1" Type="http://schemas.openxmlformats.org/officeDocument/2006/relationships/tags" Target="../tags/tag103.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5.png"/><Relationship Id="rId2" Type="http://schemas.openxmlformats.org/officeDocument/2006/relationships/tags" Target="../tags/tag106.xml"/><Relationship Id="rId1" Type="http://schemas.openxmlformats.org/officeDocument/2006/relationships/tags" Target="../tags/tag105.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image" Target="../media/image4.png"/><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5.png"/><Relationship Id="rId2" Type="http://schemas.openxmlformats.org/officeDocument/2006/relationships/tags" Target="../tags/tag108.xml"/><Relationship Id="rId1" Type="http://schemas.openxmlformats.org/officeDocument/2006/relationships/tags" Target="../tags/tag107.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jpeg"/><Relationship Id="rId3" Type="http://schemas.openxmlformats.org/officeDocument/2006/relationships/image" Target="../media/image5.png"/><Relationship Id="rId2" Type="http://schemas.openxmlformats.org/officeDocument/2006/relationships/tags" Target="../tags/tag110.xml"/><Relationship Id="rId1" Type="http://schemas.openxmlformats.org/officeDocument/2006/relationships/tags" Target="../tags/tag109.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png"/><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image" Target="../media/image21.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image" Target="../media/image5.png"/><Relationship Id="rId2" Type="http://schemas.openxmlformats.org/officeDocument/2006/relationships/tags" Target="../tags/tag114.xml"/><Relationship Id="rId1" Type="http://schemas.openxmlformats.org/officeDocument/2006/relationships/tags" Target="../tags/tag113.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tags" Target="../tags/tag117.xml"/><Relationship Id="rId4" Type="http://schemas.openxmlformats.org/officeDocument/2006/relationships/image" Target="../media/image25.png"/><Relationship Id="rId3" Type="http://schemas.openxmlformats.org/officeDocument/2006/relationships/image" Target="../media/image5.png"/><Relationship Id="rId2" Type="http://schemas.openxmlformats.org/officeDocument/2006/relationships/tags" Target="../tags/tag116.xml"/><Relationship Id="rId1" Type="http://schemas.openxmlformats.org/officeDocument/2006/relationships/tags" Target="../tags/tag115.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jpeg"/><Relationship Id="rId3" Type="http://schemas.openxmlformats.org/officeDocument/2006/relationships/image" Target="../media/image5.png"/><Relationship Id="rId2" Type="http://schemas.openxmlformats.org/officeDocument/2006/relationships/tags" Target="../tags/tag119.xml"/><Relationship Id="rId1" Type="http://schemas.openxmlformats.org/officeDocument/2006/relationships/tags" Target="../tags/tag118.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5.png"/><Relationship Id="rId2" Type="http://schemas.openxmlformats.org/officeDocument/2006/relationships/tags" Target="../tags/tag123.xml"/><Relationship Id="rId1" Type="http://schemas.openxmlformats.org/officeDocument/2006/relationships/tags" Target="../tags/tag122.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jpeg"/><Relationship Id="rId3" Type="http://schemas.openxmlformats.org/officeDocument/2006/relationships/image" Target="../media/image5.png"/><Relationship Id="rId2" Type="http://schemas.openxmlformats.org/officeDocument/2006/relationships/tags" Target="../tags/tag125.xml"/><Relationship Id="rId1" Type="http://schemas.openxmlformats.org/officeDocument/2006/relationships/tags" Target="../tags/tag124.xml"/></Relationships>
</file>

<file path=ppt/slides/_rels/slide29.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image" Target="../media/image32.png"/><Relationship Id="rId4" Type="http://schemas.openxmlformats.org/officeDocument/2006/relationships/tags" Target="../tags/tag127.xml"/><Relationship Id="rId3" Type="http://schemas.microsoft.com/office/2007/relationships/media" Target="../media/media1.mp4"/><Relationship Id="rId2" Type="http://schemas.openxmlformats.org/officeDocument/2006/relationships/video" Target="../media/media1.mp4"/><Relationship Id="rId11" Type="http://schemas.openxmlformats.org/officeDocument/2006/relationships/slideLayout" Target="../slideLayouts/slideLayout2.xml"/><Relationship Id="rId10" Type="http://schemas.openxmlformats.org/officeDocument/2006/relationships/tags" Target="../tags/tag132.xml"/><Relationship Id="rId1" Type="http://schemas.openxmlformats.org/officeDocument/2006/relationships/tags" Target="../tags/tag126.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66.xml"/><Relationship Id="rId1" Type="http://schemas.openxmlformats.org/officeDocument/2006/relationships/tags" Target="../tags/tag65.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134.xml"/><Relationship Id="rId1" Type="http://schemas.openxmlformats.org/officeDocument/2006/relationships/tags" Target="../tags/tag133.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image" Target="../media/image33.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138.xml"/><Relationship Id="rId1" Type="http://schemas.openxmlformats.org/officeDocument/2006/relationships/tags" Target="../tags/tag137.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jpeg"/><Relationship Id="rId3" Type="http://schemas.openxmlformats.org/officeDocument/2006/relationships/image" Target="../media/image5.png"/><Relationship Id="rId2" Type="http://schemas.openxmlformats.org/officeDocument/2006/relationships/tags" Target="../tags/tag140.xml"/><Relationship Id="rId1" Type="http://schemas.openxmlformats.org/officeDocument/2006/relationships/tags" Target="../tags/tag139.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jpeg"/><Relationship Id="rId3" Type="http://schemas.openxmlformats.org/officeDocument/2006/relationships/image" Target="../media/image5.png"/><Relationship Id="rId2" Type="http://schemas.openxmlformats.org/officeDocument/2006/relationships/tags" Target="../tags/tag142.xml"/><Relationship Id="rId1" Type="http://schemas.openxmlformats.org/officeDocument/2006/relationships/tags" Target="../tags/tag141.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6.GIF"/><Relationship Id="rId3" Type="http://schemas.openxmlformats.org/officeDocument/2006/relationships/image" Target="../media/image5.png"/><Relationship Id="rId2" Type="http://schemas.openxmlformats.org/officeDocument/2006/relationships/tags" Target="../tags/tag144.xml"/><Relationship Id="rId1" Type="http://schemas.openxmlformats.org/officeDocument/2006/relationships/tags" Target="../tags/tag143.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8.jpeg"/><Relationship Id="rId3" Type="http://schemas.openxmlformats.org/officeDocument/2006/relationships/image" Target="../media/image5.png"/><Relationship Id="rId2" Type="http://schemas.openxmlformats.org/officeDocument/2006/relationships/tags" Target="../tags/tag146.xml"/><Relationship Id="rId1" Type="http://schemas.openxmlformats.org/officeDocument/2006/relationships/tags" Target="../tags/tag145.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jpeg"/><Relationship Id="rId3" Type="http://schemas.openxmlformats.org/officeDocument/2006/relationships/image" Target="../media/image5.png"/><Relationship Id="rId2" Type="http://schemas.openxmlformats.org/officeDocument/2006/relationships/tags" Target="../tags/tag148.xml"/><Relationship Id="rId1" Type="http://schemas.openxmlformats.org/officeDocument/2006/relationships/tags" Target="../tags/tag147.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jpeg"/><Relationship Id="rId3" Type="http://schemas.openxmlformats.org/officeDocument/2006/relationships/image" Target="../media/image5.png"/><Relationship Id="rId2" Type="http://schemas.openxmlformats.org/officeDocument/2006/relationships/tags" Target="../tags/tag150.xml"/><Relationship Id="rId1" Type="http://schemas.openxmlformats.org/officeDocument/2006/relationships/tags" Target="../tags/tag149.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jpeg"/><Relationship Id="rId3" Type="http://schemas.openxmlformats.org/officeDocument/2006/relationships/image" Target="../media/image5.png"/><Relationship Id="rId2" Type="http://schemas.openxmlformats.org/officeDocument/2006/relationships/tags" Target="../tags/tag152.xml"/><Relationship Id="rId1" Type="http://schemas.openxmlformats.org/officeDocument/2006/relationships/tags" Target="../tags/tag15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1.xml"/><Relationship Id="rId6" Type="http://schemas.openxmlformats.org/officeDocument/2006/relationships/image" Target="../media/image6.png"/><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5.png"/><Relationship Id="rId2" Type="http://schemas.openxmlformats.org/officeDocument/2006/relationships/tags" Target="../tags/tag68.xml"/><Relationship Id="rId1" Type="http://schemas.openxmlformats.org/officeDocument/2006/relationships/tags" Target="../tags/tag67.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jpeg"/><Relationship Id="rId3" Type="http://schemas.openxmlformats.org/officeDocument/2006/relationships/image" Target="../media/image5.png"/><Relationship Id="rId2" Type="http://schemas.openxmlformats.org/officeDocument/2006/relationships/tags" Target="../tags/tag154.xml"/><Relationship Id="rId1" Type="http://schemas.openxmlformats.org/officeDocument/2006/relationships/tags" Target="../tags/tag153.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2.jpeg"/><Relationship Id="rId3" Type="http://schemas.openxmlformats.org/officeDocument/2006/relationships/image" Target="../media/image5.png"/><Relationship Id="rId2" Type="http://schemas.openxmlformats.org/officeDocument/2006/relationships/tags" Target="../tags/tag156.xml"/><Relationship Id="rId1" Type="http://schemas.openxmlformats.org/officeDocument/2006/relationships/tags" Target="../tags/tag155.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3.jpeg"/><Relationship Id="rId3" Type="http://schemas.openxmlformats.org/officeDocument/2006/relationships/image" Target="../media/image5.png"/><Relationship Id="rId2" Type="http://schemas.openxmlformats.org/officeDocument/2006/relationships/tags" Target="../tags/tag158.xml"/><Relationship Id="rId1" Type="http://schemas.openxmlformats.org/officeDocument/2006/relationships/tags" Target="../tags/tag157.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4.jpeg"/><Relationship Id="rId3" Type="http://schemas.openxmlformats.org/officeDocument/2006/relationships/image" Target="../media/image5.png"/><Relationship Id="rId2" Type="http://schemas.openxmlformats.org/officeDocument/2006/relationships/tags" Target="../tags/tag160.xml"/><Relationship Id="rId1" Type="http://schemas.openxmlformats.org/officeDocument/2006/relationships/tags" Target="../tags/tag159.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5.jpeg"/><Relationship Id="rId3" Type="http://schemas.openxmlformats.org/officeDocument/2006/relationships/image" Target="../media/image5.png"/><Relationship Id="rId2" Type="http://schemas.openxmlformats.org/officeDocument/2006/relationships/tags" Target="../tags/tag162.xml"/><Relationship Id="rId1" Type="http://schemas.openxmlformats.org/officeDocument/2006/relationships/tags" Target="../tags/tag161.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image" Target="../media/image46.jpe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5.png"/><Relationship Id="rId2" Type="http://schemas.openxmlformats.org/officeDocument/2006/relationships/tags" Target="../tags/tag166.xml"/><Relationship Id="rId1" Type="http://schemas.openxmlformats.org/officeDocument/2006/relationships/tags" Target="../tags/tag165.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image" Target="../media/image48.jpe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jpeg"/><Relationship Id="rId3" Type="http://schemas.openxmlformats.org/officeDocument/2006/relationships/image" Target="../media/image5.png"/><Relationship Id="rId2" Type="http://schemas.openxmlformats.org/officeDocument/2006/relationships/tags" Target="../tags/tag170.xml"/><Relationship Id="rId1" Type="http://schemas.openxmlformats.org/officeDocument/2006/relationships/tags" Target="../tags/tag169.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jpeg"/><Relationship Id="rId3" Type="http://schemas.openxmlformats.org/officeDocument/2006/relationships/image" Target="../media/image5.png"/><Relationship Id="rId2" Type="http://schemas.openxmlformats.org/officeDocument/2006/relationships/tags" Target="../tags/tag172.xml"/><Relationship Id="rId1" Type="http://schemas.openxmlformats.org/officeDocument/2006/relationships/tags" Target="../tags/tag17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jpeg"/><Relationship Id="rId3" Type="http://schemas.openxmlformats.org/officeDocument/2006/relationships/image" Target="../media/image5.png"/><Relationship Id="rId2" Type="http://schemas.openxmlformats.org/officeDocument/2006/relationships/tags" Target="../tags/tag73.xml"/><Relationship Id="rId1" Type="http://schemas.openxmlformats.org/officeDocument/2006/relationships/tags" Target="../tags/tag72.xml"/></Relationships>
</file>

<file path=ppt/slides/_rels/slide50.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image" Target="../media/image51.png"/><Relationship Id="rId15" Type="http://schemas.openxmlformats.org/officeDocument/2006/relationships/slideLayout" Target="../slideLayouts/slideLayout1.xml"/><Relationship Id="rId14" Type="http://schemas.openxmlformats.org/officeDocument/2006/relationships/image" Target="../media/image52.png"/><Relationship Id="rId13" Type="http://schemas.openxmlformats.org/officeDocument/2006/relationships/tags" Target="../tags/tag184.xml"/><Relationship Id="rId12" Type="http://schemas.openxmlformats.org/officeDocument/2006/relationships/tags" Target="../tags/tag183.xml"/><Relationship Id="rId11" Type="http://schemas.openxmlformats.org/officeDocument/2006/relationships/tags" Target="../tags/tag182.xml"/><Relationship Id="rId10" Type="http://schemas.openxmlformats.org/officeDocument/2006/relationships/tags" Target="../tags/tag181.xml"/><Relationship Id="rId1" Type="http://schemas.openxmlformats.org/officeDocument/2006/relationships/tags" Target="../tags/tag173.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186.xml"/><Relationship Id="rId1" Type="http://schemas.openxmlformats.org/officeDocument/2006/relationships/tags" Target="../tags/tag185.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188.xml"/><Relationship Id="rId1" Type="http://schemas.openxmlformats.org/officeDocument/2006/relationships/tags" Target="../tags/tag187.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 Id="rId3" Type="http://schemas.openxmlformats.org/officeDocument/2006/relationships/image" Target="../media/image5.png"/><Relationship Id="rId2" Type="http://schemas.openxmlformats.org/officeDocument/2006/relationships/tags" Target="../tags/tag190.xml"/><Relationship Id="rId1" Type="http://schemas.openxmlformats.org/officeDocument/2006/relationships/tags" Target="../tags/tag189.xml"/></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 Id="rId3" Type="http://schemas.openxmlformats.org/officeDocument/2006/relationships/image" Target="../media/image5.png"/><Relationship Id="rId2" Type="http://schemas.openxmlformats.org/officeDocument/2006/relationships/tags" Target="../tags/tag192.xml"/><Relationship Id="rId1" Type="http://schemas.openxmlformats.org/officeDocument/2006/relationships/tags" Target="../tags/tag191.xml"/></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7.jpeg"/><Relationship Id="rId3" Type="http://schemas.openxmlformats.org/officeDocument/2006/relationships/image" Target="../media/image5.png"/><Relationship Id="rId2" Type="http://schemas.openxmlformats.org/officeDocument/2006/relationships/tags" Target="../tags/tag194.xml"/><Relationship Id="rId1" Type="http://schemas.openxmlformats.org/officeDocument/2006/relationships/tags" Target="../tags/tag193.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 Id="rId3" Type="http://schemas.openxmlformats.org/officeDocument/2006/relationships/image" Target="../media/image5.png"/><Relationship Id="rId2" Type="http://schemas.openxmlformats.org/officeDocument/2006/relationships/tags" Target="../tags/tag196.xml"/><Relationship Id="rId1" Type="http://schemas.openxmlformats.org/officeDocument/2006/relationships/tags" Target="../tags/tag195.xml"/></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image" Target="../media/image60.jpe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1.jpeg"/><Relationship Id="rId3" Type="http://schemas.openxmlformats.org/officeDocument/2006/relationships/image" Target="../media/image5.png"/><Relationship Id="rId2" Type="http://schemas.openxmlformats.org/officeDocument/2006/relationships/tags" Target="../tags/tag200.xml"/><Relationship Id="rId1" Type="http://schemas.openxmlformats.org/officeDocument/2006/relationships/tags" Target="../tags/tag199.xml"/></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jpeg"/><Relationship Id="rId3" Type="http://schemas.openxmlformats.org/officeDocument/2006/relationships/image" Target="../media/image5.png"/><Relationship Id="rId2" Type="http://schemas.openxmlformats.org/officeDocument/2006/relationships/tags" Target="../tags/tag202.xml"/><Relationship Id="rId1" Type="http://schemas.openxmlformats.org/officeDocument/2006/relationships/tags" Target="../tags/tag20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tags" Target="../tags/tag75.xml"/><Relationship Id="rId1" Type="http://schemas.openxmlformats.org/officeDocument/2006/relationships/tags" Target="../tags/tag74.xml"/></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3.jpeg"/><Relationship Id="rId3" Type="http://schemas.openxmlformats.org/officeDocument/2006/relationships/image" Target="../media/image5.png"/><Relationship Id="rId2" Type="http://schemas.openxmlformats.org/officeDocument/2006/relationships/tags" Target="../tags/tag204.xml"/><Relationship Id="rId1" Type="http://schemas.openxmlformats.org/officeDocument/2006/relationships/tags" Target="../tags/tag203.xml"/></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 Id="rId3" Type="http://schemas.openxmlformats.org/officeDocument/2006/relationships/image" Target="../media/image5.png"/><Relationship Id="rId2" Type="http://schemas.openxmlformats.org/officeDocument/2006/relationships/tags" Target="../tags/tag206.xml"/><Relationship Id="rId1" Type="http://schemas.openxmlformats.org/officeDocument/2006/relationships/tags" Target="../tags/tag205.xml"/></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6.jpeg"/><Relationship Id="rId3" Type="http://schemas.openxmlformats.org/officeDocument/2006/relationships/image" Target="../media/image5.png"/><Relationship Id="rId2" Type="http://schemas.openxmlformats.org/officeDocument/2006/relationships/tags" Target="../tags/tag208.xml"/><Relationship Id="rId1" Type="http://schemas.openxmlformats.org/officeDocument/2006/relationships/tags" Target="../tags/tag207.xml"/></Relationships>
</file>

<file path=ppt/slides/_rels/slide63.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microsoft.com/office/2007/relationships/hdphoto" Target="../media/image69.wdp"/><Relationship Id="rId5" Type="http://schemas.openxmlformats.org/officeDocument/2006/relationships/image" Target="../media/image68.png"/><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image" Target="../media/image67.jpeg"/><Relationship Id="rId13" Type="http://schemas.openxmlformats.org/officeDocument/2006/relationships/slideLayout" Target="../slideLayouts/slideLayout2.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tags" Target="../tags/tag209.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77.xml"/><Relationship Id="rId1" Type="http://schemas.openxmlformats.org/officeDocument/2006/relationships/tags" Target="../tags/tag76.xml"/></Relationships>
</file>

<file path=ppt/slides/_rels/slide8.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image" Target="../media/image10.png"/><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image" Target="../media/image9.png"/><Relationship Id="rId4" Type="http://schemas.openxmlformats.org/officeDocument/2006/relationships/tags" Target="../tags/tag80.xml"/><Relationship Id="rId3" Type="http://schemas.openxmlformats.org/officeDocument/2006/relationships/image" Target="../media/image5.png"/><Relationship Id="rId2" Type="http://schemas.openxmlformats.org/officeDocument/2006/relationships/tags" Target="../tags/tag79.xml"/><Relationship Id="rId10" Type="http://schemas.openxmlformats.org/officeDocument/2006/relationships/slideLayout" Target="../slideLayouts/slideLayout2.xml"/><Relationship Id="rId1" Type="http://schemas.openxmlformats.org/officeDocument/2006/relationships/tags" Target="../tags/tag78.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tags" Target="../tags/tag86.xml"/><Relationship Id="rId3" Type="http://schemas.openxmlformats.org/officeDocument/2006/relationships/image" Target="../media/image5.png"/><Relationship Id="rId2" Type="http://schemas.openxmlformats.org/officeDocument/2006/relationships/tags" Target="../tags/tag85.xml"/><Relationship Id="rId1" Type="http://schemas.openxmlformats.org/officeDocument/2006/relationships/tags" Target="../tags/tag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0902950" cy="4724400"/>
          </a:xfrm>
          <a:prstGeom prst="rect">
            <a:avLst/>
          </a:prstGeom>
          <a:noFill/>
        </p:spPr>
        <p:txBody>
          <a:bodyPr wrap="square" rtlCol="0" anchor="t">
            <a:noAutofit/>
          </a:bodyPr>
          <a:lstStyle/>
          <a:p>
            <a:r>
              <a:rPr sz="2400"/>
              <a:t>1.未来的家庭将使用</a:t>
            </a:r>
            <a:r>
              <a:rPr sz="2400">
                <a:solidFill>
                  <a:srgbClr val="FF0000"/>
                </a:solidFill>
              </a:rPr>
              <a:t>集成的传感器</a:t>
            </a:r>
            <a:r>
              <a:rPr sz="2400"/>
              <a:t>来告诉你每天早上什么时候离开家，然后自己进入节能模式。目睹</a:t>
            </a:r>
            <a:r>
              <a:rPr sz="2400">
                <a:solidFill>
                  <a:srgbClr val="FF0000"/>
                </a:solidFill>
              </a:rPr>
              <a:t>科技如此轻易地融入我们的日常生活</a:t>
            </a:r>
            <a:r>
              <a:rPr sz="2400"/>
              <a:t>，真是令人惊叹。</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 future home will use </a:t>
            </a:r>
            <a:r>
              <a:rPr sz="2400" u="sng">
                <a:solidFill>
                  <a:srgbClr val="FF0000"/>
                </a:solidFill>
                <a:latin typeface="Times New Roman" panose="02020603050405020304" charset="0"/>
                <a:cs typeface="Times New Roman" panose="02020603050405020304" charset="0"/>
              </a:rPr>
              <a:t>integrated sensors</a:t>
            </a:r>
            <a:r>
              <a:rPr sz="2400">
                <a:latin typeface="Times New Roman" panose="02020603050405020304" charset="0"/>
                <a:cs typeface="Times New Roman" panose="02020603050405020304" charset="0"/>
              </a:rPr>
              <a:t> to</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tell when you leave home each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morning, and then go into an energy-efficient mode all by itself.It is breathtaking to witness how</a:t>
            </a:r>
            <a:r>
              <a:rPr sz="2400" u="sng">
                <a:solidFill>
                  <a:srgbClr val="FF0000"/>
                </a:solidFill>
                <a:latin typeface="Times New Roman" panose="02020603050405020304" charset="0"/>
                <a:cs typeface="Times New Roman" panose="02020603050405020304" charset="0"/>
              </a:rPr>
              <a:t> technology can easily integrate into our daily lives</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2.要</a:t>
            </a:r>
            <a:r>
              <a:rPr sz="2400">
                <a:solidFill>
                  <a:srgbClr val="FF0000"/>
                </a:solidFill>
                <a:latin typeface="Times New Roman" panose="02020603050405020304" charset="0"/>
                <a:cs typeface="Times New Roman" panose="02020603050405020304" charset="0"/>
              </a:rPr>
              <a:t>让自己融入一个</a:t>
            </a:r>
            <a:r>
              <a:rPr sz="2400">
                <a:latin typeface="Times New Roman" panose="02020603050405020304" charset="0"/>
                <a:cs typeface="Times New Roman" panose="02020603050405020304" charset="0"/>
              </a:rPr>
              <a:t>文化与自己截然不同的</a:t>
            </a:r>
            <a:r>
              <a:rPr sz="2400">
                <a:solidFill>
                  <a:srgbClr val="FF0000"/>
                </a:solidFill>
                <a:latin typeface="Times New Roman" panose="02020603050405020304" charset="0"/>
                <a:cs typeface="Times New Roman" panose="02020603050405020304" charset="0"/>
              </a:rPr>
              <a:t>社会</a:t>
            </a:r>
            <a:r>
              <a:rPr sz="2400">
                <a:latin typeface="Times New Roman" panose="02020603050405020304" charset="0"/>
                <a:cs typeface="Times New Roman" panose="02020603050405020304" charset="0"/>
              </a:rPr>
              <a:t>是非常困难的。</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It is very difficult to </a:t>
            </a:r>
            <a:r>
              <a:rPr sz="2400" u="sng">
                <a:solidFill>
                  <a:srgbClr val="FF0000"/>
                </a:solidFill>
                <a:latin typeface="Times New Roman" panose="02020603050405020304" charset="0"/>
                <a:cs typeface="Times New Roman" panose="02020603050405020304" charset="0"/>
              </a:rPr>
              <a:t>integrate yourself into a society </a:t>
            </a:r>
            <a:r>
              <a:rPr sz="2400">
                <a:latin typeface="Times New Roman" panose="02020603050405020304" charset="0"/>
                <a:cs typeface="Times New Roman" panose="02020603050405020304" charset="0"/>
              </a:rPr>
              <a:t>whose culture is so different from your own.</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3.总的来说，结果很有趣，表明语言学习</a:t>
            </a:r>
            <a:r>
              <a:rPr sz="2400">
                <a:solidFill>
                  <a:srgbClr val="FF0000"/>
                </a:solidFill>
                <a:latin typeface="Times New Roman" panose="02020603050405020304" charset="0"/>
                <a:cs typeface="Times New Roman" panose="02020603050405020304" charset="0"/>
              </a:rPr>
              <a:t>可以与个人爱好和娱乐相结合</a:t>
            </a:r>
            <a:r>
              <a:rPr sz="2400">
                <a:latin typeface="Times New Roman" panose="02020603050405020304" charset="0"/>
                <a:cs typeface="Times New Roman" panose="02020603050405020304" charset="0"/>
              </a:rPr>
              <a:t>。</a:t>
            </a:r>
            <a:r>
              <a:rPr sz="2400" baseline="30000">
                <a:latin typeface="Times New Roman" panose="02020603050405020304" charset="0"/>
                <a:cs typeface="Times New Roman" panose="02020603050405020304" charset="0"/>
              </a:rPr>
              <a:t>2022全国乙卷图表类应用文“针对课外英语学习调查结果的短文投稿”</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Overall, the results are quite interesting, indicating that language learning </a:t>
            </a:r>
            <a:r>
              <a:rPr sz="2400" u="sng">
                <a:solidFill>
                  <a:srgbClr val="FF0000"/>
                </a:solidFill>
                <a:latin typeface="Times New Roman" panose="02020603050405020304" charset="0"/>
                <a:cs typeface="Times New Roman" panose="02020603050405020304" charset="0"/>
              </a:rPr>
              <a:t>can be integrated with personal hobbies and entertainment. </a:t>
            </a:r>
            <a:endParaRPr sz="2400" u="sng">
              <a:solidFill>
                <a:srgbClr val="FF0000"/>
              </a:solidFill>
              <a:latin typeface="Times New Roman" panose="02020603050405020304" charset="0"/>
              <a:cs typeface="Times New Roman" panose="02020603050405020304" charset="0"/>
            </a:endParaRPr>
          </a:p>
          <a:p>
            <a:endParaRPr sz="2400"/>
          </a:p>
          <a:p>
            <a:endParaRPr sz="2400"/>
          </a:p>
        </p:txBody>
      </p:sp>
      <p:sp>
        <p:nvSpPr>
          <p:cNvPr id="2" name="文本框 1"/>
          <p:cNvSpPr txBox="1"/>
          <p:nvPr/>
        </p:nvSpPr>
        <p:spPr>
          <a:xfrm>
            <a:off x="1325586" y="195"/>
            <a:ext cx="9952303"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integrated/ˈɪntɪgreɪtɪd/    a.各部分密切协调的;综合的</a:t>
            </a:r>
            <a:endParaRPr lang="en-US" altLang="zh-CN"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integrate/ˈɪntɪgreɪt/        v.(使)合并;成为一体</a:t>
            </a:r>
            <a:endParaRPr lang="en-US" altLang="zh-CN"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688340"/>
            <a:ext cx="8267065" cy="4724400"/>
          </a:xfrm>
          <a:prstGeom prst="rect">
            <a:avLst/>
          </a:prstGeom>
          <a:noFill/>
        </p:spPr>
        <p:txBody>
          <a:bodyPr wrap="square" rtlCol="0" anchor="t">
            <a:noAutofit/>
          </a:bodyPr>
          <a:lstStyle/>
          <a:p>
            <a:endParaRPr sz="2400"/>
          </a:p>
          <a:p>
            <a:r>
              <a:rPr sz="2400"/>
              <a:t>4.我们建议学校将定期的眼部锻炼和休息时间</a:t>
            </a:r>
            <a:r>
              <a:rPr sz="2400">
                <a:solidFill>
                  <a:srgbClr val="FF0000"/>
                </a:solidFill>
              </a:rPr>
              <a:t>纳入</a:t>
            </a:r>
            <a:r>
              <a:rPr sz="2400"/>
              <a:t>每天的日程，以减少学生近视的风险。</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We propose that schools</a:t>
            </a:r>
            <a:r>
              <a:rPr sz="2400" u="sng">
                <a:solidFill>
                  <a:srgbClr val="FF0000"/>
                </a:solidFill>
                <a:latin typeface="Times New Roman" panose="02020603050405020304" charset="0"/>
                <a:cs typeface="Times New Roman" panose="02020603050405020304" charset="0"/>
              </a:rPr>
              <a:t> incorporate</a:t>
            </a:r>
            <a:r>
              <a:rPr sz="2400">
                <a:latin typeface="Times New Roman" panose="02020603050405020304" charset="0"/>
                <a:cs typeface="Times New Roman" panose="02020603050405020304" charset="0"/>
              </a:rPr>
              <a:t> regular eye exercises and breaks into their daily schedule to reduce the risk of myopia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among students.</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a:t>
            </a:r>
            <a:r>
              <a:rPr sz="2400">
                <a:solidFill>
                  <a:srgbClr val="FF0000"/>
                </a:solidFill>
                <a:latin typeface="Times New Roman" panose="02020603050405020304" charset="0"/>
                <a:cs typeface="Times New Roman" panose="02020603050405020304" charset="0"/>
              </a:rPr>
              <a:t>将这样一项重要的新活动融入你的日常生活</a:t>
            </a:r>
            <a:r>
              <a:rPr sz="2400">
                <a:latin typeface="Times New Roman" panose="02020603050405020304" charset="0"/>
                <a:cs typeface="Times New Roman" panose="02020603050405020304" charset="0"/>
              </a:rPr>
              <a:t>显然需要决心和时间。</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Weaving a significant new activity</a:t>
            </a:r>
            <a:r>
              <a:rPr sz="2400">
                <a:latin typeface="Times New Roman" panose="02020603050405020304" charset="0"/>
                <a:cs typeface="Times New Roman" panose="02020603050405020304" charset="0"/>
              </a:rPr>
              <a:t> such as this </a:t>
            </a:r>
            <a:r>
              <a:rPr sz="2400" u="sng">
                <a:solidFill>
                  <a:srgbClr val="FF0000"/>
                </a:solidFill>
                <a:latin typeface="Times New Roman" panose="02020603050405020304" charset="0"/>
                <a:cs typeface="Times New Roman" panose="02020603050405020304" charset="0"/>
              </a:rPr>
              <a:t>into your </a:t>
            </a:r>
            <a:endParaRPr sz="2400" u="sng">
              <a:solidFill>
                <a:srgbClr val="FF0000"/>
              </a:solidFill>
              <a:latin typeface="Times New Roman" panose="02020603050405020304" charset="0"/>
              <a:cs typeface="Times New Roman" panose="02020603050405020304" charset="0"/>
            </a:endParaRPr>
          </a:p>
          <a:p>
            <a:pPr indent="0">
              <a:buFont typeface="Arial" panose="020B0604020202020204" pitchFamily="34" charset="0"/>
              <a:buNone/>
            </a:pPr>
            <a:r>
              <a:rPr lang="en-US" sz="2400" u="sng">
                <a:solidFill>
                  <a:srgbClr val="FF0000"/>
                </a:solidFill>
                <a:latin typeface="Times New Roman" panose="02020603050405020304" charset="0"/>
                <a:cs typeface="Times New Roman" panose="02020603050405020304" charset="0"/>
              </a:rPr>
              <a:t> </a:t>
            </a:r>
            <a:r>
              <a:rPr sz="2400" u="sng">
                <a:solidFill>
                  <a:srgbClr val="FF0000"/>
                </a:solidFill>
                <a:latin typeface="Times New Roman" panose="02020603050405020304" charset="0"/>
                <a:cs typeface="Times New Roman" panose="02020603050405020304" charset="0"/>
              </a:rPr>
              <a:t>regular routine</a:t>
            </a:r>
            <a:r>
              <a:rPr sz="2400">
                <a:latin typeface="Times New Roman" panose="02020603050405020304" charset="0"/>
                <a:cs typeface="Times New Roman" panose="02020603050405020304" charset="0"/>
              </a:rPr>
              <a:t> obviously takes determination and time.</a:t>
            </a:r>
            <a:endParaRPr sz="2400">
              <a:latin typeface="Times New Roman" panose="02020603050405020304" charset="0"/>
              <a:cs typeface="Times New Roman" panose="02020603050405020304" charset="0"/>
            </a:endParaRPr>
          </a:p>
        </p:txBody>
      </p:sp>
      <p:sp>
        <p:nvSpPr>
          <p:cNvPr id="2" name="文本框 1"/>
          <p:cNvSpPr txBox="1"/>
          <p:nvPr/>
        </p:nvSpPr>
        <p:spPr>
          <a:xfrm>
            <a:off x="1325586" y="195"/>
            <a:ext cx="9952303"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integrated/ˈɪntɪgreɪtɪd/    a.各部分密切协调的;综合的</a:t>
            </a:r>
            <a:endParaRPr lang="en-US" altLang="zh-CN"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integrate/ˈɪntɪgreɪt/        v.(使)合并;成为一体</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4"/>
          <a:srcRect b="8911"/>
          <a:stretch>
            <a:fillRect/>
          </a:stretch>
        </p:blipFill>
        <p:spPr>
          <a:xfrm>
            <a:off x="8818245" y="765175"/>
            <a:ext cx="3373755" cy="2834005"/>
          </a:xfrm>
          <a:prstGeom prst="rect">
            <a:avLst/>
          </a:prstGeom>
          <a:noFill/>
          <a:ln w="9525">
            <a:noFill/>
          </a:ln>
        </p:spPr>
      </p:pic>
      <p:pic>
        <p:nvPicPr>
          <p:cNvPr id="5" name="图片 4"/>
          <p:cNvPicPr/>
          <p:nvPr/>
        </p:nvPicPr>
        <p:blipFill>
          <a:blip r:embed="rId5"/>
          <a:stretch>
            <a:fillRect/>
          </a:stretch>
        </p:blipFill>
        <p:spPr>
          <a:xfrm>
            <a:off x="8271510" y="4044950"/>
            <a:ext cx="3920490" cy="28130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horizontal)">
                                      <p:cBhvr>
                                        <p:cTn id="20" dur="500"/>
                                        <p:tgtEl>
                                          <p:spTgt spid="3">
                                            <p:txEl>
                                              <p:pRg st="7" end="7"/>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linds(horizontal)">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880745"/>
            <a:ext cx="9286240" cy="4724400"/>
          </a:xfrm>
          <a:prstGeom prst="rect">
            <a:avLst/>
          </a:prstGeom>
          <a:noFill/>
        </p:spPr>
        <p:txBody>
          <a:bodyPr wrap="square" rtlCol="0" anchor="t">
            <a:noAutofit/>
          </a:bodyPr>
          <a:lstStyle/>
          <a:p>
            <a:r>
              <a:rPr sz="2400"/>
              <a:t>1.我认为这种方法在促进语言学习方面可能不是很</a:t>
            </a:r>
            <a:r>
              <a:rPr sz="2400">
                <a:solidFill>
                  <a:srgbClr val="FF0000"/>
                </a:solidFill>
              </a:rPr>
              <a:t>有效</a:t>
            </a:r>
            <a:r>
              <a:rPr sz="2400"/>
              <a:t>，因为一些学生可能最终会与不同水平或不同学习风格的伙伴合作。</a:t>
            </a:r>
            <a:r>
              <a:rPr sz="2400" baseline="30000"/>
              <a:t>2023年全国卷I应用文“外教随机分组反馈信”</a:t>
            </a:r>
            <a:endParaRPr sz="2400" baseline="300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 believe that this method may not be</a:t>
            </a:r>
            <a:r>
              <a:rPr sz="2400" u="sng">
                <a:solidFill>
                  <a:srgbClr val="FF0000"/>
                </a:solidFill>
                <a:latin typeface="Times New Roman" panose="02020603050405020304" charset="0"/>
                <a:cs typeface="Times New Roman" panose="02020603050405020304" charset="0"/>
              </a:rPr>
              <a:t> efficient </a:t>
            </a:r>
            <a:r>
              <a:rPr sz="2400">
                <a:latin typeface="Times New Roman" panose="02020603050405020304" charset="0"/>
                <a:cs typeface="Times New Roman" panose="02020603050405020304" charset="0"/>
              </a:rPr>
              <a:t>in promoting language learning</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as some students may end up with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partners who are not at the samelevel or have different learning styles.</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2.虽然人工智能有许多潜在的好处，比如</a:t>
            </a:r>
            <a:r>
              <a:rPr sz="2400">
                <a:solidFill>
                  <a:srgbClr val="FF0000"/>
                </a:solidFill>
                <a:latin typeface="Times New Roman" panose="02020603050405020304" charset="0"/>
                <a:cs typeface="Times New Roman" panose="02020603050405020304" charset="0"/>
              </a:rPr>
              <a:t>提高效率</a:t>
            </a:r>
            <a:r>
              <a:rPr sz="2400">
                <a:latin typeface="Times New Roman" panose="02020603050405020304" charset="0"/>
                <a:cs typeface="Times New Roman" panose="02020603050405020304" charset="0"/>
              </a:rPr>
              <a:t>和便利性，</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但人工智能也带来了取代人力的挑战。</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While there are many potential benefits of AI, such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as</a:t>
            </a:r>
            <a:r>
              <a:rPr sz="2400">
                <a:solidFill>
                  <a:srgbClr val="FF0000"/>
                </a:solidFill>
                <a:latin typeface="Times New Roman" panose="02020603050405020304" charset="0"/>
                <a:cs typeface="Times New Roman" panose="02020603050405020304" charset="0"/>
              </a:rPr>
              <a:t> </a:t>
            </a:r>
            <a:r>
              <a:rPr sz="2400" u="sng">
                <a:solidFill>
                  <a:srgbClr val="FF0000"/>
                </a:solidFill>
                <a:latin typeface="Times New Roman" panose="02020603050405020304" charset="0"/>
                <a:cs typeface="Times New Roman" panose="02020603050405020304" charset="0"/>
              </a:rPr>
              <a:t>increased efficiency</a:t>
            </a:r>
            <a:r>
              <a:rPr sz="2400" u="sng">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and convenience there are also</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 challenges posed by the replacement of human workers.</a:t>
            </a:r>
            <a:endParaRPr sz="2400">
              <a:latin typeface="Times New Roman" panose="02020603050405020304" charset="0"/>
              <a:cs typeface="Times New Roman" panose="02020603050405020304" charset="0"/>
            </a:endParaRPr>
          </a:p>
          <a:p>
            <a:endParaRPr sz="2400"/>
          </a:p>
        </p:txBody>
      </p:sp>
      <p:sp>
        <p:nvSpPr>
          <p:cNvPr id="2" name="文本框 1"/>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efficient/ɪˈfɪʃnt/    a.效率高的;有功效的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p:nvPr/>
        </p:nvPicPr>
        <p:blipFill>
          <a:blip r:embed="rId4"/>
          <a:stretch>
            <a:fillRect/>
          </a:stretch>
        </p:blipFill>
        <p:spPr>
          <a:xfrm>
            <a:off x="8820150" y="3429000"/>
            <a:ext cx="3371850" cy="33394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horizontal)">
                                      <p:cBhvr>
                                        <p:cTn id="20" dur="500"/>
                                        <p:tgtEl>
                                          <p:spTgt spid="3">
                                            <p:txEl>
                                              <p:pRg st="7" end="7"/>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linds(horizontal)">
                                      <p:cBhvr>
                                        <p:cTn id="23" dur="500"/>
                                        <p:tgtEl>
                                          <p:spTgt spid="3">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blinds(horizontal)">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59715" y="880745"/>
            <a:ext cx="11786870" cy="4877435"/>
          </a:xfrm>
          <a:prstGeom prst="rect">
            <a:avLst/>
          </a:prstGeom>
          <a:noFill/>
        </p:spPr>
        <p:txBody>
          <a:bodyPr wrap="square" rtlCol="0" anchor="t">
            <a:noAutofit/>
          </a:bodyPr>
          <a:lstStyle/>
          <a:p>
            <a:r>
              <a:rPr lang="en-US" altLang="zh-CN" sz="2800">
                <a:latin typeface="Times New Roman" panose="02020603050405020304" charset="0"/>
                <a:cs typeface="Times New Roman" panose="02020603050405020304" charset="0"/>
              </a:rPr>
              <a:t>3.</a:t>
            </a:r>
            <a:r>
              <a:rPr lang="zh-CN" altLang="en-US" sz="2800">
                <a:latin typeface="Times New Roman" panose="02020603050405020304" charset="0"/>
                <a:cs typeface="Times New Roman" panose="02020603050405020304" charset="0"/>
              </a:rPr>
              <a:t>此外，一些学生可能有不同的熟练程度，这使得他们很难</a:t>
            </a:r>
            <a:r>
              <a:rPr lang="zh-CN" altLang="en-US" sz="2800">
                <a:solidFill>
                  <a:srgbClr val="FF0000"/>
                </a:solidFill>
                <a:latin typeface="Times New Roman" panose="02020603050405020304" charset="0"/>
                <a:cs typeface="Times New Roman" panose="02020603050405020304" charset="0"/>
              </a:rPr>
              <a:t>有效地</a:t>
            </a:r>
            <a:r>
              <a:rPr lang="zh-CN" altLang="en-US" sz="2800">
                <a:latin typeface="Times New Roman" panose="02020603050405020304" charset="0"/>
                <a:cs typeface="Times New Roman" panose="02020603050405020304" charset="0"/>
              </a:rPr>
              <a:t>与他们的同伴练习。</a:t>
            </a:r>
            <a:r>
              <a:rPr lang="en-US" altLang="zh-CN" sz="2800" baseline="30000">
                <a:latin typeface="Times New Roman" panose="02020603050405020304" charset="0"/>
                <a:cs typeface="Times New Roman" panose="02020603050405020304" charset="0"/>
              </a:rPr>
              <a:t>2023</a:t>
            </a:r>
            <a:r>
              <a:rPr lang="zh-CN" altLang="en-US" sz="2800" baseline="30000">
                <a:latin typeface="Times New Roman" panose="02020603050405020304" charset="0"/>
                <a:cs typeface="Times New Roman" panose="02020603050405020304" charset="0"/>
              </a:rPr>
              <a:t>年全国卷</a:t>
            </a:r>
            <a:r>
              <a:rPr lang="en-US" altLang="zh-CN" sz="2800" baseline="30000">
                <a:latin typeface="Times New Roman" panose="02020603050405020304" charset="0"/>
                <a:cs typeface="Times New Roman" panose="02020603050405020304" charset="0"/>
              </a:rPr>
              <a:t>I</a:t>
            </a:r>
            <a:r>
              <a:rPr lang="zh-CN" altLang="en-US" sz="2800" baseline="30000">
                <a:latin typeface="Times New Roman" panose="02020603050405020304" charset="0"/>
                <a:cs typeface="Times New Roman" panose="02020603050405020304" charset="0"/>
              </a:rPr>
              <a:t>应用文</a:t>
            </a:r>
            <a:r>
              <a:rPr lang="en-US" altLang="zh-CN" sz="2800" baseline="30000">
                <a:latin typeface="Times New Roman" panose="02020603050405020304" charset="0"/>
                <a:cs typeface="Times New Roman" panose="02020603050405020304" charset="0"/>
              </a:rPr>
              <a:t>“</a:t>
            </a:r>
            <a:r>
              <a:rPr lang="zh-CN" altLang="en-US" sz="2800" baseline="30000">
                <a:latin typeface="Times New Roman" panose="02020603050405020304" charset="0"/>
                <a:cs typeface="Times New Roman" panose="02020603050405020304" charset="0"/>
              </a:rPr>
              <a:t>外教随机分组反馈信</a:t>
            </a:r>
            <a:r>
              <a:rPr lang="en-US" altLang="zh-CN" sz="2800" baseline="30000">
                <a:latin typeface="Times New Roman" panose="02020603050405020304" charset="0"/>
                <a:cs typeface="Times New Roman" panose="02020603050405020304" charset="0"/>
              </a:rPr>
              <a:t>”</a:t>
            </a:r>
            <a:endParaRPr lang="en-US" altLang="zh-CN" sz="2800" baseline="30000">
              <a:latin typeface="Times New Roman" panose="02020603050405020304" charset="0"/>
              <a:cs typeface="Times New Roman" panose="02020603050405020304" charset="0"/>
            </a:endParaRPr>
          </a:p>
          <a:p>
            <a:pPr marL="457200" indent="-457200">
              <a:buFont typeface="Arial" panose="020B0604020202020204" pitchFamily="34" charset="0"/>
              <a:buChar char="•"/>
            </a:pPr>
            <a:r>
              <a:rPr lang="en-US" altLang="zh-CN" sz="2800">
                <a:latin typeface="Times New Roman" panose="02020603050405020304" charset="0"/>
                <a:cs typeface="Times New Roman" panose="02020603050405020304" charset="0"/>
              </a:rPr>
              <a:t>Additionally, some students may have different levels of</a:t>
            </a:r>
            <a:endParaRPr lang="en-US" altLang="zh-CN" sz="28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800">
                <a:latin typeface="Times New Roman" panose="02020603050405020304" charset="0"/>
                <a:cs typeface="Times New Roman" panose="02020603050405020304" charset="0"/>
              </a:rPr>
              <a:t>proficiency, making it difficult for them to practice </a:t>
            </a:r>
            <a:r>
              <a:rPr lang="en-US" altLang="zh-CN" sz="2800" u="sng">
                <a:solidFill>
                  <a:srgbClr val="FF0000"/>
                </a:solidFill>
                <a:latin typeface="Times New Roman" panose="02020603050405020304" charset="0"/>
                <a:cs typeface="Times New Roman" panose="02020603050405020304" charset="0"/>
              </a:rPr>
              <a:t>effectively</a:t>
            </a:r>
            <a:r>
              <a:rPr lang="en-US" altLang="zh-CN" sz="2800">
                <a:latin typeface="Times New Roman" panose="02020603050405020304" charset="0"/>
                <a:cs typeface="Times New Roman" panose="02020603050405020304" charset="0"/>
              </a:rPr>
              <a:t> with their partner.</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4.</a:t>
            </a:r>
            <a:r>
              <a:rPr lang="zh-CN" altLang="en-US" sz="2800">
                <a:latin typeface="Times New Roman" panose="02020603050405020304" charset="0"/>
                <a:cs typeface="Times New Roman" panose="02020603050405020304" charset="0"/>
              </a:rPr>
              <a:t>这一事实限制了教师和学生个体之间的互动，自然就会影响学生看待他们的老师的</a:t>
            </a:r>
            <a:r>
              <a:rPr lang="zh-CN" altLang="en-US" sz="2800">
                <a:solidFill>
                  <a:srgbClr val="FF0000"/>
                </a:solidFill>
                <a:latin typeface="Times New Roman" panose="02020603050405020304" charset="0"/>
                <a:cs typeface="Times New Roman" panose="02020603050405020304" charset="0"/>
              </a:rPr>
              <a:t>有效性</a:t>
            </a:r>
            <a:r>
              <a:rPr lang="zh-CN" altLang="en-US" sz="2800">
                <a:latin typeface="Times New Roman" panose="02020603050405020304" charset="0"/>
                <a:cs typeface="Times New Roman" panose="02020603050405020304" charset="0"/>
              </a:rPr>
              <a:t>。</a:t>
            </a:r>
            <a:r>
              <a:rPr lang="en-US" altLang="zh-CN" sz="2800" baseline="30000">
                <a:latin typeface="Times New Roman" panose="02020603050405020304" charset="0"/>
                <a:cs typeface="Times New Roman" panose="02020603050405020304" charset="0"/>
              </a:rPr>
              <a:t>2023</a:t>
            </a:r>
            <a:r>
              <a:rPr lang="zh-CN" altLang="en-US" sz="2800" baseline="30000">
                <a:latin typeface="Times New Roman" panose="02020603050405020304" charset="0"/>
                <a:cs typeface="Times New Roman" panose="02020603050405020304" charset="0"/>
              </a:rPr>
              <a:t>年全国卷</a:t>
            </a:r>
            <a:r>
              <a:rPr lang="en-US" altLang="zh-CN" sz="2800" baseline="30000">
                <a:latin typeface="Times New Roman" panose="02020603050405020304" charset="0"/>
                <a:cs typeface="Times New Roman" panose="02020603050405020304" charset="0"/>
              </a:rPr>
              <a:t>I</a:t>
            </a:r>
            <a:r>
              <a:rPr lang="zh-CN" altLang="en-US" sz="2800" baseline="30000">
                <a:latin typeface="Times New Roman" panose="02020603050405020304" charset="0"/>
                <a:cs typeface="Times New Roman" panose="02020603050405020304" charset="0"/>
              </a:rPr>
              <a:t>应用文</a:t>
            </a:r>
            <a:r>
              <a:rPr lang="en-US" altLang="zh-CN" sz="2800" baseline="30000">
                <a:latin typeface="Times New Roman" panose="02020603050405020304" charset="0"/>
                <a:cs typeface="Times New Roman" panose="02020603050405020304" charset="0"/>
              </a:rPr>
              <a:t>“</a:t>
            </a:r>
            <a:r>
              <a:rPr lang="zh-CN" altLang="en-US" sz="2800" baseline="30000">
                <a:latin typeface="Times New Roman" panose="02020603050405020304" charset="0"/>
                <a:cs typeface="Times New Roman" panose="02020603050405020304" charset="0"/>
              </a:rPr>
              <a:t>外教随机分组反馈信</a:t>
            </a:r>
            <a:r>
              <a:rPr lang="en-US" altLang="zh-CN" sz="2800" baseline="30000">
                <a:latin typeface="Times New Roman" panose="02020603050405020304" charset="0"/>
                <a:cs typeface="Times New Roman" panose="02020603050405020304" charset="0"/>
              </a:rPr>
              <a:t>”</a:t>
            </a:r>
            <a:endParaRPr lang="en-US" altLang="zh-CN" sz="2800" baseline="30000">
              <a:latin typeface="Times New Roman" panose="02020603050405020304" charset="0"/>
              <a:cs typeface="Times New Roman" panose="02020603050405020304" charset="0"/>
            </a:endParaRPr>
          </a:p>
          <a:p>
            <a:pPr marL="457200" indent="-457200">
              <a:buFont typeface="Arial" panose="020B0604020202020204" pitchFamily="34" charset="0"/>
              <a:buChar char="•"/>
            </a:pPr>
            <a:r>
              <a:rPr lang="en-US" altLang="zh-CN" sz="2800">
                <a:latin typeface="Times New Roman" panose="02020603050405020304" charset="0"/>
                <a:cs typeface="Times New Roman" panose="02020603050405020304" charset="0"/>
              </a:rPr>
              <a:t>That</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fact</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limits</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the</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interaction</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between</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the</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teacher</a:t>
            </a:r>
            <a:r>
              <a:rPr lang="en-US" altLang="en-US" sz="2800">
                <a:latin typeface="Times New Roman" panose="02020603050405020304" charset="0"/>
                <a:cs typeface="Times New Roman" panose="02020603050405020304" charset="0"/>
              </a:rPr>
              <a:t> </a:t>
            </a:r>
            <a:endParaRPr lang="en-US" altLang="en-US" sz="28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800">
                <a:latin typeface="Times New Roman" panose="02020603050405020304" charset="0"/>
                <a:cs typeface="Times New Roman" panose="02020603050405020304" charset="0"/>
              </a:rPr>
              <a:t>and</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individual</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students</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and</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automatically influences</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how</a:t>
            </a:r>
            <a:r>
              <a:rPr lang="en-US" altLang="en-US" sz="2800">
                <a:latin typeface="Times New Roman" panose="02020603050405020304" charset="0"/>
                <a:cs typeface="Times New Roman" panose="02020603050405020304" charset="0"/>
              </a:rPr>
              <a:t> </a:t>
            </a:r>
            <a:endParaRPr lang="en-US" altLang="en-US" sz="28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800">
                <a:latin typeface="Times New Roman" panose="02020603050405020304" charset="0"/>
                <a:cs typeface="Times New Roman" panose="02020603050405020304" charset="0"/>
              </a:rPr>
              <a:t>students</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will</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perceive</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the</a:t>
            </a:r>
            <a:r>
              <a:rPr lang="en-US" altLang="en-US" sz="2800">
                <a:latin typeface="Times New Roman" panose="02020603050405020304" charset="0"/>
                <a:cs typeface="Times New Roman" panose="02020603050405020304" charset="0"/>
              </a:rPr>
              <a:t> </a:t>
            </a:r>
            <a:r>
              <a:rPr lang="en-US" altLang="zh-CN" sz="2800" u="sng">
                <a:solidFill>
                  <a:srgbClr val="FF0000"/>
                </a:solidFill>
                <a:latin typeface="Times New Roman" panose="02020603050405020304" charset="0"/>
                <a:cs typeface="Times New Roman" panose="02020603050405020304" charset="0"/>
              </a:rPr>
              <a:t>effectiveness</a:t>
            </a:r>
            <a:r>
              <a:rPr lang="en-US" altLang="en-US" sz="2800" u="sng">
                <a:solidFill>
                  <a:srgbClr val="FF0000"/>
                </a:solidFill>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of</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their</a:t>
            </a:r>
            <a:r>
              <a:rPr lang="en-US"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teacher.</a:t>
            </a:r>
            <a:r>
              <a:rPr lang="en-US" altLang="en-US" sz="2800">
                <a:latin typeface="Times New Roman" panose="02020603050405020304" charset="0"/>
                <a:cs typeface="Times New Roman" panose="02020603050405020304" charset="0"/>
              </a:rPr>
              <a:t> </a:t>
            </a:r>
            <a:endParaRPr lang="en-US" altLang="en-US" sz="2800">
              <a:latin typeface="Times New Roman" panose="02020603050405020304" charset="0"/>
              <a:cs typeface="Times New Roman" panose="02020603050405020304" charset="0"/>
            </a:endParaRPr>
          </a:p>
          <a:p>
            <a:endParaRPr lang="en-US" altLang="zh-CN" sz="2400"/>
          </a:p>
          <a:p>
            <a:endParaRPr lang="en-US" altLang="zh-CN" sz="2400"/>
          </a:p>
        </p:txBody>
      </p:sp>
      <p:sp>
        <p:nvSpPr>
          <p:cNvPr id="2" name="文本框 1"/>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efficient/ɪˈfɪʃnt/    a.效率高的;有功效的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4"/>
          <a:stretch>
            <a:fillRect/>
          </a:stretch>
        </p:blipFill>
        <p:spPr>
          <a:xfrm>
            <a:off x="8782050" y="3855720"/>
            <a:ext cx="3264535" cy="30022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67105"/>
            <a:ext cx="8892540" cy="5359400"/>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1.你知道这台机器是什么</a:t>
            </a:r>
            <a:r>
              <a:rPr sz="2400">
                <a:solidFill>
                  <a:srgbClr val="7030A0"/>
                </a:solidFill>
                <a:latin typeface="Times New Roman" panose="02020603050405020304" charset="0"/>
                <a:cs typeface="Times New Roman" panose="02020603050405020304" charset="0"/>
              </a:rPr>
              <a:t>模式</a:t>
            </a:r>
            <a:r>
              <a:rPr sz="2400">
                <a:latin typeface="Times New Roman" panose="02020603050405020304" charset="0"/>
                <a:cs typeface="Times New Roman" panose="02020603050405020304" charset="0"/>
              </a:rPr>
              <a:t>吗?</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Do you know what kind of </a:t>
            </a:r>
            <a:r>
              <a:rPr sz="2400" u="sng">
                <a:solidFill>
                  <a:srgbClr val="7030A0"/>
                </a:solidFill>
                <a:latin typeface="Times New Roman" panose="02020603050405020304" charset="0"/>
                <a:cs typeface="Times New Roman" panose="02020603050405020304" charset="0"/>
              </a:rPr>
              <a:t>mode</a:t>
            </a:r>
            <a:r>
              <a:rPr sz="2400">
                <a:latin typeface="Times New Roman" panose="02020603050405020304" charset="0"/>
                <a:cs typeface="Times New Roman" panose="02020603050405020304" charset="0"/>
              </a:rPr>
              <a:t> the machine is in?</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2.她在考虑换一种不同的</a:t>
            </a:r>
            <a:r>
              <a:rPr sz="2400">
                <a:solidFill>
                  <a:srgbClr val="7030A0"/>
                </a:solidFill>
                <a:latin typeface="Times New Roman" panose="02020603050405020304" charset="0"/>
                <a:cs typeface="Times New Roman" panose="02020603050405020304" charset="0"/>
              </a:rPr>
              <a:t>交通工具</a:t>
            </a:r>
            <a:r>
              <a:rPr sz="2400">
                <a:latin typeface="Times New Roman" panose="02020603050405020304" charset="0"/>
                <a:cs typeface="Times New Roman" panose="02020603050405020304" charset="0"/>
              </a:rPr>
              <a:t>——骑自行车。</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She is thinking of switching to a different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u="sng">
                <a:solidFill>
                  <a:srgbClr val="7030A0"/>
                </a:solidFill>
                <a:latin typeface="Times New Roman" panose="02020603050405020304" charset="0"/>
                <a:cs typeface="Times New Roman" panose="02020603050405020304" charset="0"/>
              </a:rPr>
              <a:t>mode of transport</a:t>
            </a:r>
            <a:r>
              <a:rPr sz="2400">
                <a:latin typeface="Times New Roman" panose="02020603050405020304" charset="0"/>
                <a:cs typeface="Times New Roman" panose="02020603050405020304" charset="0"/>
              </a:rPr>
              <a:t>---a bicycle.</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3.这个世界给他提供了一种</a:t>
            </a:r>
            <a:r>
              <a:rPr sz="2400">
                <a:solidFill>
                  <a:srgbClr val="7030A0"/>
                </a:solidFill>
                <a:latin typeface="Times New Roman" panose="02020603050405020304" charset="0"/>
                <a:cs typeface="Times New Roman" panose="02020603050405020304" charset="0"/>
              </a:rPr>
              <a:t>“困难模式”</a:t>
            </a:r>
            <a:r>
              <a:rPr sz="2400">
                <a:latin typeface="Times New Roman" panose="02020603050405020304" charset="0"/>
                <a:cs typeface="Times New Roman" panose="02020603050405020304" charset="0"/>
              </a:rPr>
              <a:t>，比我的生活更具挑战性，但这个男孩能够在像花朵这样被忽视的东西中发现美。</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 world had offered him a</a:t>
            </a:r>
            <a:r>
              <a:rPr sz="2400">
                <a:solidFill>
                  <a:srgbClr val="7030A0"/>
                </a:solidFill>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"HARD MODE</a:t>
            </a:r>
            <a:r>
              <a:rPr sz="2400" u="sng">
                <a:solidFill>
                  <a:srgbClr val="FF0000"/>
                </a:solidFill>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which was far more challenging than mine, yet the boy was capable of finding beauty in something as neglected as the flower.</a:t>
            </a:r>
            <a:endParaRPr sz="2400">
              <a:latin typeface="Times New Roman" panose="02020603050405020304" charset="0"/>
              <a:cs typeface="Times New Roman" panose="02020603050405020304" charset="0"/>
            </a:endParaRPr>
          </a:p>
        </p:txBody>
      </p:sp>
      <p:sp>
        <p:nvSpPr>
          <p:cNvPr id="2" name="文本框 1"/>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mode/məʊd/   n.模式;方式;风格</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4" name="图片 3"/>
          <p:cNvPicPr/>
          <p:nvPr/>
        </p:nvPicPr>
        <p:blipFill>
          <a:blip r:embed="rId4"/>
          <a:stretch>
            <a:fillRect/>
          </a:stretch>
        </p:blipFill>
        <p:spPr>
          <a:xfrm>
            <a:off x="8633460" y="834390"/>
            <a:ext cx="3558540" cy="33737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1"/>
          <a:stretch>
            <a:fillRect/>
          </a:stretch>
        </p:blipFill>
        <p:spPr>
          <a:xfrm>
            <a:off x="8603615" y="685165"/>
            <a:ext cx="3588385" cy="2647950"/>
          </a:xfrm>
          <a:prstGeom prst="rect">
            <a:avLst/>
          </a:prstGeom>
        </p:spPr>
      </p:pic>
      <p:cxnSp>
        <p:nvCxnSpPr>
          <p:cNvPr id="18" name="直接连接符 17"/>
          <p:cNvCxnSpPr>
            <a:cxnSpLocks noChangeShapeType="1"/>
          </p:cNvCxnSpPr>
          <p:nvPr>
            <p:custDataLst>
              <p:tags r:id="rId2"/>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11431270" cy="5359400"/>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1.他们试图把房子恢复到</a:t>
            </a:r>
            <a:r>
              <a:rPr sz="2400">
                <a:solidFill>
                  <a:srgbClr val="7030A0"/>
                </a:solidFill>
                <a:latin typeface="Times New Roman" panose="02020603050405020304" charset="0"/>
                <a:cs typeface="Times New Roman" panose="02020603050405020304" charset="0"/>
              </a:rPr>
              <a:t>原貌</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They tried to restore the house to</a:t>
            </a:r>
            <a:r>
              <a:rPr sz="2400">
                <a:solidFill>
                  <a:srgbClr val="7030A0"/>
                </a:solidFill>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its original state</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2.这个农场已经荒废了几十年，</a:t>
            </a:r>
            <a:r>
              <a:rPr sz="2400">
                <a:solidFill>
                  <a:srgbClr val="7030A0"/>
                </a:solidFill>
                <a:latin typeface="Times New Roman" panose="02020603050405020304" charset="0"/>
                <a:cs typeface="Times New Roman" panose="02020603050405020304" charset="0"/>
              </a:rPr>
              <a:t>状况很差</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 farm has been deserted for decades and is</a:t>
            </a:r>
            <a:r>
              <a:rPr sz="2400">
                <a:solidFill>
                  <a:srgbClr val="7030A0"/>
                </a:solidFill>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in a poor condition</a:t>
            </a:r>
            <a:r>
              <a:rPr sz="2400">
                <a:solidFill>
                  <a:srgbClr val="7030A0"/>
                </a:solidFill>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3.宇宙飞船正</a:t>
            </a:r>
            <a:r>
              <a:rPr sz="2400">
                <a:solidFill>
                  <a:srgbClr val="7030A0"/>
                </a:solidFill>
                <a:latin typeface="Times New Roman" panose="02020603050405020304" charset="0"/>
                <a:cs typeface="Times New Roman" panose="02020603050405020304" charset="0"/>
              </a:rPr>
              <a:t>处于飞行状态</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 spacecraft is </a:t>
            </a:r>
            <a:r>
              <a:rPr sz="2400" u="sng">
                <a:solidFill>
                  <a:srgbClr val="7030A0"/>
                </a:solidFill>
                <a:latin typeface="Times New Roman" panose="02020603050405020304" charset="0"/>
                <a:cs typeface="Times New Roman" panose="02020603050405020304" charset="0"/>
              </a:rPr>
              <a:t>in a flying mode</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4.他发现自己</a:t>
            </a:r>
            <a:r>
              <a:rPr sz="2400">
                <a:solidFill>
                  <a:srgbClr val="7030A0"/>
                </a:solidFill>
                <a:latin typeface="Times New Roman" panose="02020603050405020304" charset="0"/>
                <a:cs typeface="Times New Roman" panose="02020603050405020304" charset="0"/>
              </a:rPr>
              <a:t>处于尴尬的境地</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He found himself </a:t>
            </a:r>
            <a:r>
              <a:rPr sz="2400" u="sng">
                <a:solidFill>
                  <a:srgbClr val="7030A0"/>
                </a:solidFill>
                <a:latin typeface="Times New Roman" panose="02020603050405020304" charset="0"/>
                <a:cs typeface="Times New Roman" panose="02020603050405020304" charset="0"/>
              </a:rPr>
              <a:t>in an embarrassing situation</a:t>
            </a:r>
            <a:r>
              <a:rPr sz="2400">
                <a:solidFill>
                  <a:srgbClr val="7030A0"/>
                </a:solidFill>
                <a:latin typeface="Times New Roman" panose="02020603050405020304" charset="0"/>
                <a:cs typeface="Times New Roman" panose="02020603050405020304" charset="0"/>
              </a:rPr>
              <a:t>.</a:t>
            </a:r>
            <a:endParaRPr sz="2400">
              <a:solidFill>
                <a:srgbClr val="7030A0"/>
              </a:solidFill>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5.1949年以来，中国妇女的</a:t>
            </a:r>
            <a:r>
              <a:rPr sz="2400">
                <a:solidFill>
                  <a:srgbClr val="7030A0"/>
                </a:solidFill>
                <a:latin typeface="Times New Roman" panose="02020603050405020304" charset="0"/>
                <a:cs typeface="Times New Roman" panose="02020603050405020304" charset="0"/>
              </a:rPr>
              <a:t>社会地位</a:t>
            </a:r>
            <a:r>
              <a:rPr sz="2400">
                <a:latin typeface="Times New Roman" panose="02020603050405020304" charset="0"/>
                <a:cs typeface="Times New Roman" panose="02020603050405020304" charset="0"/>
              </a:rPr>
              <a:t>有了很大提高。</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a:t>
            </a:r>
            <a:r>
              <a:rPr sz="2400">
                <a:solidFill>
                  <a:srgbClr val="7030A0"/>
                </a:solidFill>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social status</a:t>
            </a:r>
            <a:r>
              <a:rPr sz="2400">
                <a:latin typeface="Times New Roman" panose="02020603050405020304" charset="0"/>
                <a:cs typeface="Times New Roman" panose="02020603050405020304" charset="0"/>
              </a:rPr>
              <a:t> of women in China has been greatly enhanced since 1949.</a:t>
            </a:r>
            <a:endParaRPr sz="2400">
              <a:latin typeface="Times New Roman" panose="02020603050405020304" charset="0"/>
              <a:cs typeface="Times New Roman" panose="02020603050405020304" charset="0"/>
            </a:endParaRPr>
          </a:p>
        </p:txBody>
      </p:sp>
      <p:sp>
        <p:nvSpPr>
          <p:cNvPr id="2" name="文本框 1"/>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mode/məʊd/   n.模式;方式;风格</a:t>
            </a:r>
            <a:endParaRPr lang="en-US" altLang="zh-CN" sz="2400" b="1">
              <a:solidFill>
                <a:schemeClr val="bg2">
                  <a:lumMod val="10000"/>
                </a:schemeClr>
              </a:solidFill>
              <a:latin typeface="微软雅黑" panose="020B0503020204020204" charset="-122"/>
              <a:ea typeface="微软雅黑" panose="020B0503020204020204" charset="-122"/>
            </a:endParaRPr>
          </a:p>
        </p:txBody>
      </p:sp>
      <p:sp>
        <p:nvSpPr>
          <p:cNvPr id="4" name="文本框 3"/>
          <p:cNvSpPr txBox="1"/>
          <p:nvPr/>
        </p:nvSpPr>
        <p:spPr>
          <a:xfrm>
            <a:off x="708660" y="4462780"/>
            <a:ext cx="9620250" cy="2306955"/>
          </a:xfrm>
          <a:prstGeom prst="rect">
            <a:avLst/>
          </a:prstGeom>
        </p:spPr>
        <p:txBody>
          <a:bodyPr wrap="square">
            <a:spAutoFit/>
          </a:bodyPr>
          <a:p>
            <a:pPr marL="0" indent="0" algn="l" defTabSz="266700">
              <a:spcAft>
                <a:spcPct val="0"/>
              </a:spcAft>
            </a:pPr>
            <a:r>
              <a:rPr lang="en-US" altLang="zh-CN" sz="2400">
                <a:solidFill>
                  <a:srgbClr val="FF0000"/>
                </a:solidFill>
                <a:latin typeface="Times New Roman" panose="02020603050405020304"/>
                <a:ea typeface="Times New Roman" panose="02020603050405020304"/>
              </a:rPr>
              <a:t>s</a:t>
            </a:r>
            <a:r>
              <a:rPr lang="en-US" altLang="zh-CN" sz="2400">
                <a:solidFill>
                  <a:srgbClr val="FF0000"/>
                </a:solidFill>
                <a:latin typeface="Times New Roman" panose="02020603050405020304"/>
                <a:ea typeface="宋体" panose="02010600030101010101" pitchFamily="2" charset="-122"/>
              </a:rPr>
              <a:t>tate</a:t>
            </a:r>
            <a:r>
              <a:rPr lang="zh-CN" altLang="en-US" sz="2400">
                <a:latin typeface="Times New Roman" panose="02020603050405020304"/>
                <a:ea typeface="宋体" panose="02010600030101010101" pitchFamily="2" charset="-122"/>
              </a:rPr>
              <a:t>指人或物在某一特定时间或阶段内存在的情况。</a:t>
            </a:r>
            <a:endParaRPr lang="zh-CN" altLang="en-US" sz="2400">
              <a:latin typeface="Times New Roman" panose="02020603050405020304"/>
              <a:ea typeface="宋体" panose="02010600030101010101" pitchFamily="2" charset="-122"/>
            </a:endParaRPr>
          </a:p>
          <a:p>
            <a:pPr marL="0" indent="0" algn="l" defTabSz="266700">
              <a:spcAft>
                <a:spcPct val="0"/>
              </a:spcAft>
            </a:pPr>
            <a:r>
              <a:rPr lang="en-US" altLang="zh-CN" sz="2400">
                <a:solidFill>
                  <a:srgbClr val="FF0000"/>
                </a:solidFill>
                <a:latin typeface="Times New Roman" panose="02020603050405020304"/>
                <a:ea typeface="Times New Roman" panose="02020603050405020304"/>
              </a:rPr>
              <a:t>c</a:t>
            </a:r>
            <a:r>
              <a:rPr lang="en-US" altLang="zh-CN" sz="2400">
                <a:solidFill>
                  <a:srgbClr val="FF0000"/>
                </a:solidFill>
                <a:latin typeface="Times New Roman" panose="02020603050405020304"/>
                <a:ea typeface="宋体" panose="02010600030101010101" pitchFamily="2" charset="-122"/>
              </a:rPr>
              <a:t>ondition</a:t>
            </a:r>
            <a:r>
              <a:rPr lang="zh-CN" altLang="en-US" sz="2400">
                <a:latin typeface="Times New Roman" panose="02020603050405020304"/>
                <a:ea typeface="宋体" panose="02010600030101010101" pitchFamily="2" charset="-122"/>
              </a:rPr>
              <a:t>指食物或人所处的环境或由其他原因产生的特殊情况。</a:t>
            </a:r>
            <a:endParaRPr lang="zh-CN" altLang="en-US" sz="2400">
              <a:latin typeface="Times New Roman" panose="02020603050405020304"/>
              <a:ea typeface="宋体" panose="02010600030101010101" pitchFamily="2" charset="-122"/>
            </a:endParaRPr>
          </a:p>
          <a:p>
            <a:pPr marL="0" indent="0" algn="l" defTabSz="266700">
              <a:spcAft>
                <a:spcPct val="0"/>
              </a:spcAft>
            </a:pPr>
            <a:r>
              <a:rPr lang="en-US" altLang="zh-CN" sz="2400">
                <a:solidFill>
                  <a:srgbClr val="FF0000"/>
                </a:solidFill>
                <a:latin typeface="Times New Roman" panose="02020603050405020304"/>
                <a:ea typeface="Times New Roman" panose="02020603050405020304"/>
              </a:rPr>
              <a:t>m</a:t>
            </a:r>
            <a:r>
              <a:rPr lang="en-US" altLang="zh-CN" sz="2400">
                <a:solidFill>
                  <a:srgbClr val="FF0000"/>
                </a:solidFill>
                <a:latin typeface="Times New Roman" panose="02020603050405020304"/>
                <a:ea typeface="宋体" panose="02010600030101010101" pitchFamily="2" charset="-122"/>
              </a:rPr>
              <a:t>ode</a:t>
            </a:r>
            <a:r>
              <a:rPr lang="zh-CN" altLang="en-US" sz="2400">
                <a:latin typeface="Times New Roman" panose="02020603050405020304"/>
                <a:ea typeface="宋体" panose="02010600030101010101" pitchFamily="2" charset="-122"/>
              </a:rPr>
              <a:t>指特定的正在起作用的安排或状态。</a:t>
            </a:r>
            <a:endParaRPr lang="zh-CN" altLang="en-US" sz="2400">
              <a:latin typeface="Times New Roman" panose="02020603050405020304"/>
              <a:ea typeface="宋体" panose="02010600030101010101" pitchFamily="2" charset="-122"/>
            </a:endParaRPr>
          </a:p>
          <a:p>
            <a:pPr marL="0" indent="0" algn="l" defTabSz="266700">
              <a:spcAft>
                <a:spcPct val="0"/>
              </a:spcAft>
            </a:pPr>
            <a:r>
              <a:rPr lang="en-US" altLang="zh-CN" sz="2400">
                <a:solidFill>
                  <a:srgbClr val="FF0000"/>
                </a:solidFill>
                <a:latin typeface="Times New Roman" panose="02020603050405020304"/>
                <a:ea typeface="Times New Roman" panose="02020603050405020304"/>
              </a:rPr>
              <a:t>s</a:t>
            </a:r>
            <a:r>
              <a:rPr lang="en-US" altLang="zh-CN" sz="2400">
                <a:solidFill>
                  <a:srgbClr val="FF0000"/>
                </a:solidFill>
                <a:latin typeface="Times New Roman" panose="02020603050405020304"/>
                <a:ea typeface="宋体" panose="02010600030101010101" pitchFamily="2" charset="-122"/>
              </a:rPr>
              <a:t>ituation</a:t>
            </a:r>
            <a:r>
              <a:rPr lang="zh-CN" altLang="en-US" sz="2400">
                <a:latin typeface="Times New Roman" panose="02020603050405020304"/>
                <a:ea typeface="宋体" panose="02010600030101010101" pitchFamily="2" charset="-122"/>
              </a:rPr>
              <a:t>指一个特定时期内的形势或局面，这种状况一般由相关的综合环境条件决定。</a:t>
            </a:r>
            <a:endParaRPr lang="zh-CN" altLang="en-US" sz="2400">
              <a:latin typeface="Times New Roman" panose="02020603050405020304"/>
              <a:ea typeface="宋体" panose="02010600030101010101" pitchFamily="2" charset="-122"/>
            </a:endParaRPr>
          </a:p>
          <a:p>
            <a:pPr marL="0" indent="0" algn="just" defTabSz="266700">
              <a:spcAft>
                <a:spcPct val="0"/>
              </a:spcAft>
            </a:pPr>
            <a:r>
              <a:rPr lang="en-US" altLang="zh-CN" sz="2400">
                <a:solidFill>
                  <a:srgbClr val="FF0000"/>
                </a:solidFill>
                <a:latin typeface="Times New Roman" panose="02020603050405020304"/>
                <a:ea typeface="Times New Roman" panose="02020603050405020304"/>
              </a:rPr>
              <a:t>s</a:t>
            </a:r>
            <a:r>
              <a:rPr lang="en-US" altLang="zh-CN" sz="2400">
                <a:solidFill>
                  <a:srgbClr val="FF0000"/>
                </a:solidFill>
                <a:latin typeface="Times New Roman" panose="02020603050405020304"/>
                <a:ea typeface="宋体" panose="02010600030101010101" pitchFamily="2" charset="-122"/>
              </a:rPr>
              <a:t>tatus</a:t>
            </a:r>
            <a:r>
              <a:rPr lang="zh-CN" altLang="en-US" sz="2400">
                <a:latin typeface="Times New Roman" panose="02020603050405020304"/>
                <a:ea typeface="宋体" panose="02010600030101010101" pitchFamily="2" charset="-122"/>
              </a:rPr>
              <a:t>指与同类的人或物相比的状况。指人时可指重要地位或身份。</a:t>
            </a:r>
            <a:endParaRPr lang="zh-CN" altLang="en-US" sz="2400">
              <a:latin typeface="Times New Roman" panose="02020603050405020304"/>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blinds(horizontal)">
                                      <p:cBhvr>
                                        <p:cTn id="37" dur="500"/>
                                        <p:tgtEl>
                                          <p:spTgt spid="4">
                                            <p:txEl>
                                              <p:pRg st="0" end="0"/>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blinds(horizontal)">
                                      <p:cBhvr>
                                        <p:cTn id="40" dur="500"/>
                                        <p:tgtEl>
                                          <p:spTgt spid="4">
                                            <p:txEl>
                                              <p:pRg st="1" end="1"/>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blinds(horizontal)">
                                      <p:cBhvr>
                                        <p:cTn id="43" dur="500"/>
                                        <p:tgtEl>
                                          <p:spTgt spid="4">
                                            <p:txEl>
                                              <p:pRg st="2" end="2"/>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blinds(horizontal)">
                                      <p:cBhvr>
                                        <p:cTn id="46" dur="500"/>
                                        <p:tgtEl>
                                          <p:spTgt spid="4">
                                            <p:txEl>
                                              <p:pRg st="3" end="3"/>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blinds(horizontal)">
                                      <p:cBhvr>
                                        <p:cTn id="4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11267440" cy="4724400"/>
          </a:xfrm>
          <a:prstGeom prst="rect">
            <a:avLst/>
          </a:prstGeom>
          <a:noFill/>
        </p:spPr>
        <p:txBody>
          <a:bodyPr wrap="square" rtlCol="0" anchor="t">
            <a:noAutofit/>
          </a:bodyPr>
          <a:lstStyle/>
          <a:p>
            <a:r>
              <a:rPr sz="2400"/>
              <a:t>1.故障是在</a:t>
            </a:r>
            <a:r>
              <a:rPr sz="2400">
                <a:solidFill>
                  <a:srgbClr val="7030A0"/>
                </a:solidFill>
              </a:rPr>
              <a:t>例行检查</a:t>
            </a:r>
            <a:r>
              <a:rPr sz="2400"/>
              <a:t>中发现的。</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 fault was discovered during </a:t>
            </a:r>
            <a:r>
              <a:rPr sz="2400" u="sng">
                <a:solidFill>
                  <a:srgbClr val="7030A0"/>
                </a:solidFill>
                <a:latin typeface="Times New Roman" panose="02020603050405020304" charset="0"/>
                <a:cs typeface="Times New Roman" panose="02020603050405020304" charset="0"/>
              </a:rPr>
              <a:t>a routine check</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2.通过</a:t>
            </a:r>
            <a:r>
              <a:rPr sz="2400">
                <a:solidFill>
                  <a:srgbClr val="7030A0"/>
                </a:solidFill>
                <a:latin typeface="Times New Roman" panose="02020603050405020304" charset="0"/>
                <a:cs typeface="Times New Roman" panose="02020603050405020304" charset="0"/>
              </a:rPr>
              <a:t>将跳绳融入我们的日常生活</a:t>
            </a:r>
            <a:r>
              <a:rPr sz="2400">
                <a:latin typeface="Times New Roman" panose="02020603050405020304" charset="0"/>
                <a:cs typeface="Times New Roman" panose="02020603050405020304" charset="0"/>
              </a:rPr>
              <a:t>，我们可以充满活力、保持健康并且精神焕发，活力满满的迎接我们的学术挑战。</a:t>
            </a:r>
            <a:r>
              <a:rPr sz="2400" baseline="30000">
                <a:latin typeface="Times New Roman" panose="02020603050405020304" charset="0"/>
                <a:cs typeface="Times New Roman" panose="02020603050405020304" charset="0"/>
              </a:rPr>
              <a:t>2024年浙江1月高考应用文“校园课间体育项目推荐征文投稿”</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By</a:t>
            </a:r>
            <a:r>
              <a:rPr sz="2400">
                <a:solidFill>
                  <a:srgbClr val="7030A0"/>
                </a:solidFill>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incorporating Jump Rope into our daily routine</a:t>
            </a:r>
            <a:r>
              <a:rPr sz="2400">
                <a:latin typeface="Times New Roman" panose="02020603050405020304" charset="0"/>
                <a:cs typeface="Times New Roman" panose="02020603050405020304" charset="0"/>
              </a:rPr>
              <a:t>, we can stay active, healthy, and refreshed, ready to tackle our academic challenges with renewed energy.</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3.为了体验医生的生活，我打算在暑假期间去医院做志愿者，学习更多</a:t>
            </a:r>
            <a:r>
              <a:rPr sz="2400">
                <a:solidFill>
                  <a:srgbClr val="7030A0"/>
                </a:solidFill>
                <a:latin typeface="Times New Roman" panose="02020603050405020304" charset="0"/>
                <a:cs typeface="Times New Roman" panose="02020603050405020304" charset="0"/>
              </a:rPr>
              <a:t>医护人员的日常工作</a:t>
            </a:r>
            <a:r>
              <a:rPr sz="2400">
                <a:latin typeface="Times New Roman" panose="02020603050405020304" charset="0"/>
                <a:cs typeface="Times New Roman" panose="02020603050405020304" charset="0"/>
              </a:rPr>
              <a:t>和急救知识。</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In order to experience the life as a doctor, I intend to work as a volunteer in a hospital during the summer vacation to learn more about the</a:t>
            </a:r>
            <a:r>
              <a:rPr sz="2400" u="sng">
                <a:solidFill>
                  <a:srgbClr val="FF0000"/>
                </a:solidFill>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routine of medical staff</a:t>
            </a:r>
            <a:r>
              <a:rPr sz="2400" u="sng">
                <a:solidFill>
                  <a:srgbClr val="FF0000"/>
                </a:solidFill>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and knowledge of first aid.</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4.实际上，我们每个人都可以成为一个改变者，通过对我们的日常生活做一些简单的调整，在我们的</a:t>
            </a:r>
            <a:r>
              <a:rPr sz="2400" u="sng">
                <a:solidFill>
                  <a:srgbClr val="7030A0"/>
                </a:solidFill>
                <a:latin typeface="Times New Roman" panose="02020603050405020304" charset="0"/>
                <a:cs typeface="Times New Roman" panose="02020603050405020304" charset="0"/>
              </a:rPr>
              <a:t>日常生活</a:t>
            </a:r>
            <a:r>
              <a:rPr sz="2400">
                <a:latin typeface="Times New Roman" panose="02020603050405020304" charset="0"/>
                <a:cs typeface="Times New Roman" panose="02020603050405020304" charset="0"/>
              </a:rPr>
              <a:t>中做一些小小的改变，这可以带来很大的不同。</a:t>
            </a:r>
            <a:r>
              <a:rPr sz="2400" baseline="30000">
                <a:latin typeface="Times New Roman" panose="02020603050405020304" charset="0"/>
                <a:cs typeface="Times New Roman" panose="02020603050405020304" charset="0"/>
              </a:rPr>
              <a:t>2024新高考天津卷应用文“低碳校园倡议信”</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Actually, each of us can be a change-maker by making these simple adjustments to our daily lives and small changes</a:t>
            </a:r>
            <a:r>
              <a:rPr sz="2400" u="sng">
                <a:solidFill>
                  <a:srgbClr val="FF0000"/>
                </a:solidFill>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in our daily routines</a:t>
            </a:r>
            <a:r>
              <a:rPr sz="2400">
                <a:latin typeface="Times New Roman" panose="02020603050405020304" charset="0"/>
                <a:cs typeface="Times New Roman" panose="02020603050405020304" charset="0"/>
              </a:rPr>
              <a:t>, which can make a great difference.</a:t>
            </a:r>
            <a:endParaRPr sz="2400">
              <a:latin typeface="Times New Roman" panose="02020603050405020304" charset="0"/>
              <a:cs typeface="Times New Roman" panose="02020603050405020304" charset="0"/>
            </a:endParaRPr>
          </a:p>
        </p:txBody>
      </p:sp>
      <p:sp>
        <p:nvSpPr>
          <p:cNvPr id="2" name="文本框 1"/>
          <p:cNvSpPr txBox="1"/>
          <p:nvPr/>
        </p:nvSpPr>
        <p:spPr>
          <a:xfrm>
            <a:off x="1325586" y="195"/>
            <a:ext cx="9952303"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routine/ru:ˈti:n/      n.常规;正常顺序 a.常规的</a:t>
            </a:r>
            <a:endParaRPr lang="en-US" altLang="zh-CN"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daily routine/ˈdeɪli ru:ˈti:n/   日常生活</a:t>
            </a:r>
            <a:endParaRPr lang="en-US" altLang="zh-CN"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137160" y="909955"/>
            <a:ext cx="11920855" cy="4724400"/>
          </a:xfrm>
          <a:prstGeom prst="rect">
            <a:avLst/>
          </a:prstGeom>
          <a:noFill/>
        </p:spPr>
        <p:txBody>
          <a:bodyPr wrap="square" rtlCol="0" anchor="t">
            <a:noAutofit/>
          </a:bodyPr>
          <a:lstStyle/>
          <a:p>
            <a:r>
              <a:rPr sz="2400"/>
              <a:t>1.因此，我认为按学生的</a:t>
            </a:r>
            <a:r>
              <a:rPr sz="2400">
                <a:solidFill>
                  <a:srgbClr val="FF0000"/>
                </a:solidFill>
              </a:rPr>
              <a:t>个人喜好</a:t>
            </a:r>
            <a:r>
              <a:rPr sz="2400"/>
              <a:t>分组将是一个更好的选择。</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Therefore, I believe that grouping by students’</a:t>
            </a:r>
            <a:r>
              <a:rPr sz="2400" u="sng">
                <a:solidFill>
                  <a:srgbClr val="FF0000"/>
                </a:solidFill>
                <a:latin typeface="Times New Roman" panose="02020603050405020304" charset="0"/>
                <a:cs typeface="Times New Roman" panose="02020603050405020304" charset="0"/>
              </a:rPr>
              <a:t> </a:t>
            </a:r>
            <a:endParaRPr sz="2400" u="sng">
              <a:solidFill>
                <a:srgbClr val="FF0000"/>
              </a:solidFill>
              <a:latin typeface="Times New Roman" panose="02020603050405020304" charset="0"/>
              <a:cs typeface="Times New Roman" panose="02020603050405020304" charset="0"/>
            </a:endParaRPr>
          </a:p>
          <a:p>
            <a:pPr indent="0">
              <a:buFont typeface="Arial" panose="020B0604020202020204" pitchFamily="34" charset="0"/>
              <a:buNone/>
            </a:pPr>
            <a:r>
              <a:rPr sz="2400" u="sng">
                <a:solidFill>
                  <a:srgbClr val="FF0000"/>
                </a:solidFill>
                <a:latin typeface="Times New Roman" panose="02020603050405020304" charset="0"/>
                <a:cs typeface="Times New Roman" panose="02020603050405020304" charset="0"/>
              </a:rPr>
              <a:t>personal preference</a:t>
            </a:r>
            <a:r>
              <a:rPr sz="2400">
                <a:latin typeface="Times New Roman" panose="02020603050405020304" charset="0"/>
                <a:cs typeface="Times New Roman" panose="02020603050405020304" charset="0"/>
              </a:rPr>
              <a:t> would be a better choice.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2.大多数学生，也就是说，65%的人</a:t>
            </a:r>
            <a:r>
              <a:rPr sz="2400">
                <a:solidFill>
                  <a:srgbClr val="FF0000"/>
                </a:solidFill>
                <a:latin typeface="Times New Roman" panose="02020603050405020304" charset="0"/>
                <a:cs typeface="Times New Roman" panose="02020603050405020304" charset="0"/>
              </a:rPr>
              <a:t>喜欢英语歌曲</a:t>
            </a:r>
            <a:r>
              <a:rPr sz="2400">
                <a:latin typeface="Times New Roman" panose="02020603050405020304" charset="0"/>
                <a:cs typeface="Times New Roman" panose="02020603050405020304" charset="0"/>
              </a:rPr>
              <a:t>，一半的学生喜欢看英语电影。</a:t>
            </a:r>
            <a:r>
              <a:rPr sz="2400" baseline="30000">
                <a:latin typeface="Times New Roman" panose="02020603050405020304" charset="0"/>
                <a:cs typeface="Times New Roman" panose="02020603050405020304" charset="0"/>
              </a:rPr>
              <a:t>2022全国乙卷图表类应用文“针对课外英语学习调查结果的短文投稿”</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Most students, that is to say 65%, </a:t>
            </a:r>
            <a:r>
              <a:rPr sz="2400" u="sng">
                <a:solidFill>
                  <a:srgbClr val="FF0000"/>
                </a:solidFill>
                <a:latin typeface="Times New Roman" panose="02020603050405020304" charset="0"/>
                <a:cs typeface="Times New Roman" panose="02020603050405020304" charset="0"/>
              </a:rPr>
              <a:t>have a preference for English songs</a:t>
            </a:r>
            <a:r>
              <a:rPr sz="2400">
                <a:latin typeface="Times New Roman" panose="02020603050405020304" charset="0"/>
                <a:cs typeface="Times New Roman" panose="02020603050405020304" charset="0"/>
              </a:rPr>
              <a:t>, with half of the students keen on watching English movies.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3.设身处地为他人着想</a:t>
            </a:r>
            <a:r>
              <a:rPr sz="2400">
                <a:solidFill>
                  <a:srgbClr val="FF0000"/>
                </a:solidFill>
                <a:latin typeface="Times New Roman" panose="02020603050405020304" charset="0"/>
                <a:cs typeface="Times New Roman" panose="02020603050405020304" charset="0"/>
              </a:rPr>
              <a:t>也是可取的</a:t>
            </a:r>
            <a:r>
              <a:rPr sz="2400">
                <a:latin typeface="Times New Roman" panose="02020603050405020304" charset="0"/>
                <a:cs typeface="Times New Roman" panose="02020603050405020304" charset="0"/>
              </a:rPr>
              <a:t>，这样可以减少误解。</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It is also preferable to </a:t>
            </a:r>
            <a:r>
              <a:rPr sz="2400">
                <a:latin typeface="Times New Roman" panose="02020603050405020304" charset="0"/>
                <a:cs typeface="Times New Roman" panose="02020603050405020304" charset="0"/>
              </a:rPr>
              <a:t>put ourselves in others’ shoes, which will minimize misunderstandings.</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4.最近进行了一项关于缓解压力方法的调查。绝大多数学生——确切地说，是80%的学生</a:t>
            </a:r>
            <a:r>
              <a:rPr sz="2400">
                <a:solidFill>
                  <a:srgbClr val="FF0000"/>
                </a:solidFill>
                <a:latin typeface="Times New Roman" panose="02020603050405020304" charset="0"/>
                <a:cs typeface="Times New Roman" panose="02020603050405020304" charset="0"/>
              </a:rPr>
              <a:t>喜欢看视频</a:t>
            </a:r>
            <a:r>
              <a:rPr sz="2400">
                <a:latin typeface="Times New Roman" panose="02020603050405020304" charset="0"/>
                <a:cs typeface="Times New Roman" panose="02020603050405020304" charset="0"/>
              </a:rPr>
              <a:t>，65%的学生</a:t>
            </a:r>
            <a:r>
              <a:rPr sz="2400">
                <a:solidFill>
                  <a:srgbClr val="FF0000"/>
                </a:solidFill>
                <a:latin typeface="Times New Roman" panose="02020603050405020304" charset="0"/>
                <a:cs typeface="Times New Roman" panose="02020603050405020304" charset="0"/>
              </a:rPr>
              <a:t>喜欢听音乐</a:t>
            </a:r>
            <a:r>
              <a:rPr sz="2400">
                <a:latin typeface="Times New Roman" panose="02020603050405020304" charset="0"/>
                <a:cs typeface="Times New Roman" panose="02020603050405020304" charset="0"/>
              </a:rPr>
              <a:t>。还有一些学生</a:t>
            </a:r>
            <a:r>
              <a:rPr sz="2400">
                <a:solidFill>
                  <a:srgbClr val="FF0000"/>
                </a:solidFill>
                <a:latin typeface="Times New Roman" panose="02020603050405020304" charset="0"/>
                <a:cs typeface="Times New Roman" panose="02020603050405020304" charset="0"/>
              </a:rPr>
              <a:t>更喜欢运动和聊天</a:t>
            </a:r>
            <a:r>
              <a:rPr sz="2400">
                <a:latin typeface="Times New Roman" panose="02020603050405020304" charset="0"/>
                <a:cs typeface="Times New Roman" panose="02020603050405020304" charset="0"/>
              </a:rPr>
              <a:t>，分别占30%和40%。</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Recently a survey was carried out about ways to relieve stress. An overwhelming number of students -- 80 percent, to be exact -- </a:t>
            </a:r>
            <a:r>
              <a:rPr sz="2400" u="sng">
                <a:solidFill>
                  <a:srgbClr val="FF0000"/>
                </a:solidFill>
                <a:latin typeface="Times New Roman" panose="02020603050405020304" charset="0"/>
                <a:cs typeface="Times New Roman" panose="02020603050405020304" charset="0"/>
              </a:rPr>
              <a:t>have a</a:t>
            </a:r>
            <a:r>
              <a:rPr lang="en-US" sz="2400" u="sng">
                <a:solidFill>
                  <a:srgbClr val="FF0000"/>
                </a:solidFill>
                <a:latin typeface="Times New Roman" panose="02020603050405020304" charset="0"/>
                <a:cs typeface="Times New Roman" panose="02020603050405020304" charset="0"/>
              </a:rPr>
              <a:t> </a:t>
            </a:r>
            <a:r>
              <a:rPr sz="2400" u="sng">
                <a:solidFill>
                  <a:srgbClr val="FF0000"/>
                </a:solidFill>
                <a:latin typeface="Times New Roman" panose="02020603050405020304" charset="0"/>
                <a:cs typeface="Times New Roman" panose="02020603050405020304" charset="0"/>
              </a:rPr>
              <a:t>preference for watching videos</a:t>
            </a:r>
            <a:r>
              <a:rPr sz="2400">
                <a:latin typeface="Times New Roman" panose="02020603050405020304" charset="0"/>
                <a:cs typeface="Times New Roman" panose="02020603050405020304" charset="0"/>
              </a:rPr>
              <a:t>, and listening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to music </a:t>
            </a:r>
            <a:r>
              <a:rPr sz="2400" u="sng">
                <a:solidFill>
                  <a:srgbClr val="FF0000"/>
                </a:solidFill>
                <a:latin typeface="Times New Roman" panose="02020603050405020304" charset="0"/>
                <a:cs typeface="Times New Roman" panose="02020603050405020304" charset="0"/>
              </a:rPr>
              <a:t>is favored</a:t>
            </a:r>
            <a:r>
              <a:rPr sz="2400">
                <a:latin typeface="Times New Roman" panose="02020603050405020304" charset="0"/>
                <a:cs typeface="Times New Roman" panose="02020603050405020304" charset="0"/>
              </a:rPr>
              <a:t> by another</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65 percent. Some students</a:t>
            </a:r>
            <a:r>
              <a:rPr sz="2400" u="sng">
                <a:solidFill>
                  <a:srgbClr val="FF0000"/>
                </a:solidFill>
                <a:latin typeface="Times New Roman" panose="02020603050405020304" charset="0"/>
                <a:cs typeface="Times New Roman" panose="02020603050405020304" charset="0"/>
              </a:rPr>
              <a:t> prefer playing sports and chatting</a:t>
            </a:r>
            <a:r>
              <a:rPr sz="2400">
                <a:latin typeface="Times New Roman" panose="02020603050405020304" charset="0"/>
                <a:cs typeface="Times New Roman" panose="02020603050405020304" charset="0"/>
              </a:rPr>
              <a:t>,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accounting for 30% and 40% respectively.</a:t>
            </a:r>
            <a:endParaRPr sz="2400">
              <a:latin typeface="Times New Roman" panose="02020603050405020304" charset="0"/>
              <a:cs typeface="Times New Roman" panose="02020603050405020304" charset="0"/>
            </a:endParaRPr>
          </a:p>
        </p:txBody>
      </p:sp>
      <p:sp>
        <p:nvSpPr>
          <p:cNvPr id="2" name="文本框 1"/>
          <p:cNvSpPr txBox="1"/>
          <p:nvPr/>
        </p:nvSpPr>
        <p:spPr>
          <a:xfrm>
            <a:off x="132495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preference/ˈprefrəns/      n.爱好;偏爱</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4" name="图片 3"/>
          <p:cNvPicPr/>
          <p:nvPr/>
        </p:nvPicPr>
        <p:blipFill>
          <a:blip r:embed="rId4"/>
          <a:stretch>
            <a:fillRect/>
          </a:stretch>
        </p:blipFill>
        <p:spPr>
          <a:xfrm>
            <a:off x="9807575" y="206375"/>
            <a:ext cx="2384425" cy="17322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blinds(horizontal)">
                                      <p:cBhvr>
                                        <p:cTn id="35" dur="500"/>
                                        <p:tgtEl>
                                          <p:spTgt spid="3">
                                            <p:txEl>
                                              <p:pRg st="9" end="9"/>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blinds(horizontal)">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1699875" cy="4724400"/>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1.令我惊讶的是，我的视频成为大家关注的焦点，</a:t>
            </a:r>
            <a:r>
              <a:rPr sz="2400">
                <a:solidFill>
                  <a:srgbClr val="FF0000"/>
                </a:solidFill>
                <a:latin typeface="Times New Roman" panose="02020603050405020304" charset="0"/>
                <a:cs typeface="Times New Roman" panose="02020603050405020304" charset="0"/>
              </a:rPr>
              <a:t>让我一炮而红</a:t>
            </a:r>
            <a:r>
              <a:rPr sz="2400">
                <a:latin typeface="Times New Roman" panose="02020603050405020304" charset="0"/>
                <a:cs typeface="Times New Roman" panose="02020603050405020304" charset="0"/>
              </a:rPr>
              <a:t>。</a:t>
            </a:r>
            <a:r>
              <a:rPr sz="2400" baseline="-25000">
                <a:latin typeface="Times New Roman" panose="02020603050405020304" charset="0"/>
                <a:cs typeface="Times New Roman" panose="02020603050405020304" charset="0"/>
              </a:rPr>
              <a:t>2021年浙江1月高考读后续写 “万圣节南瓜趣事”</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Much to my surprise, my video became the focus of attention, </a:t>
            </a:r>
            <a:r>
              <a:rPr sz="2400" u="sng">
                <a:solidFill>
                  <a:srgbClr val="FF0000"/>
                </a:solidFill>
                <a:latin typeface="Times New Roman" panose="02020603050405020304" charset="0"/>
                <a:cs typeface="Times New Roman" panose="02020603050405020304" charset="0"/>
              </a:rPr>
              <a:t>making me an instant hit</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2.“跟我来!”乔希喊道。</a:t>
            </a:r>
            <a:r>
              <a:rPr sz="2400">
                <a:solidFill>
                  <a:srgbClr val="FF0000"/>
                </a:solidFill>
                <a:latin typeface="Times New Roman" panose="02020603050405020304" charset="0"/>
                <a:cs typeface="Times New Roman" panose="02020603050405020304" charset="0"/>
              </a:rPr>
              <a:t>紧接着</a:t>
            </a:r>
            <a:r>
              <a:rPr sz="2400">
                <a:latin typeface="Times New Roman" panose="02020603050405020304" charset="0"/>
                <a:cs typeface="Times New Roman" panose="02020603050405020304" charset="0"/>
              </a:rPr>
              <a:t>，他就打着灯跑上楼去了我赶紧跟着他进了阁楼，在那里我们开始了彻底的搜查。</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“Come with me!” Josh called out. </a:t>
            </a:r>
            <a:r>
              <a:rPr sz="2400" u="sng">
                <a:solidFill>
                  <a:srgbClr val="FF0000"/>
                </a:solidFill>
                <a:latin typeface="Times New Roman" panose="02020603050405020304" charset="0"/>
                <a:cs typeface="Times New Roman" panose="02020603050405020304" charset="0"/>
              </a:rPr>
              <a:t>The next instant</a:t>
            </a:r>
            <a:r>
              <a:rPr sz="2400">
                <a:latin typeface="Times New Roman" panose="02020603050405020304" charset="0"/>
                <a:cs typeface="Times New Roman" panose="02020603050405020304" charset="0"/>
              </a:rPr>
              <a:t> , he raced upstairs with the lighting</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speed.I hurried to follow him into the attic, where we began a thorough search.</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a:t>
            </a:r>
            <a:r>
              <a:rPr sz="2400">
                <a:solidFill>
                  <a:srgbClr val="FF0000"/>
                </a:solidFill>
                <a:latin typeface="Times New Roman" panose="02020603050405020304" charset="0"/>
                <a:cs typeface="Times New Roman" panose="02020603050405020304" charset="0"/>
              </a:rPr>
              <a:t>你一进家门</a:t>
            </a:r>
            <a:r>
              <a:rPr sz="2400">
                <a:latin typeface="Times New Roman" panose="02020603050405020304" charset="0"/>
                <a:cs typeface="Times New Roman" panose="02020603050405020304" charset="0"/>
              </a:rPr>
              <a:t>,灯就会亮起,还有你最喜欢的音乐或电视节目会自动播放,而且你会发现晚餐已为你准备好了。</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Your lights will come on </a:t>
            </a:r>
            <a:r>
              <a:rPr sz="2400" u="sng">
                <a:solidFill>
                  <a:srgbClr val="FF0000"/>
                </a:solidFill>
                <a:latin typeface="Times New Roman" panose="02020603050405020304" charset="0"/>
                <a:cs typeface="Times New Roman" panose="02020603050405020304" charset="0"/>
              </a:rPr>
              <a:t>the instant you enter the door</a:t>
            </a:r>
            <a:r>
              <a:rPr sz="2400">
                <a:latin typeface="Times New Roman" panose="02020603050405020304" charset="0"/>
                <a:cs typeface="Times New Roman" panose="02020603050405020304" charset="0"/>
              </a:rPr>
              <a:t> along with your favourite music or TV programmes, and you will find your dinner already prepared for you.</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4.随着夜幕的降临，他卖光了爆米花，赚了一笔钱。他</a:t>
            </a:r>
            <a:r>
              <a:rPr sz="2400">
                <a:solidFill>
                  <a:srgbClr val="FF0000"/>
                </a:solidFill>
                <a:latin typeface="Times New Roman" panose="02020603050405020304" charset="0"/>
                <a:cs typeface="Times New Roman" panose="02020603050405020304" charset="0"/>
              </a:rPr>
              <a:t>立刻</a:t>
            </a:r>
            <a:r>
              <a:rPr sz="2400">
                <a:latin typeface="Times New Roman" panose="02020603050405020304" charset="0"/>
                <a:cs typeface="Times New Roman" panose="02020603050405020304" charset="0"/>
              </a:rPr>
              <a:t>和朋友们分享了这一激动人心的成就，他们都笑得合不拢嘴。</a:t>
            </a:r>
            <a:r>
              <a:rPr sz="2400" baseline="-25000">
                <a:latin typeface="Times New Roman" panose="02020603050405020304" charset="0"/>
                <a:cs typeface="Times New Roman" panose="02020603050405020304" charset="0"/>
              </a:rPr>
              <a:t>2020年新高考Ⅰ卷读后续写“制作爆米花帮助别人”</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As night descended gradually, he sold out all the popcorn and earned a sum of money. He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shared this exciting achievement with his friends</a:t>
            </a:r>
            <a:r>
              <a:rPr sz="2400" u="sng">
                <a:solidFill>
                  <a:srgbClr val="FF0000"/>
                </a:solidFill>
                <a:latin typeface="Times New Roman" panose="02020603050405020304" charset="0"/>
                <a:cs typeface="Times New Roman" panose="02020603050405020304" charset="0"/>
              </a:rPr>
              <a:t> instantly</a:t>
            </a:r>
            <a:r>
              <a:rPr sz="2400">
                <a:latin typeface="Times New Roman" panose="02020603050405020304" charset="0"/>
                <a:cs typeface="Times New Roman" panose="02020603050405020304" charset="0"/>
              </a:rPr>
              <a:t> and they all smiled from ear to ear.</a:t>
            </a:r>
            <a:endParaRPr sz="2400">
              <a:latin typeface="Times New Roman" panose="02020603050405020304" charset="0"/>
              <a:cs typeface="Times New Roman" panose="02020603050405020304" charset="0"/>
            </a:endParaRPr>
          </a:p>
        </p:txBody>
      </p:sp>
      <p:sp>
        <p:nvSpPr>
          <p:cNvPr id="2" name="文本框 1"/>
          <p:cNvSpPr txBox="1"/>
          <p:nvPr/>
        </p:nvSpPr>
        <p:spPr>
          <a:xfrm>
            <a:off x="132558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instant/ˈɪnstənt/                         n.瞬间;片刻 a.立即的</a:t>
            </a:r>
            <a:endParaRPr lang="en-US" altLang="zh-CN"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blinds(horizontal)">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1546840" cy="4724400"/>
          </a:xfrm>
          <a:prstGeom prst="rect">
            <a:avLst/>
          </a:prstGeom>
          <a:noFill/>
        </p:spPr>
        <p:txBody>
          <a:bodyPr wrap="square" rtlCol="0" anchor="t">
            <a:noAutofit/>
          </a:bodyPr>
          <a:lstStyle/>
          <a:p>
            <a:r>
              <a:rPr sz="2400" b="1">
                <a:solidFill>
                  <a:srgbClr val="FF0000"/>
                </a:solidFill>
              </a:rPr>
              <a:t>时间快：</a:t>
            </a:r>
            <a:endParaRPr sz="2400" b="1">
              <a:solidFill>
                <a:srgbClr val="FF0000"/>
              </a:solidFill>
            </a:endParaRPr>
          </a:p>
          <a:p>
            <a:r>
              <a:rPr sz="2400"/>
              <a:t>1.他</a:t>
            </a:r>
            <a:r>
              <a:rPr sz="2400">
                <a:solidFill>
                  <a:srgbClr val="FF0000"/>
                </a:solidFill>
              </a:rPr>
              <a:t>一听到</a:t>
            </a:r>
            <a:r>
              <a:rPr sz="2400"/>
              <a:t>这个意外的消息，惊讶得哭了起来。</a:t>
            </a:r>
            <a:endParaRPr sz="2400"/>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As soon as he heard of</a:t>
            </a:r>
            <a:r>
              <a:rPr sz="2400">
                <a:latin typeface="Times New Roman" panose="02020603050405020304" charset="0"/>
                <a:cs typeface="Times New Roman" panose="02020603050405020304" charset="0"/>
              </a:rPr>
              <a:t> the unexpected news, he was so surprised that he burst into tears.</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2.妈妈</a:t>
            </a:r>
            <a:r>
              <a:rPr sz="2400">
                <a:solidFill>
                  <a:srgbClr val="FF0000"/>
                </a:solidFill>
                <a:latin typeface="Times New Roman" panose="02020603050405020304" charset="0"/>
                <a:cs typeface="Times New Roman" panose="02020603050405020304" charset="0"/>
              </a:rPr>
              <a:t>一看到</a:t>
            </a:r>
            <a:r>
              <a:rPr sz="2400">
                <a:latin typeface="Times New Roman" panose="02020603050405020304" charset="0"/>
                <a:cs typeface="Times New Roman" panose="02020603050405020304" charset="0"/>
              </a:rPr>
              <a:t>早餐,就觉得很幸福。</a:t>
            </a:r>
            <a:r>
              <a:rPr sz="2400" baseline="-25000">
                <a:latin typeface="Times New Roman" panose="02020603050405020304" charset="0"/>
                <a:cs typeface="Times New Roman" panose="02020603050405020304" charset="0"/>
              </a:rPr>
              <a:t>2021年全国卷I读后续写“母亲节惊喜”</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The instant/minute she saw </a:t>
            </a:r>
            <a:r>
              <a:rPr sz="2400">
                <a:latin typeface="Times New Roman" panose="02020603050405020304" charset="0"/>
                <a:cs typeface="Times New Roman" panose="02020603050405020304" charset="0"/>
              </a:rPr>
              <a:t>the breakfast, the mother felt a wave of happiness welling up </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within her.</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a:t>
            </a:r>
            <a:r>
              <a:rPr sz="2400">
                <a:solidFill>
                  <a:srgbClr val="FF0000"/>
                </a:solidFill>
                <a:latin typeface="Times New Roman" panose="02020603050405020304" charset="0"/>
                <a:cs typeface="Times New Roman" panose="02020603050405020304" charset="0"/>
              </a:rPr>
              <a:t>.</a:t>
            </a:r>
            <a:r>
              <a:rPr lang="zh-CN" sz="2400">
                <a:solidFill>
                  <a:srgbClr val="FF0000"/>
                </a:solidFill>
                <a:latin typeface="Times New Roman" panose="02020603050405020304" charset="0"/>
                <a:cs typeface="Times New Roman" panose="02020603050405020304" charset="0"/>
              </a:rPr>
              <a:t>一</a:t>
            </a:r>
            <a:r>
              <a:rPr sz="2400">
                <a:solidFill>
                  <a:srgbClr val="FF0000"/>
                </a:solidFill>
                <a:latin typeface="Times New Roman" panose="02020603050405020304" charset="0"/>
                <a:cs typeface="Times New Roman" panose="02020603050405020304" charset="0"/>
              </a:rPr>
              <a:t>听到</a:t>
            </a:r>
            <a:r>
              <a:rPr sz="2400">
                <a:latin typeface="Times New Roman" panose="02020603050405020304" charset="0"/>
                <a:cs typeface="Times New Roman" panose="02020603050405020304" charset="0"/>
              </a:rPr>
              <a:t>我的话，大卫给了我一个大大的笑容，站了起来，走向了起跑线。</a:t>
            </a:r>
            <a:r>
              <a:rPr sz="2400" baseline="-25000">
                <a:latin typeface="Times New Roman" panose="02020603050405020304" charset="0"/>
                <a:cs typeface="Times New Roman" panose="02020603050405020304" charset="0"/>
              </a:rPr>
              <a:t>2022新高考全国卷I读后续写“脑瘫学生参加跑步比赛”</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Upon/On hearing</a:t>
            </a:r>
            <a:r>
              <a:rPr sz="2400">
                <a:latin typeface="Times New Roman" panose="02020603050405020304" charset="0"/>
                <a:cs typeface="Times New Roman" panose="02020603050405020304" charset="0"/>
              </a:rPr>
              <a:t> my words,David beamed a big smile,stood up and moved towards the</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starting line.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a:t>
            </a:r>
            <a:r>
              <a:rPr sz="2400">
                <a:solidFill>
                  <a:srgbClr val="FF0000"/>
                </a:solidFill>
                <a:latin typeface="Times New Roman" panose="02020603050405020304" charset="0"/>
                <a:cs typeface="Times New Roman" panose="02020603050405020304" charset="0"/>
              </a:rPr>
              <a:t>他刚到</a:t>
            </a:r>
            <a:r>
              <a:rPr sz="2400">
                <a:latin typeface="Times New Roman" panose="02020603050405020304" charset="0"/>
                <a:cs typeface="Times New Roman" panose="02020603050405020304" charset="0"/>
              </a:rPr>
              <a:t>，她</a:t>
            </a:r>
            <a:r>
              <a:rPr sz="2400">
                <a:solidFill>
                  <a:srgbClr val="FF0000"/>
                </a:solidFill>
                <a:latin typeface="Times New Roman" panose="02020603050405020304" charset="0"/>
                <a:cs typeface="Times New Roman" panose="02020603050405020304" charset="0"/>
              </a:rPr>
              <a:t>就</a:t>
            </a:r>
            <a:r>
              <a:rPr sz="2400">
                <a:latin typeface="Times New Roman" panose="02020603050405020304" charset="0"/>
                <a:cs typeface="Times New Roman" panose="02020603050405020304" charset="0"/>
              </a:rPr>
              <a:t>开始了抱怨。</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Hardly had he arrived when</a:t>
            </a:r>
            <a:r>
              <a:rPr sz="2400">
                <a:latin typeface="Times New Roman" panose="02020603050405020304" charset="0"/>
                <a:cs typeface="Times New Roman" panose="02020603050405020304" charset="0"/>
              </a:rPr>
              <a:t> she started complaining.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5.我</a:t>
            </a:r>
            <a:r>
              <a:rPr sz="2400">
                <a:solidFill>
                  <a:srgbClr val="FF0000"/>
                </a:solidFill>
                <a:latin typeface="Times New Roman" panose="02020603050405020304" charset="0"/>
                <a:cs typeface="Times New Roman" panose="02020603050405020304" charset="0"/>
              </a:rPr>
              <a:t>一踏进</a:t>
            </a:r>
            <a:r>
              <a:rPr sz="2400">
                <a:latin typeface="Times New Roman" panose="02020603050405020304" charset="0"/>
                <a:cs typeface="Times New Roman" panose="02020603050405020304" charset="0"/>
              </a:rPr>
              <a:t>这个熟悉的地方，我</a:t>
            </a:r>
            <a:r>
              <a:rPr lang="zh-CN" sz="2400">
                <a:solidFill>
                  <a:srgbClr val="FF0000"/>
                </a:solidFill>
                <a:latin typeface="Times New Roman" panose="02020603050405020304" charset="0"/>
                <a:cs typeface="Times New Roman" panose="02020603050405020304" charset="0"/>
              </a:rPr>
              <a:t>就</a:t>
            </a:r>
            <a:r>
              <a:rPr sz="2400">
                <a:latin typeface="Times New Roman" panose="02020603050405020304" charset="0"/>
                <a:cs typeface="Times New Roman" panose="02020603050405020304" charset="0"/>
              </a:rPr>
              <a:t>看见我的老师坐在一堆作业中间。</a:t>
            </a:r>
            <a:r>
              <a:rPr sz="2400" baseline="-25000">
                <a:latin typeface="Times New Roman" panose="02020603050405020304" charset="0"/>
                <a:cs typeface="Times New Roman" panose="02020603050405020304" charset="0"/>
              </a:rPr>
              <a:t>2023新高考I卷读后续写“参加写作比赛”</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No sooner had I stepped into </a:t>
            </a:r>
            <a:r>
              <a:rPr sz="2400">
                <a:latin typeface="Times New Roman" panose="02020603050405020304" charset="0"/>
                <a:cs typeface="Times New Roman" panose="02020603050405020304" charset="0"/>
              </a:rPr>
              <a:t>this familiar room </a:t>
            </a:r>
            <a:r>
              <a:rPr sz="2400" u="sng">
                <a:solidFill>
                  <a:srgbClr val="FF0000"/>
                </a:solidFill>
                <a:latin typeface="Times New Roman" panose="02020603050405020304" charset="0"/>
                <a:cs typeface="Times New Roman" panose="02020603050405020304" charset="0"/>
              </a:rPr>
              <a:t>than </a:t>
            </a:r>
            <a:r>
              <a:rPr sz="2400">
                <a:latin typeface="Times New Roman" panose="02020603050405020304" charset="0"/>
                <a:cs typeface="Times New Roman" panose="02020603050405020304" charset="0"/>
              </a:rPr>
              <a:t>I saw my teacher sitting among piles </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of papers. </a:t>
            </a:r>
            <a:endParaRPr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instant/ˈɪnstənt/    n.瞬间;片刻 a.立即的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4"/>
          <a:stretch>
            <a:fillRect/>
          </a:stretch>
        </p:blipFill>
        <p:spPr>
          <a:xfrm>
            <a:off x="10240010" y="101600"/>
            <a:ext cx="1951990" cy="15735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linds(horizontal)">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blinds(horizontal)">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blinds(horizontal)">
                                      <p:cBhvr>
                                        <p:cTn id="38" dur="500"/>
                                        <p:tgtEl>
                                          <p:spTgt spid="3">
                                            <p:txEl>
                                              <p:pRg st="12" end="12"/>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animEffect transition="in" filter="blinds(horizontal)">
                                      <p:cBhvr>
                                        <p:cTn id="4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custDataLst>
              <p:tags r:id="rId1"/>
            </p:custDataLst>
          </p:nvPr>
        </p:nvPicPr>
        <p:blipFill>
          <a:blip r:embed="rId2"/>
          <a:stretch>
            <a:fillRect/>
          </a:stretch>
        </p:blipFill>
        <p:spPr>
          <a:xfrm>
            <a:off x="6348" y="-6725"/>
            <a:ext cx="12176764" cy="6864467"/>
          </a:xfrm>
          <a:prstGeom prst="rect">
            <a:avLst/>
          </a:prstGeom>
        </p:spPr>
      </p:pic>
      <p:sp>
        <p:nvSpPr>
          <p:cNvPr id="19" name="文本框 18"/>
          <p:cNvSpPr txBox="1"/>
          <p:nvPr>
            <p:custDataLst>
              <p:tags r:id="rId3"/>
            </p:custDataLst>
          </p:nvPr>
        </p:nvSpPr>
        <p:spPr>
          <a:xfrm>
            <a:off x="3359863" y="3716580"/>
            <a:ext cx="8979737" cy="1614805"/>
          </a:xfrm>
          <a:prstGeom prst="rect">
            <a:avLst/>
          </a:prstGeom>
          <a:noFill/>
        </p:spPr>
        <p:txBody>
          <a:bodyPr wrap="square" rtlCol="0">
            <a:spAutoFit/>
          </a:bodyPr>
          <a:p>
            <a:pPr algn="ctr" fontAlgn="auto">
              <a:lnSpc>
                <a:spcPct val="150000"/>
              </a:lnSpc>
            </a:pPr>
            <a:r>
              <a:rPr lang="en-US" altLang="zh-CN" sz="6600" b="1">
                <a:solidFill>
                  <a:schemeClr val="tx1"/>
                </a:solidFill>
                <a:latin typeface="微软雅黑" panose="020B0503020204020204" charset="-122"/>
                <a:ea typeface="微软雅黑" panose="020B0503020204020204" charset="-122"/>
                <a:cs typeface="微软雅黑" panose="020B0503020204020204" charset="-122"/>
                <a:sym typeface="+mn-ea"/>
              </a:rPr>
              <a:t>B4</a:t>
            </a:r>
            <a:r>
              <a:rPr lang="zh-CN" altLang="en-US" sz="6600" b="1">
                <a:solidFill>
                  <a:schemeClr val="tx1"/>
                </a:solidFill>
                <a:latin typeface="微软雅黑" panose="020B0503020204020204" charset="-122"/>
                <a:ea typeface="微软雅黑" panose="020B0503020204020204" charset="-122"/>
                <a:cs typeface="微软雅黑" panose="020B0503020204020204" charset="-122"/>
                <a:sym typeface="+mn-ea"/>
              </a:rPr>
              <a:t>U</a:t>
            </a:r>
            <a:r>
              <a:rPr lang="en-US" altLang="zh-CN" sz="6600" b="1">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6600" b="1">
                <a:solidFill>
                  <a:schemeClr val="tx1"/>
                </a:solidFill>
                <a:latin typeface="微软雅黑" panose="020B0503020204020204" charset="-122"/>
                <a:ea typeface="微软雅黑" panose="020B0503020204020204" charset="-122"/>
                <a:cs typeface="微软雅黑" panose="020B0503020204020204" charset="-122"/>
                <a:sym typeface="+mn-ea"/>
              </a:rPr>
              <a:t>单词拓展</a:t>
            </a:r>
            <a:endParaRPr lang="en-US" altLang="zh-CN" sz="32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3360180" y="3140785"/>
            <a:ext cx="8598836" cy="829945"/>
          </a:xfrm>
          <a:prstGeom prst="rect">
            <a:avLst/>
          </a:prstGeom>
          <a:noFill/>
        </p:spPr>
        <p:txBody>
          <a:bodyPr wrap="square" rtlCol="0" anchor="t">
            <a:spAutoFit/>
          </a:bodyPr>
          <a:p>
            <a:pPr marL="457200" indent="-457200">
              <a:buFont typeface="Arial" panose="020B0604020202020204" pitchFamily="34" charset="0"/>
              <a:buChar char="•"/>
            </a:pPr>
            <a:r>
              <a:rPr lang="zh-CN" altLang="en-US" sz="4800" b="1">
                <a:solidFill>
                  <a:schemeClr val="tx1"/>
                </a:solidFill>
                <a:latin typeface="微软雅黑" panose="020B0503020204020204" charset="-122"/>
                <a:ea typeface="微软雅黑" panose="020B0503020204020204" charset="-122"/>
              </a:rPr>
              <a:t>活用教材词汇，靶向高考写作</a:t>
            </a:r>
            <a:endParaRPr lang="zh-CN" altLang="en-US" sz="4800" b="1">
              <a:solidFill>
                <a:schemeClr val="tx1"/>
              </a:solidFill>
              <a:latin typeface="微软雅黑" panose="020B0503020204020204" charset="-122"/>
              <a:ea typeface="微软雅黑" panose="020B0503020204020204" charset="-122"/>
            </a:endParaRPr>
          </a:p>
        </p:txBody>
      </p:sp>
      <p:sp>
        <p:nvSpPr>
          <p:cNvPr id="12" name="文本框 11"/>
          <p:cNvSpPr txBox="1"/>
          <p:nvPr>
            <p:custDataLst>
              <p:tags r:id="rId4"/>
            </p:custDataLst>
          </p:nvPr>
        </p:nvSpPr>
        <p:spPr>
          <a:xfrm>
            <a:off x="6743955" y="5665715"/>
            <a:ext cx="2926080" cy="36830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ea"/>
              </a:rPr>
              <a:t>武汉开发区汉阳三中：廖英</a:t>
            </a:r>
            <a:endPar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1546840" cy="4724400"/>
          </a:xfrm>
          <a:prstGeom prst="rect">
            <a:avLst/>
          </a:prstGeom>
          <a:noFill/>
        </p:spPr>
        <p:txBody>
          <a:bodyPr wrap="square" rtlCol="0" anchor="t">
            <a:noAutofit/>
          </a:bodyPr>
          <a:lstStyle/>
          <a:p>
            <a:r>
              <a:rPr sz="2400" b="1">
                <a:solidFill>
                  <a:srgbClr val="FF0000"/>
                </a:solidFill>
              </a:rPr>
              <a:t>时间快：</a:t>
            </a:r>
            <a:endParaRPr sz="2400" b="1">
              <a:solidFill>
                <a:srgbClr val="FF0000"/>
              </a:solidFill>
            </a:endParaRPr>
          </a:p>
          <a:p>
            <a:r>
              <a:rPr sz="2400">
                <a:latin typeface="Times New Roman" panose="02020603050405020304" charset="0"/>
                <a:cs typeface="Times New Roman" panose="02020603050405020304" charset="0"/>
              </a:rPr>
              <a:t>6.我保证，</a:t>
            </a:r>
            <a:r>
              <a:rPr sz="2400">
                <a:solidFill>
                  <a:srgbClr val="FF0000"/>
                </a:solidFill>
                <a:latin typeface="Times New Roman" panose="02020603050405020304" charset="0"/>
                <a:cs typeface="Times New Roman" panose="02020603050405020304" charset="0"/>
              </a:rPr>
              <a:t>一拿到钱</a:t>
            </a:r>
            <a:r>
              <a:rPr sz="2400">
                <a:latin typeface="Times New Roman" panose="02020603050405020304" charset="0"/>
                <a:cs typeface="Times New Roman" panose="02020603050405020304" charset="0"/>
              </a:rPr>
              <a:t>我就还你。</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 will pay you back, I promise, </a:t>
            </a:r>
            <a:r>
              <a:rPr sz="2400" u="sng">
                <a:solidFill>
                  <a:srgbClr val="FF0000"/>
                </a:solidFill>
                <a:latin typeface="Times New Roman" panose="02020603050405020304" charset="0"/>
                <a:cs typeface="Times New Roman" panose="02020603050405020304" charset="0"/>
              </a:rPr>
              <a:t>the moment I get paid</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7.</a:t>
            </a:r>
            <a:r>
              <a:rPr sz="2400">
                <a:solidFill>
                  <a:srgbClr val="FF0000"/>
                </a:solidFill>
                <a:latin typeface="Times New Roman" panose="02020603050405020304" charset="0"/>
                <a:cs typeface="Times New Roman" panose="02020603050405020304" charset="0"/>
              </a:rPr>
              <a:t>在一刹那/在一瞬间/在一瞬间/在一眨眼间</a:t>
            </a:r>
            <a:r>
              <a:rPr sz="2400">
                <a:latin typeface="Times New Roman" panose="02020603050405020304" charset="0"/>
                <a:cs typeface="Times New Roman" panose="02020603050405020304" charset="0"/>
              </a:rPr>
              <a:t>，他趁人不注意快速溜进了房间。</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In a split second/In an instant/In a flash/In the blink of an eye</a:t>
            </a:r>
            <a:r>
              <a:rPr sz="2400">
                <a:latin typeface="Times New Roman" panose="02020603050405020304" charset="0"/>
                <a:cs typeface="Times New Roman" panose="02020603050405020304" charset="0"/>
              </a:rPr>
              <a:t>, he slipped into the room without notice.</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8.简</a:t>
            </a:r>
            <a:r>
              <a:rPr sz="2400">
                <a:solidFill>
                  <a:srgbClr val="FF0000"/>
                </a:solidFill>
                <a:latin typeface="Times New Roman" panose="02020603050405020304" charset="0"/>
                <a:cs typeface="Times New Roman" panose="02020603050405020304" charset="0"/>
              </a:rPr>
              <a:t>立刻</a:t>
            </a:r>
            <a:r>
              <a:rPr sz="2400">
                <a:latin typeface="Times New Roman" panose="02020603050405020304" charset="0"/>
                <a:cs typeface="Times New Roman" panose="02020603050405020304" charset="0"/>
              </a:rPr>
              <a:t>跑到岩石上，爬了上去，然后疯狂地摇晃着她的黄色上衣。</a:t>
            </a:r>
            <a:r>
              <a:rPr sz="2400" baseline="30000">
                <a:latin typeface="Times New Roman" panose="02020603050405020304" charset="0"/>
                <a:cs typeface="Times New Roman" panose="02020603050405020304" charset="0"/>
              </a:rPr>
              <a:t>2016年浙江卷高考读后续写 “夫妻吵架森林迷路”</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In no time </a:t>
            </a:r>
            <a:r>
              <a:rPr sz="2400">
                <a:latin typeface="Times New Roman" panose="02020603050405020304" charset="0"/>
                <a:cs typeface="Times New Roman" panose="02020603050405020304" charset="0"/>
              </a:rPr>
              <a:t>did Jane rush to the rock, climb</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onto it and waver her yellow blouse madly.</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9.</a:t>
            </a:r>
            <a:r>
              <a:rPr sz="2400">
                <a:solidFill>
                  <a:srgbClr val="FF0000"/>
                </a:solidFill>
                <a:latin typeface="Times New Roman" panose="02020603050405020304" charset="0"/>
                <a:cs typeface="Times New Roman" panose="02020603050405020304" charset="0"/>
              </a:rPr>
              <a:t>一听到这个好消息后</a:t>
            </a:r>
            <a:r>
              <a:rPr sz="2400">
                <a:latin typeface="Times New Roman" panose="02020603050405020304" charset="0"/>
                <a:cs typeface="Times New Roman" panose="02020603050405020304" charset="0"/>
              </a:rPr>
              <a:t>，同学们爆发出欢呼和庆祝。</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Almost immediately/shortly after/at once after receiving the good news</a:t>
            </a:r>
            <a:r>
              <a:rPr sz="2400">
                <a:latin typeface="Times New Roman" panose="02020603050405020304" charset="0"/>
                <a:cs typeface="Times New Roman" panose="02020603050405020304" charset="0"/>
              </a:rPr>
              <a:t>, the students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erupted in cheers and celebration.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10.</a:t>
            </a:r>
            <a:r>
              <a:rPr lang="zh-CN" sz="2400">
                <a:latin typeface="Times New Roman" panose="02020603050405020304" charset="0"/>
                <a:cs typeface="Times New Roman" panose="02020603050405020304" charset="0"/>
              </a:rPr>
              <a:t>一</a:t>
            </a:r>
            <a:r>
              <a:rPr sz="2400">
                <a:latin typeface="Times New Roman" panose="02020603050405020304" charset="0"/>
                <a:cs typeface="Times New Roman" panose="02020603050405020304" charset="0"/>
              </a:rPr>
              <a:t>看到这个</a:t>
            </a:r>
            <a:r>
              <a:rPr lang="zh-CN" sz="2400">
                <a:latin typeface="Times New Roman" panose="02020603050405020304" charset="0"/>
                <a:cs typeface="Times New Roman" panose="02020603050405020304" charset="0"/>
              </a:rPr>
              <a:t>懂得</a:t>
            </a:r>
            <a:r>
              <a:rPr sz="2400">
                <a:latin typeface="Times New Roman" panose="02020603050405020304" charset="0"/>
                <a:cs typeface="Times New Roman" panose="02020603050405020304" charset="0"/>
              </a:rPr>
              <a:t>感恩的</a:t>
            </a:r>
            <a:r>
              <a:rPr lang="zh-CN" sz="2400">
                <a:latin typeface="Times New Roman" panose="02020603050405020304" charset="0"/>
                <a:cs typeface="Times New Roman" panose="02020603050405020304" charset="0"/>
              </a:rPr>
              <a:t>小家伙</a:t>
            </a:r>
            <a:r>
              <a:rPr sz="2400">
                <a:latin typeface="Times New Roman" panose="02020603050405020304" charset="0"/>
                <a:cs typeface="Times New Roman" panose="02020603050405020304" charset="0"/>
              </a:rPr>
              <a:t>，我感到一阵宽慰和敬畏。</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 felt a surge of relief and awe </a:t>
            </a:r>
            <a:r>
              <a:rPr sz="2400" u="sng">
                <a:solidFill>
                  <a:srgbClr val="FF0000"/>
                </a:solidFill>
                <a:latin typeface="Times New Roman" panose="02020603050405020304" charset="0"/>
                <a:cs typeface="Times New Roman" panose="02020603050405020304" charset="0"/>
              </a:rPr>
              <a:t>at the sight of </a:t>
            </a:r>
            <a:r>
              <a:rPr sz="2400">
                <a:latin typeface="Times New Roman" panose="02020603050405020304" charset="0"/>
                <a:cs typeface="Times New Roman" panose="02020603050405020304" charset="0"/>
              </a:rPr>
              <a:t>this grateful creature. </a:t>
            </a:r>
            <a:endParaRPr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instant/ˈɪnstənt/      n.瞬间;片刻 a.立即的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4"/>
          <a:stretch>
            <a:fillRect/>
          </a:stretch>
        </p:blipFill>
        <p:spPr>
          <a:xfrm>
            <a:off x="10240010" y="0"/>
            <a:ext cx="1951990" cy="15735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blinds(horizontal)">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blinds(horizontal)">
                                      <p:cBhvr>
                                        <p:cTn id="3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1546840" cy="4724400"/>
          </a:xfrm>
          <a:prstGeom prst="rect">
            <a:avLst/>
          </a:prstGeom>
          <a:noFill/>
        </p:spPr>
        <p:txBody>
          <a:bodyPr wrap="square" rtlCol="0" anchor="t">
            <a:noAutofit/>
          </a:bodyPr>
          <a:lstStyle/>
          <a:p>
            <a:r>
              <a:rPr sz="2400" b="1">
                <a:solidFill>
                  <a:srgbClr val="FF0000"/>
                </a:solidFill>
              </a:rPr>
              <a:t>时间慢：</a:t>
            </a:r>
            <a:endParaRPr sz="2400" b="1">
              <a:solidFill>
                <a:srgbClr val="FF0000"/>
              </a:solidFill>
            </a:endParaRPr>
          </a:p>
          <a:p>
            <a:r>
              <a:rPr sz="2400">
                <a:latin typeface="Times New Roman" panose="02020603050405020304" charset="0"/>
                <a:cs typeface="Times New Roman" panose="02020603050405020304" charset="0"/>
              </a:rPr>
              <a:t>1.听当地人聊天，</a:t>
            </a:r>
            <a:r>
              <a:rPr sz="2400">
                <a:solidFill>
                  <a:srgbClr val="7030A0"/>
                </a:solidFill>
                <a:latin typeface="Times New Roman" panose="02020603050405020304" charset="0"/>
                <a:cs typeface="Times New Roman" panose="02020603050405020304" charset="0"/>
              </a:rPr>
              <a:t>时间过得很慢</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7030A0"/>
                </a:solidFill>
                <a:latin typeface="Times New Roman" panose="02020603050405020304" charset="0"/>
                <a:cs typeface="Times New Roman" panose="02020603050405020304" charset="0"/>
              </a:rPr>
              <a:t>Time goes slower</a:t>
            </a:r>
            <a:r>
              <a:rPr sz="2400">
                <a:solidFill>
                  <a:srgbClr val="7030A0"/>
                </a:solidFill>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when listening to the natives chatting.</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2.对安妮来说，</a:t>
            </a:r>
            <a:r>
              <a:rPr sz="2400">
                <a:solidFill>
                  <a:srgbClr val="7030A0"/>
                </a:solidFill>
                <a:latin typeface="Times New Roman" panose="02020603050405020304" charset="0"/>
                <a:cs typeface="Times New Roman" panose="02020603050405020304" charset="0"/>
              </a:rPr>
              <a:t>这一天剩下的时间过得很慢</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7030A0"/>
                </a:solidFill>
                <a:latin typeface="Times New Roman" panose="02020603050405020304" charset="0"/>
                <a:cs typeface="Times New Roman" panose="02020603050405020304" charset="0"/>
              </a:rPr>
              <a:t>The rest of the day went very slowly</a:t>
            </a:r>
            <a:r>
              <a:rPr sz="2400">
                <a:latin typeface="Times New Roman" panose="02020603050405020304" charset="0"/>
                <a:cs typeface="Times New Roman" panose="02020603050405020304" charset="0"/>
              </a:rPr>
              <a:t> for Anne.</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3.为什么物理课总是那么</a:t>
            </a:r>
            <a:r>
              <a:rPr lang="zh-CN" sz="2400">
                <a:solidFill>
                  <a:srgbClr val="7030A0"/>
                </a:solidFill>
                <a:latin typeface="Times New Roman" panose="02020603050405020304" charset="0"/>
                <a:cs typeface="Times New Roman" panose="02020603050405020304" charset="0"/>
              </a:rPr>
              <a:t>漫长</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Why do physics lessons always seem to </a:t>
            </a:r>
            <a:r>
              <a:rPr sz="2400" u="sng">
                <a:solidFill>
                  <a:srgbClr val="7030A0"/>
                </a:solidFill>
                <a:latin typeface="Times New Roman" panose="02020603050405020304" charset="0"/>
                <a:cs typeface="Times New Roman" panose="02020603050405020304" charset="0"/>
              </a:rPr>
              <a:t>drag</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4.但</a:t>
            </a:r>
            <a:r>
              <a:rPr sz="2400">
                <a:solidFill>
                  <a:srgbClr val="7030A0"/>
                </a:solidFill>
                <a:latin typeface="Times New Roman" panose="02020603050405020304" charset="0"/>
                <a:cs typeface="Times New Roman" panose="02020603050405020304" charset="0"/>
              </a:rPr>
              <a:t>似乎过了一个世纪那么久</a:t>
            </a:r>
            <a:r>
              <a:rPr sz="2400">
                <a:latin typeface="Times New Roman" panose="02020603050405020304" charset="0"/>
                <a:cs typeface="Times New Roman" panose="02020603050405020304" charset="0"/>
              </a:rPr>
              <a:t>，什么都没有发生。</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But</a:t>
            </a:r>
            <a:r>
              <a:rPr sz="2400" u="sng">
                <a:solidFill>
                  <a:srgbClr val="7030A0"/>
                </a:solidFill>
                <a:latin typeface="Times New Roman" panose="02020603050405020304" charset="0"/>
                <a:cs typeface="Times New Roman" panose="02020603050405020304" charset="0"/>
              </a:rPr>
              <a:t> after what seemed a century</a:t>
            </a:r>
            <a:r>
              <a:rPr sz="2400">
                <a:latin typeface="Times New Roman" panose="02020603050405020304" charset="0"/>
                <a:cs typeface="Times New Roman" panose="02020603050405020304" charset="0"/>
              </a:rPr>
              <a:t>, nothing happened. </a:t>
            </a:r>
            <a:endParaRPr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instant/ˈɪnstənt/                         n.瞬间;片刻 a.立即的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8143240" y="984250"/>
            <a:ext cx="3975100" cy="45123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blinds(horizontal)">
                                      <p:cBhvr>
                                        <p:cTn id="2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9214485" y="765175"/>
            <a:ext cx="2978150" cy="3308985"/>
          </a:xfrm>
          <a:prstGeom prst="rect">
            <a:avLst/>
          </a:prstGeom>
        </p:spPr>
      </p:pic>
      <p:cxnSp>
        <p:nvCxnSpPr>
          <p:cNvPr id="18" name="直接连接符 17"/>
          <p:cNvCxnSpPr>
            <a:cxnSpLocks noChangeShapeType="1"/>
          </p:cNvCxnSpPr>
          <p:nvPr>
            <p:custDataLst>
              <p:tags r:id="rId2"/>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9258300" cy="4724400"/>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a:t>
            </a:r>
            <a:r>
              <a:rPr sz="2400">
                <a:solidFill>
                  <a:srgbClr val="7030A0"/>
                </a:solidFill>
                <a:latin typeface="Times New Roman" panose="02020603050405020304" charset="0"/>
                <a:cs typeface="Times New Roman" panose="02020603050405020304" charset="0"/>
              </a:rPr>
              <a:t>指挥官命令我</a:t>
            </a:r>
            <a:r>
              <a:rPr sz="2400">
                <a:latin typeface="Times New Roman" panose="02020603050405020304" charset="0"/>
                <a:cs typeface="Times New Roman" panose="02020603050405020304" charset="0"/>
              </a:rPr>
              <a:t>离开教室前把空调关掉。</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7030A0"/>
                </a:solidFill>
                <a:latin typeface="Times New Roman" panose="02020603050405020304" charset="0"/>
                <a:cs typeface="Times New Roman" panose="02020603050405020304" charset="0"/>
              </a:rPr>
              <a:t>The commander commanded me to</a:t>
            </a:r>
            <a:r>
              <a:rPr sz="2400">
                <a:latin typeface="Times New Roman" panose="02020603050405020304" charset="0"/>
                <a:cs typeface="Times New Roman" panose="02020603050405020304" charset="0"/>
              </a:rPr>
              <a:t> switch off the air conditioner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before leaving the classroom.</a:t>
            </a:r>
            <a:endParaRPr sz="2400">
              <a:latin typeface="Times New Roman" panose="02020603050405020304" charset="0"/>
              <a:cs typeface="Times New Roman" panose="02020603050405020304" charset="0"/>
            </a:endParaRPr>
          </a:p>
          <a:p>
            <a:pPr indent="0">
              <a:buFont typeface="Arial" panose="020B0604020202020204" pitchFamily="34" charset="0"/>
              <a:buNone/>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2.所有控件都将</a:t>
            </a:r>
            <a:r>
              <a:rPr sz="2400">
                <a:solidFill>
                  <a:srgbClr val="7030A0"/>
                </a:solidFill>
                <a:latin typeface="Times New Roman" panose="02020603050405020304" charset="0"/>
                <a:cs typeface="Times New Roman" panose="02020603050405020304" charset="0"/>
              </a:rPr>
              <a:t>响应语音指令</a:t>
            </a:r>
            <a:r>
              <a:rPr sz="2400">
                <a:latin typeface="Times New Roman" panose="02020603050405020304" charset="0"/>
                <a:cs typeface="Times New Roman" panose="02020603050405020304" charset="0"/>
              </a:rPr>
              <a:t>。你只要大声说出你的需求，你的家居系统就会响应。</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All controls will</a:t>
            </a:r>
            <a:r>
              <a:rPr sz="2400" u="sng">
                <a:solidFill>
                  <a:srgbClr val="7030A0"/>
                </a:solidFill>
                <a:latin typeface="Times New Roman" panose="02020603050405020304" charset="0"/>
                <a:cs typeface="Times New Roman" panose="02020603050405020304" charset="0"/>
              </a:rPr>
              <a:t> respond to voice commands.</a:t>
            </a:r>
            <a:r>
              <a:rPr sz="2400">
                <a:latin typeface="Times New Roman" panose="02020603050405020304" charset="0"/>
                <a:cs typeface="Times New Roman" panose="02020603050405020304" charset="0"/>
              </a:rPr>
              <a:t>You just say aloud what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you want and the home system will obey.</a:t>
            </a:r>
            <a:endParaRPr sz="2400">
              <a:latin typeface="Times New Roman" panose="02020603050405020304" charset="0"/>
              <a:cs typeface="Times New Roman" panose="02020603050405020304" charset="0"/>
            </a:endParaRPr>
          </a:p>
          <a:p>
            <a:pPr indent="0">
              <a:buFont typeface="Arial" panose="020B0604020202020204" pitchFamily="34" charset="0"/>
              <a:buNone/>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3.我</a:t>
            </a:r>
            <a:r>
              <a:rPr sz="2400">
                <a:solidFill>
                  <a:srgbClr val="7030A0"/>
                </a:solidFill>
                <a:latin typeface="Times New Roman" panose="02020603050405020304" charset="0"/>
                <a:cs typeface="Times New Roman" panose="02020603050405020304" charset="0"/>
              </a:rPr>
              <a:t>精通英语</a:t>
            </a:r>
            <a:r>
              <a:rPr sz="2400">
                <a:latin typeface="Times New Roman" panose="02020603050405020304" charset="0"/>
                <a:cs typeface="Times New Roman" panose="02020603050405020304" charset="0"/>
              </a:rPr>
              <a:t>,因此我能与参观者毫无困难地交流。</a:t>
            </a:r>
            <a:endParaRPr sz="2400">
              <a:latin typeface="Times New Roman" panose="02020603050405020304" charset="0"/>
              <a:cs typeface="Times New Roman" panose="02020603050405020304" charset="0"/>
            </a:endParaRPr>
          </a:p>
          <a:p>
            <a:r>
              <a:rPr sz="2400" baseline="-25000">
                <a:latin typeface="Times New Roman" panose="02020603050405020304" charset="0"/>
                <a:cs typeface="Times New Roman" panose="02020603050405020304" charset="0"/>
              </a:rPr>
              <a:t>2019年全国卷应用文“伦敦美术馆志愿者申请信”</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Besides, I </a:t>
            </a:r>
            <a:r>
              <a:rPr sz="2400" u="sng">
                <a:solidFill>
                  <a:srgbClr val="7030A0"/>
                </a:solidFill>
                <a:latin typeface="Times New Roman" panose="02020603050405020304" charset="0"/>
                <a:cs typeface="Times New Roman" panose="02020603050405020304" charset="0"/>
              </a:rPr>
              <a:t>have a good command of English</a:t>
            </a:r>
            <a:r>
              <a:rPr sz="2400">
                <a:latin typeface="Times New Roman" panose="02020603050405020304" charset="0"/>
                <a:cs typeface="Times New Roman" panose="02020603050405020304" charset="0"/>
              </a:rPr>
              <a:t>, which can make it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easy to communicate with foreigners.</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command/kəˈmɑ:nd/   n.指令;命令;控制 vt.命令</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5"/>
          <a:stretch>
            <a:fillRect/>
          </a:stretch>
        </p:blipFill>
        <p:spPr>
          <a:xfrm>
            <a:off x="8912860" y="4364355"/>
            <a:ext cx="3278505" cy="24936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blinds(horizontal)">
                                      <p:cBhvr>
                                        <p:cTn id="3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7912100" cy="4724400"/>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4.有了丈夫的陪伴，她逐渐感到快乐，</a:t>
            </a:r>
            <a:r>
              <a:rPr sz="2400">
                <a:solidFill>
                  <a:srgbClr val="7030A0"/>
                </a:solidFill>
                <a:latin typeface="Times New Roman" panose="02020603050405020304" charset="0"/>
                <a:cs typeface="Times New Roman" panose="02020603050405020304" charset="0"/>
              </a:rPr>
              <a:t>并能控制自己</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With her husband keeping her company, she gradually felt happy and </a:t>
            </a:r>
            <a:r>
              <a:rPr sz="2400" u="sng">
                <a:solidFill>
                  <a:srgbClr val="7030A0"/>
                </a:solidFill>
                <a:latin typeface="Times New Roman" panose="02020603050405020304" charset="0"/>
                <a:cs typeface="Times New Roman" panose="02020603050405020304" charset="0"/>
              </a:rPr>
              <a:t>in command of herself</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5.西汉时，张骞</a:t>
            </a:r>
            <a:r>
              <a:rPr sz="2400">
                <a:solidFill>
                  <a:srgbClr val="7030A0"/>
                </a:solidFill>
                <a:latin typeface="Times New Roman" panose="02020603050405020304" charset="0"/>
                <a:cs typeface="Times New Roman" panose="02020603050405020304" charset="0"/>
              </a:rPr>
              <a:t>奉皇帝之命</a:t>
            </a:r>
            <a:r>
              <a:rPr sz="2400">
                <a:latin typeface="Times New Roman" panose="02020603050405020304" charset="0"/>
                <a:cs typeface="Times New Roman" panose="02020603050405020304" charset="0"/>
              </a:rPr>
              <a:t>出征西域。他销售茶叶、丝绸等中国传统产品，进口各种商品，打开了中国与中亚许多国家友谊的大门。通过他的旅行，丝绸之路诞生了。</a:t>
            </a:r>
            <a:endParaRPr sz="2400">
              <a:latin typeface="Times New Roman" panose="02020603050405020304" charset="0"/>
              <a:cs typeface="Times New Roman" panose="02020603050405020304" charset="0"/>
            </a:endParaRPr>
          </a:p>
          <a:p>
            <a:r>
              <a:rPr sz="2400" baseline="-25000">
                <a:latin typeface="Times New Roman" panose="02020603050405020304" charset="0"/>
                <a:cs typeface="Times New Roman" panose="02020603050405020304" charset="0"/>
              </a:rPr>
              <a:t>2023全国甲卷应用文“介绍中国历史人物征文稿”</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In the Western Han Dynasty, </a:t>
            </a:r>
            <a:r>
              <a:rPr sz="2400" u="sng">
                <a:solidFill>
                  <a:srgbClr val="7030A0"/>
                </a:solidFill>
                <a:latin typeface="Times New Roman" panose="02020603050405020304" charset="0"/>
                <a:cs typeface="Times New Roman" panose="02020603050405020304" charset="0"/>
              </a:rPr>
              <a:t>following the emperor’s command</a:t>
            </a:r>
            <a:r>
              <a:rPr sz="2400">
                <a:latin typeface="Times New Roman" panose="02020603050405020304" charset="0"/>
                <a:cs typeface="Times New Roman" panose="02020603050405020304" charset="0"/>
              </a:rPr>
              <a:t>, Zhang Qian made his journey to the Western Regions. Selling traditional Chinese products like tea and silk and importing a variety of items, he opened the door to the friendship between China and many countries in Central Asia.Through his traveling, the Silk Road came into being .</a:t>
            </a:r>
            <a:endParaRPr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command/kəˈmɑ:nd/   n.指令;命令;控制 vt.命令</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p:nvPr/>
        </p:nvPicPr>
        <p:blipFill>
          <a:blip r:embed="rId4"/>
          <a:stretch>
            <a:fillRect/>
          </a:stretch>
        </p:blipFill>
        <p:spPr>
          <a:xfrm>
            <a:off x="8574405" y="3317240"/>
            <a:ext cx="3617595" cy="3540760"/>
          </a:xfrm>
          <a:prstGeom prst="rect">
            <a:avLst/>
          </a:prstGeom>
        </p:spPr>
      </p:pic>
      <p:pic>
        <p:nvPicPr>
          <p:cNvPr id="6" name="图片 5"/>
          <p:cNvPicPr/>
          <p:nvPr/>
        </p:nvPicPr>
        <p:blipFill>
          <a:blip r:embed="rId5"/>
          <a:stretch>
            <a:fillRect/>
          </a:stretch>
        </p:blipFill>
        <p:spPr>
          <a:xfrm>
            <a:off x="8574405" y="845185"/>
            <a:ext cx="3617595" cy="25069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7400925" cy="4724400"/>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1.我们的父母经常要求</a:t>
            </a:r>
            <a:r>
              <a:rPr sz="2400">
                <a:solidFill>
                  <a:srgbClr val="7030A0"/>
                </a:solidFill>
                <a:latin typeface="Times New Roman" panose="02020603050405020304" charset="0"/>
                <a:cs typeface="Times New Roman" panose="02020603050405020304" charset="0"/>
              </a:rPr>
              <a:t>我们要遵守交通规则。</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Our parents often command that </a:t>
            </a:r>
            <a:r>
              <a:rPr sz="2400" u="sng">
                <a:solidFill>
                  <a:srgbClr val="7030A0"/>
                </a:solidFill>
                <a:latin typeface="Times New Roman" panose="02020603050405020304" charset="0"/>
                <a:cs typeface="Times New Roman" panose="02020603050405020304" charset="0"/>
              </a:rPr>
              <a:t>we (should) obey traffic rules.</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2.机器人</a:t>
            </a:r>
            <a:r>
              <a:rPr sz="2400">
                <a:solidFill>
                  <a:srgbClr val="7030A0"/>
                </a:solidFill>
                <a:latin typeface="Times New Roman" panose="02020603050405020304" charset="0"/>
                <a:cs typeface="Times New Roman" panose="02020603050405020304" charset="0"/>
              </a:rPr>
              <a:t>必须服从人类的命令</a:t>
            </a:r>
            <a:r>
              <a:rPr sz="2400">
                <a:latin typeface="Times New Roman" panose="02020603050405020304" charset="0"/>
                <a:cs typeface="Times New Roman" panose="02020603050405020304" charset="0"/>
              </a:rPr>
              <a:t>，除非这些命令与第一定律相冲突。</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A robot must </a:t>
            </a:r>
            <a:r>
              <a:rPr sz="2400" u="sng">
                <a:solidFill>
                  <a:srgbClr val="7030A0"/>
                </a:solidFill>
                <a:latin typeface="Times New Roman" panose="02020603050405020304" charset="0"/>
                <a:cs typeface="Times New Roman" panose="02020603050405020304" charset="0"/>
              </a:rPr>
              <a:t>obey orders</a:t>
            </a:r>
            <a:r>
              <a:rPr sz="2400">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given by human beings</a:t>
            </a:r>
            <a:r>
              <a:rPr sz="2400">
                <a:latin typeface="Times New Roman" panose="02020603050405020304" charset="0"/>
                <a:cs typeface="Times New Roman" panose="02020603050405020304" charset="0"/>
              </a:rPr>
              <a:t> except where such orders would conflict with the first law.</a:t>
            </a:r>
            <a:endParaRPr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obey/əˈbeɪ/    v.服从;遵守</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6" name="图片 5"/>
          <p:cNvPicPr/>
          <p:nvPr/>
        </p:nvPicPr>
        <p:blipFill>
          <a:blip r:embed="rId4"/>
          <a:stretch>
            <a:fillRect/>
          </a:stretch>
        </p:blipFill>
        <p:spPr>
          <a:xfrm>
            <a:off x="9158605" y="861695"/>
            <a:ext cx="2950845" cy="3448050"/>
          </a:xfrm>
          <a:prstGeom prst="rect">
            <a:avLst/>
          </a:prstGeom>
        </p:spPr>
      </p:pic>
      <p:sp>
        <p:nvSpPr>
          <p:cNvPr id="7" name="文本框 6"/>
          <p:cNvSpPr txBox="1"/>
          <p:nvPr/>
        </p:nvSpPr>
        <p:spPr>
          <a:xfrm>
            <a:off x="2894965" y="4406265"/>
            <a:ext cx="9214485" cy="2861310"/>
          </a:xfrm>
          <a:prstGeom prst="rect">
            <a:avLst/>
          </a:prstGeom>
          <a:noFill/>
        </p:spPr>
        <p:txBody>
          <a:bodyPr wrap="square" rtlCol="0" anchor="t">
            <a:spAutoFit/>
          </a:bodyPr>
          <a:p>
            <a:r>
              <a:rPr lang="en-US" altLang="zh-CN" sz="2400" b="1">
                <a:solidFill>
                  <a:srgbClr val="FF0000"/>
                </a:solidFill>
                <a:highlight>
                  <a:srgbClr val="FFFF00"/>
                </a:highlight>
                <a:latin typeface="Calibri" panose="020F0502020204030204" charset="0"/>
                <a:cs typeface="Calibri" panose="020F0502020204030204" charset="0"/>
              </a:rPr>
              <a:t>The Three Laws of Robotics:</a:t>
            </a:r>
            <a:endParaRPr lang="en-US" altLang="zh-CN" sz="2400" b="1">
              <a:solidFill>
                <a:srgbClr val="FF0000"/>
              </a:solidFill>
              <a:highlight>
                <a:srgbClr val="FFFF00"/>
              </a:highlight>
              <a:latin typeface="Calibri" panose="020F0502020204030204" charset="0"/>
              <a:cs typeface="Calibri" panose="020F0502020204030204" charset="0"/>
            </a:endParaRPr>
          </a:p>
          <a:p>
            <a:r>
              <a:rPr lang="en-US" altLang="zh-CN" sz="2400" b="1">
                <a:latin typeface="Calibri" panose="020F0502020204030204" charset="0"/>
                <a:cs typeface="Calibri" panose="020F0502020204030204" charset="0"/>
              </a:rPr>
              <a:t>1.A robot may not injure a human being, or, through inaction.</a:t>
            </a:r>
            <a:endParaRPr lang="en-US" altLang="zh-CN" sz="2400" b="1">
              <a:latin typeface="Calibri" panose="020F0502020204030204" charset="0"/>
              <a:cs typeface="Calibri" panose="020F0502020204030204" charset="0"/>
            </a:endParaRPr>
          </a:p>
          <a:p>
            <a:r>
              <a:rPr lang="en-US" altLang="zh-CN" sz="2400" b="1">
                <a:latin typeface="Calibri" panose="020F0502020204030204" charset="0"/>
                <a:cs typeface="Calibri" panose="020F0502020204030204" charset="0"/>
              </a:rPr>
              <a:t>2.A robot must obey the orders given it by human beings except where such orders would conflict with the First Law.</a:t>
            </a:r>
            <a:endParaRPr lang="en-US" altLang="zh-CN" sz="2400" b="1">
              <a:latin typeface="Calibri" panose="020F0502020204030204" charset="0"/>
              <a:cs typeface="Calibri" panose="020F0502020204030204" charset="0"/>
            </a:endParaRPr>
          </a:p>
          <a:p>
            <a:r>
              <a:rPr lang="en-US" altLang="zh-CN" sz="2400" b="1">
                <a:latin typeface="Calibri" panose="020F0502020204030204" charset="0"/>
                <a:cs typeface="Calibri" panose="020F0502020204030204" charset="0"/>
              </a:rPr>
              <a:t>3.A robot must protect its own existence as long as such protection does not conflict with the First or Second Law.</a:t>
            </a:r>
            <a:endParaRPr lang="en-US" altLang="zh-CN" sz="2400" b="1">
              <a:latin typeface="Calibri" panose="020F0502020204030204" charset="0"/>
              <a:cs typeface="Calibri" panose="020F0502020204030204" charset="0"/>
            </a:endParaRPr>
          </a:p>
          <a:p>
            <a:endParaRPr lang="en-US" altLang="zh-CN"/>
          </a:p>
          <a:p>
            <a:endParaRPr lang="en-US" altLang="zh-CN"/>
          </a:p>
        </p:txBody>
      </p:sp>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29303" t="5964" r="28181" b="3990"/>
          <a:stretch>
            <a:fillRect/>
          </a:stretch>
        </p:blipFill>
        <p:spPr>
          <a:xfrm>
            <a:off x="434975" y="4232910"/>
            <a:ext cx="2364740" cy="24993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0340975" cy="536765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我</a:t>
            </a:r>
            <a:r>
              <a:rPr lang="zh-CN" altLang="en-US" sz="2400">
                <a:solidFill>
                  <a:srgbClr val="7030A0"/>
                </a:solidFill>
                <a:latin typeface="Times New Roman" panose="02020603050405020304" charset="0"/>
                <a:cs typeface="Times New Roman" panose="02020603050405020304" charset="0"/>
              </a:rPr>
              <a:t>警告他不要</a:t>
            </a:r>
            <a:r>
              <a:rPr lang="zh-CN" altLang="en-US" sz="2400">
                <a:latin typeface="Times New Roman" panose="02020603050405020304" charset="0"/>
                <a:cs typeface="Times New Roman" panose="02020603050405020304" charset="0"/>
              </a:rPr>
              <a:t>在这么薄的冰上滑冰，但他</a:t>
            </a:r>
            <a:r>
              <a:rPr lang="zh-CN" altLang="en-US" sz="2400">
                <a:solidFill>
                  <a:srgbClr val="7030A0"/>
                </a:solidFill>
                <a:latin typeface="Times New Roman" panose="02020603050405020304" charset="0"/>
                <a:cs typeface="Times New Roman" panose="02020603050405020304" charset="0"/>
              </a:rPr>
              <a:t>不理会我的警告</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 </a:t>
            </a:r>
            <a:r>
              <a:rPr lang="en-US" altLang="zh-CN" sz="2400" u="sng">
                <a:solidFill>
                  <a:srgbClr val="7030A0"/>
                </a:solidFill>
                <a:latin typeface="Times New Roman" panose="02020603050405020304" charset="0"/>
                <a:cs typeface="Times New Roman" panose="02020603050405020304" charset="0"/>
              </a:rPr>
              <a:t>warned him not to</a:t>
            </a:r>
            <a:r>
              <a:rPr lang="en-US" altLang="zh-CN" sz="2400">
                <a:latin typeface="Times New Roman" panose="02020603050405020304" charset="0"/>
                <a:cs typeface="Times New Roman" panose="02020603050405020304" charset="0"/>
              </a:rPr>
              <a:t> skate on such thin ice, but he </a:t>
            </a:r>
            <a:r>
              <a:rPr lang="en-US" altLang="zh-CN" sz="2400" u="sng">
                <a:solidFill>
                  <a:srgbClr val="7030A0"/>
                </a:solidFill>
                <a:latin typeface="Times New Roman" panose="02020603050405020304" charset="0"/>
                <a:cs typeface="Times New Roman" panose="02020603050405020304" charset="0"/>
              </a:rPr>
              <a:t>ignored my warning</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他身体的每一根神经都</a:t>
            </a:r>
            <a:r>
              <a:rPr lang="zh-CN" altLang="en-US" sz="2400">
                <a:solidFill>
                  <a:srgbClr val="7030A0"/>
                </a:solidFill>
                <a:latin typeface="Times New Roman" panose="02020603050405020304" charset="0"/>
                <a:cs typeface="Times New Roman" panose="02020603050405020304" charset="0"/>
              </a:rPr>
              <a:t>警告他不要这么做再往前走</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Every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nerve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his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body</a:t>
            </a:r>
            <a:r>
              <a:rPr lang="en-US" altLang="en-US" sz="2400">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warned</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him</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not</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to go</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any</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further</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尽管事实上我们</a:t>
            </a:r>
            <a:r>
              <a:rPr lang="zh-CN" altLang="en-US" sz="2400">
                <a:solidFill>
                  <a:srgbClr val="7030A0"/>
                </a:solidFill>
                <a:latin typeface="Times New Roman" panose="02020603050405020304" charset="0"/>
                <a:cs typeface="Times New Roman" panose="02020603050405020304" charset="0"/>
              </a:rPr>
              <a:t>总是被警告</a:t>
            </a:r>
            <a:r>
              <a:rPr lang="zh-CN" altLang="en-US" sz="2400">
                <a:latin typeface="Times New Roman" panose="02020603050405020304" charset="0"/>
                <a:cs typeface="Times New Roman" panose="02020603050405020304" charset="0"/>
              </a:rPr>
              <a:t>气候变化可能带来的</a:t>
            </a:r>
            <a:r>
              <a:rPr lang="zh-CN" altLang="en-US" sz="2400">
                <a:solidFill>
                  <a:srgbClr val="7030A0"/>
                </a:solidFill>
                <a:latin typeface="Times New Roman" panose="02020603050405020304" charset="0"/>
                <a:cs typeface="Times New Roman" panose="02020603050405020304" charset="0"/>
              </a:rPr>
              <a:t>危险</a:t>
            </a:r>
            <a:r>
              <a:rPr lang="zh-CN" altLang="en-US" sz="2400">
                <a:latin typeface="Times New Roman" panose="02020603050405020304" charset="0"/>
                <a:cs typeface="Times New Roman" panose="02020603050405020304" charset="0"/>
              </a:rPr>
              <a:t>，但我们几乎没有采取任何应对措施来面对这些严峻的形势。</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spite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fact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we</a:t>
            </a:r>
            <a:r>
              <a:rPr lang="en-US" altLang="en-US" sz="2400">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are</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always</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warned</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of</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the</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possible</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danger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climate</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change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likely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bring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us,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little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been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done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deal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with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 severe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situation.</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4.</a:t>
            </a:r>
            <a:r>
              <a:rPr lang="zh-CN" altLang="en-US" sz="2400">
                <a:solidFill>
                  <a:srgbClr val="7030A0"/>
                </a:solidFill>
                <a:latin typeface="Times New Roman" panose="02020603050405020304" charset="0"/>
                <a:cs typeface="Times New Roman" panose="02020603050405020304" charset="0"/>
              </a:rPr>
              <a:t>如有变动，请提前通知我们</a:t>
            </a:r>
            <a:r>
              <a:rPr lang="zh-CN" altLang="en-US" sz="2400">
                <a:latin typeface="Times New Roman" panose="02020603050405020304" charset="0"/>
                <a:cs typeface="Times New Roman" panose="02020603050405020304" charset="0"/>
              </a:rPr>
              <a:t>，以便我们作出进一步安排。</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Please </a:t>
            </a:r>
            <a:r>
              <a:rPr lang="en-US" altLang="zh-CN" sz="2400" u="sng">
                <a:solidFill>
                  <a:srgbClr val="7030A0"/>
                </a:solidFill>
                <a:latin typeface="Times New Roman" panose="02020603050405020304" charset="0"/>
                <a:cs typeface="Times New Roman" panose="02020603050405020304" charset="0"/>
              </a:rPr>
              <a:t>give us a warning of any changes in advance</a:t>
            </a:r>
            <a:r>
              <a:rPr lang="en-US" altLang="zh-CN" sz="2400">
                <a:latin typeface="Times New Roman" panose="02020603050405020304" charset="0"/>
                <a:cs typeface="Times New Roman" panose="02020603050405020304" charset="0"/>
              </a:rPr>
              <a:t> so that we can make further arrangements.</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warning/</a:t>
            </a:r>
            <a:r>
              <a:rPr lang="en-US" altLang="en-US" sz="2400" b="1">
                <a:solidFill>
                  <a:schemeClr val="bg2">
                    <a:lumMod val="10000"/>
                  </a:schemeClr>
                </a:solidFill>
                <a:latin typeface="微软雅黑" panose="020B0503020204020204" charset="-122"/>
                <a:ea typeface="微软雅黑" panose="020B0503020204020204" charset="-122"/>
              </a:rPr>
              <a:t>ˈ</a:t>
            </a:r>
            <a:r>
              <a:rPr lang="en-US" altLang="zh-CN" sz="2400" b="1">
                <a:solidFill>
                  <a:schemeClr val="bg2">
                    <a:lumMod val="10000"/>
                  </a:schemeClr>
                </a:solidFill>
                <a:latin typeface="微软雅黑" panose="020B0503020204020204" charset="-122"/>
                <a:ea typeface="微软雅黑" panose="020B0503020204020204" charset="-122"/>
              </a:rPr>
              <a:t>w</a:t>
            </a:r>
            <a:r>
              <a:rPr lang="en-US" altLang="en-US" sz="2400" b="1">
                <a:solidFill>
                  <a:schemeClr val="bg2">
                    <a:lumMod val="10000"/>
                  </a:schemeClr>
                </a:solidFill>
                <a:latin typeface="微软雅黑" panose="020B0503020204020204" charset="-122"/>
                <a:ea typeface="微软雅黑" panose="020B0503020204020204" charset="-122"/>
              </a:rPr>
              <a:t>ɔ</a:t>
            </a:r>
            <a:r>
              <a:rPr lang="en-US" altLang="zh-CN" sz="2400" b="1">
                <a:solidFill>
                  <a:schemeClr val="bg2">
                    <a:lumMod val="10000"/>
                  </a:schemeClr>
                </a:solidFill>
                <a:latin typeface="微软雅黑" panose="020B0503020204020204" charset="-122"/>
                <a:ea typeface="微软雅黑" panose="020B0503020204020204" charset="-122"/>
              </a:rPr>
              <a:t>:n</a:t>
            </a:r>
            <a:r>
              <a:rPr lang="en-US" altLang="en-US" sz="2400" b="1">
                <a:solidFill>
                  <a:schemeClr val="bg2">
                    <a:lumMod val="10000"/>
                  </a:schemeClr>
                </a:solidFill>
                <a:latin typeface="微软雅黑" panose="020B0503020204020204" charset="-122"/>
                <a:ea typeface="微软雅黑" panose="020B0503020204020204" charset="-122"/>
              </a:rPr>
              <a:t>ɪŋ</a:t>
            </a:r>
            <a:r>
              <a:rPr lang="en-US" altLang="zh-CN" sz="2400" b="1">
                <a:solidFill>
                  <a:schemeClr val="bg2">
                    <a:lumMod val="10000"/>
                  </a:schemeClr>
                </a:solidFill>
                <a:latin typeface="微软雅黑" panose="020B0503020204020204" charset="-122"/>
                <a:ea typeface="微软雅黑" panose="020B0503020204020204" charset="-122"/>
              </a:rPr>
              <a:t>/    n.</a:t>
            </a:r>
            <a:r>
              <a:rPr lang="zh-CN" altLang="en-US" sz="2400" b="1">
                <a:solidFill>
                  <a:schemeClr val="bg2">
                    <a:lumMod val="10000"/>
                  </a:schemeClr>
                </a:solidFill>
                <a:latin typeface="微软雅黑" panose="020B0503020204020204" charset="-122"/>
                <a:ea typeface="微软雅黑" panose="020B0503020204020204" charset="-122"/>
              </a:rPr>
              <a:t>警告</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警示</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先兆</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9566275" y="765175"/>
            <a:ext cx="2702560" cy="23647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linds(horizontal)">
                                      <p:cBhvr>
                                        <p:cTn id="3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1"/>
          <a:stretch>
            <a:fillRect/>
          </a:stretch>
        </p:blipFill>
        <p:spPr>
          <a:xfrm>
            <a:off x="8856345" y="95885"/>
            <a:ext cx="3294380" cy="3350260"/>
          </a:xfrm>
          <a:prstGeom prst="rect">
            <a:avLst/>
          </a:prstGeom>
        </p:spPr>
      </p:pic>
      <p:cxnSp>
        <p:nvCxnSpPr>
          <p:cNvPr id="18" name="直接连接符 17"/>
          <p:cNvCxnSpPr>
            <a:cxnSpLocks noChangeShapeType="1"/>
          </p:cNvCxnSpPr>
          <p:nvPr>
            <p:custDataLst>
              <p:tags r:id="rId2"/>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1546840" cy="4724400"/>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a:t>
            </a:r>
            <a:r>
              <a:rPr sz="2400">
                <a:solidFill>
                  <a:srgbClr val="7030A0"/>
                </a:solidFill>
                <a:latin typeface="Times New Roman" panose="02020603050405020304" charset="0"/>
                <a:cs typeface="Times New Roman" panose="02020603050405020304" charset="0"/>
              </a:rPr>
              <a:t>滴水穿石</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7030A0"/>
                </a:solidFill>
                <a:latin typeface="Times New Roman" panose="02020603050405020304" charset="0"/>
                <a:cs typeface="Times New Roman" panose="02020603050405020304" charset="0"/>
              </a:rPr>
              <a:t>Constant dripping wears away the stone.</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2.感谢您</a:t>
            </a:r>
            <a:r>
              <a:rPr sz="2400">
                <a:solidFill>
                  <a:srgbClr val="7030A0"/>
                </a:solidFill>
                <a:latin typeface="Times New Roman" panose="02020603050405020304" charset="0"/>
                <a:cs typeface="Times New Roman" panose="02020603050405020304" charset="0"/>
              </a:rPr>
              <a:t>不断的指导</a:t>
            </a:r>
            <a:r>
              <a:rPr sz="2400">
                <a:latin typeface="Times New Roman" panose="02020603050405020304" charset="0"/>
                <a:cs typeface="Times New Roman" panose="02020603050405020304" charset="0"/>
              </a:rPr>
              <a:t>，这三年见证了我的巨大成长。</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Thanks to your </a:t>
            </a:r>
            <a:r>
              <a:rPr sz="2400" u="sng">
                <a:solidFill>
                  <a:srgbClr val="7030A0"/>
                </a:solidFill>
                <a:latin typeface="Times New Roman" panose="02020603050405020304" charset="0"/>
                <a:cs typeface="Times New Roman" panose="02020603050405020304" charset="0"/>
              </a:rPr>
              <a:t>constant guidance</a:t>
            </a:r>
            <a:r>
              <a:rPr sz="2400">
                <a:latin typeface="Times New Roman" panose="02020603050405020304" charset="0"/>
                <a:cs typeface="Times New Roman" panose="02020603050405020304" charset="0"/>
              </a:rPr>
              <a:t>, these three years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have witnessed my tremendous growth.</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3.智能马桶也会</a:t>
            </a:r>
            <a:r>
              <a:rPr sz="2400">
                <a:solidFill>
                  <a:srgbClr val="7030A0"/>
                </a:solidFill>
                <a:latin typeface="Times New Roman" panose="02020603050405020304" charset="0"/>
                <a:cs typeface="Times New Roman" panose="02020603050405020304" charset="0"/>
              </a:rPr>
              <a:t>持续跟踪</a:t>
            </a:r>
            <a:r>
              <a:rPr sz="2400">
                <a:latin typeface="Times New Roman" panose="02020603050405020304" charset="0"/>
                <a:cs typeface="Times New Roman" panose="02020603050405020304" charset="0"/>
              </a:rPr>
              <a:t>你的健康状况。</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Smart toilets will be </a:t>
            </a:r>
            <a:r>
              <a:rPr sz="2400" u="sng">
                <a:solidFill>
                  <a:srgbClr val="7030A0"/>
                </a:solidFill>
                <a:latin typeface="Times New Roman" panose="02020603050405020304" charset="0"/>
                <a:cs typeface="Times New Roman" panose="02020603050405020304" charset="0"/>
              </a:rPr>
              <a:t>keeping constant track of</a:t>
            </a:r>
            <a:r>
              <a:rPr lang="en-US" sz="2400" u="sng">
                <a:solidFill>
                  <a:srgbClr val="7030A0"/>
                </a:solidFill>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your health as well.</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4.从我的滑雪经历中，我了解到没有人是完美的，但是</a:t>
            </a:r>
            <a:r>
              <a:rPr sz="2400" u="sng">
                <a:solidFill>
                  <a:srgbClr val="7030A0"/>
                </a:solidFill>
                <a:latin typeface="Times New Roman" panose="02020603050405020304" charset="0"/>
                <a:cs typeface="Times New Roman" panose="02020603050405020304" charset="0"/>
              </a:rPr>
              <a:t>通过不断的练习</a:t>
            </a:r>
            <a:r>
              <a:rPr sz="2400">
                <a:latin typeface="Times New Roman" panose="02020603050405020304" charset="0"/>
                <a:cs typeface="Times New Roman" panose="02020603050405020304" charset="0"/>
              </a:rPr>
              <a:t>，每个人都可以在学习一项新技能方面变得出色。</a:t>
            </a:r>
            <a:r>
              <a:rPr sz="2400" baseline="-25000">
                <a:latin typeface="Times New Roman" panose="02020603050405020304" charset="0"/>
                <a:cs typeface="Times New Roman" panose="02020603050405020304" charset="0"/>
              </a:rPr>
              <a:t>2023全国乙卷应用文“暑假新技能学习征文投稿”</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From my skiing experience, I learn that no one is perfect, but </a:t>
            </a:r>
            <a:r>
              <a:rPr sz="2400" u="sng">
                <a:solidFill>
                  <a:srgbClr val="7030A0"/>
                </a:solidFill>
                <a:latin typeface="Times New Roman" panose="02020603050405020304" charset="0"/>
                <a:cs typeface="Times New Roman" panose="02020603050405020304" charset="0"/>
              </a:rPr>
              <a:t>with constant practice </a:t>
            </a:r>
            <a:r>
              <a:rPr sz="2400">
                <a:latin typeface="Times New Roman" panose="02020603050405020304" charset="0"/>
                <a:cs typeface="Times New Roman" panose="02020603050405020304" charset="0"/>
              </a:rPr>
              <a:t>everyone can become excellent at learning a new </a:t>
            </a:r>
            <a:r>
              <a:rPr lang="en-US" sz="2400">
                <a:latin typeface="Times New Roman" panose="02020603050405020304" charset="0"/>
                <a:cs typeface="Times New Roman" panose="02020603050405020304" charset="0"/>
              </a:rPr>
              <a:t>s</a:t>
            </a:r>
            <a:r>
              <a:rPr sz="2400">
                <a:latin typeface="Times New Roman" panose="02020603050405020304" charset="0"/>
                <a:cs typeface="Times New Roman" panose="02020603050405020304" charset="0"/>
              </a:rPr>
              <a:t>kill.</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5.如果通过作弊获得一个证书，对我来说，那个证书将会</a:t>
            </a:r>
            <a:r>
              <a:rPr sz="2400">
                <a:solidFill>
                  <a:srgbClr val="7030A0"/>
                </a:solidFill>
                <a:latin typeface="Times New Roman" panose="02020603050405020304" charset="0"/>
                <a:cs typeface="Times New Roman" panose="02020603050405020304" charset="0"/>
              </a:rPr>
              <a:t>是时刻提醒我</a:t>
            </a:r>
            <a:r>
              <a:rPr sz="2400">
                <a:latin typeface="Times New Roman" panose="02020603050405020304" charset="0"/>
                <a:cs typeface="Times New Roman" panose="02020603050405020304" charset="0"/>
              </a:rPr>
              <a:t>诚信方面污点</a:t>
            </a:r>
            <a:r>
              <a:rPr sz="2400">
                <a:solidFill>
                  <a:srgbClr val="7030A0"/>
                </a:solidFill>
                <a:latin typeface="Times New Roman" panose="02020603050405020304" charset="0"/>
                <a:cs typeface="Times New Roman" panose="02020603050405020304" charset="0"/>
              </a:rPr>
              <a:t>的警示</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If the cheating results in being awarded a certificate, to me, that certificate would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represent</a:t>
            </a:r>
            <a:r>
              <a:rPr lang="en-US" sz="2400" u="sng">
                <a:solidFill>
                  <a:srgbClr val="7030A0"/>
                </a:solidFill>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a</a:t>
            </a:r>
            <a:r>
              <a:rPr lang="en-US" sz="2400" u="sng">
                <a:solidFill>
                  <a:srgbClr val="7030A0"/>
                </a:solidFill>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constant reminder </a:t>
            </a:r>
            <a:r>
              <a:rPr sz="2400">
                <a:latin typeface="Times New Roman" panose="02020603050405020304" charset="0"/>
                <a:cs typeface="Times New Roman" panose="02020603050405020304" charset="0"/>
              </a:rPr>
              <a:t>of the stain on my integrity.</a:t>
            </a:r>
            <a:endParaRPr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constant/ˈkɒnstənt/  a.不断的;重复的 n.常数</a:t>
            </a:r>
            <a:endParaRPr lang="en-US" altLang="zh-CN"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linds(horizontal)">
                                      <p:cBhvr>
                                        <p:cTn id="37" dur="500"/>
                                        <p:tgtEl>
                                          <p:spTgt spid="3">
                                            <p:txEl>
                                              <p:pRg st="10" end="10"/>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blinds(horizontal)">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8752205" cy="4724400"/>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1.我们永远不会忘记他们在比赛中所表现出的</a:t>
            </a:r>
            <a:r>
              <a:rPr sz="2400">
                <a:solidFill>
                  <a:srgbClr val="7030A0"/>
                </a:solidFill>
                <a:latin typeface="Times New Roman" panose="02020603050405020304" charset="0"/>
                <a:cs typeface="Times New Roman" panose="02020603050405020304" charset="0"/>
              </a:rPr>
              <a:t>批判性思维和人文素</a:t>
            </a:r>
            <a:r>
              <a:rPr lang="zh-CN" sz="2400">
                <a:solidFill>
                  <a:srgbClr val="7030A0"/>
                </a:solidFill>
                <a:latin typeface="Times New Roman" panose="02020603050405020304" charset="0"/>
                <a:cs typeface="Times New Roman" panose="02020603050405020304" charset="0"/>
              </a:rPr>
              <a:t>养</a:t>
            </a:r>
            <a:r>
              <a:rPr sz="2400">
                <a:solidFill>
                  <a:srgbClr val="7030A0"/>
                </a:solidFill>
                <a:latin typeface="Times New Roman" panose="02020603050405020304" charset="0"/>
                <a:cs typeface="Times New Roman" panose="02020603050405020304" charset="0"/>
              </a:rPr>
              <a:t>。</a:t>
            </a:r>
            <a:endParaRPr sz="2400">
              <a:solidFill>
                <a:srgbClr val="7030A0"/>
              </a:solidFill>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We will never forget the </a:t>
            </a:r>
            <a:r>
              <a:rPr sz="2400" u="sng">
                <a:solidFill>
                  <a:srgbClr val="7030A0"/>
                </a:solidFill>
                <a:latin typeface="Times New Roman" panose="02020603050405020304" charset="0"/>
                <a:cs typeface="Times New Roman" panose="02020603050405020304" charset="0"/>
              </a:rPr>
              <a:t>critical thinking and humanistic qualities</a:t>
            </a:r>
            <a:r>
              <a:rPr sz="2400">
                <a:latin typeface="Times New Roman" panose="02020603050405020304" charset="0"/>
                <a:cs typeface="Times New Roman" panose="02020603050405020304" charset="0"/>
              </a:rPr>
              <a:t>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they displayed in the competition. </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2.在科技引领的世界中，获得数字素养技能</a:t>
            </a:r>
            <a:r>
              <a:rPr sz="2400">
                <a:solidFill>
                  <a:srgbClr val="7030A0"/>
                </a:solidFill>
                <a:latin typeface="Times New Roman" panose="02020603050405020304" charset="0"/>
                <a:cs typeface="Times New Roman" panose="02020603050405020304" charset="0"/>
              </a:rPr>
              <a:t>是至关重要的</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Acquiring digital literacy skills</a:t>
            </a:r>
            <a:r>
              <a:rPr sz="2400" u="sng">
                <a:latin typeface="Times New Roman" panose="02020603050405020304" charset="0"/>
                <a:cs typeface="Times New Roman" panose="02020603050405020304" charset="0"/>
              </a:rPr>
              <a:t> </a:t>
            </a:r>
            <a:r>
              <a:rPr sz="2400" u="sng">
                <a:solidFill>
                  <a:srgbClr val="7030A0"/>
                </a:solidFill>
                <a:latin typeface="Times New Roman" panose="02020603050405020304" charset="0"/>
                <a:cs typeface="Times New Roman" panose="02020603050405020304" charset="0"/>
              </a:rPr>
              <a:t>is critical for </a:t>
            </a:r>
            <a:r>
              <a:rPr sz="2400">
                <a:latin typeface="Times New Roman" panose="02020603050405020304" charset="0"/>
                <a:cs typeface="Times New Roman" panose="02020603050405020304" charset="0"/>
              </a:rPr>
              <a:t>navigating the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technology-driven world.</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3.如果有什么不正常的情况，或者</a:t>
            </a:r>
            <a:r>
              <a:rPr sz="2400">
                <a:solidFill>
                  <a:srgbClr val="7030A0"/>
                </a:solidFill>
                <a:latin typeface="Times New Roman" panose="02020603050405020304" charset="0"/>
                <a:cs typeface="Times New Roman" panose="02020603050405020304" charset="0"/>
              </a:rPr>
              <a:t>你得了癌症等严重的疾病</a:t>
            </a:r>
            <a:r>
              <a:rPr sz="2400">
                <a:latin typeface="Times New Roman" panose="02020603050405020304" charset="0"/>
                <a:cs typeface="Times New Roman" panose="02020603050405020304" charset="0"/>
              </a:rPr>
              <a:t>，它们可以在早期警告你，并可能挽救你的生命。</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They can warn you early on if there is something abnormal or if</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you </a:t>
            </a:r>
            <a:r>
              <a:rPr sz="2400" u="sng">
                <a:solidFill>
                  <a:srgbClr val="7030A0"/>
                </a:solidFill>
                <a:latin typeface="Times New Roman" panose="02020603050405020304" charset="0"/>
                <a:cs typeface="Times New Roman" panose="02020603050405020304" charset="0"/>
              </a:rPr>
              <a:t>have a critical illness</a:t>
            </a:r>
            <a:r>
              <a:rPr sz="2400">
                <a:latin typeface="Times New Roman" panose="02020603050405020304" charset="0"/>
                <a:cs typeface="Times New Roman" panose="02020603050405020304" charset="0"/>
              </a:rPr>
              <a:t>, </a:t>
            </a:r>
            <a:r>
              <a:rPr sz="2400">
                <a:solidFill>
                  <a:srgbClr val="7030A0"/>
                </a:solidFill>
                <a:latin typeface="Times New Roman" panose="02020603050405020304" charset="0"/>
                <a:cs typeface="Times New Roman" panose="02020603050405020304" charset="0"/>
              </a:rPr>
              <a:t>such as cancer</a:t>
            </a:r>
            <a:r>
              <a:rPr sz="2400">
                <a:latin typeface="Times New Roman" panose="02020603050405020304" charset="0"/>
                <a:cs typeface="Times New Roman" panose="02020603050405020304" charset="0"/>
              </a:rPr>
              <a:t> and potentially save your life.</a:t>
            </a:r>
            <a:endParaRPr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critical/ˈkrɪtɪkl/   a.严重的;关键的;批判性的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9414510" y="4006215"/>
            <a:ext cx="2867660" cy="2851785"/>
          </a:xfrm>
          <a:prstGeom prst="rect">
            <a:avLst/>
          </a:prstGeom>
        </p:spPr>
      </p:pic>
      <p:pic>
        <p:nvPicPr>
          <p:cNvPr id="5" name="图片 4"/>
          <p:cNvPicPr/>
          <p:nvPr/>
        </p:nvPicPr>
        <p:blipFill>
          <a:blip r:embed="rId5"/>
          <a:stretch>
            <a:fillRect/>
          </a:stretch>
        </p:blipFill>
        <p:spPr>
          <a:xfrm>
            <a:off x="9493250" y="765175"/>
            <a:ext cx="2698750" cy="32404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linds(horizontal)">
                                      <p:cBhvr>
                                        <p:cTn id="3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8091170"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4.通过教授如何清晰地表达自己的想法，倾听反对的观点和进行</a:t>
            </a:r>
            <a:r>
              <a:rPr sz="2400">
                <a:solidFill>
                  <a:srgbClr val="7030A0"/>
                </a:solidFill>
                <a:latin typeface="Times New Roman" panose="02020603050405020304" charset="0"/>
                <a:cs typeface="Times New Roman" panose="02020603050405020304" charset="0"/>
              </a:rPr>
              <a:t>批判性地思考</a:t>
            </a:r>
            <a:r>
              <a:rPr sz="2400">
                <a:latin typeface="Times New Roman" panose="02020603050405020304" charset="0"/>
                <a:cs typeface="Times New Roman" panose="02020603050405020304" charset="0"/>
              </a:rPr>
              <a:t>，参与辩论能提升人们的沟通技能。</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Participating in a debate can help improve communication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skills by teaching individuals how to articulate their thoughts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clearly, listen to opposing viewpoints, and </a:t>
            </a:r>
            <a:r>
              <a:rPr sz="2400" u="sng">
                <a:solidFill>
                  <a:srgbClr val="7030A0"/>
                </a:solidFill>
                <a:latin typeface="Times New Roman" panose="02020603050405020304" charset="0"/>
                <a:cs typeface="Times New Roman" panose="02020603050405020304" charset="0"/>
              </a:rPr>
              <a:t>think critically</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5.她</a:t>
            </a:r>
            <a:r>
              <a:rPr sz="2400">
                <a:solidFill>
                  <a:srgbClr val="7030A0"/>
                </a:solidFill>
                <a:latin typeface="Times New Roman" panose="02020603050405020304" charset="0"/>
                <a:cs typeface="Times New Roman" panose="02020603050405020304" charset="0"/>
              </a:rPr>
              <a:t>不理会这些批评</a:t>
            </a:r>
            <a:r>
              <a:rPr sz="2400">
                <a:latin typeface="Times New Roman" panose="02020603050405020304" charset="0"/>
                <a:cs typeface="Times New Roman" panose="02020603050405020304" charset="0"/>
              </a:rPr>
              <a:t>，继续说着她的创意项目。</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7030A0"/>
                </a:solidFill>
                <a:latin typeface="Times New Roman" panose="02020603050405020304" charset="0"/>
                <a:cs typeface="Times New Roman" panose="02020603050405020304" charset="0"/>
              </a:rPr>
              <a:t>Shrugging off the criticism</a:t>
            </a:r>
            <a:r>
              <a:rPr sz="2400">
                <a:latin typeface="Times New Roman" panose="02020603050405020304" charset="0"/>
                <a:cs typeface="Times New Roman" panose="02020603050405020304" charset="0"/>
              </a:rPr>
              <a:t>, she continued with her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creative project.</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6.</a:t>
            </a:r>
            <a:r>
              <a:rPr sz="2400">
                <a:solidFill>
                  <a:srgbClr val="7030A0"/>
                </a:solidFill>
                <a:latin typeface="Times New Roman" panose="02020603050405020304" charset="0"/>
                <a:cs typeface="Times New Roman" panose="02020603050405020304" charset="0"/>
              </a:rPr>
              <a:t>被老师批评后</a:t>
            </a:r>
            <a:r>
              <a:rPr sz="2400">
                <a:latin typeface="Times New Roman" panose="02020603050405020304" charset="0"/>
                <a:cs typeface="Times New Roman" panose="02020603050405020304" charset="0"/>
              </a:rPr>
              <a:t>，我低垂着脑袋，脸因内疚而涨得通红。</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7030A0"/>
                </a:solidFill>
                <a:latin typeface="Times New Roman" panose="02020603050405020304" charset="0"/>
                <a:cs typeface="Times New Roman" panose="02020603050405020304" charset="0"/>
              </a:rPr>
              <a:t>Criticized by my teacher</a:t>
            </a:r>
            <a:r>
              <a:rPr sz="2400">
                <a:latin typeface="Times New Roman" panose="02020603050405020304" charset="0"/>
                <a:cs typeface="Times New Roman" panose="02020603050405020304" charset="0"/>
              </a:rPr>
              <a:t>, I lowered my head</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 and flushed with guilt.</a:t>
            </a:r>
            <a:endParaRPr sz="2400">
              <a:latin typeface="Times New Roman" panose="02020603050405020304" charset="0"/>
              <a:cs typeface="Times New Roman" panose="02020603050405020304" charset="0"/>
            </a:endParaRPr>
          </a:p>
        </p:txBody>
      </p:sp>
      <p:sp>
        <p:nvSpPr>
          <p:cNvPr id="4" name="文本框 3"/>
          <p:cNvSpPr txBox="1"/>
          <p:nvPr/>
        </p:nvSpPr>
        <p:spPr>
          <a:xfrm>
            <a:off x="1422106" y="20847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critical/ˈkrɪtɪkl/   a.严重的;关键的;批判性的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8216900" y="3381375"/>
            <a:ext cx="3975100" cy="34766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linds(horizontal)">
                                      <p:cBhvr>
                                        <p:cTn id="31" dur="500"/>
                                        <p:tgtEl>
                                          <p:spTgt spid="3">
                                            <p:txEl>
                                              <p:pRg st="10" end="1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linds(horizontal)">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55600" y="1041400"/>
            <a:ext cx="11753215" cy="1198880"/>
          </a:xfrm>
          <a:prstGeom prst="rect">
            <a:avLst/>
          </a:prstGeom>
          <a:noFill/>
        </p:spPr>
        <p:txBody>
          <a:bodyPr wrap="square" rtlCol="0" anchor="t">
            <a:spAutoFit/>
          </a:bodyPr>
          <a:lstStyle/>
          <a:p>
            <a:pPr lvl="0" algn="l">
              <a:buClrTx/>
              <a:buSzTx/>
              <a:buFontTx/>
            </a:pPr>
            <a:r>
              <a:rPr lang="en-US" altLang="zh-CN" sz="3600" b="1" i="1">
                <a:latin typeface="Cambria" panose="02040503050406030204" charset="0"/>
                <a:cs typeface="Cambria" panose="02040503050406030204" charset="0"/>
                <a:sym typeface="+mn-ea"/>
              </a:rPr>
              <a:t>What might be some of the disadvantages of smart homes?</a:t>
            </a:r>
            <a:endParaRPr lang="en-US" altLang="zh-CN" sz="3600" b="1" i="1">
              <a:latin typeface="Cambria" panose="02040503050406030204" charset="0"/>
              <a:cs typeface="Cambria" panose="02040503050406030204" charset="0"/>
              <a:sym typeface="+mn-ea"/>
            </a:endParaRPr>
          </a:p>
        </p:txBody>
      </p:sp>
      <p:pic>
        <p:nvPicPr>
          <p:cNvPr id="5" name="AI引发的一场误会：当智能家居变成“智障家居”">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365760" y="3049905"/>
            <a:ext cx="2766060" cy="2412365"/>
          </a:xfrm>
          <a:prstGeom prst="rect">
            <a:avLst/>
          </a:prstGeom>
        </p:spPr>
      </p:pic>
      <p:sp>
        <p:nvSpPr>
          <p:cNvPr id="6" name="文本框 12"/>
          <p:cNvSpPr txBox="1"/>
          <p:nvPr>
            <p:custDataLst>
              <p:tags r:id="rId6"/>
            </p:custDataLst>
          </p:nvPr>
        </p:nvSpPr>
        <p:spPr>
          <a:xfrm>
            <a:off x="3295650" y="2343785"/>
            <a:ext cx="8662035" cy="1075055"/>
          </a:xfrm>
          <a:prstGeom prst="rect">
            <a:avLst/>
          </a:prstGeom>
          <a:noFill/>
        </p:spPr>
        <p:txBody>
          <a:bodyPr wrap="square" lIns="91418" tIns="45709" rIns="91418" bIns="45709" rtlCol="0" anchor="t">
            <a:spAutoFit/>
          </a:bodyPr>
          <a:lstStyle/>
          <a:p>
            <a:pPr lvl="0" algn="l">
              <a:buClrTx/>
              <a:buSzTx/>
              <a:buFontTx/>
            </a:pPr>
            <a:r>
              <a:rPr lang="en-US" altLang="zh-CN" sz="3200" b="1" i="1">
                <a:solidFill>
                  <a:srgbClr val="008000"/>
                </a:solidFill>
                <a:latin typeface="Cambria" panose="02040503050406030204" charset="0"/>
                <a:cs typeface="Cambria" panose="02040503050406030204" charset="0"/>
                <a:sym typeface="Wingdings" panose="05000000000000000000" pitchFamily="2" charset="2"/>
              </a:rPr>
              <a:t> </a:t>
            </a:r>
            <a:r>
              <a:rPr lang="en-US" altLang="zh-CN" sz="3200" b="1" i="1">
                <a:solidFill>
                  <a:srgbClr val="008000"/>
                </a:solidFill>
                <a:latin typeface="Cambria" panose="02040503050406030204" charset="0"/>
                <a:cs typeface="Cambria" panose="02040503050406030204" charset="0"/>
                <a:sym typeface="+mn-ea"/>
              </a:rPr>
              <a:t>technical failures </a:t>
            </a:r>
            <a:r>
              <a:rPr lang="zh-CN" altLang="en-US" sz="3200" b="1" i="1">
                <a:solidFill>
                  <a:srgbClr val="008000"/>
                </a:solidFill>
                <a:latin typeface="Cambria" panose="02040503050406030204" charset="0"/>
                <a:cs typeface="Cambria" panose="02040503050406030204" charset="0"/>
                <a:sym typeface="+mn-ea"/>
              </a:rPr>
              <a:t>（</a:t>
            </a:r>
            <a:r>
              <a:rPr lang="en-US" altLang="zh-CN" sz="3200" b="1" i="1">
                <a:solidFill>
                  <a:srgbClr val="008000"/>
                </a:solidFill>
                <a:latin typeface="Cambria" panose="02040503050406030204" charset="0"/>
                <a:cs typeface="Cambria" panose="02040503050406030204" charset="0"/>
                <a:sym typeface="+mn-ea"/>
              </a:rPr>
              <a:t>rely on the voice and power too much)</a:t>
            </a:r>
            <a:endParaRPr lang="en-US" altLang="zh-CN" sz="3200" b="1" i="1">
              <a:solidFill>
                <a:srgbClr val="008000"/>
              </a:solidFill>
              <a:latin typeface="Cambria" panose="02040503050406030204" charset="0"/>
              <a:cs typeface="Cambria" panose="02040503050406030204" charset="0"/>
              <a:sym typeface="+mn-ea"/>
            </a:endParaRPr>
          </a:p>
        </p:txBody>
      </p:sp>
      <p:sp>
        <p:nvSpPr>
          <p:cNvPr id="7" name="文本框 5"/>
          <p:cNvSpPr txBox="1"/>
          <p:nvPr>
            <p:custDataLst>
              <p:tags r:id="rId7"/>
            </p:custDataLst>
          </p:nvPr>
        </p:nvSpPr>
        <p:spPr>
          <a:xfrm>
            <a:off x="3657600" y="3617595"/>
            <a:ext cx="7114540" cy="582295"/>
          </a:xfrm>
          <a:prstGeom prst="rect">
            <a:avLst/>
          </a:prstGeom>
          <a:noFill/>
        </p:spPr>
        <p:txBody>
          <a:bodyPr wrap="square" lIns="91418" tIns="45709" rIns="91418" bIns="45709" rtlCol="0" anchor="t">
            <a:spAutoFit/>
          </a:bodyPr>
          <a:lstStyle/>
          <a:p>
            <a:pPr algn="l">
              <a:buClrTx/>
              <a:buSzTx/>
              <a:buFontTx/>
            </a:pPr>
            <a:r>
              <a:rPr lang="en-US" altLang="en-US" sz="3200">
                <a:solidFill>
                  <a:srgbClr val="008000"/>
                </a:solidFill>
                <a:ea typeface="微软雅黑" panose="020B0503020204020204" charset="-122"/>
                <a:cs typeface="Times New Roman" panose="02020603050405020304" charset="0"/>
                <a:sym typeface="Wingdings" panose="05000000000000000000" pitchFamily="2" charset="2"/>
              </a:rPr>
              <a:t> energy-consuming and costly</a:t>
            </a:r>
            <a:endParaRPr lang="en-US" altLang="zh-CN" sz="3200" b="1" i="1">
              <a:solidFill>
                <a:srgbClr val="008000"/>
              </a:solidFill>
              <a:latin typeface="Cambria" panose="02040503050406030204" charset="0"/>
              <a:cs typeface="Cambria" panose="02040503050406030204" charset="0"/>
            </a:endParaRPr>
          </a:p>
        </p:txBody>
      </p:sp>
      <p:sp>
        <p:nvSpPr>
          <p:cNvPr id="8" name="文本框 9"/>
          <p:cNvSpPr txBox="1"/>
          <p:nvPr>
            <p:custDataLst>
              <p:tags r:id="rId8"/>
            </p:custDataLst>
          </p:nvPr>
        </p:nvSpPr>
        <p:spPr>
          <a:xfrm>
            <a:off x="3394075" y="4398913"/>
            <a:ext cx="8009255" cy="582295"/>
          </a:xfrm>
          <a:prstGeom prst="rect">
            <a:avLst/>
          </a:prstGeom>
          <a:noFill/>
        </p:spPr>
        <p:txBody>
          <a:bodyPr wrap="square" lIns="91418" tIns="45709" rIns="91418" bIns="45709" rtlCol="0" anchor="t">
            <a:spAutoFit/>
          </a:bodyPr>
          <a:lstStyle/>
          <a:p>
            <a:pPr lvl="0" algn="l">
              <a:buClrTx/>
              <a:buSzTx/>
              <a:buFontTx/>
            </a:pPr>
            <a:r>
              <a:rPr lang="en-US" altLang="en-US" sz="3200">
                <a:solidFill>
                  <a:srgbClr val="008000"/>
                </a:solidFill>
                <a:ea typeface="微软雅黑" panose="020B0503020204020204" charset="-122"/>
                <a:cs typeface="Times New Roman" panose="02020603050405020304" charset="0"/>
                <a:sym typeface="Wingdings" panose="05000000000000000000" pitchFamily="2" charset="2"/>
              </a:rPr>
              <a:t> </a:t>
            </a:r>
            <a:r>
              <a:rPr lang="en-US" altLang="zh-CN" sz="3200" b="1" i="1">
                <a:solidFill>
                  <a:srgbClr val="008000"/>
                </a:solidFill>
                <a:latin typeface="Cambria" panose="02040503050406030204" charset="0"/>
                <a:cs typeface="Cambria" panose="02040503050406030204" charset="0"/>
                <a:sym typeface="+mn-ea"/>
              </a:rPr>
              <a:t>difficult to cover every household</a:t>
            </a:r>
            <a:endParaRPr lang="en-US" altLang="zh-CN" sz="3200" b="1" i="1">
              <a:solidFill>
                <a:srgbClr val="008000"/>
              </a:solidFill>
              <a:latin typeface="Cambria" panose="02040503050406030204" charset="0"/>
              <a:cs typeface="Cambria" panose="02040503050406030204" charset="0"/>
              <a:sym typeface="+mn-ea"/>
            </a:endParaRPr>
          </a:p>
        </p:txBody>
      </p:sp>
      <p:sp>
        <p:nvSpPr>
          <p:cNvPr id="9" name="文本框 11"/>
          <p:cNvSpPr txBox="1"/>
          <p:nvPr>
            <p:custDataLst>
              <p:tags r:id="rId9"/>
            </p:custDataLst>
          </p:nvPr>
        </p:nvSpPr>
        <p:spPr>
          <a:xfrm>
            <a:off x="3460115" y="5577473"/>
            <a:ext cx="8648700" cy="1075055"/>
          </a:xfrm>
          <a:prstGeom prst="rect">
            <a:avLst/>
          </a:prstGeom>
          <a:noFill/>
        </p:spPr>
        <p:txBody>
          <a:bodyPr wrap="square" lIns="91418" tIns="45709" rIns="91418" bIns="45709" rtlCol="0" anchor="t">
            <a:spAutoFit/>
          </a:bodyPr>
          <a:lstStyle/>
          <a:p>
            <a:pPr lvl="0" algn="l">
              <a:buClrTx/>
              <a:buSzTx/>
              <a:buFontTx/>
            </a:pPr>
            <a:r>
              <a:rPr lang="en-US" altLang="en-US" sz="3200">
                <a:solidFill>
                  <a:srgbClr val="008000"/>
                </a:solidFill>
                <a:ea typeface="微软雅黑" panose="020B0503020204020204" charset="-122"/>
                <a:cs typeface="Times New Roman" panose="02020603050405020304" charset="0"/>
                <a:sym typeface="Wingdings" panose="05000000000000000000" pitchFamily="2" charset="2"/>
              </a:rPr>
              <a:t> </a:t>
            </a:r>
            <a:r>
              <a:rPr lang="en-US" altLang="zh-CN" sz="3200" b="1" i="1">
                <a:solidFill>
                  <a:srgbClr val="008000"/>
                </a:solidFill>
                <a:latin typeface="Cambria" panose="02040503050406030204" charset="0"/>
                <a:cs typeface="Cambria" panose="02040503050406030204" charset="0"/>
                <a:sym typeface="+mn-ea"/>
              </a:rPr>
              <a:t>not easy and accessible for the elderly </a:t>
            </a:r>
            <a:endParaRPr lang="en-US" altLang="zh-CN" sz="3200" b="1" i="1">
              <a:solidFill>
                <a:srgbClr val="008000"/>
              </a:solidFill>
              <a:latin typeface="Cambria" panose="02040503050406030204" charset="0"/>
              <a:cs typeface="Cambria" panose="02040503050406030204" charset="0"/>
              <a:sym typeface="+mn-ea"/>
            </a:endParaRPr>
          </a:p>
          <a:p>
            <a:pPr lvl="0" algn="l">
              <a:buClrTx/>
              <a:buSzTx/>
              <a:buFontTx/>
            </a:pPr>
            <a:r>
              <a:rPr lang="en-US" altLang="zh-CN" sz="3200" b="1" i="1">
                <a:solidFill>
                  <a:srgbClr val="008000"/>
                </a:solidFill>
                <a:latin typeface="Cambria" panose="02040503050406030204" charset="0"/>
                <a:cs typeface="Cambria" panose="02040503050406030204" charset="0"/>
                <a:sym typeface="+mn-ea"/>
              </a:rPr>
              <a:t>insecure in private information </a:t>
            </a:r>
            <a:endParaRPr lang="en-US" altLang="zh-CN" sz="3200" b="1" i="1">
              <a:solidFill>
                <a:srgbClr val="008000"/>
              </a:solidFill>
              <a:latin typeface="Cambria" panose="02040503050406030204" charset="0"/>
              <a:cs typeface="Cambria" panose="02040503050406030204" charset="0"/>
              <a:sym typeface="+mn-ea"/>
            </a:endParaRPr>
          </a:p>
        </p:txBody>
      </p:sp>
      <p:sp>
        <p:nvSpPr>
          <p:cNvPr id="26627" name="Text Box 5"/>
          <p:cNvSpPr txBox="1">
            <a:spLocks noChangeArrowheads="1"/>
          </p:cNvSpPr>
          <p:nvPr>
            <p:custDataLst>
              <p:tags r:id="rId10"/>
            </p:custDataLst>
          </p:nvPr>
        </p:nvSpPr>
        <p:spPr bwMode="auto">
          <a:xfrm>
            <a:off x="97155" y="94615"/>
            <a:ext cx="3994150" cy="781685"/>
          </a:xfrm>
          <a:prstGeom prst="rect">
            <a:avLst/>
          </a:prstGeom>
          <a:solidFill>
            <a:schemeClr val="accent5">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20000"/>
              </a:lnSpc>
              <a:spcBef>
                <a:spcPct val="0"/>
              </a:spcBef>
            </a:pPr>
            <a:r>
              <a:rPr lang="en-US" altLang="zh-CN" sz="3735" b="1">
                <a:latin typeface="Times New Roman" panose="02020603050405020304"/>
                <a:cs typeface="Times New Roman" panose="02020603050405020304" charset="0"/>
              </a:rPr>
              <a:t>Critical thinking</a:t>
            </a:r>
            <a:endParaRPr lang="en-US" altLang="zh-CN" sz="3735" b="1">
              <a:latin typeface="Times New Roman" panose="02020603050405020304"/>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7" fill="hold" display="0">
                  <p:stCondLst>
                    <p:cond delay="indefinite"/>
                  </p:stCondLst>
                </p:cTn>
                <p:tgtEl>
                  <p:spTgt spid="5"/>
                </p:tgtEl>
              </p:cMediaNode>
            </p:video>
          </p:childTnLst>
        </p:cTn>
      </p:par>
    </p:tnLst>
    <p:bldLst>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10998835" cy="5981700"/>
          </a:xfrm>
          <a:prstGeom prst="rect">
            <a:avLst/>
          </a:prstGeom>
          <a:noFill/>
        </p:spPr>
        <p:txBody>
          <a:bodyPr wrap="square" rtlCol="0" anchor="t">
            <a:spAutoFit/>
          </a:bodyPr>
          <a:lstStyle/>
          <a:p>
            <a:r>
              <a:rPr sz="2400"/>
              <a:t>1.不用说，汤姆</a:t>
            </a:r>
            <a:r>
              <a:rPr sz="2400">
                <a:solidFill>
                  <a:srgbClr val="FF0000"/>
                </a:solidFill>
              </a:rPr>
              <a:t>成功地说服了伯纳德挨家挨户卖爆米花</a:t>
            </a:r>
            <a:r>
              <a:rPr sz="2400"/>
              <a:t>。</a:t>
            </a:r>
            <a:r>
              <a:rPr sz="2400" baseline="30000"/>
              <a:t>2020年新高考Ⅰ卷读后续写“制作爆米花帮助别人”</a:t>
            </a:r>
            <a:endParaRPr sz="2400" baseline="300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Needless to say, Tom managed to </a:t>
            </a:r>
            <a:r>
              <a:rPr sz="2400" u="sng">
                <a:solidFill>
                  <a:srgbClr val="FF0000"/>
                </a:solidFill>
                <a:latin typeface="Times New Roman" panose="02020603050405020304" charset="0"/>
                <a:cs typeface="Times New Roman" panose="02020603050405020304" charset="0"/>
              </a:rPr>
              <a:t>persuade Bernard to sell/into selling popcorn</a:t>
            </a:r>
            <a:r>
              <a:rPr sz="2400">
                <a:latin typeface="Times New Roman" panose="02020603050405020304" charset="0"/>
                <a:cs typeface="Times New Roman" panose="02020603050405020304" charset="0"/>
              </a:rPr>
              <a:t> from door to door.</a:t>
            </a:r>
            <a:endParaRPr sz="2400">
              <a:latin typeface="Times New Roman" panose="02020603050405020304" charset="0"/>
              <a:cs typeface="Times New Roman" panose="02020603050405020304" charset="0"/>
            </a:endParaRPr>
          </a:p>
          <a:p>
            <a:r>
              <a:rPr sz="2400"/>
              <a:t>2.我</a:t>
            </a:r>
            <a:r>
              <a:rPr sz="2400">
                <a:solidFill>
                  <a:srgbClr val="FF0000"/>
                </a:solidFill>
              </a:rPr>
              <a:t>设法说服大卫不要放弃比赛</a:t>
            </a:r>
            <a:r>
              <a:rPr sz="2400"/>
              <a:t>，因为他为此刻苦训练了好久。2</a:t>
            </a:r>
            <a:r>
              <a:rPr sz="2400" baseline="30000"/>
              <a:t>022新高考全国卷I读后续写“脑瘫学生参加跑步比赛”</a:t>
            </a:r>
            <a:endParaRPr sz="2400" baseline="300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 managed to </a:t>
            </a:r>
            <a:r>
              <a:rPr sz="2400" u="sng">
                <a:solidFill>
                  <a:srgbClr val="FF0000"/>
                </a:solidFill>
                <a:latin typeface="Times New Roman" panose="02020603050405020304" charset="0"/>
                <a:cs typeface="Times New Roman" panose="02020603050405020304" charset="0"/>
              </a:rPr>
              <a:t>persuade David not to give up the competition</a:t>
            </a:r>
            <a:r>
              <a:rPr sz="2400">
                <a:latin typeface="Times New Roman" panose="02020603050405020304" charset="0"/>
                <a:cs typeface="Times New Roman" panose="02020603050405020304" charset="0"/>
              </a:rPr>
              <a:t>, for he had practised so hard for it.</a:t>
            </a:r>
            <a:endParaRPr sz="2400">
              <a:latin typeface="Times New Roman" panose="02020603050405020304" charset="0"/>
              <a:cs typeface="Times New Roman" panose="02020603050405020304" charset="0"/>
            </a:endParaRPr>
          </a:p>
          <a:p>
            <a:r>
              <a:rPr sz="2400"/>
              <a:t>3.孩子们竭尽全力</a:t>
            </a:r>
            <a:r>
              <a:rPr sz="2400">
                <a:solidFill>
                  <a:srgbClr val="FF0000"/>
                </a:solidFill>
              </a:rPr>
              <a:t>使这个家庭相信这个计划的好处</a:t>
            </a:r>
            <a:r>
              <a:rPr sz="2400"/>
              <a:t>。</a:t>
            </a:r>
            <a:r>
              <a:rPr sz="2400" baseline="30000"/>
              <a:t>2020年新高考Ⅰ卷读后续写“制作爆米花帮助别人”</a:t>
            </a:r>
            <a:endParaRPr sz="2400" baseline="300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 children did everything they could to </a:t>
            </a:r>
            <a:r>
              <a:rPr sz="2400" u="sng">
                <a:solidFill>
                  <a:srgbClr val="FF0000"/>
                </a:solidFill>
                <a:latin typeface="Times New Roman" panose="02020603050405020304" charset="0"/>
                <a:cs typeface="Times New Roman" panose="02020603050405020304" charset="0"/>
              </a:rPr>
              <a:t>persuade the family of the plan's benefits</a:t>
            </a:r>
            <a:r>
              <a:rPr sz="2400">
                <a:latin typeface="Times New Roman" panose="02020603050405020304" charset="0"/>
                <a:cs typeface="Times New Roman" panose="02020603050405020304" charset="0"/>
              </a:rPr>
              <a:t>. </a:t>
            </a:r>
            <a:endParaRPr sz="2400">
              <a:latin typeface="Times New Roman" panose="02020603050405020304" charset="0"/>
              <a:cs typeface="Times New Roman" panose="02020603050405020304" charset="0"/>
            </a:endParaRPr>
          </a:p>
          <a:p>
            <a:r>
              <a:rPr sz="2400"/>
              <a:t>4.首先，你可以</a:t>
            </a:r>
            <a:r>
              <a:rPr sz="2400">
                <a:solidFill>
                  <a:srgbClr val="FF0000"/>
                </a:solidFill>
              </a:rPr>
              <a:t>试着说服你的父母</a:t>
            </a:r>
            <a:r>
              <a:rPr sz="2400"/>
              <a:t>，向他们解释这次旅行对你有多重要以及在旅途中你将会多么有责任心。</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Firstly, you could </a:t>
            </a:r>
            <a:r>
              <a:rPr sz="2400" u="sng">
                <a:solidFill>
                  <a:srgbClr val="FF0000"/>
                </a:solidFill>
                <a:latin typeface="Times New Roman" panose="02020603050405020304" charset="0"/>
                <a:cs typeface="Times New Roman" panose="02020603050405020304" charset="0"/>
              </a:rPr>
              <a:t>try to persuade your parents</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by explaining how much this trip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means to you and how responsible you will be during the trip. </a:t>
            </a:r>
            <a:endParaRPr sz="2400">
              <a:latin typeface="Times New Roman" panose="02020603050405020304" charset="0"/>
              <a:cs typeface="Times New Roman" panose="02020603050405020304" charset="0"/>
            </a:endParaRPr>
          </a:p>
          <a:p>
            <a:r>
              <a:rPr sz="2400"/>
              <a:t>5.她赞成这个提案并提出了</a:t>
            </a:r>
            <a:r>
              <a:rPr sz="2400">
                <a:solidFill>
                  <a:srgbClr val="FF0000"/>
                </a:solidFill>
              </a:rPr>
              <a:t>强有力的观点</a:t>
            </a:r>
            <a:r>
              <a:rPr sz="2400"/>
              <a:t>。</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She presented a </a:t>
            </a:r>
            <a:r>
              <a:rPr sz="2400" u="sng">
                <a:solidFill>
                  <a:srgbClr val="FF0000"/>
                </a:solidFill>
                <a:latin typeface="Times New Roman" panose="02020603050405020304" charset="0"/>
                <a:cs typeface="Times New Roman" panose="02020603050405020304" charset="0"/>
              </a:rPr>
              <a:t>persuasive/convincing argument</a:t>
            </a:r>
            <a:r>
              <a:rPr sz="2400">
                <a:latin typeface="Times New Roman" panose="02020603050405020304" charset="0"/>
                <a:cs typeface="Times New Roman" panose="02020603050405020304" charset="0"/>
              </a:rPr>
              <a:t> in favor of the proposal.</a:t>
            </a:r>
            <a:endParaRPr sz="2400">
              <a:latin typeface="Times New Roman" panose="02020603050405020304" charset="0"/>
              <a:cs typeface="Times New Roman" panose="02020603050405020304" charset="0"/>
            </a:endParaRPr>
          </a:p>
        </p:txBody>
      </p:sp>
      <p:sp>
        <p:nvSpPr>
          <p:cNvPr id="2" name="文本框 1"/>
          <p:cNvSpPr txBox="1"/>
          <p:nvPr/>
        </p:nvSpPr>
        <p:spPr>
          <a:xfrm>
            <a:off x="1326221" y="16021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persuade/pəˈsweɪd/   vi.劝说;说服</a:t>
            </a:r>
            <a:endParaRPr lang="en-US" altLang="zh-CN"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linds(horizontal)">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11633835"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1.武则天的故事</a:t>
            </a:r>
            <a:r>
              <a:rPr sz="2400">
                <a:solidFill>
                  <a:srgbClr val="7030A0"/>
                </a:solidFill>
                <a:latin typeface="Times New Roman" panose="02020603050405020304" charset="0"/>
                <a:cs typeface="Times New Roman" panose="02020603050405020304" charset="0"/>
              </a:rPr>
              <a:t>说明了女性在领导方面的潜力</a:t>
            </a:r>
            <a:r>
              <a:rPr sz="2400">
                <a:latin typeface="Times New Roman" panose="02020603050405020304" charset="0"/>
                <a:cs typeface="Times New Roman" panose="02020603050405020304" charset="0"/>
              </a:rPr>
              <a:t>，并挑战了传统的性别角色。</a:t>
            </a:r>
            <a:r>
              <a:rPr sz="2400" baseline="30000">
                <a:latin typeface="Times New Roman" panose="02020603050405020304" charset="0"/>
                <a:cs typeface="Times New Roman" panose="02020603050405020304" charset="0"/>
              </a:rPr>
              <a:t>2023全国甲卷应用文“介绍中国历史人物征文稿”</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Wu Zetian’s story </a:t>
            </a:r>
            <a:r>
              <a:rPr sz="2400" u="sng">
                <a:solidFill>
                  <a:srgbClr val="7030A0"/>
                </a:solidFill>
                <a:latin typeface="Times New Roman" panose="02020603050405020304" charset="0"/>
                <a:cs typeface="Times New Roman" panose="02020603050405020304" charset="0"/>
              </a:rPr>
              <a:t>illustrates the potential of women in leadership</a:t>
            </a:r>
            <a:r>
              <a:rPr sz="2400">
                <a:latin typeface="Times New Roman" panose="02020603050405020304" charset="0"/>
                <a:cs typeface="Times New Roman" panose="02020603050405020304" charset="0"/>
              </a:rPr>
              <a:t> and challenges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traditional gender roles.</a:t>
            </a:r>
            <a:endParaRPr sz="2400">
              <a:latin typeface="Times New Roman" panose="02020603050405020304" charset="0"/>
              <a:cs typeface="Times New Roman" panose="02020603050405020304" charset="0"/>
            </a:endParaRPr>
          </a:p>
          <a:p>
            <a:pPr indent="0">
              <a:buFont typeface="Arial" panose="020B0604020202020204" pitchFamily="34" charset="0"/>
              <a:buNone/>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2.没错，随机配对学生可以在某种程度上促进更多的互动，但也可能存在一些不可忽视的</a:t>
            </a:r>
            <a:r>
              <a:rPr sz="2400">
                <a:solidFill>
                  <a:srgbClr val="7030A0"/>
                </a:solidFill>
                <a:latin typeface="Times New Roman" panose="02020603050405020304" charset="0"/>
                <a:cs typeface="Times New Roman" panose="02020603050405020304" charset="0"/>
              </a:rPr>
              <a:t>潜在问题</a:t>
            </a:r>
            <a:r>
              <a:rPr sz="2400">
                <a:latin typeface="Times New Roman" panose="02020603050405020304" charset="0"/>
                <a:cs typeface="Times New Roman" panose="02020603050405020304" charset="0"/>
              </a:rPr>
              <a:t>。</a:t>
            </a:r>
            <a:r>
              <a:rPr sz="2400" baseline="30000">
                <a:latin typeface="Times New Roman" panose="02020603050405020304" charset="0"/>
                <a:cs typeface="Times New Roman" panose="02020603050405020304" charset="0"/>
              </a:rPr>
              <a:t>2023年全国卷I应用文“外教随机分组反馈信”</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True as it is that randomly pairing up students can contribute to more interaction to some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extent,there may also be some </a:t>
            </a:r>
            <a:r>
              <a:rPr sz="2400" u="sng">
                <a:solidFill>
                  <a:srgbClr val="7030A0"/>
                </a:solidFill>
                <a:latin typeface="Times New Roman" panose="02020603050405020304" charset="0"/>
                <a:cs typeface="Times New Roman" panose="02020603050405020304" charset="0"/>
              </a:rPr>
              <a:t>potential problems</a:t>
            </a:r>
            <a:r>
              <a:rPr sz="2400">
                <a:latin typeface="Times New Roman" panose="02020603050405020304" charset="0"/>
                <a:cs typeface="Times New Roman" panose="02020603050405020304" charset="0"/>
              </a:rPr>
              <a:t> that cannot be ignored.</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3.它可以提供一个</a:t>
            </a:r>
            <a:r>
              <a:rPr sz="2400">
                <a:solidFill>
                  <a:srgbClr val="7030A0"/>
                </a:solidFill>
                <a:latin typeface="Times New Roman" panose="02020603050405020304" charset="0"/>
                <a:cs typeface="Times New Roman" panose="02020603050405020304" charset="0"/>
              </a:rPr>
              <a:t>充分发挥你潜力</a:t>
            </a:r>
            <a:r>
              <a:rPr sz="2400">
                <a:latin typeface="Times New Roman" panose="02020603050405020304" charset="0"/>
                <a:cs typeface="Times New Roman" panose="02020603050405020304" charset="0"/>
              </a:rPr>
              <a:t>的机会。</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It can offer an opportunity to </a:t>
            </a:r>
            <a:r>
              <a:rPr sz="2400" u="sng">
                <a:solidFill>
                  <a:srgbClr val="7030A0"/>
                </a:solidFill>
                <a:latin typeface="Times New Roman" panose="02020603050405020304" charset="0"/>
                <a:cs typeface="Times New Roman" panose="02020603050405020304" charset="0"/>
              </a:rPr>
              <a:t>bring your potential into full play</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4.他又露出了咧嘴的笑容。令我印象深刻的是，他克服了自己的恐惧，</a:t>
            </a:r>
            <a:r>
              <a:rPr sz="2400">
                <a:solidFill>
                  <a:srgbClr val="7030A0"/>
                </a:solidFill>
                <a:latin typeface="Times New Roman" panose="02020603050405020304" charset="0"/>
                <a:cs typeface="Times New Roman" panose="02020603050405020304" charset="0"/>
              </a:rPr>
              <a:t>发挥了自己的潜力</a:t>
            </a:r>
            <a:r>
              <a:rPr sz="2400">
                <a:latin typeface="Times New Roman" panose="02020603050405020304" charset="0"/>
                <a:cs typeface="Times New Roman" panose="02020603050405020304" charset="0"/>
              </a:rPr>
              <a:t>，而他不懈的努力是值得的。</a:t>
            </a:r>
            <a:r>
              <a:rPr sz="2400" baseline="30000">
                <a:latin typeface="Times New Roman" panose="02020603050405020304" charset="0"/>
                <a:cs typeface="Times New Roman" panose="02020603050405020304" charset="0"/>
              </a:rPr>
              <a:t>2022新高考全国卷I读后续写“脑瘫学生参加跑步比赛”</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His big toothy smile occurred again. I was impressed that he overcame his fear and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u="sng">
                <a:solidFill>
                  <a:srgbClr val="7030A0"/>
                </a:solidFill>
                <a:latin typeface="Times New Roman" panose="02020603050405020304" charset="0"/>
                <a:cs typeface="Times New Roman" panose="02020603050405020304" charset="0"/>
              </a:rPr>
              <a:t>fulfilled his potential</a:t>
            </a:r>
            <a:r>
              <a:rPr sz="2400">
                <a:latin typeface="Times New Roman" panose="02020603050405020304" charset="0"/>
                <a:cs typeface="Times New Roman" panose="02020603050405020304" charset="0"/>
              </a:rPr>
              <a:t>, and the unremitting effort was worth it.</a:t>
            </a:r>
            <a:endParaRPr sz="2400">
              <a:latin typeface="Times New Roman" panose="02020603050405020304" charset="0"/>
              <a:cs typeface="Times New Roman" panose="02020603050405020304" charset="0"/>
            </a:endParaRPr>
          </a:p>
        </p:txBody>
      </p:sp>
      <p:sp>
        <p:nvSpPr>
          <p:cNvPr id="4" name="文本框 3"/>
          <p:cNvSpPr txBox="1"/>
          <p:nvPr/>
        </p:nvSpPr>
        <p:spPr>
          <a:xfrm>
            <a:off x="1422106" y="195"/>
            <a:ext cx="9952303"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potentially/pə'tenʃəlɪ/    ad.潜在地;可能地</a:t>
            </a:r>
            <a:endParaRPr lang="en-US" altLang="zh-CN"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potential/pəˈtenʃl/     a.可能的;潜在的 n.潜力</a:t>
            </a:r>
            <a:endParaRPr lang="en-US" altLang="zh-CN"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blinds(horizontal)">
                                      <p:cBhvr>
                                        <p:cTn id="33" dur="500"/>
                                        <p:tgtEl>
                                          <p:spTgt spid="3">
                                            <p:txEl>
                                              <p:pRg st="11" end="11"/>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blinds(horizontal)">
                                      <p:cBhvr>
                                        <p:cTn id="3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9193530" y="2900045"/>
            <a:ext cx="2998470" cy="3714115"/>
          </a:xfrm>
          <a:prstGeom prst="rect">
            <a:avLst/>
          </a:prstGeom>
        </p:spPr>
      </p:pic>
      <p:cxnSp>
        <p:nvCxnSpPr>
          <p:cNvPr id="18" name="直接连接符 17"/>
          <p:cNvCxnSpPr>
            <a:cxnSpLocks noChangeShapeType="1"/>
          </p:cNvCxnSpPr>
          <p:nvPr>
            <p:custDataLst>
              <p:tags r:id="rId2"/>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8999220"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1.如果</a:t>
            </a:r>
            <a:r>
              <a:rPr sz="2400">
                <a:solidFill>
                  <a:srgbClr val="7030A0"/>
                </a:solidFill>
                <a:latin typeface="Times New Roman" panose="02020603050405020304" charset="0"/>
                <a:cs typeface="Times New Roman" panose="02020603050405020304" charset="0"/>
              </a:rPr>
              <a:t>电线短路</a:t>
            </a:r>
            <a:r>
              <a:rPr sz="2400">
                <a:latin typeface="Times New Roman" panose="02020603050405020304" charset="0"/>
                <a:cs typeface="Times New Roman" panose="02020603050405020304" charset="0"/>
              </a:rPr>
              <a:t>，你的智能家居会检测到它，并为你提供相关信息。</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If there is </a:t>
            </a:r>
            <a:r>
              <a:rPr sz="2400" u="sng">
                <a:solidFill>
                  <a:srgbClr val="7030A0"/>
                </a:solidFill>
                <a:latin typeface="Times New Roman" panose="02020603050405020304" charset="0"/>
                <a:cs typeface="Times New Roman" panose="02020603050405020304" charset="0"/>
              </a:rPr>
              <a:t>a short in the electrical wiring</a:t>
            </a:r>
            <a:r>
              <a:rPr sz="2400">
                <a:latin typeface="Times New Roman" panose="02020603050405020304" charset="0"/>
                <a:cs typeface="Times New Roman" panose="02020603050405020304" charset="0"/>
              </a:rPr>
              <a:t>, your smart home will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detect it and provide you with the relevant information.</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2.同样重要的是我们应该</a:t>
            </a:r>
            <a:r>
              <a:rPr sz="2400">
                <a:solidFill>
                  <a:srgbClr val="7030A0"/>
                </a:solidFill>
                <a:latin typeface="Times New Roman" panose="02020603050405020304" charset="0"/>
                <a:cs typeface="Times New Roman" panose="02020603050405020304" charset="0"/>
              </a:rPr>
              <a:t>最小化减少大功率电器的使用</a:t>
            </a:r>
            <a:r>
              <a:rPr sz="2400">
                <a:latin typeface="Times New Roman" panose="02020603050405020304" charset="0"/>
                <a:cs typeface="Times New Roman" panose="02020603050405020304" charset="0"/>
              </a:rPr>
              <a:t>，比如空调、微波炉。</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Equally important is that we should </a:t>
            </a:r>
            <a:r>
              <a:rPr sz="2400" u="sng">
                <a:solidFill>
                  <a:srgbClr val="7030A0"/>
                </a:solidFill>
                <a:latin typeface="Times New Roman" panose="02020603050405020304" charset="0"/>
                <a:cs typeface="Times New Roman" panose="02020603050405020304" charset="0"/>
              </a:rPr>
              <a:t>minimize the use of high</a:t>
            </a:r>
            <a:endParaRPr sz="2400" u="sng">
              <a:solidFill>
                <a:srgbClr val="7030A0"/>
              </a:solidFill>
              <a:latin typeface="Times New Roman" panose="02020603050405020304" charset="0"/>
              <a:cs typeface="Times New Roman" panose="02020603050405020304" charset="0"/>
            </a:endParaRPr>
          </a:p>
          <a:p>
            <a:pPr indent="0">
              <a:buFont typeface="Arial" panose="020B0604020202020204" pitchFamily="34" charset="0"/>
              <a:buNone/>
            </a:pPr>
            <a:r>
              <a:rPr sz="2400" u="sng">
                <a:solidFill>
                  <a:srgbClr val="7030A0"/>
                </a:solidFill>
                <a:latin typeface="Times New Roman" panose="02020603050405020304" charset="0"/>
                <a:cs typeface="Times New Roman" panose="02020603050405020304" charset="0"/>
              </a:rPr>
              <a:t>power electrical appliances</a:t>
            </a:r>
            <a:r>
              <a:rPr sz="2400">
                <a:latin typeface="Times New Roman" panose="02020603050405020304" charset="0"/>
                <a:cs typeface="Times New Roman" panose="02020603050405020304" charset="0"/>
              </a:rPr>
              <a:t>, such as air conditioners, microwave ovens.</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3.减少汽车使用，</a:t>
            </a:r>
            <a:r>
              <a:rPr sz="2400">
                <a:solidFill>
                  <a:srgbClr val="7030A0"/>
                </a:solidFill>
                <a:latin typeface="Times New Roman" panose="02020603050405020304" charset="0"/>
                <a:cs typeface="Times New Roman" panose="02020603050405020304" charset="0"/>
              </a:rPr>
              <a:t>改用电动汽车车辆</a:t>
            </a:r>
            <a:r>
              <a:rPr sz="2400">
                <a:latin typeface="Times New Roman" panose="02020603050405020304" charset="0"/>
                <a:cs typeface="Times New Roman" panose="02020603050405020304" charset="0"/>
              </a:rPr>
              <a:t>和尽量减少飞机旅行则不仅有助于阻止气候变化，还将减少空气污染。</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Reducing car use, </a:t>
            </a:r>
            <a:r>
              <a:rPr sz="2400" u="sng">
                <a:solidFill>
                  <a:srgbClr val="7030A0"/>
                </a:solidFill>
                <a:latin typeface="Times New Roman" panose="02020603050405020304" charset="0"/>
                <a:cs typeface="Times New Roman" panose="02020603050405020304" charset="0"/>
              </a:rPr>
              <a:t>switching to electrical vehicles</a:t>
            </a:r>
            <a:r>
              <a:rPr sz="2400">
                <a:latin typeface="Times New Roman" panose="02020603050405020304" charset="0"/>
                <a:cs typeface="Times New Roman" panose="02020603050405020304" charset="0"/>
              </a:rPr>
              <a:t> and minimizing plane travel will not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only help stop climate change, it will reduce air pollution too.</a:t>
            </a:r>
            <a:endParaRPr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electrical/ɪˈlektrɪkl/     a.电的;用电的</a:t>
            </a:r>
            <a:endParaRPr lang="en-US" altLang="zh-CN"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500"/>
                                        <p:tgtEl>
                                          <p:spTgt spid="3">
                                            <p:txEl>
                                              <p:pRg st="9" end="9"/>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linds(horizontal)">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11633835"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1.我们建议学校采取定期为学生进行眼部检查的政策，以</a:t>
            </a:r>
            <a:r>
              <a:rPr sz="2400">
                <a:solidFill>
                  <a:srgbClr val="7030A0"/>
                </a:solidFill>
                <a:latin typeface="Times New Roman" panose="02020603050405020304" charset="0"/>
                <a:cs typeface="Times New Roman" panose="02020603050405020304" charset="0"/>
              </a:rPr>
              <a:t>早期发现近视</a:t>
            </a:r>
            <a:r>
              <a:rPr sz="2400">
                <a:latin typeface="Times New Roman" panose="02020603050405020304" charset="0"/>
                <a:cs typeface="Times New Roman" panose="02020603050405020304" charset="0"/>
              </a:rPr>
              <a:t>并采取适当措施。</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We recommend that schools adopt a policy of regular eye exams for students to </a:t>
            </a:r>
            <a:r>
              <a:rPr sz="2400" u="sng">
                <a:solidFill>
                  <a:srgbClr val="7030A0"/>
                </a:solidFill>
                <a:latin typeface="Times New Roman" panose="02020603050405020304" charset="0"/>
                <a:cs typeface="Times New Roman" panose="02020603050405020304" charset="0"/>
              </a:rPr>
              <a:t>detect </a:t>
            </a:r>
            <a:endParaRPr sz="2400" u="sng">
              <a:solidFill>
                <a:srgbClr val="7030A0"/>
              </a:solidFill>
              <a:latin typeface="Times New Roman" panose="02020603050405020304" charset="0"/>
              <a:cs typeface="Times New Roman" panose="02020603050405020304" charset="0"/>
            </a:endParaRPr>
          </a:p>
          <a:p>
            <a:r>
              <a:rPr sz="2400" u="sng">
                <a:solidFill>
                  <a:srgbClr val="7030A0"/>
                </a:solidFill>
                <a:latin typeface="Times New Roman" panose="02020603050405020304" charset="0"/>
                <a:cs typeface="Times New Roman" panose="02020603050405020304" charset="0"/>
              </a:rPr>
              <a:t>myopia early</a:t>
            </a:r>
            <a:r>
              <a:rPr sz="2400">
                <a:latin typeface="Times New Roman" panose="02020603050405020304" charset="0"/>
                <a:cs typeface="Times New Roman" panose="02020603050405020304" charset="0"/>
              </a:rPr>
              <a:t> and take appropriate measures.</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2.每个有需要的人都来找我。我给了他们满满一勺沙拉，微笑着说:“祝你们吃得愉快。”。我可以</a:t>
            </a:r>
            <a:r>
              <a:rPr sz="2400">
                <a:solidFill>
                  <a:srgbClr val="7030A0"/>
                </a:solidFill>
                <a:latin typeface="Times New Roman" panose="02020603050405020304" charset="0"/>
                <a:cs typeface="Times New Roman" panose="02020603050405020304" charset="0"/>
              </a:rPr>
              <a:t>很容易地察觉到</a:t>
            </a:r>
            <a:r>
              <a:rPr sz="2400">
                <a:latin typeface="Times New Roman" panose="02020603050405020304" charset="0"/>
                <a:cs typeface="Times New Roman" panose="02020603050405020304" charset="0"/>
              </a:rPr>
              <a:t>他的震惊以及他们眼中的感激。</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Everyone in need approached me. I gave them a full scoop of salad and beamed “enjoy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your food”. I could </a:t>
            </a:r>
            <a:r>
              <a:rPr sz="2400" u="sng">
                <a:solidFill>
                  <a:srgbClr val="7030A0"/>
                </a:solidFill>
                <a:latin typeface="Times New Roman" panose="02020603050405020304" charset="0"/>
                <a:cs typeface="Times New Roman" panose="02020603050405020304" charset="0"/>
              </a:rPr>
              <a:t>easily detect</a:t>
            </a:r>
            <a:r>
              <a:rPr sz="2400">
                <a:latin typeface="Times New Roman" panose="02020603050405020304" charset="0"/>
                <a:cs typeface="Times New Roman" panose="02020603050405020304" charset="0"/>
              </a:rPr>
              <a:t> a mixture of shock and gratitude in their eyes. </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3.为了解决这个问题，我们建议学校为学生和家长提供关于健康的眼部习惯和近视风险的教育，以及</a:t>
            </a:r>
            <a:r>
              <a:rPr sz="2400">
                <a:solidFill>
                  <a:srgbClr val="7030A0"/>
                </a:solidFill>
                <a:latin typeface="Times New Roman" panose="02020603050405020304" charset="0"/>
                <a:cs typeface="Times New Roman" panose="02020603050405020304" charset="0"/>
              </a:rPr>
              <a:t>早期检测</a:t>
            </a:r>
            <a:r>
              <a:rPr sz="2400">
                <a:latin typeface="Times New Roman" panose="02020603050405020304" charset="0"/>
                <a:cs typeface="Times New Roman" panose="02020603050405020304" charset="0"/>
              </a:rPr>
              <a:t>和治疗的资源。</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To address this issue, we suggest that schools provide education for students and parents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about healthy eye habits and the risks of myopia, as well as resources for</a:t>
            </a:r>
            <a:r>
              <a:rPr sz="2400" u="sng">
                <a:solidFill>
                  <a:srgbClr val="7030A0"/>
                </a:solidFill>
                <a:latin typeface="Times New Roman" panose="02020603050405020304" charset="0"/>
                <a:cs typeface="Times New Roman" panose="02020603050405020304" charset="0"/>
              </a:rPr>
              <a:t> early detection </a:t>
            </a:r>
            <a:endParaRPr sz="2400" u="sng">
              <a:solidFill>
                <a:srgbClr val="7030A0"/>
              </a:solidFill>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and</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treatment.</a:t>
            </a:r>
            <a:endParaRPr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detect/dɪˈtekt/ vt.发现;查明</a:t>
            </a:r>
            <a:endParaRPr lang="en-US" altLang="zh-CN"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linds(horizontal)">
                                      <p:cBhvr>
                                        <p:cTn id="31" dur="500"/>
                                        <p:tgtEl>
                                          <p:spTgt spid="3">
                                            <p:txEl>
                                              <p:pRg st="10" end="1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linds(horizontal)">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916368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这里将有各种各样的文化活动，包括</a:t>
            </a:r>
            <a:r>
              <a:rPr lang="zh-CN" altLang="en-US" sz="2400">
                <a:solidFill>
                  <a:srgbClr val="FF0000"/>
                </a:solidFill>
                <a:latin typeface="Times New Roman" panose="02020603050405020304" charset="0"/>
                <a:cs typeface="Times New Roman" panose="02020603050405020304" charset="0"/>
              </a:rPr>
              <a:t>与中国文化相关</a:t>
            </a:r>
            <a:r>
              <a:rPr lang="zh-CN" altLang="en-US" sz="2400">
                <a:latin typeface="Times New Roman" panose="02020603050405020304" charset="0"/>
                <a:cs typeface="Times New Roman" panose="02020603050405020304" charset="0"/>
              </a:rPr>
              <a:t>的讲座。</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There will be a wide variety of cultural activities including lectures</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that</a:t>
            </a:r>
            <a:r>
              <a:rPr lang="en-US" altLang="zh-CN" sz="2400">
                <a:solidFill>
                  <a:schemeClr val="accent1"/>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are relevant to Chinese culture.</a:t>
            </a:r>
            <a:endParaRPr lang="en-US" altLang="zh-CN" sz="2400" u="sng">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从你的上一封信中得知你对我的假期安排很好奇，我便写信来告诉你一些</a:t>
            </a:r>
            <a:r>
              <a:rPr lang="zh-CN" altLang="en-US" sz="2400">
                <a:solidFill>
                  <a:srgbClr val="FF0000"/>
                </a:solidFill>
                <a:latin typeface="Times New Roman" panose="02020603050405020304" charset="0"/>
                <a:cs typeface="Times New Roman" panose="02020603050405020304" charset="0"/>
              </a:rPr>
              <a:t>相关细节</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Knowing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from</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your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last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letter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you</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are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curious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about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vacation</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schedules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college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major,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am</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writing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inform</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you</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some</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u="sng">
                <a:solidFill>
                  <a:srgbClr val="FF0000"/>
                </a:solidFill>
                <a:latin typeface="Times New Roman" panose="02020603050405020304" charset="0"/>
                <a:cs typeface="Times New Roman" panose="02020603050405020304" charset="0"/>
              </a:rPr>
              <a:t>relevant</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details.</a:t>
            </a:r>
            <a:endParaRPr lang="en-US" altLang="zh-CN" sz="2400" u="sng">
              <a:solidFill>
                <a:srgbClr val="FF0000"/>
              </a:solidFill>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此外，</a:t>
            </a:r>
            <a:r>
              <a:rPr lang="zh-CN" altLang="en-US" sz="2400">
                <a:solidFill>
                  <a:srgbClr val="FF0000"/>
                </a:solidFill>
                <a:latin typeface="Times New Roman" panose="02020603050405020304" charset="0"/>
                <a:cs typeface="Times New Roman" panose="02020603050405020304" charset="0"/>
              </a:rPr>
              <a:t>由于缺乏相关规定</a:t>
            </a:r>
            <a:r>
              <a:rPr lang="zh-CN" altLang="en-US" sz="2400">
                <a:latin typeface="Times New Roman" panose="02020603050405020304" charset="0"/>
                <a:cs typeface="Times New Roman" panose="02020603050405020304" charset="0"/>
              </a:rPr>
              <a:t>，一些不文明的人故意破坏共享单车，例如，把它们扔进河里或随意堆放。</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Furthermore, </a:t>
            </a:r>
            <a:r>
              <a:rPr lang="en-US" altLang="zh-CN" sz="2400" u="sng">
                <a:solidFill>
                  <a:srgbClr val="FF0000"/>
                </a:solidFill>
                <a:latin typeface="Times New Roman" panose="02020603050405020304" charset="0"/>
                <a:cs typeface="Times New Roman" panose="02020603050405020304" charset="0"/>
              </a:rPr>
              <a:t>for lack of relevant regulations</a:t>
            </a:r>
            <a:r>
              <a:rPr lang="en-US" altLang="zh-CN" sz="2400">
                <a:latin typeface="Times New Roman" panose="02020603050405020304" charset="0"/>
                <a:cs typeface="Times New Roman" panose="02020603050405020304" charset="0"/>
              </a:rPr>
              <a:t>, some uncivilized people </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deliberately damage shared-bikes, for example, by throwing them into rivers or piling them up randomly.</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relevant/</a:t>
            </a:r>
            <a:r>
              <a:rPr lang="en-US" altLang="en-US" sz="2400" b="1">
                <a:solidFill>
                  <a:schemeClr val="bg2">
                    <a:lumMod val="10000"/>
                  </a:schemeClr>
                </a:solidFill>
                <a:latin typeface="微软雅黑" panose="020B0503020204020204" charset="-122"/>
                <a:ea typeface="微软雅黑" panose="020B0503020204020204" charset="-122"/>
              </a:rPr>
              <a:t>ˈ</a:t>
            </a:r>
            <a:r>
              <a:rPr lang="en-US" altLang="zh-CN" sz="2400" b="1">
                <a:solidFill>
                  <a:schemeClr val="bg2">
                    <a:lumMod val="10000"/>
                  </a:schemeClr>
                </a:solidFill>
                <a:latin typeface="微软雅黑" panose="020B0503020204020204" charset="-122"/>
                <a:ea typeface="微软雅黑" panose="020B0503020204020204" charset="-122"/>
              </a:rPr>
              <a:t>rel</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v</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nt/   a.</a:t>
            </a:r>
            <a:r>
              <a:rPr lang="zh-CN" altLang="en-US" sz="2400" b="1">
                <a:solidFill>
                  <a:schemeClr val="bg2">
                    <a:lumMod val="10000"/>
                  </a:schemeClr>
                </a:solidFill>
                <a:latin typeface="微软雅黑" panose="020B0503020204020204" charset="-122"/>
                <a:ea typeface="微软雅黑" panose="020B0503020204020204" charset="-122"/>
              </a:rPr>
              <a:t>有关的</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有意义的</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9478010" y="2169795"/>
            <a:ext cx="2713990" cy="2387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blinds(horizontal)">
                                      <p:cBhvr>
                                        <p:cTn id="31" dur="500"/>
                                        <p:tgtEl>
                                          <p:spTgt spid="3">
                                            <p:txEl>
                                              <p:pRg st="11" end="11"/>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blinds(horizontal)">
                                      <p:cBhvr>
                                        <p:cTn id="3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765175"/>
            <a:ext cx="11633835"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1.森林里有一层厚厚的树叶，很容易</a:t>
            </a:r>
            <a:r>
              <a:rPr sz="2400">
                <a:solidFill>
                  <a:srgbClr val="FF0000"/>
                </a:solidFill>
                <a:latin typeface="Times New Roman" panose="02020603050405020304" charset="0"/>
                <a:cs typeface="Times New Roman" panose="02020603050405020304" charset="0"/>
              </a:rPr>
              <a:t>着火</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There is a thick covering of leaves in the forest, which are easy to </a:t>
            </a:r>
            <a:r>
              <a:rPr sz="2400" u="sng">
                <a:solidFill>
                  <a:srgbClr val="FF0000"/>
                </a:solidFill>
                <a:latin typeface="Times New Roman" panose="02020603050405020304" charset="0"/>
                <a:cs typeface="Times New Roman" panose="02020603050405020304" charset="0"/>
              </a:rPr>
              <a:t>catch fire.</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2.山顶上的木屋因为被闪电击中而</a:t>
            </a:r>
            <a:r>
              <a:rPr sz="2400">
                <a:solidFill>
                  <a:srgbClr val="FF0000"/>
                </a:solidFill>
                <a:latin typeface="Times New Roman" panose="02020603050405020304" charset="0"/>
                <a:cs typeface="Times New Roman" panose="02020603050405020304" charset="0"/>
              </a:rPr>
              <a:t>着火</a:t>
            </a:r>
            <a:r>
              <a:rPr sz="2400">
                <a:latin typeface="Times New Roman" panose="02020603050405020304" charset="0"/>
                <a:cs typeface="Times New Roman" panose="02020603050405020304" charset="0"/>
              </a:rPr>
              <a:t>了。</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 wooden house on top of the hill </a:t>
            </a:r>
            <a:r>
              <a:rPr sz="2400" u="sng">
                <a:solidFill>
                  <a:srgbClr val="FF0000"/>
                </a:solidFill>
                <a:latin typeface="Times New Roman" panose="02020603050405020304" charset="0"/>
                <a:cs typeface="Times New Roman" panose="02020603050405020304" charset="0"/>
              </a:rPr>
              <a:t>caught fire</a:t>
            </a:r>
            <a:r>
              <a:rPr sz="2400">
                <a:latin typeface="Times New Roman" panose="02020603050405020304" charset="0"/>
                <a:cs typeface="Times New Roman" panose="02020603050405020304" charset="0"/>
              </a:rPr>
              <a:t> because it was hit by lightning.</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3.我们花了很长时间才用火柴</a:t>
            </a:r>
            <a:r>
              <a:rPr sz="2400">
                <a:solidFill>
                  <a:srgbClr val="FF0000"/>
                </a:solidFill>
                <a:latin typeface="Times New Roman" panose="02020603050405020304" charset="0"/>
                <a:cs typeface="Times New Roman" panose="02020603050405020304" charset="0"/>
              </a:rPr>
              <a:t>生火</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It took us a long time to </a:t>
            </a:r>
            <a:r>
              <a:rPr sz="2400" u="sng">
                <a:solidFill>
                  <a:srgbClr val="FF0000"/>
                </a:solidFill>
                <a:latin typeface="Times New Roman" panose="02020603050405020304" charset="0"/>
                <a:cs typeface="Times New Roman" panose="02020603050405020304" charset="0"/>
              </a:rPr>
              <a:t>make a fire</a:t>
            </a:r>
            <a:r>
              <a:rPr sz="2400">
                <a:latin typeface="Times New Roman" panose="02020603050405020304" charset="0"/>
                <a:cs typeface="Times New Roman" panose="02020603050405020304" charset="0"/>
              </a:rPr>
              <a:t> with matches.</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4.警方认为有人故意</a:t>
            </a:r>
            <a:r>
              <a:rPr sz="2400">
                <a:solidFill>
                  <a:srgbClr val="FF0000"/>
                </a:solidFill>
                <a:latin typeface="Times New Roman" panose="02020603050405020304" charset="0"/>
                <a:cs typeface="Times New Roman" panose="02020603050405020304" charset="0"/>
              </a:rPr>
              <a:t>放火烧了工厂</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Police believe someone</a:t>
            </a:r>
            <a:r>
              <a:rPr sz="2400" u="sng">
                <a:solidFill>
                  <a:srgbClr val="FF0000"/>
                </a:solidFill>
                <a:latin typeface="Times New Roman" panose="02020603050405020304" charset="0"/>
                <a:cs typeface="Times New Roman" panose="02020603050405020304" charset="0"/>
              </a:rPr>
              <a:t> set the factory on fire</a:t>
            </a:r>
            <a:r>
              <a:rPr sz="2400">
                <a:latin typeface="Times New Roman" panose="02020603050405020304" charset="0"/>
                <a:cs typeface="Times New Roman" panose="02020603050405020304" charset="0"/>
              </a:rPr>
              <a:t> on purpose.</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5.没过多久消防队员就</a:t>
            </a:r>
            <a:r>
              <a:rPr sz="2400">
                <a:solidFill>
                  <a:srgbClr val="FF0000"/>
                </a:solidFill>
                <a:latin typeface="Times New Roman" panose="02020603050405020304" charset="0"/>
                <a:cs typeface="Times New Roman" panose="02020603050405020304" charset="0"/>
              </a:rPr>
              <a:t>把火扑灭了</a:t>
            </a:r>
            <a:r>
              <a:rPr lang="zh-CN" sz="2400">
                <a:latin typeface="Times New Roman" panose="02020603050405020304" charset="0"/>
                <a:cs typeface="Times New Roman" panose="02020603050405020304" charset="0"/>
              </a:rPr>
              <a:t>。</a:t>
            </a:r>
            <a:endParaRPr 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zh-CN" sz="2400">
                <a:latin typeface="Times New Roman" panose="02020603050405020304" charset="0"/>
                <a:cs typeface="Times New Roman" panose="02020603050405020304" charset="0"/>
              </a:rPr>
              <a:t>It didn’t take long before the firefighters </a:t>
            </a:r>
            <a:r>
              <a:rPr lang="zh-CN" sz="2400" u="sng">
                <a:solidFill>
                  <a:srgbClr val="FF0000"/>
                </a:solidFill>
                <a:latin typeface="Times New Roman" panose="02020603050405020304" charset="0"/>
                <a:cs typeface="Times New Roman" panose="02020603050405020304" charset="0"/>
              </a:rPr>
              <a:t>put out the fire</a:t>
            </a:r>
            <a:r>
              <a:rPr lang="zh-CN" sz="2400">
                <a:latin typeface="Times New Roman" panose="02020603050405020304" charset="0"/>
                <a:cs typeface="Times New Roman" panose="02020603050405020304" charset="0"/>
              </a:rPr>
              <a:t>.</a:t>
            </a:r>
            <a:endParaRPr lang="zh-CN" sz="2400">
              <a:latin typeface="Times New Roman" panose="02020603050405020304" charset="0"/>
              <a:cs typeface="Times New Roman" panose="02020603050405020304" charset="0"/>
            </a:endParaRPr>
          </a:p>
          <a:p>
            <a:endParaRPr lang="zh-CN"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catch fire/kætʃ ˈfaɪə(r)/  着火</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8907780" y="3288030"/>
            <a:ext cx="3284220" cy="35699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blinds(horizontal)">
                                      <p:cBhvr>
                                        <p:cTn id="3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8084185"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1.我写信的目的是向您介绍我们即将举行的以“科技改变生活”为主题的</a:t>
            </a:r>
            <a:r>
              <a:rPr sz="2400">
                <a:solidFill>
                  <a:srgbClr val="FF0000"/>
                </a:solidFill>
                <a:latin typeface="Times New Roman" panose="02020603050405020304" charset="0"/>
                <a:cs typeface="Times New Roman" panose="02020603050405020304" charset="0"/>
              </a:rPr>
              <a:t>校园科技创新大赛</a:t>
            </a:r>
            <a:r>
              <a:rPr sz="2400">
                <a:latin typeface="Times New Roman" panose="02020603050405020304" charset="0"/>
                <a:cs typeface="Times New Roman" panose="02020603050405020304" charset="0"/>
              </a:rPr>
              <a:t>项目的最新情况，并向您征求建议和帮助。</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 am writing to give you an update on our project for the upcoming </a:t>
            </a:r>
            <a:r>
              <a:rPr sz="2400" u="sng">
                <a:solidFill>
                  <a:srgbClr val="FF0000"/>
                </a:solidFill>
                <a:latin typeface="Times New Roman" panose="02020603050405020304" charset="0"/>
                <a:cs typeface="Times New Roman" panose="02020603050405020304" charset="0"/>
              </a:rPr>
              <a:t>Science and Technology Innovation Competition</a:t>
            </a:r>
            <a:r>
              <a:rPr sz="2400">
                <a:latin typeface="Times New Roman" panose="02020603050405020304" charset="0"/>
                <a:cs typeface="Times New Roman" panose="02020603050405020304" charset="0"/>
              </a:rPr>
              <a:t> on campus, themed “Technology Changes Life”, for which I’m asking you for  advice and  help.</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2.通过探索尖端机器人技术领域，让自己沉浸式体验</a:t>
            </a:r>
            <a:r>
              <a:rPr sz="2400">
                <a:solidFill>
                  <a:srgbClr val="FF0000"/>
                </a:solidFill>
                <a:latin typeface="Times New Roman" panose="02020603050405020304" charset="0"/>
                <a:cs typeface="Times New Roman" panose="02020603050405020304" charset="0"/>
              </a:rPr>
              <a:t>创新精神。</a:t>
            </a:r>
            <a:endParaRPr sz="2400">
              <a:solidFill>
                <a:srgbClr val="FF0000"/>
              </a:solidFill>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Immerse yourself in the </a:t>
            </a:r>
            <a:r>
              <a:rPr sz="2400" u="sng">
                <a:solidFill>
                  <a:srgbClr val="FF0000"/>
                </a:solidFill>
                <a:latin typeface="Times New Roman" panose="02020603050405020304" charset="0"/>
                <a:cs typeface="Times New Roman" panose="02020603050405020304" charset="0"/>
              </a:rPr>
              <a:t>spirit of innovation</a:t>
            </a:r>
            <a:r>
              <a:rPr sz="2400">
                <a:latin typeface="Times New Roman" panose="02020603050405020304" charset="0"/>
                <a:cs typeface="Times New Roman" panose="02020603050405020304" charset="0"/>
              </a:rPr>
              <a:t> by exploring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cutting-edge technologies in the field of robotics.</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innovation/ˌɪnəˈveɪʃn/  n.创新;创造</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12294" name="Picture 6" descr="clothes"/>
          <p:cNvPicPr>
            <a:picLocks noChangeAspect="1"/>
          </p:cNvPicPr>
          <p:nvPr/>
        </p:nvPicPr>
        <p:blipFill>
          <a:blip r:embed="rId4"/>
          <a:stretch>
            <a:fillRect/>
          </a:stretch>
        </p:blipFill>
        <p:spPr>
          <a:xfrm>
            <a:off x="8938260" y="304800"/>
            <a:ext cx="3034030" cy="3203575"/>
          </a:xfrm>
          <a:prstGeom prst="rect">
            <a:avLst/>
          </a:prstGeom>
          <a:noFill/>
          <a:ln w="9525">
            <a:noFill/>
          </a:ln>
        </p:spPr>
      </p:pic>
      <p:pic>
        <p:nvPicPr>
          <p:cNvPr id="12293" name="Picture 5" descr="schoolbag"/>
          <p:cNvPicPr>
            <a:picLocks noChangeAspect="1"/>
          </p:cNvPicPr>
          <p:nvPr/>
        </p:nvPicPr>
        <p:blipFill>
          <a:blip r:embed="rId5"/>
          <a:stretch>
            <a:fillRect/>
          </a:stretch>
        </p:blipFill>
        <p:spPr>
          <a:xfrm>
            <a:off x="8938895" y="3429000"/>
            <a:ext cx="3034030" cy="30816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2294"/>
                                        </p:tgtEl>
                                        <p:attrNameLst>
                                          <p:attrName>style.visibility</p:attrName>
                                        </p:attrNameLst>
                                      </p:cBhvr>
                                      <p:to>
                                        <p:strVal val="visible"/>
                                      </p:to>
                                    </p:set>
                                    <p:anim calcmode="lin" valueType="num">
                                      <p:cBhvr>
                                        <p:cTn id="25" dur="500" fill="hold"/>
                                        <p:tgtEl>
                                          <p:spTgt spid="12294"/>
                                        </p:tgtEl>
                                        <p:attrNameLst>
                                          <p:attrName>ppt_w</p:attrName>
                                        </p:attrNameLst>
                                      </p:cBhvr>
                                      <p:tavLst>
                                        <p:tav tm="0">
                                          <p:val>
                                            <p:fltVal val="0.000000"/>
                                          </p:val>
                                        </p:tav>
                                        <p:tav tm="100000">
                                          <p:val>
                                            <p:strVal val="#ppt_w"/>
                                          </p:val>
                                        </p:tav>
                                      </p:tavLst>
                                    </p:anim>
                                    <p:anim calcmode="lin" valueType="num">
                                      <p:cBhvr>
                                        <p:cTn id="26" dur="500" fill="hold"/>
                                        <p:tgtEl>
                                          <p:spTgt spid="12294"/>
                                        </p:tgtEl>
                                        <p:attrNameLst>
                                          <p:attrName>ppt_h</p:attrName>
                                        </p:attrNameLst>
                                      </p:cBhvr>
                                      <p:tavLst>
                                        <p:tav tm="0">
                                          <p:val>
                                            <p:fltVal val="0.00000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2293"/>
                                        </p:tgtEl>
                                        <p:attrNameLst>
                                          <p:attrName>style.visibility</p:attrName>
                                        </p:attrNameLst>
                                      </p:cBhvr>
                                      <p:to>
                                        <p:strVal val="visible"/>
                                      </p:to>
                                    </p:set>
                                    <p:anim calcmode="lin" valueType="num">
                                      <p:cBhvr>
                                        <p:cTn id="31" dur="500" fill="hold"/>
                                        <p:tgtEl>
                                          <p:spTgt spid="12293"/>
                                        </p:tgtEl>
                                        <p:attrNameLst>
                                          <p:attrName>ppt_w</p:attrName>
                                        </p:attrNameLst>
                                      </p:cBhvr>
                                      <p:tavLst>
                                        <p:tav tm="0">
                                          <p:val>
                                            <p:fltVal val="0.000000"/>
                                          </p:val>
                                        </p:tav>
                                        <p:tav tm="100000">
                                          <p:val>
                                            <p:strVal val="#ppt_w"/>
                                          </p:val>
                                        </p:tav>
                                      </p:tavLst>
                                    </p:anim>
                                    <p:anim calcmode="lin" valueType="num">
                                      <p:cBhvr>
                                        <p:cTn id="32" dur="500" fill="hold"/>
                                        <p:tgtEl>
                                          <p:spTgt spid="12293"/>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8719185"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3.近年来，</a:t>
            </a:r>
            <a:r>
              <a:rPr sz="2400">
                <a:solidFill>
                  <a:srgbClr val="FF0000"/>
                </a:solidFill>
                <a:latin typeface="Times New Roman" panose="02020603050405020304" charset="0"/>
                <a:cs typeface="Times New Roman" panose="02020603050405020304" charset="0"/>
              </a:rPr>
              <a:t>创新已成为一个流行词</a:t>
            </a:r>
            <a:r>
              <a:rPr sz="2400">
                <a:latin typeface="Times New Roman" panose="02020603050405020304" charset="0"/>
                <a:cs typeface="Times New Roman" panose="02020603050405020304" charset="0"/>
              </a:rPr>
              <a:t>。因为它在推动各个领域的进步和成功方面发挥着至关重要的作用。为了跟上当今快节奏和不断变化的世界，</a:t>
            </a:r>
            <a:r>
              <a:rPr sz="2400">
                <a:solidFill>
                  <a:srgbClr val="FF0000"/>
                </a:solidFill>
                <a:latin typeface="Times New Roman" panose="02020603050405020304" charset="0"/>
                <a:cs typeface="Times New Roman" panose="02020603050405020304" charset="0"/>
              </a:rPr>
              <a:t>我们必须创新</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r>
              <a:rPr sz="2400" baseline="-25000">
                <a:latin typeface="Times New Roman" panose="02020603050405020304" charset="0"/>
                <a:cs typeface="Times New Roman" panose="02020603050405020304" charset="0"/>
              </a:rPr>
              <a:t>华南师大附中2024届高三综合测试“创新改变未来主题活动周投稿”</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Innovation has become a buzzword</a:t>
            </a:r>
            <a:r>
              <a:rPr sz="2400">
                <a:latin typeface="Times New Roman" panose="02020603050405020304" charset="0"/>
                <a:cs typeface="Times New Roman" panose="02020603050405020304" charset="0"/>
              </a:rPr>
              <a:t> in recent years, as it plays a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crucial role in driving progressand success across various fields.</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u="sng">
                <a:solidFill>
                  <a:srgbClr val="FF0000"/>
                </a:solidFill>
                <a:latin typeface="Times New Roman" panose="02020603050405020304" charset="0"/>
                <a:cs typeface="Times New Roman" panose="02020603050405020304" charset="0"/>
              </a:rPr>
              <a:t>We </a:t>
            </a:r>
            <a:r>
              <a:rPr lang="en-US" sz="2400" u="sng">
                <a:solidFill>
                  <a:srgbClr val="FF0000"/>
                </a:solidFill>
                <a:latin typeface="Times New Roman" panose="02020603050405020304" charset="0"/>
                <a:cs typeface="Times New Roman" panose="02020603050405020304" charset="0"/>
              </a:rPr>
              <a:t> </a:t>
            </a:r>
            <a:r>
              <a:rPr sz="2400" u="sng">
                <a:solidFill>
                  <a:srgbClr val="FF0000"/>
                </a:solidFill>
                <a:latin typeface="Times New Roman" panose="02020603050405020304" charset="0"/>
                <a:cs typeface="Times New Roman" panose="02020603050405020304" charset="0"/>
              </a:rPr>
              <a:t>must innovate </a:t>
            </a:r>
            <a:r>
              <a:rPr sz="2400">
                <a:latin typeface="Times New Roman" panose="02020603050405020304" charset="0"/>
                <a:cs typeface="Times New Roman" panose="02020603050405020304" charset="0"/>
              </a:rPr>
              <a:t>in order to keep up with today’s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fast-paced and ever-changing world. </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4.诸葛亮以其忠诚、智慧和</a:t>
            </a:r>
            <a:r>
              <a:rPr sz="2400">
                <a:solidFill>
                  <a:srgbClr val="FF0000"/>
                </a:solidFill>
                <a:latin typeface="Times New Roman" panose="02020603050405020304" charset="0"/>
                <a:cs typeface="Times New Roman" panose="02020603050405020304" charset="0"/>
              </a:rPr>
              <a:t>创新的军事战术</a:t>
            </a:r>
            <a:r>
              <a:rPr sz="2400">
                <a:latin typeface="Times New Roman" panose="02020603050405020304" charset="0"/>
                <a:cs typeface="Times New Roman" panose="02020603050405020304" charset="0"/>
              </a:rPr>
              <a:t>而闻名，例如使用心理战和独特的武器。</a:t>
            </a:r>
            <a:r>
              <a:rPr sz="2400" baseline="-25000">
                <a:latin typeface="Times New Roman" panose="02020603050405020304" charset="0"/>
                <a:cs typeface="Times New Roman" panose="02020603050405020304" charset="0"/>
              </a:rPr>
              <a:t>2023全国甲卷应用文“介绍中国历史人物征文稿”</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Zhuge Liang is celebrated for his loyalty, intelligence, and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u="sng">
                <a:solidFill>
                  <a:srgbClr val="FF0000"/>
                </a:solidFill>
                <a:latin typeface="Times New Roman" panose="02020603050405020304" charset="0"/>
                <a:cs typeface="Times New Roman" panose="02020603050405020304" charset="0"/>
              </a:rPr>
              <a:t>innovative military tactics</a:t>
            </a:r>
            <a:r>
              <a:rPr sz="2400">
                <a:latin typeface="Times New Roman" panose="02020603050405020304" charset="0"/>
                <a:cs typeface="Times New Roman" panose="02020603050405020304" charset="0"/>
              </a:rPr>
              <a:t>,</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such</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as the use of psychological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warfare and unique weaponry.</a:t>
            </a:r>
            <a:endParaRPr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innovation/ˌɪnəˈveɪʃn/  n.创新;创造</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8839835" y="3091180"/>
            <a:ext cx="3352165" cy="37668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blinds(horizontal)">
                                      <p:cBhvr>
                                        <p:cTn id="26" dur="500"/>
                                        <p:tgtEl>
                                          <p:spTgt spid="3">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blinds(horizontal)">
                                      <p:cBhvr>
                                        <p:cTn id="29" dur="500"/>
                                        <p:tgtEl>
                                          <p:spTgt spid="3">
                                            <p:txEl>
                                              <p:pRg st="10" end="10"/>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blinds(horizontal)">
                                      <p:cBhvr>
                                        <p:cTn id="3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8719185"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1.但是很遗憾，</a:t>
            </a:r>
            <a:r>
              <a:rPr sz="2400">
                <a:solidFill>
                  <a:srgbClr val="FF0000"/>
                </a:solidFill>
                <a:latin typeface="Times New Roman" panose="02020603050405020304" charset="0"/>
                <a:cs typeface="Times New Roman" panose="02020603050405020304" charset="0"/>
              </a:rPr>
              <a:t>我不能去</a:t>
            </a:r>
            <a:r>
              <a:rPr sz="2400">
                <a:latin typeface="Times New Roman" panose="02020603050405020304" charset="0"/>
                <a:cs typeface="Times New Roman" panose="02020603050405020304" charset="0"/>
              </a:rPr>
              <a:t>，因为我刚刚被告知那段时间我必须代表学校参加辩论赛。</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But much to my regret, </a:t>
            </a:r>
            <a:r>
              <a:rPr sz="2400" u="sng">
                <a:solidFill>
                  <a:srgbClr val="FF0000"/>
                </a:solidFill>
                <a:latin typeface="Times New Roman" panose="02020603050405020304" charset="0"/>
                <a:cs typeface="Times New Roman" panose="02020603050405020304" charset="0"/>
              </a:rPr>
              <a:t>I will not be available </a:t>
            </a:r>
            <a:r>
              <a:rPr sz="2400">
                <a:latin typeface="Times New Roman" panose="02020603050405020304" charset="0"/>
                <a:cs typeface="Times New Roman" panose="02020603050405020304" charset="0"/>
              </a:rPr>
              <a:t>because I was </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informed just now that I would have to participate a debate </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competition on behalf of my school during that time. </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2.我写信是想告诉你，</a:t>
            </a:r>
            <a:r>
              <a:rPr sz="2400">
                <a:solidFill>
                  <a:srgbClr val="FF0000"/>
                </a:solidFill>
                <a:latin typeface="Times New Roman" panose="02020603050405020304" charset="0"/>
                <a:cs typeface="Times New Roman" panose="02020603050405020304" charset="0"/>
              </a:rPr>
              <a:t>我有一张</a:t>
            </a:r>
            <a:r>
              <a:rPr sz="2400">
                <a:latin typeface="Times New Roman" panose="02020603050405020304" charset="0"/>
                <a:cs typeface="Times New Roman" panose="02020603050405020304" charset="0"/>
              </a:rPr>
              <a:t>文物展览会的</a:t>
            </a:r>
            <a:r>
              <a:rPr sz="2400">
                <a:solidFill>
                  <a:srgbClr val="FF0000"/>
                </a:solidFill>
                <a:latin typeface="Times New Roman" panose="02020603050405020304" charset="0"/>
                <a:cs typeface="Times New Roman" panose="02020603050405020304" charset="0"/>
              </a:rPr>
              <a:t>票</a:t>
            </a:r>
            <a:r>
              <a:rPr sz="2400">
                <a:latin typeface="Times New Roman" panose="02020603050405020304" charset="0"/>
                <a:cs typeface="Times New Roman" panose="02020603050405020304" charset="0"/>
              </a:rPr>
              <a:t>，我想送给你。</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 am writing to inform you that </a:t>
            </a:r>
            <a:r>
              <a:rPr sz="2400" u="sng">
                <a:solidFill>
                  <a:srgbClr val="FF0000"/>
                </a:solidFill>
                <a:latin typeface="Times New Roman" panose="02020603050405020304" charset="0"/>
                <a:cs typeface="Times New Roman" panose="02020603050405020304" charset="0"/>
              </a:rPr>
              <a:t>I have a ticket available</a:t>
            </a:r>
            <a:r>
              <a:rPr sz="2400">
                <a:latin typeface="Times New Roman" panose="02020603050405020304" charset="0"/>
                <a:cs typeface="Times New Roman" panose="02020603050405020304" charset="0"/>
              </a:rPr>
              <a:t> for an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exhibition of cultural relics in the City Museum and that I’d like</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to give it to you.</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3.我建议我们可以把会议改到下周。</a:t>
            </a:r>
            <a:r>
              <a:rPr sz="2400">
                <a:solidFill>
                  <a:srgbClr val="FF0000"/>
                </a:solidFill>
                <a:latin typeface="Times New Roman" panose="02020603050405020304" charset="0"/>
                <a:cs typeface="Times New Roman" panose="02020603050405020304" charset="0"/>
              </a:rPr>
              <a:t>我会随时通知你我的情况</a:t>
            </a:r>
            <a:r>
              <a:rPr sz="2400">
                <a:latin typeface="Times New Roman" panose="02020603050405020304" charset="0"/>
                <a:cs typeface="Times New Roman" panose="02020603050405020304" charset="0"/>
              </a:rPr>
              <a:t>，我们可以决定一个对我们双方都方便的具体日期和时间。</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 suggest we can reschedule our meeting to next week. I will </a:t>
            </a:r>
            <a:r>
              <a:rPr sz="2400" u="sng">
                <a:solidFill>
                  <a:srgbClr val="FF0000"/>
                </a:solidFill>
                <a:latin typeface="Times New Roman" panose="02020603050405020304" charset="0"/>
                <a:cs typeface="Times New Roman" panose="02020603050405020304" charset="0"/>
              </a:rPr>
              <a:t>keep you updated on my availability</a:t>
            </a:r>
            <a:r>
              <a:rPr sz="2400">
                <a:latin typeface="Times New Roman" panose="02020603050405020304" charset="0"/>
                <a:cs typeface="Times New Roman" panose="02020603050405020304" charset="0"/>
              </a:rPr>
              <a:t> and we can decide on a specific day and time convenient for us both.</a:t>
            </a:r>
            <a:endParaRPr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available/əˈveɪləbl/ a.可获得的;可购得的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8997950" y="3730625"/>
            <a:ext cx="3160395" cy="31273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linds(horizontal)">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linds(horizontal)">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0286365"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1.我的父母来自这个地区，所以</a:t>
            </a:r>
            <a:r>
              <a:rPr sz="2400">
                <a:solidFill>
                  <a:srgbClr val="FF0000"/>
                </a:solidFill>
                <a:latin typeface="Times New Roman" panose="02020603050405020304" charset="0"/>
                <a:cs typeface="Times New Roman" panose="02020603050405020304" charset="0"/>
              </a:rPr>
              <a:t>从</a:t>
            </a:r>
            <a:r>
              <a:rPr lang="zh-CN" sz="2400">
                <a:solidFill>
                  <a:srgbClr val="FF0000"/>
                </a:solidFill>
                <a:latin typeface="Times New Roman" panose="02020603050405020304" charset="0"/>
                <a:cs typeface="Times New Roman" panose="02020603050405020304" charset="0"/>
              </a:rPr>
              <a:t>这种</a:t>
            </a:r>
            <a:r>
              <a:rPr sz="2400">
                <a:solidFill>
                  <a:srgbClr val="FF0000"/>
                </a:solidFill>
                <a:latin typeface="Times New Roman" panose="02020603050405020304" charset="0"/>
                <a:cs typeface="Times New Roman" panose="02020603050405020304" charset="0"/>
              </a:rPr>
              <a:t>意义上说</a:t>
            </a:r>
            <a:r>
              <a:rPr sz="2400">
                <a:latin typeface="Times New Roman" panose="02020603050405020304" charset="0"/>
                <a:cs typeface="Times New Roman" panose="02020603050405020304" charset="0"/>
              </a:rPr>
              <a:t>，来这里就像回家一样。</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My parents come from this area, so </a:t>
            </a:r>
            <a:r>
              <a:rPr sz="2400" u="sng">
                <a:solidFill>
                  <a:srgbClr val="FF0000"/>
                </a:solidFill>
                <a:latin typeface="Times New Roman" panose="02020603050405020304" charset="0"/>
                <a:cs typeface="Times New Roman" panose="02020603050405020304" charset="0"/>
              </a:rPr>
              <a:t>in this sense</a:t>
            </a:r>
            <a:r>
              <a:rPr sz="2400">
                <a:latin typeface="Times New Roman" panose="02020603050405020304" charset="0"/>
                <a:cs typeface="Times New Roman" panose="02020603050405020304" charset="0"/>
              </a:rPr>
              <a:t> it is like coming home.</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a:t>
            </a:r>
            <a:r>
              <a:rPr sz="2400">
                <a:solidFill>
                  <a:srgbClr val="FF0000"/>
                </a:solidFill>
                <a:latin typeface="Times New Roman" panose="02020603050405020304" charset="0"/>
                <a:cs typeface="Times New Roman" panose="02020603050405020304" charset="0"/>
              </a:rPr>
              <a:t>.从某种意义上说</a:t>
            </a:r>
            <a:r>
              <a:rPr sz="2400">
                <a:latin typeface="Times New Roman" panose="02020603050405020304" charset="0"/>
                <a:cs typeface="Times New Roman" panose="02020603050405020304" charset="0"/>
              </a:rPr>
              <a:t>，我认为他刚才所说的与这篇文章无关。</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In a sense</a:t>
            </a:r>
            <a:r>
              <a:rPr sz="2400">
                <a:latin typeface="Times New Roman" panose="02020603050405020304" charset="0"/>
                <a:cs typeface="Times New Roman" panose="02020603050405020304" charset="0"/>
              </a:rPr>
              <a:t>, I don’t think what he said just now was relevant to the essay. </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a:t>
            </a:r>
            <a:r>
              <a:rPr sz="2400">
                <a:solidFill>
                  <a:srgbClr val="FF0000"/>
                </a:solidFill>
                <a:latin typeface="Times New Roman" panose="02020603050405020304" charset="0"/>
                <a:cs typeface="Times New Roman" panose="02020603050405020304" charset="0"/>
              </a:rPr>
              <a:t>我感觉到他的担心</a:t>
            </a:r>
            <a:r>
              <a:rPr sz="2400">
                <a:latin typeface="Times New Roman" panose="02020603050405020304" charset="0"/>
                <a:cs typeface="Times New Roman" panose="02020603050405020304" charset="0"/>
              </a:rPr>
              <a:t>，就向他保证不会让他失望。</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Sensing his concern</a:t>
            </a:r>
            <a:r>
              <a:rPr sz="2400">
                <a:latin typeface="Times New Roman" panose="02020603050405020304" charset="0"/>
                <a:cs typeface="Times New Roman" panose="02020603050405020304" charset="0"/>
              </a:rPr>
              <a:t>, I assured him I would not let him down.</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4.在医生的努力下，他终于</a:t>
            </a:r>
            <a:r>
              <a:rPr sz="2400">
                <a:solidFill>
                  <a:srgbClr val="FF0000"/>
                </a:solidFill>
                <a:latin typeface="Times New Roman" panose="02020603050405020304" charset="0"/>
                <a:cs typeface="Times New Roman" panose="02020603050405020304" charset="0"/>
              </a:rPr>
              <a:t>恢复了理智</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With the great effort of the doctors, he finally </a:t>
            </a:r>
            <a:r>
              <a:rPr sz="2400" u="sng">
                <a:solidFill>
                  <a:srgbClr val="FF0000"/>
                </a:solidFill>
                <a:latin typeface="Times New Roman" panose="02020603050405020304" charset="0"/>
                <a:cs typeface="Times New Roman" panose="02020603050405020304" charset="0"/>
              </a:rPr>
              <a:t>came to his senses</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5.他五岁时失去了</a:t>
            </a:r>
            <a:r>
              <a:rPr sz="2400">
                <a:solidFill>
                  <a:srgbClr val="FF0000"/>
                </a:solidFill>
                <a:latin typeface="Times New Roman" panose="02020603050405020304" charset="0"/>
                <a:cs typeface="Times New Roman" panose="02020603050405020304" charset="0"/>
              </a:rPr>
              <a:t>听觉</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He lost the </a:t>
            </a:r>
            <a:r>
              <a:rPr sz="2400" u="sng">
                <a:solidFill>
                  <a:srgbClr val="FF0000"/>
                </a:solidFill>
                <a:latin typeface="Times New Roman" panose="02020603050405020304" charset="0"/>
                <a:cs typeface="Times New Roman" panose="02020603050405020304" charset="0"/>
              </a:rPr>
              <a:t>sense of hearing</a:t>
            </a:r>
            <a:r>
              <a:rPr sz="2400">
                <a:latin typeface="Times New Roman" panose="02020603050405020304" charset="0"/>
                <a:cs typeface="Times New Roman" panose="02020603050405020304" charset="0"/>
              </a:rPr>
              <a:t> when he was five years old.</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6.不用说，这是充满创造力和</a:t>
            </a:r>
            <a:r>
              <a:rPr sz="2400">
                <a:solidFill>
                  <a:srgbClr val="FF0000"/>
                </a:solidFill>
                <a:latin typeface="Times New Roman" panose="02020603050405020304" charset="0"/>
                <a:cs typeface="Times New Roman" panose="02020603050405020304" charset="0"/>
              </a:rPr>
              <a:t>平静感</a:t>
            </a:r>
            <a:r>
              <a:rPr sz="2400">
                <a:latin typeface="Times New Roman" panose="02020603050405020304" charset="0"/>
                <a:cs typeface="Times New Roman" panose="02020603050405020304" charset="0"/>
              </a:rPr>
              <a:t>的一天。</a:t>
            </a:r>
            <a:r>
              <a:rPr sz="2400" baseline="-25000">
                <a:latin typeface="Times New Roman" panose="02020603050405020304" charset="0"/>
                <a:cs typeface="Times New Roman" panose="02020603050405020304" charset="0"/>
              </a:rPr>
              <a:t>2024新高考I卷应用文“公园美术课体验告知信”</a:t>
            </a:r>
            <a:endParaRPr sz="2400" baseline="-25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Needless to say, it was a day filled with creativity and </a:t>
            </a:r>
            <a:r>
              <a:rPr sz="2400" u="sng">
                <a:solidFill>
                  <a:srgbClr val="FF0000"/>
                </a:solidFill>
                <a:latin typeface="Times New Roman" panose="02020603050405020304" charset="0"/>
                <a:cs typeface="Times New Roman" panose="02020603050405020304" charset="0"/>
              </a:rPr>
              <a:t>a sense of peace</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 this sense/ɪn ðɪs sens/   从这种(某种}意义上来讲</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9074785" y="2694305"/>
            <a:ext cx="3117215" cy="22320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blinds(horizontal)">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animEffect transition="in" filter="blinds(horizontal)">
                                      <p:cBhvr>
                                        <p:cTn id="37"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0286365"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1.</a:t>
            </a:r>
            <a:r>
              <a:rPr sz="2400">
                <a:solidFill>
                  <a:srgbClr val="FF0000"/>
                </a:solidFill>
                <a:latin typeface="Times New Roman" panose="02020603050405020304" charset="0"/>
                <a:cs typeface="Times New Roman" panose="02020603050405020304" charset="0"/>
              </a:rPr>
              <a:t>一般来说</a:t>
            </a:r>
            <a:r>
              <a:rPr sz="2400">
                <a:latin typeface="Times New Roman" panose="02020603050405020304" charset="0"/>
                <a:cs typeface="Times New Roman" panose="02020603050405020304" charset="0"/>
              </a:rPr>
              <a:t>，兼职者从事地位低、工资低的职业。</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Generally</a:t>
            </a:r>
            <a:r>
              <a:rPr sz="2400">
                <a:latin typeface="Times New Roman" panose="02020603050405020304" charset="0"/>
                <a:cs typeface="Times New Roman" panose="02020603050405020304" charset="0"/>
              </a:rPr>
              <a:t>, part-timers work in low-status, low-wage occupations.</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a:t>
            </a:r>
            <a:r>
              <a:rPr sz="2400">
                <a:solidFill>
                  <a:srgbClr val="FF0000"/>
                </a:solidFill>
                <a:latin typeface="Times New Roman" panose="02020603050405020304" charset="0"/>
                <a:cs typeface="Times New Roman" panose="02020603050405020304" charset="0"/>
              </a:rPr>
              <a:t>诚然</a:t>
            </a:r>
            <a:r>
              <a:rPr sz="2400">
                <a:latin typeface="Times New Roman" panose="02020603050405020304" charset="0"/>
                <a:cs typeface="Times New Roman" panose="02020603050405020304" charset="0"/>
              </a:rPr>
              <a:t>，薪水不高，但责任很轻。</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Admittedly</a:t>
            </a:r>
            <a:r>
              <a:rPr sz="2400">
                <a:latin typeface="Times New Roman" panose="02020603050405020304" charset="0"/>
                <a:cs typeface="Times New Roman" panose="02020603050405020304" charset="0"/>
              </a:rPr>
              <a:t>, the salary was not wonderful but the duties are light.</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a:t>
            </a:r>
            <a:r>
              <a:rPr sz="2400" u="sng">
                <a:solidFill>
                  <a:srgbClr val="FF0000"/>
                </a:solidFill>
                <a:latin typeface="Times New Roman" panose="02020603050405020304" charset="0"/>
                <a:cs typeface="Times New Roman" panose="02020603050405020304" charset="0"/>
              </a:rPr>
              <a:t>毫无疑问</a:t>
            </a:r>
            <a:r>
              <a:rPr sz="2400">
                <a:latin typeface="Times New Roman" panose="02020603050405020304" charset="0"/>
                <a:cs typeface="Times New Roman" panose="02020603050405020304" charset="0"/>
              </a:rPr>
              <a:t>，这幅画象征性地揭示了我们日常生活中的一个严重问题:父母对独生子女的溺爱。</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Undoubtedly</a:t>
            </a:r>
            <a:r>
              <a:rPr sz="2400">
                <a:latin typeface="Times New Roman" panose="02020603050405020304" charset="0"/>
                <a:cs typeface="Times New Roman" panose="02020603050405020304" charset="0"/>
              </a:rPr>
              <a:t>, the drawing have symbolically revealed a serious problem in our daily life:parents’ spoiling towards the only children in family.</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a:t>
            </a:r>
            <a:r>
              <a:rPr sz="2400" u="sng">
                <a:solidFill>
                  <a:srgbClr val="FF0000"/>
                </a:solidFill>
                <a:latin typeface="Times New Roman" panose="02020603050405020304" charset="0"/>
                <a:cs typeface="Times New Roman" panose="02020603050405020304" charset="0"/>
              </a:rPr>
              <a:t>毫不奇怪</a:t>
            </a:r>
            <a:r>
              <a:rPr sz="2400">
                <a:latin typeface="Times New Roman" panose="02020603050405020304" charset="0"/>
                <a:cs typeface="Times New Roman" panose="02020603050405020304" charset="0"/>
              </a:rPr>
              <a:t>，如今这种现象在中国人中并不罕见。</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Not surprisingly</a:t>
            </a:r>
            <a:r>
              <a:rPr sz="2400">
                <a:latin typeface="Times New Roman" panose="02020603050405020304" charset="0"/>
                <a:cs typeface="Times New Roman" panose="02020603050405020304" charset="0"/>
              </a:rPr>
              <a:t>, the kind of phenomenon is not uncommon nowadays among the Chinese people.</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rgbClr val="FF0000"/>
                </a:solidFill>
                <a:latin typeface="微软雅黑" panose="020B0503020204020204" charset="-122"/>
                <a:ea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rPr>
              <a:t>来说</a:t>
            </a:r>
            <a:endParaRPr lang="zh-CN" altLang="en-US" sz="2400" b="1">
              <a:solidFill>
                <a:srgbClr val="FF0000"/>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9039225" y="830580"/>
            <a:ext cx="3152775" cy="20739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7938" y="1199151"/>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57527"/>
            <a:ext cx="1196663" cy="764976"/>
          </a:xfrm>
          <a:prstGeom prst="rect">
            <a:avLst/>
          </a:prstGeom>
        </p:spPr>
      </p:pic>
      <p:sp>
        <p:nvSpPr>
          <p:cNvPr id="3" name="文本框 2"/>
          <p:cNvSpPr txBox="1"/>
          <p:nvPr/>
        </p:nvSpPr>
        <p:spPr>
          <a:xfrm>
            <a:off x="434975" y="1391285"/>
            <a:ext cx="11641455" cy="5262245"/>
          </a:xfrm>
          <a:prstGeom prst="rect">
            <a:avLst/>
          </a:prstGeom>
          <a:noFill/>
        </p:spPr>
        <p:txBody>
          <a:bodyPr wrap="square" rtlCol="0" anchor="t">
            <a:spAutoFit/>
          </a:bodyPr>
          <a:lstStyle/>
          <a:p>
            <a:r>
              <a:rPr sz="2400"/>
              <a:t>1.</a:t>
            </a:r>
            <a:r>
              <a:rPr sz="2400">
                <a:solidFill>
                  <a:srgbClr val="FF0000"/>
                </a:solidFill>
              </a:rPr>
              <a:t>啪嗒一声</a:t>
            </a:r>
            <a:r>
              <a:rPr sz="2400"/>
              <a:t>，等</a:t>
            </a:r>
            <a:r>
              <a:rPr sz="2400">
                <a:solidFill>
                  <a:schemeClr val="tx1"/>
                </a:solidFill>
              </a:rPr>
              <a:t>灯</a:t>
            </a:r>
            <a:r>
              <a:rPr sz="2400"/>
              <a:t>亮起来，照耀着观景窗，他睁开了眼睛。</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He opened his eyes as </a:t>
            </a:r>
            <a:r>
              <a:rPr sz="2400" u="sng">
                <a:solidFill>
                  <a:srgbClr val="FF0000"/>
                </a:solidFill>
                <a:latin typeface="Times New Roman" panose="02020603050405020304" charset="0"/>
                <a:cs typeface="Times New Roman" panose="02020603050405020304" charset="0"/>
              </a:rPr>
              <a:t>the snap of the switch</a:t>
            </a:r>
            <a:r>
              <a:rPr sz="2400">
                <a:latin typeface="Times New Roman" panose="02020603050405020304" charset="0"/>
                <a:cs typeface="Times New Roman" panose="02020603050405020304" charset="0"/>
              </a:rPr>
              <a:t> turned on the lights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that surrounded the</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picture window.</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2.由于下大雨，</a:t>
            </a:r>
            <a:r>
              <a:rPr sz="2400">
                <a:solidFill>
                  <a:srgbClr val="FF0000"/>
                </a:solidFill>
                <a:latin typeface="Times New Roman" panose="02020603050405020304" charset="0"/>
                <a:cs typeface="Times New Roman" panose="02020603050405020304" charset="0"/>
              </a:rPr>
              <a:t>运动会的日期改变了</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As a consequence of the heavy rain, the date of </a:t>
            </a:r>
            <a:r>
              <a:rPr sz="2400" u="sng">
                <a:solidFill>
                  <a:srgbClr val="FF0000"/>
                </a:solidFill>
                <a:latin typeface="Times New Roman" panose="02020603050405020304" charset="0"/>
                <a:cs typeface="Times New Roman" panose="02020603050405020304" charset="0"/>
              </a:rPr>
              <a:t>the sports meeting was switched.</a:t>
            </a:r>
            <a:endParaRPr sz="2400" u="sng">
              <a:solidFill>
                <a:srgbClr val="FF0000"/>
              </a:solidFill>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3.我可以</a:t>
            </a:r>
            <a:r>
              <a:rPr sz="2400">
                <a:solidFill>
                  <a:srgbClr val="FF0000"/>
                </a:solidFill>
                <a:latin typeface="Times New Roman" panose="02020603050405020304" charset="0"/>
                <a:cs typeface="Times New Roman" panose="02020603050405020304" charset="0"/>
              </a:rPr>
              <a:t>远程打开烤箱</a:t>
            </a:r>
            <a:r>
              <a:rPr sz="2400">
                <a:latin typeface="Times New Roman" panose="02020603050405020304" charset="0"/>
                <a:cs typeface="Times New Roman" panose="02020603050405020304" charset="0"/>
              </a:rPr>
              <a:t>用这个新的家庭设备。</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 can </a:t>
            </a:r>
            <a:r>
              <a:rPr sz="2400" u="sng">
                <a:solidFill>
                  <a:srgbClr val="FF0000"/>
                </a:solidFill>
                <a:latin typeface="Times New Roman" panose="02020603050405020304" charset="0"/>
                <a:cs typeface="Times New Roman" panose="02020603050405020304" charset="0"/>
              </a:rPr>
              <a:t>switch on my oven remotely</a:t>
            </a:r>
            <a:r>
              <a:rPr sz="2400">
                <a:latin typeface="Times New Roman" panose="02020603050405020304" charset="0"/>
                <a:cs typeface="Times New Roman" panose="02020603050405020304" charset="0"/>
              </a:rPr>
              <a:t> using the new home device.</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4.甚至是简单的事情都有所帮助,比如使用再生纸,或者当你离开房间的时候</a:t>
            </a:r>
            <a:r>
              <a:rPr sz="2400">
                <a:solidFill>
                  <a:srgbClr val="FF0000"/>
                </a:solidFill>
                <a:latin typeface="Times New Roman" panose="02020603050405020304" charset="0"/>
                <a:cs typeface="Times New Roman" panose="02020603050405020304" charset="0"/>
              </a:rPr>
              <a:t>关上灯</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Even simple things like using recycled paper or </a:t>
            </a:r>
            <a:r>
              <a:rPr sz="2400" u="sng">
                <a:solidFill>
                  <a:srgbClr val="FF0000"/>
                </a:solidFill>
                <a:latin typeface="Times New Roman" panose="02020603050405020304" charset="0"/>
                <a:cs typeface="Times New Roman" panose="02020603050405020304" charset="0"/>
              </a:rPr>
              <a:t>switching off the light </a:t>
            </a:r>
            <a:r>
              <a:rPr sz="2400">
                <a:latin typeface="Times New Roman" panose="02020603050405020304" charset="0"/>
                <a:cs typeface="Times New Roman" panose="02020603050405020304" charset="0"/>
              </a:rPr>
              <a:t>when you leave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 room can help.</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5.就我个人而言，是时候跟手机说再见了。应当</a:t>
            </a:r>
            <a:r>
              <a:rPr sz="2400">
                <a:solidFill>
                  <a:srgbClr val="FF0000"/>
                </a:solidFill>
                <a:latin typeface="Times New Roman" panose="02020603050405020304" charset="0"/>
                <a:cs typeface="Times New Roman" panose="02020603050405020304" charset="0"/>
              </a:rPr>
              <a:t>转移你的注意力到学习上</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Personally, it’s high time to say goodbye to mobile phones and </a:t>
            </a:r>
            <a:r>
              <a:rPr sz="2400" u="sng">
                <a:solidFill>
                  <a:srgbClr val="FF0000"/>
                </a:solidFill>
                <a:latin typeface="Times New Roman" panose="02020603050405020304" charset="0"/>
                <a:cs typeface="Times New Roman" panose="02020603050405020304" charset="0"/>
              </a:rPr>
              <a:t>switch your attention </a:t>
            </a:r>
            <a:endParaRPr sz="2400" u="sng">
              <a:solidFill>
                <a:srgbClr val="FF0000"/>
              </a:solidFill>
              <a:latin typeface="Times New Roman" panose="02020603050405020304" charset="0"/>
              <a:cs typeface="Times New Roman" panose="02020603050405020304" charset="0"/>
            </a:endParaRPr>
          </a:p>
          <a:p>
            <a:pPr indent="0">
              <a:buFont typeface="Arial" panose="020B0604020202020204" pitchFamily="34" charset="0"/>
              <a:buNone/>
            </a:pPr>
            <a:r>
              <a:rPr sz="2400" u="sng">
                <a:solidFill>
                  <a:srgbClr val="FF0000"/>
                </a:solidFill>
                <a:latin typeface="Times New Roman" panose="02020603050405020304" charset="0"/>
                <a:cs typeface="Times New Roman" panose="02020603050405020304" charset="0"/>
              </a:rPr>
              <a:t>and efforts to school work. </a:t>
            </a:r>
            <a:endParaRPr sz="2400" u="sng">
              <a:solidFill>
                <a:srgbClr val="FF0000"/>
              </a:solidFill>
              <a:latin typeface="Times New Roman" panose="02020603050405020304" charset="0"/>
              <a:cs typeface="Times New Roman" panose="02020603050405020304" charset="0"/>
            </a:endParaRPr>
          </a:p>
        </p:txBody>
      </p:sp>
      <p:sp>
        <p:nvSpPr>
          <p:cNvPr id="2" name="文本框 1"/>
          <p:cNvSpPr txBox="1"/>
          <p:nvPr/>
        </p:nvSpPr>
        <p:spPr>
          <a:xfrm>
            <a:off x="1326221" y="195"/>
            <a:ext cx="9952303" cy="1198880"/>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switch/swɪtʃ/          v.转换;交换 n.开关;转换器</a:t>
            </a:r>
            <a:endParaRPr lang="en-US" altLang="zh-CN"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switch on/swɪtʃ ɒn/  开(电灯、机器等)</a:t>
            </a:r>
            <a:endParaRPr lang="en-US" altLang="zh-CN"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switch off/swɪtʃ ɒf/     关(电灯、机器等)</a:t>
            </a:r>
            <a:endParaRPr lang="en-US" altLang="zh-CN" sz="2400" b="1">
              <a:solidFill>
                <a:schemeClr val="bg2">
                  <a:lumMod val="10000"/>
                </a:schemeClr>
              </a:solidFill>
              <a:latin typeface="微软雅黑" panose="020B0503020204020204" charset="-122"/>
              <a:ea typeface="微软雅黑" panose="020B0503020204020204" charset="-122"/>
            </a:endParaRPr>
          </a:p>
        </p:txBody>
      </p:sp>
      <p:grpSp>
        <p:nvGrpSpPr>
          <p:cNvPr id="16" name="组合 15"/>
          <p:cNvGrpSpPr/>
          <p:nvPr>
            <p:custDataLst>
              <p:tags r:id="rId4"/>
            </p:custDataLst>
          </p:nvPr>
        </p:nvGrpSpPr>
        <p:grpSpPr>
          <a:xfrm>
            <a:off x="10103485" y="-57785"/>
            <a:ext cx="2470785" cy="1928495"/>
            <a:chOff x="3360" y="3491"/>
            <a:chExt cx="3891" cy="3037"/>
          </a:xfrm>
        </p:grpSpPr>
        <p:pic>
          <p:nvPicPr>
            <p:cNvPr id="17" name="图片 16"/>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rcRect l="22657" r="17863"/>
            <a:stretch>
              <a:fillRect/>
            </a:stretch>
          </p:blipFill>
          <p:spPr>
            <a:xfrm>
              <a:off x="3360" y="3491"/>
              <a:ext cx="3289" cy="2514"/>
            </a:xfrm>
            <a:prstGeom prst="rect">
              <a:avLst/>
            </a:prstGeom>
          </p:spPr>
        </p:pic>
        <p:sp>
          <p:nvSpPr>
            <p:cNvPr id="4" name="文本框 3"/>
            <p:cNvSpPr txBox="1"/>
            <p:nvPr>
              <p:custDataLst>
                <p:tags r:id="rId7"/>
              </p:custDataLst>
            </p:nvPr>
          </p:nvSpPr>
          <p:spPr>
            <a:xfrm>
              <a:off x="3960" y="5706"/>
              <a:ext cx="3291" cy="822"/>
            </a:xfrm>
            <a:prstGeom prst="rect">
              <a:avLst/>
            </a:prstGeom>
            <a:noFill/>
          </p:spPr>
          <p:txBody>
            <a:bodyPr wrap="square" rtlCol="0" anchor="t">
              <a:spAutoFit/>
            </a:bodyPr>
            <a:p>
              <a:pPr algn="l"/>
              <a:r>
                <a:rPr lang="en-US" altLang="en-US" sz="2800">
                  <a:solidFill>
                    <a:schemeClr val="tx1"/>
                  </a:solidFill>
                  <a:latin typeface="Calibri" panose="020F0502020204030204"/>
                  <a:cs typeface="Calibri" panose="020F0502020204030204" charset="0"/>
                  <a:sym typeface="+mn-ea"/>
                </a:rPr>
                <a:t>switches</a:t>
              </a:r>
              <a:endParaRPr lang="en-US" altLang="en-US" sz="2800">
                <a:solidFill>
                  <a:schemeClr val="tx1"/>
                </a:solidFill>
                <a:latin typeface="Calibri" panose="020F0502020204030204"/>
                <a:cs typeface="Calibri" panose="020F05020202040302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blinds(horizontal)">
                                      <p:cBhvr>
                                        <p:cTn id="30" dur="500"/>
                                        <p:tgtEl>
                                          <p:spTgt spid="3">
                                            <p:txEl>
                                              <p:pRg st="9" end="9"/>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blinds(horizontal)">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blinds(horizontal)">
                                      <p:cBhvr>
                                        <p:cTn id="38" dur="500"/>
                                        <p:tgtEl>
                                          <p:spTgt spid="3">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blinds(horizontal)">
                                      <p:cBhvr>
                                        <p:cTn id="4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0286365" cy="5848985"/>
          </a:xfrm>
          <a:prstGeom prst="rect">
            <a:avLst/>
          </a:prstGeom>
          <a:noFill/>
        </p:spPr>
        <p:txBody>
          <a:bodyPr wrap="square" rtlCol="0" anchor="t">
            <a:noAutofit/>
          </a:bodyPr>
          <a:lstStyle/>
          <a:p>
            <a:r>
              <a:rPr sz="2400">
                <a:latin typeface="Times New Roman" panose="02020603050405020304" charset="0"/>
                <a:cs typeface="Times New Roman" panose="02020603050405020304" charset="0"/>
              </a:rPr>
              <a:t>5.</a:t>
            </a:r>
            <a:r>
              <a:rPr sz="2400">
                <a:solidFill>
                  <a:srgbClr val="FF0000"/>
                </a:solidFill>
                <a:latin typeface="Times New Roman" panose="02020603050405020304" charset="0"/>
                <a:cs typeface="Times New Roman" panose="02020603050405020304" charset="0"/>
              </a:rPr>
              <a:t>总的来说</a:t>
            </a:r>
            <a:r>
              <a:rPr sz="2400">
                <a:latin typeface="Times New Roman" panose="02020603050405020304" charset="0"/>
                <a:cs typeface="Times New Roman" panose="02020603050405020304" charset="0"/>
              </a:rPr>
              <a:t>，随着过度捕捞的解决，鱼类的未来将是光明的。</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Overall</a:t>
            </a:r>
            <a:r>
              <a:rPr sz="2400">
                <a:latin typeface="Times New Roman" panose="02020603050405020304" charset="0"/>
                <a:cs typeface="Times New Roman" panose="02020603050405020304" charset="0"/>
              </a:rPr>
              <a:t>, the future for fish will be bright with the solution of over-fishing.</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6.</a:t>
            </a:r>
            <a:r>
              <a:rPr sz="2400">
                <a:solidFill>
                  <a:srgbClr val="FF0000"/>
                </a:solidFill>
                <a:latin typeface="Times New Roman" panose="02020603050405020304" charset="0"/>
                <a:cs typeface="Times New Roman" panose="02020603050405020304" charset="0"/>
              </a:rPr>
              <a:t>起初</a:t>
            </a:r>
            <a:r>
              <a:rPr sz="2400">
                <a:latin typeface="Times New Roman" panose="02020603050405020304" charset="0"/>
                <a:cs typeface="Times New Roman" panose="02020603050405020304" charset="0"/>
              </a:rPr>
              <a:t>，他认为这个概念是无稽之谈。</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Initially</a:t>
            </a:r>
            <a:r>
              <a:rPr sz="2400">
                <a:latin typeface="Times New Roman" panose="02020603050405020304" charset="0"/>
                <a:cs typeface="Times New Roman" panose="02020603050405020304" charset="0"/>
              </a:rPr>
              <a:t>, he thought the concept was nonsense.There is seemingly </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nothing we can do to stop the plans go ahead.</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7.</a:t>
            </a:r>
            <a:r>
              <a:rPr sz="2400">
                <a:latin typeface="Times New Roman" panose="02020603050405020304" charset="0"/>
                <a:cs typeface="Times New Roman" panose="02020603050405020304" charset="0"/>
              </a:rPr>
              <a:t>我们似乎无法阻止这些计划继续进行。</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Strictly speaking</a:t>
            </a:r>
            <a:r>
              <a:rPr sz="2400">
                <a:latin typeface="Times New Roman" panose="02020603050405020304" charset="0"/>
                <a:cs typeface="Times New Roman" panose="02020603050405020304" charset="0"/>
              </a:rPr>
              <a:t>, parents shouldn’t turn a blind eye to the side effects of computer games on their children.</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8</a:t>
            </a:r>
            <a:r>
              <a:rPr sz="2400">
                <a:latin typeface="Times New Roman" panose="02020603050405020304" charset="0"/>
                <a:cs typeface="Times New Roman" panose="02020603050405020304" charset="0"/>
              </a:rPr>
              <a:t>.</a:t>
            </a:r>
            <a:r>
              <a:rPr sz="2400">
                <a:solidFill>
                  <a:srgbClr val="FF0000"/>
                </a:solidFill>
                <a:latin typeface="Times New Roman" panose="02020603050405020304" charset="0"/>
                <a:cs typeface="Times New Roman" panose="02020603050405020304" charset="0"/>
              </a:rPr>
              <a:t>严格地说</a:t>
            </a:r>
            <a:r>
              <a:rPr sz="2400">
                <a:latin typeface="Times New Roman" panose="02020603050405020304" charset="0"/>
                <a:cs typeface="Times New Roman" panose="02020603050405020304" charset="0"/>
              </a:rPr>
              <a:t>，父母不应该对孩子们玩电脑游戏的副作用视而不见。</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8.说实话，我很怕他，每次跟他说话，我的声音都会不由自主地颤抖。</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To be honest</a:t>
            </a:r>
            <a:r>
              <a:rPr sz="2400">
                <a:latin typeface="Times New Roman" panose="02020603050405020304" charset="0"/>
                <a:cs typeface="Times New Roman" panose="02020603050405020304" charset="0"/>
              </a:rPr>
              <a:t>, I was so frightened of him that my voice would tremble uncontrollably whenever speaking to him.</a:t>
            </a:r>
            <a:endParaRPr sz="2400">
              <a:latin typeface="Times New Roman" panose="02020603050405020304" charset="0"/>
              <a:cs typeface="Times New Roman" panose="02020603050405020304" charset="0"/>
            </a:endParaRPr>
          </a:p>
        </p:txBody>
      </p:sp>
      <p:sp>
        <p:nvSpPr>
          <p:cNvPr id="2" name="文本框 1"/>
          <p:cNvSpPr txBox="1"/>
          <p:nvPr/>
        </p:nvSpPr>
        <p:spPr>
          <a:xfrm>
            <a:off x="1421471" y="304995"/>
            <a:ext cx="9952303" cy="460375"/>
          </a:xfrm>
          <a:prstGeom prst="rect">
            <a:avLst/>
          </a:prstGeom>
          <a:noFill/>
        </p:spPr>
        <p:txBody>
          <a:bodyPr wrap="square" rtlCol="0">
            <a:spAutoFit/>
          </a:bodyPr>
          <a:p>
            <a:r>
              <a:rPr lang="en-US" altLang="zh-CN" sz="2400" b="1">
                <a:solidFill>
                  <a:srgbClr val="FF0000"/>
                </a:solidFill>
                <a:latin typeface="微软雅黑" panose="020B0503020204020204" charset="-122"/>
                <a:ea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rPr>
              <a:t>来说</a:t>
            </a:r>
            <a:endParaRPr lang="zh-CN" altLang="en-US" sz="2400" b="1">
              <a:solidFill>
                <a:srgbClr val="FF0000"/>
              </a:solidFill>
              <a:latin typeface="微软雅黑" panose="020B0503020204020204" charset="-122"/>
              <a:ea typeface="微软雅黑" panose="020B0503020204020204" charset="-122"/>
            </a:endParaRPr>
          </a:p>
        </p:txBody>
      </p:sp>
      <p:pic>
        <p:nvPicPr>
          <p:cNvPr id="5" name="图片 4"/>
          <p:cNvPicPr/>
          <p:nvPr/>
        </p:nvPicPr>
        <p:blipFill>
          <a:blip r:embed="rId4"/>
          <a:stretch>
            <a:fillRect/>
          </a:stretch>
        </p:blipFill>
        <p:spPr>
          <a:xfrm>
            <a:off x="9039225" y="1661795"/>
            <a:ext cx="3152775" cy="20739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linds(horizontal)">
                                      <p:cBhvr>
                                        <p:cTn id="3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024699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我们遭受了严重的挫折。</a:t>
            </a:r>
            <a:r>
              <a:rPr lang="zh-CN" altLang="en-US" sz="2400" u="sng">
                <a:solidFill>
                  <a:srgbClr val="FF0000"/>
                </a:solidFill>
                <a:latin typeface="Times New Roman" panose="02020603050405020304" charset="0"/>
                <a:cs typeface="Times New Roman" panose="02020603050405020304" charset="0"/>
              </a:rPr>
              <a:t>然而</a:t>
            </a:r>
            <a:r>
              <a:rPr lang="zh-CN" altLang="en-US" sz="2400">
                <a:latin typeface="Times New Roman" panose="02020603050405020304" charset="0"/>
                <a:cs typeface="Times New Roman" panose="02020603050405020304" charset="0"/>
              </a:rPr>
              <a:t>，我们不应气馁。</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We have suffered a serious setback. </a:t>
            </a:r>
            <a:r>
              <a:rPr lang="en-US" altLang="zh-CN" sz="2400" u="sng">
                <a:solidFill>
                  <a:srgbClr val="FF0000"/>
                </a:solidFill>
                <a:latin typeface="Times New Roman" panose="02020603050405020304" charset="0"/>
                <a:cs typeface="Times New Roman" panose="02020603050405020304" charset="0"/>
              </a:rPr>
              <a:t>Nevertheless</a:t>
            </a:r>
            <a:r>
              <a:rPr lang="en-US" altLang="zh-CN" sz="2400">
                <a:latin typeface="Times New Roman" panose="02020603050405020304" charset="0"/>
                <a:cs typeface="Times New Roman" panose="02020603050405020304" charset="0"/>
              </a:rPr>
              <a:t>, we must not be discouraged.</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我在这两个艰难的选择之间左右为难，完全不知所措。</a:t>
            </a:r>
            <a:r>
              <a:rPr lang="zh-CN" altLang="en-US" sz="2400">
                <a:solidFill>
                  <a:srgbClr val="FF0000"/>
                </a:solidFill>
                <a:latin typeface="Times New Roman" panose="02020603050405020304" charset="0"/>
                <a:cs typeface="Times New Roman" panose="02020603050405020304" charset="0"/>
              </a:rPr>
              <a:t>然而</a:t>
            </a:r>
            <a:r>
              <a:rPr lang="zh-CN" altLang="en-US" sz="2400">
                <a:latin typeface="Times New Roman" panose="02020603050405020304" charset="0"/>
                <a:cs typeface="Times New Roman" panose="02020603050405020304" charset="0"/>
              </a:rPr>
              <a:t>，在内心深处，我能感受到我对亚历克斯的爱。是的</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我决定做做正确的事。</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Torn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between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two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tough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choices,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totally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loss.</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Nevertheless,</a:t>
            </a:r>
            <a:endParaRPr lang="en-US" altLang="zh-CN" sz="2400" u="sng">
              <a:solidFill>
                <a:srgbClr val="FF0000"/>
              </a:solidFill>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deep</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down,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could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feel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affection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Alex.</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Yep!</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resolved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right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thing.</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当然，当新技术改变了我们的生活方式，这可能是一个可怕的前景。</a:t>
            </a:r>
            <a:r>
              <a:rPr lang="zh-CN" altLang="en-US" sz="2400">
                <a:solidFill>
                  <a:srgbClr val="FF0000"/>
                </a:solidFill>
                <a:latin typeface="Times New Roman" panose="02020603050405020304" charset="0"/>
                <a:cs typeface="Times New Roman" panose="02020603050405020304" charset="0"/>
              </a:rPr>
              <a:t>然而</a:t>
            </a:r>
            <a:r>
              <a:rPr lang="zh-CN" altLang="en-US" sz="2400">
                <a:latin typeface="Times New Roman" panose="02020603050405020304" charset="0"/>
                <a:cs typeface="Times New Roman" panose="02020603050405020304" charset="0"/>
              </a:rPr>
              <a:t>，我将永远看到变化所带来的积极一面，接受而不是抗拒它。</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course,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when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new</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technology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changes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way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live,</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it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can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scary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prospect. </a:t>
            </a:r>
            <a:r>
              <a:rPr lang="en-US" altLang="zh-CN" sz="2400" u="sng">
                <a:solidFill>
                  <a:srgbClr val="FF0000"/>
                </a:solidFill>
                <a:latin typeface="Times New Roman" panose="02020603050405020304" charset="0"/>
                <a:cs typeface="Times New Roman" panose="02020603050405020304" charset="0"/>
              </a:rPr>
              <a:t>Nevertheless</a:t>
            </a:r>
            <a:r>
              <a:rPr lang="en-US" altLang="zh-CN" sz="2400">
                <a:latin typeface="Times New Roman" panose="02020603050405020304" charset="0"/>
                <a:cs typeface="Times New Roman" panose="02020603050405020304" charset="0"/>
              </a:rPr>
              <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will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always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look</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positive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side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change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accept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rather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than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resist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it.</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nevertheless/</a:t>
            </a:r>
            <a:r>
              <a:rPr lang="en-US" altLang="en-US" sz="2400" b="1">
                <a:solidFill>
                  <a:schemeClr val="bg2">
                    <a:lumMod val="10000"/>
                  </a:schemeClr>
                </a:solidFill>
                <a:latin typeface="微软雅黑" panose="020B0503020204020204" charset="-122"/>
                <a:ea typeface="微软雅黑" panose="020B0503020204020204" charset="-122"/>
              </a:rPr>
              <a:t>ˌ</a:t>
            </a:r>
            <a:r>
              <a:rPr lang="en-US" altLang="zh-CN" sz="2400" b="1">
                <a:solidFill>
                  <a:schemeClr val="bg2">
                    <a:lumMod val="10000"/>
                  </a:schemeClr>
                </a:solidFill>
                <a:latin typeface="微软雅黑" panose="020B0503020204020204" charset="-122"/>
                <a:ea typeface="微软雅黑" panose="020B0503020204020204" charset="-122"/>
              </a:rPr>
              <a:t>nev</a:t>
            </a:r>
            <a:r>
              <a:rPr lang="en-US" altLang="en-US" sz="2400" b="1">
                <a:solidFill>
                  <a:schemeClr val="bg2">
                    <a:lumMod val="10000"/>
                  </a:schemeClr>
                </a:solidFill>
                <a:latin typeface="微软雅黑" panose="020B0503020204020204" charset="-122"/>
                <a:ea typeface="微软雅黑" panose="020B0503020204020204" charset="-122"/>
              </a:rPr>
              <a:t>əðəˈ</a:t>
            </a:r>
            <a:r>
              <a:rPr lang="en-US" altLang="zh-CN" sz="2400" b="1">
                <a:solidFill>
                  <a:schemeClr val="bg2">
                    <a:lumMod val="10000"/>
                  </a:schemeClr>
                </a:solidFill>
                <a:latin typeface="微软雅黑" panose="020B0503020204020204" charset="-122"/>
                <a:ea typeface="微软雅黑" panose="020B0503020204020204" charset="-122"/>
              </a:rPr>
              <a:t>les/  ad.</a:t>
            </a:r>
            <a:r>
              <a:rPr lang="zh-CN" altLang="en-US" sz="2400" b="1">
                <a:solidFill>
                  <a:schemeClr val="bg2">
                    <a:lumMod val="10000"/>
                  </a:schemeClr>
                </a:solidFill>
                <a:latin typeface="微软雅黑" panose="020B0503020204020204" charset="-122"/>
                <a:ea typeface="微软雅黑" panose="020B0503020204020204" charset="-122"/>
              </a:rPr>
              <a:t>尽管如此</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不过</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然而</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9072245" y="4407535"/>
            <a:ext cx="3119755" cy="24504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blinds(horizontal)">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linds(horizontal)">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024699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智能家居展旨在让市民的生活更方便和高效，展示家居自动化和科技的最新进展，从智能闪电、</a:t>
            </a:r>
            <a:r>
              <a:rPr lang="zh-CN" altLang="en-US" sz="2400">
                <a:solidFill>
                  <a:srgbClr val="FF0000"/>
                </a:solidFill>
                <a:latin typeface="Times New Roman" panose="02020603050405020304" charset="0"/>
                <a:cs typeface="Times New Roman" panose="02020603050405020304" charset="0"/>
              </a:rPr>
              <a:t>安保系统</a:t>
            </a:r>
            <a:r>
              <a:rPr lang="zh-CN" altLang="en-US" sz="2400">
                <a:latin typeface="Times New Roman" panose="02020603050405020304" charset="0"/>
                <a:cs typeface="Times New Roman" panose="02020603050405020304" charset="0"/>
              </a:rPr>
              <a:t>到声控设备。</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Aimed at making people’s lives more convenient and efficient, the Smart Home Exhibition showcased the latest advancements in home automation and technology,ranging from smart lightning,</a:t>
            </a:r>
            <a:r>
              <a:rPr lang="en-US" altLang="zh-CN" sz="2400" u="sng">
                <a:solidFill>
                  <a:srgbClr val="FF0000"/>
                </a:solidFill>
                <a:latin typeface="Times New Roman" panose="02020603050405020304" charset="0"/>
                <a:cs typeface="Times New Roman" panose="02020603050405020304" charset="0"/>
              </a:rPr>
              <a:t>security systems</a:t>
            </a:r>
            <a:r>
              <a:rPr lang="en-US" altLang="zh-CN" sz="2400">
                <a:latin typeface="Times New Roman" panose="02020603050405020304" charset="0"/>
                <a:cs typeface="Times New Roman" panose="02020603050405020304" charset="0"/>
              </a:rPr>
              <a:t> to voice-controlled devices. </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然而，</a:t>
            </a:r>
            <a:r>
              <a:rPr lang="zh-CN" altLang="en-US" sz="2400">
                <a:solidFill>
                  <a:srgbClr val="FF0000"/>
                </a:solidFill>
                <a:latin typeface="Times New Roman" panose="02020603050405020304" charset="0"/>
                <a:cs typeface="Times New Roman" panose="02020603050405020304" charset="0"/>
              </a:rPr>
              <a:t>网络安全意识</a:t>
            </a:r>
            <a:r>
              <a:rPr lang="zh-CN" altLang="en-US" sz="2400">
                <a:latin typeface="Times New Roman" panose="02020603050405020304" charset="0"/>
                <a:cs typeface="Times New Roman" panose="02020603050405020304" charset="0"/>
              </a:rPr>
              <a:t>不应该下降。只有这样，</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我们才能享受到网络带来的便利。</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However,</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consciousness</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of</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cybersecurity</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should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not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decline.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Only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this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way,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just</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enjoy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convenience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brought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network.</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当</a:t>
            </a:r>
            <a:r>
              <a:rPr lang="zh-CN" altLang="en-US" sz="2400">
                <a:solidFill>
                  <a:srgbClr val="FF0000"/>
                </a:solidFill>
                <a:latin typeface="Times New Roman" panose="02020603050405020304" charset="0"/>
                <a:cs typeface="Times New Roman" panose="02020603050405020304" charset="0"/>
              </a:rPr>
              <a:t>保安</a:t>
            </a:r>
            <a:r>
              <a:rPr lang="zh-CN" altLang="en-US" sz="2400">
                <a:latin typeface="Times New Roman" panose="02020603050405020304" charset="0"/>
                <a:cs typeface="Times New Roman" panose="02020603050405020304" charset="0"/>
              </a:rPr>
              <a:t>走近那个淘气的男孩时，他跑掉了。</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 naughty boy ran away when the </a:t>
            </a:r>
            <a:r>
              <a:rPr lang="en-US" altLang="zh-CN" sz="2400" u="sng">
                <a:solidFill>
                  <a:srgbClr val="FF0000"/>
                </a:solidFill>
                <a:latin typeface="Times New Roman" panose="02020603050405020304" charset="0"/>
                <a:cs typeface="Times New Roman" panose="02020603050405020304" charset="0"/>
              </a:rPr>
              <a:t>security guard</a:t>
            </a:r>
            <a:endParaRPr lang="en-US" altLang="zh-CN" sz="2400" u="sng">
              <a:solidFill>
                <a:srgbClr val="FF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approached him.</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security/s</a:t>
            </a:r>
            <a:r>
              <a:rPr lang="en-US" altLang="en-US" sz="2400" b="1">
                <a:solidFill>
                  <a:schemeClr val="bg2">
                    <a:lumMod val="10000"/>
                  </a:schemeClr>
                </a:solidFill>
                <a:latin typeface="微软雅黑" panose="020B0503020204020204" charset="-122"/>
                <a:ea typeface="微软雅黑" panose="020B0503020204020204" charset="-122"/>
              </a:rPr>
              <a:t>ɪˈ</a:t>
            </a:r>
            <a:r>
              <a:rPr lang="en-US" altLang="zh-CN" sz="2400" b="1">
                <a:solidFill>
                  <a:schemeClr val="bg2">
                    <a:lumMod val="10000"/>
                  </a:schemeClr>
                </a:solidFill>
                <a:latin typeface="微软雅黑" panose="020B0503020204020204" charset="-122"/>
                <a:ea typeface="微软雅黑" panose="020B0503020204020204" charset="-122"/>
              </a:rPr>
              <a:t>kj</a:t>
            </a:r>
            <a:r>
              <a:rPr lang="en-US" altLang="en-US" sz="2400" b="1">
                <a:solidFill>
                  <a:schemeClr val="bg2">
                    <a:lumMod val="10000"/>
                  </a:schemeClr>
                </a:solidFill>
                <a:latin typeface="微软雅黑" panose="020B0503020204020204" charset="-122"/>
                <a:ea typeface="微软雅黑" panose="020B0503020204020204" charset="-122"/>
              </a:rPr>
              <a:t>ʊə</a:t>
            </a:r>
            <a:r>
              <a:rPr lang="en-US" altLang="zh-CN" sz="2400" b="1">
                <a:solidFill>
                  <a:schemeClr val="bg2">
                    <a:lumMod val="10000"/>
                  </a:schemeClr>
                </a:solidFill>
                <a:latin typeface="微软雅黑" panose="020B0503020204020204" charset="-122"/>
                <a:ea typeface="微软雅黑" panose="020B0503020204020204" charset="-122"/>
              </a:rPr>
              <a:t>r</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ti/    n.</a:t>
            </a:r>
            <a:r>
              <a:rPr lang="zh-CN" altLang="en-US" sz="2400" b="1">
                <a:solidFill>
                  <a:schemeClr val="bg2">
                    <a:lumMod val="10000"/>
                  </a:schemeClr>
                </a:solidFill>
                <a:latin typeface="微软雅黑" panose="020B0503020204020204" charset="-122"/>
                <a:ea typeface="微软雅黑" panose="020B0503020204020204" charset="-122"/>
              </a:rPr>
              <a:t>保护措施</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安全工作</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8088630" y="3132455"/>
            <a:ext cx="3975100" cy="23177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linds(horizontal)">
                                      <p:cBhvr>
                                        <p:cTn id="28" dur="500"/>
                                        <p:tgtEl>
                                          <p:spTgt spid="3">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blinds(horizontal)">
                                      <p:cBhvr>
                                        <p:cTn id="3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917003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这部电影结合了喜剧和戏剧元素，呈现出一个温馨而搞笑的故事</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film</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combines</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elements</a:t>
            </a:r>
            <a:r>
              <a:rPr lang="en-US" altLang="en-US" sz="2400" u="sng">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comedy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drama,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resulting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heartwarming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hilarious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story…</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体操是一项</a:t>
            </a:r>
            <a:r>
              <a:rPr lang="zh-CN" altLang="en-US" sz="2400">
                <a:solidFill>
                  <a:srgbClr val="FF0000"/>
                </a:solidFill>
                <a:latin typeface="Times New Roman" panose="02020603050405020304" charset="0"/>
                <a:cs typeface="Times New Roman" panose="02020603050405020304" charset="0"/>
              </a:rPr>
              <a:t>涉及力量、柔韧性和协调性的动态运动</a:t>
            </a:r>
            <a:r>
              <a:rPr lang="zh-CN" altLang="en-US" sz="2400">
                <a:latin typeface="Times New Roman" panose="02020603050405020304" charset="0"/>
                <a:cs typeface="Times New Roman" panose="02020603050405020304" charset="0"/>
              </a:rPr>
              <a:t>。</a:t>
            </a:r>
            <a:r>
              <a:rPr lang="en-US" altLang="zh-CN" sz="2400" baseline="30000">
                <a:latin typeface="Times New Roman" panose="02020603050405020304" charset="0"/>
                <a:cs typeface="Times New Roman" panose="02020603050405020304" charset="0"/>
              </a:rPr>
              <a:t>2024</a:t>
            </a:r>
            <a:r>
              <a:rPr lang="zh-CN" altLang="en-US" sz="2400" baseline="30000">
                <a:latin typeface="Times New Roman" panose="02020603050405020304" charset="0"/>
                <a:cs typeface="Times New Roman" panose="02020603050405020304" charset="0"/>
              </a:rPr>
              <a:t>年浙江</a:t>
            </a:r>
            <a:r>
              <a:rPr lang="en-US" altLang="zh-CN" sz="2400" baseline="30000">
                <a:latin typeface="Times New Roman" panose="02020603050405020304" charset="0"/>
                <a:cs typeface="Times New Roman" panose="02020603050405020304" charset="0"/>
              </a:rPr>
              <a:t>1</a:t>
            </a:r>
            <a:r>
              <a:rPr lang="zh-CN" altLang="en-US" sz="2400" baseline="30000">
                <a:latin typeface="Times New Roman" panose="02020603050405020304" charset="0"/>
                <a:cs typeface="Times New Roman" panose="02020603050405020304" charset="0"/>
              </a:rPr>
              <a:t>月高考应用文</a:t>
            </a:r>
            <a:r>
              <a:rPr lang="en-US" altLang="zh-CN" sz="2400" baseline="30000">
                <a:latin typeface="Times New Roman" panose="02020603050405020304" charset="0"/>
                <a:cs typeface="Times New Roman" panose="02020603050405020304" charset="0"/>
              </a:rPr>
              <a:t>“</a:t>
            </a:r>
            <a:r>
              <a:rPr lang="zh-CN" altLang="en-US" sz="2400" baseline="30000">
                <a:latin typeface="Times New Roman" panose="02020603050405020304" charset="0"/>
                <a:cs typeface="Times New Roman" panose="02020603050405020304" charset="0"/>
              </a:rPr>
              <a:t>校园课间体育项目推荐征文投稿</a:t>
            </a:r>
            <a:r>
              <a:rPr lang="en-US" altLang="zh-CN" sz="2400" baseline="30000">
                <a:latin typeface="Times New Roman" panose="02020603050405020304" charset="0"/>
                <a:cs typeface="Times New Roman" panose="02020603050405020304" charset="0"/>
              </a:rPr>
              <a:t>”</a:t>
            </a:r>
            <a:endParaRPr lang="en-US" altLang="zh-CN"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Gymnastics is a dynamic sport that involves</a:t>
            </a:r>
            <a:r>
              <a:rPr lang="en-US" altLang="zh-CN" sz="2400" u="sng">
                <a:solidFill>
                  <a:srgbClr val="FF0000"/>
                </a:solidFill>
                <a:latin typeface="Times New Roman" panose="02020603050405020304" charset="0"/>
                <a:cs typeface="Times New Roman" panose="02020603050405020304" charset="0"/>
              </a:rPr>
              <a:t> a combination of strength, flexibility and coordination.</a:t>
            </a:r>
            <a:endParaRPr lang="en-US" altLang="zh-CN" sz="2400" u="sng">
              <a:solidFill>
                <a:srgbClr val="FF0000"/>
              </a:solidFill>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美丽的风景</a:t>
            </a:r>
            <a:r>
              <a:rPr lang="zh-CN" altLang="en-US" sz="2400">
                <a:solidFill>
                  <a:srgbClr val="FF0000"/>
                </a:solidFill>
                <a:latin typeface="Times New Roman" panose="02020603050405020304" charset="0"/>
                <a:cs typeface="Times New Roman" panose="02020603050405020304" charset="0"/>
              </a:rPr>
              <a:t>结合</a:t>
            </a:r>
            <a:r>
              <a:rPr lang="zh-CN" altLang="en-US" sz="2400">
                <a:latin typeface="Times New Roman" panose="02020603050405020304" charset="0"/>
                <a:cs typeface="Times New Roman" panose="02020603050405020304" charset="0"/>
              </a:rPr>
              <a:t>宜人的气候和美味的食物</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使我们的旅行更加愉快。</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FF0000"/>
                </a:solidFill>
                <a:latin typeface="Times New Roman" panose="02020603050405020304" charset="0"/>
                <a:cs typeface="Times New Roman" panose="02020603050405020304" charset="0"/>
              </a:rPr>
              <a:t>In combination with </a:t>
            </a:r>
            <a:r>
              <a:rPr lang="en-US" altLang="zh-CN" sz="2400">
                <a:latin typeface="Times New Roman" panose="02020603050405020304" charset="0"/>
                <a:cs typeface="Times New Roman" panose="02020603050405020304" charset="0"/>
              </a:rPr>
              <a:t>pleasant climate and tasty food, the beautiful scenery made our visit more enjoyable.</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422106"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combine/k</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m</a:t>
            </a:r>
            <a:r>
              <a:rPr lang="en-US" altLang="en-US" sz="2400" b="1">
                <a:solidFill>
                  <a:schemeClr val="bg2">
                    <a:lumMod val="10000"/>
                  </a:schemeClr>
                </a:solidFill>
                <a:latin typeface="微软雅黑" panose="020B0503020204020204" charset="-122"/>
                <a:ea typeface="微软雅黑" panose="020B0503020204020204" charset="-122"/>
              </a:rPr>
              <a:t>ˈ</a:t>
            </a:r>
            <a:r>
              <a:rPr lang="en-US" altLang="zh-CN" sz="2400" b="1">
                <a:solidFill>
                  <a:schemeClr val="bg2">
                    <a:lumMod val="10000"/>
                  </a:schemeClr>
                </a:solidFill>
                <a:latin typeface="微软雅黑" panose="020B0503020204020204" charset="-122"/>
                <a:ea typeface="微软雅黑" panose="020B0503020204020204" charset="-122"/>
              </a:rPr>
              <a:t>ba</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n/  v.(</a:t>
            </a:r>
            <a:r>
              <a:rPr lang="zh-CN" altLang="en-US" sz="2400" b="1">
                <a:solidFill>
                  <a:schemeClr val="bg2">
                    <a:lumMod val="10000"/>
                  </a:schemeClr>
                </a:solidFill>
                <a:latin typeface="微软雅黑" panose="020B0503020204020204" charset="-122"/>
                <a:ea typeface="微软雅黑" panose="020B0503020204020204" charset="-122"/>
              </a:rPr>
              <a:t>使</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结合</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混合</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6" name="图片 5"/>
          <p:cNvPicPr/>
          <p:nvPr/>
        </p:nvPicPr>
        <p:blipFill>
          <a:blip r:embed="rId4"/>
          <a:stretch>
            <a:fillRect/>
          </a:stretch>
        </p:blipFill>
        <p:spPr>
          <a:xfrm>
            <a:off x="9925050" y="3884295"/>
            <a:ext cx="2266950" cy="29737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957389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solidFill>
                  <a:srgbClr val="FF0000"/>
                </a:solidFill>
                <a:latin typeface="Times New Roman" panose="02020603050405020304" charset="0"/>
                <a:cs typeface="Times New Roman" panose="02020603050405020304" charset="0"/>
              </a:rPr>
              <a:t>人造灯光</a:t>
            </a:r>
            <a:r>
              <a:rPr lang="zh-CN" altLang="en-US" sz="2400">
                <a:latin typeface="Times New Roman" panose="02020603050405020304" charset="0"/>
                <a:cs typeface="Times New Roman" panose="02020603050405020304" charset="0"/>
              </a:rPr>
              <a:t>照亮了黑暗的房间。</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FF0000"/>
                </a:solidFill>
                <a:latin typeface="Times New Roman" panose="02020603050405020304" charset="0"/>
                <a:cs typeface="Times New Roman" panose="02020603050405020304" charset="0"/>
              </a:rPr>
              <a:t>Artificial lights</a:t>
            </a:r>
            <a:r>
              <a:rPr lang="en-US" altLang="zh-CN" sz="2400">
                <a:latin typeface="Times New Roman" panose="02020603050405020304" charset="0"/>
                <a:cs typeface="Times New Roman" panose="02020603050405020304" charset="0"/>
              </a:rPr>
              <a:t> brightened the dark room.</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她在晚会上始终</a:t>
            </a:r>
            <a:r>
              <a:rPr lang="zh-CN" altLang="en-US" sz="2400">
                <a:solidFill>
                  <a:srgbClr val="FF0000"/>
                </a:solidFill>
                <a:latin typeface="Times New Roman" panose="02020603050405020304" charset="0"/>
                <a:cs typeface="Times New Roman" panose="02020603050405020304" charset="0"/>
              </a:rPr>
              <a:t>带着不自然的假笑</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She </a:t>
            </a:r>
            <a:r>
              <a:rPr lang="en-US" altLang="zh-CN" sz="2400" u="sng">
                <a:solidFill>
                  <a:srgbClr val="FF0000"/>
                </a:solidFill>
                <a:latin typeface="Times New Roman" panose="02020603050405020304" charset="0"/>
                <a:cs typeface="Times New Roman" panose="02020603050405020304" charset="0"/>
              </a:rPr>
              <a:t>wore an artificial smile</a:t>
            </a:r>
            <a:r>
              <a:rPr lang="en-US" altLang="zh-CN" sz="2400">
                <a:latin typeface="Times New Roman" panose="02020603050405020304" charset="0"/>
                <a:cs typeface="Times New Roman" panose="02020603050405020304" charset="0"/>
              </a:rPr>
              <a:t> throughout the party.</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当前，人们正生活在一个</a:t>
            </a:r>
            <a:r>
              <a:rPr lang="zh-CN" altLang="en-US" sz="2400">
                <a:solidFill>
                  <a:srgbClr val="FF0000"/>
                </a:solidFill>
                <a:latin typeface="Times New Roman" panose="02020603050405020304" charset="0"/>
                <a:cs typeface="Times New Roman" panose="02020603050405020304" charset="0"/>
              </a:rPr>
              <a:t>人工智能</a:t>
            </a:r>
            <a:r>
              <a:rPr lang="zh-CN" altLang="en-US" sz="2400">
                <a:latin typeface="Times New Roman" panose="02020603050405020304" charset="0"/>
                <a:cs typeface="Times New Roman" panose="02020603050405020304" charset="0"/>
              </a:rPr>
              <a:t>的时代。因此可以很平常的看到许多人使用智能设备，如自动车辆，无人机和</a:t>
            </a:r>
            <a:r>
              <a:rPr lang="zh-CN" altLang="en-US" sz="2400">
                <a:solidFill>
                  <a:srgbClr val="FF0000"/>
                </a:solidFill>
                <a:latin typeface="Times New Roman" panose="02020603050405020304" charset="0"/>
                <a:cs typeface="Times New Roman" panose="02020603050405020304" charset="0"/>
              </a:rPr>
              <a:t>智能机器人</a:t>
            </a:r>
            <a:r>
              <a:rPr lang="zh-CN" altLang="en-US" sz="2400">
                <a:latin typeface="Times New Roman" panose="02020603050405020304" charset="0"/>
                <a:cs typeface="Times New Roman" panose="02020603050405020304" charset="0"/>
              </a:rPr>
              <a:t>。由于</a:t>
            </a:r>
            <a:r>
              <a:rPr lang="zh-CN" altLang="en-US" sz="2400">
                <a:solidFill>
                  <a:srgbClr val="FF0000"/>
                </a:solidFill>
                <a:latin typeface="Times New Roman" panose="02020603050405020304" charset="0"/>
                <a:cs typeface="Times New Roman" panose="02020603050405020304" charset="0"/>
              </a:rPr>
              <a:t>人工智能设备</a:t>
            </a:r>
            <a:r>
              <a:rPr lang="zh-CN" altLang="en-US" sz="2400">
                <a:latin typeface="Times New Roman" panose="02020603050405020304" charset="0"/>
                <a:cs typeface="Times New Roman" panose="02020603050405020304" charset="0"/>
              </a:rPr>
              <a:t>，人们日常生活的方方面面都发生了相当大的变化。</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present,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people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are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living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era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 </a:t>
            </a:r>
            <a:r>
              <a:rPr lang="en-US" altLang="zh-CN" sz="2400" u="sng">
                <a:solidFill>
                  <a:srgbClr val="FF0000"/>
                </a:solidFill>
                <a:latin typeface="Times New Roman" panose="02020603050405020304" charset="0"/>
                <a:cs typeface="Times New Roman" panose="02020603050405020304" charset="0"/>
              </a:rPr>
              <a:t>artificial</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intelligence</a:t>
            </a:r>
            <a:r>
              <a:rPr lang="en-US" altLang="zh-CN" sz="2400">
                <a:latin typeface="Times New Roman" panose="02020603050405020304" charset="0"/>
                <a:cs typeface="Times New Roman" panose="02020603050405020304" charset="0"/>
              </a:rPr>
              <a:t>,</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therefore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 common phenomenon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host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people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use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AI</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devices,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such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automatic</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vehicles,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unmanned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aerial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vehicles(UAVs),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u="sng">
                <a:solidFill>
                  <a:srgbClr val="FF0000"/>
                </a:solidFill>
                <a:latin typeface="Times New Roman" panose="02020603050405020304" charset="0"/>
                <a:cs typeface="Times New Roman" panose="02020603050405020304" charset="0"/>
              </a:rPr>
              <a:t>AI</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robots</a:t>
            </a:r>
            <a:r>
              <a:rPr lang="en-US" altLang="zh-CN" sz="2400">
                <a:latin typeface="Times New Roman" panose="02020603050405020304" charset="0"/>
                <a:cs typeface="Times New Roman" panose="02020603050405020304" charset="0"/>
              </a:rPr>
              <a:t>.Many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aspects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people’s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daily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life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have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undergone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considerable</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changes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because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artificial</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intelligence</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devices</a:t>
            </a:r>
            <a:r>
              <a:rPr lang="en-US" altLang="zh-CN" sz="2400">
                <a:latin typeface="Times New Roman" panose="02020603050405020304" charset="0"/>
                <a:cs typeface="Times New Roman" panose="02020603050405020304" charset="0"/>
              </a:rPr>
              <a:t>.</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4" name="文本框 3"/>
          <p:cNvSpPr txBox="1"/>
          <p:nvPr/>
        </p:nvSpPr>
        <p:spPr>
          <a:xfrm>
            <a:off x="1421471" y="195"/>
            <a:ext cx="9952303"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artificial/</a:t>
            </a:r>
            <a:r>
              <a:rPr lang="en-US" altLang="en-US" sz="2400" b="1">
                <a:solidFill>
                  <a:schemeClr val="bg2">
                    <a:lumMod val="10000"/>
                  </a:schemeClr>
                </a:solidFill>
                <a:latin typeface="微软雅黑" panose="020B0503020204020204" charset="-122"/>
                <a:ea typeface="微软雅黑" panose="020B0503020204020204" charset="-122"/>
              </a:rPr>
              <a:t>ˌɑ</a:t>
            </a:r>
            <a:r>
              <a:rPr lang="en-US" altLang="zh-CN" sz="2400" b="1">
                <a:solidFill>
                  <a:schemeClr val="bg2">
                    <a:lumMod val="10000"/>
                  </a:schemeClr>
                </a:solidFill>
                <a:latin typeface="微软雅黑" panose="020B0503020204020204" charset="-122"/>
                <a:ea typeface="微软雅黑" panose="020B0503020204020204" charset="-122"/>
              </a:rPr>
              <a:t>:t</a:t>
            </a:r>
            <a:r>
              <a:rPr lang="en-US" altLang="en-US" sz="2400" b="1">
                <a:solidFill>
                  <a:schemeClr val="bg2">
                    <a:lumMod val="10000"/>
                  </a:schemeClr>
                </a:solidFill>
                <a:latin typeface="微软雅黑" panose="020B0503020204020204" charset="-122"/>
                <a:ea typeface="微软雅黑" panose="020B0503020204020204" charset="-122"/>
              </a:rPr>
              <a:t>ɪˈ</a:t>
            </a:r>
            <a:r>
              <a:rPr lang="en-US" altLang="zh-CN" sz="2400" b="1">
                <a:solidFill>
                  <a:schemeClr val="bg2">
                    <a:lumMod val="10000"/>
                  </a:schemeClr>
                </a:solidFill>
                <a:latin typeface="微软雅黑" panose="020B0503020204020204" charset="-122"/>
                <a:ea typeface="微软雅黑" panose="020B0503020204020204" charset="-122"/>
              </a:rPr>
              <a:t>f</a:t>
            </a:r>
            <a:r>
              <a:rPr lang="en-US" altLang="en-US" sz="2400" b="1">
                <a:solidFill>
                  <a:schemeClr val="bg2">
                    <a:lumMod val="10000"/>
                  </a:schemeClr>
                </a:solidFill>
                <a:latin typeface="微软雅黑" panose="020B0503020204020204" charset="-122"/>
                <a:ea typeface="微软雅黑" panose="020B0503020204020204" charset="-122"/>
              </a:rPr>
              <a:t>ɪʃ</a:t>
            </a:r>
            <a:r>
              <a:rPr lang="en-US" altLang="zh-CN" sz="2400" b="1">
                <a:solidFill>
                  <a:schemeClr val="bg2">
                    <a:lumMod val="10000"/>
                  </a:schemeClr>
                </a:solidFill>
                <a:latin typeface="微软雅黑" panose="020B0503020204020204" charset="-122"/>
                <a:ea typeface="微软雅黑" panose="020B0503020204020204" charset="-122"/>
              </a:rPr>
              <a:t>l/    a.</a:t>
            </a:r>
            <a:r>
              <a:rPr lang="zh-CN" altLang="en-US" sz="2400" b="1">
                <a:solidFill>
                  <a:schemeClr val="bg2">
                    <a:lumMod val="10000"/>
                  </a:schemeClr>
                </a:solidFill>
                <a:latin typeface="微软雅黑" panose="020B0503020204020204" charset="-122"/>
                <a:ea typeface="微软雅黑" panose="020B0503020204020204" charset="-122"/>
              </a:rPr>
              <a:t>人工的</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人造的</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假的</a:t>
            </a:r>
            <a:endParaRPr lang="zh-CN" altLang="en-US"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artificial intelligence/</a:t>
            </a:r>
            <a:r>
              <a:rPr lang="en-US" altLang="en-US" sz="2400" b="1">
                <a:solidFill>
                  <a:schemeClr val="bg2">
                    <a:lumMod val="10000"/>
                  </a:schemeClr>
                </a:solidFill>
                <a:latin typeface="微软雅黑" panose="020B0503020204020204" charset="-122"/>
                <a:ea typeface="微软雅黑" panose="020B0503020204020204" charset="-122"/>
              </a:rPr>
              <a:t>ˌɑ</a:t>
            </a:r>
            <a:r>
              <a:rPr lang="en-US" altLang="zh-CN" sz="2400" b="1">
                <a:solidFill>
                  <a:schemeClr val="bg2">
                    <a:lumMod val="10000"/>
                  </a:schemeClr>
                </a:solidFill>
                <a:latin typeface="微软雅黑" panose="020B0503020204020204" charset="-122"/>
                <a:ea typeface="微软雅黑" panose="020B0503020204020204" charset="-122"/>
              </a:rPr>
              <a:t>:t</a:t>
            </a:r>
            <a:r>
              <a:rPr lang="en-US" altLang="en-US" sz="2400" b="1">
                <a:solidFill>
                  <a:schemeClr val="bg2">
                    <a:lumMod val="10000"/>
                  </a:schemeClr>
                </a:solidFill>
                <a:latin typeface="微软雅黑" panose="020B0503020204020204" charset="-122"/>
                <a:ea typeface="微软雅黑" panose="020B0503020204020204" charset="-122"/>
              </a:rPr>
              <a:t>ɪˈ</a:t>
            </a:r>
            <a:r>
              <a:rPr lang="en-US" altLang="zh-CN" sz="2400" b="1">
                <a:solidFill>
                  <a:schemeClr val="bg2">
                    <a:lumMod val="10000"/>
                  </a:schemeClr>
                </a:solidFill>
                <a:latin typeface="微软雅黑" panose="020B0503020204020204" charset="-122"/>
                <a:ea typeface="微软雅黑" panose="020B0503020204020204" charset="-122"/>
              </a:rPr>
              <a:t>f</a:t>
            </a:r>
            <a:r>
              <a:rPr lang="en-US" altLang="en-US" sz="2400" b="1">
                <a:solidFill>
                  <a:schemeClr val="bg2">
                    <a:lumMod val="10000"/>
                  </a:schemeClr>
                </a:solidFill>
                <a:latin typeface="微软雅黑" panose="020B0503020204020204" charset="-122"/>
                <a:ea typeface="微软雅黑" panose="020B0503020204020204" charset="-122"/>
              </a:rPr>
              <a:t>ɪʃ</a:t>
            </a:r>
            <a:r>
              <a:rPr lang="en-US" altLang="zh-CN" sz="2400" b="1">
                <a:solidFill>
                  <a:schemeClr val="bg2">
                    <a:lumMod val="10000"/>
                  </a:schemeClr>
                </a:solidFill>
                <a:latin typeface="微软雅黑" panose="020B0503020204020204" charset="-122"/>
                <a:ea typeface="微软雅黑" panose="020B0503020204020204" charset="-122"/>
              </a:rPr>
              <a:t>l </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n</a:t>
            </a:r>
            <a:r>
              <a:rPr lang="en-US" altLang="en-US" sz="2400" b="1">
                <a:solidFill>
                  <a:schemeClr val="bg2">
                    <a:lumMod val="10000"/>
                  </a:schemeClr>
                </a:solidFill>
                <a:latin typeface="微软雅黑" panose="020B0503020204020204" charset="-122"/>
                <a:ea typeface="微软雅黑" panose="020B0503020204020204" charset="-122"/>
              </a:rPr>
              <a:t>ˈ</a:t>
            </a:r>
            <a:r>
              <a:rPr lang="en-US" altLang="zh-CN" sz="2400" b="1">
                <a:solidFill>
                  <a:schemeClr val="bg2">
                    <a:lumMod val="10000"/>
                  </a:schemeClr>
                </a:solidFill>
                <a:latin typeface="微软雅黑" panose="020B0503020204020204" charset="-122"/>
                <a:ea typeface="微软雅黑" panose="020B0503020204020204" charset="-122"/>
              </a:rPr>
              <a:t>tel</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d</a:t>
            </a:r>
            <a:r>
              <a:rPr lang="en-US" altLang="en-US" sz="2400" b="1">
                <a:solidFill>
                  <a:schemeClr val="bg2">
                    <a:lumMod val="10000"/>
                  </a:schemeClr>
                </a:solidFill>
                <a:latin typeface="微软雅黑" panose="020B0503020204020204" charset="-122"/>
                <a:ea typeface="微软雅黑" panose="020B0503020204020204" charset="-122"/>
              </a:rPr>
              <a:t>ʒə</a:t>
            </a:r>
            <a:r>
              <a:rPr lang="en-US" altLang="zh-CN" sz="2400" b="1">
                <a:solidFill>
                  <a:schemeClr val="bg2">
                    <a:lumMod val="10000"/>
                  </a:schemeClr>
                </a:solidFill>
                <a:latin typeface="微软雅黑" panose="020B0503020204020204" charset="-122"/>
                <a:ea typeface="微软雅黑" panose="020B0503020204020204" charset="-122"/>
              </a:rPr>
              <a:t>ns/   </a:t>
            </a:r>
            <a:r>
              <a:rPr lang="zh-CN" altLang="en-US" sz="2400" b="1">
                <a:solidFill>
                  <a:schemeClr val="bg2">
                    <a:lumMod val="10000"/>
                  </a:schemeClr>
                </a:solidFill>
                <a:latin typeface="微软雅黑" panose="020B0503020204020204" charset="-122"/>
                <a:ea typeface="微软雅黑" panose="020B0503020204020204" charset="-122"/>
              </a:rPr>
              <a:t>人工智能</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p:nvPr/>
        </p:nvPicPr>
        <p:blipFill>
          <a:blip r:embed="rId4"/>
          <a:stretch>
            <a:fillRect/>
          </a:stretch>
        </p:blipFill>
        <p:spPr>
          <a:xfrm>
            <a:off x="8566785" y="765175"/>
            <a:ext cx="3625215" cy="21609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linds(horizontal)">
                                      <p:cBhvr>
                                        <p:cTn id="31" dur="500"/>
                                        <p:tgtEl>
                                          <p:spTgt spid="3">
                                            <p:txEl>
                                              <p:pRg st="10" end="1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linds(horizontal)">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9037955" y="667385"/>
            <a:ext cx="3154045" cy="3271520"/>
          </a:xfrm>
          <a:prstGeom prst="rect">
            <a:avLst/>
          </a:prstGeom>
        </p:spPr>
      </p:pic>
      <p:cxnSp>
        <p:nvCxnSpPr>
          <p:cNvPr id="18" name="直接连接符 17"/>
          <p:cNvCxnSpPr>
            <a:cxnSpLocks noChangeShapeType="1"/>
          </p:cNvCxnSpPr>
          <p:nvPr>
            <p:custDataLst>
              <p:tags r:id="rId2"/>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9573895" cy="5848985"/>
          </a:xfrm>
          <a:prstGeom prst="rect">
            <a:avLst/>
          </a:prstGeom>
          <a:noFill/>
        </p:spPr>
        <p:txBody>
          <a:bodyPr wrap="square" rtlCol="0" anchor="t">
            <a:noAutofit/>
          </a:bodyPr>
          <a:lstStyle/>
          <a:p>
            <a:pPr indent="0">
              <a:buFont typeface="Arial" panose="020B0604020202020204" pitchFamily="34" charset="0"/>
              <a:buNone/>
            </a:pPr>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正如彼得</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德鲁克所说，</a:t>
            </a:r>
            <a:r>
              <a:rPr lang="zh-CN" altLang="en-US" sz="2400">
                <a:solidFill>
                  <a:srgbClr val="FF0000"/>
                </a:solidFill>
                <a:latin typeface="Times New Roman" panose="02020603050405020304" charset="0"/>
                <a:cs typeface="Times New Roman" panose="02020603050405020304" charset="0"/>
              </a:rPr>
              <a:t>预测未来</a:t>
            </a:r>
            <a:r>
              <a:rPr lang="zh-CN" altLang="en-US" sz="2400">
                <a:latin typeface="Times New Roman" panose="02020603050405020304" charset="0"/>
                <a:cs typeface="Times New Roman" panose="02020603050405020304" charset="0"/>
              </a:rPr>
              <a:t>的最可靠方法就是创造未来。</a:t>
            </a:r>
            <a:endParaRPr lang="zh-CN" altLang="en-US" sz="2400">
              <a:latin typeface="Times New Roman" panose="02020603050405020304" charset="0"/>
              <a:cs typeface="Times New Roman" panose="02020603050405020304" charset="0"/>
            </a:endParaRPr>
          </a:p>
          <a:p>
            <a:pPr indent="0">
              <a:buFont typeface="Arial" panose="020B0604020202020204" pitchFamily="34" charset="0"/>
              <a:buNone/>
            </a:pPr>
            <a:r>
              <a:rPr lang="zh-CN" altLang="en-US" sz="2400">
                <a:latin typeface="Times New Roman" panose="02020603050405020304" charset="0"/>
                <a:cs typeface="Times New Roman" panose="02020603050405020304" charset="0"/>
              </a:rPr>
              <a:t>大家加油</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Just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Peter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Drucker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ever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said,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most</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reliable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way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predict</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the</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future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create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Go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everyone!</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我</a:t>
            </a:r>
            <a:r>
              <a:rPr lang="zh-CN" altLang="en-US" sz="2400">
                <a:solidFill>
                  <a:srgbClr val="FF0000"/>
                </a:solidFill>
                <a:latin typeface="Times New Roman" panose="02020603050405020304" charset="0"/>
                <a:cs typeface="Times New Roman" panose="02020603050405020304" charset="0"/>
              </a:rPr>
              <a:t>预感到</a:t>
            </a:r>
            <a:r>
              <a:rPr lang="zh-CN" altLang="en-US" sz="2400">
                <a:latin typeface="Times New Roman" panose="02020603050405020304" charset="0"/>
                <a:cs typeface="Times New Roman" panose="02020603050405020304" charset="0"/>
              </a:rPr>
              <a:t>他会要求我把辛苦工作挣来的钱交上去，无法忍受</a:t>
            </a:r>
            <a:endParaRPr lang="zh-CN" altLang="en-US" sz="2400">
              <a:latin typeface="Times New Roman" panose="02020603050405020304" charset="0"/>
              <a:cs typeface="Times New Roman" panose="02020603050405020304" charset="0"/>
            </a:endParaRPr>
          </a:p>
          <a:p>
            <a:pPr indent="0">
              <a:buFont typeface="Arial" panose="020B0604020202020204" pitchFamily="34" charset="0"/>
              <a:buNone/>
            </a:pPr>
            <a:r>
              <a:rPr lang="zh-CN" altLang="en-US" sz="2400">
                <a:latin typeface="Times New Roman" panose="02020603050405020304" charset="0"/>
                <a:cs typeface="Times New Roman" panose="02020603050405020304" charset="0"/>
              </a:rPr>
              <a:t>的怨恨在内心涌起。</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FF0000"/>
                </a:solidFill>
                <a:latin typeface="Times New Roman" panose="02020603050405020304" charset="0"/>
                <a:cs typeface="Times New Roman" panose="02020603050405020304" charset="0"/>
              </a:rPr>
              <a:t>Predicting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would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require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submit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money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earned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form</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tiring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work,</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felt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surge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intolerable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resentment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swell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up</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inside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me.</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zh-CN"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夏天的天气</a:t>
            </a:r>
            <a:r>
              <a:rPr lang="zh-CN" altLang="en-US" sz="2400">
                <a:solidFill>
                  <a:srgbClr val="FF0000"/>
                </a:solidFill>
                <a:latin typeface="Times New Roman" panose="02020603050405020304" charset="0"/>
                <a:cs typeface="Times New Roman" panose="02020603050405020304" charset="0"/>
              </a:rPr>
              <a:t>难以预测</a:t>
            </a:r>
            <a:r>
              <a:rPr lang="zh-CN" altLang="en-US" sz="2400">
                <a:latin typeface="Times New Roman" panose="02020603050405020304" charset="0"/>
                <a:cs typeface="Times New Roman" panose="02020603050405020304" charset="0"/>
              </a:rPr>
              <a:t>。刚才天气晴朗。刹那间，电闪雷鸣，暴风雨开始下起来了。</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 weather in summer is </a:t>
            </a:r>
            <a:r>
              <a:rPr lang="en-US" altLang="zh-CN" sz="2400" u="sng">
                <a:solidFill>
                  <a:srgbClr val="FF0000"/>
                </a:solidFill>
                <a:latin typeface="Times New Roman" panose="02020603050405020304" charset="0"/>
                <a:cs typeface="Times New Roman" panose="02020603050405020304" charset="0"/>
              </a:rPr>
              <a:t>unpredictable</a:t>
            </a:r>
            <a:r>
              <a:rPr lang="en-US" altLang="zh-CN" sz="2400">
                <a:latin typeface="Times New Roman" panose="02020603050405020304" charset="0"/>
                <a:cs typeface="Times New Roman" panose="02020603050405020304" charset="0"/>
              </a:rPr>
              <a:t>. Just now it was sunny. In a flash, lighting and thunder broke out, and the storm began to rain.</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421471" y="195"/>
            <a:ext cx="9952303"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predict/pr</a:t>
            </a:r>
            <a:r>
              <a:rPr lang="en-US" altLang="en-US" sz="2400" b="1">
                <a:solidFill>
                  <a:schemeClr val="bg2">
                    <a:lumMod val="10000"/>
                  </a:schemeClr>
                </a:solidFill>
                <a:latin typeface="微软雅黑" panose="020B0503020204020204" charset="-122"/>
                <a:ea typeface="微软雅黑" panose="020B0503020204020204" charset="-122"/>
              </a:rPr>
              <a:t>ɪˈ</a:t>
            </a:r>
            <a:r>
              <a:rPr lang="en-US" altLang="zh-CN" sz="2400" b="1">
                <a:solidFill>
                  <a:schemeClr val="bg2">
                    <a:lumMod val="10000"/>
                  </a:schemeClr>
                </a:solidFill>
                <a:latin typeface="微软雅黑" panose="020B0503020204020204" charset="-122"/>
                <a:ea typeface="微软雅黑" panose="020B0503020204020204" charset="-122"/>
              </a:rPr>
              <a:t>d</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kt/      vt.</a:t>
            </a:r>
            <a:r>
              <a:rPr lang="zh-CN" altLang="en-US" sz="2400" b="1">
                <a:solidFill>
                  <a:schemeClr val="bg2">
                    <a:lumMod val="10000"/>
                  </a:schemeClr>
                </a:solidFill>
                <a:latin typeface="微软雅黑" panose="020B0503020204020204" charset="-122"/>
                <a:ea typeface="微软雅黑" panose="020B0503020204020204" charset="-122"/>
              </a:rPr>
              <a:t>预测</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预言</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预料</a:t>
            </a:r>
            <a:endParaRPr lang="zh-CN" altLang="en-US"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prediction/pr</a:t>
            </a:r>
            <a:r>
              <a:rPr lang="en-US" altLang="en-US" sz="2400" b="1">
                <a:solidFill>
                  <a:schemeClr val="bg2">
                    <a:lumMod val="10000"/>
                  </a:schemeClr>
                </a:solidFill>
                <a:latin typeface="微软雅黑" panose="020B0503020204020204" charset="-122"/>
                <a:ea typeface="微软雅黑" panose="020B0503020204020204" charset="-122"/>
              </a:rPr>
              <a:t>ɪˈ</a:t>
            </a:r>
            <a:r>
              <a:rPr lang="en-US" altLang="zh-CN" sz="2400" b="1">
                <a:solidFill>
                  <a:schemeClr val="bg2">
                    <a:lumMod val="10000"/>
                  </a:schemeClr>
                </a:solidFill>
                <a:latin typeface="微软雅黑" panose="020B0503020204020204" charset="-122"/>
                <a:ea typeface="微软雅黑" panose="020B0503020204020204" charset="-122"/>
              </a:rPr>
              <a:t>d</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k</a:t>
            </a:r>
            <a:r>
              <a:rPr lang="en-US" altLang="en-US" sz="2400" b="1">
                <a:solidFill>
                  <a:schemeClr val="bg2">
                    <a:lumMod val="10000"/>
                  </a:schemeClr>
                </a:solidFill>
                <a:latin typeface="微软雅黑" panose="020B0503020204020204" charset="-122"/>
                <a:ea typeface="微软雅黑" panose="020B0503020204020204" charset="-122"/>
              </a:rPr>
              <a:t>ʃ</a:t>
            </a:r>
            <a:r>
              <a:rPr lang="en-US" altLang="zh-CN" sz="2400" b="1">
                <a:solidFill>
                  <a:schemeClr val="bg2">
                    <a:lumMod val="10000"/>
                  </a:schemeClr>
                </a:solidFill>
                <a:latin typeface="微软雅黑" panose="020B0503020204020204" charset="-122"/>
                <a:ea typeface="微软雅黑" panose="020B0503020204020204" charset="-122"/>
              </a:rPr>
              <a:t>n/   n.</a:t>
            </a:r>
            <a:r>
              <a:rPr lang="zh-CN" altLang="en-US" sz="2400" b="1">
                <a:solidFill>
                  <a:schemeClr val="bg2">
                    <a:lumMod val="10000"/>
                  </a:schemeClr>
                </a:solidFill>
                <a:latin typeface="微软雅黑" panose="020B0503020204020204" charset="-122"/>
                <a:ea typeface="微软雅黑" panose="020B0503020204020204" charset="-122"/>
              </a:rPr>
              <a:t>预测</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预言</a:t>
            </a:r>
            <a:endParaRPr lang="zh-CN" altLang="en-US"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horizontal)">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957389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每个学生在大学毕业时都面临着</a:t>
            </a:r>
            <a:r>
              <a:rPr lang="zh-CN" altLang="en-US" sz="2400">
                <a:solidFill>
                  <a:srgbClr val="FF0000"/>
                </a:solidFill>
                <a:latin typeface="Times New Roman" panose="02020603050405020304" charset="0"/>
                <a:cs typeface="Times New Roman" panose="02020603050405020304" charset="0"/>
              </a:rPr>
              <a:t>选择职业</a:t>
            </a:r>
            <a:r>
              <a:rPr lang="zh-CN" altLang="en-US" sz="2400">
                <a:latin typeface="Times New Roman" panose="02020603050405020304" charset="0"/>
                <a:cs typeface="Times New Roman" panose="02020603050405020304" charset="0"/>
              </a:rPr>
              <a:t>的问题。</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Every student faces the problem of </a:t>
            </a:r>
            <a:r>
              <a:rPr lang="en-US" altLang="zh-CN" sz="2400" u="sng">
                <a:solidFill>
                  <a:srgbClr val="FF0000"/>
                </a:solidFill>
                <a:latin typeface="Times New Roman" panose="02020603050405020304" charset="0"/>
                <a:cs typeface="Times New Roman" panose="02020603050405020304" charset="0"/>
              </a:rPr>
              <a:t>choosing an occupation</a:t>
            </a:r>
            <a:r>
              <a:rPr lang="en-US" altLang="zh-CN" sz="2400">
                <a:latin typeface="Times New Roman" panose="02020603050405020304" charset="0"/>
                <a:cs typeface="Times New Roman" panose="02020603050405020304" charset="0"/>
              </a:rPr>
              <a:t> when graduating from university.</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他在公司</a:t>
            </a:r>
            <a:r>
              <a:rPr lang="zh-CN" altLang="en-US" sz="2400">
                <a:solidFill>
                  <a:srgbClr val="FF0000"/>
                </a:solidFill>
                <a:latin typeface="Times New Roman" panose="02020603050405020304" charset="0"/>
                <a:cs typeface="Times New Roman" panose="02020603050405020304" charset="0"/>
              </a:rPr>
              <a:t>担任要职</a:t>
            </a:r>
            <a:r>
              <a:rPr lang="zh-CN" altLang="en-US" sz="2400">
                <a:latin typeface="Times New Roman" panose="02020603050405020304" charset="0"/>
                <a:cs typeface="Times New Roman" panose="02020603050405020304" charset="0"/>
              </a:rPr>
              <a:t>，</a:t>
            </a:r>
            <a:r>
              <a:rPr lang="zh-CN" altLang="en-US" sz="2400" u="sng">
                <a:solidFill>
                  <a:srgbClr val="FF0000"/>
                </a:solidFill>
                <a:latin typeface="Times New Roman" panose="02020603050405020304" charset="0"/>
                <a:cs typeface="Times New Roman" panose="02020603050405020304" charset="0"/>
              </a:rPr>
              <a:t>忙于各种各样的活动</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He </a:t>
            </a:r>
            <a:r>
              <a:rPr lang="en-US" altLang="zh-CN" sz="2400" u="sng">
                <a:solidFill>
                  <a:srgbClr val="FF0000"/>
                </a:solidFill>
                <a:latin typeface="Times New Roman" panose="02020603050405020304" charset="0"/>
                <a:cs typeface="Times New Roman" panose="02020603050405020304" charset="0"/>
              </a:rPr>
              <a:t>occupied an important position</a:t>
            </a:r>
            <a:r>
              <a:rPr lang="en-US" altLang="zh-CN" sz="2400">
                <a:latin typeface="Times New Roman" panose="02020603050405020304" charset="0"/>
                <a:cs typeface="Times New Roman" panose="02020603050405020304" charset="0"/>
              </a:rPr>
              <a:t> in a company and</a:t>
            </a:r>
            <a:r>
              <a:rPr lang="en-US" altLang="zh-CN" sz="2400" u="sng">
                <a:solidFill>
                  <a:srgbClr val="FF0000"/>
                </a:solidFill>
                <a:latin typeface="Times New Roman" panose="02020603050405020304" charset="0"/>
                <a:cs typeface="Times New Roman" panose="02020603050405020304" charset="0"/>
              </a:rPr>
              <a:t> is occupied with all kinds of activities.</a:t>
            </a:r>
            <a:endParaRPr lang="en-US" altLang="zh-CN" sz="2400" u="sng">
              <a:solidFill>
                <a:srgbClr val="FF0000"/>
              </a:solidFill>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由于</a:t>
            </a:r>
            <a:r>
              <a:rPr lang="zh-CN" altLang="en-US" sz="2400">
                <a:solidFill>
                  <a:srgbClr val="FF0000"/>
                </a:solidFill>
                <a:latin typeface="Times New Roman" panose="02020603050405020304" charset="0"/>
                <a:cs typeface="Times New Roman" panose="02020603050405020304" charset="0"/>
              </a:rPr>
              <a:t>忙于准备</a:t>
            </a:r>
            <a:r>
              <a:rPr lang="zh-CN" altLang="en-US" sz="2400">
                <a:latin typeface="Times New Roman" panose="02020603050405020304" charset="0"/>
                <a:cs typeface="Times New Roman" panose="02020603050405020304" charset="0"/>
              </a:rPr>
              <a:t>高考，我很抱歉没能尽快给您回信。</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FF0000"/>
                </a:solidFill>
                <a:latin typeface="Times New Roman" panose="02020603050405020304" charset="0"/>
                <a:cs typeface="Times New Roman" panose="02020603050405020304" charset="0"/>
              </a:rPr>
              <a:t>Occupied in preparing</a:t>
            </a:r>
            <a:r>
              <a:rPr lang="en-US" altLang="zh-CN" sz="2400">
                <a:latin typeface="Times New Roman" panose="02020603050405020304" charset="0"/>
                <a:cs typeface="Times New Roman" panose="02020603050405020304" charset="0"/>
              </a:rPr>
              <a:t> the College Entrance Examination, </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I am terribly sorry not to reply to your last letter as soon </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as possible.</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occupation/</a:t>
            </a:r>
            <a:r>
              <a:rPr lang="en-US" altLang="en-US" sz="2400" b="1">
                <a:solidFill>
                  <a:schemeClr val="bg2">
                    <a:lumMod val="10000"/>
                  </a:schemeClr>
                </a:solidFill>
                <a:latin typeface="微软雅黑" panose="020B0503020204020204" charset="-122"/>
                <a:ea typeface="微软雅黑" panose="020B0503020204020204" charset="-122"/>
              </a:rPr>
              <a:t>ˌɒ</a:t>
            </a:r>
            <a:r>
              <a:rPr lang="en-US" altLang="zh-CN" sz="2400" b="1">
                <a:solidFill>
                  <a:schemeClr val="bg2">
                    <a:lumMod val="10000"/>
                  </a:schemeClr>
                </a:solidFill>
                <a:latin typeface="微软雅黑" panose="020B0503020204020204" charset="-122"/>
                <a:ea typeface="微软雅黑" panose="020B0503020204020204" charset="-122"/>
              </a:rPr>
              <a:t>kju</a:t>
            </a:r>
            <a:r>
              <a:rPr lang="en-US" altLang="en-US" sz="2400" b="1">
                <a:solidFill>
                  <a:schemeClr val="bg2">
                    <a:lumMod val="10000"/>
                  </a:schemeClr>
                </a:solidFill>
                <a:latin typeface="微软雅黑" panose="020B0503020204020204" charset="-122"/>
                <a:ea typeface="微软雅黑" panose="020B0503020204020204" charset="-122"/>
              </a:rPr>
              <a:t>ˈ</a:t>
            </a:r>
            <a:r>
              <a:rPr lang="en-US" altLang="zh-CN" sz="2400" b="1">
                <a:solidFill>
                  <a:schemeClr val="bg2">
                    <a:lumMod val="10000"/>
                  </a:schemeClr>
                </a:solidFill>
                <a:latin typeface="微软雅黑" panose="020B0503020204020204" charset="-122"/>
                <a:ea typeface="微软雅黑" panose="020B0503020204020204" charset="-122"/>
              </a:rPr>
              <a:t>pe</a:t>
            </a:r>
            <a:r>
              <a:rPr lang="en-US" altLang="en-US" sz="2400" b="1">
                <a:solidFill>
                  <a:schemeClr val="bg2">
                    <a:lumMod val="10000"/>
                  </a:schemeClr>
                </a:solidFill>
                <a:latin typeface="微软雅黑" panose="020B0503020204020204" charset="-122"/>
                <a:ea typeface="微软雅黑" panose="020B0503020204020204" charset="-122"/>
              </a:rPr>
              <a:t>ɪʃ</a:t>
            </a:r>
            <a:r>
              <a:rPr lang="en-US" altLang="zh-CN" sz="2400" b="1">
                <a:solidFill>
                  <a:schemeClr val="bg2">
                    <a:lumMod val="10000"/>
                  </a:schemeClr>
                </a:solidFill>
                <a:latin typeface="微软雅黑" panose="020B0503020204020204" charset="-122"/>
                <a:ea typeface="微软雅黑" panose="020B0503020204020204" charset="-122"/>
              </a:rPr>
              <a:t>n/      n.</a:t>
            </a:r>
            <a:r>
              <a:rPr lang="zh-CN" altLang="en-US" sz="2400" b="1">
                <a:solidFill>
                  <a:schemeClr val="bg2">
                    <a:lumMod val="10000"/>
                  </a:schemeClr>
                </a:solidFill>
                <a:latin typeface="微软雅黑" panose="020B0503020204020204" charset="-122"/>
                <a:ea typeface="微软雅黑" panose="020B0503020204020204" charset="-122"/>
              </a:rPr>
              <a:t>职业</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占领</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p:nvPr/>
        </p:nvPicPr>
        <p:blipFill>
          <a:blip r:embed="rId4"/>
          <a:stretch>
            <a:fillRect/>
          </a:stretch>
        </p:blipFill>
        <p:spPr>
          <a:xfrm>
            <a:off x="8099425" y="3697605"/>
            <a:ext cx="3975100" cy="31603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blinds(horizontal)">
                                      <p:cBhvr>
                                        <p:cTn id="22" dur="500"/>
                                        <p:tgtEl>
                                          <p:spTgt spid="3">
                                            <p:txEl>
                                              <p:pRg st="9" end="9"/>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blinds(horizontal)">
                                      <p:cBhvr>
                                        <p:cTn id="25" dur="500"/>
                                        <p:tgtEl>
                                          <p:spTgt spid="3">
                                            <p:txEl>
                                              <p:pRg st="10" end="1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blinds(horizontal)">
                                      <p:cBhvr>
                                        <p:cTn id="2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9029065" y="0"/>
            <a:ext cx="3162935" cy="2800350"/>
          </a:xfrm>
          <a:prstGeom prst="rect">
            <a:avLst/>
          </a:prstGeom>
        </p:spPr>
      </p:pic>
      <p:cxnSp>
        <p:nvCxnSpPr>
          <p:cNvPr id="18" name="直接连接符 17"/>
          <p:cNvCxnSpPr>
            <a:cxnSpLocks noChangeShapeType="1"/>
          </p:cNvCxnSpPr>
          <p:nvPr>
            <p:custDataLst>
              <p:tags r:id="rId2"/>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130" y="765175"/>
            <a:ext cx="11913870"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有些人</a:t>
            </a:r>
            <a:r>
              <a:rPr lang="zh-CN" altLang="en-US" sz="2400">
                <a:solidFill>
                  <a:srgbClr val="FF0000"/>
                </a:solidFill>
                <a:latin typeface="Times New Roman" panose="02020603050405020304" charset="0"/>
                <a:cs typeface="Times New Roman" panose="02020603050405020304" charset="0"/>
              </a:rPr>
              <a:t>反对</a:t>
            </a:r>
            <a:r>
              <a:rPr lang="zh-CN" altLang="en-US" sz="2400">
                <a:latin typeface="Times New Roman" panose="02020603050405020304" charset="0"/>
                <a:cs typeface="Times New Roman" panose="02020603050405020304" charset="0"/>
              </a:rPr>
              <a:t>没有明确目标的去记录体重。</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Some people </a:t>
            </a:r>
            <a:r>
              <a:rPr lang="en-US" altLang="zh-CN" sz="2400" u="sng">
                <a:solidFill>
                  <a:srgbClr val="FF0000"/>
                </a:solidFill>
                <a:latin typeface="Times New Roman" panose="02020603050405020304" charset="0"/>
                <a:cs typeface="Times New Roman" panose="02020603050405020304" charset="0"/>
              </a:rPr>
              <a:t>oppose</a:t>
            </a:r>
            <a:r>
              <a:rPr lang="en-US" altLang="zh-CN" sz="2400">
                <a:latin typeface="Times New Roman" panose="02020603050405020304" charset="0"/>
                <a:cs typeface="Times New Roman" panose="02020603050405020304" charset="0"/>
              </a:rPr>
              <a:t> recording weight without specific aim.</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我父亲不给我钱，</a:t>
            </a:r>
            <a:r>
              <a:rPr lang="zh-CN" altLang="en-US" sz="2400">
                <a:solidFill>
                  <a:srgbClr val="FF0000"/>
                </a:solidFill>
                <a:latin typeface="Times New Roman" panose="02020603050405020304" charset="0"/>
                <a:cs typeface="Times New Roman" panose="02020603050405020304" charset="0"/>
              </a:rPr>
              <a:t>反对我买新设备</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FF0000"/>
                </a:solidFill>
                <a:latin typeface="Times New Roman" panose="02020603050405020304" charset="0"/>
                <a:cs typeface="Times New Roman" panose="02020603050405020304" charset="0"/>
              </a:rPr>
              <a:t>Opposed to my buying the new device</a:t>
            </a:r>
            <a:r>
              <a:rPr lang="en-US" altLang="zh-CN" sz="2400">
                <a:latin typeface="Times New Roman" panose="02020603050405020304" charset="0"/>
                <a:cs typeface="Times New Roman" panose="02020603050405020304" charset="0"/>
              </a:rPr>
              <a:t>, my father didn’t give me any money.</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他</a:t>
            </a:r>
            <a:r>
              <a:rPr lang="zh-CN" altLang="en-US" sz="2400">
                <a:solidFill>
                  <a:srgbClr val="FF0000"/>
                </a:solidFill>
                <a:latin typeface="Times New Roman" panose="02020603050405020304" charset="0"/>
                <a:cs typeface="Times New Roman" panose="02020603050405020304" charset="0"/>
              </a:rPr>
              <a:t>不顾家人的反对</a:t>
            </a:r>
            <a:r>
              <a:rPr lang="zh-CN" altLang="en-US" sz="2400">
                <a:latin typeface="Times New Roman" panose="02020603050405020304" charset="0"/>
                <a:cs typeface="Times New Roman" panose="02020603050405020304" charset="0"/>
              </a:rPr>
              <a:t>，辞去了教师工作，成为一名兼职演员。</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FF0000"/>
                </a:solidFill>
                <a:latin typeface="Times New Roman" panose="02020603050405020304" charset="0"/>
                <a:cs typeface="Times New Roman" panose="02020603050405020304" charset="0"/>
              </a:rPr>
              <a:t>Despite</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opposition</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from</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his</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family</a:t>
            </a:r>
            <a:r>
              <a:rPr lang="en-US" altLang="zh-CN" sz="2400">
                <a:latin typeface="Times New Roman" panose="02020603050405020304" charset="0"/>
                <a:cs typeface="Times New Roman" panose="02020603050405020304" charset="0"/>
              </a:rPr>
              <a: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quit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teaching 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became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part-time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actor.</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4.</a:t>
            </a:r>
            <a:r>
              <a:rPr lang="zh-CN" altLang="en-US" sz="2400">
                <a:latin typeface="Times New Roman" panose="02020603050405020304" charset="0"/>
                <a:cs typeface="Times New Roman" panose="02020603050405020304" charset="0"/>
              </a:rPr>
              <a:t>互联网使交友成为可能。</a:t>
            </a:r>
            <a:r>
              <a:rPr lang="zh-CN" altLang="en-US" sz="2400">
                <a:solidFill>
                  <a:srgbClr val="FF0000"/>
                </a:solidFill>
                <a:latin typeface="Times New Roman" panose="02020603050405020304" charset="0"/>
                <a:cs typeface="Times New Roman" panose="02020603050405020304" charset="0"/>
              </a:rPr>
              <a:t>即使他们在世界的两端</a:t>
            </a:r>
            <a:r>
              <a:rPr lang="zh-CN" altLang="en-US" sz="2400">
                <a:latin typeface="Times New Roman" panose="02020603050405020304" charset="0"/>
                <a:cs typeface="Times New Roman" panose="02020603050405020304" charset="0"/>
              </a:rPr>
              <a:t>，也能很容易地保持联系。</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Internet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made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possible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friends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 family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keep</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touch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easily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even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they</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are</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on</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opposite</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sides</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of</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the</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world</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5.</a:t>
            </a:r>
            <a:r>
              <a:rPr lang="zh-CN" altLang="en-US" sz="2400">
                <a:latin typeface="Times New Roman" panose="02020603050405020304" charset="0"/>
                <a:cs typeface="Times New Roman" panose="02020603050405020304" charset="0"/>
              </a:rPr>
              <a:t>武术是中国的一项传统体育运动。这意味着你用武力来保护自己或攻击对手。</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Martial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Arts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are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traditional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sport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China.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means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you</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defend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yourself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or</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u="sng">
                <a:solidFill>
                  <a:srgbClr val="FF0000"/>
                </a:solidFill>
                <a:latin typeface="Times New Roman" panose="02020603050405020304" charset="0"/>
                <a:cs typeface="Times New Roman" panose="02020603050405020304" charset="0"/>
              </a:rPr>
              <a:t>attacking</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your</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opponents </a:t>
            </a:r>
            <a:r>
              <a:rPr lang="en-US" altLang="zh-CN" sz="2400">
                <a:latin typeface="Times New Roman" panose="02020603050405020304" charset="0"/>
                <a:cs typeface="Times New Roman" panose="02020603050405020304" charset="0"/>
              </a:rPr>
              <a:t>by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using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force.</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oppose/</a:t>
            </a:r>
            <a:r>
              <a:rPr lang="en-US" altLang="en-US" sz="2400" b="1">
                <a:solidFill>
                  <a:schemeClr val="bg2">
                    <a:lumMod val="10000"/>
                  </a:schemeClr>
                </a:solidFill>
                <a:latin typeface="微软雅黑" panose="020B0503020204020204" charset="-122"/>
                <a:ea typeface="微软雅黑" panose="020B0503020204020204" charset="-122"/>
              </a:rPr>
              <a:t>əˈ</a:t>
            </a:r>
            <a:r>
              <a:rPr lang="en-US" altLang="zh-CN" sz="2400" b="1">
                <a:solidFill>
                  <a:schemeClr val="bg2">
                    <a:lumMod val="10000"/>
                  </a:schemeClr>
                </a:solidFill>
                <a:latin typeface="微软雅黑" panose="020B0503020204020204" charset="-122"/>
                <a:ea typeface="微软雅黑" panose="020B0503020204020204" charset="-122"/>
              </a:rPr>
              <a:t>p</a:t>
            </a:r>
            <a:r>
              <a:rPr lang="en-US" altLang="en-US" sz="2400" b="1">
                <a:solidFill>
                  <a:schemeClr val="bg2">
                    <a:lumMod val="10000"/>
                  </a:schemeClr>
                </a:solidFill>
                <a:latin typeface="微软雅黑" panose="020B0503020204020204" charset="-122"/>
                <a:ea typeface="微软雅黑" panose="020B0503020204020204" charset="-122"/>
              </a:rPr>
              <a:t>əʊ</a:t>
            </a:r>
            <a:r>
              <a:rPr lang="en-US" altLang="zh-CN" sz="2400" b="1">
                <a:solidFill>
                  <a:schemeClr val="bg2">
                    <a:lumMod val="10000"/>
                  </a:schemeClr>
                </a:solidFill>
                <a:latin typeface="微软雅黑" panose="020B0503020204020204" charset="-122"/>
                <a:ea typeface="微软雅黑" panose="020B0503020204020204" charset="-122"/>
              </a:rPr>
              <a:t>z/    vt.</a:t>
            </a:r>
            <a:r>
              <a:rPr lang="zh-CN" altLang="en-US" sz="2400" b="1">
                <a:solidFill>
                  <a:schemeClr val="bg2">
                    <a:lumMod val="10000"/>
                  </a:schemeClr>
                </a:solidFill>
                <a:latin typeface="微软雅黑" panose="020B0503020204020204" charset="-122"/>
                <a:ea typeface="微软雅黑" panose="020B0503020204020204" charset="-122"/>
              </a:rPr>
              <a:t>反对</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抵制</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阻挠</a:t>
            </a:r>
            <a:endParaRPr lang="zh-CN" altLang="en-US"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blinds(horizontal)">
                                      <p:cBhvr>
                                        <p:cTn id="35" dur="500"/>
                                        <p:tgtEl>
                                          <p:spTgt spid="3">
                                            <p:txEl>
                                              <p:pRg st="14" end="14"/>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5" end="15"/>
                                            </p:txEl>
                                          </p:spTgt>
                                        </p:tgtEl>
                                        <p:attrNameLst>
                                          <p:attrName>style.visibility</p:attrName>
                                        </p:attrNameLst>
                                      </p:cBhvr>
                                      <p:to>
                                        <p:strVal val="visible"/>
                                      </p:to>
                                    </p:set>
                                    <p:animEffect transition="in" filter="blinds(horizontal)">
                                      <p:cBhvr>
                                        <p:cTn id="3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120838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干旱已持续了三个月，</a:t>
            </a:r>
            <a:r>
              <a:rPr lang="zh-CN" altLang="en-US" sz="2400">
                <a:solidFill>
                  <a:srgbClr val="FF0000"/>
                </a:solidFill>
                <a:latin typeface="Times New Roman" panose="02020603050405020304" charset="0"/>
                <a:cs typeface="Times New Roman" panose="02020603050405020304" charset="0"/>
              </a:rPr>
              <a:t>因此</a:t>
            </a:r>
            <a:r>
              <a:rPr lang="zh-CN" altLang="en-US" sz="2400">
                <a:latin typeface="Times New Roman" panose="02020603050405020304" charset="0"/>
                <a:cs typeface="Times New Roman" panose="02020603050405020304" charset="0"/>
              </a:rPr>
              <a:t>收成不好。</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 drought had lasted three months, </a:t>
            </a:r>
            <a:r>
              <a:rPr lang="en-US" altLang="zh-CN" sz="2400" u="sng">
                <a:solidFill>
                  <a:srgbClr val="FF0000"/>
                </a:solidFill>
                <a:latin typeface="Times New Roman" panose="02020603050405020304" charset="0"/>
                <a:cs typeface="Times New Roman" panose="02020603050405020304" charset="0"/>
              </a:rPr>
              <a:t>hence</a:t>
            </a:r>
            <a:r>
              <a:rPr lang="en-US" altLang="zh-CN" sz="2400">
                <a:latin typeface="Times New Roman" panose="02020603050405020304" charset="0"/>
                <a:cs typeface="Times New Roman" panose="02020603050405020304" charset="0"/>
              </a:rPr>
              <a:t> the poor harvest.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计算机已经变得不那么昂贵了，</a:t>
            </a:r>
            <a:r>
              <a:rPr lang="zh-CN" altLang="en-US" sz="2400">
                <a:solidFill>
                  <a:srgbClr val="FF0000"/>
                </a:solidFill>
                <a:latin typeface="Times New Roman" panose="02020603050405020304" charset="0"/>
                <a:cs typeface="Times New Roman" panose="02020603050405020304" charset="0"/>
              </a:rPr>
              <a:t>因此</a:t>
            </a:r>
            <a:r>
              <a:rPr lang="zh-CN" altLang="en-US" sz="2400">
                <a:latin typeface="Times New Roman" panose="02020603050405020304" charset="0"/>
                <a:cs typeface="Times New Roman" panose="02020603050405020304" charset="0"/>
              </a:rPr>
              <a:t>学生们更容易使用。</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 computer has become less expensive, </a:t>
            </a:r>
            <a:r>
              <a:rPr lang="en-US" altLang="zh-CN" sz="2400" u="sng">
                <a:solidFill>
                  <a:srgbClr val="FF0000"/>
                </a:solidFill>
                <a:latin typeface="Times New Roman" panose="02020603050405020304" charset="0"/>
                <a:cs typeface="Times New Roman" panose="02020603050405020304" charset="0"/>
              </a:rPr>
              <a:t>and hence</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more available to students.</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他出城了，因此不能来。</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He is out of town, </a:t>
            </a:r>
            <a:r>
              <a:rPr lang="en-US" altLang="zh-CN" sz="2400" u="sng">
                <a:solidFill>
                  <a:srgbClr val="FF0000"/>
                </a:solidFill>
                <a:latin typeface="Times New Roman" panose="02020603050405020304" charset="0"/>
                <a:cs typeface="Times New Roman" panose="02020603050405020304" charset="0"/>
              </a:rPr>
              <a:t>and therefore</a:t>
            </a:r>
            <a:r>
              <a:rPr lang="en-US" altLang="zh-CN" sz="2400">
                <a:latin typeface="Times New Roman" panose="02020603050405020304" charset="0"/>
                <a:cs typeface="Times New Roman" panose="02020603050405020304" charset="0"/>
              </a:rPr>
              <a:t> he cannot come.</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4.</a:t>
            </a:r>
            <a:r>
              <a:rPr lang="zh-CN" altLang="en-US" sz="2400">
                <a:latin typeface="Times New Roman" panose="02020603050405020304" charset="0"/>
                <a:cs typeface="Times New Roman" panose="02020603050405020304" charset="0"/>
              </a:rPr>
              <a:t>珍妮学习非常认真，因此在学校表现很好。</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Jenny worked very conscientiously and,</a:t>
            </a:r>
            <a:r>
              <a:rPr lang="en-US" altLang="zh-CN" sz="2400" u="sng">
                <a:solidFill>
                  <a:srgbClr val="FF0000"/>
                </a:solidFill>
                <a:latin typeface="Times New Roman" panose="02020603050405020304" charset="0"/>
                <a:cs typeface="Times New Roman" panose="02020603050405020304" charset="0"/>
              </a:rPr>
              <a:t> consequently</a:t>
            </a:r>
            <a:r>
              <a:rPr lang="en-US" altLang="zh-CN" sz="2400">
                <a:latin typeface="Times New Roman" panose="02020603050405020304" charset="0"/>
                <a:cs typeface="Times New Roman" panose="02020603050405020304" charset="0"/>
              </a:rPr>
              <a:t>, did well at school.</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sym typeface="+mn-ea"/>
              </a:rPr>
              <a:t>5.</a:t>
            </a:r>
            <a:r>
              <a:rPr lang="zh-CN" altLang="en-US" sz="2400">
                <a:latin typeface="Times New Roman" panose="02020603050405020304" charset="0"/>
                <a:cs typeface="Times New Roman" panose="02020603050405020304" charset="0"/>
                <a:sym typeface="+mn-ea"/>
              </a:rPr>
              <a:t>从后门进来，</a:t>
            </a:r>
            <a:r>
              <a:rPr lang="zh-CN" altLang="en-US" sz="2400">
                <a:solidFill>
                  <a:srgbClr val="FF0000"/>
                </a:solidFill>
                <a:latin typeface="Times New Roman" panose="02020603050405020304" charset="0"/>
                <a:cs typeface="Times New Roman" panose="02020603050405020304" charset="0"/>
                <a:sym typeface="+mn-ea"/>
              </a:rPr>
              <a:t>这样</a:t>
            </a:r>
            <a:r>
              <a:rPr lang="zh-CN" altLang="en-US" sz="2400">
                <a:latin typeface="Times New Roman" panose="02020603050405020304" charset="0"/>
                <a:cs typeface="Times New Roman" panose="02020603050405020304" charset="0"/>
                <a:sym typeface="+mn-ea"/>
              </a:rPr>
              <a:t>就没人会注意到你了。</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Come in by the back door, </a:t>
            </a:r>
            <a:r>
              <a:rPr lang="en-US" altLang="zh-CN" sz="2400" u="sng">
                <a:solidFill>
                  <a:srgbClr val="FF0000"/>
                </a:solidFill>
                <a:latin typeface="Times New Roman" panose="02020603050405020304" charset="0"/>
                <a:cs typeface="Times New Roman" panose="02020603050405020304" charset="0"/>
                <a:sym typeface="+mn-ea"/>
              </a:rPr>
              <a:t>then</a:t>
            </a:r>
            <a:r>
              <a:rPr lang="en-US" altLang="zh-CN" sz="2400">
                <a:latin typeface="Times New Roman" panose="02020603050405020304" charset="0"/>
                <a:cs typeface="Times New Roman" panose="02020603050405020304" charset="0"/>
                <a:sym typeface="+mn-ea"/>
              </a:rPr>
              <a:t> no one will notice you.</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hence/hens/   ad.</a:t>
            </a:r>
            <a:r>
              <a:rPr lang="zh-CN" altLang="en-US" sz="2400" b="1">
                <a:solidFill>
                  <a:schemeClr val="bg2">
                    <a:lumMod val="10000"/>
                  </a:schemeClr>
                </a:solidFill>
                <a:latin typeface="微软雅黑" panose="020B0503020204020204" charset="-122"/>
                <a:ea typeface="微软雅黑" panose="020B0503020204020204" charset="-122"/>
              </a:rPr>
              <a:t>因此</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由此</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8535035" y="765175"/>
            <a:ext cx="3657600" cy="33591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blinds(horizontal)">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blinds(horizontal)">
                                      <p:cBhvr>
                                        <p:cTn id="3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504825"/>
            <a:ext cx="11208385" cy="5848985"/>
          </a:xfrm>
          <a:prstGeom prst="rect">
            <a:avLst/>
          </a:prstGeom>
          <a:noFill/>
        </p:spPr>
        <p:txBody>
          <a:bodyPr wrap="square" rtlCol="0" anchor="t">
            <a:noAutofit/>
          </a:bodyPr>
          <a:lstStyle/>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6.</a:t>
            </a:r>
            <a:r>
              <a:rPr lang="zh-CN" altLang="en-US" sz="2400">
                <a:solidFill>
                  <a:srgbClr val="FF0000"/>
                </a:solidFill>
                <a:latin typeface="Times New Roman" panose="02020603050405020304" charset="0"/>
                <a:cs typeface="Times New Roman" panose="02020603050405020304" charset="0"/>
              </a:rPr>
              <a:t>因此</a:t>
            </a:r>
            <a:r>
              <a:rPr lang="zh-CN" altLang="en-US" sz="2400">
                <a:latin typeface="Times New Roman" panose="02020603050405020304" charset="0"/>
                <a:cs typeface="Times New Roman" panose="02020603050405020304" charset="0"/>
              </a:rPr>
              <a:t>，我呼吁你们每一个人加入我的努力。让我们主动减少碳足迹，使我们的校园成为可持续发展的灯塔。</a:t>
            </a:r>
            <a:r>
              <a:rPr lang="en-US" altLang="zh-CN" sz="2400" baseline="30000">
                <a:latin typeface="Times New Roman" panose="02020603050405020304" charset="0"/>
                <a:cs typeface="Times New Roman" panose="02020603050405020304" charset="0"/>
              </a:rPr>
              <a:t>2024</a:t>
            </a:r>
            <a:r>
              <a:rPr lang="zh-CN" altLang="en-US" sz="2400" baseline="30000">
                <a:latin typeface="Times New Roman" panose="02020603050405020304" charset="0"/>
                <a:cs typeface="Times New Roman" panose="02020603050405020304" charset="0"/>
              </a:rPr>
              <a:t>新高考天津卷应用文</a:t>
            </a:r>
            <a:r>
              <a:rPr lang="en-US" altLang="zh-CN" sz="2400" baseline="30000">
                <a:latin typeface="Times New Roman" panose="02020603050405020304" charset="0"/>
                <a:cs typeface="Times New Roman" panose="02020603050405020304" charset="0"/>
              </a:rPr>
              <a:t>“</a:t>
            </a:r>
            <a:r>
              <a:rPr lang="zh-CN" altLang="en-US" sz="2400" baseline="30000">
                <a:latin typeface="Times New Roman" panose="02020603050405020304" charset="0"/>
                <a:cs typeface="Times New Roman" panose="02020603050405020304" charset="0"/>
              </a:rPr>
              <a:t>低碳校园倡议信</a:t>
            </a:r>
            <a:r>
              <a:rPr lang="en-US" altLang="zh-CN" sz="2400" baseline="30000">
                <a:latin typeface="Times New Roman" panose="02020603050405020304" charset="0"/>
                <a:cs typeface="Times New Roman" panose="02020603050405020304" charset="0"/>
              </a:rPr>
              <a:t>”</a:t>
            </a:r>
            <a:endParaRPr lang="en-US" altLang="zh-CN"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FF0000"/>
                </a:solidFill>
                <a:latin typeface="Times New Roman" panose="02020603050405020304" charset="0"/>
                <a:cs typeface="Times New Roman" panose="02020603050405020304" charset="0"/>
              </a:rPr>
              <a:t>Thus </a:t>
            </a:r>
            <a:r>
              <a:rPr lang="en-US" altLang="zh-CN" sz="2400">
                <a:latin typeface="Times New Roman" panose="02020603050405020304" charset="0"/>
                <a:cs typeface="Times New Roman" panose="02020603050405020304" charset="0"/>
              </a:rPr>
              <a:t>I appeal to each and every one of you to join me in this endeavor.Let’s take the initiative to reduce our carbon footprint and make our campus a beacon of sustainability.</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b="1">
                <a:solidFill>
                  <a:srgbClr val="FF0000"/>
                </a:solidFill>
                <a:latin typeface="Times New Roman" panose="02020603050405020304" charset="0"/>
                <a:cs typeface="Times New Roman" panose="02020603050405020304" charset="0"/>
              </a:rPr>
              <a:t>hence</a:t>
            </a:r>
            <a:r>
              <a:rPr lang="zh-CN" altLang="en-US" sz="2400">
                <a:latin typeface="Times New Roman" panose="02020603050405020304" charset="0"/>
                <a:cs typeface="Times New Roman" panose="02020603050405020304" charset="0"/>
              </a:rPr>
              <a:t>更强调前因的重要性，其后不跟从句。</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b="1">
                <a:solidFill>
                  <a:srgbClr val="FF0000"/>
                </a:solidFill>
                <a:latin typeface="Times New Roman" panose="02020603050405020304" charset="0"/>
                <a:cs typeface="Times New Roman" panose="02020603050405020304" charset="0"/>
              </a:rPr>
              <a:t>therefore</a:t>
            </a:r>
            <a:r>
              <a:rPr lang="zh-CN" altLang="en-US" sz="2400">
                <a:latin typeface="Times New Roman" panose="02020603050405020304" charset="0"/>
                <a:cs typeface="Times New Roman" panose="02020603050405020304" charset="0"/>
              </a:rPr>
              <a:t>强调前因的必然后果是后面发生的事情。</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b="1">
                <a:solidFill>
                  <a:srgbClr val="FF0000"/>
                </a:solidFill>
                <a:latin typeface="Times New Roman" panose="02020603050405020304" charset="0"/>
                <a:cs typeface="Times New Roman" panose="02020603050405020304" charset="0"/>
              </a:rPr>
              <a:t>consequently</a:t>
            </a:r>
            <a:r>
              <a:rPr lang="zh-CN" altLang="en-US" sz="2400">
                <a:latin typeface="Times New Roman" panose="02020603050405020304" charset="0"/>
                <a:cs typeface="Times New Roman" panose="02020603050405020304" charset="0"/>
              </a:rPr>
              <a:t>可以指合理的推论，也可以用来连接表示影响或结果的陈述句。</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b="1">
                <a:solidFill>
                  <a:srgbClr val="FF0000"/>
                </a:solidFill>
                <a:latin typeface="Times New Roman" panose="02020603050405020304" charset="0"/>
                <a:cs typeface="Times New Roman" panose="02020603050405020304" charset="0"/>
              </a:rPr>
              <a:t>then</a:t>
            </a:r>
            <a:r>
              <a:rPr lang="zh-CN" altLang="en-US" sz="2400">
                <a:latin typeface="Times New Roman" panose="02020603050405020304" charset="0"/>
                <a:cs typeface="Times New Roman" panose="02020603050405020304" charset="0"/>
              </a:rPr>
              <a:t>在指逻辑顺序时，主要用于结论句或条件句的结论中。</a:t>
            </a:r>
            <a:endParaRPr lang="zh-CN" altLang="en-US"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hence/hens/   ad.</a:t>
            </a:r>
            <a:r>
              <a:rPr lang="zh-CN" altLang="en-US" sz="2400" b="1">
                <a:solidFill>
                  <a:schemeClr val="bg2">
                    <a:lumMod val="10000"/>
                  </a:schemeClr>
                </a:solidFill>
                <a:latin typeface="微软雅黑" panose="020B0503020204020204" charset="-122"/>
                <a:ea typeface="微软雅黑" panose="020B0503020204020204" charset="-122"/>
              </a:rPr>
              <a:t>因此</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由此</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10065385" y="4940300"/>
            <a:ext cx="2126615" cy="1917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linds(horizontal)">
                                      <p:cBhvr>
                                        <p:cTn id="23" dur="500"/>
                                        <p:tgtEl>
                                          <p:spTgt spid="3">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blinds(horizontal)">
                                      <p:cBhvr>
                                        <p:cTn id="2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1344275" cy="6000750"/>
          </a:xfrm>
          <a:prstGeom prst="rect">
            <a:avLst/>
          </a:prstGeom>
          <a:noFill/>
        </p:spPr>
        <p:txBody>
          <a:bodyPr wrap="square" rtlCol="0" anchor="t">
            <a:spAutoFit/>
          </a:bodyPr>
          <a:lstStyle/>
          <a:p>
            <a:r>
              <a:rPr sz="2400">
                <a:latin typeface="Times New Roman" panose="02020603050405020304" charset="0"/>
                <a:cs typeface="Times New Roman" panose="02020603050405020304" charset="0"/>
              </a:rPr>
              <a:t>1.</a:t>
            </a:r>
            <a:r>
              <a:rPr sz="2400">
                <a:solidFill>
                  <a:srgbClr val="FF0000"/>
                </a:solidFill>
                <a:latin typeface="Times New Roman" panose="02020603050405020304" charset="0"/>
                <a:cs typeface="Times New Roman" panose="02020603050405020304" charset="0"/>
              </a:rPr>
              <a:t>在遥远的过去</a:t>
            </a:r>
            <a:r>
              <a:rPr sz="2400">
                <a:latin typeface="Times New Roman" panose="02020603050405020304" charset="0"/>
                <a:cs typeface="Times New Roman" panose="02020603050405020304" charset="0"/>
              </a:rPr>
              <a:t>，人类住在洞穴里。</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In the distant past</a:t>
            </a:r>
            <a:r>
              <a:rPr sz="2400">
                <a:latin typeface="Times New Roman" panose="02020603050405020304" charset="0"/>
                <a:cs typeface="Times New Roman" panose="02020603050405020304" charset="0"/>
              </a:rPr>
              <a:t>, humans lived in caves.</a:t>
            </a:r>
            <a:endParaRPr sz="2400">
              <a:latin typeface="Times New Roman" panose="02020603050405020304" charset="0"/>
              <a:cs typeface="Times New Roman" panose="02020603050405020304" charset="0"/>
            </a:endParaRPr>
          </a:p>
          <a:p>
            <a:pPr indent="0">
              <a:buFont typeface="Arial" panose="020B0604020202020204" pitchFamily="34" charset="0"/>
              <a:buNone/>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2.她</a:t>
            </a:r>
            <a:r>
              <a:rPr sz="2400">
                <a:solidFill>
                  <a:srgbClr val="FF0000"/>
                </a:solidFill>
                <a:latin typeface="Times New Roman" panose="02020603050405020304" charset="0"/>
                <a:cs typeface="Times New Roman" panose="02020603050405020304" charset="0"/>
              </a:rPr>
              <a:t>眼神恍惚</a:t>
            </a:r>
            <a:r>
              <a:rPr sz="2400">
                <a:latin typeface="Times New Roman" panose="02020603050405020304" charset="0"/>
                <a:cs typeface="Times New Roman" panose="02020603050405020304" charset="0"/>
              </a:rPr>
              <a:t>，她的心思在别处。</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There was</a:t>
            </a:r>
            <a:r>
              <a:rPr sz="2400" u="sng">
                <a:solidFill>
                  <a:srgbClr val="FF0000"/>
                </a:solidFill>
                <a:latin typeface="Times New Roman" panose="02020603050405020304" charset="0"/>
                <a:cs typeface="Times New Roman" panose="02020603050405020304" charset="0"/>
              </a:rPr>
              <a:t> a distant look in her eyes</a:t>
            </a:r>
            <a:r>
              <a:rPr sz="2400">
                <a:latin typeface="Times New Roman" panose="02020603050405020304" charset="0"/>
                <a:cs typeface="Times New Roman" panose="02020603050405020304" charset="0"/>
              </a:rPr>
              <a:t> from time to time,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her thought</a:t>
            </a:r>
            <a:r>
              <a:rPr lang="en-US" sz="2400">
                <a:latin typeface="Times New Roman" panose="02020603050405020304" charset="0"/>
                <a:cs typeface="Times New Roman" panose="02020603050405020304" charset="0"/>
              </a:rPr>
              <a:t>s </a:t>
            </a:r>
            <a:r>
              <a:rPr sz="2400">
                <a:latin typeface="Times New Roman" panose="02020603050405020304" charset="0"/>
                <a:cs typeface="Times New Roman" panose="02020603050405020304" charset="0"/>
              </a:rPr>
              <a:t>elsewhere.</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3.她快乐的童年变成了</a:t>
            </a:r>
            <a:r>
              <a:rPr sz="2400">
                <a:solidFill>
                  <a:srgbClr val="FF0000"/>
                </a:solidFill>
                <a:latin typeface="Times New Roman" panose="02020603050405020304" charset="0"/>
                <a:cs typeface="Times New Roman" panose="02020603050405020304" charset="0"/>
              </a:rPr>
              <a:t>一种模糊的和遥远的记忆</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Her happy childhood became</a:t>
            </a:r>
            <a:r>
              <a:rPr sz="2400" u="sng">
                <a:solidFill>
                  <a:srgbClr val="FF0000"/>
                </a:solidFill>
                <a:latin typeface="Times New Roman" panose="02020603050405020304" charset="0"/>
                <a:cs typeface="Times New Roman" panose="02020603050405020304" charset="0"/>
              </a:rPr>
              <a:t> a dim and distant memory.</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4.他们隔着田野叫喊着，</a:t>
            </a:r>
            <a:r>
              <a:rPr sz="2400">
                <a:solidFill>
                  <a:srgbClr val="FF0000"/>
                </a:solidFill>
                <a:latin typeface="Times New Roman" panose="02020603050405020304" charset="0"/>
                <a:cs typeface="Times New Roman" panose="02020603050405020304" charset="0"/>
              </a:rPr>
              <a:t>远距离的</a:t>
            </a:r>
            <a:r>
              <a:rPr sz="2400">
                <a:latin typeface="Times New Roman" panose="02020603050405020304" charset="0"/>
                <a:cs typeface="Times New Roman" panose="02020603050405020304" charset="0"/>
              </a:rPr>
              <a:t>交流着。</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Hollering across the field, they communicated </a:t>
            </a:r>
            <a:r>
              <a:rPr sz="2400" u="sng">
                <a:solidFill>
                  <a:srgbClr val="FF0000"/>
                </a:solidFill>
                <a:latin typeface="Times New Roman" panose="02020603050405020304" charset="0"/>
                <a:cs typeface="Times New Roman" panose="02020603050405020304" charset="0"/>
              </a:rPr>
              <a:t>from a distance.</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5.面对这四个强壮的人，狼可能会感到受到威胁，开始撤退。很快，它跑进了森林里，消失</a:t>
            </a:r>
            <a:r>
              <a:rPr sz="2400">
                <a:solidFill>
                  <a:srgbClr val="FF0000"/>
                </a:solidFill>
                <a:latin typeface="Times New Roman" panose="02020603050405020304" charset="0"/>
                <a:cs typeface="Times New Roman" panose="02020603050405020304" charset="0"/>
              </a:rPr>
              <a:t>在远处</a:t>
            </a:r>
            <a:r>
              <a:rPr sz="2400">
                <a:latin typeface="Times New Roman" panose="02020603050405020304" charset="0"/>
                <a:cs typeface="Times New Roman" panose="02020603050405020304" charset="0"/>
              </a:rPr>
              <a:t>。</a:t>
            </a:r>
            <a:r>
              <a:rPr sz="2400" baseline="30000">
                <a:latin typeface="Times New Roman" panose="02020603050405020304" charset="0"/>
                <a:cs typeface="Times New Roman" panose="02020603050405020304" charset="0"/>
              </a:rPr>
              <a:t>2017浙江卷读后续写“骑自行车遇狼袭击”</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Facing the four strong men, the wolf might feel threatened, starting to withdraw.Soon it ran off into the forest and disappeared </a:t>
            </a:r>
            <a:r>
              <a:rPr sz="2400" u="sng">
                <a:solidFill>
                  <a:srgbClr val="FF0000"/>
                </a:solidFill>
                <a:latin typeface="Times New Roman" panose="02020603050405020304" charset="0"/>
                <a:cs typeface="Times New Roman" panose="02020603050405020304" charset="0"/>
              </a:rPr>
              <a:t>in the distance.</a:t>
            </a:r>
            <a:endParaRPr sz="2400" u="sng">
              <a:solidFill>
                <a:srgbClr val="FF0000"/>
              </a:solidFill>
              <a:latin typeface="Times New Roman" panose="02020603050405020304" charset="0"/>
              <a:cs typeface="Times New Roman" panose="02020603050405020304" charset="0"/>
            </a:endParaRPr>
          </a:p>
        </p:txBody>
      </p:sp>
      <p:sp>
        <p:nvSpPr>
          <p:cNvPr id="2" name="文本框 1"/>
          <p:cNvSpPr txBox="1"/>
          <p:nvPr/>
        </p:nvSpPr>
        <p:spPr>
          <a:xfrm>
            <a:off x="1326221" y="16021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distant/ˈdɪstənt/ a.遥远的;远处的;疏远的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4" name="图片 3"/>
          <p:cNvPicPr/>
          <p:nvPr/>
        </p:nvPicPr>
        <p:blipFill>
          <a:blip r:embed="rId4"/>
          <a:stretch>
            <a:fillRect/>
          </a:stretch>
        </p:blipFill>
        <p:spPr>
          <a:xfrm>
            <a:off x="8637270" y="765175"/>
            <a:ext cx="3448050" cy="24618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linds(horizontal)">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blinds(horizontal)">
                                      <p:cBhvr>
                                        <p:cTn id="35"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9F754DE-2CAD-44b6-B708-469DEB6407EB-6"/>
          <p:cNvPicPr>
            <a:picLocks noChangeAspect="1"/>
          </p:cNvPicPr>
          <p:nvPr>
            <p:custDataLst>
              <p:tags r:id="rId1"/>
            </p:custDataLst>
          </p:nvPr>
        </p:nvPicPr>
        <p:blipFill>
          <a:blip r:embed="rId2"/>
          <a:stretch>
            <a:fillRect/>
          </a:stretch>
        </p:blipFill>
        <p:spPr>
          <a:xfrm>
            <a:off x="919480" y="393065"/>
            <a:ext cx="10058400" cy="6243320"/>
          </a:xfrm>
          <a:prstGeom prst="rect">
            <a:avLst/>
          </a:prstGeom>
        </p:spPr>
      </p:pic>
      <p:sp>
        <p:nvSpPr>
          <p:cNvPr id="11" name="文本框 7"/>
          <p:cNvSpPr txBox="1">
            <a:spLocks noChangeArrowheads="1"/>
          </p:cNvSpPr>
          <p:nvPr>
            <p:custDataLst>
              <p:tags r:id="rId3"/>
            </p:custDataLst>
          </p:nvPr>
        </p:nvSpPr>
        <p:spPr bwMode="auto">
          <a:xfrm>
            <a:off x="10024745" y="761365"/>
            <a:ext cx="2503170" cy="645160"/>
          </a:xfrm>
          <a:prstGeom prst="rect">
            <a:avLst/>
          </a:prstGeom>
          <a:noFill/>
          <a:ln w="9525">
            <a:noFill/>
            <a:miter lim="800000"/>
          </a:ln>
        </p:spPr>
        <p:txBody>
          <a:bodyPr wrap="square">
            <a:spAutoFit/>
          </a:bodyPr>
          <a:lstStyle/>
          <a:p>
            <a:pPr lvl="0" algn="l">
              <a:buClrTx/>
              <a:buSzTx/>
              <a:buFontTx/>
            </a:pPr>
            <a:r>
              <a:rPr lang="en-US" altLang="en-US" b="1" spc="-1">
                <a:solidFill>
                  <a:srgbClr val="00B050"/>
                </a:solidFill>
                <a:latin typeface="Times New Roman" panose="02020603050405020304" charset="0"/>
                <a:cs typeface="Times New Roman" panose="02020603050405020304" charset="0"/>
                <a:sym typeface="+mn-ea"/>
              </a:rPr>
              <a:t>furthermore, also, besides, moreover</a:t>
            </a:r>
            <a:endParaRPr lang="en-US" altLang="en-US" b="1" spc="-1">
              <a:solidFill>
                <a:srgbClr val="00B050"/>
              </a:solidFill>
              <a:latin typeface="Times New Roman" panose="02020603050405020304" charset="0"/>
              <a:cs typeface="Times New Roman" panose="02020603050405020304" charset="0"/>
              <a:sym typeface="+mn-ea"/>
            </a:endParaRPr>
          </a:p>
        </p:txBody>
      </p:sp>
      <p:sp>
        <p:nvSpPr>
          <p:cNvPr id="12" name="文本框 7"/>
          <p:cNvSpPr txBox="1">
            <a:spLocks noChangeArrowheads="1"/>
          </p:cNvSpPr>
          <p:nvPr>
            <p:custDataLst>
              <p:tags r:id="rId4"/>
            </p:custDataLst>
          </p:nvPr>
        </p:nvSpPr>
        <p:spPr bwMode="auto">
          <a:xfrm>
            <a:off x="10282555" y="2123440"/>
            <a:ext cx="2011680" cy="645160"/>
          </a:xfrm>
          <a:prstGeom prst="rect">
            <a:avLst/>
          </a:prstGeom>
          <a:noFill/>
          <a:ln w="9525">
            <a:noFill/>
            <a:miter lim="800000"/>
          </a:ln>
        </p:spPr>
        <p:txBody>
          <a:bodyPr wrap="square">
            <a:spAutoFit/>
            <a:scene3d>
              <a:camera prst="orthographicFront"/>
              <a:lightRig rig="threePt" dir="t"/>
            </a:scene3d>
          </a:bodyPr>
          <a:lstStyle/>
          <a:p>
            <a:pPr lvl="0" algn="l">
              <a:buClrTx/>
              <a:buSzTx/>
              <a:buFontTx/>
            </a:pPr>
            <a:r>
              <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similarly, equally, just as</a:t>
            </a:r>
            <a:endPar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
        <p:nvSpPr>
          <p:cNvPr id="13" name="文本框 7"/>
          <p:cNvSpPr txBox="1">
            <a:spLocks noChangeArrowheads="1"/>
          </p:cNvSpPr>
          <p:nvPr>
            <p:custDataLst>
              <p:tags r:id="rId5"/>
            </p:custDataLst>
          </p:nvPr>
        </p:nvSpPr>
        <p:spPr bwMode="auto">
          <a:xfrm>
            <a:off x="10024745" y="3106420"/>
            <a:ext cx="2104390" cy="645160"/>
          </a:xfrm>
          <a:prstGeom prst="rect">
            <a:avLst/>
          </a:prstGeom>
          <a:noFill/>
          <a:ln w="9525">
            <a:noFill/>
            <a:miter lim="800000"/>
          </a:ln>
        </p:spPr>
        <p:txBody>
          <a:bodyPr wrap="square">
            <a:spAutoFit/>
          </a:bodyPr>
          <a:lstStyle/>
          <a:p>
            <a:pPr lvl="0" algn="l">
              <a:buClrTx/>
              <a:buSzTx/>
              <a:buFontTx/>
            </a:pPr>
            <a:r>
              <a:rPr lang="en-US" altLang="en-US" b="1" spc="-1">
                <a:solidFill>
                  <a:srgbClr val="00B050"/>
                </a:solidFill>
                <a:latin typeface="Times New Roman" panose="02020603050405020304" charset="0"/>
                <a:cs typeface="Times New Roman" panose="02020603050405020304" charset="0"/>
                <a:sym typeface="+mn-ea"/>
              </a:rPr>
              <a:t>instead, however, unlike, nevertheless</a:t>
            </a:r>
            <a:endParaRPr lang="en-US" altLang="en-US" b="1" spc="-1">
              <a:solidFill>
                <a:srgbClr val="00B050"/>
              </a:solidFill>
              <a:latin typeface="Times New Roman" panose="02020603050405020304" charset="0"/>
              <a:cs typeface="Times New Roman" panose="02020603050405020304" charset="0"/>
              <a:sym typeface="+mn-ea"/>
            </a:endParaRPr>
          </a:p>
        </p:txBody>
      </p:sp>
      <p:sp>
        <p:nvSpPr>
          <p:cNvPr id="14" name="文本框 7"/>
          <p:cNvSpPr txBox="1">
            <a:spLocks noChangeArrowheads="1"/>
          </p:cNvSpPr>
          <p:nvPr>
            <p:custDataLst>
              <p:tags r:id="rId6"/>
            </p:custDataLst>
          </p:nvPr>
        </p:nvSpPr>
        <p:spPr bwMode="auto">
          <a:xfrm>
            <a:off x="10664190" y="4440555"/>
            <a:ext cx="1527810" cy="645160"/>
          </a:xfrm>
          <a:prstGeom prst="rect">
            <a:avLst/>
          </a:prstGeom>
          <a:noFill/>
          <a:ln w="9525">
            <a:noFill/>
            <a:miter lim="800000"/>
          </a:ln>
        </p:spPr>
        <p:txBody>
          <a:bodyPr wrap="square">
            <a:spAutoFit/>
            <a:scene3d>
              <a:camera prst="orthographicFront"/>
              <a:lightRig rig="threePt" dir="t"/>
            </a:scene3d>
          </a:bodyPr>
          <a:lstStyle/>
          <a:p>
            <a:pPr lvl="0" algn="l">
              <a:buClrTx/>
              <a:buSzTx/>
              <a:buFontTx/>
            </a:pPr>
            <a:r>
              <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for, since, due to, owing to</a:t>
            </a:r>
            <a:endPar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
        <p:nvSpPr>
          <p:cNvPr id="15" name="文本框 14"/>
          <p:cNvSpPr txBox="1">
            <a:spLocks noChangeArrowheads="1"/>
          </p:cNvSpPr>
          <p:nvPr>
            <p:custDataLst>
              <p:tags r:id="rId7"/>
            </p:custDataLst>
          </p:nvPr>
        </p:nvSpPr>
        <p:spPr bwMode="auto">
          <a:xfrm>
            <a:off x="10024745" y="5526405"/>
            <a:ext cx="2104390" cy="645160"/>
          </a:xfrm>
          <a:prstGeom prst="rect">
            <a:avLst/>
          </a:prstGeom>
          <a:noFill/>
          <a:ln w="9525">
            <a:noFill/>
            <a:miter lim="800000"/>
          </a:ln>
        </p:spPr>
        <p:txBody>
          <a:bodyPr wrap="square">
            <a:spAutoFit/>
          </a:bodyPr>
          <a:lstStyle/>
          <a:p>
            <a:pPr lvl="0" algn="l">
              <a:buClrTx/>
              <a:buSzTx/>
              <a:buFontTx/>
            </a:pPr>
            <a:r>
              <a:rPr lang="en-US" altLang="en-US" b="1" spc="-1">
                <a:solidFill>
                  <a:srgbClr val="00B050"/>
                </a:solidFill>
                <a:latin typeface="Times New Roman" panose="02020603050405020304" charset="0"/>
                <a:cs typeface="Times New Roman" panose="02020603050405020304" charset="0"/>
                <a:sym typeface="+mn-ea"/>
              </a:rPr>
              <a:t>certainly, above all, indeed, surely</a:t>
            </a:r>
            <a:endParaRPr lang="en-US" altLang="en-US" b="1" spc="-1">
              <a:solidFill>
                <a:srgbClr val="00B050"/>
              </a:solidFill>
              <a:latin typeface="Times New Roman" panose="02020603050405020304" charset="0"/>
              <a:cs typeface="Times New Roman" panose="02020603050405020304" charset="0"/>
              <a:sym typeface="+mn-ea"/>
            </a:endParaRPr>
          </a:p>
        </p:txBody>
      </p:sp>
      <p:sp>
        <p:nvSpPr>
          <p:cNvPr id="16" name="文本框 7"/>
          <p:cNvSpPr txBox="1">
            <a:spLocks noChangeArrowheads="1"/>
          </p:cNvSpPr>
          <p:nvPr>
            <p:custDataLst>
              <p:tags r:id="rId8"/>
            </p:custDataLst>
          </p:nvPr>
        </p:nvSpPr>
        <p:spPr bwMode="auto">
          <a:xfrm>
            <a:off x="919480" y="393065"/>
            <a:ext cx="3060065" cy="368300"/>
          </a:xfrm>
          <a:prstGeom prst="rect">
            <a:avLst/>
          </a:prstGeom>
          <a:noFill/>
          <a:ln w="9525">
            <a:noFill/>
            <a:miter lim="800000"/>
          </a:ln>
        </p:spPr>
        <p:txBody>
          <a:bodyPr wrap="square">
            <a:spAutoFit/>
          </a:bodyPr>
          <a:lstStyle/>
          <a:p>
            <a:r>
              <a:rPr lang="en-US" altLang="en-US" b="1" spc="-1" noProof="1">
                <a:solidFill>
                  <a:srgbClr val="00B050"/>
                </a:solidFill>
                <a:latin typeface="Times New Roman" panose="02020603050405020304" charset="0"/>
                <a:ea typeface="宋体" panose="02010600030101010101" pitchFamily="2" charset="-122"/>
                <a:cs typeface="Times New Roman" panose="02020603050405020304" charset="0"/>
                <a:sym typeface="+mn-ea"/>
              </a:rPr>
              <a:t>afterwards, after, first, later</a:t>
            </a:r>
            <a:endParaRPr lang="en-US" altLang="en-US" b="1" spc="-1" noProof="1">
              <a:solidFill>
                <a:srgbClr val="00B05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7" name="文本框 7"/>
          <p:cNvSpPr txBox="1">
            <a:spLocks noChangeArrowheads="1"/>
          </p:cNvSpPr>
          <p:nvPr>
            <p:custDataLst>
              <p:tags r:id="rId9"/>
            </p:custDataLst>
          </p:nvPr>
        </p:nvSpPr>
        <p:spPr bwMode="auto">
          <a:xfrm>
            <a:off x="649605" y="1846580"/>
            <a:ext cx="2037715" cy="922020"/>
          </a:xfrm>
          <a:prstGeom prst="rect">
            <a:avLst/>
          </a:prstGeom>
          <a:noFill/>
          <a:ln w="9525">
            <a:noFill/>
            <a:miter lim="800000"/>
          </a:ln>
        </p:spPr>
        <p:txBody>
          <a:bodyPr wrap="square">
            <a:spAutoFit/>
            <a:scene3d>
              <a:camera prst="orthographicFront"/>
              <a:lightRig rig="threePt" dir="t"/>
            </a:scene3d>
          </a:bodyPr>
          <a:lstStyle/>
          <a:p>
            <a:r>
              <a:rPr lang="en-US" altLang="en-US" b="1" spc="-1" noProof="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consequently, accordingly, so, otherwise</a:t>
            </a:r>
            <a:endParaRPr lang="en-US" altLang="en-US" b="1" spc="-1" noProof="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18" name="文本框 7"/>
          <p:cNvSpPr txBox="1">
            <a:spLocks noChangeArrowheads="1"/>
          </p:cNvSpPr>
          <p:nvPr>
            <p:custDataLst>
              <p:tags r:id="rId10"/>
            </p:custDataLst>
          </p:nvPr>
        </p:nvSpPr>
        <p:spPr bwMode="auto">
          <a:xfrm>
            <a:off x="142240" y="3106420"/>
            <a:ext cx="2037715" cy="645160"/>
          </a:xfrm>
          <a:prstGeom prst="rect">
            <a:avLst/>
          </a:prstGeom>
          <a:noFill/>
          <a:ln w="9525">
            <a:noFill/>
            <a:miter lim="800000"/>
          </a:ln>
        </p:spPr>
        <p:txBody>
          <a:bodyPr wrap="square">
            <a:spAutoFit/>
          </a:bodyPr>
          <a:lstStyle/>
          <a:p>
            <a:pPr lvl="0" algn="l">
              <a:buClrTx/>
              <a:buSzTx/>
              <a:buFontTx/>
            </a:pPr>
            <a:r>
              <a:rPr lang="en-US" altLang="en-US" b="1" spc="-1">
                <a:solidFill>
                  <a:srgbClr val="00B050"/>
                </a:solidFill>
                <a:latin typeface="Times New Roman" panose="02020603050405020304" charset="0"/>
                <a:cs typeface="Times New Roman" panose="02020603050405020304" charset="0"/>
                <a:sym typeface="+mn-ea"/>
              </a:rPr>
              <a:t>in a word, in short, in brief</a:t>
            </a:r>
            <a:endParaRPr lang="en-US" altLang="en-US" b="1" spc="-1">
              <a:solidFill>
                <a:srgbClr val="00B050"/>
              </a:solidFill>
              <a:latin typeface="Times New Roman" panose="02020603050405020304" charset="0"/>
              <a:cs typeface="Times New Roman" panose="02020603050405020304" charset="0"/>
              <a:sym typeface="+mn-ea"/>
            </a:endParaRPr>
          </a:p>
        </p:txBody>
      </p:sp>
      <p:sp>
        <p:nvSpPr>
          <p:cNvPr id="19" name="文本框 7"/>
          <p:cNvSpPr txBox="1">
            <a:spLocks noChangeArrowheads="1"/>
          </p:cNvSpPr>
          <p:nvPr>
            <p:custDataLst>
              <p:tags r:id="rId11"/>
            </p:custDataLst>
          </p:nvPr>
        </p:nvSpPr>
        <p:spPr bwMode="auto">
          <a:xfrm>
            <a:off x="59690" y="4163695"/>
            <a:ext cx="2367915" cy="922020"/>
          </a:xfrm>
          <a:prstGeom prst="rect">
            <a:avLst/>
          </a:prstGeom>
          <a:noFill/>
          <a:ln w="9525">
            <a:noFill/>
            <a:miter lim="800000"/>
          </a:ln>
        </p:spPr>
        <p:txBody>
          <a:bodyPr wrap="square">
            <a:spAutoFit/>
            <a:scene3d>
              <a:camera prst="orthographicFront"/>
              <a:lightRig rig="threePt" dir="t"/>
            </a:scene3d>
          </a:bodyPr>
          <a:lstStyle/>
          <a:p>
            <a:pPr lvl="0" algn="l">
              <a:buClrTx/>
              <a:buSzTx/>
              <a:buFontTx/>
            </a:pPr>
            <a:r>
              <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that is, namely,</a:t>
            </a:r>
            <a:endPar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a:p>
            <a:pPr lvl="0" algn="l">
              <a:buClrTx/>
              <a:buSzTx/>
              <a:buFontTx/>
            </a:pPr>
            <a:r>
              <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such as, </a:t>
            </a:r>
            <a:endPar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a:p>
            <a:pPr lvl="0" algn="l">
              <a:buClrTx/>
              <a:buSzTx/>
              <a:buFontTx/>
            </a:pPr>
            <a:r>
              <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in this case</a:t>
            </a:r>
            <a:endParaRPr lang="en-US" altLang="en-US" b="1" spc="-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
        <p:nvSpPr>
          <p:cNvPr id="20" name="文本框 7"/>
          <p:cNvSpPr txBox="1">
            <a:spLocks noChangeArrowheads="1"/>
          </p:cNvSpPr>
          <p:nvPr>
            <p:custDataLst>
              <p:tags r:id="rId12"/>
            </p:custDataLst>
          </p:nvPr>
        </p:nvSpPr>
        <p:spPr bwMode="auto">
          <a:xfrm>
            <a:off x="59690" y="5630545"/>
            <a:ext cx="2120265" cy="645160"/>
          </a:xfrm>
          <a:prstGeom prst="rect">
            <a:avLst/>
          </a:prstGeom>
          <a:noFill/>
          <a:ln w="9525">
            <a:noFill/>
            <a:miter lim="800000"/>
          </a:ln>
        </p:spPr>
        <p:txBody>
          <a:bodyPr wrap="square">
            <a:spAutoFit/>
          </a:bodyPr>
          <a:lstStyle/>
          <a:p>
            <a:pPr lvl="0" algn="l">
              <a:buClrTx/>
              <a:buSzTx/>
              <a:buFontTx/>
            </a:pPr>
            <a:r>
              <a:rPr lang="en-US" altLang="en-US" b="1" spc="-1">
                <a:solidFill>
                  <a:srgbClr val="00B050"/>
                </a:solidFill>
                <a:latin typeface="Times New Roman" panose="02020603050405020304" charset="0"/>
                <a:cs typeface="Times New Roman" panose="02020603050405020304" charset="0"/>
                <a:sym typeface="+mn-ea"/>
              </a:rPr>
              <a:t>although, though, after all, in spite of</a:t>
            </a:r>
            <a:endParaRPr lang="en-US" altLang="en-US" b="1" spc="-1">
              <a:solidFill>
                <a:srgbClr val="00B050"/>
              </a:solidFill>
              <a:latin typeface="Times New Roman" panose="02020603050405020304" charset="0"/>
              <a:cs typeface="Times New Roman" panose="02020603050405020304" charset="0"/>
              <a:sym typeface="+mn-ea"/>
            </a:endParaRPr>
          </a:p>
        </p:txBody>
      </p:sp>
      <p:pic>
        <p:nvPicPr>
          <p:cNvPr id="3" name="Picture 3"/>
          <p:cNvPicPr>
            <a:picLocks noChangeAspect="1"/>
          </p:cNvPicPr>
          <p:nvPr>
            <p:custDataLst>
              <p:tags r:id="rId13"/>
            </p:custDataLst>
          </p:nvPr>
        </p:nvPicPr>
        <p:blipFill>
          <a:blip r:embed="rId14"/>
          <a:stretch>
            <a:fillRect/>
          </a:stretch>
        </p:blipFill>
        <p:spPr>
          <a:xfrm flipH="1">
            <a:off x="11760200" y="107569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8" grpId="0"/>
      <p:bldP spid="19"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1507470"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再次为</a:t>
            </a:r>
            <a:r>
              <a:rPr lang="zh-CN" altLang="en-US" sz="2400">
                <a:solidFill>
                  <a:srgbClr val="FF0000"/>
                </a:solidFill>
                <a:latin typeface="Times New Roman" panose="02020603050405020304" charset="0"/>
                <a:cs typeface="Times New Roman" panose="02020603050405020304" charset="0"/>
              </a:rPr>
              <a:t>我的缺席</a:t>
            </a:r>
            <a:r>
              <a:rPr lang="zh-CN" altLang="en-US" sz="2400">
                <a:latin typeface="Times New Roman" panose="02020603050405020304" charset="0"/>
                <a:cs typeface="Times New Roman" panose="02020603050405020304" charset="0"/>
              </a:rPr>
              <a:t>给您带来的不便表示歉意，祝您的比赛取得圆满成功。</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Sorry again for any inconvenience caused by</a:t>
            </a:r>
            <a:r>
              <a:rPr lang="en-US" altLang="zh-CN" sz="2400">
                <a:solidFill>
                  <a:srgbClr val="FF0000"/>
                </a:solidFill>
                <a:latin typeface="Times New Roman" panose="02020603050405020304" charset="0"/>
                <a:cs typeface="Times New Roman" panose="02020603050405020304" charset="0"/>
              </a:rPr>
              <a:t> my absence</a:t>
            </a:r>
            <a:r>
              <a:rPr lang="en-US" altLang="zh-CN" sz="2400">
                <a:latin typeface="Times New Roman" panose="02020603050405020304" charset="0"/>
                <a:cs typeface="Times New Roman" panose="02020603050405020304" charset="0"/>
              </a:rPr>
              <a:t> and wish your competition a great success.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如果</a:t>
            </a:r>
            <a:r>
              <a:rPr lang="zh-CN" altLang="en-US" sz="2400">
                <a:solidFill>
                  <a:srgbClr val="FF0000"/>
                </a:solidFill>
                <a:latin typeface="Times New Roman" panose="02020603050405020304" charset="0"/>
                <a:cs typeface="Times New Roman" panose="02020603050405020304" charset="0"/>
              </a:rPr>
              <a:t>你经常缺课</a:t>
            </a:r>
            <a:r>
              <a:rPr lang="zh-CN" altLang="en-US" sz="2400">
                <a:latin typeface="Times New Roman" panose="02020603050405020304" charset="0"/>
                <a:cs typeface="Times New Roman" panose="02020603050405020304" charset="0"/>
              </a:rPr>
              <a:t>，你可能会落后于其他学生。</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If </a:t>
            </a:r>
            <a:r>
              <a:rPr lang="en-US" altLang="zh-CN" sz="2400" u="sng">
                <a:solidFill>
                  <a:srgbClr val="FF0000"/>
                </a:solidFill>
                <a:latin typeface="Times New Roman" panose="02020603050405020304" charset="0"/>
                <a:cs typeface="Times New Roman" panose="02020603050405020304" charset="0"/>
              </a:rPr>
              <a:t>you are constantly absent from school,</a:t>
            </a:r>
            <a:r>
              <a:rPr lang="en-US" altLang="zh-CN" sz="2400">
                <a:latin typeface="Times New Roman" panose="02020603050405020304" charset="0"/>
                <a:cs typeface="Times New Roman" panose="02020603050405020304" charset="0"/>
              </a:rPr>
              <a:t> you will potentially fall behind other students.</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如果有</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没有这样可爱又</a:t>
            </a:r>
            <a:r>
              <a:rPr lang="zh-CN" altLang="en-US" sz="2400">
                <a:solidFill>
                  <a:srgbClr val="FF0000"/>
                </a:solidFill>
                <a:latin typeface="Times New Roman" panose="02020603050405020304" charset="0"/>
                <a:cs typeface="Times New Roman" panose="02020603050405020304" charset="0"/>
              </a:rPr>
              <a:t>健忘的妈妈</a:t>
            </a:r>
            <a:r>
              <a:rPr lang="zh-CN" altLang="en-US" sz="2400">
                <a:latin typeface="Times New Roman" panose="02020603050405020304" charset="0"/>
                <a:cs typeface="Times New Roman" panose="02020603050405020304" charset="0"/>
              </a:rPr>
              <a:t>，我们就不会有一个有趣和快乐的的童年。</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But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for/Without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such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loving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but</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absent-minded</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and</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forgetful</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mother</a:t>
            </a:r>
            <a:r>
              <a:rPr lang="en-US" altLang="zh-CN" sz="2400">
                <a:latin typeface="Times New Roman" panose="02020603050405020304" charset="0"/>
                <a:cs typeface="Times New Roman" panose="02020603050405020304" charset="0"/>
              </a:rPr>
              <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we</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wouldn’t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have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had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interesting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happy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childhood.</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4.</a:t>
            </a:r>
            <a:r>
              <a:rPr lang="zh-CN" altLang="en-US" sz="2400">
                <a:solidFill>
                  <a:srgbClr val="FF0000"/>
                </a:solidFill>
                <a:latin typeface="Times New Roman" panose="02020603050405020304" charset="0"/>
                <a:cs typeface="Times New Roman" panose="02020603050405020304" charset="0"/>
              </a:rPr>
              <a:t>丈夫不在</a:t>
            </a:r>
            <a:r>
              <a:rPr lang="zh-CN" altLang="en-US" sz="2400">
                <a:latin typeface="Times New Roman" panose="02020603050405020304" charset="0"/>
                <a:cs typeface="Times New Roman" panose="02020603050405020304" charset="0"/>
              </a:rPr>
              <a:t>，简吓得双膝跪地，泪水模糊了她的双眼。</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FF0000"/>
                </a:solidFill>
                <a:latin typeface="Times New Roman" panose="02020603050405020304" charset="0"/>
                <a:cs typeface="Times New Roman" panose="02020603050405020304" charset="0"/>
              </a:rPr>
              <a:t>In her husband’s absence</a:t>
            </a:r>
            <a:r>
              <a:rPr lang="en-US" altLang="zh-CN" sz="2400">
                <a:latin typeface="Times New Roman" panose="02020603050405020304" charset="0"/>
                <a:cs typeface="Times New Roman" panose="02020603050405020304" charset="0"/>
              </a:rPr>
              <a:t>, Jane was so frightened that she sank to her knees, with tears clouding eyes.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5.</a:t>
            </a:r>
            <a:r>
              <a:rPr lang="zh-CN" altLang="en-US" sz="2400">
                <a:latin typeface="Times New Roman" panose="02020603050405020304" charset="0"/>
                <a:cs typeface="Times New Roman" panose="02020603050405020304" charset="0"/>
              </a:rPr>
              <a:t>通过这次活动，我明白了，如果</a:t>
            </a:r>
            <a:r>
              <a:rPr lang="zh-CN" altLang="en-US" sz="2400">
                <a:solidFill>
                  <a:srgbClr val="FF0000"/>
                </a:solidFill>
                <a:latin typeface="Times New Roman" panose="02020603050405020304" charset="0"/>
                <a:cs typeface="Times New Roman" panose="02020603050405020304" charset="0"/>
              </a:rPr>
              <a:t>没有责任</a:t>
            </a:r>
            <a:r>
              <a:rPr lang="zh-CN" altLang="en-US" sz="2400">
                <a:latin typeface="Times New Roman" panose="02020603050405020304" charset="0"/>
                <a:cs typeface="Times New Roman" panose="02020603050405020304" charset="0"/>
              </a:rPr>
              <a:t>，我们就不能充分地享受生活。</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Through the activity, I understand that we can’t enjoy our life to the fullest </a:t>
            </a:r>
            <a:r>
              <a:rPr lang="en-US" altLang="zh-CN" sz="2400" u="sng">
                <a:solidFill>
                  <a:srgbClr val="FF0000"/>
                </a:solidFill>
                <a:latin typeface="Times New Roman" panose="02020603050405020304" charset="0"/>
                <a:cs typeface="Times New Roman" panose="02020603050405020304" charset="0"/>
              </a:rPr>
              <a:t>in the absence of responsibility.</a:t>
            </a:r>
            <a:endParaRPr lang="en-US" altLang="zh-CN" sz="2400" u="sng">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absence/</a:t>
            </a:r>
            <a:r>
              <a:rPr lang="en-US" altLang="en-US" sz="2400" b="1">
                <a:solidFill>
                  <a:schemeClr val="bg2">
                    <a:lumMod val="10000"/>
                  </a:schemeClr>
                </a:solidFill>
                <a:latin typeface="微软雅黑" panose="020B0503020204020204" charset="-122"/>
                <a:ea typeface="微软雅黑" panose="020B0503020204020204" charset="-122"/>
              </a:rPr>
              <a:t>ˈæ</a:t>
            </a:r>
            <a:r>
              <a:rPr lang="en-US" altLang="zh-CN" sz="2400" b="1">
                <a:solidFill>
                  <a:schemeClr val="bg2">
                    <a:lumMod val="10000"/>
                  </a:schemeClr>
                </a:solidFill>
                <a:latin typeface="微软雅黑" panose="020B0503020204020204" charset="-122"/>
                <a:ea typeface="微软雅黑" panose="020B0503020204020204" charset="-122"/>
              </a:rPr>
              <a:t>bs</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ns/   n.</a:t>
            </a:r>
            <a:r>
              <a:rPr lang="zh-CN" altLang="en-US" sz="2400" b="1">
                <a:solidFill>
                  <a:schemeClr val="bg2">
                    <a:lumMod val="10000"/>
                  </a:schemeClr>
                </a:solidFill>
                <a:latin typeface="微软雅黑" panose="020B0503020204020204" charset="-122"/>
                <a:ea typeface="微软雅黑" panose="020B0503020204020204" charset="-122"/>
              </a:rPr>
              <a:t>不存在</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缺乏</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缺席</a:t>
            </a:r>
            <a:endParaRPr lang="zh-CN" altLang="en-US"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linds(horizontal)">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Effect transition="in" filter="blinds(horizontal)">
                                      <p:cBhvr>
                                        <p:cTn id="3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165161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得知你正在写一篇关于</a:t>
            </a:r>
            <a:r>
              <a:rPr lang="zh-CN" altLang="en-US" sz="2400">
                <a:solidFill>
                  <a:srgbClr val="FF0000"/>
                </a:solidFill>
                <a:latin typeface="Times New Roman" panose="02020603050405020304" charset="0"/>
                <a:cs typeface="Times New Roman" panose="02020603050405020304" charset="0"/>
              </a:rPr>
              <a:t>中国农村生活</a:t>
            </a:r>
            <a:r>
              <a:rPr lang="zh-CN" altLang="en-US" sz="2400">
                <a:latin typeface="Times New Roman" panose="02020603050405020304" charset="0"/>
                <a:cs typeface="Times New Roman" panose="02020603050405020304" charset="0"/>
              </a:rPr>
              <a:t>的报道，我真诚地邀请你来我的家乡度过即将到来的寒假。</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Knowing that you are writing a report about</a:t>
            </a:r>
            <a:r>
              <a:rPr lang="en-US" altLang="zh-CN" sz="2400" u="sng">
                <a:solidFill>
                  <a:srgbClr val="FF0000"/>
                </a:solidFill>
                <a:latin typeface="Times New Roman" panose="02020603050405020304" charset="0"/>
                <a:cs typeface="Times New Roman" panose="02020603050405020304" charset="0"/>
              </a:rPr>
              <a:t> Chinese rural life</a:t>
            </a:r>
            <a:r>
              <a:rPr lang="en-US" altLang="zh-CN" sz="2400">
                <a:latin typeface="Times New Roman" panose="02020603050405020304" charset="0"/>
                <a:cs typeface="Times New Roman" panose="02020603050405020304" charset="0"/>
              </a:rPr>
              <a:t>, I sincerely invite you to my hometown to spend the coming winter vacation.</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这些数据表明近视</a:t>
            </a:r>
            <a:r>
              <a:rPr lang="zh-CN" altLang="en-US" sz="2400">
                <a:solidFill>
                  <a:srgbClr val="FF0000"/>
                </a:solidFill>
                <a:latin typeface="Times New Roman" panose="02020603050405020304" charset="0"/>
                <a:cs typeface="Times New Roman" panose="02020603050405020304" charset="0"/>
              </a:rPr>
              <a:t>在城市地区比农村地区更为普遍</a:t>
            </a:r>
            <a:r>
              <a:rPr lang="zh-CN" altLang="en-US" sz="2400">
                <a:latin typeface="Times New Roman" panose="02020603050405020304" charset="0"/>
                <a:cs typeface="Times New Roman" panose="02020603050405020304" charset="0"/>
              </a:rPr>
              <a:t>，早期干预对于防止其进展至关重要。</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figures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provide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evidence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myopia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is</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more</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prevalent</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in</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urban</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areas</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compared</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to</a:t>
            </a:r>
            <a:r>
              <a:rPr lang="en-US" altLang="en-US" sz="2400" u="sng">
                <a:solidFill>
                  <a:srgbClr val="FF0000"/>
                </a:solidFill>
                <a:latin typeface="Times New Roman" panose="02020603050405020304" charset="0"/>
                <a:cs typeface="Times New Roman" panose="02020603050405020304" charset="0"/>
              </a:rPr>
              <a:t> </a:t>
            </a:r>
            <a:endParaRPr lang="en-US" altLang="en-US" sz="2400" u="sng">
              <a:solidFill>
                <a:srgbClr val="FF0000"/>
              </a:solidFill>
              <a:latin typeface="Times New Roman" panose="02020603050405020304" charset="0"/>
              <a:cs typeface="Times New Roman" panose="02020603050405020304" charset="0"/>
            </a:endParaRPr>
          </a:p>
          <a:p>
            <a:r>
              <a:rPr lang="en-US" altLang="zh-CN" sz="2400" u="sng">
                <a:solidFill>
                  <a:srgbClr val="FF0000"/>
                </a:solidFill>
                <a:latin typeface="Times New Roman" panose="02020603050405020304" charset="0"/>
                <a:cs typeface="Times New Roman" panose="02020603050405020304" charset="0"/>
              </a:rPr>
              <a:t>rural</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areas</a:t>
            </a:r>
            <a:r>
              <a:rPr lang="en-US" altLang="zh-CN" sz="2400">
                <a:latin typeface="Times New Roman" panose="02020603050405020304" charset="0"/>
                <a:cs typeface="Times New Roman" panose="02020603050405020304" charset="0"/>
              </a:rPr>
              <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early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intervention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crucial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prevent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its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progression.</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路遥是一位现实主义小说家，他的《生活》和《平凡的世界》生动地描述了</a:t>
            </a:r>
            <a:r>
              <a:rPr lang="en-US" altLang="zh-CN" sz="2400">
                <a:latin typeface="Times New Roman" panose="02020603050405020304" charset="0"/>
                <a:cs typeface="Times New Roman" panose="02020603050405020304" charset="0"/>
              </a:rPr>
              <a:t>20</a:t>
            </a:r>
            <a:r>
              <a:rPr lang="zh-CN" altLang="en-US" sz="2400">
                <a:latin typeface="Times New Roman" panose="02020603050405020304" charset="0"/>
                <a:cs typeface="Times New Roman" panose="02020603050405020304" charset="0"/>
              </a:rPr>
              <a:t>世纪</a:t>
            </a:r>
            <a:r>
              <a:rPr lang="en-US" altLang="zh-CN" sz="2400">
                <a:latin typeface="Times New Roman" panose="02020603050405020304" charset="0"/>
                <a:cs typeface="Times New Roman" panose="02020603050405020304" charset="0"/>
              </a:rPr>
              <a:t>70</a:t>
            </a:r>
            <a:r>
              <a:rPr lang="zh-CN" altLang="en-US" sz="2400">
                <a:latin typeface="Times New Roman" panose="02020603050405020304" charset="0"/>
                <a:cs typeface="Times New Roman" panose="02020603050405020304" charset="0"/>
              </a:rPr>
              <a:t>年代至</a:t>
            </a:r>
            <a:r>
              <a:rPr lang="en-US" altLang="zh-CN" sz="2400">
                <a:latin typeface="Times New Roman" panose="02020603050405020304" charset="0"/>
                <a:cs typeface="Times New Roman" panose="02020603050405020304" charset="0"/>
              </a:rPr>
              <a:t>80</a:t>
            </a:r>
            <a:r>
              <a:rPr lang="zh-CN" altLang="en-US" sz="2400">
                <a:latin typeface="Times New Roman" panose="02020603050405020304" charset="0"/>
                <a:cs typeface="Times New Roman" panose="02020603050405020304" charset="0"/>
              </a:rPr>
              <a:t>年代变化中的中国，反映了</a:t>
            </a:r>
            <a:r>
              <a:rPr lang="zh-CN" altLang="en-US" sz="2400">
                <a:solidFill>
                  <a:srgbClr val="FF0000"/>
                </a:solidFill>
                <a:latin typeface="Times New Roman" panose="02020603050405020304" charset="0"/>
                <a:cs typeface="Times New Roman" panose="02020603050405020304" charset="0"/>
              </a:rPr>
              <a:t>现代中国城市和农村的真实生活</a:t>
            </a:r>
            <a:r>
              <a:rPr lang="zh-CN" altLang="en-US" sz="2400">
                <a:latin typeface="Times New Roman" panose="02020603050405020304" charset="0"/>
                <a:cs typeface="Times New Roman" panose="02020603050405020304" charset="0"/>
              </a:rPr>
              <a:t>。更重要的是，他在作品中记录了普通人的工作与爱情、挫折与追求、悲欢离合。</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As a realistic novelist, Lu Yao vividly described a changing China from 1970s to 1980s his</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Life and The Ordinary World, reflecting real modern Chinese life </a:t>
            </a:r>
            <a:r>
              <a:rPr lang="en-US" altLang="zh-CN" sz="2400" u="sng">
                <a:solidFill>
                  <a:srgbClr val="FF0000"/>
                </a:solidFill>
                <a:latin typeface="Times New Roman" panose="02020603050405020304" charset="0"/>
                <a:cs typeface="Times New Roman" panose="02020603050405020304" charset="0"/>
              </a:rPr>
              <a:t>in both urban and rural areas</a:t>
            </a:r>
            <a:r>
              <a:rPr lang="en-US" altLang="zh-CN" sz="2400">
                <a:latin typeface="Times New Roman" panose="02020603050405020304" charset="0"/>
                <a:cs typeface="Times New Roman" panose="02020603050405020304" charset="0"/>
              </a:rPr>
              <a:t>. More importantly, he gave an account of common people’s work and love, setbacks and pursuits, sorrows and joys in his works. </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rural/</a:t>
            </a:r>
            <a:r>
              <a:rPr lang="en-US" altLang="en-US" sz="2400" b="1">
                <a:solidFill>
                  <a:schemeClr val="bg2">
                    <a:lumMod val="10000"/>
                  </a:schemeClr>
                </a:solidFill>
                <a:latin typeface="微软雅黑" panose="020B0503020204020204" charset="-122"/>
                <a:ea typeface="微软雅黑" panose="020B0503020204020204" charset="-122"/>
              </a:rPr>
              <a:t>ˈ</a:t>
            </a:r>
            <a:r>
              <a:rPr lang="en-US" altLang="zh-CN" sz="2400" b="1">
                <a:solidFill>
                  <a:schemeClr val="bg2">
                    <a:lumMod val="10000"/>
                  </a:schemeClr>
                </a:solidFill>
                <a:latin typeface="微软雅黑" panose="020B0503020204020204" charset="-122"/>
                <a:ea typeface="微软雅黑" panose="020B0503020204020204" charset="-122"/>
              </a:rPr>
              <a:t>r</a:t>
            </a:r>
            <a:r>
              <a:rPr lang="en-US" altLang="en-US" sz="2400" b="1">
                <a:solidFill>
                  <a:schemeClr val="bg2">
                    <a:lumMod val="10000"/>
                  </a:schemeClr>
                </a:solidFill>
                <a:latin typeface="微软雅黑" panose="020B0503020204020204" charset="-122"/>
                <a:ea typeface="微软雅黑" panose="020B0503020204020204" charset="-122"/>
              </a:rPr>
              <a:t>ʊə</a:t>
            </a:r>
            <a:r>
              <a:rPr lang="en-US" altLang="zh-CN" sz="2400" b="1">
                <a:solidFill>
                  <a:schemeClr val="bg2">
                    <a:lumMod val="10000"/>
                  </a:schemeClr>
                </a:solidFill>
                <a:latin typeface="微软雅黑" panose="020B0503020204020204" charset="-122"/>
                <a:ea typeface="微软雅黑" panose="020B0503020204020204" charset="-122"/>
              </a:rPr>
              <a:t>r</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l/    a.</a:t>
            </a:r>
            <a:r>
              <a:rPr lang="zh-CN" altLang="en-US" sz="2400" b="1">
                <a:solidFill>
                  <a:schemeClr val="bg2">
                    <a:lumMod val="10000"/>
                  </a:schemeClr>
                </a:solidFill>
                <a:latin typeface="微软雅黑" panose="020B0503020204020204" charset="-122"/>
                <a:ea typeface="微软雅黑" panose="020B0503020204020204" charset="-122"/>
              </a:rPr>
              <a:t>乡村的</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农村的</a:t>
            </a:r>
            <a:endParaRPr lang="zh-CN" altLang="en-US"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9015730"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屈原出生于楚国的一个贵族家庭，担任大臣职位，</a:t>
            </a:r>
            <a:r>
              <a:rPr lang="zh-CN" altLang="en-US" sz="2400">
                <a:solidFill>
                  <a:srgbClr val="7030A0"/>
                </a:solidFill>
                <a:latin typeface="Times New Roman" panose="02020603050405020304" charset="0"/>
                <a:cs typeface="Times New Roman" panose="02020603050405020304" charset="0"/>
              </a:rPr>
              <a:t>提倡改革</a:t>
            </a:r>
            <a:r>
              <a:rPr lang="zh-CN" altLang="en-US" sz="2400">
                <a:latin typeface="Times New Roman" panose="02020603050405020304" charset="0"/>
                <a:cs typeface="Times New Roman" panose="02020603050405020304" charset="0"/>
              </a:rPr>
              <a:t>和对皇帝的忠诚。</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Born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noble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family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Chu</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state,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Qu</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Yuan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served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    minister,</a:t>
            </a:r>
            <a:r>
              <a:rPr lang="en-US" altLang="en-US" sz="2400">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advocating</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for</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reforms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loyalty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king.</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你是我们社区的积极分子吗</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那么我们希望你能加入</a:t>
            </a:r>
            <a:r>
              <a:rPr lang="zh-CN" altLang="en-US" sz="2400">
                <a:solidFill>
                  <a:srgbClr val="7030A0"/>
                </a:solidFill>
                <a:latin typeface="Times New Roman" panose="02020603050405020304" charset="0"/>
                <a:cs typeface="Times New Roman" panose="02020603050405020304" charset="0"/>
              </a:rPr>
              <a:t>社区急救宣传团队</a:t>
            </a:r>
            <a:r>
              <a:rPr lang="zh-CN" altLang="en-US" sz="2400">
                <a:latin typeface="Times New Roman" panose="02020603050405020304" charset="0"/>
                <a:cs typeface="Times New Roman" panose="02020603050405020304" charset="0"/>
              </a:rPr>
              <a:t>。这样，你将有助于提高人们的急救意识，并增加他们获得信息的机会。</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Are you enthusiastic about our local community? Then we'd love you to join </a:t>
            </a:r>
            <a:r>
              <a:rPr lang="en-US" altLang="zh-CN" sz="2400" u="sng">
                <a:solidFill>
                  <a:srgbClr val="7030A0"/>
                </a:solidFill>
                <a:latin typeface="Times New Roman" panose="02020603050405020304" charset="0"/>
                <a:cs typeface="Times New Roman" panose="02020603050405020304" charset="0"/>
              </a:rPr>
              <a:t>the team of First Aid Community Advocates</a:t>
            </a:r>
            <a:r>
              <a:rPr lang="en-US" altLang="zh-CN" sz="2400">
                <a:solidFill>
                  <a:srgbClr val="7030A0"/>
                </a:solidFill>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That way, you'll help to raise people's awareness of giving first aid and increase their access to the information.</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advocate/</a:t>
            </a:r>
            <a:r>
              <a:rPr lang="en-US" altLang="en-US" sz="2400" b="1">
                <a:solidFill>
                  <a:schemeClr val="bg2">
                    <a:lumMod val="10000"/>
                  </a:schemeClr>
                </a:solidFill>
                <a:latin typeface="微软雅黑" panose="020B0503020204020204" charset="-122"/>
                <a:ea typeface="微软雅黑" panose="020B0503020204020204" charset="-122"/>
              </a:rPr>
              <a:t>ˈæ</a:t>
            </a:r>
            <a:r>
              <a:rPr lang="en-US" altLang="zh-CN" sz="2400" b="1">
                <a:solidFill>
                  <a:schemeClr val="bg2">
                    <a:lumMod val="10000"/>
                  </a:schemeClr>
                </a:solidFill>
                <a:latin typeface="微软雅黑" panose="020B0503020204020204" charset="-122"/>
                <a:ea typeface="微软雅黑" panose="020B0503020204020204" charset="-122"/>
              </a:rPr>
              <a:t>dv</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ke</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t/   vt.</a:t>
            </a:r>
            <a:r>
              <a:rPr lang="zh-CN" altLang="en-US" sz="2400" b="1">
                <a:solidFill>
                  <a:schemeClr val="bg2">
                    <a:lumMod val="10000"/>
                  </a:schemeClr>
                </a:solidFill>
                <a:latin typeface="微软雅黑" panose="020B0503020204020204" charset="-122"/>
                <a:ea typeface="微软雅黑" panose="020B0503020204020204" charset="-122"/>
              </a:rPr>
              <a:t>提倡</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支持</a:t>
            </a:r>
            <a:r>
              <a:rPr lang="en-US" altLang="zh-CN" sz="2400" b="1">
                <a:solidFill>
                  <a:schemeClr val="bg2">
                    <a:lumMod val="10000"/>
                  </a:schemeClr>
                </a:solidFill>
                <a:latin typeface="微软雅黑" panose="020B0503020204020204" charset="-122"/>
                <a:ea typeface="微软雅黑" panose="020B0503020204020204" charset="-122"/>
              </a:rPr>
              <a:t> n.</a:t>
            </a:r>
            <a:r>
              <a:rPr lang="zh-CN" altLang="en-US" sz="2400" b="1">
                <a:solidFill>
                  <a:schemeClr val="bg2">
                    <a:lumMod val="10000"/>
                  </a:schemeClr>
                </a:solidFill>
                <a:latin typeface="微软雅黑" panose="020B0503020204020204" charset="-122"/>
                <a:ea typeface="微软雅黑" panose="020B0503020204020204" charset="-122"/>
              </a:rPr>
              <a:t>提倡者</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9294495" y="4123690"/>
            <a:ext cx="3020695" cy="2734310"/>
          </a:xfrm>
          <a:prstGeom prst="rect">
            <a:avLst/>
          </a:prstGeom>
        </p:spPr>
      </p:pic>
      <p:pic>
        <p:nvPicPr>
          <p:cNvPr id="5" name="图片 4"/>
          <p:cNvPicPr/>
          <p:nvPr/>
        </p:nvPicPr>
        <p:blipFill>
          <a:blip r:embed="rId5"/>
          <a:stretch>
            <a:fillRect/>
          </a:stretch>
        </p:blipFill>
        <p:spPr>
          <a:xfrm>
            <a:off x="9511030" y="765175"/>
            <a:ext cx="2681605" cy="33585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9621520"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随着世界环境日的临近，</a:t>
            </a:r>
            <a:r>
              <a:rPr lang="zh-CN" altLang="en-US" sz="2400">
                <a:solidFill>
                  <a:srgbClr val="7030A0"/>
                </a:solidFill>
                <a:latin typeface="Times New Roman" panose="02020603050405020304" charset="0"/>
                <a:cs typeface="Times New Roman" panose="02020603050405020304" charset="0"/>
              </a:rPr>
              <a:t>我提倡</a:t>
            </a:r>
            <a:r>
              <a:rPr lang="zh-CN" altLang="en-US" sz="2400">
                <a:latin typeface="Times New Roman" panose="02020603050405020304" charset="0"/>
                <a:cs typeface="Times New Roman" panose="02020603050405020304" charset="0"/>
              </a:rPr>
              <a:t>我们为保护环境尽自己的一份力量。</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With World Environment Day approaching</a:t>
            </a:r>
            <a:r>
              <a:rPr lang="en-US" altLang="zh-CN" sz="2400">
                <a:solidFill>
                  <a:srgbClr val="7030A0"/>
                </a:solidFill>
                <a:latin typeface="Times New Roman" panose="02020603050405020304" charset="0"/>
                <a:cs typeface="Times New Roman" panose="02020603050405020304" charset="0"/>
              </a:rPr>
              <a:t>,</a:t>
            </a:r>
            <a:r>
              <a:rPr lang="en-US" altLang="zh-CN" sz="2400" u="sng">
                <a:solidFill>
                  <a:srgbClr val="7030A0"/>
                </a:solidFill>
                <a:latin typeface="Times New Roman" panose="02020603050405020304" charset="0"/>
                <a:cs typeface="Times New Roman" panose="02020603050405020304" charset="0"/>
              </a:rPr>
              <a:t> I advocate</a:t>
            </a:r>
            <a:r>
              <a:rPr lang="en-US" altLang="zh-CN" sz="2400">
                <a:latin typeface="Times New Roman" panose="02020603050405020304" charset="0"/>
                <a:cs typeface="Times New Roman" panose="02020603050405020304" charset="0"/>
              </a:rPr>
              <a:t> doing our part to protect the environment.</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4.</a:t>
            </a:r>
            <a:r>
              <a:rPr lang="zh-CN" altLang="en-US" sz="2400">
                <a:solidFill>
                  <a:srgbClr val="7030A0"/>
                </a:solidFill>
                <a:latin typeface="Times New Roman" panose="02020603050405020304" charset="0"/>
                <a:cs typeface="Times New Roman" panose="02020603050405020304" charset="0"/>
              </a:rPr>
              <a:t>我们学校呼吁</a:t>
            </a:r>
            <a:r>
              <a:rPr lang="zh-CN" altLang="en-US" sz="2400">
                <a:latin typeface="Times New Roman" panose="02020603050405020304" charset="0"/>
                <a:cs typeface="Times New Roman" panose="02020603050405020304" charset="0"/>
              </a:rPr>
              <a:t>我们建设一个低碳校园。</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7030A0"/>
                </a:solidFill>
                <a:latin typeface="Times New Roman" panose="02020603050405020304" charset="0"/>
                <a:cs typeface="Times New Roman" panose="02020603050405020304" charset="0"/>
              </a:rPr>
              <a:t>Our school advocates that </a:t>
            </a:r>
            <a:r>
              <a:rPr lang="en-US" altLang="zh-CN" sz="2400">
                <a:latin typeface="Times New Roman" panose="02020603050405020304" charset="0"/>
                <a:cs typeface="Times New Roman" panose="02020603050405020304" charset="0"/>
              </a:rPr>
              <a:t>we should </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commit ourselves to building a low-carbon campus.</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5.</a:t>
            </a:r>
            <a:r>
              <a:rPr lang="zh-CN" altLang="en-US" sz="2400">
                <a:solidFill>
                  <a:srgbClr val="7030A0"/>
                </a:solidFill>
                <a:latin typeface="Times New Roman" panose="02020603050405020304" charset="0"/>
                <a:cs typeface="Times New Roman" panose="02020603050405020304" charset="0"/>
              </a:rPr>
              <a:t>有人主张</a:t>
            </a:r>
            <a:r>
              <a:rPr lang="zh-CN" altLang="en-US" sz="2400">
                <a:latin typeface="Times New Roman" panose="02020603050405020304" charset="0"/>
                <a:cs typeface="Times New Roman" panose="02020603050405020304" charset="0"/>
              </a:rPr>
              <a:t>学校应为学生组织更多的活动</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通过减少学生的家庭作业</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让学生有更多的时间参加活动。</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7030A0"/>
                </a:solidFill>
                <a:latin typeface="Times New Roman" panose="02020603050405020304" charset="0"/>
                <a:cs typeface="Times New Roman" panose="02020603050405020304" charset="0"/>
              </a:rPr>
              <a:t>It is advocated that</a:t>
            </a:r>
            <a:r>
              <a:rPr lang="en-US" altLang="zh-CN" sz="2400" u="sng">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schools (should) organize more activities for students and leave students more time for activities by giving them less homework. </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advocate/</a:t>
            </a:r>
            <a:r>
              <a:rPr lang="en-US" altLang="en-US" sz="2400" b="1">
                <a:solidFill>
                  <a:schemeClr val="bg2">
                    <a:lumMod val="10000"/>
                  </a:schemeClr>
                </a:solidFill>
                <a:latin typeface="微软雅黑" panose="020B0503020204020204" charset="-122"/>
                <a:ea typeface="微软雅黑" panose="020B0503020204020204" charset="-122"/>
              </a:rPr>
              <a:t>ˈæ</a:t>
            </a:r>
            <a:r>
              <a:rPr lang="en-US" altLang="zh-CN" sz="2400" b="1">
                <a:solidFill>
                  <a:schemeClr val="bg2">
                    <a:lumMod val="10000"/>
                  </a:schemeClr>
                </a:solidFill>
                <a:latin typeface="微软雅黑" panose="020B0503020204020204" charset="-122"/>
                <a:ea typeface="微软雅黑" panose="020B0503020204020204" charset="-122"/>
              </a:rPr>
              <a:t>dv</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ke</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t/   vt.</a:t>
            </a:r>
            <a:r>
              <a:rPr lang="zh-CN" altLang="en-US" sz="2400" b="1">
                <a:solidFill>
                  <a:schemeClr val="bg2">
                    <a:lumMod val="10000"/>
                  </a:schemeClr>
                </a:solidFill>
                <a:latin typeface="微软雅黑" panose="020B0503020204020204" charset="-122"/>
                <a:ea typeface="微软雅黑" panose="020B0503020204020204" charset="-122"/>
              </a:rPr>
              <a:t>提倡</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支持</a:t>
            </a:r>
            <a:r>
              <a:rPr lang="en-US" altLang="zh-CN" sz="2400" b="1">
                <a:solidFill>
                  <a:schemeClr val="bg2">
                    <a:lumMod val="10000"/>
                  </a:schemeClr>
                </a:solidFill>
                <a:latin typeface="微软雅黑" panose="020B0503020204020204" charset="-122"/>
                <a:ea typeface="微软雅黑" panose="020B0503020204020204" charset="-122"/>
              </a:rPr>
              <a:t> n.</a:t>
            </a:r>
            <a:r>
              <a:rPr lang="zh-CN" altLang="en-US" sz="2400" b="1">
                <a:solidFill>
                  <a:schemeClr val="bg2">
                    <a:lumMod val="10000"/>
                  </a:schemeClr>
                </a:solidFill>
                <a:latin typeface="微软雅黑" panose="020B0503020204020204" charset="-122"/>
                <a:ea typeface="微软雅黑" panose="020B0503020204020204" charset="-122"/>
              </a:rPr>
              <a:t>提倡者</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p:nvPr/>
        </p:nvPicPr>
        <p:blipFill>
          <a:blip r:embed="rId4"/>
          <a:stretch>
            <a:fillRect/>
          </a:stretch>
        </p:blipFill>
        <p:spPr>
          <a:xfrm>
            <a:off x="9900285" y="4254500"/>
            <a:ext cx="2361565" cy="2603500"/>
          </a:xfrm>
          <a:prstGeom prst="rect">
            <a:avLst/>
          </a:prstGeom>
        </p:spPr>
      </p:pic>
      <p:pic>
        <p:nvPicPr>
          <p:cNvPr id="6" name="图片 5"/>
          <p:cNvPicPr/>
          <p:nvPr/>
        </p:nvPicPr>
        <p:blipFill>
          <a:blip r:embed="rId5"/>
          <a:stretch>
            <a:fillRect/>
          </a:stretch>
        </p:blipFill>
        <p:spPr>
          <a:xfrm>
            <a:off x="7994015" y="1606550"/>
            <a:ext cx="3975100" cy="26479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969835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我们</a:t>
            </a:r>
            <a:r>
              <a:rPr lang="zh-CN" altLang="en-US" sz="2400">
                <a:solidFill>
                  <a:srgbClr val="7030A0"/>
                </a:solidFill>
                <a:latin typeface="Times New Roman" panose="02020603050405020304" charset="0"/>
                <a:cs typeface="Times New Roman" panose="02020603050405020304" charset="0"/>
              </a:rPr>
              <a:t>呼吁</a:t>
            </a:r>
            <a:r>
              <a:rPr lang="zh-CN" altLang="en-US" sz="2400">
                <a:latin typeface="Times New Roman" panose="02020603050405020304" charset="0"/>
                <a:cs typeface="Times New Roman" panose="02020603050405020304" charset="0"/>
              </a:rPr>
              <a:t>家长、教师和医疗保健提供者共同努力，应对学龄儿童近视的不断增加。</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We</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call</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parents,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teachers,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healthcare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providers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work</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together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address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growing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epidemic</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myopia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among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school-aged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children.</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solidFill>
                  <a:srgbClr val="7030A0"/>
                </a:solidFill>
                <a:latin typeface="Times New Roman" panose="02020603050405020304" charset="0"/>
                <a:cs typeface="Times New Roman" panose="02020603050405020304" charset="0"/>
              </a:rPr>
              <a:t>是</a:t>
            </a:r>
            <a:r>
              <a:rPr lang="zh-CN" altLang="en-US" sz="2400">
                <a:latin typeface="Times New Roman" panose="02020603050405020304" charset="0"/>
                <a:cs typeface="Times New Roman" panose="02020603050405020304" charset="0"/>
              </a:rPr>
              <a:t>我们将预防和治疗近视作为公共卫生问题，特别是在儿童和年轻成年人中优先考虑</a:t>
            </a:r>
            <a:r>
              <a:rPr lang="zh-CN" altLang="en-US" sz="2400">
                <a:solidFill>
                  <a:srgbClr val="7030A0"/>
                </a:solidFill>
                <a:latin typeface="Times New Roman" panose="02020603050405020304" charset="0"/>
                <a:cs typeface="Times New Roman" panose="02020603050405020304" charset="0"/>
              </a:rPr>
              <a:t>的时候了</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7030A0"/>
                </a:solidFill>
                <a:latin typeface="Times New Roman" panose="02020603050405020304" charset="0"/>
                <a:cs typeface="Times New Roman" panose="02020603050405020304" charset="0"/>
              </a:rPr>
              <a:t>It</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is</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high</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time</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that</a:t>
            </a:r>
            <a:r>
              <a:rPr lang="en-US" altLang="zh-CN" sz="2400">
                <a:latin typeface="Times New Roman" panose="02020603050405020304" charset="0"/>
                <a:cs typeface="Times New Roman" panose="02020603050405020304" charset="0"/>
              </a:rPr>
              <a:t> we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should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prioritize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prevention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treatment of</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myopia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public</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health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issue,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especially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among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children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young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adults.</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随着高考临近，我们的学校</a:t>
            </a:r>
            <a:r>
              <a:rPr lang="zh-CN" altLang="en-US" sz="2400">
                <a:solidFill>
                  <a:srgbClr val="7030A0"/>
                </a:solidFill>
                <a:latin typeface="Times New Roman" panose="02020603050405020304" charset="0"/>
                <a:cs typeface="Times New Roman" panose="02020603050405020304" charset="0"/>
              </a:rPr>
              <a:t>呼吁高三学生</a:t>
            </a:r>
            <a:r>
              <a:rPr lang="zh-CN" altLang="en-US" sz="2400">
                <a:latin typeface="Times New Roman" panose="02020603050405020304" charset="0"/>
                <a:cs typeface="Times New Roman" panose="02020603050405020304" charset="0"/>
              </a:rPr>
              <a:t>积极参加体育活动，旨在有效备考并改善我们的身心健康。</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With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College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Entrance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Examination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approaching,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our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school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u="sng">
                <a:solidFill>
                  <a:srgbClr val="7030A0"/>
                </a:solidFill>
                <a:latin typeface="Times New Roman" panose="02020603050405020304" charset="0"/>
                <a:cs typeface="Times New Roman" panose="02020603050405020304" charset="0"/>
              </a:rPr>
              <a:t>appealing</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to</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us</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Senior</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Three</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students</a:t>
            </a:r>
            <a:r>
              <a:rPr lang="en-US" altLang="en-US" sz="2400">
                <a:solidFill>
                  <a:srgbClr val="7030A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participate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sports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activities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actively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with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aim</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making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preparations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exams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efficiently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improving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our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physical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mental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health.</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advocate/</a:t>
            </a:r>
            <a:r>
              <a:rPr lang="en-US" altLang="en-US" sz="2400" b="1">
                <a:solidFill>
                  <a:schemeClr val="bg2">
                    <a:lumMod val="10000"/>
                  </a:schemeClr>
                </a:solidFill>
                <a:latin typeface="微软雅黑" panose="020B0503020204020204" charset="-122"/>
                <a:ea typeface="微软雅黑" panose="020B0503020204020204" charset="-122"/>
              </a:rPr>
              <a:t>ˈæ</a:t>
            </a:r>
            <a:r>
              <a:rPr lang="en-US" altLang="zh-CN" sz="2400" b="1">
                <a:solidFill>
                  <a:schemeClr val="bg2">
                    <a:lumMod val="10000"/>
                  </a:schemeClr>
                </a:solidFill>
                <a:latin typeface="微软雅黑" panose="020B0503020204020204" charset="-122"/>
                <a:ea typeface="微软雅黑" panose="020B0503020204020204" charset="-122"/>
              </a:rPr>
              <a:t>dv</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ke</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t/   vt.</a:t>
            </a:r>
            <a:r>
              <a:rPr lang="zh-CN" altLang="en-US" sz="2400" b="1">
                <a:solidFill>
                  <a:schemeClr val="bg2">
                    <a:lumMod val="10000"/>
                  </a:schemeClr>
                </a:solidFill>
                <a:latin typeface="微软雅黑" panose="020B0503020204020204" charset="-122"/>
                <a:ea typeface="微软雅黑" panose="020B0503020204020204" charset="-122"/>
              </a:rPr>
              <a:t>提倡</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支持</a:t>
            </a:r>
            <a:r>
              <a:rPr lang="en-US" altLang="zh-CN" sz="2400" b="1">
                <a:solidFill>
                  <a:schemeClr val="bg2">
                    <a:lumMod val="10000"/>
                  </a:schemeClr>
                </a:solidFill>
                <a:latin typeface="微软雅黑" panose="020B0503020204020204" charset="-122"/>
                <a:ea typeface="微软雅黑" panose="020B0503020204020204" charset="-122"/>
              </a:rPr>
              <a:t> n.</a:t>
            </a:r>
            <a:r>
              <a:rPr lang="zh-CN" altLang="en-US" sz="2400" b="1">
                <a:solidFill>
                  <a:schemeClr val="bg2">
                    <a:lumMod val="10000"/>
                  </a:schemeClr>
                </a:solidFill>
                <a:latin typeface="微软雅黑" panose="020B0503020204020204" charset="-122"/>
                <a:ea typeface="微软雅黑" panose="020B0503020204020204" charset="-122"/>
              </a:rPr>
              <a:t>提倡者</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p:nvPr/>
        </p:nvPicPr>
        <p:blipFill>
          <a:blip r:embed="rId4"/>
          <a:stretch>
            <a:fillRect/>
          </a:stretch>
        </p:blipFill>
        <p:spPr>
          <a:xfrm>
            <a:off x="9987915" y="4384675"/>
            <a:ext cx="2204085" cy="24726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linds(horizontal)">
                                      <p:cBhvr>
                                        <p:cTn id="31" dur="500"/>
                                        <p:tgtEl>
                                          <p:spTgt spid="3">
                                            <p:txEl>
                                              <p:pRg st="10" end="1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linds(horizontal)">
                                      <p:cBhvr>
                                        <p:cTn id="34" dur="500"/>
                                        <p:tgtEl>
                                          <p:spTgt spid="3">
                                            <p:txEl>
                                              <p:pRg st="11" end="11"/>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linds(horizontal)">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896620"/>
            <a:ext cx="9123680"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他们</a:t>
            </a:r>
            <a:r>
              <a:rPr lang="zh-CN" altLang="en-US" sz="2400">
                <a:solidFill>
                  <a:schemeClr val="tx1"/>
                </a:solidFill>
                <a:latin typeface="Times New Roman" panose="02020603050405020304" charset="0"/>
                <a:cs typeface="Times New Roman" panose="02020603050405020304" charset="0"/>
              </a:rPr>
              <a:t>提倡简单的生活</a:t>
            </a:r>
            <a:r>
              <a:rPr lang="en-US" altLang="zh-CN" sz="2400">
                <a:latin typeface="Times New Roman" panose="02020603050405020304" charset="0"/>
                <a:cs typeface="Times New Roman" panose="02020603050405020304" charset="0"/>
              </a:rPr>
              <a:t>,</a:t>
            </a:r>
            <a:r>
              <a:rPr lang="zh-CN" altLang="en-US" sz="2400">
                <a:solidFill>
                  <a:srgbClr val="7030A0"/>
                </a:solidFill>
                <a:latin typeface="Times New Roman" panose="02020603050405020304" charset="0"/>
                <a:cs typeface="Times New Roman" panose="02020603050405020304" charset="0"/>
              </a:rPr>
              <a:t>强调</a:t>
            </a:r>
            <a:r>
              <a:rPr lang="zh-CN" altLang="en-US" sz="2400">
                <a:latin typeface="Times New Roman" panose="02020603050405020304" charset="0"/>
                <a:cs typeface="Times New Roman" panose="02020603050405020304" charset="0"/>
              </a:rPr>
              <a:t>努力工作、重视家庭和社区。</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solidFill>
                  <a:schemeClr val="tx1"/>
                </a:solidFill>
                <a:latin typeface="Times New Roman" panose="02020603050405020304" charset="0"/>
                <a:cs typeface="Times New Roman" panose="02020603050405020304" charset="0"/>
              </a:rPr>
              <a:t>We advocate a simple life </a:t>
            </a:r>
            <a:r>
              <a:rPr lang="en-US" altLang="zh-CN" sz="2400" u="sng">
                <a:solidFill>
                  <a:srgbClr val="7030A0"/>
                </a:solidFill>
                <a:latin typeface="Times New Roman" panose="02020603050405020304" charset="0"/>
                <a:cs typeface="Times New Roman" panose="02020603050405020304" charset="0"/>
              </a:rPr>
              <a:t>with an emphasis on</a:t>
            </a:r>
            <a:r>
              <a:rPr lang="en-US" altLang="zh-CN" sz="2400">
                <a:solidFill>
                  <a:srgbClr val="7030A0"/>
                </a:solidFill>
                <a:latin typeface="Times New Roman" panose="02020603050405020304" charset="0"/>
                <a:cs typeface="Times New Roman" panose="02020603050405020304" charset="0"/>
              </a:rPr>
              <a:t> </a:t>
            </a:r>
            <a:r>
              <a:rPr lang="en-US" altLang="zh-CN" sz="2400">
                <a:solidFill>
                  <a:schemeClr val="tx1"/>
                </a:solidFill>
                <a:latin typeface="Times New Roman" panose="02020603050405020304" charset="0"/>
                <a:cs typeface="Times New Roman" panose="02020603050405020304" charset="0"/>
              </a:rPr>
              <a:t>hard work, family, </a:t>
            </a:r>
            <a:endParaRPr lang="en-US" altLang="zh-CN" sz="2400">
              <a:solidFill>
                <a:schemeClr val="tx1"/>
              </a:solidFill>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solidFill>
                  <a:schemeClr val="tx1"/>
                </a:solidFill>
                <a:latin typeface="Times New Roman" panose="02020603050405020304" charset="0"/>
                <a:cs typeface="Times New Roman" panose="02020603050405020304" charset="0"/>
              </a:rPr>
              <a:t>and community.</a:t>
            </a:r>
            <a:endParaRPr lang="en-US" altLang="zh-CN" sz="2400">
              <a:solidFill>
                <a:schemeClr val="tx1"/>
              </a:solidFill>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高中应</a:t>
            </a:r>
            <a:r>
              <a:rPr lang="zh-CN" altLang="en-US" sz="2400">
                <a:solidFill>
                  <a:srgbClr val="7030A0"/>
                </a:solidFill>
                <a:latin typeface="Times New Roman" panose="02020603050405020304" charset="0"/>
                <a:cs typeface="Times New Roman" panose="02020603050405020304" charset="0"/>
              </a:rPr>
              <a:t>重视</a:t>
            </a:r>
            <a:r>
              <a:rPr lang="zh-CN" altLang="en-US" sz="2400">
                <a:latin typeface="Times New Roman" panose="02020603050405020304" charset="0"/>
                <a:cs typeface="Times New Roman" panose="02020603050405020304" charset="0"/>
              </a:rPr>
              <a:t>培养学生的人际交往能力。我们再怎么强调保护眼睛的重要性都不为过。</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High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schools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should</a:t>
            </a:r>
            <a:r>
              <a:rPr lang="en-US" altLang="en-US" sz="2400">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lay</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emphasis</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cultivation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students'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interpersonal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communication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skills.</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开展一场文化保护运动迫在眉睫。</a:t>
            </a:r>
            <a:r>
              <a:rPr lang="zh-CN" altLang="en-US" sz="2400">
                <a:solidFill>
                  <a:srgbClr val="7030A0"/>
                </a:solidFill>
                <a:latin typeface="Times New Roman" panose="02020603050405020304" charset="0"/>
                <a:cs typeface="Times New Roman" panose="02020603050405020304" charset="0"/>
              </a:rPr>
              <a:t>应该更加重视</a:t>
            </a:r>
            <a:r>
              <a:rPr lang="zh-CN" altLang="en-US" sz="2400">
                <a:latin typeface="Times New Roman" panose="02020603050405020304" charset="0"/>
                <a:cs typeface="Times New Roman" panose="02020603050405020304" charset="0"/>
              </a:rPr>
              <a:t>传统工艺和节日。</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It’s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urgent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launch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campaign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culture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conservation.</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More</a:t>
            </a:r>
            <a:r>
              <a:rPr lang="en-US" altLang="en-US" sz="2400" u="sng">
                <a:solidFill>
                  <a:srgbClr val="7030A0"/>
                </a:solidFill>
                <a:latin typeface="Times New Roman" panose="02020603050405020304" charset="0"/>
                <a:cs typeface="Times New Roman" panose="02020603050405020304" charset="0"/>
              </a:rPr>
              <a:t> </a:t>
            </a:r>
            <a:endParaRPr lang="en-US" altLang="en-US" sz="2400" u="sng">
              <a:solidFill>
                <a:srgbClr val="7030A0"/>
              </a:solidFill>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u="sng">
                <a:solidFill>
                  <a:srgbClr val="7030A0"/>
                </a:solidFill>
                <a:latin typeface="Times New Roman" panose="02020603050405020304" charset="0"/>
                <a:cs typeface="Times New Roman" panose="02020603050405020304" charset="0"/>
              </a:rPr>
              <a:t>emphasis</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should</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be</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laid</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on</a:t>
            </a:r>
            <a:r>
              <a:rPr lang="en-US" altLang="en-US" sz="2400" u="sng">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traditional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craft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festivals.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emphasis/</a:t>
            </a:r>
            <a:r>
              <a:rPr lang="en-US" altLang="en-US" sz="2400" b="1">
                <a:solidFill>
                  <a:schemeClr val="bg2">
                    <a:lumMod val="10000"/>
                  </a:schemeClr>
                </a:solidFill>
                <a:latin typeface="微软雅黑" panose="020B0503020204020204" charset="-122"/>
                <a:ea typeface="微软雅黑" panose="020B0503020204020204" charset="-122"/>
              </a:rPr>
              <a:t>ˈ</a:t>
            </a:r>
            <a:r>
              <a:rPr lang="en-US" altLang="zh-CN" sz="2400" b="1">
                <a:solidFill>
                  <a:schemeClr val="bg2">
                    <a:lumMod val="10000"/>
                  </a:schemeClr>
                </a:solidFill>
                <a:latin typeface="微软雅黑" panose="020B0503020204020204" charset="-122"/>
                <a:ea typeface="微软雅黑" panose="020B0503020204020204" charset="-122"/>
              </a:rPr>
              <a:t>emf</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s</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s/   n.</a:t>
            </a:r>
            <a:r>
              <a:rPr lang="zh-CN" altLang="en-US" sz="2400" b="1">
                <a:solidFill>
                  <a:schemeClr val="bg2">
                    <a:lumMod val="10000"/>
                  </a:schemeClr>
                </a:solidFill>
                <a:latin typeface="微软雅黑" panose="020B0503020204020204" charset="-122"/>
                <a:ea typeface="微软雅黑" panose="020B0503020204020204" charset="-122"/>
              </a:rPr>
              <a:t>强调</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重视</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重要性</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9402445" y="3989705"/>
            <a:ext cx="2644140" cy="2868295"/>
          </a:xfrm>
          <a:prstGeom prst="rect">
            <a:avLst/>
          </a:prstGeom>
        </p:spPr>
      </p:pic>
      <p:pic>
        <p:nvPicPr>
          <p:cNvPr id="5" name="图片 4"/>
          <p:cNvPicPr/>
          <p:nvPr/>
        </p:nvPicPr>
        <p:blipFill>
          <a:blip r:embed="rId5"/>
          <a:stretch>
            <a:fillRect/>
          </a:stretch>
        </p:blipFill>
        <p:spPr>
          <a:xfrm>
            <a:off x="10111105" y="765175"/>
            <a:ext cx="1935480" cy="24091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blinds(horizontal)">
                                      <p:cBhvr>
                                        <p:cTn id="28" dur="500"/>
                                        <p:tgtEl>
                                          <p:spTgt spid="3">
                                            <p:txEl>
                                              <p:pRg st="11" end="11"/>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blinds(horizontal)">
                                      <p:cBhvr>
                                        <p:cTn id="3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8429625" y="1370965"/>
            <a:ext cx="3762375" cy="3456940"/>
          </a:xfrm>
          <a:prstGeom prst="rect">
            <a:avLst/>
          </a:prstGeom>
        </p:spPr>
      </p:pic>
      <p:cxnSp>
        <p:nvCxnSpPr>
          <p:cNvPr id="18" name="直接连接符 17"/>
          <p:cNvCxnSpPr>
            <a:cxnSpLocks noChangeShapeType="1"/>
          </p:cNvCxnSpPr>
          <p:nvPr>
            <p:custDataLst>
              <p:tags r:id="rId2"/>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0342880"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4.</a:t>
            </a:r>
            <a:r>
              <a:rPr lang="zh-CN" altLang="en-US" sz="2400">
                <a:latin typeface="Times New Roman" panose="02020603050405020304" charset="0"/>
                <a:cs typeface="Times New Roman" panose="02020603050405020304" charset="0"/>
              </a:rPr>
              <a:t>孔子相信教育和道德价值的重要性。他</a:t>
            </a:r>
            <a:r>
              <a:rPr lang="zh-CN" altLang="en-US" sz="2400">
                <a:solidFill>
                  <a:srgbClr val="7030A0"/>
                </a:solidFill>
                <a:latin typeface="Times New Roman" panose="02020603050405020304" charset="0"/>
                <a:cs typeface="Times New Roman" panose="02020603050405020304" charset="0"/>
              </a:rPr>
              <a:t>强调</a:t>
            </a:r>
            <a:r>
              <a:rPr lang="zh-CN" altLang="en-US" sz="2400">
                <a:latin typeface="Times New Roman" panose="02020603050405020304" charset="0"/>
                <a:cs typeface="Times New Roman" panose="02020603050405020304" charset="0"/>
              </a:rPr>
              <a:t>尊重、诚实和善良在生活中的重要性。</a:t>
            </a:r>
            <a:r>
              <a:rPr lang="en-US" altLang="zh-CN" sz="2400" baseline="30000">
                <a:latin typeface="Times New Roman" panose="02020603050405020304" charset="0"/>
                <a:cs typeface="Times New Roman" panose="02020603050405020304" charset="0"/>
              </a:rPr>
              <a:t>2023</a:t>
            </a:r>
            <a:r>
              <a:rPr lang="zh-CN" altLang="en-US" sz="2400" baseline="30000">
                <a:latin typeface="Times New Roman" panose="02020603050405020304" charset="0"/>
                <a:cs typeface="Times New Roman" panose="02020603050405020304" charset="0"/>
              </a:rPr>
              <a:t>全国甲卷应用文</a:t>
            </a:r>
            <a:r>
              <a:rPr lang="en-US" altLang="zh-CN" sz="2400" baseline="30000">
                <a:latin typeface="Times New Roman" panose="02020603050405020304" charset="0"/>
                <a:cs typeface="Times New Roman" panose="02020603050405020304" charset="0"/>
              </a:rPr>
              <a:t>“</a:t>
            </a:r>
            <a:r>
              <a:rPr lang="zh-CN" altLang="en-US" sz="2400" baseline="30000">
                <a:latin typeface="Times New Roman" panose="02020603050405020304" charset="0"/>
                <a:cs typeface="Times New Roman" panose="02020603050405020304" charset="0"/>
              </a:rPr>
              <a:t>介绍中国历史人物征文稿</a:t>
            </a:r>
            <a:r>
              <a:rPr lang="en-US" altLang="zh-CN" sz="2400" baseline="30000">
                <a:latin typeface="Times New Roman" panose="02020603050405020304" charset="0"/>
                <a:cs typeface="Times New Roman" panose="02020603050405020304" charset="0"/>
              </a:rPr>
              <a:t>”</a:t>
            </a:r>
            <a:endParaRPr lang="en-US" altLang="zh-CN"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Confucius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believed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importance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education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moral</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values.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He</a:t>
            </a:r>
            <a:r>
              <a:rPr lang="en-US" altLang="en-US" sz="2400">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emphasized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importance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respect,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honesty,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kindness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all</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aspects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life.</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5.</a:t>
            </a:r>
            <a:r>
              <a:rPr lang="zh-CN" altLang="en-US" sz="2400">
                <a:latin typeface="Times New Roman" panose="02020603050405020304" charset="0"/>
                <a:cs typeface="Times New Roman" panose="02020603050405020304" charset="0"/>
              </a:rPr>
              <a:t>保护我们的眼睛的重要性</a:t>
            </a:r>
            <a:r>
              <a:rPr lang="zh-CN" altLang="en-US" sz="2400">
                <a:solidFill>
                  <a:srgbClr val="7030A0"/>
                </a:solidFill>
                <a:latin typeface="Times New Roman" panose="02020603050405020304" charset="0"/>
                <a:cs typeface="Times New Roman" panose="02020603050405020304" charset="0"/>
              </a:rPr>
              <a:t>再怎么强调也不为过</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We</a:t>
            </a:r>
            <a:r>
              <a:rPr lang="en-US" altLang="en-US" sz="2400">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cannot</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emphasize</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the</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importance</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of</a:t>
            </a:r>
            <a:r>
              <a:rPr lang="en-US" altLang="en-US" sz="2400" u="sng">
                <a:solidFill>
                  <a:srgbClr val="FF0000"/>
                </a:solidFill>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protecting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our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eyes</a:t>
            </a:r>
            <a:r>
              <a:rPr lang="en-US" altLang="en-US" sz="2400">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too</a:t>
            </a:r>
            <a:r>
              <a:rPr lang="en-US" altLang="en-US" sz="2400" u="sng">
                <a:solidFill>
                  <a:srgbClr val="7030A0"/>
                </a:solidFill>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much</a:t>
            </a:r>
            <a:r>
              <a:rPr lang="en-US" altLang="zh-CN" sz="2400">
                <a:solidFill>
                  <a:srgbClr val="7030A0"/>
                </a:solidFill>
                <a:latin typeface="Times New Roman" panose="02020603050405020304" charset="0"/>
                <a:cs typeface="Times New Roman" panose="02020603050405020304" charset="0"/>
              </a:rPr>
              <a:t>.</a:t>
            </a:r>
            <a:endParaRPr lang="en-US" altLang="zh-CN" sz="2400">
              <a:solidFill>
                <a:srgbClr val="7030A0"/>
              </a:solidFill>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6.</a:t>
            </a:r>
            <a:r>
              <a:rPr lang="zh-CN" altLang="en-US" sz="2400">
                <a:latin typeface="Times New Roman" panose="02020603050405020304" charset="0"/>
                <a:cs typeface="Times New Roman" panose="02020603050405020304" charset="0"/>
              </a:rPr>
              <a:t>这部纪录片</a:t>
            </a:r>
            <a:r>
              <a:rPr lang="zh-CN" altLang="en-US" sz="2400">
                <a:solidFill>
                  <a:srgbClr val="7030A0"/>
                </a:solidFill>
                <a:latin typeface="Times New Roman" panose="02020603050405020304" charset="0"/>
                <a:cs typeface="Times New Roman" panose="02020603050405020304" charset="0"/>
              </a:rPr>
              <a:t>强调了</a:t>
            </a:r>
            <a:r>
              <a:rPr lang="zh-CN" altLang="en-US" sz="2400">
                <a:latin typeface="Times New Roman" panose="02020603050405020304" charset="0"/>
                <a:cs typeface="Times New Roman" panose="02020603050405020304" charset="0"/>
              </a:rPr>
              <a:t>保护濒临灭绝物种对于地球健康的重要性。</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documentary</a:t>
            </a:r>
            <a:r>
              <a:rPr lang="en-US" altLang="en-US" sz="2400">
                <a:latin typeface="Times New Roman" panose="02020603050405020304" charset="0"/>
                <a:cs typeface="Times New Roman" panose="02020603050405020304" charset="0"/>
              </a:rPr>
              <a:t> </a:t>
            </a:r>
            <a:r>
              <a:rPr lang="en-US" altLang="zh-CN" sz="2400" u="sng">
                <a:solidFill>
                  <a:srgbClr val="7030A0"/>
                </a:solidFill>
                <a:latin typeface="Times New Roman" panose="02020603050405020304" charset="0"/>
                <a:cs typeface="Times New Roman" panose="02020603050405020304" charset="0"/>
              </a:rPr>
              <a:t>highlights/stresses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 importance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protecting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endangered</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species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for 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health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our</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planet.</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emphasis/</a:t>
            </a:r>
            <a:r>
              <a:rPr lang="en-US" altLang="en-US" sz="2400" b="1">
                <a:solidFill>
                  <a:schemeClr val="bg2">
                    <a:lumMod val="10000"/>
                  </a:schemeClr>
                </a:solidFill>
                <a:latin typeface="微软雅黑" panose="020B0503020204020204" charset="-122"/>
                <a:ea typeface="微软雅黑" panose="020B0503020204020204" charset="-122"/>
              </a:rPr>
              <a:t>ˈ</a:t>
            </a:r>
            <a:r>
              <a:rPr lang="en-US" altLang="zh-CN" sz="2400" b="1">
                <a:solidFill>
                  <a:schemeClr val="bg2">
                    <a:lumMod val="10000"/>
                  </a:schemeClr>
                </a:solidFill>
                <a:latin typeface="微软雅黑" panose="020B0503020204020204" charset="-122"/>
                <a:ea typeface="微软雅黑" panose="020B0503020204020204" charset="-122"/>
              </a:rPr>
              <a:t>emf</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s</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s/   n.</a:t>
            </a:r>
            <a:r>
              <a:rPr lang="zh-CN" altLang="en-US" sz="2400" b="1">
                <a:solidFill>
                  <a:schemeClr val="bg2">
                    <a:lumMod val="10000"/>
                  </a:schemeClr>
                </a:solidFill>
                <a:latin typeface="微软雅黑" panose="020B0503020204020204" charset="-122"/>
                <a:ea typeface="微软雅黑" panose="020B0503020204020204" charset="-122"/>
              </a:rPr>
              <a:t>强调</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重视</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重要性</a:t>
            </a:r>
            <a:endParaRPr lang="zh-CN" altLang="en-US"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linds(horizontal)">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blinds(horizontal)">
                                      <p:cBhvr>
                                        <p:cTn id="31" dur="500"/>
                                        <p:tgtEl>
                                          <p:spTgt spid="3">
                                            <p:txEl>
                                              <p:pRg st="12" end="12"/>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blinds(horizontal)">
                                      <p:cBhvr>
                                        <p:cTn id="3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1009015"/>
            <a:ext cx="8314690"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此外</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互联网使朋友和家人能够</a:t>
            </a:r>
            <a:r>
              <a:rPr lang="zh-CN" altLang="en-US" sz="2400">
                <a:solidFill>
                  <a:srgbClr val="7030A0"/>
                </a:solidFill>
                <a:latin typeface="Times New Roman" panose="02020603050405020304" charset="0"/>
                <a:cs typeface="Times New Roman" panose="02020603050405020304" charset="0"/>
              </a:rPr>
              <a:t>很容易地保持联系</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即使他们在世界的两端。</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Moreover, the Internet has made it possible for friends and family to </a:t>
            </a:r>
            <a:r>
              <a:rPr lang="en-US" altLang="zh-CN" sz="2400" u="sng">
                <a:solidFill>
                  <a:srgbClr val="7030A0"/>
                </a:solidFill>
                <a:latin typeface="Times New Roman" panose="02020603050405020304" charset="0"/>
                <a:cs typeface="Times New Roman" panose="02020603050405020304" charset="0"/>
              </a:rPr>
              <a:t>keep in touch easily</a:t>
            </a:r>
            <a:r>
              <a:rPr lang="en-US" altLang="zh-CN" sz="2400">
                <a:solidFill>
                  <a:srgbClr val="7030A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even if they are on opposite sides of the world.</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我们</a:t>
            </a:r>
            <a:r>
              <a:rPr lang="zh-CN" altLang="en-US" sz="2400">
                <a:solidFill>
                  <a:srgbClr val="7030A0"/>
                </a:solidFill>
                <a:latin typeface="Times New Roman" panose="02020603050405020304" charset="0"/>
                <a:cs typeface="Times New Roman" panose="02020603050405020304" charset="0"/>
              </a:rPr>
              <a:t>已经将近十年没有联系了</a:t>
            </a:r>
            <a:r>
              <a:rPr lang="zh-CN" altLang="en-US" sz="2400">
                <a:latin typeface="Times New Roman" panose="02020603050405020304" charset="0"/>
                <a:cs typeface="Times New Roman" panose="02020603050405020304" charset="0"/>
              </a:rPr>
              <a:t>，因此，我们很难再</a:t>
            </a:r>
            <a:r>
              <a:rPr lang="zh-CN" altLang="en-US" sz="2400">
                <a:solidFill>
                  <a:srgbClr val="7030A0"/>
                </a:solidFill>
                <a:latin typeface="Times New Roman" panose="02020603050405020304" charset="0"/>
                <a:cs typeface="Times New Roman" panose="02020603050405020304" charset="0"/>
              </a:rPr>
              <a:t>联系上</a:t>
            </a:r>
            <a:r>
              <a:rPr lang="zh-CN" altLang="en-US" sz="2400">
                <a:latin typeface="Times New Roman" panose="02020603050405020304" charset="0"/>
                <a:cs typeface="Times New Roman" panose="02020603050405020304" charset="0"/>
              </a:rPr>
              <a:t>对方。</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We </a:t>
            </a:r>
            <a:r>
              <a:rPr lang="en-US" altLang="zh-CN" sz="2400" u="sng">
                <a:solidFill>
                  <a:srgbClr val="7030A0"/>
                </a:solidFill>
                <a:latin typeface="Times New Roman" panose="02020603050405020304" charset="0"/>
                <a:cs typeface="Times New Roman" panose="02020603050405020304" charset="0"/>
              </a:rPr>
              <a:t>have been out of touch for almost ten years</a:t>
            </a:r>
            <a:r>
              <a:rPr lang="en-US" altLang="zh-CN" sz="2400">
                <a:latin typeface="Times New Roman" panose="02020603050405020304" charset="0"/>
                <a:cs typeface="Times New Roman" panose="02020603050405020304" charset="0"/>
              </a:rPr>
              <a:t>, and hence, it is quite difficult for us to </a:t>
            </a:r>
            <a:r>
              <a:rPr lang="en-US" altLang="zh-CN" sz="2400" u="sng">
                <a:solidFill>
                  <a:srgbClr val="7030A0"/>
                </a:solidFill>
                <a:latin typeface="Times New Roman" panose="02020603050405020304" charset="0"/>
                <a:cs typeface="Times New Roman" panose="02020603050405020304" charset="0"/>
              </a:rPr>
              <a:t>get in touch with</a:t>
            </a:r>
            <a:r>
              <a:rPr lang="en-US" altLang="zh-CN" sz="2400">
                <a:latin typeface="Times New Roman" panose="02020603050405020304" charset="0"/>
                <a:cs typeface="Times New Roman" panose="02020603050405020304" charset="0"/>
              </a:rPr>
              <a:t> each other again.</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keep in touch with/ki:p </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n t</a:t>
            </a:r>
            <a:r>
              <a:rPr lang="en-US" altLang="en-US" sz="2400" b="1">
                <a:solidFill>
                  <a:schemeClr val="bg2">
                    <a:lumMod val="10000"/>
                  </a:schemeClr>
                </a:solidFill>
                <a:latin typeface="微软雅黑" panose="020B0503020204020204" charset="-122"/>
                <a:ea typeface="微软雅黑" panose="020B0503020204020204" charset="-122"/>
              </a:rPr>
              <a:t>ʌ</a:t>
            </a:r>
            <a:r>
              <a:rPr lang="en-US" altLang="zh-CN" sz="2400" b="1">
                <a:solidFill>
                  <a:schemeClr val="bg2">
                    <a:lumMod val="10000"/>
                  </a:schemeClr>
                </a:solidFill>
                <a:latin typeface="微软雅黑" panose="020B0503020204020204" charset="-122"/>
                <a:ea typeface="微软雅黑" panose="020B0503020204020204" charset="-122"/>
              </a:rPr>
              <a:t>t</a:t>
            </a:r>
            <a:r>
              <a:rPr lang="en-US" altLang="en-US" sz="2400" b="1">
                <a:solidFill>
                  <a:schemeClr val="bg2">
                    <a:lumMod val="10000"/>
                  </a:schemeClr>
                </a:solidFill>
                <a:latin typeface="微软雅黑" panose="020B0503020204020204" charset="-122"/>
                <a:ea typeface="微软雅黑" panose="020B0503020204020204" charset="-122"/>
              </a:rPr>
              <a:t>ʃ</a:t>
            </a:r>
            <a:r>
              <a:rPr lang="en-US" altLang="zh-CN" sz="2400" b="1">
                <a:solidFill>
                  <a:schemeClr val="bg2">
                    <a:lumMod val="10000"/>
                  </a:schemeClr>
                </a:solidFill>
                <a:latin typeface="微软雅黑" panose="020B0503020204020204" charset="-122"/>
                <a:ea typeface="微软雅黑" panose="020B0503020204020204" charset="-122"/>
              </a:rPr>
              <a:t> w</a:t>
            </a:r>
            <a:r>
              <a:rPr lang="en-US" altLang="en-US" sz="2400" b="1">
                <a:solidFill>
                  <a:schemeClr val="bg2">
                    <a:lumMod val="10000"/>
                  </a:schemeClr>
                </a:solidFill>
                <a:latin typeface="微软雅黑" panose="020B0503020204020204" charset="-122"/>
                <a:ea typeface="微软雅黑" panose="020B0503020204020204" charset="-122"/>
              </a:rPr>
              <a:t>ɪð</a:t>
            </a:r>
            <a:r>
              <a:rPr lang="en-US" altLang="zh-CN" sz="2400" b="1">
                <a:solidFill>
                  <a:schemeClr val="bg2">
                    <a:lumMod val="10000"/>
                  </a:schemeClr>
                </a:solidFill>
                <a:latin typeface="微软雅黑" panose="020B0503020204020204" charset="-122"/>
                <a:ea typeface="微软雅黑" panose="020B0503020204020204" charset="-122"/>
              </a:rPr>
              <a:t>/  </a:t>
            </a:r>
            <a:r>
              <a:rPr lang="zh-CN" altLang="en-US" sz="2400" b="1">
                <a:solidFill>
                  <a:schemeClr val="bg2">
                    <a:lumMod val="10000"/>
                  </a:schemeClr>
                </a:solidFill>
                <a:latin typeface="微软雅黑" panose="020B0503020204020204" charset="-122"/>
                <a:ea typeface="微软雅黑" panose="020B0503020204020204" charset="-122"/>
              </a:rPr>
              <a:t>与</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保持联系</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了解</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情况</a:t>
            </a:r>
            <a:r>
              <a:rPr lang="en-US" altLang="zh-CN" sz="2400" b="1">
                <a:solidFill>
                  <a:schemeClr val="bg2">
                    <a:lumMod val="10000"/>
                  </a:schemeClr>
                </a:solidFill>
                <a:latin typeface="微软雅黑" panose="020B0503020204020204" charset="-122"/>
                <a:ea typeface="微软雅黑" panose="020B0503020204020204" charset="-122"/>
              </a:rPr>
              <a:t>)</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p:nvPr/>
        </p:nvPicPr>
        <p:blipFill>
          <a:blip r:embed="rId4"/>
          <a:stretch>
            <a:fillRect/>
          </a:stretch>
        </p:blipFill>
        <p:spPr>
          <a:xfrm>
            <a:off x="8865870" y="3111500"/>
            <a:ext cx="3174365" cy="3657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0237470"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许多人通过寻求找一份符合他们价值观和兴趣的工作来</a:t>
            </a:r>
            <a:r>
              <a:rPr lang="zh-CN" altLang="en-US" sz="2400">
                <a:solidFill>
                  <a:srgbClr val="FF0000"/>
                </a:solidFill>
                <a:latin typeface="Times New Roman" panose="02020603050405020304" charset="0"/>
                <a:cs typeface="Times New Roman" panose="02020603050405020304" charset="0"/>
              </a:rPr>
              <a:t>获得职业成就感</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Many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people</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seek</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career</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fulfillment</a:t>
            </a:r>
            <a:r>
              <a:rPr lang="en-US" altLang="en-US" sz="2400" u="sng">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by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finding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job</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aligns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with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their</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values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interests.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endParaRPr lang="en-US"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对于你所咨询的高中是否应该</a:t>
            </a:r>
            <a:r>
              <a:rPr lang="zh-CN" altLang="en-US" sz="2400">
                <a:solidFill>
                  <a:srgbClr val="FF0000"/>
                </a:solidFill>
                <a:latin typeface="Times New Roman" panose="02020603050405020304" charset="0"/>
                <a:cs typeface="Times New Roman" panose="02020603050405020304" charset="0"/>
              </a:rPr>
              <a:t>开设职业规划课程</a:t>
            </a:r>
            <a:r>
              <a:rPr lang="zh-CN" altLang="en-US" sz="2400">
                <a:latin typeface="Times New Roman" panose="02020603050405020304" charset="0"/>
                <a:cs typeface="Times New Roman" panose="02020603050405020304" charset="0"/>
              </a:rPr>
              <a:t>的问题，</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我坚信这是有必要的。</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Regarding your inquiry about whether high schools should </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u="sng">
                <a:solidFill>
                  <a:srgbClr val="FF0000"/>
                </a:solidFill>
                <a:latin typeface="Times New Roman" panose="02020603050405020304" charset="0"/>
                <a:cs typeface="Times New Roman" panose="02020603050405020304" charset="0"/>
              </a:rPr>
              <a:t>offer a career planning course</a:t>
            </a:r>
            <a:r>
              <a:rPr lang="en-US" altLang="zh-CN" sz="2400">
                <a:latin typeface="Times New Roman" panose="02020603050405020304" charset="0"/>
                <a:cs typeface="Times New Roman" panose="02020603050405020304" charset="0"/>
              </a:rPr>
              <a:t>, I firmly believe it’s necessary.</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solidFill>
                  <a:srgbClr val="FF0000"/>
                </a:solidFill>
                <a:latin typeface="Times New Roman" panose="02020603050405020304" charset="0"/>
                <a:cs typeface="Times New Roman" panose="02020603050405020304" charset="0"/>
              </a:rPr>
              <a:t>职业规划课程</a:t>
            </a:r>
            <a:r>
              <a:rPr lang="zh-CN" altLang="en-US" sz="2400">
                <a:latin typeface="Times New Roman" panose="02020603050405020304" charset="0"/>
                <a:cs typeface="Times New Roman" panose="02020603050405020304" charset="0"/>
              </a:rPr>
              <a:t>以工作坊、研讨会和演讲嘉宾的形式，帮助学生更好地了解自己的兴趣和优势。它还使他们能够在自己的学术道路和</a:t>
            </a:r>
            <a:r>
              <a:rPr lang="zh-CN" altLang="en-US" sz="2400">
                <a:solidFill>
                  <a:srgbClr val="FF0000"/>
                </a:solidFill>
                <a:latin typeface="Times New Roman" panose="02020603050405020304" charset="0"/>
                <a:cs typeface="Times New Roman" panose="02020603050405020304" charset="0"/>
              </a:rPr>
              <a:t>潜在的职业生涯中</a:t>
            </a:r>
            <a:r>
              <a:rPr lang="zh-CN" altLang="en-US" sz="2400">
                <a:latin typeface="Times New Roman" panose="02020603050405020304" charset="0"/>
                <a:cs typeface="Times New Roman" panose="02020603050405020304" charset="0"/>
              </a:rPr>
              <a:t>做出明智的决定。</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u="sng">
                <a:solidFill>
                  <a:srgbClr val="FF0000"/>
                </a:solidFill>
                <a:latin typeface="Times New Roman" panose="02020603050405020304" charset="0"/>
                <a:cs typeface="Times New Roman" panose="02020603050405020304" charset="0"/>
              </a:rPr>
              <a:t>Career planning courses </a:t>
            </a:r>
            <a:r>
              <a:rPr lang="en-US" altLang="zh-CN" sz="2400">
                <a:latin typeface="Times New Roman" panose="02020603050405020304" charset="0"/>
                <a:cs typeface="Times New Roman" panose="02020603050405020304" charset="0"/>
              </a:rPr>
              <a:t>in the form of workshops,seminars and guest speakers helps students understand their interests and strengths better.It also enables them to make informed decisions on their academic path and </a:t>
            </a:r>
            <a:r>
              <a:rPr lang="en-US" altLang="zh-CN" sz="2400" u="sng">
                <a:solidFill>
                  <a:srgbClr val="FF0000"/>
                </a:solidFill>
                <a:latin typeface="Times New Roman" panose="02020603050405020304" charset="0"/>
                <a:cs typeface="Times New Roman" panose="02020603050405020304" charset="0"/>
              </a:rPr>
              <a:t>potential careers. </a:t>
            </a:r>
            <a:endParaRPr lang="en-US" altLang="zh-CN" sz="2400" u="sng">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career/k</a:t>
            </a:r>
            <a:r>
              <a:rPr lang="en-US" altLang="en-US" sz="2400" b="1">
                <a:solidFill>
                  <a:schemeClr val="bg2">
                    <a:lumMod val="10000"/>
                  </a:schemeClr>
                </a:solidFill>
                <a:latin typeface="微软雅黑" panose="020B0503020204020204" charset="-122"/>
                <a:ea typeface="微软雅黑" panose="020B0503020204020204" charset="-122"/>
              </a:rPr>
              <a:t>əˈ</a:t>
            </a:r>
            <a:r>
              <a:rPr lang="en-US" altLang="zh-CN" sz="2400" b="1">
                <a:solidFill>
                  <a:schemeClr val="bg2">
                    <a:lumMod val="10000"/>
                  </a:schemeClr>
                </a:solidFill>
                <a:latin typeface="微软雅黑" panose="020B0503020204020204" charset="-122"/>
                <a:ea typeface="微软雅黑" panose="020B0503020204020204" charset="-122"/>
              </a:rPr>
              <a:t>r</a:t>
            </a:r>
            <a:r>
              <a:rPr lang="en-US" altLang="en-US" sz="2400" b="1">
                <a:solidFill>
                  <a:schemeClr val="bg2">
                    <a:lumMod val="10000"/>
                  </a:schemeClr>
                </a:solidFill>
                <a:latin typeface="微软雅黑" panose="020B0503020204020204" charset="-122"/>
                <a:ea typeface="微软雅黑" panose="020B0503020204020204" charset="-122"/>
              </a:rPr>
              <a:t>ɪə</a:t>
            </a:r>
            <a:r>
              <a:rPr lang="en-US" altLang="zh-CN" sz="2400" b="1">
                <a:solidFill>
                  <a:schemeClr val="bg2">
                    <a:lumMod val="10000"/>
                  </a:schemeClr>
                </a:solidFill>
                <a:latin typeface="微软雅黑" panose="020B0503020204020204" charset="-122"/>
                <a:ea typeface="微软雅黑" panose="020B0503020204020204" charset="-122"/>
              </a:rPr>
              <a:t>(r)/    n.</a:t>
            </a:r>
            <a:r>
              <a:rPr lang="zh-CN" altLang="en-US" sz="2400" b="1">
                <a:solidFill>
                  <a:schemeClr val="bg2">
                    <a:lumMod val="10000"/>
                  </a:schemeClr>
                </a:solidFill>
                <a:latin typeface="微软雅黑" panose="020B0503020204020204" charset="-122"/>
                <a:ea typeface="微软雅黑" panose="020B0503020204020204" charset="-122"/>
              </a:rPr>
              <a:t>职业</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事业</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8879205" y="1869440"/>
            <a:ext cx="3103245" cy="20148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linds(horizontal)">
                                      <p:cBhvr>
                                        <p:cTn id="3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0325100" cy="5631180"/>
          </a:xfrm>
          <a:prstGeom prst="rect">
            <a:avLst/>
          </a:prstGeom>
          <a:noFill/>
        </p:spPr>
        <p:txBody>
          <a:bodyPr wrap="square" rtlCol="0" anchor="t">
            <a:spAutoFit/>
          </a:bodyPr>
          <a:lstStyle/>
          <a:p>
            <a:r>
              <a:rPr sz="2400"/>
              <a:t>1.这些智能家居将</a:t>
            </a:r>
            <a:r>
              <a:rPr sz="2400">
                <a:solidFill>
                  <a:srgbClr val="FF0000"/>
                </a:solidFill>
              </a:rPr>
              <a:t>使我们安全</a:t>
            </a:r>
            <a:r>
              <a:rPr sz="2400"/>
              <a:t>，节省我们的能源，并提供更舒适生活的环境。</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These smart homes will </a:t>
            </a:r>
            <a:r>
              <a:rPr sz="2400" u="sng">
                <a:solidFill>
                  <a:srgbClr val="FF0000"/>
                </a:solidFill>
                <a:latin typeface="Times New Roman" panose="02020603050405020304" charset="0"/>
                <a:cs typeface="Times New Roman" panose="02020603050405020304" charset="0"/>
              </a:rPr>
              <a:t>keep us secure</a:t>
            </a:r>
            <a:r>
              <a:rPr sz="2400">
                <a:latin typeface="Times New Roman" panose="02020603050405020304" charset="0"/>
                <a:cs typeface="Times New Roman" panose="02020603050405020304" charset="0"/>
              </a:rPr>
              <a:t>, save</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us energy, and provide</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 a more comfortable environment to live in.</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2.理想是指路明灯。没有理想，就没有</a:t>
            </a:r>
            <a:r>
              <a:rPr sz="2400">
                <a:solidFill>
                  <a:srgbClr val="FF0000"/>
                </a:solidFill>
                <a:latin typeface="Times New Roman" panose="02020603050405020304" charset="0"/>
                <a:cs typeface="Times New Roman" panose="02020603050405020304" charset="0"/>
              </a:rPr>
              <a:t>坚定的方向</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没有方向就没有生命。</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Ideal is the light tower. Without ideal , there is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no </a:t>
            </a:r>
            <a:r>
              <a:rPr sz="2400" u="sng">
                <a:solidFill>
                  <a:srgbClr val="FF0000"/>
                </a:solidFill>
                <a:latin typeface="Times New Roman" panose="02020603050405020304" charset="0"/>
                <a:cs typeface="Times New Roman" panose="02020603050405020304" charset="0"/>
              </a:rPr>
              <a:t>secure direction</a:t>
            </a:r>
            <a:r>
              <a:rPr sz="2400">
                <a:latin typeface="Times New Roman" panose="02020603050405020304" charset="0"/>
                <a:cs typeface="Times New Roman" panose="02020603050405020304" charset="0"/>
              </a:rPr>
              <a:t> ; without</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direction , there is no life .</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3.她</a:t>
            </a:r>
            <a:r>
              <a:rPr sz="2400">
                <a:solidFill>
                  <a:srgbClr val="FF0000"/>
                </a:solidFill>
                <a:latin typeface="Times New Roman" panose="02020603050405020304" charset="0"/>
                <a:cs typeface="Times New Roman" panose="02020603050405020304" charset="0"/>
              </a:rPr>
              <a:t>把绳子牢牢地系在</a:t>
            </a:r>
            <a:r>
              <a:rPr sz="2400">
                <a:latin typeface="Times New Roman" panose="02020603050405020304" charset="0"/>
                <a:cs typeface="Times New Roman" panose="02020603050405020304" charset="0"/>
              </a:rPr>
              <a:t>汽车后面。</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She </a:t>
            </a:r>
            <a:r>
              <a:rPr sz="2400" u="sng">
                <a:solidFill>
                  <a:srgbClr val="FF0000"/>
                </a:solidFill>
                <a:latin typeface="Times New Roman" panose="02020603050405020304" charset="0"/>
                <a:cs typeface="Times New Roman" panose="02020603050405020304" charset="0"/>
              </a:rPr>
              <a:t>secured the rope </a:t>
            </a:r>
            <a:r>
              <a:rPr sz="2400">
                <a:latin typeface="Times New Roman" panose="02020603050405020304" charset="0"/>
                <a:cs typeface="Times New Roman" panose="02020603050405020304" charset="0"/>
              </a:rPr>
              <a:t>firmly to the back of the car.</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4.郑钦文没有气馁，并逐渐扳平比分，最终以7-5获胜，</a:t>
            </a:r>
            <a:r>
              <a:rPr sz="2400">
                <a:solidFill>
                  <a:srgbClr val="FF0000"/>
                </a:solidFill>
                <a:latin typeface="Times New Roman" panose="02020603050405020304" charset="0"/>
                <a:cs typeface="Times New Roman" panose="02020603050405020304" charset="0"/>
              </a:rPr>
              <a:t>获得了胜利</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Zheng Qinwen was not discouraged by the defeat and equalized the score gradually, eventually winning the set 7-5 to </a:t>
            </a:r>
            <a:r>
              <a:rPr sz="2400" u="sng">
                <a:solidFill>
                  <a:srgbClr val="FF0000"/>
                </a:solidFill>
                <a:latin typeface="Times New Roman" panose="02020603050405020304" charset="0"/>
                <a:cs typeface="Times New Roman" panose="02020603050405020304" charset="0"/>
              </a:rPr>
              <a:t>secure the victory</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p:txBody>
      </p:sp>
      <p:sp>
        <p:nvSpPr>
          <p:cNvPr id="2" name="文本框 1"/>
          <p:cNvSpPr txBox="1"/>
          <p:nvPr/>
        </p:nvSpPr>
        <p:spPr>
          <a:xfrm>
            <a:off x="1326221" y="16021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secure/sɪˈkjʊə(r)/   a.安全的;安心的 vt.获得</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4"/>
          <a:stretch>
            <a:fillRect/>
          </a:stretch>
        </p:blipFill>
        <p:spPr>
          <a:xfrm>
            <a:off x="8486140" y="1773555"/>
            <a:ext cx="3592195" cy="31883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linds(horizontal)">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blinds(horizontal)">
                                      <p:cBhvr>
                                        <p:cTn id="35"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1160970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健康的饮食结合经常锻炼有助于你的身体抵抗感染。</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A healthy diet combined with regular exercise can help your body </a:t>
            </a:r>
            <a:r>
              <a:rPr lang="en-US" altLang="zh-CN" sz="2400" u="sng">
                <a:solidFill>
                  <a:srgbClr val="FF0000"/>
                </a:solidFill>
                <a:latin typeface="Times New Roman" panose="02020603050405020304" charset="0"/>
                <a:cs typeface="Times New Roman" panose="02020603050405020304" charset="0"/>
              </a:rPr>
              <a:t>resist infection</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学生应该</a:t>
            </a:r>
            <a:r>
              <a:rPr lang="zh-CN" altLang="en-US" sz="2400">
                <a:solidFill>
                  <a:srgbClr val="FF0000"/>
                </a:solidFill>
                <a:latin typeface="Times New Roman" panose="02020603050405020304" charset="0"/>
                <a:cs typeface="Times New Roman" panose="02020603050405020304" charset="0"/>
              </a:rPr>
              <a:t>抵制诱惑</a:t>
            </a:r>
            <a:r>
              <a:rPr lang="zh-CN" altLang="en-US" sz="2400">
                <a:latin typeface="Times New Roman" panose="02020603050405020304" charset="0"/>
                <a:cs typeface="Times New Roman" panose="02020603050405020304" charset="0"/>
              </a:rPr>
              <a:t>，把注意力集中在考试上。</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Students should </a:t>
            </a:r>
            <a:r>
              <a:rPr lang="en-US" altLang="zh-CN" sz="2400" u="sng">
                <a:solidFill>
                  <a:srgbClr val="FF0000"/>
                </a:solidFill>
                <a:latin typeface="Times New Roman" panose="02020603050405020304" charset="0"/>
                <a:cs typeface="Times New Roman" panose="02020603050405020304" charset="0"/>
              </a:rPr>
              <a:t>resist the temptation</a:t>
            </a:r>
            <a:r>
              <a:rPr lang="en-US" altLang="zh-CN" sz="2400">
                <a:latin typeface="Times New Roman" panose="02020603050405020304" charset="0"/>
                <a:cs typeface="Times New Roman" panose="02020603050405020304" charset="0"/>
              </a:rPr>
              <a:t> to focus on the exams.</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一个说</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南瓜好大啊</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我迫不及待地想看看瓜里的脸。</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我能想象出这家伙</a:t>
            </a:r>
            <a:r>
              <a:rPr lang="zh-CN" altLang="en-US" sz="2400">
                <a:solidFill>
                  <a:srgbClr val="FF0000"/>
                </a:solidFill>
                <a:latin typeface="Times New Roman" panose="02020603050405020304" charset="0"/>
                <a:cs typeface="Times New Roman" panose="02020603050405020304" charset="0"/>
              </a:rPr>
              <a:t>忍不住偷笑的样子</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r>
              <a:rPr lang="en-US" altLang="zh-CN" sz="2400" baseline="30000">
                <a:latin typeface="Times New Roman" panose="02020603050405020304" charset="0"/>
                <a:cs typeface="Times New Roman" panose="02020603050405020304" charset="0"/>
              </a:rPr>
              <a:t>2021</a:t>
            </a:r>
            <a:r>
              <a:rPr lang="zh-CN" altLang="en-US" sz="2400" baseline="30000">
                <a:latin typeface="Times New Roman" panose="02020603050405020304" charset="0"/>
                <a:cs typeface="Times New Roman" panose="02020603050405020304" charset="0"/>
              </a:rPr>
              <a:t>年浙江</a:t>
            </a:r>
            <a:r>
              <a:rPr lang="en-US" altLang="zh-CN" sz="2400" baseline="30000">
                <a:latin typeface="Times New Roman" panose="02020603050405020304" charset="0"/>
                <a:cs typeface="Times New Roman" panose="02020603050405020304" charset="0"/>
              </a:rPr>
              <a:t>1</a:t>
            </a:r>
            <a:r>
              <a:rPr lang="zh-CN" altLang="en-US" sz="2400" baseline="30000">
                <a:latin typeface="Times New Roman" panose="02020603050405020304" charset="0"/>
                <a:cs typeface="Times New Roman" panose="02020603050405020304" charset="0"/>
              </a:rPr>
              <a:t>月高考读后续写</a:t>
            </a:r>
            <a:r>
              <a:rPr lang="en-US" altLang="zh-CN" sz="2400" baseline="30000">
                <a:latin typeface="Times New Roman" panose="02020603050405020304" charset="0"/>
                <a:cs typeface="Times New Roman" panose="02020603050405020304" charset="0"/>
              </a:rPr>
              <a:t> “</a:t>
            </a:r>
            <a:r>
              <a:rPr lang="zh-CN" altLang="en-US" sz="2400" baseline="30000">
                <a:latin typeface="Times New Roman" panose="02020603050405020304" charset="0"/>
                <a:cs typeface="Times New Roman" panose="02020603050405020304" charset="0"/>
              </a:rPr>
              <a:t>万圣节南瓜趣事</a:t>
            </a:r>
            <a:r>
              <a:rPr lang="en-US" altLang="zh-CN" sz="2400" baseline="30000">
                <a:latin typeface="Times New Roman" panose="02020603050405020304" charset="0"/>
                <a:cs typeface="Times New Roman" panose="02020603050405020304" charset="0"/>
              </a:rPr>
              <a:t>”</a:t>
            </a:r>
            <a:endParaRPr lang="en-US" altLang="zh-CN"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One remarked,“What a great pumpkin! I can’t wait to see </a:t>
            </a:r>
            <a:endParaRPr lang="en-US" altLang="zh-CN"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the face in it.” I could picture this guy </a:t>
            </a:r>
            <a:r>
              <a:rPr lang="en-US" altLang="zh-CN" sz="2400" u="sng">
                <a:solidFill>
                  <a:srgbClr val="FF0000"/>
                </a:solidFill>
                <a:latin typeface="Times New Roman" panose="02020603050405020304" charset="0"/>
                <a:cs typeface="Times New Roman" panose="02020603050405020304" charset="0"/>
              </a:rPr>
              <a:t>couldn’t resist chuckling</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4.</a:t>
            </a:r>
            <a:r>
              <a:rPr lang="zh-CN" altLang="en-US" sz="2400">
                <a:latin typeface="Times New Roman" panose="02020603050405020304" charset="0"/>
                <a:cs typeface="Times New Roman" panose="02020603050405020304" charset="0"/>
              </a:rPr>
              <a:t>人们认为老年人</a:t>
            </a:r>
            <a:r>
              <a:rPr lang="zh-CN" altLang="en-US" sz="2400">
                <a:solidFill>
                  <a:srgbClr val="FF0000"/>
                </a:solidFill>
                <a:latin typeface="Times New Roman" panose="02020603050405020304" charset="0"/>
                <a:cs typeface="Times New Roman" panose="02020603050405020304" charset="0"/>
              </a:rPr>
              <a:t>总是抗拒改变</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It is believed that elderly people </a:t>
            </a:r>
            <a:r>
              <a:rPr lang="en-US" altLang="zh-CN" sz="2400" u="sng">
                <a:solidFill>
                  <a:srgbClr val="FF0000"/>
                </a:solidFill>
                <a:latin typeface="Times New Roman" panose="02020603050405020304" charset="0"/>
                <a:cs typeface="Times New Roman" panose="02020603050405020304" charset="0"/>
              </a:rPr>
              <a:t>are always resistant to change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5.</a:t>
            </a:r>
            <a:r>
              <a:rPr lang="zh-CN" altLang="en-US" sz="2400">
                <a:latin typeface="Times New Roman" panose="02020603050405020304" charset="0"/>
                <a:cs typeface="Times New Roman" panose="02020603050405020304" charset="0"/>
              </a:rPr>
              <a:t>引起感冒的病毒不仅种类繁多，而且转化迅速，这意味着它们可以迅速</a:t>
            </a:r>
            <a:r>
              <a:rPr lang="zh-CN" altLang="en-US" sz="2400">
                <a:solidFill>
                  <a:srgbClr val="FF0000"/>
                </a:solidFill>
                <a:latin typeface="Times New Roman" panose="02020603050405020304" charset="0"/>
                <a:cs typeface="Times New Roman" panose="02020603050405020304" charset="0"/>
              </a:rPr>
              <a:t>产生抗药性。</a:t>
            </a:r>
            <a:endParaRPr lang="zh-CN" altLang="en-US" sz="2400">
              <a:solidFill>
                <a:srgbClr val="FF0000"/>
              </a:solidFill>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Cold -causing viruses are not only of multiple kinds, they also transform rapidly, meaning they can quickly </a:t>
            </a:r>
            <a:r>
              <a:rPr lang="en-US" altLang="zh-CN" sz="2400" u="sng">
                <a:solidFill>
                  <a:srgbClr val="FF0000"/>
                </a:solidFill>
                <a:latin typeface="Times New Roman" panose="02020603050405020304" charset="0"/>
                <a:cs typeface="Times New Roman" panose="02020603050405020304" charset="0"/>
              </a:rPr>
              <a:t>develop resistance to medicine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258911" y="195"/>
            <a:ext cx="9952303"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resist/r</a:t>
            </a:r>
            <a:r>
              <a:rPr lang="en-US" altLang="en-US" sz="2400" b="1">
                <a:solidFill>
                  <a:schemeClr val="bg2">
                    <a:lumMod val="10000"/>
                  </a:schemeClr>
                </a:solidFill>
                <a:latin typeface="微软雅黑" panose="020B0503020204020204" charset="-122"/>
                <a:ea typeface="微软雅黑" panose="020B0503020204020204" charset="-122"/>
              </a:rPr>
              <a:t>ɪˈ</a:t>
            </a:r>
            <a:r>
              <a:rPr lang="en-US" altLang="zh-CN" sz="2400" b="1">
                <a:solidFill>
                  <a:schemeClr val="bg2">
                    <a:lumMod val="10000"/>
                  </a:schemeClr>
                </a:solidFill>
                <a:latin typeface="微软雅黑" panose="020B0503020204020204" charset="-122"/>
                <a:ea typeface="微软雅黑" panose="020B0503020204020204" charset="-122"/>
              </a:rPr>
              <a:t>z</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st/   v.</a:t>
            </a:r>
            <a:r>
              <a:rPr lang="zh-CN" altLang="en-US" sz="2400" b="1">
                <a:solidFill>
                  <a:schemeClr val="bg2">
                    <a:lumMod val="10000"/>
                  </a:schemeClr>
                </a:solidFill>
                <a:latin typeface="微软雅黑" panose="020B0503020204020204" charset="-122"/>
                <a:ea typeface="微软雅黑" panose="020B0503020204020204" charset="-122"/>
              </a:rPr>
              <a:t>抵制</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反抗</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抵挡</a:t>
            </a:r>
            <a:endParaRPr lang="zh-CN" altLang="en-US"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resistance/r</a:t>
            </a:r>
            <a:r>
              <a:rPr lang="en-US" altLang="en-US" sz="2400" b="1">
                <a:solidFill>
                  <a:schemeClr val="bg2">
                    <a:lumMod val="10000"/>
                  </a:schemeClr>
                </a:solidFill>
                <a:latin typeface="微软雅黑" panose="020B0503020204020204" charset="-122"/>
                <a:ea typeface="微软雅黑" panose="020B0503020204020204" charset="-122"/>
              </a:rPr>
              <a:t>ɪˈ</a:t>
            </a:r>
            <a:r>
              <a:rPr lang="en-US" altLang="zh-CN" sz="2400" b="1">
                <a:solidFill>
                  <a:schemeClr val="bg2">
                    <a:lumMod val="10000"/>
                  </a:schemeClr>
                </a:solidFill>
                <a:latin typeface="微软雅黑" panose="020B0503020204020204" charset="-122"/>
                <a:ea typeface="微软雅黑" panose="020B0503020204020204" charset="-122"/>
              </a:rPr>
              <a:t>z</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st</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ns/   n.</a:t>
            </a:r>
            <a:r>
              <a:rPr lang="zh-CN" altLang="en-US" sz="2400" b="1">
                <a:solidFill>
                  <a:schemeClr val="bg2">
                    <a:lumMod val="10000"/>
                  </a:schemeClr>
                </a:solidFill>
                <a:latin typeface="微软雅黑" panose="020B0503020204020204" charset="-122"/>
                <a:ea typeface="微软雅黑" panose="020B0503020204020204" charset="-122"/>
              </a:rPr>
              <a:t>抵制</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反对</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抗拒</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p:nvPr/>
        </p:nvPicPr>
        <p:blipFill>
          <a:blip r:embed="rId4"/>
          <a:stretch>
            <a:fillRect/>
          </a:stretch>
        </p:blipFill>
        <p:spPr>
          <a:xfrm>
            <a:off x="9006840" y="1744345"/>
            <a:ext cx="3107690" cy="28987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blinds(horizontal)">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blinds(horizontal)">
                                      <p:cBhvr>
                                        <p:cTn id="3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1009015"/>
            <a:ext cx="8093075"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我想知道你写完关于环境保护的</a:t>
            </a:r>
            <a:r>
              <a:rPr lang="zh-CN" altLang="en-US" sz="2400">
                <a:solidFill>
                  <a:srgbClr val="FF0000"/>
                </a:solidFill>
                <a:latin typeface="Times New Roman" panose="02020603050405020304" charset="0"/>
                <a:cs typeface="Times New Roman" panose="02020603050405020304" charset="0"/>
              </a:rPr>
              <a:t>英语作文</a:t>
            </a:r>
            <a:r>
              <a:rPr lang="zh-CN" altLang="en-US" sz="2400">
                <a:latin typeface="Times New Roman" panose="02020603050405020304" charset="0"/>
                <a:cs typeface="Times New Roman" panose="02020603050405020304" charset="0"/>
              </a:rPr>
              <a:t>了吗</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I wonder if you have finished your </a:t>
            </a:r>
            <a:r>
              <a:rPr lang="en-US" altLang="zh-CN" sz="2400" u="sng">
                <a:solidFill>
                  <a:srgbClr val="FF0000"/>
                </a:solidFill>
                <a:latin typeface="Times New Roman" panose="02020603050405020304" charset="0"/>
                <a:cs typeface="Times New Roman" panose="02020603050405020304" charset="0"/>
              </a:rPr>
              <a:t>English essay</a:t>
            </a:r>
            <a:r>
              <a:rPr lang="en-US" altLang="zh-CN" sz="2400">
                <a:latin typeface="Times New Roman" panose="02020603050405020304" charset="0"/>
                <a:cs typeface="Times New Roman" panose="02020603050405020304" charset="0"/>
              </a:rPr>
              <a:t> on environmental protection.</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我们很高兴地宣布，我们学校的英语报社</a:t>
            </a:r>
            <a:r>
              <a:rPr lang="zh-CN" altLang="en-US" sz="2400">
                <a:solidFill>
                  <a:srgbClr val="FF0000"/>
                </a:solidFill>
                <a:latin typeface="Times New Roman" panose="02020603050405020304" charset="0"/>
                <a:cs typeface="Times New Roman" panose="02020603050405020304" charset="0"/>
              </a:rPr>
              <a:t>正在组织一场</a:t>
            </a:r>
            <a:r>
              <a:rPr lang="zh-CN" altLang="en-US" sz="2400">
                <a:latin typeface="Times New Roman" panose="02020603050405020304" charset="0"/>
                <a:cs typeface="Times New Roman" panose="02020603050405020304" charset="0"/>
              </a:rPr>
              <a:t>以</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携手拯救粮食</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为主题的</a:t>
            </a:r>
            <a:r>
              <a:rPr lang="zh-CN" altLang="en-US" sz="2400">
                <a:solidFill>
                  <a:srgbClr val="FF0000"/>
                </a:solidFill>
                <a:latin typeface="Times New Roman" panose="02020603050405020304" charset="0"/>
                <a:cs typeface="Times New Roman" panose="02020603050405020304" charset="0"/>
              </a:rPr>
              <a:t>征文比赛</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We are excited to announce that our school's English newspaper is</a:t>
            </a:r>
            <a:r>
              <a:rPr lang="en-US" altLang="zh-CN" sz="2400" u="sng">
                <a:solidFill>
                  <a:srgbClr val="FF0000"/>
                </a:solidFill>
                <a:latin typeface="Times New Roman" panose="02020603050405020304" charset="0"/>
                <a:cs typeface="Times New Roman" panose="02020603050405020304" charset="0"/>
              </a:rPr>
              <a:t> organizing an essay competition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with the theme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"Join Hands, Save Food." </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essay/</a:t>
            </a:r>
            <a:r>
              <a:rPr lang="en-US" altLang="en-US" sz="2400" b="1">
                <a:solidFill>
                  <a:schemeClr val="bg2">
                    <a:lumMod val="10000"/>
                  </a:schemeClr>
                </a:solidFill>
                <a:latin typeface="微软雅黑" panose="020B0503020204020204" charset="-122"/>
                <a:ea typeface="微软雅黑" panose="020B0503020204020204" charset="-122"/>
              </a:rPr>
              <a:t>ˈ</a:t>
            </a:r>
            <a:r>
              <a:rPr lang="en-US" altLang="zh-CN" sz="2400" b="1">
                <a:solidFill>
                  <a:schemeClr val="bg2">
                    <a:lumMod val="10000"/>
                  </a:schemeClr>
                </a:solidFill>
                <a:latin typeface="微软雅黑" panose="020B0503020204020204" charset="-122"/>
                <a:ea typeface="微软雅黑" panose="020B0503020204020204" charset="-122"/>
              </a:rPr>
              <a:t>ese</a:t>
            </a:r>
            <a:r>
              <a:rPr lang="en-US" altLang="en-US" sz="2400" b="1">
                <a:solidFill>
                  <a:schemeClr val="bg2">
                    <a:lumMod val="10000"/>
                  </a:schemeClr>
                </a:solidFill>
                <a:latin typeface="微软雅黑" panose="020B0503020204020204" charset="-122"/>
                <a:ea typeface="微软雅黑" panose="020B0503020204020204" charset="-122"/>
              </a:rPr>
              <a:t>ɪ</a:t>
            </a:r>
            <a:r>
              <a:rPr lang="en-US" altLang="zh-CN" sz="2400" b="1">
                <a:solidFill>
                  <a:schemeClr val="bg2">
                    <a:lumMod val="10000"/>
                  </a:schemeClr>
                </a:solidFill>
                <a:latin typeface="微软雅黑" panose="020B0503020204020204" charset="-122"/>
                <a:ea typeface="微软雅黑" panose="020B0503020204020204" charset="-122"/>
              </a:rPr>
              <a:t>/    n.</a:t>
            </a:r>
            <a:r>
              <a:rPr lang="zh-CN" altLang="en-US" sz="2400" b="1">
                <a:solidFill>
                  <a:schemeClr val="bg2">
                    <a:lumMod val="10000"/>
                  </a:schemeClr>
                </a:solidFill>
                <a:latin typeface="微软雅黑" panose="020B0503020204020204" charset="-122"/>
                <a:ea typeface="微软雅黑" panose="020B0503020204020204" charset="-122"/>
              </a:rPr>
              <a:t>文章</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4"/>
          <a:stretch>
            <a:fillRect/>
          </a:stretch>
        </p:blipFill>
        <p:spPr>
          <a:xfrm>
            <a:off x="9537065" y="3979545"/>
            <a:ext cx="2489200" cy="2762250"/>
          </a:xfrm>
          <a:prstGeom prst="rect">
            <a:avLst/>
          </a:prstGeom>
        </p:spPr>
      </p:pic>
      <p:pic>
        <p:nvPicPr>
          <p:cNvPr id="5" name="图片 4"/>
          <p:cNvPicPr/>
          <p:nvPr/>
        </p:nvPicPr>
        <p:blipFill>
          <a:blip r:embed="rId5"/>
          <a:stretch>
            <a:fillRect/>
          </a:stretch>
        </p:blipFill>
        <p:spPr>
          <a:xfrm>
            <a:off x="8371840" y="895985"/>
            <a:ext cx="3822065" cy="29527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278765" y="765175"/>
            <a:ext cx="9334500" cy="5848985"/>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他作为目击者对事故</a:t>
            </a:r>
            <a:r>
              <a:rPr lang="zh-CN" altLang="en-US" sz="2400">
                <a:solidFill>
                  <a:srgbClr val="FF0000"/>
                </a:solidFill>
                <a:latin typeface="Times New Roman" panose="02020603050405020304" charset="0"/>
                <a:cs typeface="Times New Roman" panose="02020603050405020304" charset="0"/>
              </a:rPr>
              <a:t>作了准确的描述</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He </a:t>
            </a:r>
            <a:r>
              <a:rPr lang="en-US" altLang="zh-CN" sz="2400" u="sng">
                <a:solidFill>
                  <a:srgbClr val="FF0000"/>
                </a:solidFill>
                <a:latin typeface="Times New Roman" panose="02020603050405020304" charset="0"/>
                <a:cs typeface="Times New Roman" panose="02020603050405020304" charset="0"/>
              </a:rPr>
              <a:t>gave an accurate account of </a:t>
            </a:r>
            <a:r>
              <a:rPr lang="en-US" altLang="zh-CN" sz="2400">
                <a:latin typeface="Times New Roman" panose="02020603050405020304" charset="0"/>
                <a:cs typeface="Times New Roman" panose="02020603050405020304" charset="0"/>
              </a:rPr>
              <a:t>the accident as an eyewitness.</a:t>
            </a:r>
            <a:endParaRPr lang="en-US" altLang="zh-CN"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一路上，它</a:t>
            </a:r>
            <a:r>
              <a:rPr lang="zh-CN" altLang="en-US" sz="2400">
                <a:solidFill>
                  <a:srgbClr val="FF0000"/>
                </a:solidFill>
                <a:latin typeface="Times New Roman" panose="02020603050405020304" charset="0"/>
                <a:cs typeface="Times New Roman" panose="02020603050405020304" charset="0"/>
              </a:rPr>
              <a:t>准确地识别红绿灯</a:t>
            </a:r>
            <a:r>
              <a:rPr lang="zh-CN" altLang="en-US" sz="2400">
                <a:latin typeface="Times New Roman" panose="02020603050405020304" charset="0"/>
                <a:cs typeface="Times New Roman" panose="02020603050405020304" charset="0"/>
              </a:rPr>
              <a:t>，礼让行人，甚至在复杂的路口</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也能做出恰当的判断，让我这个</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乘客</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倍感安心。</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During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ride,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accurate</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identification</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of</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traffic</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signals</a:t>
            </a:r>
            <a:r>
              <a:rPr lang="en-US" altLang="zh-CN" sz="2400">
                <a:latin typeface="Times New Roman" panose="02020603050405020304" charset="0"/>
                <a:cs typeface="Times New Roman" panose="02020603050405020304" charset="0"/>
              </a:rPr>
              <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yielding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to</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pedestrians,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wellas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the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precise judgments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even</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under</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complex</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circumstances, put my mind at ease as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passenger.</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岗位工作职责包括按时完成任务，与同事有效沟通，</a:t>
            </a:r>
            <a:r>
              <a:rPr lang="zh-CN" altLang="en-US" sz="2400">
                <a:solidFill>
                  <a:srgbClr val="FF0000"/>
                </a:solidFill>
                <a:latin typeface="Times New Roman" panose="02020603050405020304" charset="0"/>
                <a:cs typeface="Times New Roman" panose="02020603050405020304" charset="0"/>
              </a:rPr>
              <a:t>认真精准</a:t>
            </a:r>
            <a:endParaRPr lang="zh-CN" altLang="en-US" sz="2400">
              <a:solidFill>
                <a:srgbClr val="FF0000"/>
              </a:solidFill>
              <a:latin typeface="Times New Roman" panose="02020603050405020304" charset="0"/>
              <a:cs typeface="Times New Roman" panose="02020603050405020304" charset="0"/>
            </a:endParaRPr>
          </a:p>
          <a:p>
            <a:r>
              <a:rPr lang="zh-CN" altLang="en-US" sz="2400">
                <a:solidFill>
                  <a:srgbClr val="FF0000"/>
                </a:solidFill>
                <a:latin typeface="Times New Roman" panose="02020603050405020304" charset="0"/>
                <a:cs typeface="Times New Roman" panose="02020603050405020304" charset="0"/>
              </a:rPr>
              <a:t>地完成交办工作。</a:t>
            </a:r>
            <a:endParaRPr lang="zh-CN" altLang="en-US" sz="2400">
              <a:solidFill>
                <a:srgbClr val="FF0000"/>
              </a:solidFill>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Examples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of</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responsibilities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at</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work</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include</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meeting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deadlines,</a:t>
            </a:r>
            <a:r>
              <a:rPr lang="en-US" altLang="en-US" sz="2400">
                <a:latin typeface="Times New Roman" panose="02020603050405020304" charset="0"/>
                <a:cs typeface="Times New Roman" panose="02020603050405020304" charset="0"/>
              </a:rPr>
              <a:t> </a:t>
            </a:r>
            <a:endParaRPr lang="en-US" altLang="en-US" sz="24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rPr>
              <a:t>communicating</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effectively</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with</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colleagues,</a:t>
            </a:r>
            <a:r>
              <a:rPr lang="en-US"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a:t>
            </a:r>
            <a:r>
              <a:rPr lang="en-US" altLang="en-US" sz="2400">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completing</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assigned</a:t>
            </a:r>
            <a:r>
              <a:rPr lang="en-US" altLang="en-US" sz="2400" u="sng">
                <a:solidFill>
                  <a:srgbClr val="FF0000"/>
                </a:solidFill>
                <a:latin typeface="Times New Roman" panose="02020603050405020304" charset="0"/>
                <a:cs typeface="Times New Roman" panose="02020603050405020304" charset="0"/>
              </a:rPr>
              <a:t> </a:t>
            </a:r>
            <a:endParaRPr lang="en-US" altLang="en-US" sz="2400" u="sng">
              <a:solidFill>
                <a:srgbClr val="FF0000"/>
              </a:solidFill>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400" u="sng">
                <a:solidFill>
                  <a:srgbClr val="FF0000"/>
                </a:solidFill>
                <a:latin typeface="Times New Roman" panose="02020603050405020304" charset="0"/>
                <a:cs typeface="Times New Roman" panose="02020603050405020304" charset="0"/>
              </a:rPr>
              <a:t>tasks</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with</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diligence</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and</a:t>
            </a:r>
            <a:r>
              <a:rPr lang="en-US" altLang="en-US" sz="2400" u="sng">
                <a:solidFill>
                  <a:srgbClr val="FF0000"/>
                </a:solidFill>
                <a:latin typeface="Times New Roman" panose="02020603050405020304" charset="0"/>
                <a:cs typeface="Times New Roman" panose="02020603050405020304" charset="0"/>
              </a:rPr>
              <a:t> </a:t>
            </a:r>
            <a:r>
              <a:rPr lang="en-US" altLang="zh-CN" sz="2400" u="sng">
                <a:solidFill>
                  <a:srgbClr val="FF0000"/>
                </a:solidFill>
                <a:latin typeface="Times New Roman" panose="02020603050405020304" charset="0"/>
                <a:cs typeface="Times New Roman" panose="02020603050405020304" charset="0"/>
              </a:rPr>
              <a:t>accuracy.</a:t>
            </a:r>
            <a:endParaRPr lang="en-US" altLang="zh-CN" sz="2400" u="sng">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132622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accurate/</a:t>
            </a:r>
            <a:r>
              <a:rPr lang="en-US" altLang="en-US" sz="2400" b="1">
                <a:solidFill>
                  <a:schemeClr val="bg2">
                    <a:lumMod val="10000"/>
                  </a:schemeClr>
                </a:solidFill>
                <a:latin typeface="微软雅黑" panose="020B0503020204020204" charset="-122"/>
                <a:ea typeface="微软雅黑" panose="020B0503020204020204" charset="-122"/>
              </a:rPr>
              <a:t>ˈæ</a:t>
            </a:r>
            <a:r>
              <a:rPr lang="en-US" altLang="zh-CN" sz="2400" b="1">
                <a:solidFill>
                  <a:schemeClr val="bg2">
                    <a:lumMod val="10000"/>
                  </a:schemeClr>
                </a:solidFill>
                <a:latin typeface="微软雅黑" panose="020B0503020204020204" charset="-122"/>
                <a:ea typeface="微软雅黑" panose="020B0503020204020204" charset="-122"/>
              </a:rPr>
              <a:t>kj</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r</a:t>
            </a:r>
            <a:r>
              <a:rPr lang="en-US" altLang="en-US" sz="2400" b="1">
                <a:solidFill>
                  <a:schemeClr val="bg2">
                    <a:lumMod val="10000"/>
                  </a:schemeClr>
                </a:solidFill>
                <a:latin typeface="微软雅黑" panose="020B0503020204020204" charset="-122"/>
                <a:ea typeface="微软雅黑" panose="020B0503020204020204" charset="-122"/>
              </a:rPr>
              <a:t>ə</a:t>
            </a:r>
            <a:r>
              <a:rPr lang="en-US" altLang="zh-CN" sz="2400" b="1">
                <a:solidFill>
                  <a:schemeClr val="bg2">
                    <a:lumMod val="10000"/>
                  </a:schemeClr>
                </a:solidFill>
                <a:latin typeface="微软雅黑" panose="020B0503020204020204" charset="-122"/>
                <a:ea typeface="微软雅黑" panose="020B0503020204020204" charset="-122"/>
              </a:rPr>
              <a:t>t/   a.</a:t>
            </a:r>
            <a:r>
              <a:rPr lang="zh-CN" altLang="en-US" sz="2400" b="1">
                <a:solidFill>
                  <a:schemeClr val="bg2">
                    <a:lumMod val="10000"/>
                  </a:schemeClr>
                </a:solidFill>
                <a:latin typeface="微软雅黑" panose="020B0503020204020204" charset="-122"/>
                <a:ea typeface="微软雅黑" panose="020B0503020204020204" charset="-122"/>
              </a:rPr>
              <a:t>精确的</a:t>
            </a:r>
            <a:r>
              <a:rPr lang="en-US" altLang="zh-CN" sz="2400" b="1">
                <a:solidFill>
                  <a:schemeClr val="bg2">
                    <a:lumMod val="10000"/>
                  </a:schemeClr>
                </a:solidFill>
                <a:latin typeface="微软雅黑" panose="020B0503020204020204" charset="-122"/>
                <a:ea typeface="微软雅黑" panose="020B0503020204020204" charset="-122"/>
              </a:rPr>
              <a:t>;</a:t>
            </a:r>
            <a:r>
              <a:rPr lang="zh-CN" altLang="en-US" sz="2400" b="1">
                <a:solidFill>
                  <a:schemeClr val="bg2">
                    <a:lumMod val="10000"/>
                  </a:schemeClr>
                </a:solidFill>
                <a:latin typeface="微软雅黑" panose="020B0503020204020204" charset="-122"/>
                <a:ea typeface="微软雅黑" panose="020B0503020204020204" charset="-122"/>
              </a:rPr>
              <a:t>准确的</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p:nvPr/>
        </p:nvPicPr>
        <p:blipFill>
          <a:blip r:embed="rId4"/>
        </p:blipFill>
        <p:spPr>
          <a:xfrm>
            <a:off x="8999855" y="1286510"/>
            <a:ext cx="3192145" cy="42843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animEffect transition="in" filter="blinds(horizontal)">
                                      <p:cBhvr>
                                        <p:cTn id="28" dur="500"/>
                                        <p:tgtEl>
                                          <p:spTgt spid="3">
                                            <p:txEl>
                                              <p:pRg st="12" end="12"/>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animEffect transition="in" filter="blinds(horizontal)">
                                      <p:cBhvr>
                                        <p:cTn id="31" dur="500"/>
                                        <p:tgtEl>
                                          <p:spTgt spid="3">
                                            <p:txEl>
                                              <p:pRg st="13" end="13"/>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4" end="14"/>
                                            </p:txEl>
                                          </p:spTgt>
                                        </p:tgtEl>
                                        <p:attrNameLst>
                                          <p:attrName>style.visibility</p:attrName>
                                        </p:attrNameLst>
                                      </p:cBhvr>
                                      <p:to>
                                        <p:strVal val="visible"/>
                                      </p:to>
                                    </p:set>
                                    <p:animEffect transition="in" filter="blinds(horizontal)">
                                      <p:cBhvr>
                                        <p:cTn id="34"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7" name="图片 136"/>
          <p:cNvPicPr/>
          <p:nvPr>
            <p:custDataLst>
              <p:tags r:id="rId1"/>
            </p:custDataLst>
          </p:nvPr>
        </p:nvPicPr>
        <p:blipFill>
          <a:blip r:embed="rId2"/>
          <a:srcRect b="21447"/>
          <a:stretch>
            <a:fillRect/>
          </a:stretch>
        </p:blipFill>
        <p:spPr>
          <a:xfrm>
            <a:off x="29837" y="1144865"/>
            <a:ext cx="11547643" cy="5201201"/>
          </a:xfrm>
          <a:prstGeom prst="rect">
            <a:avLst/>
          </a:prstGeom>
          <a:noFill/>
          <a:ln w="9525">
            <a:noFill/>
          </a:ln>
        </p:spPr>
      </p:pic>
      <p:cxnSp>
        <p:nvCxnSpPr>
          <p:cNvPr id="18" name="直接连接符 17"/>
          <p:cNvCxnSpPr>
            <a:cxnSpLocks noChangeShapeType="1"/>
          </p:cNvCxnSpPr>
          <p:nvPr>
            <p:custDataLst>
              <p:tags r:id="rId3"/>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4" name="图片 3"/>
          <p:cNvPicPr>
            <a:picLocks noChangeAspect="1"/>
          </p:cNvPicPr>
          <p:nvPr>
            <p:custDataLst>
              <p:tags r:id="rId4"/>
            </p:custDataLst>
          </p:nvPr>
        </p:nvPicPr>
        <p:blipFill rotWithShape="1">
          <a:blip r:embed="rId5">
            <a:extLst>
              <a:ext uri="{BEBA8EAE-BF5A-486C-A8C5-ECC9F3942E4B}">
                <a14:imgProps xmlns:a14="http://schemas.microsoft.com/office/drawing/2010/main">
                  <a14:imgLayer r:embed="rId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192990" y="893"/>
            <a:ext cx="1516620" cy="824650"/>
          </a:xfrm>
          <a:prstGeom prst="rect">
            <a:avLst/>
          </a:prstGeom>
        </p:spPr>
      </p:pic>
      <p:sp>
        <p:nvSpPr>
          <p:cNvPr id="7" name="矩形 6"/>
          <p:cNvSpPr/>
          <p:nvPr>
            <p:custDataLst>
              <p:tags r:id="rId7"/>
            </p:custDataLst>
          </p:nvPr>
        </p:nvSpPr>
        <p:spPr>
          <a:xfrm>
            <a:off x="1848639" y="333546"/>
            <a:ext cx="3308758" cy="423545"/>
          </a:xfrm>
          <a:prstGeom prst="rect">
            <a:avLst/>
          </a:prstGeom>
        </p:spPr>
        <p:txBody>
          <a:bodyPr wrap="square">
            <a:spAutoFit/>
          </a:bodyPr>
          <a:p>
            <a:pPr algn="ctr">
              <a:lnSpc>
                <a:spcPct val="120000"/>
              </a:lnSpc>
            </a:pPr>
            <a:r>
              <a:rPr lang="en-US" altLang="zh-CN" b="1" dirty="0" smtClean="0">
                <a:solidFill>
                  <a:sysClr val="windowText" lastClr="000000">
                    <a:lumMod val="65000"/>
                    <a:lumOff val="35000"/>
                  </a:sysClr>
                </a:solidFill>
                <a:latin typeface="Arial" panose="020B0604020202020204" pitchFamily="34" charset="0"/>
                <a:ea typeface="微软雅黑" panose="020B0503020204020204" charset="-122"/>
                <a:cs typeface="Arial" panose="020B0604020202020204" pitchFamily="34" charset="0"/>
              </a:rPr>
              <a:t>http://www.sunedu.com</a:t>
            </a:r>
            <a:endParaRPr lang="en-US" altLang="zh-CN" b="1" dirty="0" smtClean="0">
              <a:solidFill>
                <a:sysClr val="windowText" lastClr="000000">
                  <a:lumMod val="65000"/>
                  <a:lumOff val="35000"/>
                </a:sysClr>
              </a:solidFill>
              <a:latin typeface="Arial" panose="020B0604020202020204" pitchFamily="34" charset="0"/>
              <a:ea typeface="微软雅黑" panose="020B0503020204020204" charset="-122"/>
              <a:cs typeface="Arial" panose="020B0604020202020204" pitchFamily="34" charset="0"/>
            </a:endParaRPr>
          </a:p>
        </p:txBody>
      </p:sp>
      <p:grpSp>
        <p:nvGrpSpPr>
          <p:cNvPr id="8" name="组合 7"/>
          <p:cNvGrpSpPr/>
          <p:nvPr/>
        </p:nvGrpSpPr>
        <p:grpSpPr>
          <a:xfrm>
            <a:off x="592936" y="981712"/>
            <a:ext cx="11088657" cy="5505286"/>
            <a:chOff x="1073090" y="1986000"/>
            <a:chExt cx="10045820" cy="3804131"/>
          </a:xfrm>
          <a:solidFill>
            <a:srgbClr val="07C1CC">
              <a:lumMod val="50000"/>
            </a:srgbClr>
          </a:solidFill>
          <a:effectLst>
            <a:outerShdw blurRad="50800" dist="38100" dir="2700000" algn="tl" rotWithShape="0">
              <a:prstClr val="black">
                <a:alpha val="40000"/>
              </a:prstClr>
            </a:outerShdw>
          </a:effectLst>
        </p:grpSpPr>
        <p:sp>
          <p:nvSpPr>
            <p:cNvPr id="9" name="L 形 8"/>
            <p:cNvSpPr/>
            <p:nvPr>
              <p:custDataLst>
                <p:tags r:id="rId8"/>
              </p:custDataLst>
            </p:nvPr>
          </p:nvSpPr>
          <p:spPr>
            <a:xfrm>
              <a:off x="1073090" y="4914900"/>
              <a:ext cx="5022909" cy="875231"/>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1" name="L 形 30"/>
            <p:cNvSpPr/>
            <p:nvPr>
              <p:custDataLst>
                <p:tags r:id="rId9"/>
              </p:custDataLst>
            </p:nvPr>
          </p:nvSpPr>
          <p:spPr>
            <a:xfrm flipH="1">
              <a:off x="5924550" y="4927823"/>
              <a:ext cx="5194360" cy="860945"/>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3" name="L 形 32"/>
            <p:cNvSpPr/>
            <p:nvPr>
              <p:custDataLst>
                <p:tags r:id="rId10"/>
              </p:custDataLst>
            </p:nvPr>
          </p:nvSpPr>
          <p:spPr>
            <a:xfrm flipV="1">
              <a:off x="1073091" y="1986000"/>
              <a:ext cx="3905250" cy="928650"/>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4" name="L 形 33"/>
            <p:cNvSpPr/>
            <p:nvPr>
              <p:custDataLst>
                <p:tags r:id="rId11"/>
              </p:custDataLst>
            </p:nvPr>
          </p:nvSpPr>
          <p:spPr>
            <a:xfrm flipH="1" flipV="1">
              <a:off x="7213660" y="1998518"/>
              <a:ext cx="3905250" cy="916132"/>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grpSp>
      <p:sp>
        <p:nvSpPr>
          <p:cNvPr id="187396" name="矩形 187395"/>
          <p:cNvSpPr/>
          <p:nvPr>
            <p:custDataLst>
              <p:tags r:id="rId12"/>
            </p:custDataLst>
          </p:nvPr>
        </p:nvSpPr>
        <p:spPr>
          <a:xfrm>
            <a:off x="1344580" y="1557507"/>
            <a:ext cx="7826877" cy="1613115"/>
          </a:xfrm>
          <a:prstGeom prst="rect">
            <a:avLst/>
          </a:prstGeom>
        </p:spPr>
        <p:txBody>
          <a:bodyPr wrap="none" fromWordArt="1">
            <a:prstTxWarp prst="textDoubleWave1">
              <a:avLst>
                <a:gd name="adj1" fmla="val 6500"/>
                <a:gd name="adj2" fmla="val 0"/>
              </a:avLst>
            </a:prstTxWarp>
            <a:normAutofit/>
          </a:bodyPr>
          <a:p>
            <a:pPr algn="ctr"/>
            <a:r>
              <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rPr>
              <a:t>Thank You!</a:t>
            </a:r>
            <a:endPar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6" presetClass="entr" presetSubtype="21"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35" presetClass="entr" presetSubtype="0" fill="hold" grpId="0" nodeType="withEffect">
                                  <p:stCondLst>
                                    <p:cond delay="0"/>
                                  </p:stCondLst>
                                  <p:childTnLst>
                                    <p:set>
                                      <p:cBhvr>
                                        <p:cTn id="19" dur="1" fill="hold">
                                          <p:stCondLst>
                                            <p:cond delay="0"/>
                                          </p:stCondLst>
                                        </p:cTn>
                                        <p:tgtEl>
                                          <p:spTgt spid="187396"/>
                                        </p:tgtEl>
                                        <p:attrNameLst>
                                          <p:attrName>style.visibility</p:attrName>
                                        </p:attrNameLst>
                                      </p:cBhvr>
                                      <p:to>
                                        <p:strVal val="visible"/>
                                      </p:to>
                                    </p:set>
                                    <p:animEffect transition="in" filter="fade">
                                      <p:cBhvr>
                                        <p:cTn id="20" dur="2000"/>
                                        <p:tgtEl>
                                          <p:spTgt spid="187396"/>
                                        </p:tgtEl>
                                      </p:cBhvr>
                                    </p:animEffect>
                                    <p:anim calcmode="lin" valueType="num">
                                      <p:cBhvr>
                                        <p:cTn id="21" dur="2000" fill="hold"/>
                                        <p:tgtEl>
                                          <p:spTgt spid="187396"/>
                                        </p:tgtEl>
                                        <p:attrNameLst>
                                          <p:attrName>style.rotation</p:attrName>
                                        </p:attrNameLst>
                                      </p:cBhvr>
                                      <p:tavLst>
                                        <p:tav tm="0">
                                          <p:val>
                                            <p:fltVal val="720"/>
                                          </p:val>
                                        </p:tav>
                                        <p:tav tm="100000">
                                          <p:val>
                                            <p:fltVal val="0"/>
                                          </p:val>
                                        </p:tav>
                                      </p:tavLst>
                                    </p:anim>
                                    <p:anim calcmode="lin" valueType="num">
                                      <p:cBhvr>
                                        <p:cTn id="22" dur="2000" fill="hold"/>
                                        <p:tgtEl>
                                          <p:spTgt spid="187396"/>
                                        </p:tgtEl>
                                        <p:attrNameLst>
                                          <p:attrName>ppt_h</p:attrName>
                                        </p:attrNameLst>
                                      </p:cBhvr>
                                      <p:tavLst>
                                        <p:tav tm="0">
                                          <p:val>
                                            <p:fltVal val="0"/>
                                          </p:val>
                                        </p:tav>
                                        <p:tav tm="100000">
                                          <p:val>
                                            <p:strVal val="#ppt_h"/>
                                          </p:val>
                                        </p:tav>
                                      </p:tavLst>
                                    </p:anim>
                                    <p:anim calcmode="lin" valueType="num">
                                      <p:cBhvr>
                                        <p:cTn id="23" dur="2000" fill="hold"/>
                                        <p:tgtEl>
                                          <p:spTgt spid="1873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87396" grpId="0"/>
      <p:bldP spid="18739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0998835" cy="6000750"/>
          </a:xfrm>
          <a:prstGeom prst="rect">
            <a:avLst/>
          </a:prstGeom>
          <a:noFill/>
        </p:spPr>
        <p:txBody>
          <a:bodyPr wrap="square" rtlCol="0" anchor="t">
            <a:spAutoFit/>
          </a:bodyPr>
          <a:lstStyle/>
          <a:p>
            <a:r>
              <a:rPr sz="2400"/>
              <a:t>1.电灯灭了,因线路上</a:t>
            </a:r>
            <a:r>
              <a:rPr sz="2400">
                <a:solidFill>
                  <a:srgbClr val="FF0000"/>
                </a:solidFill>
              </a:rPr>
              <a:t>电器超负荷</a:t>
            </a:r>
            <a:r>
              <a:rPr sz="2400"/>
              <a:t>把保险丝烧断了。</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 light fused because the system </a:t>
            </a:r>
            <a:r>
              <a:rPr sz="2400" u="sng">
                <a:solidFill>
                  <a:srgbClr val="FF0000"/>
                </a:solidFill>
                <a:latin typeface="Times New Roman" panose="02020603050405020304" charset="0"/>
                <a:cs typeface="Times New Roman" panose="02020603050405020304" charset="0"/>
              </a:rPr>
              <a:t>is overloaded with electrical appliance. </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2.他还可以学习使用真空吸尘器，洗衣机等</a:t>
            </a:r>
            <a:r>
              <a:rPr sz="2400">
                <a:solidFill>
                  <a:srgbClr val="FF0000"/>
                </a:solidFill>
                <a:latin typeface="Times New Roman" panose="02020603050405020304" charset="0"/>
                <a:cs typeface="Times New Roman" panose="02020603050405020304" charset="0"/>
              </a:rPr>
              <a:t>家用电器</a:t>
            </a:r>
            <a:r>
              <a:rPr lang="zh-CN" sz="2400">
                <a:solidFill>
                  <a:srgbClr val="FF0000"/>
                </a:solidFill>
                <a:latin typeface="Times New Roman" panose="02020603050405020304" charset="0"/>
                <a:cs typeface="Times New Roman" panose="02020603050405020304" charset="0"/>
              </a:rPr>
              <a:t>。</a:t>
            </a:r>
            <a:endParaRPr sz="2400">
              <a:solidFill>
                <a:srgbClr val="FF0000"/>
              </a:solidFill>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He could also learn to use the vacuum cleaner, </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the washing machine and other </a:t>
            </a:r>
            <a:r>
              <a:rPr sz="2400" u="sng">
                <a:solidFill>
                  <a:srgbClr val="FF0000"/>
                </a:solidFill>
                <a:latin typeface="Times New Roman" panose="02020603050405020304" charset="0"/>
                <a:cs typeface="Times New Roman" panose="02020603050405020304" charset="0"/>
              </a:rPr>
              <a:t>household appliances.</a:t>
            </a:r>
            <a:endParaRPr sz="2400" u="sng">
              <a:solidFill>
                <a:srgbClr val="FF0000"/>
              </a:solidFill>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a:t>
            </a:r>
            <a:r>
              <a:rPr sz="2400">
                <a:solidFill>
                  <a:srgbClr val="FF0000"/>
                </a:solidFill>
                <a:latin typeface="Times New Roman" panose="02020603050405020304" charset="0"/>
                <a:cs typeface="Times New Roman" panose="02020603050405020304" charset="0"/>
              </a:rPr>
              <a:t>智能家电</a:t>
            </a:r>
            <a:r>
              <a:rPr sz="2400">
                <a:latin typeface="Times New Roman" panose="02020603050405020304" charset="0"/>
                <a:cs typeface="Times New Roman" panose="02020603050405020304" charset="0"/>
              </a:rPr>
              <a:t>，比如智能手机，智能电视、智能空调等智能产品已经进入千家万户，并逐渐让每个人的日常生活发生变化。</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u="sng">
                <a:solidFill>
                  <a:srgbClr val="FF0000"/>
                </a:solidFill>
                <a:latin typeface="Times New Roman" panose="02020603050405020304" charset="0"/>
                <a:cs typeface="Times New Roman" panose="02020603050405020304" charset="0"/>
              </a:rPr>
              <a:t>Intelligent appliances</a:t>
            </a:r>
            <a:r>
              <a:rPr sz="2400">
                <a:latin typeface="Times New Roman" panose="02020603050405020304" charset="0"/>
                <a:cs typeface="Times New Roman" panose="02020603050405020304" charset="0"/>
              </a:rPr>
              <a:t>, such as smart phones, smart TVs, smart air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conditioners and other smartproducts have found their way into thousands of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households, and have gradually changed everyone’s daily life. </a:t>
            </a:r>
            <a:endParaRPr sz="2400">
              <a:latin typeface="Times New Roman" panose="02020603050405020304" charset="0"/>
              <a:cs typeface="Times New Roman" panose="02020603050405020304" charset="0"/>
            </a:endParaRPr>
          </a:p>
          <a:p>
            <a:pPr indent="0">
              <a:buFont typeface="Arial" panose="020B0604020202020204" pitchFamily="34" charset="0"/>
              <a:buNone/>
            </a:pP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4.其中最引人注目的是互动展示，游客</a:t>
            </a:r>
            <a:r>
              <a:rPr sz="2400">
                <a:solidFill>
                  <a:srgbClr val="FF0000"/>
                </a:solidFill>
                <a:latin typeface="Times New Roman" panose="02020603050405020304" charset="0"/>
                <a:cs typeface="Times New Roman" panose="02020603050405020304" charset="0"/>
              </a:rPr>
              <a:t>可以通过声音或智能手机来体验控制电器</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What it highlighted was the interactive displays,where visitors could </a:t>
            </a:r>
            <a:r>
              <a:rPr sz="2400" u="sng">
                <a:solidFill>
                  <a:srgbClr val="FF0000"/>
                </a:solidFill>
                <a:latin typeface="Times New Roman" panose="02020603050405020304" charset="0"/>
                <a:cs typeface="Times New Roman" panose="02020603050405020304" charset="0"/>
              </a:rPr>
              <a:t>experience controlling appliances with just their voices or through smart phones.</a:t>
            </a:r>
            <a:endParaRPr sz="2400" u="sng">
              <a:solidFill>
                <a:srgbClr val="FF0000"/>
              </a:solidFill>
              <a:latin typeface="Times New Roman" panose="02020603050405020304" charset="0"/>
              <a:cs typeface="Times New Roman" panose="02020603050405020304" charset="0"/>
            </a:endParaRPr>
          </a:p>
        </p:txBody>
      </p:sp>
      <p:sp>
        <p:nvSpPr>
          <p:cNvPr id="2" name="文本框 1"/>
          <p:cNvSpPr txBox="1"/>
          <p:nvPr/>
        </p:nvSpPr>
        <p:spPr>
          <a:xfrm>
            <a:off x="1326221" y="16021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appliance/əˈplaɪəns/   n.电器;器具</a:t>
            </a:r>
            <a:endParaRPr lang="en-US" altLang="zh-CN" sz="2400" b="1">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linds(horizontal)">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13" end="13"/>
                                            </p:txEl>
                                          </p:spTgt>
                                        </p:tgtEl>
                                        <p:attrNameLst>
                                          <p:attrName>style.visibility</p:attrName>
                                        </p:attrNameLst>
                                      </p:cBhvr>
                                      <p:to>
                                        <p:strVal val="visible"/>
                                      </p:to>
                                    </p:set>
                                    <p:animEffect transition="in" filter="blinds(horizontal)">
                                      <p:cBhvr>
                                        <p:cTn id="36"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8180705" cy="4724400"/>
          </a:xfrm>
          <a:prstGeom prst="rect">
            <a:avLst/>
          </a:prstGeom>
          <a:noFill/>
        </p:spPr>
        <p:txBody>
          <a:bodyPr wrap="square" rtlCol="0" anchor="t">
            <a:noAutofit/>
          </a:bodyPr>
          <a:lstStyle/>
          <a:p>
            <a:r>
              <a:rPr sz="2400"/>
              <a:t>1.毕业后，他在</a:t>
            </a:r>
            <a:r>
              <a:rPr sz="2400">
                <a:solidFill>
                  <a:srgbClr val="FF0000"/>
                </a:solidFill>
              </a:rPr>
              <a:t>一个偏僻的小镇</a:t>
            </a:r>
            <a:r>
              <a:rPr sz="2400"/>
              <a:t>当高中老师。</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After graduation, he became a high school teacher </a:t>
            </a:r>
            <a:r>
              <a:rPr sz="2400" u="sng">
                <a:solidFill>
                  <a:srgbClr val="FF0000"/>
                </a:solidFill>
                <a:latin typeface="Times New Roman" panose="02020603050405020304" charset="0"/>
                <a:cs typeface="Times New Roman" panose="02020603050405020304" charset="0"/>
              </a:rPr>
              <a:t>in a remote town.</a:t>
            </a:r>
            <a:endParaRPr sz="2400" u="sng">
              <a:solidFill>
                <a:srgbClr val="FF0000"/>
              </a:solidFill>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2.尽管有他的</a:t>
            </a:r>
            <a:r>
              <a:rPr sz="2400">
                <a:solidFill>
                  <a:srgbClr val="FF0000"/>
                </a:solidFill>
                <a:latin typeface="Times New Roman" panose="02020603050405020304" charset="0"/>
                <a:cs typeface="Times New Roman" panose="02020603050405020304" charset="0"/>
              </a:rPr>
              <a:t>远程指导</a:t>
            </a:r>
            <a:r>
              <a:rPr sz="2400">
                <a:latin typeface="Times New Roman" panose="02020603050405020304" charset="0"/>
                <a:cs typeface="Times New Roman" panose="02020603050405020304" charset="0"/>
              </a:rPr>
              <a:t>,我还是花了很多精力独自完成这个项目。</a:t>
            </a:r>
            <a:r>
              <a:rPr sz="2400" baseline="30000">
                <a:latin typeface="Times New Roman" panose="02020603050405020304" charset="0"/>
                <a:cs typeface="Times New Roman" panose="02020603050405020304" charset="0"/>
              </a:rPr>
              <a:t>2022年浙江1月高考读后续写“傲娇学霸与迷糊学渣”</a:t>
            </a:r>
            <a:endParaRPr sz="2400" baseline="300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It did take me hard work to finish the project alone despite his </a:t>
            </a:r>
            <a:r>
              <a:rPr sz="2400" u="sng">
                <a:solidFill>
                  <a:srgbClr val="FF0000"/>
                </a:solidFill>
                <a:latin typeface="Times New Roman" panose="02020603050405020304" charset="0"/>
                <a:cs typeface="Times New Roman" panose="02020603050405020304" charset="0"/>
              </a:rPr>
              <a:t>remote guidance</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3.他伸手去拿</a:t>
            </a:r>
            <a:r>
              <a:rPr sz="2400">
                <a:solidFill>
                  <a:srgbClr val="FF0000"/>
                </a:solidFill>
                <a:latin typeface="Times New Roman" panose="02020603050405020304" charset="0"/>
                <a:cs typeface="Times New Roman" panose="02020603050405020304" charset="0"/>
              </a:rPr>
              <a:t>遥控器</a:t>
            </a:r>
            <a:r>
              <a:rPr sz="2400">
                <a:latin typeface="Times New Roman" panose="02020603050405020304" charset="0"/>
                <a:cs typeface="Times New Roman" panose="02020603050405020304" charset="0"/>
              </a:rPr>
              <a:t>，打开了电视。</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He reached for </a:t>
            </a:r>
            <a:r>
              <a:rPr sz="2400" u="sng">
                <a:solidFill>
                  <a:srgbClr val="FF0000"/>
                </a:solidFill>
                <a:latin typeface="Times New Roman" panose="02020603050405020304" charset="0"/>
                <a:cs typeface="Times New Roman" panose="02020603050405020304" charset="0"/>
              </a:rPr>
              <a:t>the remote control</a:t>
            </a:r>
            <a:r>
              <a:rPr sz="2400">
                <a:latin typeface="Times New Roman" panose="02020603050405020304" charset="0"/>
                <a:cs typeface="Times New Roman" panose="02020603050405020304" charset="0"/>
              </a:rPr>
              <a:t> and switched on the television.</a:t>
            </a:r>
            <a:endParaRPr sz="2400">
              <a:latin typeface="Times New Roman" panose="02020603050405020304" charset="0"/>
              <a:cs typeface="Times New Roman" panose="02020603050405020304" charset="0"/>
            </a:endParaRPr>
          </a:p>
        </p:txBody>
      </p:sp>
      <p:sp>
        <p:nvSpPr>
          <p:cNvPr id="2" name="文本框 1"/>
          <p:cNvSpPr txBox="1"/>
          <p:nvPr/>
        </p:nvSpPr>
        <p:spPr>
          <a:xfrm>
            <a:off x="1325586" y="195"/>
            <a:ext cx="9952303"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remote/rɪˈməʊt/                           a.远程的;偏远的</a:t>
            </a:r>
            <a:endParaRPr lang="en-US" altLang="zh-CN"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remote control/rɪˈməʊt kənˈtrəʊl/               遥控器;遥控</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4" name="图片 3"/>
          <p:cNvPicPr>
            <a:picLocks noChangeAspect="1"/>
          </p:cNvPicPr>
          <p:nvPr>
            <p:custDataLst>
              <p:tags r:id="rId4"/>
            </p:custDataLst>
          </p:nvPr>
        </p:nvPicPr>
        <p:blipFill>
          <a:blip r:embed="rId5"/>
          <a:srcRect l="25838" r="1827"/>
          <a:stretch>
            <a:fillRect/>
          </a:stretch>
        </p:blipFill>
        <p:spPr>
          <a:xfrm>
            <a:off x="8504555" y="3833495"/>
            <a:ext cx="3622040" cy="2817495"/>
          </a:xfrm>
          <a:prstGeom prst="roundRect">
            <a:avLst/>
          </a:prstGeom>
        </p:spPr>
      </p:pic>
      <p:grpSp>
        <p:nvGrpSpPr>
          <p:cNvPr id="22" name="组合 21"/>
          <p:cNvGrpSpPr/>
          <p:nvPr>
            <p:custDataLst>
              <p:tags r:id="rId6"/>
            </p:custDataLst>
          </p:nvPr>
        </p:nvGrpSpPr>
        <p:grpSpPr>
          <a:xfrm>
            <a:off x="8816340" y="909955"/>
            <a:ext cx="3096895" cy="2151097"/>
            <a:chOff x="10450" y="3465"/>
            <a:chExt cx="4877" cy="2975"/>
          </a:xfrm>
        </p:grpSpPr>
        <p:pic>
          <p:nvPicPr>
            <p:cNvPr id="23" name="图片 22"/>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tretch>
              <a:fillRect/>
            </a:stretch>
          </p:blipFill>
          <p:spPr>
            <a:xfrm>
              <a:off x="11589" y="3465"/>
              <a:ext cx="2444" cy="2444"/>
            </a:xfrm>
            <a:prstGeom prst="rect">
              <a:avLst/>
            </a:prstGeom>
          </p:spPr>
        </p:pic>
        <p:sp>
          <p:nvSpPr>
            <p:cNvPr id="27" name="文本框 26"/>
            <p:cNvSpPr txBox="1"/>
            <p:nvPr>
              <p:custDataLst>
                <p:tags r:id="rId9"/>
              </p:custDataLst>
            </p:nvPr>
          </p:nvSpPr>
          <p:spPr>
            <a:xfrm>
              <a:off x="10450" y="5718"/>
              <a:ext cx="4877" cy="722"/>
            </a:xfrm>
            <a:prstGeom prst="rect">
              <a:avLst/>
            </a:prstGeom>
            <a:noFill/>
          </p:spPr>
          <p:txBody>
            <a:bodyPr wrap="square" rtlCol="0" anchor="t">
              <a:spAutoFit/>
            </a:bodyPr>
            <a:p>
              <a:pPr algn="l"/>
              <a:r>
                <a:rPr lang="en-US" altLang="en-US" sz="2800">
                  <a:solidFill>
                    <a:schemeClr val="tx1"/>
                  </a:solidFill>
                  <a:latin typeface="Calibri" panose="020F0502020204030204"/>
                  <a:cs typeface="Calibri" panose="020F0502020204030204" charset="0"/>
                  <a:sym typeface="+mn-ea"/>
                </a:rPr>
                <a:t>  a remote control</a:t>
              </a:r>
              <a:endParaRPr lang="en-US" altLang="en-US" sz="2800">
                <a:solidFill>
                  <a:schemeClr val="tx1"/>
                </a:solidFill>
                <a:latin typeface="Calibri" panose="020F0502020204030204"/>
                <a:cs typeface="Calibri" panose="020F05020202040302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58"/>
            <a:ext cx="1196663" cy="764976"/>
          </a:xfrm>
          <a:prstGeom prst="rect">
            <a:avLst/>
          </a:prstGeom>
        </p:spPr>
      </p:pic>
      <p:sp>
        <p:nvSpPr>
          <p:cNvPr id="3" name="文本框 2"/>
          <p:cNvSpPr txBox="1"/>
          <p:nvPr/>
        </p:nvSpPr>
        <p:spPr>
          <a:xfrm>
            <a:off x="434975" y="909955"/>
            <a:ext cx="10785475" cy="4724400"/>
          </a:xfrm>
          <a:prstGeom prst="rect">
            <a:avLst/>
          </a:prstGeom>
          <a:noFill/>
        </p:spPr>
        <p:txBody>
          <a:bodyPr wrap="square" rtlCol="0" anchor="t">
            <a:noAutofit/>
          </a:bodyPr>
          <a:lstStyle/>
          <a:p>
            <a:r>
              <a:rPr sz="2400"/>
              <a:t>1.在未来，我们每天都会使用先进技术对家中几乎所有东西进行</a:t>
            </a:r>
            <a:r>
              <a:rPr sz="2400">
                <a:solidFill>
                  <a:srgbClr val="FF0000"/>
                </a:solidFill>
              </a:rPr>
              <a:t>自动化控制</a:t>
            </a:r>
            <a:r>
              <a:rPr sz="2400"/>
              <a:t>。</a:t>
            </a:r>
            <a:endParaRPr sz="2400"/>
          </a:p>
          <a:p>
            <a:pPr marL="342900" indent="-342900">
              <a:buFont typeface="Arial" panose="020B0604020202020204" pitchFamily="34" charset="0"/>
              <a:buChar char="•"/>
            </a:pPr>
            <a:r>
              <a:rPr sz="2400">
                <a:latin typeface="Times New Roman" panose="02020603050405020304" charset="0"/>
                <a:cs typeface="Times New Roman" panose="02020603050405020304" charset="0"/>
              </a:rPr>
              <a:t>In the future, we will be using advanced technology every day for </a:t>
            </a:r>
            <a:r>
              <a:rPr sz="2400" u="sng">
                <a:solidFill>
                  <a:srgbClr val="FF0000"/>
                </a:solidFill>
                <a:latin typeface="Times New Roman" panose="02020603050405020304" charset="0"/>
                <a:cs typeface="Times New Roman" panose="02020603050405020304" charset="0"/>
              </a:rPr>
              <a:t>automatic </a:t>
            </a:r>
            <a:endParaRPr sz="2400" u="sng">
              <a:solidFill>
                <a:srgbClr val="FF0000"/>
              </a:solidFill>
              <a:latin typeface="Times New Roman" panose="02020603050405020304" charset="0"/>
              <a:cs typeface="Times New Roman" panose="02020603050405020304" charset="0"/>
            </a:endParaRPr>
          </a:p>
          <a:p>
            <a:pPr indent="0">
              <a:buFont typeface="Arial" panose="020B0604020202020204" pitchFamily="34" charset="0"/>
              <a:buNone/>
            </a:pPr>
            <a:r>
              <a:rPr sz="2400" u="sng">
                <a:solidFill>
                  <a:srgbClr val="FF0000"/>
                </a:solidFill>
                <a:latin typeface="Times New Roman" panose="02020603050405020304" charset="0"/>
                <a:cs typeface="Times New Roman" panose="02020603050405020304" charset="0"/>
              </a:rPr>
              <a:t>control </a:t>
            </a:r>
            <a:r>
              <a:rPr sz="2400">
                <a:latin typeface="Times New Roman" panose="02020603050405020304" charset="0"/>
                <a:cs typeface="Times New Roman" panose="02020603050405020304" charset="0"/>
              </a:rPr>
              <a:t>of just about everything in our home. </a:t>
            </a:r>
            <a:endParaRPr sz="2400">
              <a:latin typeface="Times New Roman" panose="02020603050405020304" charset="0"/>
              <a:cs typeface="Times New Roman" panose="02020603050405020304" charset="0"/>
            </a:endParaRPr>
          </a:p>
          <a:p>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2.当发动机关闭时，这个装置会</a:t>
            </a:r>
            <a:r>
              <a:rPr sz="2400">
                <a:solidFill>
                  <a:srgbClr val="FF0000"/>
                </a:solidFill>
                <a:latin typeface="Times New Roman" panose="02020603050405020304" charset="0"/>
                <a:cs typeface="Times New Roman" panose="02020603050405020304" charset="0"/>
              </a:rPr>
              <a:t>自动断开</a:t>
            </a:r>
            <a:r>
              <a:rPr sz="2400">
                <a:latin typeface="Times New Roman" panose="02020603050405020304" charset="0"/>
                <a:cs typeface="Times New Roman" panose="02020603050405020304" charset="0"/>
              </a:rPr>
              <a:t>点火装置。</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The device</a:t>
            </a:r>
            <a:r>
              <a:rPr sz="2400" u="sng">
                <a:solidFill>
                  <a:srgbClr val="FF0000"/>
                </a:solidFill>
                <a:latin typeface="Times New Roman" panose="02020603050405020304" charset="0"/>
                <a:cs typeface="Times New Roman" panose="02020603050405020304" charset="0"/>
              </a:rPr>
              <a:t> automatically disconnects</a:t>
            </a:r>
            <a:r>
              <a:rPr sz="2400">
                <a:latin typeface="Times New Roman" panose="02020603050405020304" charset="0"/>
                <a:cs typeface="Times New Roman" panose="02020603050405020304" charset="0"/>
              </a:rPr>
              <a:t> the ignition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when the engine is switched off.</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3.上周末我体验了一次无人驾驶出租车。</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我通过手机APP叫车后，没几分钟车就稳稳停在</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我面前。</a:t>
            </a:r>
            <a:r>
              <a:rPr sz="2400">
                <a:solidFill>
                  <a:srgbClr val="FF0000"/>
                </a:solidFill>
                <a:latin typeface="Times New Roman" panose="02020603050405020304" charset="0"/>
                <a:cs typeface="Times New Roman" panose="02020603050405020304" charset="0"/>
              </a:rPr>
              <a:t>车门自动打开</a:t>
            </a:r>
            <a:r>
              <a:rPr sz="2400">
                <a:latin typeface="Times New Roman" panose="02020603050405020304" charset="0"/>
                <a:cs typeface="Times New Roman" panose="02020603050405020304" charset="0"/>
              </a:rPr>
              <a:t>，上车后我简单输入了</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目的地，车子就安静地启动了。</a:t>
            </a:r>
            <a:endParaRPr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sz="2400">
                <a:latin typeface="Times New Roman" panose="02020603050405020304" charset="0"/>
                <a:cs typeface="Times New Roman" panose="02020603050405020304" charset="0"/>
              </a:rPr>
              <a:t>Last weekend witnessed my experience in a driverless taxi.A taxi came to me </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within minutes after I ordered one on my smartphone. </a:t>
            </a:r>
            <a:r>
              <a:rPr sz="2400" u="sng">
                <a:solidFill>
                  <a:srgbClr val="FF0000"/>
                </a:solidFill>
                <a:latin typeface="Times New Roman" panose="02020603050405020304" charset="0"/>
                <a:cs typeface="Times New Roman" panose="02020603050405020304" charset="0"/>
              </a:rPr>
              <a:t>The door opened </a:t>
            </a:r>
            <a:endParaRPr sz="2400" u="sng">
              <a:solidFill>
                <a:srgbClr val="FF0000"/>
              </a:solidFill>
              <a:latin typeface="Times New Roman" panose="02020603050405020304" charset="0"/>
              <a:cs typeface="Times New Roman" panose="02020603050405020304" charset="0"/>
            </a:endParaRPr>
          </a:p>
          <a:p>
            <a:pPr indent="0">
              <a:buFont typeface="Arial" panose="020B0604020202020204" pitchFamily="34" charset="0"/>
              <a:buNone/>
            </a:pPr>
            <a:r>
              <a:rPr sz="2400" u="sng">
                <a:solidFill>
                  <a:srgbClr val="FF0000"/>
                </a:solidFill>
                <a:latin typeface="Times New Roman" panose="02020603050405020304" charset="0"/>
                <a:cs typeface="Times New Roman" panose="02020603050405020304" charset="0"/>
              </a:rPr>
              <a:t>automatically</a:t>
            </a:r>
            <a:r>
              <a:rPr sz="2400">
                <a:latin typeface="Times New Roman" panose="02020603050405020304" charset="0"/>
                <a:cs typeface="Times New Roman" panose="02020603050405020304" charset="0"/>
              </a:rPr>
              <a:t>, allowing me to input my destination before the taxi started</a:t>
            </a:r>
            <a:endParaRPr sz="2400">
              <a:latin typeface="Times New Roman" panose="02020603050405020304" charset="0"/>
              <a:cs typeface="Times New Roman" panose="02020603050405020304" charset="0"/>
            </a:endParaRPr>
          </a:p>
          <a:p>
            <a:pPr indent="0">
              <a:buFont typeface="Arial" panose="020B0604020202020204" pitchFamily="34" charset="0"/>
              <a:buNone/>
            </a:pPr>
            <a:r>
              <a:rPr sz="2400">
                <a:latin typeface="Times New Roman" panose="02020603050405020304" charset="0"/>
                <a:cs typeface="Times New Roman" panose="02020603050405020304" charset="0"/>
              </a:rPr>
              <a:t>its journey.</a:t>
            </a:r>
            <a:endParaRPr sz="2400">
              <a:latin typeface="Times New Roman" panose="02020603050405020304" charset="0"/>
              <a:cs typeface="Times New Roman" panose="02020603050405020304" charset="0"/>
            </a:endParaRPr>
          </a:p>
        </p:txBody>
      </p:sp>
      <p:sp>
        <p:nvSpPr>
          <p:cNvPr id="2" name="文本框 1"/>
          <p:cNvSpPr txBox="1"/>
          <p:nvPr/>
        </p:nvSpPr>
        <p:spPr>
          <a:xfrm>
            <a:off x="1267801" y="304995"/>
            <a:ext cx="9952303"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automatic/ˌɔ:təˈmætɪk/    a.自动的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120" name="图片 119"/>
          <p:cNvPicPr/>
          <p:nvPr>
            <p:custDataLst>
              <p:tags r:id="rId4"/>
            </p:custDataLst>
          </p:nvPr>
        </p:nvPicPr>
        <p:blipFill>
          <a:blip r:embed="rId5"/>
          <a:srcRect b="10364"/>
          <a:stretch>
            <a:fillRect/>
          </a:stretch>
        </p:blipFill>
        <p:spPr>
          <a:xfrm>
            <a:off x="8138160" y="2130425"/>
            <a:ext cx="3900805" cy="25533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linds(horizontal)">
                                      <p:cBhvr>
                                        <p:cTn id="30" dur="500"/>
                                        <p:tgtEl>
                                          <p:spTgt spid="3">
                                            <p:txEl>
                                              <p:pRg st="12" end="12"/>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blinds(horizontal)">
                                      <p:cBhvr>
                                        <p:cTn id="33" dur="500"/>
                                        <p:tgtEl>
                                          <p:spTgt spid="3">
                                            <p:txEl>
                                              <p:pRg st="13" end="13"/>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4" end="14"/>
                                            </p:txEl>
                                          </p:spTgt>
                                        </p:tgtEl>
                                        <p:attrNameLst>
                                          <p:attrName>style.visibility</p:attrName>
                                        </p:attrNameLst>
                                      </p:cBhvr>
                                      <p:to>
                                        <p:strVal val="visible"/>
                                      </p:to>
                                    </p:set>
                                    <p:animEffect transition="in" filter="blinds(horizontal)">
                                      <p:cBhvr>
                                        <p:cTn id="36" dur="500"/>
                                        <p:tgtEl>
                                          <p:spTgt spid="3">
                                            <p:txEl>
                                              <p:pRg st="14" end="14"/>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animEffect transition="in" filter="blinds(horizontal)">
                                      <p:cBhvr>
                                        <p:cTn id="39"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AS_UNIQUEID" val="809"/>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AS_UNIQUEID" val="809"/>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AS_UNIQUEID" val="809"/>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AS_UNIQUEID" val="809"/>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AS_UNIQUEID" val="80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AS_UNIQUEID" val="809"/>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AS_UNIQUEID" val="809"/>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AS_UNIQUEID" val="809"/>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AS_UNIQUEID" val="359"/>
</p:tagLst>
</file>

<file path=ppt/tags/tag118.xml><?xml version="1.0" encoding="utf-8"?>
<p:tagLst xmlns:p="http://schemas.openxmlformats.org/presentationml/2006/main">
  <p:tag name="AS_UNIQUEID" val="809"/>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809"/>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AS_UNIQUEID" val="809"/>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AS_UNIQUEID" val="809"/>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AS_UNIQUEID" val="8534"/>
</p:tagLst>
</file>

<file path=ppt/tags/tag127.xml><?xml version="1.0" encoding="utf-8"?>
<p:tagLst xmlns:p="http://schemas.openxmlformats.org/presentationml/2006/main">
  <p:tag name="AS_UNIQUEID" val="8535"/>
  <p:tag name="KSO_WM_MEDIACOVER_FLAG" val="1"/>
  <p:tag name="KSO_WM_UNIT_MEDIACOVER_BTN_STATE" val="1"/>
  <p:tag name="KSO_WM_UNIT_MEDIACOVER_BTNRECT" val="0*0*0*0"/>
</p:tagLst>
</file>

<file path=ppt/tags/tag128.xml><?xml version="1.0" encoding="utf-8"?>
<p:tagLst xmlns:p="http://schemas.openxmlformats.org/presentationml/2006/main">
  <p:tag name="AS_UNIQUEID" val="8121"/>
</p:tagLst>
</file>

<file path=ppt/tags/tag129.xml><?xml version="1.0" encoding="utf-8"?>
<p:tagLst xmlns:p="http://schemas.openxmlformats.org/presentationml/2006/main">
  <p:tag name="AS_UNIQUEID" val="812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8123"/>
</p:tagLst>
</file>

<file path=ppt/tags/tag131.xml><?xml version="1.0" encoding="utf-8"?>
<p:tagLst xmlns:p="http://schemas.openxmlformats.org/presentationml/2006/main">
  <p:tag name="AS_UNIQUEID" val="8124"/>
</p:tagLst>
</file>

<file path=ppt/tags/tag132.xml><?xml version="1.0" encoding="utf-8"?>
<p:tagLst xmlns:p="http://schemas.openxmlformats.org/presentationml/2006/main">
  <p:tag name="AS_UNIQUEID" val="1356"/>
</p:tagLst>
</file>

<file path=ppt/tags/tag133.xml><?xml version="1.0" encoding="utf-8"?>
<p:tagLst xmlns:p="http://schemas.openxmlformats.org/presentationml/2006/main">
  <p:tag name="AS_UNIQUEID" val="809"/>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AS_UNIQUEID" val="809"/>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AS_UNIQUEID" val="809"/>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AS_UNIQUEID" val="80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AS_UNIQUEID" val="809"/>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AS_UNIQUEID" val="809"/>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AS_UNIQUEID" val="809"/>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AS_UNIQUEID" val="809"/>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AS_UNIQUEID" val="809"/>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AS_UNIQUEID" val="809"/>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AS_UNIQUEID" val="809"/>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AS_UNIQUEID" val="809"/>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AS_UNIQUEID" val="809"/>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AS_UNIQUEID" val="809"/>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AS_UNIQUEID" val="809"/>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AS_UNIQUEID" val="809"/>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AS_UNIQUEID" val="809"/>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AS_UNIQUEID" val="809"/>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AS_UNIQUEID" val="809"/>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AS_UNIQUEID" val="809"/>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AS_UNIQUEID" val="1494"/>
</p:tagLst>
</file>

<file path=ppt/tags/tag174.xml><?xml version="1.0" encoding="utf-8"?>
<p:tagLst xmlns:p="http://schemas.openxmlformats.org/presentationml/2006/main">
  <p:tag name="AS_UNIQUEID" val="1497"/>
</p:tagLst>
</file>

<file path=ppt/tags/tag175.xml><?xml version="1.0" encoding="utf-8"?>
<p:tagLst xmlns:p="http://schemas.openxmlformats.org/presentationml/2006/main">
  <p:tag name="AS_UNIQUEID" val="1498"/>
</p:tagLst>
</file>

<file path=ppt/tags/tag176.xml><?xml version="1.0" encoding="utf-8"?>
<p:tagLst xmlns:p="http://schemas.openxmlformats.org/presentationml/2006/main">
  <p:tag name="AS_UNIQUEID" val="1499"/>
</p:tagLst>
</file>

<file path=ppt/tags/tag177.xml><?xml version="1.0" encoding="utf-8"?>
<p:tagLst xmlns:p="http://schemas.openxmlformats.org/presentationml/2006/main">
  <p:tag name="AS_UNIQUEID" val="1500"/>
</p:tagLst>
</file>

<file path=ppt/tags/tag178.xml><?xml version="1.0" encoding="utf-8"?>
<p:tagLst xmlns:p="http://schemas.openxmlformats.org/presentationml/2006/main">
  <p:tag name="AS_UNIQUEID" val="1501"/>
</p:tagLst>
</file>

<file path=ppt/tags/tag179.xml><?xml version="1.0" encoding="utf-8"?>
<p:tagLst xmlns:p="http://schemas.openxmlformats.org/presentationml/2006/main">
  <p:tag name="AS_UNIQUEID" val="150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1503"/>
</p:tagLst>
</file>

<file path=ppt/tags/tag181.xml><?xml version="1.0" encoding="utf-8"?>
<p:tagLst xmlns:p="http://schemas.openxmlformats.org/presentationml/2006/main">
  <p:tag name="AS_UNIQUEID" val="1504"/>
</p:tagLst>
</file>

<file path=ppt/tags/tag182.xml><?xml version="1.0" encoding="utf-8"?>
<p:tagLst xmlns:p="http://schemas.openxmlformats.org/presentationml/2006/main">
  <p:tag name="AS_UNIQUEID" val="1505"/>
</p:tagLst>
</file>

<file path=ppt/tags/tag183.xml><?xml version="1.0" encoding="utf-8"?>
<p:tagLst xmlns:p="http://schemas.openxmlformats.org/presentationml/2006/main">
  <p:tag name="AS_UNIQUEID" val="1506"/>
</p:tagLst>
</file>

<file path=ppt/tags/tag184.xml><?xml version="1.0" encoding="utf-8"?>
<p:tagLst xmlns:p="http://schemas.openxmlformats.org/presentationml/2006/main">
  <p:tag name="AS_UNIQUEID" val="10736"/>
</p:tagLst>
</file>

<file path=ppt/tags/tag185.xml><?xml version="1.0" encoding="utf-8"?>
<p:tagLst xmlns:p="http://schemas.openxmlformats.org/presentationml/2006/main">
  <p:tag name="AS_UNIQUEID" val="809"/>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AS_UNIQUEID" val="809"/>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AS_UNIQUEID" val="809"/>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AS_UNIQUEID" val="809"/>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AS_UNIQUEID" val="809"/>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AS_UNIQUEID" val="809"/>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AS_UNIQUEID" val="809"/>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AS_UNIQUEID" val="809"/>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AS_UNIQUEID" val="809"/>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AS_UNIQUEID" val="809"/>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AS_UNIQUEID" val="809"/>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AS_UNIQUEID" val="809"/>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809"/>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FULL_TEXT_BEAUTIFY_COPY_ID" val="187396"/>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AS_UNIQUEID" val="37"/>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AS_UNIQUEID" val="809"/>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AS_UNIQUEID" val="809"/>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AS_UNIQUEID" val="84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848"/>
</p:tagLst>
</file>

<file path=ppt/tags/tag71.xml><?xml version="1.0" encoding="utf-8"?>
<p:tagLst xmlns:p="http://schemas.openxmlformats.org/presentationml/2006/main">
  <p:tag name="AS_UNIQUEID" val="849"/>
</p:tagLst>
</file>

<file path=ppt/tags/tag72.xml><?xml version="1.0" encoding="utf-8"?>
<p:tagLst xmlns:p="http://schemas.openxmlformats.org/presentationml/2006/main">
  <p:tag name="AS_UNIQUEID" val="809"/>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AS_UNIQUEID" val="809"/>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AS_UNIQUEID" val="809"/>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AS_UNIQUEID" val="809"/>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783"/>
</p:tagLst>
</file>

<file path=ppt/tags/tag81.xml><?xml version="1.0" encoding="utf-8"?>
<p:tagLst xmlns:p="http://schemas.openxmlformats.org/presentationml/2006/main">
  <p:tag name="AS_UNIQUEID" val="853"/>
</p:tagLst>
</file>

<file path=ppt/tags/tag82.xml><?xml version="1.0" encoding="utf-8"?>
<p:tagLst xmlns:p="http://schemas.openxmlformats.org/presentationml/2006/main">
  <p:tag name="AS_UNIQUEID" val="854"/>
</p:tagLst>
</file>

<file path=ppt/tags/tag83.xml><?xml version="1.0" encoding="utf-8"?>
<p:tagLst xmlns:p="http://schemas.openxmlformats.org/presentationml/2006/main">
  <p:tag name="AS_UNIQUEID" val="855"/>
</p:tagLst>
</file>

<file path=ppt/tags/tag84.xml><?xml version="1.0" encoding="utf-8"?>
<p:tagLst xmlns:p="http://schemas.openxmlformats.org/presentationml/2006/main">
  <p:tag name="AS_UNIQUEID" val="809"/>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AS_UNIQUEID" val="1993"/>
</p:tagLst>
</file>

<file path=ppt/tags/tag87.xml><?xml version="1.0" encoding="utf-8"?>
<p:tagLst xmlns:p="http://schemas.openxmlformats.org/presentationml/2006/main">
  <p:tag name="AS_UNIQUEID" val="809"/>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AS_UNIQUEID" val="809"/>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AS_UNIQUEID" val="809"/>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AS_UNIQUEID" val="809"/>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AS_UNIQUEID" val="809"/>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AS_UNIQUEID" val="809"/>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AS_UNIQUEID" val="809"/>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33932</Words>
  <Application>WPS 演示</Application>
  <PresentationFormat>宽屏</PresentationFormat>
  <Paragraphs>929</Paragraphs>
  <Slides>63</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63</vt:i4>
      </vt:variant>
    </vt:vector>
  </HeadingPairs>
  <TitlesOfParts>
    <vt:vector size="79" baseType="lpstr">
      <vt:lpstr>Arial</vt:lpstr>
      <vt:lpstr>宋体</vt:lpstr>
      <vt:lpstr>Wingdings</vt:lpstr>
      <vt:lpstr>Wingdings</vt:lpstr>
      <vt:lpstr>微软雅黑</vt:lpstr>
      <vt:lpstr>Arial</vt:lpstr>
      <vt:lpstr>Times New Roman</vt:lpstr>
      <vt:lpstr>Calibri</vt:lpstr>
      <vt:lpstr>Calibri</vt:lpstr>
      <vt:lpstr>Arial Unicode MS</vt:lpstr>
      <vt:lpstr>Times New Roman</vt:lpstr>
      <vt:lpstr>Cambria</vt:lpstr>
      <vt:lpstr>HelveticaNeue</vt:lpstr>
      <vt:lpstr>华文新魏</vt:lpstr>
      <vt:lpstr>Segoe Print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171</cp:revision>
  <dcterms:created xsi:type="dcterms:W3CDTF">2019-06-19T02:08:00Z</dcterms:created>
  <dcterms:modified xsi:type="dcterms:W3CDTF">2025-04-01T07:51:50Z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2714BC2042754196817988410A36725A</vt:lpwstr>
  </property>
</Properties>
</file>