
<file path=[Content_Types].xml><?xml version="1.0" encoding="utf-8"?>
<Types xmlns="http://schemas.openxmlformats.org/package/2006/content-types">
  <Default Extension="jpeg" ContentType="image/jpeg"/>
  <Default Extension="png" ContentType="image/pn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63" r:id="rId3"/>
    <p:sldId id="288" r:id="rId4"/>
    <p:sldId id="310" r:id="rId6"/>
    <p:sldId id="332" r:id="rId7"/>
    <p:sldId id="333" r:id="rId8"/>
    <p:sldId id="344" r:id="rId9"/>
    <p:sldId id="350" r:id="rId10"/>
    <p:sldId id="351" r:id="rId11"/>
    <p:sldId id="342" r:id="rId12"/>
    <p:sldId id="348" r:id="rId13"/>
    <p:sldId id="346" r:id="rId14"/>
    <p:sldId id="343" r:id="rId15"/>
    <p:sldId id="334" r:id="rId16"/>
    <p:sldId id="337" r:id="rId17"/>
    <p:sldId id="336" r:id="rId18"/>
    <p:sldId id="335" r:id="rId19"/>
    <p:sldId id="340" r:id="rId20"/>
    <p:sldId id="280" r:id="rId21"/>
    <p:sldId id="34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1B9"/>
    <a:srgbClr val="3B6934"/>
    <a:srgbClr val="FF9409"/>
    <a:srgbClr val="FAC090"/>
    <a:srgbClr val="9D7C7D"/>
    <a:srgbClr val="FDEBB0"/>
    <a:srgbClr val="FCD5B5"/>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06" autoAdjust="0"/>
  </p:normalViewPr>
  <p:slideViewPr>
    <p:cSldViewPr snapToGrid="0">
      <p:cViewPr varScale="1">
        <p:scale>
          <a:sx n="77" d="100"/>
          <a:sy n="77" d="100"/>
        </p:scale>
        <p:origin x="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3C164-F3C7-4FEE-8799-75A23E4533F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EF33-434B-40DE-935B-300954A35B3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descr="世界读书日2_0000_图层-4"/>
          <p:cNvPicPr>
            <a:picLocks noChangeAspect="1"/>
          </p:cNvPicPr>
          <p:nvPr userDrawn="1"/>
        </p:nvPicPr>
        <p:blipFill>
          <a:blip r:embed="rId2"/>
          <a:stretch>
            <a:fillRect/>
          </a:stretch>
        </p:blipFill>
        <p:spPr>
          <a:xfrm>
            <a:off x="574040" y="514985"/>
            <a:ext cx="10866755" cy="5828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pic>
        <p:nvPicPr>
          <p:cNvPr id="5124" name="图片 6" descr="logo横版 png"/>
          <p:cNvPicPr>
            <a:picLocks noChangeAspect="1"/>
          </p:cNvPicPr>
          <p:nvPr userDrawn="1"/>
        </p:nvPicPr>
        <p:blipFill>
          <a:blip r:embed="rId6"/>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microsoft.com/office/2007/relationships/media" Target="../media/media1.m4a"/><Relationship Id="rId2" Type="http://schemas.openxmlformats.org/officeDocument/2006/relationships/audio" Target="../media/media1.m4a"/><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hyperlink" Target="coco://sendMessage/?ext=%7B%22s%24wiki_link%22%3A%22https%3A%2F%2Fm.baike.com%2Fwikiid%2F7228185007017377850%22%7D&amp;msg=kindle" TargetMode="Externa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195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02.</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分段构写 </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2" name="文本框 1"/>
          <p:cNvSpPr txBox="1"/>
          <p:nvPr/>
        </p:nvSpPr>
        <p:spPr>
          <a:xfrm>
            <a:off x="182620" y="1256467"/>
            <a:ext cx="12124709" cy="369332"/>
          </a:xfrm>
          <a:prstGeom prst="rect">
            <a:avLst/>
          </a:prstGeom>
          <a:noFill/>
        </p:spPr>
        <p:txBody>
          <a:bodyPr wrap="square">
            <a:spAutoFit/>
          </a:bodyPr>
          <a:lstStyle/>
          <a:p>
            <a:pPr>
              <a:spcAft>
                <a:spcPts val="600"/>
              </a:spcAft>
            </a:pPr>
            <a:r>
              <a:rPr lang="en-US" altLang="zh-CN" b="0" i="0" dirty="0">
                <a:solidFill>
                  <a:srgbClr val="000000"/>
                </a:solidFill>
                <a:effectLst/>
                <a:latin typeface="Inter"/>
              </a:rPr>
              <a:t> </a:t>
            </a:r>
            <a:endParaRPr lang="en-US" altLang="zh-CN" b="0" i="0" dirty="0">
              <a:solidFill>
                <a:srgbClr val="000000"/>
              </a:solidFill>
              <a:effectLst/>
              <a:latin typeface="Inter"/>
            </a:endParaRPr>
          </a:p>
        </p:txBody>
      </p:sp>
      <p:sp>
        <p:nvSpPr>
          <p:cNvPr id="4" name="标题 1"/>
          <p:cNvSpPr txBox="1"/>
          <p:nvPr/>
        </p:nvSpPr>
        <p:spPr>
          <a:xfrm>
            <a:off x="309390" y="1216132"/>
            <a:ext cx="11620340" cy="5489468"/>
          </a:xfrm>
          <a:prstGeom prst="rect">
            <a:avLst/>
          </a:prstGeom>
          <a:noFill/>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zh-CN" altLang="en-US" sz="1800" b="1" dirty="0">
                <a:solidFill>
                  <a:srgbClr val="000000"/>
                </a:solidFill>
                <a:latin typeface="Inter"/>
              </a:rPr>
              <a:t>语料</a:t>
            </a:r>
            <a:r>
              <a:rPr lang="en-US" altLang="zh-CN" sz="1800" b="1" dirty="0">
                <a:solidFill>
                  <a:srgbClr val="000000"/>
                </a:solidFill>
                <a:latin typeface="Inter"/>
              </a:rPr>
              <a:t>2   </a:t>
            </a:r>
            <a:r>
              <a:rPr lang="zh-CN" altLang="en-US" sz="1800" b="1" dirty="0">
                <a:solidFill>
                  <a:srgbClr val="000000"/>
                </a:solidFill>
                <a:highlight>
                  <a:srgbClr val="FFFF00"/>
                </a:highlight>
                <a:latin typeface="Inter"/>
              </a:rPr>
              <a:t>关于涂鸦墙建议的内容</a:t>
            </a:r>
            <a:r>
              <a:rPr lang="en-US" altLang="zh-CN" sz="1800" b="1" dirty="0">
                <a:solidFill>
                  <a:srgbClr val="000000"/>
                </a:solidFill>
                <a:latin typeface="Inter"/>
              </a:rPr>
              <a:t>		+ 		</a:t>
            </a:r>
            <a:r>
              <a:rPr lang="zh-CN" altLang="en-US" sz="1800" b="1" dirty="0">
                <a:solidFill>
                  <a:srgbClr val="000000"/>
                </a:solidFill>
                <a:highlight>
                  <a:srgbClr val="FFFF00"/>
                </a:highlight>
                <a:latin typeface="Inter"/>
              </a:rPr>
              <a:t>原因（目的或结果） </a:t>
            </a:r>
            <a:endParaRPr lang="en-US" altLang="zh-CN" sz="1800" b="1" dirty="0">
              <a:solidFill>
                <a:srgbClr val="000000"/>
              </a:solidFill>
              <a:highlight>
                <a:srgbClr val="FFFF00"/>
              </a:highlight>
              <a:latin typeface="Inter"/>
            </a:endParaRPr>
          </a:p>
          <a:p>
            <a:pPr>
              <a:spcAft>
                <a:spcPts val="600"/>
              </a:spcAft>
            </a:pPr>
            <a:r>
              <a:rPr lang="zh-CN" altLang="en-US" sz="1800" b="1" u="sng" dirty="0">
                <a:solidFill>
                  <a:srgbClr val="000000"/>
                </a:solidFill>
                <a:latin typeface="Inter"/>
              </a:rPr>
              <a:t>组织</a:t>
            </a:r>
            <a:r>
              <a:rPr lang="en-US" altLang="zh-CN" sz="1800" dirty="0">
                <a:solidFill>
                  <a:srgbClr val="000000"/>
                </a:solidFill>
                <a:latin typeface="Inter"/>
              </a:rPr>
              <a:t>	</a:t>
            </a:r>
            <a:r>
              <a:rPr lang="en-US" altLang="zh-CN" sz="1800" b="1" i="1" kern="0" dirty="0">
                <a:solidFill>
                  <a:srgbClr val="FF0000"/>
                </a:solidFill>
                <a:latin typeface="Calibri" panose="020F0502020204030204" pitchFamily="34" charset="0"/>
                <a:cs typeface="Calibri" panose="020F0502020204030204" pitchFamily="34" charset="0"/>
              </a:rPr>
              <a:t>lay down some basic guidelines		 </a:t>
            </a:r>
            <a:r>
              <a:rPr lang="en-US" altLang="zh-CN" sz="1800" b="1" i="1" kern="0" dirty="0">
                <a:solidFill>
                  <a:prstClr val="black"/>
                </a:solidFill>
                <a:latin typeface="Calibri" panose="020F0502020204030204" pitchFamily="34" charset="0"/>
                <a:cs typeface="Calibri" panose="020F0502020204030204" pitchFamily="34" charset="0"/>
              </a:rPr>
              <a:t>to prevent </a:t>
            </a:r>
            <a:r>
              <a:rPr lang="en-US" altLang="zh-CN" sz="1800" b="1" i="1" dirty="0">
                <a:solidFill>
                  <a:srgbClr val="000000"/>
                </a:solidFill>
                <a:latin typeface="Inter"/>
              </a:rPr>
              <a:t>the use of impolite or negative words</a:t>
            </a:r>
            <a:r>
              <a:rPr lang="en-US" altLang="zh-CN" sz="1800" i="1" dirty="0">
                <a:solidFill>
                  <a:srgbClr val="000000"/>
                </a:solidFill>
                <a:latin typeface="Inter"/>
              </a:rPr>
              <a:t>.</a:t>
            </a:r>
            <a:endParaRPr lang="en-US" altLang="zh-CN" sz="1800" i="1" dirty="0">
              <a:solidFill>
                <a:srgbClr val="000000"/>
              </a:solidFill>
              <a:latin typeface="Inter"/>
            </a:endParaRPr>
          </a:p>
          <a:p>
            <a:pPr>
              <a:spcAft>
                <a:spcPts val="600"/>
              </a:spcAft>
            </a:pPr>
            <a:r>
              <a:rPr lang="en-US" altLang="zh-CN" sz="1800" b="1" i="1" dirty="0">
                <a:solidFill>
                  <a:srgbClr val="000000"/>
                </a:solidFill>
                <a:latin typeface="Inter"/>
              </a:rPr>
              <a:t>            	</a:t>
            </a:r>
            <a:r>
              <a:rPr lang="en-US" altLang="zh-CN" sz="1800" b="1" i="1" dirty="0">
                <a:solidFill>
                  <a:srgbClr val="FF0000"/>
                </a:solidFill>
                <a:latin typeface="Inter"/>
              </a:rPr>
              <a:t>set restrictions 				</a:t>
            </a:r>
            <a:r>
              <a:rPr lang="en-US" altLang="zh-CN" sz="1800" b="1" i="1" dirty="0">
                <a:solidFill>
                  <a:srgbClr val="000000"/>
                </a:solidFill>
                <a:latin typeface="Inter"/>
              </a:rPr>
              <a:t>to prevent the destruction of others’ graffiti </a:t>
            </a:r>
            <a:endParaRPr lang="en-US" altLang="zh-CN" sz="1800" b="1" i="1" dirty="0">
              <a:solidFill>
                <a:srgbClr val="000000"/>
              </a:solidFill>
              <a:latin typeface="Inter"/>
            </a:endParaRPr>
          </a:p>
          <a:p>
            <a:pPr>
              <a:spcAft>
                <a:spcPts val="600"/>
              </a:spcAft>
            </a:pPr>
            <a:r>
              <a:rPr lang="en-US" altLang="zh-CN" sz="1800" b="1" i="1" dirty="0">
                <a:solidFill>
                  <a:srgbClr val="000000"/>
                </a:solidFill>
                <a:latin typeface="Inter"/>
              </a:rPr>
              <a:t>           	</a:t>
            </a:r>
            <a:r>
              <a:rPr lang="en-US" altLang="zh-CN" sz="1800" b="1" i="1" dirty="0">
                <a:solidFill>
                  <a:srgbClr val="FF0000"/>
                </a:solidFill>
                <a:latin typeface="Inter"/>
              </a:rPr>
              <a:t>create a rotating display system 		</a:t>
            </a:r>
            <a:r>
              <a:rPr lang="en-US" altLang="zh-CN" sz="1800" b="1" i="1" dirty="0">
                <a:solidFill>
                  <a:srgbClr val="000000"/>
                </a:solidFill>
                <a:latin typeface="Inter"/>
              </a:rPr>
              <a:t>giving students more opportunities to showcase their work. </a:t>
            </a:r>
            <a:endParaRPr lang="en-US" altLang="zh-CN" sz="1800" b="1" i="1" dirty="0">
              <a:solidFill>
                <a:srgbClr val="000000"/>
              </a:solidFill>
              <a:latin typeface="Inter"/>
            </a:endParaRPr>
          </a:p>
          <a:p>
            <a:pPr>
              <a:spcAft>
                <a:spcPts val="600"/>
              </a:spcAft>
            </a:pPr>
            <a:endParaRPr lang="en-US" altLang="zh-CN" sz="1800" b="1" i="1" dirty="0">
              <a:solidFill>
                <a:srgbClr val="000000"/>
              </a:solidFill>
              <a:latin typeface="Inter"/>
            </a:endParaRPr>
          </a:p>
          <a:p>
            <a:pPr>
              <a:spcAft>
                <a:spcPts val="600"/>
              </a:spcAft>
            </a:pPr>
            <a:r>
              <a:rPr lang="en-US" altLang="zh-CN" sz="1800" b="1" i="1" dirty="0">
                <a:solidFill>
                  <a:srgbClr val="000000"/>
                </a:solidFill>
                <a:latin typeface="Inter"/>
              </a:rPr>
              <a:t>            	</a:t>
            </a:r>
            <a:endParaRPr lang="en-US" altLang="zh-CN" sz="1800" b="1" i="1" dirty="0">
              <a:solidFill>
                <a:srgbClr val="000000"/>
              </a:solidFill>
              <a:latin typeface="Inter"/>
            </a:endParaRPr>
          </a:p>
          <a:p>
            <a:pPr>
              <a:spcAft>
                <a:spcPts val="600"/>
              </a:spcAft>
            </a:pPr>
            <a:r>
              <a:rPr lang="zh-CN" altLang="en-US" sz="1800" b="1" u="sng" dirty="0">
                <a:solidFill>
                  <a:srgbClr val="000000"/>
                </a:solidFill>
                <a:latin typeface="Inter"/>
              </a:rPr>
              <a:t>内容 </a:t>
            </a:r>
            <a:r>
              <a:rPr lang="en-US" altLang="zh-CN" sz="1800" b="1" dirty="0">
                <a:solidFill>
                  <a:srgbClr val="000000"/>
                </a:solidFill>
                <a:latin typeface="Inter"/>
              </a:rPr>
              <a:t>	</a:t>
            </a:r>
            <a:r>
              <a:rPr lang="en-US" altLang="zh-CN" sz="1800" b="1" i="1" dirty="0">
                <a:solidFill>
                  <a:srgbClr val="FF0000"/>
                </a:solidFill>
                <a:latin typeface="Inter"/>
              </a:rPr>
              <a:t>establish a clear content guideline 		</a:t>
            </a:r>
            <a:r>
              <a:rPr lang="en-US" altLang="zh-CN" sz="1800" b="1" i="1" dirty="0">
                <a:solidFill>
                  <a:srgbClr val="000000"/>
                </a:solidFill>
                <a:latin typeface="Inter"/>
              </a:rPr>
              <a:t>to advocate a healthy campus culture</a:t>
            </a:r>
            <a:endParaRPr lang="en-US" altLang="zh-CN" sz="1800" b="1" i="1" dirty="0">
              <a:solidFill>
                <a:srgbClr val="000000"/>
              </a:solidFill>
              <a:latin typeface="Inter"/>
            </a:endParaRPr>
          </a:p>
          <a:p>
            <a:pPr>
              <a:spcAft>
                <a:spcPts val="600"/>
              </a:spcAft>
            </a:pPr>
            <a:r>
              <a:rPr lang="en-US" altLang="zh-CN" sz="1800" b="1" i="1" dirty="0">
                <a:solidFill>
                  <a:srgbClr val="000000"/>
                </a:solidFill>
                <a:latin typeface="Inter"/>
              </a:rPr>
              <a:t>    	</a:t>
            </a:r>
            <a:r>
              <a:rPr lang="en-US" altLang="zh-CN" sz="1800" b="1" i="1" dirty="0">
                <a:solidFill>
                  <a:srgbClr val="FF0000"/>
                </a:solidFill>
                <a:latin typeface="Inter"/>
              </a:rPr>
              <a:t>choose positive and inspiring themes </a:t>
            </a:r>
            <a:r>
              <a:rPr lang="en-US" altLang="zh-CN" sz="1800" b="1" i="1" dirty="0">
                <a:solidFill>
                  <a:srgbClr val="000000"/>
                </a:solidFill>
                <a:latin typeface="Inter"/>
              </a:rPr>
              <a:t>		to ensure both creativity and order</a:t>
            </a:r>
            <a:endParaRPr lang="en-US" altLang="zh-CN" sz="1800" b="1" i="1" dirty="0">
              <a:solidFill>
                <a:srgbClr val="000000"/>
              </a:solidFill>
              <a:latin typeface="Inter"/>
            </a:endParaRPr>
          </a:p>
          <a:p>
            <a:pPr>
              <a:spcAft>
                <a:spcPts val="600"/>
              </a:spcAft>
            </a:pPr>
            <a:r>
              <a:rPr lang="en-US" altLang="zh-CN" sz="1800" b="1" i="1" dirty="0">
                <a:solidFill>
                  <a:srgbClr val="000000"/>
                </a:solidFill>
                <a:latin typeface="Inter"/>
              </a:rPr>
              <a:t> 	</a:t>
            </a:r>
            <a:r>
              <a:rPr lang="en-US" altLang="zh-CN" sz="1800" b="1" i="1" dirty="0">
                <a:solidFill>
                  <a:srgbClr val="FF0000"/>
                </a:solidFill>
                <a:latin typeface="Inter"/>
              </a:rPr>
              <a:t>encourage positive content and prohibit </a:t>
            </a:r>
            <a:endParaRPr lang="en-US" altLang="zh-CN" sz="1800" b="1" i="1" dirty="0">
              <a:solidFill>
                <a:srgbClr val="FF0000"/>
              </a:solidFill>
              <a:latin typeface="Inter"/>
            </a:endParaRPr>
          </a:p>
          <a:p>
            <a:pPr>
              <a:spcAft>
                <a:spcPts val="600"/>
              </a:spcAft>
            </a:pPr>
            <a:r>
              <a:rPr lang="en-US" altLang="zh-CN" sz="1800" b="1" i="1" dirty="0">
                <a:solidFill>
                  <a:srgbClr val="FF0000"/>
                </a:solidFill>
                <a:latin typeface="Inter"/>
              </a:rPr>
              <a:t>             impolite words and patterns 			</a:t>
            </a:r>
            <a:r>
              <a:rPr lang="en-US" altLang="zh-CN" sz="1800" b="1" i="1" dirty="0">
                <a:solidFill>
                  <a:srgbClr val="000000"/>
                </a:solidFill>
                <a:latin typeface="Inter"/>
              </a:rPr>
              <a:t>to create a healthy environment </a:t>
            </a:r>
            <a:endParaRPr lang="en-US" altLang="zh-CN" sz="1800" b="1" i="1" dirty="0">
              <a:solidFill>
                <a:srgbClr val="000000"/>
              </a:solidFill>
              <a:latin typeface="Inter"/>
            </a:endParaRPr>
          </a:p>
          <a:p>
            <a:pPr>
              <a:spcAft>
                <a:spcPts val="600"/>
              </a:spcAft>
            </a:pPr>
            <a:r>
              <a:rPr lang="en-US" altLang="zh-CN" sz="1800" b="1" i="1" dirty="0">
                <a:solidFill>
                  <a:srgbClr val="000000"/>
                </a:solidFill>
                <a:latin typeface="Inter"/>
              </a:rPr>
              <a:t> 	</a:t>
            </a:r>
            <a:r>
              <a:rPr lang="en-US" altLang="zh-CN" sz="1800" b="1" i="1" dirty="0">
                <a:solidFill>
                  <a:srgbClr val="FF0000"/>
                </a:solidFill>
                <a:latin typeface="Inter"/>
              </a:rPr>
              <a:t>avoid bullying, verbal fights, and disrespect</a:t>
            </a:r>
            <a:r>
              <a:rPr lang="en-US" altLang="zh-CN" sz="1800" b="1" i="1" dirty="0">
                <a:solidFill>
                  <a:srgbClr val="000000"/>
                </a:solidFill>
                <a:latin typeface="Inter"/>
              </a:rPr>
              <a:t> 	to others to maximize the pros while minimize the cons .</a:t>
            </a:r>
            <a:endParaRPr lang="en-US" altLang="zh-CN" sz="1800" b="1" i="1" dirty="0">
              <a:solidFill>
                <a:srgbClr val="000000"/>
              </a:solidFill>
              <a:latin typeface="Inter"/>
            </a:endParaRPr>
          </a:p>
          <a:p>
            <a:pPr>
              <a:spcAft>
                <a:spcPts val="600"/>
              </a:spcAft>
            </a:pPr>
            <a:r>
              <a:rPr lang="zh-CN" altLang="en-US" sz="1800" b="1" u="sng" dirty="0">
                <a:solidFill>
                  <a:srgbClr val="000000"/>
                </a:solidFill>
                <a:latin typeface="Inter"/>
              </a:rPr>
              <a:t> 场地</a:t>
            </a:r>
            <a:r>
              <a:rPr lang="zh-CN" altLang="en-US" sz="1800" b="1" dirty="0">
                <a:solidFill>
                  <a:srgbClr val="000000"/>
                </a:solidFill>
                <a:latin typeface="Inter"/>
              </a:rPr>
              <a:t>  </a:t>
            </a:r>
            <a:r>
              <a:rPr lang="en-US" altLang="zh-CN" sz="1800" b="1" dirty="0">
                <a:solidFill>
                  <a:srgbClr val="000000"/>
                </a:solidFill>
                <a:latin typeface="Inter"/>
              </a:rPr>
              <a:t> 	</a:t>
            </a:r>
            <a:r>
              <a:rPr lang="en-US" altLang="zh-CN" sz="1800" b="1" i="1" dirty="0">
                <a:solidFill>
                  <a:srgbClr val="000000"/>
                </a:solidFill>
                <a:latin typeface="Inter"/>
              </a:rPr>
              <a:t>appeal to students to </a:t>
            </a:r>
            <a:r>
              <a:rPr lang="en-US" altLang="zh-CN" sz="1800" b="1" i="1" dirty="0">
                <a:solidFill>
                  <a:srgbClr val="FF0000"/>
                </a:solidFill>
                <a:latin typeface="Inter"/>
              </a:rPr>
              <a:t>keep the graffiti area clean </a:t>
            </a:r>
            <a:r>
              <a:rPr lang="en-US" altLang="zh-CN" sz="1800" b="1" i="1" dirty="0">
                <a:solidFill>
                  <a:srgbClr val="000000"/>
                </a:solidFill>
                <a:latin typeface="Inter"/>
              </a:rPr>
              <a:t>	to beautify our campus.</a:t>
            </a:r>
            <a:endParaRPr lang="en-US" altLang="zh-CN" sz="1800" b="1" i="1" dirty="0">
              <a:solidFill>
                <a:srgbClr val="000000"/>
              </a:solidFill>
              <a:latin typeface="Inter"/>
            </a:endParaRPr>
          </a:p>
          <a:p>
            <a:pPr>
              <a:spcAft>
                <a:spcPts val="600"/>
              </a:spcAft>
            </a:pPr>
            <a:r>
              <a:rPr lang="en-US" altLang="zh-CN" sz="1800" b="1" i="1" dirty="0">
                <a:solidFill>
                  <a:srgbClr val="000000"/>
                </a:solidFill>
                <a:latin typeface="Inter"/>
              </a:rPr>
              <a:t>           	</a:t>
            </a:r>
            <a:r>
              <a:rPr lang="en-US" altLang="zh-CN" sz="1800" b="1" i="1" dirty="0">
                <a:solidFill>
                  <a:srgbClr val="FF0000"/>
                </a:solidFill>
                <a:latin typeface="Inter"/>
              </a:rPr>
              <a:t>be positioned near the canteen</a:t>
            </a:r>
            <a:r>
              <a:rPr lang="en-US" altLang="zh-CN" sz="1800" b="1" i="1" dirty="0">
                <a:solidFill>
                  <a:srgbClr val="000000"/>
                </a:solidFill>
                <a:latin typeface="Inter"/>
              </a:rPr>
              <a:t>		to create whole – heartedly. </a:t>
            </a:r>
            <a:endParaRPr lang="en-US" altLang="zh-CN" sz="1800" b="1" i="1" dirty="0">
              <a:solidFill>
                <a:srgbClr val="000000"/>
              </a:solidFill>
              <a:latin typeface="Inter"/>
            </a:endParaRPr>
          </a:p>
          <a:p>
            <a:pPr>
              <a:spcAft>
                <a:spcPts val="600"/>
              </a:spcAft>
            </a:pPr>
            <a:endParaRPr lang="en-US" altLang="zh-CN" sz="1800" b="1" i="1" dirty="0">
              <a:solidFill>
                <a:srgbClr val="000000"/>
              </a:solidFill>
              <a:latin typeface="Inter"/>
            </a:endParaRPr>
          </a:p>
          <a:p>
            <a:pPr>
              <a:spcAft>
                <a:spcPts val="600"/>
              </a:spcAft>
            </a:pPr>
            <a:r>
              <a:rPr lang="zh-CN" altLang="en-US" sz="1800" b="1" u="sng" dirty="0">
                <a:solidFill>
                  <a:srgbClr val="000000"/>
                </a:solidFill>
                <a:latin typeface="Inter"/>
              </a:rPr>
              <a:t>时间</a:t>
            </a:r>
            <a:r>
              <a:rPr lang="en-US" altLang="zh-CN" sz="1800" dirty="0">
                <a:solidFill>
                  <a:srgbClr val="000000"/>
                </a:solidFill>
                <a:latin typeface="Inter"/>
              </a:rPr>
              <a:t>	</a:t>
            </a:r>
            <a:r>
              <a:rPr lang="en-US" altLang="zh-CN" sz="1800" b="1" i="1" dirty="0">
                <a:solidFill>
                  <a:srgbClr val="FF0000"/>
                </a:solidFill>
                <a:latin typeface="Inter"/>
              </a:rPr>
              <a:t>set specific time limits</a:t>
            </a:r>
            <a:r>
              <a:rPr lang="en-US" altLang="zh-CN" sz="1800" b="1" i="1" dirty="0">
                <a:solidFill>
                  <a:srgbClr val="000000"/>
                </a:solidFill>
                <a:latin typeface="Inter"/>
              </a:rPr>
              <a:t> for graffiti creation 	to maintain order.</a:t>
            </a:r>
            <a:endParaRPr lang="en-US" altLang="zh-CN" sz="1800" b="1" i="1" dirty="0">
              <a:solidFill>
                <a:srgbClr val="000000"/>
              </a:solidFill>
              <a:latin typeface="Inter"/>
            </a:endParaRPr>
          </a:p>
          <a:p>
            <a:pPr>
              <a:spcAft>
                <a:spcPts val="600"/>
              </a:spcAft>
            </a:pPr>
            <a:r>
              <a:rPr lang="zh-CN" altLang="en-US" sz="1800" b="1" u="sng" dirty="0">
                <a:solidFill>
                  <a:srgbClr val="000000"/>
                </a:solidFill>
                <a:latin typeface="Inter"/>
              </a:rPr>
              <a:t>创意激发 </a:t>
            </a:r>
            <a:r>
              <a:rPr lang="en-US" altLang="zh-CN" sz="1800" b="1" dirty="0">
                <a:solidFill>
                  <a:srgbClr val="000000"/>
                </a:solidFill>
                <a:latin typeface="Inter"/>
              </a:rPr>
              <a:t> </a:t>
            </a:r>
            <a:r>
              <a:rPr lang="en-US" altLang="zh-CN" sz="1800" b="1" i="1" dirty="0">
                <a:solidFill>
                  <a:srgbClr val="000000"/>
                </a:solidFill>
                <a:latin typeface="Inter"/>
              </a:rPr>
              <a:t>combine different art forms 		allowing students to express ideas in a more positive and 						          controlled way.</a:t>
            </a:r>
            <a:endParaRPr lang="en-US" altLang="zh-CN" sz="1800" b="1" i="1" dirty="0">
              <a:solidFill>
                <a:srgbClr val="000000"/>
              </a:solidFill>
              <a:latin typeface="Inter"/>
            </a:endParaRPr>
          </a:p>
        </p:txBody>
      </p:sp>
      <p:sp>
        <p:nvSpPr>
          <p:cNvPr id="5" name="标题 1"/>
          <p:cNvSpPr txBox="1"/>
          <p:nvPr/>
        </p:nvSpPr>
        <p:spPr>
          <a:xfrm>
            <a:off x="5002885" y="190483"/>
            <a:ext cx="4414226" cy="705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ym typeface="+mn-ea"/>
              </a:rPr>
              <a:t>P2. </a:t>
            </a:r>
            <a:r>
              <a:rPr lang="zh-CN" altLang="en-US" sz="2800" b="1" dirty="0">
                <a:solidFill>
                  <a:srgbClr val="3081B9"/>
                </a:solidFill>
                <a:sym typeface="+mn-ea"/>
              </a:rPr>
              <a:t>建议</a:t>
            </a:r>
            <a:r>
              <a:rPr lang="en-US" altLang="zh-CN" sz="2800" b="1" dirty="0">
                <a:sym typeface="+mn-ea"/>
              </a:rPr>
              <a:t>+</a:t>
            </a:r>
            <a:r>
              <a:rPr lang="zh-CN" altLang="en-US" sz="2800" b="1" dirty="0">
                <a:solidFill>
                  <a:srgbClr val="FF0000"/>
                </a:solidFill>
                <a:sym typeface="+mn-ea"/>
              </a:rPr>
              <a:t>理由</a:t>
            </a:r>
            <a:endParaRPr lang="zh-CN" altLang="en-US" sz="2800" b="1" dirty="0">
              <a:solidFill>
                <a:srgbClr val="FF0000"/>
              </a:solidFill>
              <a:sym typeface="+mn-ea"/>
            </a:endParaRPr>
          </a:p>
        </p:txBody>
      </p:sp>
      <p:sp>
        <p:nvSpPr>
          <p:cNvPr id="6" name="文本框 5"/>
          <p:cNvSpPr txBox="1"/>
          <p:nvPr/>
        </p:nvSpPr>
        <p:spPr>
          <a:xfrm>
            <a:off x="2175111" y="2485646"/>
            <a:ext cx="4901550" cy="408623"/>
          </a:xfrm>
          <a:prstGeom prst="wedgeRoundRectCallout">
            <a:avLst>
              <a:gd name="adj1" fmla="val 527"/>
              <a:gd name="adj2" fmla="val -71279"/>
              <a:gd name="adj3" fmla="val 16667"/>
            </a:avLst>
          </a:prstGeom>
          <a:noFill/>
          <a:ln w="25400">
            <a:solidFill>
              <a:schemeClr val="tx1"/>
            </a:solidFill>
          </a:ln>
        </p:spPr>
        <p:txBody>
          <a:bodyPr wrap="square">
            <a:spAutoFit/>
          </a:bodyPr>
          <a:lstStyle/>
          <a:p>
            <a:r>
              <a:rPr kumimoji="0" lang="en-US" altLang="zh-CN" sz="1800" b="0" i="1" u="none" strike="noStrike" kern="1200" cap="none" spc="0" normalizeH="0" baseline="0" noProof="0" dirty="0">
                <a:ln>
                  <a:noFill/>
                </a:ln>
                <a:solidFill>
                  <a:srgbClr val="000000"/>
                </a:solidFill>
                <a:effectLst/>
                <a:uLnTx/>
                <a:uFillTx/>
                <a:latin typeface="Inter"/>
                <a:ea typeface="微软雅黑" panose="020B0503020204020204" pitchFamily="34" charset="-122"/>
                <a:cs typeface="+mn-cs"/>
              </a:rPr>
              <a:t>(where new artworks replace older ones monthly)</a:t>
            </a:r>
            <a:r>
              <a:rPr kumimoji="0" lang="en-US" altLang="zh-CN" sz="1800" b="1" i="1" u="none" strike="noStrike" kern="1200" cap="none" spc="0" normalizeH="0" baseline="0" noProof="0" dirty="0">
                <a:ln>
                  <a:noFill/>
                </a:ln>
                <a:solidFill>
                  <a:srgbClr val="000000"/>
                </a:solidFill>
                <a:effectLst/>
                <a:uLnTx/>
                <a:uFillTx/>
                <a:latin typeface="Inter"/>
                <a:ea typeface="微软雅黑" panose="020B0503020204020204" pitchFamily="34" charset="-122"/>
                <a:cs typeface="+mn-cs"/>
              </a:rPr>
              <a:t> </a:t>
            </a:r>
            <a:endParaRPr lang="zh-CN" altLang="en-US" dirty="0"/>
          </a:p>
        </p:txBody>
      </p:sp>
      <p:sp>
        <p:nvSpPr>
          <p:cNvPr id="15" name="文本框 14"/>
          <p:cNvSpPr txBox="1"/>
          <p:nvPr/>
        </p:nvSpPr>
        <p:spPr>
          <a:xfrm>
            <a:off x="1664124" y="5363316"/>
            <a:ext cx="5722794" cy="408623"/>
          </a:xfrm>
          <a:prstGeom prst="wedgeRoundRectCallout">
            <a:avLst>
              <a:gd name="adj1" fmla="val 527"/>
              <a:gd name="adj2" fmla="val -71279"/>
              <a:gd name="adj3" fmla="val 16667"/>
            </a:avLst>
          </a:prstGeom>
          <a:noFill/>
          <a:ln w="25400">
            <a:solidFill>
              <a:schemeClr val="tx1"/>
            </a:solidFill>
          </a:ln>
        </p:spPr>
        <p:txBody>
          <a:bodyPr wrap="square">
            <a:spAutoFit/>
          </a:bodyPr>
          <a:lstStyle/>
          <a:p>
            <a:r>
              <a:rPr kumimoji="0" lang="en-US" altLang="zh-CN" sz="1800" b="0" i="1" u="none" strike="noStrike" kern="1200" cap="none" spc="0" normalizeH="0" baseline="0" noProof="0" dirty="0">
                <a:ln>
                  <a:noFill/>
                </a:ln>
                <a:solidFill>
                  <a:srgbClr val="000000"/>
                </a:solidFill>
                <a:effectLst/>
                <a:uLnTx/>
                <a:uFillTx/>
                <a:latin typeface="Inter"/>
                <a:ea typeface="微软雅黑" panose="020B0503020204020204" pitchFamily="34" charset="-122"/>
                <a:cs typeface="+mn-cs"/>
              </a:rPr>
              <a:t>(</a:t>
            </a:r>
            <a:r>
              <a:rPr lang="en-US" altLang="zh-CN" sz="1800" b="1" i="1" dirty="0">
                <a:solidFill>
                  <a:srgbClr val="000000"/>
                </a:solidFill>
                <a:latin typeface="Inter"/>
              </a:rPr>
              <a:t>where students have ample free time and a relaxed mind</a:t>
            </a:r>
            <a:r>
              <a:rPr kumimoji="0" lang="en-US" altLang="zh-CN" sz="1800" b="0" i="1" u="none" strike="noStrike" kern="1200" cap="none" spc="0" normalizeH="0" baseline="0" noProof="0" dirty="0">
                <a:ln>
                  <a:noFill/>
                </a:ln>
                <a:solidFill>
                  <a:srgbClr val="000000"/>
                </a:solidFill>
                <a:effectLst/>
                <a:uLnTx/>
                <a:uFillTx/>
                <a:latin typeface="Inter"/>
                <a:ea typeface="微软雅黑" panose="020B0503020204020204" pitchFamily="34" charset="-122"/>
                <a:cs typeface="+mn-cs"/>
              </a:rPr>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195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02.</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分段构写 </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3" name="文本框 2"/>
          <p:cNvSpPr txBox="1"/>
          <p:nvPr/>
        </p:nvSpPr>
        <p:spPr>
          <a:xfrm>
            <a:off x="206133" y="1109402"/>
            <a:ext cx="10760160" cy="646331"/>
          </a:xfrm>
          <a:prstGeom prst="rect">
            <a:avLst/>
          </a:prstGeom>
          <a:noFill/>
        </p:spPr>
        <p:txBody>
          <a:bodyPr wrap="square">
            <a:spAutoFit/>
          </a:bodyPr>
          <a:lstStyle/>
          <a:p>
            <a:pPr>
              <a:spcBef>
                <a:spcPts val="600"/>
              </a:spcBef>
              <a:spcAft>
                <a:spcPts val="600"/>
              </a:spcAft>
            </a:pPr>
            <a:r>
              <a:rPr lang="en-US" altLang="zh-CN" b="1" i="0" dirty="0">
                <a:effectLst/>
                <a:latin typeface="Inter"/>
              </a:rPr>
              <a:t>1. </a:t>
            </a:r>
            <a:r>
              <a:rPr lang="zh-CN" altLang="en-US" b="1" i="0" dirty="0">
                <a:solidFill>
                  <a:srgbClr val="FF0000"/>
                </a:solidFill>
                <a:effectLst/>
                <a:latin typeface="Inter"/>
              </a:rPr>
              <a:t>为确保涂鸦墙能良好运作，</a:t>
            </a:r>
            <a:r>
              <a:rPr lang="zh-CN" altLang="en-US" b="1" i="0" dirty="0">
                <a:solidFill>
                  <a:srgbClr val="3081B9"/>
                </a:solidFill>
                <a:effectLst/>
                <a:latin typeface="Inter"/>
              </a:rPr>
              <a:t>我建议我们学校制定一些基本准则。</a:t>
            </a:r>
            <a:r>
              <a:rPr lang="zh-CN" altLang="en-US" b="1" dirty="0">
                <a:solidFill>
                  <a:srgbClr val="3081B9"/>
                </a:solidFill>
                <a:latin typeface="Inter"/>
              </a:rPr>
              <a:t>例如，我们可以为墙的不同区域设定指定主题。此外，应鼓励积极的内容，比如励志名言和令人振奋的艺术作品</a:t>
            </a:r>
            <a:r>
              <a:rPr lang="zh-CN" altLang="en-US" dirty="0">
                <a:solidFill>
                  <a:srgbClr val="3081B9"/>
                </a:solidFill>
                <a:latin typeface="Inter"/>
              </a:rPr>
              <a:t>，</a:t>
            </a:r>
            <a:r>
              <a:rPr lang="zh-CN" altLang="en-US" b="1" dirty="0">
                <a:solidFill>
                  <a:srgbClr val="FF0000"/>
                </a:solidFill>
                <a:latin typeface="Inter"/>
              </a:rPr>
              <a:t>以倡导健康的校园文化。</a:t>
            </a:r>
            <a:endParaRPr lang="en-US" altLang="zh-CN" b="1" dirty="0">
              <a:solidFill>
                <a:srgbClr val="FF0000"/>
              </a:solidFill>
              <a:latin typeface="Inter"/>
            </a:endParaRPr>
          </a:p>
        </p:txBody>
      </p:sp>
      <p:sp>
        <p:nvSpPr>
          <p:cNvPr id="5" name="文本框 4"/>
          <p:cNvSpPr txBox="1"/>
          <p:nvPr/>
        </p:nvSpPr>
        <p:spPr>
          <a:xfrm>
            <a:off x="210249" y="2674148"/>
            <a:ext cx="11597073" cy="646331"/>
          </a:xfrm>
          <a:prstGeom prst="rect">
            <a:avLst/>
          </a:prstGeom>
          <a:noFill/>
        </p:spPr>
        <p:txBody>
          <a:bodyPr wrap="square">
            <a:spAutoFit/>
          </a:bodyPr>
          <a:lstStyle/>
          <a:p>
            <a:pPr algn="l">
              <a:spcBef>
                <a:spcPts val="600"/>
              </a:spcBef>
            </a:pPr>
            <a:r>
              <a:rPr lang="en-US" altLang="zh-CN" b="1" dirty="0">
                <a:latin typeface="Inter"/>
              </a:rPr>
              <a:t>2. </a:t>
            </a:r>
            <a:r>
              <a:rPr lang="zh-CN" altLang="en-US" b="1" dirty="0">
                <a:solidFill>
                  <a:srgbClr val="3081B9"/>
                </a:solidFill>
                <a:latin typeface="Inter"/>
              </a:rPr>
              <a:t>我建议将其设置在食堂附近，</a:t>
            </a:r>
            <a:r>
              <a:rPr lang="zh-CN" altLang="en-US" b="1" dirty="0">
                <a:solidFill>
                  <a:srgbClr val="FF0000"/>
                </a:solidFill>
                <a:latin typeface="Inter"/>
              </a:rPr>
              <a:t>学生在那里有充足的空闲时间，心情放松，能够全身心投入创作</a:t>
            </a:r>
            <a:r>
              <a:rPr lang="zh-CN" altLang="en-US" b="0" i="0" dirty="0">
                <a:solidFill>
                  <a:srgbClr val="000000"/>
                </a:solidFill>
                <a:effectLst/>
                <a:latin typeface="Inter"/>
              </a:rPr>
              <a:t>。</a:t>
            </a:r>
            <a:r>
              <a:rPr lang="en-US" altLang="zh-CN" dirty="0">
                <a:solidFill>
                  <a:srgbClr val="000000"/>
                </a:solidFill>
                <a:latin typeface="Inter"/>
              </a:rPr>
              <a:t> </a:t>
            </a:r>
            <a:r>
              <a:rPr lang="zh-CN" altLang="en-US" b="1" dirty="0">
                <a:solidFill>
                  <a:srgbClr val="3081B9"/>
                </a:solidFill>
                <a:latin typeface="Inter"/>
              </a:rPr>
              <a:t>同时，学校应该制定一些</a:t>
            </a:r>
            <a:r>
              <a:rPr lang="en-US" altLang="zh-CN" b="1" dirty="0">
                <a:solidFill>
                  <a:srgbClr val="3081B9"/>
                </a:solidFill>
                <a:latin typeface="Inter"/>
              </a:rPr>
              <a:t> </a:t>
            </a:r>
            <a:r>
              <a:rPr lang="zh-CN" altLang="en-US" b="1" dirty="0">
                <a:solidFill>
                  <a:srgbClr val="3081B9"/>
                </a:solidFill>
                <a:latin typeface="Inter"/>
              </a:rPr>
              <a:t>规则，</a:t>
            </a:r>
            <a:r>
              <a:rPr lang="zh-CN" altLang="en-US" b="1" dirty="0">
                <a:solidFill>
                  <a:srgbClr val="FF0000"/>
                </a:solidFill>
                <a:latin typeface="Inter"/>
              </a:rPr>
              <a:t>避免欺凌、言语冲突和对他人的不尊重</a:t>
            </a:r>
            <a:r>
              <a:rPr lang="zh-CN" altLang="en-US" dirty="0">
                <a:solidFill>
                  <a:srgbClr val="000000"/>
                </a:solidFill>
                <a:latin typeface="Inter"/>
              </a:rPr>
              <a:t>。</a:t>
            </a:r>
            <a:endParaRPr lang="zh-CN" altLang="en-US" dirty="0">
              <a:solidFill>
                <a:srgbClr val="000000"/>
              </a:solidFill>
              <a:latin typeface="Inter"/>
            </a:endParaRPr>
          </a:p>
        </p:txBody>
      </p:sp>
      <p:sp>
        <p:nvSpPr>
          <p:cNvPr id="13" name="文本框 12"/>
          <p:cNvSpPr txBox="1"/>
          <p:nvPr/>
        </p:nvSpPr>
        <p:spPr>
          <a:xfrm>
            <a:off x="201830" y="4483449"/>
            <a:ext cx="11429858" cy="923330"/>
          </a:xfrm>
          <a:prstGeom prst="rect">
            <a:avLst/>
          </a:prstGeom>
          <a:noFill/>
        </p:spPr>
        <p:txBody>
          <a:bodyPr wrap="square">
            <a:spAutoFit/>
          </a:bodyPr>
          <a:lstStyle/>
          <a:p>
            <a:pPr algn="l">
              <a:spcBef>
                <a:spcPts val="600"/>
              </a:spcBef>
            </a:pPr>
            <a:r>
              <a:rPr lang="en-US" altLang="zh-CN" b="1" dirty="0">
                <a:latin typeface="Inter"/>
              </a:rPr>
              <a:t>3.</a:t>
            </a:r>
            <a:r>
              <a:rPr lang="zh-CN" altLang="en-US" b="1" dirty="0">
                <a:solidFill>
                  <a:srgbClr val="FF0000"/>
                </a:solidFill>
                <a:latin typeface="Inter"/>
              </a:rPr>
              <a:t>要建立一个美丽和健康的涂鸦墙，</a:t>
            </a:r>
            <a:r>
              <a:rPr lang="zh-CN" altLang="en-US" b="1" dirty="0">
                <a:solidFill>
                  <a:srgbClr val="3081B9"/>
                </a:solidFill>
                <a:latin typeface="Inter"/>
              </a:rPr>
              <a:t>最好能制定一套明确的内容指导方针，由教师和学生代表共同制定，</a:t>
            </a:r>
            <a:r>
              <a:rPr lang="zh-CN" altLang="en-US" b="1" dirty="0">
                <a:solidFill>
                  <a:srgbClr val="FF0000"/>
                </a:solidFill>
                <a:latin typeface="Inter"/>
              </a:rPr>
              <a:t>强调积极的主题，同时允许艺术创作上的灵活性</a:t>
            </a:r>
            <a:r>
              <a:rPr lang="zh-CN" altLang="en-US" b="1" dirty="0">
                <a:latin typeface="Inter"/>
              </a:rPr>
              <a:t>。</a:t>
            </a:r>
            <a:r>
              <a:rPr lang="zh-CN" altLang="en-US" b="1" dirty="0">
                <a:solidFill>
                  <a:srgbClr val="3081B9"/>
                </a:solidFill>
                <a:latin typeface="Inter"/>
              </a:rPr>
              <a:t>同样重要的是设定限制措施，</a:t>
            </a:r>
            <a:r>
              <a:rPr lang="zh-CN" altLang="en-US" b="1" dirty="0">
                <a:solidFill>
                  <a:srgbClr val="FF0000"/>
                </a:solidFill>
                <a:latin typeface="Inter"/>
              </a:rPr>
              <a:t>防止他人的涂鸦被破坏，以及禁止使用不文明或负面的文字。</a:t>
            </a:r>
            <a:endParaRPr lang="zh-CN" altLang="en-US" b="1" dirty="0">
              <a:solidFill>
                <a:srgbClr val="FF0000"/>
              </a:solidFill>
              <a:latin typeface="Inter"/>
            </a:endParaRPr>
          </a:p>
        </p:txBody>
      </p:sp>
      <p:sp>
        <p:nvSpPr>
          <p:cNvPr id="2" name="标题 1"/>
          <p:cNvSpPr txBox="1"/>
          <p:nvPr/>
        </p:nvSpPr>
        <p:spPr>
          <a:xfrm>
            <a:off x="5002885" y="190483"/>
            <a:ext cx="4414226" cy="705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ym typeface="+mn-ea"/>
              </a:rPr>
              <a:t>P2. </a:t>
            </a:r>
            <a:r>
              <a:rPr lang="zh-CN" altLang="en-US" sz="2800" b="1" dirty="0">
                <a:solidFill>
                  <a:srgbClr val="3081B9"/>
                </a:solidFill>
                <a:sym typeface="+mn-ea"/>
              </a:rPr>
              <a:t>建议</a:t>
            </a:r>
            <a:r>
              <a:rPr lang="en-US" altLang="zh-CN" sz="2800" b="1" dirty="0">
                <a:sym typeface="+mn-ea"/>
              </a:rPr>
              <a:t>+</a:t>
            </a:r>
            <a:r>
              <a:rPr lang="zh-CN" altLang="en-US" sz="2800" b="1" dirty="0">
                <a:solidFill>
                  <a:srgbClr val="FF0000"/>
                </a:solidFill>
                <a:sym typeface="+mn-ea"/>
              </a:rPr>
              <a:t>理由</a:t>
            </a:r>
            <a:endParaRPr lang="zh-CN" altLang="en-US" sz="2800" b="1" dirty="0">
              <a:solidFill>
                <a:srgbClr val="FF0000"/>
              </a:solidFill>
              <a:sym typeface="+mn-ea"/>
            </a:endParaRPr>
          </a:p>
        </p:txBody>
      </p:sp>
      <p:sp>
        <p:nvSpPr>
          <p:cNvPr id="12" name="文本框 11"/>
          <p:cNvSpPr txBox="1"/>
          <p:nvPr/>
        </p:nvSpPr>
        <p:spPr>
          <a:xfrm>
            <a:off x="233625" y="1670094"/>
            <a:ext cx="11613382" cy="923330"/>
          </a:xfrm>
          <a:prstGeom prst="rect">
            <a:avLst/>
          </a:prstGeom>
          <a:noFill/>
        </p:spPr>
        <p:txBody>
          <a:bodyPr wrap="square">
            <a:spAutoFit/>
          </a:bodyPr>
          <a:lstStyle/>
          <a:p>
            <a:r>
              <a:rPr lang="en-US" altLang="zh-CN" b="1" i="1" u="sng" dirty="0">
                <a:latin typeface="Inter"/>
                <a:ea typeface="微软雅黑" panose="020B0503020204020204" pitchFamily="34" charset="-122"/>
              </a:rPr>
              <a:t>To ensure the graffiti wall functions well</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 </a:t>
            </a:r>
            <a:r>
              <a:rPr lang="en-US" altLang="zh-CN" b="1" i="1" dirty="0">
                <a:highlight>
                  <a:srgbClr val="FFFF00"/>
                </a:highlight>
                <a:latin typeface="Inter"/>
                <a:ea typeface="微软雅黑" panose="020B0503020204020204" pitchFamily="34" charset="-122"/>
              </a:rPr>
              <a:t>I suggest </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our school </a:t>
            </a:r>
            <a:r>
              <a:rPr kumimoji="0" lang="en-US" altLang="zh-CN" sz="1800" b="1" i="1" u="sng" strike="noStrike" kern="1200" cap="none" spc="0" normalizeH="0" baseline="0" noProof="0" dirty="0">
                <a:ln>
                  <a:noFill/>
                </a:ln>
                <a:effectLst/>
                <a:uLnTx/>
                <a:uFillTx/>
                <a:latin typeface="Inter"/>
                <a:ea typeface="微软雅黑" panose="020B0503020204020204" pitchFamily="34" charset="-122"/>
                <a:cs typeface="+mn-cs"/>
              </a:rPr>
              <a:t>lay down some basic guidelines</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 For instance, we could have designated themes for different sections of the wall. </a:t>
            </a:r>
            <a:r>
              <a:rPr lang="en-US" altLang="zh-CN" b="1" i="1" dirty="0">
                <a:highlight>
                  <a:srgbClr val="FFFF00"/>
                </a:highlight>
                <a:latin typeface="Inter"/>
                <a:ea typeface="微软雅黑" panose="020B0503020204020204" pitchFamily="34" charset="-122"/>
              </a:rPr>
              <a:t>Furthermore</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 </a:t>
            </a:r>
            <a:r>
              <a:rPr lang="en-US" altLang="zh-CN" b="1" i="1" u="sng" dirty="0">
                <a:latin typeface="Inter"/>
                <a:ea typeface="微软雅黑" panose="020B0503020204020204" pitchFamily="34" charset="-122"/>
              </a:rPr>
              <a:t>positive content</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 such as motivational quotes and uplifting artworks, </a:t>
            </a:r>
            <a:r>
              <a:rPr lang="en-US" altLang="zh-CN" b="1" i="1" u="sng" dirty="0">
                <a:latin typeface="Inter"/>
                <a:ea typeface="微软雅黑" panose="020B0503020204020204" pitchFamily="34" charset="-122"/>
              </a:rPr>
              <a:t>should be encouraged to advocate a healthy campus culture</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a:t>
            </a:r>
            <a:endParaRPr lang="zh-CN" altLang="en-US" b="1" i="1" dirty="0"/>
          </a:p>
        </p:txBody>
      </p:sp>
      <p:sp>
        <p:nvSpPr>
          <p:cNvPr id="15" name="文本框 14"/>
          <p:cNvSpPr txBox="1"/>
          <p:nvPr/>
        </p:nvSpPr>
        <p:spPr>
          <a:xfrm>
            <a:off x="283865" y="3376136"/>
            <a:ext cx="1163347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defRPr/>
            </a:pPr>
            <a:r>
              <a:rPr lang="en-US" altLang="zh-CN" b="1" i="1" dirty="0">
                <a:highlight>
                  <a:srgbClr val="FFFF00"/>
                </a:highlight>
                <a:latin typeface="Inter"/>
                <a:ea typeface="微软雅黑" panose="020B0503020204020204" pitchFamily="34" charset="-122"/>
              </a:rPr>
              <a:t>I recommend that </a:t>
            </a:r>
            <a:r>
              <a:rPr lang="en-US" altLang="zh-CN" b="1" i="1" u="sng" dirty="0">
                <a:latin typeface="Inter"/>
                <a:ea typeface="微软雅黑" panose="020B0503020204020204" pitchFamily="34" charset="-122"/>
              </a:rPr>
              <a:t>it be positioned near the canteen</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 where students have ample free time and a relaxed mind to create whole–heartedly. </a:t>
            </a:r>
            <a:r>
              <a:rPr lang="en-US" altLang="zh-CN" b="1" i="1" dirty="0">
                <a:highlight>
                  <a:srgbClr val="FFFF00"/>
                </a:highlight>
                <a:latin typeface="Inter"/>
                <a:ea typeface="微软雅黑" panose="020B0503020204020204" pitchFamily="34" charset="-122"/>
              </a:rPr>
              <a:t>Meanwhile, it would be better </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for the school to </a:t>
            </a:r>
            <a:r>
              <a:rPr lang="en-US" altLang="zh-CN" b="1" i="1" u="sng" dirty="0">
                <a:latin typeface="Inter"/>
                <a:ea typeface="微软雅黑" panose="020B0503020204020204" pitchFamily="34" charset="-122"/>
              </a:rPr>
              <a:t>lay down some rules </a:t>
            </a:r>
            <a:r>
              <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rPr>
              <a:t>to avoid bullying, verbal fights, and disrespect to others.</a:t>
            </a:r>
            <a:endParaRPr kumimoji="0" lang="en-US" altLang="zh-CN" sz="1800" b="1" i="1" u="none" strike="noStrike" kern="1200" cap="none" spc="0" normalizeH="0" baseline="0" noProof="0" dirty="0">
              <a:ln>
                <a:noFill/>
              </a:ln>
              <a:effectLst/>
              <a:uLnTx/>
              <a:uFillTx/>
              <a:latin typeface="Inter"/>
              <a:ea typeface="微软雅黑" panose="020B0503020204020204" pitchFamily="34" charset="-122"/>
              <a:cs typeface="+mn-cs"/>
            </a:endParaRPr>
          </a:p>
        </p:txBody>
      </p:sp>
      <p:sp>
        <p:nvSpPr>
          <p:cNvPr id="17" name="文本框 16"/>
          <p:cNvSpPr txBox="1"/>
          <p:nvPr/>
        </p:nvSpPr>
        <p:spPr>
          <a:xfrm>
            <a:off x="273817" y="5499687"/>
            <a:ext cx="11434479" cy="923330"/>
          </a:xfrm>
          <a:prstGeom prst="rect">
            <a:avLst/>
          </a:prstGeom>
          <a:noFill/>
        </p:spPr>
        <p:txBody>
          <a:bodyPr wrap="square">
            <a:spAutoFit/>
          </a:bodyPr>
          <a:lstStyle/>
          <a:p>
            <a:pPr>
              <a:spcBef>
                <a:spcPts val="600"/>
              </a:spcBef>
            </a:pPr>
            <a:r>
              <a:rPr lang="zh-CN" altLang="en-US" b="1" i="1" u="sng" dirty="0">
                <a:latin typeface="Calibri" panose="020F0502020204030204" pitchFamily="34" charset="0"/>
                <a:cs typeface="Calibri" panose="020F0502020204030204" pitchFamily="34" charset="0"/>
              </a:rPr>
              <a:t>To establish a beautiful and healthy  graffiti wall</a:t>
            </a:r>
            <a:r>
              <a:rPr lang="en-US" altLang="zh-CN" b="1" i="1" dirty="0">
                <a:latin typeface="Calibri" panose="020F0502020204030204" pitchFamily="34" charset="0"/>
                <a:cs typeface="Calibri" panose="020F0502020204030204" pitchFamily="34" charset="0"/>
              </a:rPr>
              <a:t>, </a:t>
            </a:r>
            <a:r>
              <a:rPr lang="en-US" altLang="zh-CN" b="1" i="1" dirty="0">
                <a:highlight>
                  <a:srgbClr val="FFFF00"/>
                </a:highlight>
                <a:latin typeface="Inter"/>
                <a:ea typeface="微软雅黑" panose="020B0503020204020204" pitchFamily="34" charset="-122"/>
              </a:rPr>
              <a:t>it’s better to</a:t>
            </a:r>
            <a:r>
              <a:rPr lang="zh-CN" altLang="en-US" b="1" i="1" dirty="0">
                <a:highlight>
                  <a:srgbClr val="FFFF00"/>
                </a:highlight>
                <a:latin typeface="Inter"/>
                <a:ea typeface="微软雅黑" panose="020B0503020204020204" pitchFamily="34" charset="-122"/>
              </a:rPr>
              <a:t> </a:t>
            </a:r>
            <a:r>
              <a:rPr lang="en-US" altLang="zh-CN" b="1" i="1" dirty="0">
                <a:latin typeface="Calibri" panose="020F0502020204030204" pitchFamily="34" charset="0"/>
                <a:cs typeface="Calibri" panose="020F0502020204030204" pitchFamily="34" charset="0"/>
              </a:rPr>
              <a:t>establish a clear content guideline, co-created by teachers and student representatives, </a:t>
            </a:r>
            <a:r>
              <a:rPr lang="en-US" altLang="zh-CN" b="1" i="1" u="sng" dirty="0">
                <a:latin typeface="Calibri" panose="020F0502020204030204" pitchFamily="34" charset="0"/>
                <a:cs typeface="Calibri" panose="020F0502020204030204" pitchFamily="34" charset="0"/>
              </a:rPr>
              <a:t>emphasizing positive themes while allowing artistic flexibilit</a:t>
            </a:r>
            <a:r>
              <a:rPr lang="en-US" altLang="zh-CN" b="1" i="1" dirty="0">
                <a:latin typeface="Calibri" panose="020F0502020204030204" pitchFamily="34" charset="0"/>
                <a:cs typeface="Calibri" panose="020F0502020204030204" pitchFamily="34" charset="0"/>
              </a:rPr>
              <a:t>y. </a:t>
            </a:r>
            <a:r>
              <a:rPr lang="en-US" altLang="zh-CN" b="1" i="1" dirty="0">
                <a:highlight>
                  <a:srgbClr val="FFFF00"/>
                </a:highlight>
                <a:latin typeface="Inter"/>
                <a:ea typeface="微软雅黑" panose="020B0503020204020204" pitchFamily="34" charset="-122"/>
              </a:rPr>
              <a:t> Equally important is </a:t>
            </a:r>
            <a:r>
              <a:rPr lang="en-US" altLang="zh-CN" b="1" i="1" dirty="0">
                <a:latin typeface="Calibri" panose="020F0502020204030204" pitchFamily="34" charset="0"/>
                <a:cs typeface="Calibri" panose="020F0502020204030204" pitchFamily="34" charset="0"/>
              </a:rPr>
              <a:t>setting restrictions </a:t>
            </a:r>
            <a:r>
              <a:rPr lang="zh-CN" altLang="en-US" b="1" i="1" u="sng" dirty="0">
                <a:latin typeface="Calibri" panose="020F0502020204030204" pitchFamily="34" charset="0"/>
                <a:cs typeface="Calibri" panose="020F0502020204030204" pitchFamily="34" charset="0"/>
              </a:rPr>
              <a:t>to prevent the destruction of others</a:t>
            </a:r>
            <a:r>
              <a:rPr lang="en-US" altLang="zh-CN" b="1" i="1" u="sng" dirty="0">
                <a:latin typeface="Calibri" panose="020F0502020204030204" pitchFamily="34" charset="0"/>
                <a:cs typeface="Calibri" panose="020F0502020204030204" pitchFamily="34" charset="0"/>
              </a:rPr>
              <a:t>’</a:t>
            </a:r>
            <a:r>
              <a:rPr lang="zh-CN" altLang="en-US" b="1" i="1" u="sng" dirty="0">
                <a:latin typeface="Calibri" panose="020F0502020204030204" pitchFamily="34" charset="0"/>
                <a:cs typeface="Calibri" panose="020F0502020204030204" pitchFamily="34" charset="0"/>
              </a:rPr>
              <a:t> graffiti and the use of impolite or negative words</a:t>
            </a:r>
            <a:r>
              <a:rPr lang="en-US" altLang="zh-CN" b="1" i="1" dirty="0">
                <a:latin typeface="Calibri" panose="020F0502020204030204" pitchFamily="34" charset="0"/>
                <a:cs typeface="Calibri" panose="020F0502020204030204" pitchFamily="34" charset="0"/>
              </a:rPr>
              <a:t>.</a:t>
            </a:r>
            <a:endParaRPr lang="en-US" altLang="zh-CN" b="1" i="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195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02.</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分段构写 </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2" name="标题 1"/>
          <p:cNvSpPr txBox="1"/>
          <p:nvPr/>
        </p:nvSpPr>
        <p:spPr>
          <a:xfrm>
            <a:off x="4406059" y="238388"/>
            <a:ext cx="4414226" cy="705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ym typeface="+mn-ea"/>
              </a:rPr>
              <a:t>P3. </a:t>
            </a:r>
            <a:r>
              <a:rPr lang="zh-CN" altLang="en-US" sz="2800" b="1" dirty="0">
                <a:sym typeface="+mn-ea"/>
              </a:rPr>
              <a:t>重申观点</a:t>
            </a:r>
            <a:endParaRPr lang="zh-CN" altLang="en-US" sz="2800" b="1" dirty="0">
              <a:sym typeface="+mn-ea"/>
            </a:endParaRPr>
          </a:p>
        </p:txBody>
      </p:sp>
      <p:sp>
        <p:nvSpPr>
          <p:cNvPr id="3" name="标题 1"/>
          <p:cNvSpPr txBox="1"/>
          <p:nvPr/>
        </p:nvSpPr>
        <p:spPr>
          <a:xfrm>
            <a:off x="332993" y="1024399"/>
            <a:ext cx="10997180" cy="1027104"/>
          </a:xfrm>
          <a:prstGeom prst="rect">
            <a:avLst/>
          </a:prstGeom>
          <a:solidFill>
            <a:srgbClr val="417AB9">
              <a:lumMod val="20000"/>
              <a:lumOff val="80000"/>
            </a:srgbClr>
          </a:solidFill>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lnSpc>
                <a:spcPct val="100000"/>
              </a:lnSpc>
              <a:spcAft>
                <a:spcPts val="0"/>
              </a:spcAft>
              <a:buFont typeface="Arial" panose="020B0604020202020204" pitchFamily="34" charset="0"/>
              <a:buChar char="•"/>
            </a:pPr>
            <a:r>
              <a:rPr lang="en-US" altLang="zh-CN" sz="1800" b="1" dirty="0">
                <a:latin typeface="Times New Roman" panose="02020603050405020304" charset="0"/>
                <a:cs typeface="Times New Roman" panose="02020603050405020304" charset="0"/>
              </a:rPr>
              <a:t>1. Hence/Accordingly/ In conclusion/To sum up, </a:t>
            </a:r>
            <a:r>
              <a:rPr lang="zh-CN" altLang="en-US" sz="1800" b="1" dirty="0">
                <a:latin typeface="Times New Roman" panose="02020603050405020304" charset="0"/>
                <a:cs typeface="Times New Roman" panose="02020603050405020304" charset="0"/>
              </a:rPr>
              <a:t>再次阐明个人观点</a:t>
            </a:r>
            <a:r>
              <a:rPr lang="en-US" altLang="zh-CN" sz="1800" b="1" dirty="0">
                <a:latin typeface="Times New Roman" panose="02020603050405020304" charset="0"/>
                <a:cs typeface="Times New Roman" panose="02020603050405020304" charset="0"/>
              </a:rPr>
              <a:t>, which +</a:t>
            </a:r>
            <a:r>
              <a:rPr lang="zh-CN" altLang="en-US" sz="1800" b="1" dirty="0">
                <a:latin typeface="Times New Roman" panose="02020603050405020304" charset="0"/>
                <a:cs typeface="Times New Roman" panose="02020603050405020304" charset="0"/>
              </a:rPr>
              <a:t>意义</a:t>
            </a:r>
            <a:r>
              <a:rPr lang="en-US" altLang="zh-CN" sz="1800" b="1" dirty="0">
                <a:latin typeface="Times New Roman" panose="02020603050405020304" charset="0"/>
                <a:cs typeface="Times New Roman" panose="02020603050405020304" charset="0"/>
              </a:rPr>
              <a:t>(not only… but also…)</a:t>
            </a:r>
            <a:endParaRPr lang="en-US" altLang="zh-CN" sz="1800" b="1" dirty="0">
              <a:latin typeface="Times New Roman" panose="02020603050405020304" charset="0"/>
              <a:cs typeface="Times New Roman" panose="02020603050405020304" charset="0"/>
            </a:endParaRPr>
          </a:p>
          <a:p>
            <a:pPr marL="285750" indent="-285750" algn="just">
              <a:lnSpc>
                <a:spcPct val="100000"/>
              </a:lnSpc>
              <a:spcAft>
                <a:spcPts val="0"/>
              </a:spcAft>
              <a:buFont typeface="Arial" panose="020B0604020202020204" pitchFamily="34" charset="0"/>
              <a:buChar char="•"/>
            </a:pPr>
            <a:r>
              <a:rPr lang="en-US" altLang="zh-CN" sz="1800" b="1" dirty="0">
                <a:latin typeface="Times New Roman" panose="02020603050405020304" charset="0"/>
                <a:cs typeface="Times New Roman" panose="02020603050405020304" charset="0"/>
              </a:rPr>
              <a:t>2. To sum up/In a word, we should….. Only in this way/through... can we …</a:t>
            </a:r>
            <a:endParaRPr lang="en-US" altLang="zh-CN" sz="1800" b="1" dirty="0">
              <a:latin typeface="Times New Roman" panose="02020603050405020304" charset="0"/>
              <a:cs typeface="Times New Roman" panose="02020603050405020304" charset="0"/>
            </a:endParaRPr>
          </a:p>
          <a:p>
            <a:pPr algn="just">
              <a:lnSpc>
                <a:spcPct val="100000"/>
              </a:lnSpc>
              <a:spcAft>
                <a:spcPts val="0"/>
              </a:spcAft>
            </a:pPr>
            <a:r>
              <a:rPr lang="en-US" altLang="zh-CN" sz="1800" b="1" dirty="0">
                <a:latin typeface="Times New Roman" panose="02020603050405020304" charset="0"/>
                <a:cs typeface="Times New Roman" panose="02020603050405020304" charset="0"/>
              </a:rPr>
              <a:t>        +</a:t>
            </a:r>
            <a:r>
              <a:rPr lang="zh-CN" altLang="en-US" sz="1800" b="1" dirty="0">
                <a:latin typeface="Times New Roman" panose="02020603050405020304" charset="0"/>
                <a:cs typeface="Times New Roman" panose="02020603050405020304" charset="0"/>
              </a:rPr>
              <a:t>表结果：</a:t>
            </a:r>
            <a:r>
              <a:rPr lang="en-US" altLang="zh-CN" sz="1800" b="1" dirty="0">
                <a:latin typeface="Times New Roman" panose="02020603050405020304" charset="0"/>
                <a:cs typeface="Times New Roman" panose="02020603050405020304" charset="0"/>
              </a:rPr>
              <a:t>therefore, thus, as a result, so (that), consequently</a:t>
            </a:r>
            <a:endParaRPr lang="en-US" altLang="zh-CN" sz="1800" b="1" dirty="0">
              <a:latin typeface="Times New Roman" panose="02020603050405020304" charset="0"/>
              <a:cs typeface="Times New Roman" panose="02020603050405020304" charset="0"/>
            </a:endParaRPr>
          </a:p>
        </p:txBody>
      </p:sp>
      <p:sp>
        <p:nvSpPr>
          <p:cNvPr id="4" name="文本框 3"/>
          <p:cNvSpPr txBox="1"/>
          <p:nvPr/>
        </p:nvSpPr>
        <p:spPr>
          <a:xfrm>
            <a:off x="357950" y="2286075"/>
            <a:ext cx="11320527" cy="3954929"/>
          </a:xfrm>
          <a:prstGeom prst="rect">
            <a:avLst/>
          </a:prstGeom>
          <a:noFill/>
        </p:spPr>
        <p:txBody>
          <a:bodyPr wrap="square">
            <a:spAutoFit/>
          </a:bodyPr>
          <a:lstStyle/>
          <a:p>
            <a:pPr indent="0" algn="l">
              <a:spcBef>
                <a:spcPts val="600"/>
              </a:spcBef>
              <a:spcAft>
                <a:spcPts val="600"/>
              </a:spcAft>
              <a:buClrTx/>
              <a:buSzTx/>
              <a:buFont typeface="+mj-lt"/>
              <a:buNone/>
            </a:pPr>
            <a:r>
              <a:rPr lang="zh-CN" altLang="en-US" b="1" dirty="0">
                <a:solidFill>
                  <a:srgbClr val="000000"/>
                </a:solidFill>
                <a:effectLst/>
                <a:latin typeface="Inter"/>
              </a:rPr>
              <a:t>1. 总之，通过精心设计和合适的策划，涂鸦墙一定会成为我们翱翔天际的艺术地标。</a:t>
            </a:r>
            <a:endParaRPr lang="zh-CN" altLang="en-US" b="1" dirty="0">
              <a:solidFill>
                <a:srgbClr val="000000"/>
              </a:solidFill>
              <a:effectLst/>
              <a:latin typeface="Inter"/>
            </a:endParaRPr>
          </a:p>
          <a:p>
            <a:r>
              <a:rPr lang="en-US" altLang="zh-CN" b="1" i="1" dirty="0">
                <a:solidFill>
                  <a:srgbClr val="C00000"/>
                </a:solidFill>
                <a:latin typeface="Calibri" panose="020F0502020204030204" pitchFamily="34" charset="0"/>
                <a:cs typeface="Calibri" panose="020F0502020204030204" pitchFamily="34" charset="0"/>
              </a:rPr>
              <a:t>In conclusion,</a:t>
            </a:r>
            <a:r>
              <a:rPr lang="en-US" altLang="zh-CN" b="1" i="1" dirty="0">
                <a:latin typeface="Calibri" panose="020F0502020204030204" pitchFamily="34" charset="0"/>
                <a:cs typeface="Calibri" panose="020F0502020204030204" pitchFamily="34" charset="0"/>
              </a:rPr>
              <a:t> with  careful design and proper  plan, </a:t>
            </a:r>
            <a:r>
              <a:rPr lang="en-US" altLang="zh-CN" b="1" i="1" dirty="0">
                <a:solidFill>
                  <a:srgbClr val="C00000"/>
                </a:solidFill>
                <a:latin typeface="Calibri" panose="020F0502020204030204" pitchFamily="34" charset="0"/>
                <a:cs typeface="Calibri" panose="020F0502020204030204" pitchFamily="34" charset="0"/>
              </a:rPr>
              <a:t>the graffiti wall </a:t>
            </a:r>
            <a:r>
              <a:rPr lang="en-US" altLang="zh-CN" b="1" i="1" dirty="0">
                <a:latin typeface="Calibri" panose="020F0502020204030204" pitchFamily="34" charset="0"/>
                <a:cs typeface="Calibri" panose="020F0502020204030204" pitchFamily="34" charset="0"/>
              </a:rPr>
              <a:t>is bound</a:t>
            </a:r>
            <a:r>
              <a:rPr lang="zh-CN" altLang="en-US" b="1" i="1" dirty="0">
                <a:latin typeface="Calibri" panose="020F0502020204030204" pitchFamily="34" charset="0"/>
                <a:cs typeface="Calibri" panose="020F0502020204030204" pitchFamily="34" charset="0"/>
              </a:rPr>
              <a:t> </a:t>
            </a:r>
            <a:r>
              <a:rPr lang="en-US" altLang="zh-CN" b="1" i="1" dirty="0">
                <a:latin typeface="Calibri" panose="020F0502020204030204" pitchFamily="34" charset="0"/>
                <a:cs typeface="Calibri" panose="020F0502020204030204" pitchFamily="34" charset="0"/>
              </a:rPr>
              <a:t>to</a:t>
            </a:r>
            <a:r>
              <a:rPr lang="zh-CN" altLang="en-US" b="1" i="1" dirty="0">
                <a:latin typeface="Calibri" panose="020F0502020204030204" pitchFamily="34" charset="0"/>
                <a:cs typeface="Calibri" panose="020F0502020204030204" pitchFamily="34" charset="0"/>
              </a:rPr>
              <a:t> </a:t>
            </a:r>
            <a:r>
              <a:rPr lang="en-US" altLang="zh-CN" b="1" i="1" dirty="0">
                <a:latin typeface="Calibri" panose="020F0502020204030204" pitchFamily="34" charset="0"/>
                <a:cs typeface="Calibri" panose="020F0502020204030204" pitchFamily="34" charset="0"/>
              </a:rPr>
              <a:t>be an artistic landmark where we soar into the sky.</a:t>
            </a:r>
            <a:endParaRPr lang="en-US" altLang="zh-CN" b="1" i="1" dirty="0">
              <a:latin typeface="Calibri" panose="020F0502020204030204" pitchFamily="34" charset="0"/>
              <a:cs typeface="Calibri" panose="020F0502020204030204" pitchFamily="34" charset="0"/>
            </a:endParaRPr>
          </a:p>
          <a:p>
            <a:pPr algn="l">
              <a:spcBef>
                <a:spcPts val="600"/>
              </a:spcBef>
              <a:spcAft>
                <a:spcPts val="600"/>
              </a:spcAft>
              <a:buClrTx/>
              <a:buSzTx/>
              <a:buFont typeface="+mj-lt"/>
              <a:buAutoNum type="arabicPeriod"/>
            </a:pPr>
            <a:endParaRPr lang="zh-CN" altLang="en-US" b="1" dirty="0">
              <a:solidFill>
                <a:srgbClr val="000000"/>
              </a:solidFill>
              <a:effectLst/>
              <a:latin typeface="Inter"/>
            </a:endParaRPr>
          </a:p>
          <a:p>
            <a:pPr indent="0" algn="l">
              <a:spcBef>
                <a:spcPts val="600"/>
              </a:spcBef>
              <a:spcAft>
                <a:spcPts val="600"/>
              </a:spcAft>
              <a:buClrTx/>
              <a:buSzTx/>
              <a:buFont typeface="+mj-lt"/>
              <a:buNone/>
            </a:pPr>
            <a:r>
              <a:rPr lang="zh-CN" altLang="en-US" b="1" dirty="0">
                <a:solidFill>
                  <a:srgbClr val="000000"/>
                </a:solidFill>
                <a:effectLst/>
                <a:latin typeface="Inter"/>
              </a:rPr>
              <a:t>2.</a:t>
            </a:r>
            <a:r>
              <a:rPr lang="en-US" altLang="zh-CN" b="1" dirty="0">
                <a:solidFill>
                  <a:srgbClr val="000000"/>
                </a:solidFill>
                <a:effectLst/>
                <a:latin typeface="Inter"/>
              </a:rPr>
              <a:t> </a:t>
            </a:r>
            <a:r>
              <a:rPr lang="zh-CN" altLang="en-US" b="1" dirty="0">
                <a:solidFill>
                  <a:srgbClr val="000000"/>
                </a:solidFill>
                <a:effectLst/>
                <a:latin typeface="Inter"/>
              </a:rPr>
              <a:t>总之，建立涂鸦墙不仅能够激发创造力，而且能够丰富校园生活。让我们把它变成现实。</a:t>
            </a:r>
            <a:endParaRPr lang="zh-CN" altLang="en-US" b="1" dirty="0">
              <a:solidFill>
                <a:srgbClr val="000000"/>
              </a:solidFill>
              <a:effectLst/>
              <a:latin typeface="Inter"/>
            </a:endParaRPr>
          </a:p>
          <a:p>
            <a:r>
              <a:rPr lang="en-US" altLang="zh-CN" b="1" i="1" dirty="0">
                <a:solidFill>
                  <a:srgbClr val="C00000"/>
                </a:solidFill>
                <a:latin typeface="Calibri" panose="020F0502020204030204" pitchFamily="34" charset="0"/>
                <a:cs typeface="Calibri" panose="020F0502020204030204" pitchFamily="34" charset="0"/>
              </a:rPr>
              <a:t>To</a:t>
            </a:r>
            <a:r>
              <a:rPr lang="zh-CN" altLang="en-US" b="1" i="1" dirty="0">
                <a:solidFill>
                  <a:srgbClr val="C00000"/>
                </a:solidFill>
                <a:latin typeface="Calibri" panose="020F0502020204030204" pitchFamily="34" charset="0"/>
                <a:cs typeface="Calibri" panose="020F0502020204030204" pitchFamily="34" charset="0"/>
              </a:rPr>
              <a:t> </a:t>
            </a:r>
            <a:r>
              <a:rPr lang="en-US" altLang="zh-CN" b="1" i="1" dirty="0">
                <a:solidFill>
                  <a:srgbClr val="C00000"/>
                </a:solidFill>
                <a:latin typeface="Calibri" panose="020F0502020204030204" pitchFamily="34" charset="0"/>
                <a:cs typeface="Calibri" panose="020F0502020204030204" pitchFamily="34" charset="0"/>
              </a:rPr>
              <a:t>sum</a:t>
            </a:r>
            <a:r>
              <a:rPr lang="zh-CN" altLang="en-US" b="1" i="1" dirty="0">
                <a:solidFill>
                  <a:srgbClr val="C00000"/>
                </a:solidFill>
                <a:latin typeface="Calibri" panose="020F0502020204030204" pitchFamily="34" charset="0"/>
                <a:cs typeface="Calibri" panose="020F0502020204030204" pitchFamily="34" charset="0"/>
              </a:rPr>
              <a:t> </a:t>
            </a:r>
            <a:r>
              <a:rPr lang="en-US" altLang="zh-CN" b="1" i="1" dirty="0">
                <a:solidFill>
                  <a:srgbClr val="C00000"/>
                </a:solidFill>
                <a:latin typeface="Calibri" panose="020F0502020204030204" pitchFamily="34" charset="0"/>
                <a:cs typeface="Calibri" panose="020F0502020204030204" pitchFamily="34" charset="0"/>
              </a:rPr>
              <a:t>up,</a:t>
            </a:r>
            <a:r>
              <a:rPr lang="en-US" altLang="zh-CN" b="1" i="1" dirty="0">
                <a:latin typeface="Calibri" panose="020F0502020204030204" pitchFamily="34" charset="0"/>
                <a:cs typeface="Calibri" panose="020F0502020204030204" pitchFamily="34" charset="0"/>
              </a:rPr>
              <a:t> </a:t>
            </a:r>
            <a:r>
              <a:rPr lang="en-US" altLang="zh-CN" sz="1600" b="1" i="1" dirty="0">
                <a:highlight>
                  <a:srgbClr val="FFFF00"/>
                </a:highlight>
              </a:rPr>
              <a:t>not only</a:t>
            </a:r>
            <a:r>
              <a:rPr lang="en-US" altLang="zh-CN" b="1" i="1" dirty="0">
                <a:latin typeface="Calibri" panose="020F0502020204030204" pitchFamily="34" charset="0"/>
                <a:cs typeface="Calibri" panose="020F0502020204030204" pitchFamily="34" charset="0"/>
              </a:rPr>
              <a:t> does establishing a graffiti wall fuel creativity, </a:t>
            </a:r>
            <a:r>
              <a:rPr lang="en-US" altLang="zh-CN" sz="1600" b="1" i="1" dirty="0">
                <a:highlight>
                  <a:srgbClr val="FFFF00"/>
                </a:highlight>
              </a:rPr>
              <a:t>but also</a:t>
            </a:r>
            <a:r>
              <a:rPr lang="en-US" altLang="zh-CN" b="1" i="1" dirty="0">
                <a:latin typeface="Calibri" panose="020F0502020204030204" pitchFamily="34" charset="0"/>
                <a:cs typeface="Calibri" panose="020F0502020204030204" pitchFamily="34" charset="0"/>
              </a:rPr>
              <a:t> it enriches campus life. Let's make it happen.</a:t>
            </a:r>
            <a:endParaRPr lang="en-US" altLang="zh-CN" b="1" i="1" dirty="0">
              <a:latin typeface="Calibri" panose="020F0502020204030204" pitchFamily="34" charset="0"/>
              <a:cs typeface="Calibri" panose="020F0502020204030204" pitchFamily="34" charset="0"/>
            </a:endParaRPr>
          </a:p>
          <a:p>
            <a:endParaRPr lang="en-US" altLang="zh-CN" dirty="0"/>
          </a:p>
          <a:p>
            <a:pPr indent="0" algn="l">
              <a:spcBef>
                <a:spcPts val="600"/>
              </a:spcBef>
              <a:spcAft>
                <a:spcPts val="600"/>
              </a:spcAft>
              <a:buClrTx/>
              <a:buSzTx/>
              <a:buFont typeface="+mj-lt"/>
              <a:buNone/>
            </a:pPr>
            <a:r>
              <a:rPr lang="zh-CN" altLang="en-US" b="1" dirty="0">
                <a:solidFill>
                  <a:srgbClr val="000000"/>
                </a:solidFill>
                <a:effectLst/>
                <a:latin typeface="Inter"/>
              </a:rPr>
              <a:t>3.</a:t>
            </a:r>
            <a:r>
              <a:rPr lang="en-US" altLang="zh-CN" b="1" dirty="0">
                <a:solidFill>
                  <a:srgbClr val="000000"/>
                </a:solidFill>
                <a:effectLst/>
                <a:latin typeface="Inter"/>
              </a:rPr>
              <a:t> </a:t>
            </a:r>
            <a:r>
              <a:rPr lang="zh-CN" altLang="en-US" b="1" dirty="0">
                <a:solidFill>
                  <a:srgbClr val="000000"/>
                </a:solidFill>
                <a:effectLst/>
                <a:latin typeface="Inter"/>
              </a:rPr>
              <a:t>希望，一旦这些问题得到解决，涂鸦墙的建立能为我们学校注入新的活力，成为我们丰富多彩、美好的青春的一个充满活力的地标。</a:t>
            </a:r>
            <a:endParaRPr lang="zh-CN" altLang="en-US" b="1" dirty="0">
              <a:solidFill>
                <a:srgbClr val="000000"/>
              </a:solidFill>
              <a:effectLst/>
              <a:latin typeface="Inter"/>
            </a:endParaRPr>
          </a:p>
          <a:p>
            <a:r>
              <a:rPr lang="en-US" altLang="zh-CN" b="1" i="1" dirty="0">
                <a:solidFill>
                  <a:srgbClr val="C00000"/>
                </a:solidFill>
                <a:latin typeface="Calibri" panose="020F0502020204030204" pitchFamily="34" charset="0"/>
                <a:cs typeface="Calibri" panose="020F0502020204030204" pitchFamily="34" charset="0"/>
              </a:rPr>
              <a:t>Hopefully,</a:t>
            </a:r>
            <a:r>
              <a:rPr lang="en-US" altLang="zh-CN" b="1" i="1" dirty="0">
                <a:latin typeface="Calibri" panose="020F0502020204030204" pitchFamily="34" charset="0"/>
                <a:cs typeface="Calibri" panose="020F0502020204030204" pitchFamily="34" charset="0"/>
              </a:rPr>
              <a:t> the establishment of the graffiti wall will breathe new life into our school once the problems are</a:t>
            </a:r>
            <a:r>
              <a:rPr lang="zh-CN" altLang="en-US" b="1" i="1" dirty="0">
                <a:latin typeface="Calibri" panose="020F0502020204030204" pitchFamily="34" charset="0"/>
                <a:cs typeface="Calibri" panose="020F0502020204030204" pitchFamily="34" charset="0"/>
              </a:rPr>
              <a:t> </a:t>
            </a:r>
            <a:r>
              <a:rPr lang="en-US" altLang="zh-CN" b="1" i="1" dirty="0">
                <a:latin typeface="Calibri" panose="020F0502020204030204" pitchFamily="34" charset="0"/>
                <a:cs typeface="Calibri" panose="020F0502020204030204" pitchFamily="34" charset="0"/>
              </a:rPr>
              <a:t>solved, </a:t>
            </a:r>
            <a:r>
              <a:rPr lang="zh-CN" altLang="en-US" b="1" i="1" dirty="0">
                <a:highlight>
                  <a:srgbClr val="00FFFF"/>
                </a:highlight>
                <a:latin typeface="Calibri" panose="020F0502020204030204" pitchFamily="34" charset="0"/>
                <a:ea typeface="+mj-ea"/>
                <a:cs typeface="Calibri" panose="020F0502020204030204" pitchFamily="34" charset="0"/>
              </a:rPr>
              <a:t>serving as</a:t>
            </a:r>
            <a:r>
              <a:rPr lang="en-US" altLang="zh-CN" b="1" i="1" dirty="0">
                <a:latin typeface="Calibri" panose="020F0502020204030204" pitchFamily="34" charset="0"/>
                <a:cs typeface="Calibri" panose="020F0502020204030204" pitchFamily="34" charset="0"/>
              </a:rPr>
              <a:t> a vibrant landmark of our dynamic and beautiful youth.</a:t>
            </a:r>
            <a:endParaRPr lang="en-US" altLang="zh-CN" b="1" i="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down)">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wipe(down)">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6211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03.</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参考范文</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3" name="文本框 2"/>
          <p:cNvSpPr txBox="1"/>
          <p:nvPr/>
        </p:nvSpPr>
        <p:spPr>
          <a:xfrm>
            <a:off x="172720" y="1029960"/>
            <a:ext cx="11755120" cy="4524315"/>
          </a:xfrm>
          <a:prstGeom prst="rect">
            <a:avLst/>
          </a:prstGeom>
          <a:noFill/>
        </p:spPr>
        <p:txBody>
          <a:bodyPr wrap="square">
            <a:spAutoFit/>
          </a:bodyPr>
          <a:lstStyle/>
          <a:p>
            <a:pPr algn="ctr"/>
            <a:r>
              <a:rPr lang="en-US" altLang="zh-CN" sz="3600" b="1" i="1" dirty="0">
                <a:latin typeface="Calibri" panose="020F0502020204030204" pitchFamily="34" charset="0"/>
                <a:ea typeface="Calibri" panose="020F0502020204030204" pitchFamily="34" charset="0"/>
                <a:cs typeface="Calibri" panose="020F0502020204030204" pitchFamily="34" charset="0"/>
              </a:rPr>
              <a:t>Should We Establish a Graffiti Wall? </a:t>
            </a:r>
            <a:endParaRPr lang="en-US" altLang="zh-CN" sz="3600" b="1" i="1" dirty="0">
              <a:latin typeface="Calibri" panose="020F0502020204030204" pitchFamily="34" charset="0"/>
              <a:ea typeface="Calibri" panose="020F0502020204030204" pitchFamily="34" charset="0"/>
              <a:cs typeface="Calibri" panose="020F0502020204030204" pitchFamily="34" charset="0"/>
            </a:endParaRPr>
          </a:p>
          <a:p>
            <a:pPr algn="just"/>
            <a:r>
              <a:rPr lang="en-US" altLang="zh-CN" sz="2800" i="1" dirty="0">
                <a:latin typeface="Calibri" panose="020F0502020204030204" pitchFamily="34" charset="0"/>
                <a:ea typeface="Calibri" panose="020F0502020204030204" pitchFamily="34" charset="0"/>
                <a:cs typeface="Calibri" panose="020F0502020204030204" pitchFamily="34" charset="0"/>
              </a:rPr>
              <a:t>	Establishing a graffiti wall on campus would be a fantastic idea. A graffiti wall usually contains various styles of paintings and messages. It could serve as a dynamic platform for students to showcase their artistic talents, or an outlet that helps them transform pressures into colorful designs. </a:t>
            </a:r>
            <a:endParaRPr lang="en-US" altLang="zh-CN" sz="2800" i="1" dirty="0">
              <a:latin typeface="Calibri" panose="020F0502020204030204" pitchFamily="34" charset="0"/>
              <a:ea typeface="Calibri" panose="020F0502020204030204" pitchFamily="34" charset="0"/>
              <a:cs typeface="Calibri" panose="020F0502020204030204" pitchFamily="34" charset="0"/>
            </a:endParaRPr>
          </a:p>
          <a:p>
            <a:pPr algn="just"/>
            <a:r>
              <a:rPr lang="en-US" altLang="zh-CN" sz="2800" i="1" dirty="0">
                <a:latin typeface="Calibri" panose="020F0502020204030204" pitchFamily="34" charset="0"/>
                <a:ea typeface="Calibri" panose="020F0502020204030204" pitchFamily="34" charset="0"/>
                <a:cs typeface="Calibri" panose="020F0502020204030204" pitchFamily="34" charset="0"/>
              </a:rPr>
              <a:t>	To ensure the graffiti wall functions well, I suggest our school lay down some basic guidelines. For instance, we could have designated themes for different sections of the wall. Furthermore, positive content, such as motivational quotes and uplifting artworks, should be encouraged to advocate a healthy campus culture. </a:t>
            </a:r>
            <a:endParaRPr lang="zh-CN" altLang="en-US" sz="2800" i="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6211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03.</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参考范文</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3" name="文本框 2"/>
          <p:cNvSpPr txBox="1"/>
          <p:nvPr/>
        </p:nvSpPr>
        <p:spPr>
          <a:xfrm>
            <a:off x="172720" y="1029960"/>
            <a:ext cx="11755120" cy="4524315"/>
          </a:xfrm>
          <a:prstGeom prst="rect">
            <a:avLst/>
          </a:prstGeom>
          <a:noFill/>
        </p:spPr>
        <p:txBody>
          <a:bodyPr wrap="square">
            <a:spAutoFit/>
          </a:bodyPr>
          <a:lstStyle/>
          <a:p>
            <a:pPr algn="ctr"/>
            <a:r>
              <a:rPr lang="en-US" altLang="zh-CN" sz="3600" b="1" i="1" dirty="0">
                <a:latin typeface="Calibri" panose="020F0502020204030204" pitchFamily="34" charset="0"/>
                <a:ea typeface="Calibri" panose="020F0502020204030204" pitchFamily="34" charset="0"/>
                <a:cs typeface="Calibri" panose="020F0502020204030204" pitchFamily="34" charset="0"/>
              </a:rPr>
              <a:t>Should We Establish a Graffiti Wall? </a:t>
            </a:r>
            <a:endParaRPr lang="en-US" altLang="zh-CN" sz="3600" b="1" i="1" dirty="0">
              <a:latin typeface="Calibri" panose="020F0502020204030204" pitchFamily="34" charset="0"/>
              <a:ea typeface="Calibri" panose="020F0502020204030204" pitchFamily="34" charset="0"/>
              <a:cs typeface="Calibri" panose="020F0502020204030204" pitchFamily="34" charset="0"/>
            </a:endParaRPr>
          </a:p>
          <a:p>
            <a:pPr algn="just"/>
            <a:r>
              <a:rPr lang="en-US" altLang="zh-CN" sz="2800" i="1" dirty="0">
                <a:latin typeface="Calibri" panose="020F0502020204030204" pitchFamily="34" charset="0"/>
                <a:ea typeface="Calibri" panose="020F0502020204030204" pitchFamily="34" charset="0"/>
                <a:cs typeface="Calibri" panose="020F0502020204030204" pitchFamily="34" charset="0"/>
              </a:rPr>
              <a:t>	While the idea of establishing a graffiti wall on campus may seem appealing, I believe it is not the best choice. Graffiti, even when intended as art, could lead to inappropriate messages offending others. It may also encourage students to paint on other school property, leading to potential damage. </a:t>
            </a:r>
            <a:endParaRPr lang="en-US" altLang="zh-CN" sz="2800" i="1" dirty="0">
              <a:latin typeface="Calibri" panose="020F0502020204030204" pitchFamily="34" charset="0"/>
              <a:ea typeface="Calibri" panose="020F0502020204030204" pitchFamily="34" charset="0"/>
              <a:cs typeface="Calibri" panose="020F0502020204030204" pitchFamily="34" charset="0"/>
            </a:endParaRPr>
          </a:p>
          <a:p>
            <a:pPr algn="just"/>
            <a:r>
              <a:rPr lang="en-US" altLang="zh-CN" sz="2800" i="1" dirty="0">
                <a:latin typeface="Calibri" panose="020F0502020204030204" pitchFamily="34" charset="0"/>
                <a:ea typeface="Calibri" panose="020F0502020204030204" pitchFamily="34" charset="0"/>
                <a:cs typeface="Calibri" panose="020F0502020204030204" pitchFamily="34" charset="0"/>
              </a:rPr>
              <a:t>	I suggest creating an art zone where students display pre-approved artworks, ensuring both creativity and order. Alternatively, organizing teacher-guided collaborative art projects, like painting on large canvases, could channel students’ energy into structured creations. These alternatives balance freedom and responsibility, fostering a vibrant yet orderly campus culture. </a:t>
            </a:r>
            <a:endParaRPr lang="zh-CN" altLang="en-US" sz="2800" i="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3985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03.</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 下水范文</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2" name="文本框 1"/>
          <p:cNvSpPr txBox="1"/>
          <p:nvPr/>
        </p:nvSpPr>
        <p:spPr>
          <a:xfrm>
            <a:off x="639417" y="1071134"/>
            <a:ext cx="10973435" cy="5386090"/>
          </a:xfrm>
          <a:prstGeom prst="rect">
            <a:avLst/>
          </a:prstGeom>
          <a:noFill/>
        </p:spPr>
        <p:txBody>
          <a:bodyPr wrap="square">
            <a:spAutoFit/>
          </a:bodyPr>
          <a:lstStyle/>
          <a:p>
            <a:pPr algn="ctr" fontAlgn="auto">
              <a:lnSpc>
                <a:spcPct val="150000"/>
              </a:lnSpc>
            </a:pPr>
            <a:r>
              <a:rPr lang="en-US" altLang="zh-CN" sz="2400" b="1" i="1" dirty="0">
                <a:latin typeface="Calibri" panose="020F0502020204030204" pitchFamily="34" charset="0"/>
                <a:ea typeface="Calibri" panose="020F0502020204030204" pitchFamily="34" charset="0"/>
                <a:cs typeface="Calibri" panose="020F0502020204030204" pitchFamily="34" charset="0"/>
              </a:rPr>
              <a:t>Should We Establish a Graffiti Wall? </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algn="just" fontAlgn="auto">
              <a:lnSpc>
                <a:spcPct val="150000"/>
              </a:lnSpc>
            </a:pPr>
            <a:r>
              <a:rPr lang="en-US" altLang="zh-CN" b="1" i="1" dirty="0">
                <a:latin typeface="Calibri" panose="020F0502020204030204" pitchFamily="34" charset="0"/>
                <a:ea typeface="Calibri" panose="020F0502020204030204" pitchFamily="34" charset="0"/>
                <a:cs typeface="Calibri" panose="020F0502020204030204" pitchFamily="34" charset="0"/>
              </a:rPr>
              <a:t>         </a:t>
            </a:r>
            <a:r>
              <a:rPr lang="en-US" altLang="zh-CN" sz="2000" b="1" i="1" dirty="0">
                <a:latin typeface="Calibri" panose="020F0502020204030204" pitchFamily="34" charset="0"/>
                <a:ea typeface="Calibri" panose="020F0502020204030204" pitchFamily="34" charset="0"/>
                <a:cs typeface="Calibri" panose="020F0502020204030204" pitchFamily="34" charset="0"/>
              </a:rPr>
              <a:t>Grab a sprayer, and color the Graffiti Wall. It’s not just an activity, but a vital lesson to ignite students’ passion for embracing art and life. Though it may occupy some extra time, it will definitely kindle our imagination, and serve as a stress-reliever during our study marathons.</a:t>
            </a:r>
            <a:r>
              <a:rPr lang="zh-CN" altLang="en-US" sz="2000" b="1" i="1" dirty="0">
                <a:latin typeface="Calibri" panose="020F0502020204030204" pitchFamily="34" charset="0"/>
                <a:cs typeface="Calibri" panose="020F0502020204030204" pitchFamily="34" charset="0"/>
              </a:rPr>
              <a:t>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algn="just" fontAlgn="auto">
              <a:lnSpc>
                <a:spcPct val="150000"/>
              </a:lnSpc>
            </a:pPr>
            <a:r>
              <a:rPr lang="en-US" altLang="zh-CN" sz="2000" b="1" i="1" dirty="0">
                <a:latin typeface="Calibri" panose="020F0502020204030204" pitchFamily="34" charset="0"/>
                <a:ea typeface="Calibri" panose="020F0502020204030204" pitchFamily="34" charset="0"/>
                <a:cs typeface="Calibri" panose="020F0502020204030204" pitchFamily="34" charset="0"/>
              </a:rPr>
              <a:t>       To establish a beautiful and healthy  graffiti wall, it’s better to establish a clear content guideline, co-created by teachers and student representatives, emphasizing positive themes while allowing artistic flexibility.  Equally important is setting restrictions to prevent the destruction of others’ graffiti and the use of impolite or negative words, avoiding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mn-ea"/>
              </a:rPr>
              <a:t>bullying, verbal fights, and disrespect to others.</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algn="just" fontAlgn="auto">
              <a:lnSpc>
                <a:spcPct val="150000"/>
              </a:lnSpc>
            </a:pPr>
            <a:r>
              <a:rPr lang="en-US" altLang="zh-CN" sz="2000" b="1" i="1" dirty="0">
                <a:latin typeface="Calibri" panose="020F0502020204030204" pitchFamily="34" charset="0"/>
                <a:ea typeface="Calibri" panose="020F0502020204030204" pitchFamily="34" charset="0"/>
                <a:cs typeface="Calibri" panose="020F0502020204030204" pitchFamily="34" charset="0"/>
              </a:rPr>
              <a:t>       To sum up, not only does establishing a graffiti wall fuel creativity, but also it enriches campus life. Let's make it happen.</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endParaRPr lang="en-US" altLang="zh-CN" b="1" i="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320025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04.</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cs typeface="+mn-ea"/>
                <a:sym typeface="+mn-lt"/>
              </a:rPr>
              <a:t>应用文题型拓展</a:t>
            </a:r>
            <a:endParaRPr lang="en-US" altLang="zh-CN"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2" name="文本框 1"/>
          <p:cNvSpPr txBox="1"/>
          <p:nvPr/>
        </p:nvSpPr>
        <p:spPr>
          <a:xfrm>
            <a:off x="5811520" y="1412967"/>
            <a:ext cx="6461760" cy="3477875"/>
          </a:xfrm>
          <a:prstGeom prst="rect">
            <a:avLst/>
          </a:prstGeom>
          <a:noFill/>
        </p:spPr>
        <p:txBody>
          <a:bodyPr wrap="square" rtlCol="0" anchor="t">
            <a:spAutoFit/>
          </a:bodyPr>
          <a:lstStyle/>
          <a:p>
            <a:pPr algn="l"/>
            <a:r>
              <a:rPr lang="zh-CN" altLang="en-US" sz="3200" b="1" kern="100" dirty="0">
                <a:effectLst/>
                <a:latin typeface="+mj-lt"/>
                <a:ea typeface="+mj-ea"/>
                <a:cs typeface="Times New Roman" panose="02020603050405020304" charset="0"/>
              </a:rPr>
              <a:t>（</a:t>
            </a:r>
            <a:r>
              <a:rPr lang="en-US" altLang="zh-CN" sz="3200" b="1" kern="100" dirty="0">
                <a:effectLst/>
                <a:latin typeface="+mj-lt"/>
                <a:ea typeface="+mj-ea"/>
                <a:cs typeface="Times New Roman" panose="02020603050405020304" charset="0"/>
              </a:rPr>
              <a:t>2025.3</a:t>
            </a:r>
            <a:r>
              <a:rPr lang="zh-CN" altLang="en-US" sz="3200" b="1" kern="100" dirty="0">
                <a:effectLst/>
                <a:latin typeface="+mj-lt"/>
                <a:ea typeface="+mj-ea"/>
                <a:cs typeface="Times New Roman" panose="02020603050405020304" charset="0"/>
              </a:rPr>
              <a:t>温州二模）</a:t>
            </a:r>
            <a:endParaRPr lang="en-US" altLang="zh-CN" sz="3200" b="1" kern="100" dirty="0">
              <a:effectLst/>
              <a:latin typeface="+mj-lt"/>
              <a:ea typeface="+mj-ea"/>
              <a:cs typeface="Times New Roman" panose="02020603050405020304" charset="0"/>
            </a:endParaRPr>
          </a:p>
          <a:p>
            <a:pPr algn="l"/>
            <a:r>
              <a:rPr lang="zh-CN" altLang="en-US" sz="3200" b="1" kern="100" dirty="0">
                <a:effectLst/>
                <a:latin typeface="+mj-lt"/>
                <a:ea typeface="+mj-ea"/>
                <a:cs typeface="Times New Roman" panose="02020603050405020304" charset="0"/>
              </a:rPr>
              <a:t>假定你是高中生李华，你校英语报正在开展关于“社区服务是否该列入毕业条件”的讨论，请你写一篇文章投稿，内容包括：</a:t>
            </a:r>
            <a:endParaRPr lang="en-US" altLang="zh-CN" sz="3200" b="1" kern="100" dirty="0">
              <a:effectLst/>
              <a:latin typeface="+mj-lt"/>
              <a:ea typeface="+mj-ea"/>
              <a:cs typeface="Times New Roman" panose="02020603050405020304" charset="0"/>
            </a:endParaRPr>
          </a:p>
          <a:p>
            <a:pPr algn="l"/>
            <a:r>
              <a:rPr lang="en-US" altLang="zh-CN" sz="3200" b="1" kern="100" dirty="0">
                <a:effectLst/>
                <a:latin typeface="+mj-lt"/>
                <a:ea typeface="+mj-ea"/>
                <a:cs typeface="Times New Roman" panose="02020603050405020304" charset="0"/>
              </a:rPr>
              <a:t>(1)</a:t>
            </a:r>
            <a:r>
              <a:rPr lang="zh-CN" altLang="en-US" sz="3200" b="1" kern="100" dirty="0">
                <a:effectLst/>
                <a:latin typeface="+mj-lt"/>
                <a:ea typeface="+mj-ea"/>
                <a:cs typeface="Times New Roman" panose="02020603050405020304" charset="0"/>
              </a:rPr>
              <a:t>你的观点；</a:t>
            </a:r>
            <a:r>
              <a:rPr lang="en-US" altLang="zh-CN" sz="3200" b="1" kern="100" dirty="0">
                <a:effectLst/>
                <a:latin typeface="+mj-lt"/>
                <a:ea typeface="+mj-ea"/>
                <a:cs typeface="Times New Roman" panose="02020603050405020304" charset="0"/>
              </a:rPr>
              <a:t>(2)</a:t>
            </a:r>
            <a:r>
              <a:rPr lang="zh-CN" altLang="en-US" sz="3200" b="1" kern="100" dirty="0">
                <a:effectLst/>
                <a:latin typeface="+mj-lt"/>
                <a:ea typeface="+mj-ea"/>
                <a:cs typeface="Times New Roman" panose="02020603050405020304" charset="0"/>
              </a:rPr>
              <a:t>你的理由</a:t>
            </a:r>
            <a:endParaRPr lang="zh-CN" altLang="en-US" sz="3200" b="1" kern="100" dirty="0">
              <a:effectLst/>
              <a:latin typeface="+mj-lt"/>
              <a:ea typeface="+mj-ea"/>
              <a:cs typeface="Times New Roman" panose="02020603050405020304" charset="0"/>
            </a:endParaRPr>
          </a:p>
          <a:p>
            <a:pPr algn="l"/>
            <a:endParaRPr lang="zh-CN" altLang="zh-CN" sz="2400" kern="100" dirty="0">
              <a:effectLst/>
              <a:latin typeface="Times New Roman" panose="02020603050405020304" charset="0"/>
              <a:ea typeface="+mj-ea"/>
              <a:cs typeface="Times New Roman" panose="02020603050405020304" charset="0"/>
            </a:endParaRPr>
          </a:p>
        </p:txBody>
      </p:sp>
      <p:pic>
        <p:nvPicPr>
          <p:cNvPr id="3" name="图片 2"/>
          <p:cNvPicPr>
            <a:picLocks noChangeAspect="1"/>
          </p:cNvPicPr>
          <p:nvPr/>
        </p:nvPicPr>
        <p:blipFill>
          <a:blip r:embed="rId3"/>
          <a:stretch>
            <a:fillRect/>
          </a:stretch>
        </p:blipFill>
        <p:spPr>
          <a:xfrm>
            <a:off x="423332" y="1539240"/>
            <a:ext cx="4951307" cy="371348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400" y="1394567"/>
            <a:ext cx="11917680" cy="4759200"/>
          </a:xfrm>
        </p:spPr>
        <p:txBody>
          <a:bodyPr>
            <a:normAutofit/>
          </a:bodyPr>
          <a:lstStyle/>
          <a:p>
            <a:pPr marL="0" indent="0" algn="just">
              <a:buNone/>
            </a:pP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When it comes to/ In terms of </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whether students should be required to complete community service to graduate, </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I firmly believe/ I’m firmly convinced that it makes great sense/ it is of great significance.          </a:t>
            </a:r>
            <a:endPar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Firstly</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community service </a:t>
            </a:r>
            <a:r>
              <a:rPr lang="en-US" altLang="zh-CN" sz="2400" i="1" spc="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offers students an opportunity to volunteer at homeless shelters or assist in nursing homes</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i="1" spc="0" dirty="0">
                <a:solidFill>
                  <a:schemeClr val="tx1"/>
                </a:solidFill>
                <a:highlight>
                  <a:srgbClr val="FF00FF"/>
                </a:highlight>
                <a:latin typeface="Calibri" panose="020F0502020204030204" pitchFamily="34" charset="0"/>
                <a:ea typeface="Calibri" panose="020F0502020204030204" pitchFamily="34" charset="0"/>
                <a:cs typeface="Calibri" panose="020F0502020204030204" pitchFamily="34" charset="0"/>
              </a:rPr>
              <a:t>which</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i="1" spc="0" dirty="0">
                <a:solidFill>
                  <a:schemeClr val="tx1"/>
                </a:solidFill>
                <a:highlight>
                  <a:srgbClr val="00FF00"/>
                </a:highlight>
                <a:latin typeface="Calibri" panose="020F0502020204030204" pitchFamily="34" charset="0"/>
                <a:ea typeface="Calibri" panose="020F0502020204030204" pitchFamily="34" charset="0"/>
                <a:cs typeface="Calibri" panose="020F0502020204030204" pitchFamily="34" charset="0"/>
              </a:rPr>
              <a:t>can raise their awareness of helping people in need, cultivate their empathy and foster their sense of social responsibility, aligning with educational goals. </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Additionally</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activities in community service, such as organizing charity events or tutoring students, </a:t>
            </a:r>
            <a:r>
              <a:rPr lang="en-US" altLang="zh-CN" sz="2400" i="1" spc="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help students develop problem-solving abilities, interpersonal skills, and teamwork skills</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i="1" spc="0" dirty="0">
                <a:solidFill>
                  <a:schemeClr val="tx1"/>
                </a:solidFill>
                <a:highlight>
                  <a:srgbClr val="00FF00"/>
                </a:highlight>
                <a:latin typeface="Calibri" panose="020F0502020204030204" pitchFamily="34" charset="0"/>
                <a:ea typeface="Calibri" panose="020F0502020204030204" pitchFamily="34" charset="0"/>
                <a:cs typeface="Calibri" panose="020F0502020204030204" pitchFamily="34" charset="0"/>
              </a:rPr>
              <a:t>pav</a:t>
            </a:r>
            <a:r>
              <a:rPr lang="en-US" altLang="zh-CN" sz="2400" i="1" spc="0" dirty="0">
                <a:solidFill>
                  <a:schemeClr val="tx1"/>
                </a:solidFill>
                <a:highlight>
                  <a:srgbClr val="FF00FF"/>
                </a:highlight>
                <a:latin typeface="Calibri" panose="020F0502020204030204" pitchFamily="34" charset="0"/>
                <a:ea typeface="Calibri" panose="020F0502020204030204" pitchFamily="34" charset="0"/>
                <a:cs typeface="Calibri" panose="020F0502020204030204" pitchFamily="34" charset="0"/>
              </a:rPr>
              <a:t>ing</a:t>
            </a:r>
            <a:r>
              <a:rPr lang="en-US" altLang="zh-CN" sz="2400" i="1" spc="0" dirty="0">
                <a:solidFill>
                  <a:schemeClr val="tx1"/>
                </a:solidFill>
                <a:highlight>
                  <a:srgbClr val="00FF00"/>
                </a:highlight>
                <a:latin typeface="Calibri" panose="020F0502020204030204" pitchFamily="34" charset="0"/>
                <a:ea typeface="Calibri" panose="020F0502020204030204" pitchFamily="34" charset="0"/>
                <a:cs typeface="Calibri" panose="020F0502020204030204" pitchFamily="34" charset="0"/>
              </a:rPr>
              <a:t> the way for better social integration and career advancement.</a:t>
            </a:r>
            <a:endParaRPr lang="en-US" altLang="zh-CN" sz="2400" i="1" spc="0" dirty="0">
              <a:solidFill>
                <a:schemeClr val="tx1"/>
              </a:solidFill>
              <a:highlight>
                <a:srgbClr val="00FF00"/>
              </a:highligh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In conclusion</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making</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community service </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a graduation requirement better prepares us for life beyond high school</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equipping us with skills and values</a:t>
            </a:r>
            <a:r>
              <a:rPr lang="en-US" altLang="zh-CN" sz="2400" i="1"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400" b="1" i="1" u="sng" spc="0" dirty="0">
                <a:solidFill>
                  <a:schemeClr val="tx1"/>
                </a:solidFill>
                <a:highlight>
                  <a:srgbClr val="FF00FF"/>
                </a:highlight>
                <a:latin typeface="Calibri" panose="020F0502020204030204" pitchFamily="34" charset="0"/>
                <a:ea typeface="Calibri" panose="020F0502020204030204" pitchFamily="34" charset="0"/>
                <a:cs typeface="Calibri" panose="020F0502020204030204" pitchFamily="34" charset="0"/>
              </a:rPr>
              <a:t>which</a:t>
            </a:r>
            <a:r>
              <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rPr>
              <a:t> will serve us well into the future.</a:t>
            </a:r>
            <a:endParaRPr lang="en-US" altLang="zh-CN" sz="2400" b="1" i="1" u="sng" spc="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endParaRPr lang="zh-CN" altLang="en-US" sz="2400" i="1" spc="0" dirty="0">
              <a:solidFill>
                <a:schemeClr val="tx1"/>
              </a:solidFill>
              <a:latin typeface="Calibri" panose="020F0502020204030204" pitchFamily="34" charset="0"/>
              <a:cs typeface="Calibri" panose="020F050202020403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3200258" cy="394256"/>
          </a:xfrm>
          <a:prstGeom prst="rect">
            <a:avLst/>
          </a:prstGeom>
        </p:spPr>
      </p:pic>
      <p:sp>
        <p:nvSpPr>
          <p:cNvPr id="6" name="文本框 5"/>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04.</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cs typeface="+mn-ea"/>
                <a:sym typeface="+mn-lt"/>
              </a:rPr>
              <a:t>应用文题型拓展</a:t>
            </a:r>
            <a:endParaRPr lang="en-US" altLang="zh-CN"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29169" y="1458738"/>
            <a:ext cx="11667869" cy="4610365"/>
          </a:xfrm>
          <a:prstGeom prst="rect">
            <a:avLst/>
          </a:prstGeom>
          <a:noFill/>
        </p:spPr>
        <p:txBody>
          <a:bodyPr wrap="square">
            <a:spAutoFit/>
          </a:bodyPr>
          <a:lstStyle/>
          <a:p>
            <a:pPr algn="just">
              <a:lnSpc>
                <a:spcPct val="150000"/>
              </a:lnSpc>
            </a:pPr>
            <a:r>
              <a:rPr lang="en-US" altLang="zh-CN" sz="2200" i="1" dirty="0">
                <a:latin typeface="Calibri" panose="020F0502020204030204" pitchFamily="34" charset="0"/>
                <a:ea typeface="Calibri" panose="020F0502020204030204" pitchFamily="34" charset="0"/>
                <a:cs typeface="Calibri" panose="020F0502020204030204" pitchFamily="34" charset="0"/>
              </a:rPr>
              <a:t>        </a:t>
            </a:r>
            <a:r>
              <a:rPr lang="en-US" altLang="zh-CN"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Beneficial and rewarding </a:t>
            </a:r>
            <a:r>
              <a:rPr lang="en-US" altLang="zh-CN" sz="2200" i="1" dirty="0">
                <a:highlight>
                  <a:srgbClr val="FF00FF"/>
                </a:highlight>
                <a:latin typeface="Calibri" panose="020F0502020204030204" pitchFamily="34" charset="0"/>
                <a:ea typeface="Calibri" panose="020F0502020204030204" pitchFamily="34" charset="0"/>
                <a:cs typeface="Calibri" panose="020F0502020204030204" pitchFamily="34" charset="0"/>
              </a:rPr>
              <a:t>as</a:t>
            </a:r>
            <a:r>
              <a:rPr lang="en-US" altLang="zh-CN" sz="2200" i="1" dirty="0">
                <a:latin typeface="Calibri" panose="020F0502020204030204" pitchFamily="34" charset="0"/>
                <a:ea typeface="Calibri" panose="020F0502020204030204" pitchFamily="34" charset="0"/>
                <a:cs typeface="Calibri" panose="020F0502020204030204" pitchFamily="34" charset="0"/>
              </a:rPr>
              <a:t> it is, </a:t>
            </a:r>
            <a:r>
              <a:rPr lang="en-US" altLang="zh-CN"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it would be unwise to make community service to a compulsory graduation requirement.</a:t>
            </a:r>
            <a:endParaRPr lang="en-US" altLang="zh-CN"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altLang="zh-CN" sz="2200" i="1" dirty="0">
                <a:latin typeface="Calibri" panose="020F0502020204030204" pitchFamily="34" charset="0"/>
                <a:ea typeface="Calibri" panose="020F0502020204030204" pitchFamily="34" charset="0"/>
                <a:cs typeface="Calibri" panose="020F0502020204030204" pitchFamily="34" charset="0"/>
              </a:rPr>
              <a:t>       Making community service a requirement for graduation </a:t>
            </a:r>
            <a:r>
              <a:rPr lang="en-US" altLang="zh-CN" sz="2200" i="1" dirty="0">
                <a:highlight>
                  <a:srgbClr val="FFFF00"/>
                </a:highlight>
                <a:latin typeface="Calibri" panose="020F0502020204030204" pitchFamily="34" charset="0"/>
                <a:ea typeface="Calibri" panose="020F0502020204030204" pitchFamily="34" charset="0"/>
                <a:cs typeface="Calibri" panose="020F0502020204030204" pitchFamily="34" charset="0"/>
              </a:rPr>
              <a:t>adds unnecessary academic pressure. </a:t>
            </a:r>
            <a:endParaRPr lang="en-US" altLang="zh-CN" sz="2200" i="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altLang="zh-CN" sz="2200" i="1" dirty="0">
                <a:latin typeface="Calibri" panose="020F0502020204030204" pitchFamily="34" charset="0"/>
                <a:ea typeface="Calibri" panose="020F0502020204030204" pitchFamily="34" charset="0"/>
                <a:cs typeface="Calibri" panose="020F0502020204030204" pitchFamily="34" charset="0"/>
              </a:rPr>
              <a:t>Struggling to balance exams, study and personal life, the students may </a:t>
            </a:r>
            <a:r>
              <a:rPr lang="en-US" altLang="zh-CN" sz="2200" i="1" dirty="0">
                <a:highlight>
                  <a:srgbClr val="FFFF00"/>
                </a:highlight>
                <a:latin typeface="Calibri" panose="020F0502020204030204" pitchFamily="34" charset="0"/>
                <a:ea typeface="Calibri" panose="020F0502020204030204" pitchFamily="34" charset="0"/>
                <a:cs typeface="Calibri" panose="020F0502020204030204" pitchFamily="34" charset="0"/>
              </a:rPr>
              <a:t>find it more challenging to finish the community service</a:t>
            </a:r>
            <a:r>
              <a:rPr lang="en-US" altLang="zh-CN" sz="2200" i="1" dirty="0">
                <a:latin typeface="Calibri" panose="020F0502020204030204" pitchFamily="34" charset="0"/>
                <a:ea typeface="Calibri" panose="020F0502020204030204" pitchFamily="34" charset="0"/>
                <a:cs typeface="Calibri" panose="020F0502020204030204" pitchFamily="34" charset="0"/>
              </a:rPr>
              <a:t>, </a:t>
            </a:r>
            <a:r>
              <a:rPr lang="en-US" altLang="zh-CN" sz="2200" i="1" dirty="0">
                <a:highlight>
                  <a:srgbClr val="00FF00"/>
                </a:highlight>
                <a:latin typeface="Calibri" panose="020F0502020204030204" pitchFamily="34" charset="0"/>
                <a:ea typeface="Calibri" panose="020F0502020204030204" pitchFamily="34" charset="0"/>
                <a:cs typeface="Calibri" panose="020F0502020204030204" pitchFamily="34" charset="0"/>
              </a:rPr>
              <a:t>potentially harm</a:t>
            </a:r>
            <a:r>
              <a:rPr lang="en-US" altLang="zh-CN" sz="2200" i="1" dirty="0">
                <a:highlight>
                  <a:srgbClr val="FF00FF"/>
                </a:highlight>
                <a:latin typeface="Calibri" panose="020F0502020204030204" pitchFamily="34" charset="0"/>
                <a:ea typeface="Calibri" panose="020F0502020204030204" pitchFamily="34" charset="0"/>
                <a:cs typeface="Calibri" panose="020F0502020204030204" pitchFamily="34" charset="0"/>
              </a:rPr>
              <a:t>ing</a:t>
            </a:r>
            <a:r>
              <a:rPr lang="en-US" altLang="zh-CN" sz="2200" i="1" dirty="0">
                <a:highlight>
                  <a:srgbClr val="00FF00"/>
                </a:highlight>
                <a:latin typeface="Calibri" panose="020F0502020204030204" pitchFamily="34" charset="0"/>
                <a:ea typeface="Calibri" panose="020F0502020204030204" pitchFamily="34" charset="0"/>
                <a:cs typeface="Calibri" panose="020F0502020204030204" pitchFamily="34" charset="0"/>
              </a:rPr>
              <a:t> their academic grades</a:t>
            </a:r>
            <a:r>
              <a:rPr lang="en-US" altLang="zh-CN" sz="2200" i="1" dirty="0">
                <a:latin typeface="Calibri" panose="020F0502020204030204" pitchFamily="34" charset="0"/>
                <a:ea typeface="Calibri" panose="020F0502020204030204" pitchFamily="34" charset="0"/>
                <a:cs typeface="Calibri" panose="020F0502020204030204" pitchFamily="34" charset="0"/>
              </a:rPr>
              <a:t>. </a:t>
            </a:r>
            <a:r>
              <a:rPr lang="en-US" altLang="zh-CN"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True community contribution requires enthusiasm, rather than forced participation under pressure.</a:t>
            </a:r>
            <a:endParaRPr lang="en-US" altLang="zh-CN"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altLang="zh-CN" sz="2200" i="1" dirty="0">
                <a:latin typeface="Calibri" panose="020F0502020204030204" pitchFamily="34" charset="0"/>
                <a:ea typeface="Calibri" panose="020F0502020204030204" pitchFamily="34" charset="0"/>
                <a:cs typeface="Calibri" panose="020F0502020204030204" pitchFamily="34" charset="0"/>
              </a:rPr>
              <a:t>        </a:t>
            </a:r>
            <a:r>
              <a:rPr lang="en-US" altLang="zh-CN"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Therefore</a:t>
            </a:r>
            <a:r>
              <a:rPr lang="en-US" altLang="zh-CN" sz="2200" i="1" dirty="0">
                <a:latin typeface="Calibri" panose="020F0502020204030204" pitchFamily="34" charset="0"/>
                <a:ea typeface="Calibri" panose="020F0502020204030204" pitchFamily="34" charset="0"/>
                <a:cs typeface="Calibri" panose="020F0502020204030204" pitchFamily="34" charset="0"/>
              </a:rPr>
              <a:t>, schools </a:t>
            </a:r>
            <a:r>
              <a:rPr lang="en-US" altLang="zh-CN"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should inspire students to get involved in community service instead of forcing them to participate</a:t>
            </a:r>
            <a:r>
              <a:rPr lang="en-US" altLang="zh-CN" sz="2200" i="1" dirty="0">
                <a:latin typeface="Calibri" panose="020F0502020204030204" pitchFamily="34" charset="0"/>
                <a:ea typeface="Calibri" panose="020F0502020204030204" pitchFamily="34" charset="0"/>
                <a:cs typeface="Calibri" panose="020F0502020204030204" pitchFamily="34" charset="0"/>
              </a:rPr>
              <a:t>. </a:t>
            </a:r>
            <a:r>
              <a:rPr lang="en-US" altLang="zh-CN" sz="2200" i="1" dirty="0">
                <a:highlight>
                  <a:srgbClr val="FFFF00"/>
                </a:highlight>
                <a:latin typeface="Calibri" panose="020F0502020204030204" pitchFamily="34" charset="0"/>
                <a:ea typeface="Calibri" panose="020F0502020204030204" pitchFamily="34" charset="0"/>
                <a:cs typeface="Calibri" panose="020F0502020204030204" pitchFamily="34" charset="0"/>
              </a:rPr>
              <a:t>Only in this way will students be more likely to engage in community service, creating a more meaningful and lasting impact.</a:t>
            </a:r>
            <a:endParaRPr lang="en-US" altLang="zh-CN" sz="2200" i="1"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3200258" cy="394256"/>
          </a:xfrm>
          <a:prstGeom prst="rect">
            <a:avLst/>
          </a:prstGeom>
        </p:spPr>
      </p:pic>
      <p:sp>
        <p:nvSpPr>
          <p:cNvPr id="4" name="文本框 3"/>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04.</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cs typeface="+mn-ea"/>
                <a:sym typeface="+mn-lt"/>
              </a:rPr>
              <a:t>应用文题型拓展</a:t>
            </a:r>
            <a:endParaRPr lang="en-US" altLang="zh-CN"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世界读书日2_0000_图层-4"/>
          <p:cNvPicPr>
            <a:picLocks noChangeAspect="1"/>
          </p:cNvPicPr>
          <p:nvPr/>
        </p:nvPicPr>
        <p:blipFill>
          <a:blip r:embed="rId1"/>
          <a:stretch>
            <a:fillRect/>
          </a:stretch>
        </p:blipFill>
        <p:spPr>
          <a:xfrm>
            <a:off x="776605" y="1799590"/>
            <a:ext cx="7009765" cy="3957320"/>
          </a:xfrm>
          <a:prstGeom prst="rect">
            <a:avLst/>
          </a:prstGeom>
        </p:spPr>
      </p:pic>
      <p:pic>
        <p:nvPicPr>
          <p:cNvPr id="22" name="佐藤利奈,大亀あすか - ごはんの練習">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85372" y="-415108"/>
            <a:ext cx="609600" cy="609600"/>
          </a:xfrm>
          <a:prstGeom prst="rect">
            <a:avLst/>
          </a:prstGeom>
        </p:spPr>
      </p:pic>
      <p:pic>
        <p:nvPicPr>
          <p:cNvPr id="9" name="图片 8" descr="世界读书日1_0001_波浪纹"/>
          <p:cNvPicPr>
            <a:picLocks noChangeAspect="1"/>
          </p:cNvPicPr>
          <p:nvPr/>
        </p:nvPicPr>
        <p:blipFill>
          <a:blip r:embed="rId5"/>
          <a:stretch>
            <a:fillRect/>
          </a:stretch>
        </p:blipFill>
        <p:spPr>
          <a:xfrm>
            <a:off x="821690" y="959485"/>
            <a:ext cx="2451100" cy="580390"/>
          </a:xfrm>
          <a:prstGeom prst="rect">
            <a:avLst/>
          </a:prstGeom>
        </p:spPr>
      </p:pic>
      <p:pic>
        <p:nvPicPr>
          <p:cNvPr id="10" name="图片 9" descr="读书的女哈"/>
          <p:cNvPicPr>
            <a:picLocks noChangeAspect="1"/>
          </p:cNvPicPr>
          <p:nvPr/>
        </p:nvPicPr>
        <p:blipFill>
          <a:blip r:embed="rId6"/>
          <a:stretch>
            <a:fillRect/>
          </a:stretch>
        </p:blipFill>
        <p:spPr>
          <a:xfrm>
            <a:off x="989330" y="1906270"/>
            <a:ext cx="6666230" cy="3729990"/>
          </a:xfrm>
          <a:prstGeom prst="rect">
            <a:avLst/>
          </a:prstGeom>
        </p:spPr>
      </p:pic>
      <p:sp>
        <p:nvSpPr>
          <p:cNvPr id="2" name="文本框 1"/>
          <p:cNvSpPr txBox="1"/>
          <p:nvPr/>
        </p:nvSpPr>
        <p:spPr>
          <a:xfrm>
            <a:off x="7753071" y="2438849"/>
            <a:ext cx="4280566" cy="2862322"/>
          </a:xfrm>
          <a:prstGeom prst="rect">
            <a:avLst/>
          </a:prstGeom>
          <a:noFill/>
        </p:spPr>
        <p:txBody>
          <a:bodyPr wrap="square" rtlCol="0">
            <a:spAutoFit/>
          </a:bodyPr>
          <a:lstStyle/>
          <a:p>
            <a:pPr algn="ctr"/>
            <a:r>
              <a:rPr lang="en-US" altLang="zh-CN" sz="6000" b="1" dirty="0">
                <a:solidFill>
                  <a:srgbClr val="3081B9"/>
                </a:solidFill>
                <a:latin typeface="迷你简卡通" panose="03000509000000000000" pitchFamily="65" charset="-122"/>
                <a:ea typeface="迷你简卡通" panose="03000509000000000000" pitchFamily="65" charset="-122"/>
              </a:rPr>
              <a:t>Thanks for your attention</a:t>
            </a:r>
            <a:endParaRPr lang="zh-CN" altLang="en-US" sz="6000" b="1" dirty="0">
              <a:solidFill>
                <a:srgbClr val="3081B9"/>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0" repeatCount="indefinite" fill="hold" display="0">
                  <p:stCondLst>
                    <p:cond delay="indefinite"/>
                  </p:stCondLst>
                  <p:endCondLst>
                    <p:cond evt="onStopAudio" delay="0">
                      <p:tgtEl>
                        <p:sldTgt/>
                      </p:tgtEl>
                    </p:cond>
                  </p:endCondLst>
                </p:cTn>
                <p:tgtEl>
                  <p:spTgt spid="22"/>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世界读书日2_0000_图层-4"/>
          <p:cNvPicPr>
            <a:picLocks noChangeAspect="1"/>
          </p:cNvPicPr>
          <p:nvPr/>
        </p:nvPicPr>
        <p:blipFill>
          <a:blip r:embed="rId1"/>
          <a:stretch>
            <a:fillRect/>
          </a:stretch>
        </p:blipFill>
        <p:spPr>
          <a:xfrm>
            <a:off x="508249" y="1322513"/>
            <a:ext cx="7009765" cy="395732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90" y="1372503"/>
            <a:ext cx="6795654" cy="3822555"/>
          </a:xfrm>
          <a:prstGeom prst="rect">
            <a:avLst/>
          </a:prstGeom>
        </p:spPr>
      </p:pic>
      <p:sp>
        <p:nvSpPr>
          <p:cNvPr id="8" name="文本框 7"/>
          <p:cNvSpPr txBox="1"/>
          <p:nvPr/>
        </p:nvSpPr>
        <p:spPr>
          <a:xfrm>
            <a:off x="7722591" y="864049"/>
            <a:ext cx="4280566" cy="4708981"/>
          </a:xfrm>
          <a:prstGeom prst="rect">
            <a:avLst/>
          </a:prstGeom>
          <a:noFill/>
        </p:spPr>
        <p:txBody>
          <a:bodyPr wrap="square" rtlCol="0">
            <a:spAutoFit/>
          </a:bodyPr>
          <a:lstStyle/>
          <a:p>
            <a:r>
              <a:rPr lang="en-US" altLang="zh-CN" sz="6000" b="1" dirty="0">
                <a:solidFill>
                  <a:srgbClr val="3081B9"/>
                </a:solidFill>
                <a:latin typeface="迷你简卡通" panose="03000509000000000000" pitchFamily="65" charset="-122"/>
                <a:ea typeface="迷你简卡通" panose="03000509000000000000" pitchFamily="65" charset="-122"/>
              </a:rPr>
              <a:t>Should We Establish a Graffiti Wall?</a:t>
            </a:r>
            <a:endParaRPr lang="zh-CN" altLang="en-US" sz="6000" b="1" dirty="0">
              <a:solidFill>
                <a:srgbClr val="3081B9"/>
              </a:solidFill>
              <a:latin typeface="迷你简卡通" panose="03000509000000000000" pitchFamily="65" charset="-122"/>
              <a:ea typeface="迷你简卡通" panose="03000509000000000000" pitchFamily="65" charset="-122"/>
            </a:endParaRPr>
          </a:p>
        </p:txBody>
      </p:sp>
      <p:sp>
        <p:nvSpPr>
          <p:cNvPr id="11" name="文本框 10"/>
          <p:cNvSpPr txBox="1"/>
          <p:nvPr/>
        </p:nvSpPr>
        <p:spPr>
          <a:xfrm>
            <a:off x="792270" y="5628749"/>
            <a:ext cx="6622321" cy="769441"/>
          </a:xfrm>
          <a:prstGeom prst="rect">
            <a:avLst/>
          </a:prstGeom>
          <a:noFill/>
        </p:spPr>
        <p:txBody>
          <a:bodyPr wrap="square" rtlCol="0">
            <a:spAutoFit/>
          </a:bodyPr>
          <a:lstStyle/>
          <a:p>
            <a:pPr algn="ctr"/>
            <a:r>
              <a:rPr lang="en-US" altLang="zh-CN" sz="2800" b="1" dirty="0">
                <a:latin typeface="迷你简卡通" panose="03000509000000000000" pitchFamily="65" charset="-122"/>
                <a:ea typeface="迷你简卡通" panose="03000509000000000000" pitchFamily="65" charset="-122"/>
              </a:rPr>
              <a:t>2025.4</a:t>
            </a:r>
            <a:r>
              <a:rPr lang="zh-CN" altLang="en-US" sz="2800" b="1" dirty="0">
                <a:latin typeface="迷你简卡通" panose="03000509000000000000" pitchFamily="65" charset="-122"/>
                <a:ea typeface="迷你简卡通" panose="03000509000000000000" pitchFamily="65" charset="-122"/>
              </a:rPr>
              <a:t>嘉兴市高三英语测试 应用文分析</a:t>
            </a:r>
            <a:endParaRPr lang="en-US" altLang="zh-CN" sz="2800" b="1" dirty="0">
              <a:latin typeface="迷你简卡通" panose="03000509000000000000" pitchFamily="65" charset="-122"/>
              <a:ea typeface="迷你简卡通" panose="03000509000000000000" pitchFamily="65" charset="-122"/>
            </a:endParaRPr>
          </a:p>
          <a:p>
            <a:pPr algn="ctr"/>
            <a:r>
              <a:rPr lang="zh-CN" altLang="en-US" sz="1600" b="1" dirty="0">
                <a:latin typeface="迷你简卡通" panose="03000509000000000000" pitchFamily="65" charset="-122"/>
                <a:ea typeface="迷你简卡通" panose="03000509000000000000" pitchFamily="65" charset="-122"/>
              </a:rPr>
              <a:t>北师大嘉兴附中 吴晨华</a:t>
            </a:r>
            <a:endParaRPr lang="zh-CN" altLang="en-US" sz="1600" b="1" dirty="0">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森林"/>
          <p:cNvPicPr>
            <a:picLocks noChangeAspect="1"/>
          </p:cNvPicPr>
          <p:nvPr/>
        </p:nvPicPr>
        <p:blipFill>
          <a:blip r:embed="rId1"/>
          <a:srcRect t="20130" r="55374"/>
          <a:stretch>
            <a:fillRect/>
          </a:stretch>
        </p:blipFill>
        <p:spPr>
          <a:xfrm>
            <a:off x="0" y="3093581"/>
            <a:ext cx="4055165" cy="3764419"/>
          </a:xfrm>
          <a:prstGeom prst="rect">
            <a:avLst/>
          </a:prstGeom>
        </p:spPr>
      </p:pic>
      <p:grpSp>
        <p:nvGrpSpPr>
          <p:cNvPr id="4" name="组合 3"/>
          <p:cNvGrpSpPr/>
          <p:nvPr/>
        </p:nvGrpSpPr>
        <p:grpSpPr>
          <a:xfrm>
            <a:off x="4095704" y="1379446"/>
            <a:ext cx="700679" cy="700679"/>
            <a:chOff x="3059832" y="3339719"/>
            <a:chExt cx="3607562" cy="3607562"/>
          </a:xfrm>
          <a:solidFill>
            <a:srgbClr val="3B6934"/>
          </a:solidFill>
          <a:effectLst>
            <a:outerShdw blurRad="50800" dist="38100" dir="5400000" algn="t" rotWithShape="0">
              <a:prstClr val="black">
                <a:alpha val="40000"/>
              </a:prstClr>
            </a:outerShdw>
          </a:effectLst>
        </p:grpSpPr>
        <p:sp>
          <p:nvSpPr>
            <p:cNvPr id="6" name="椭圆 5"/>
            <p:cNvSpPr/>
            <p:nvPr/>
          </p:nvSpPr>
          <p:spPr>
            <a:xfrm>
              <a:off x="3059832" y="3339719"/>
              <a:ext cx="3607562" cy="3607562"/>
            </a:xfrm>
            <a:prstGeom prst="ellipse">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11" name="同心圆 69"/>
            <p:cNvSpPr/>
            <p:nvPr/>
          </p:nvSpPr>
          <p:spPr>
            <a:xfrm>
              <a:off x="3168202" y="3448089"/>
              <a:ext cx="3390826" cy="3390826"/>
            </a:xfrm>
            <a:prstGeom prst="donut">
              <a:avLst>
                <a:gd name="adj" fmla="val 4879"/>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sp>
        <p:nvSpPr>
          <p:cNvPr id="12" name="TextBox 6"/>
          <p:cNvSpPr txBox="1"/>
          <p:nvPr/>
        </p:nvSpPr>
        <p:spPr>
          <a:xfrm>
            <a:off x="4085027" y="14371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13" name="TextBox 8"/>
          <p:cNvSpPr txBox="1"/>
          <p:nvPr/>
        </p:nvSpPr>
        <p:spPr>
          <a:xfrm>
            <a:off x="4819525" y="164968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rPr>
              <a:t>审题与谋篇布局</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grpSp>
        <p:nvGrpSpPr>
          <p:cNvPr id="14" name="组合 13"/>
          <p:cNvGrpSpPr/>
          <p:nvPr/>
        </p:nvGrpSpPr>
        <p:grpSpPr>
          <a:xfrm>
            <a:off x="4095704" y="2496614"/>
            <a:ext cx="700679" cy="700679"/>
            <a:chOff x="3059832" y="3339719"/>
            <a:chExt cx="3607562" cy="3607562"/>
          </a:xfrm>
          <a:solidFill>
            <a:srgbClr val="3B6934"/>
          </a:solidFill>
          <a:effectLst>
            <a:outerShdw blurRad="50800" dist="38100" dir="5400000" algn="t" rotWithShape="0">
              <a:prstClr val="black">
                <a:alpha val="40000"/>
              </a:prstClr>
            </a:outerShdw>
          </a:effectLst>
        </p:grpSpPr>
        <p:sp>
          <p:nvSpPr>
            <p:cNvPr id="15" name="椭圆 14"/>
            <p:cNvSpPr/>
            <p:nvPr/>
          </p:nvSpPr>
          <p:spPr>
            <a:xfrm>
              <a:off x="3059832" y="3339719"/>
              <a:ext cx="3607562" cy="3607562"/>
            </a:xfrm>
            <a:prstGeom prst="ellipse">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16" name="同心圆 69"/>
            <p:cNvSpPr/>
            <p:nvPr/>
          </p:nvSpPr>
          <p:spPr>
            <a:xfrm>
              <a:off x="3168202" y="3448089"/>
              <a:ext cx="3390826" cy="3390826"/>
            </a:xfrm>
            <a:prstGeom prst="donut">
              <a:avLst>
                <a:gd name="adj" fmla="val 4879"/>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sp>
        <p:nvSpPr>
          <p:cNvPr id="17" name="TextBox 11"/>
          <p:cNvSpPr txBox="1"/>
          <p:nvPr/>
        </p:nvSpPr>
        <p:spPr>
          <a:xfrm>
            <a:off x="4085027" y="2554330"/>
            <a:ext cx="595241"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02</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18" name="TextBox 13"/>
          <p:cNvSpPr txBox="1"/>
          <p:nvPr/>
        </p:nvSpPr>
        <p:spPr>
          <a:xfrm>
            <a:off x="4828395" y="2788967"/>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cs"/>
              </a:rPr>
              <a:t>分段构写 </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cs"/>
            </a:endParaRPr>
          </a:p>
        </p:txBody>
      </p:sp>
      <p:grpSp>
        <p:nvGrpSpPr>
          <p:cNvPr id="19" name="组合 18"/>
          <p:cNvGrpSpPr/>
          <p:nvPr/>
        </p:nvGrpSpPr>
        <p:grpSpPr>
          <a:xfrm>
            <a:off x="4147124" y="3695575"/>
            <a:ext cx="700679" cy="700679"/>
            <a:chOff x="3059832" y="3339719"/>
            <a:chExt cx="3607562" cy="3607562"/>
          </a:xfrm>
          <a:solidFill>
            <a:srgbClr val="3B6934"/>
          </a:solidFill>
          <a:effectLst>
            <a:outerShdw blurRad="50800" dist="38100" dir="5400000" algn="t" rotWithShape="0">
              <a:prstClr val="black">
                <a:alpha val="40000"/>
              </a:prstClr>
            </a:outerShdw>
          </a:effectLst>
        </p:grpSpPr>
        <p:sp>
          <p:nvSpPr>
            <p:cNvPr id="20" name="椭圆 19"/>
            <p:cNvSpPr/>
            <p:nvPr/>
          </p:nvSpPr>
          <p:spPr>
            <a:xfrm>
              <a:off x="3059832" y="3339719"/>
              <a:ext cx="3607562" cy="3607562"/>
            </a:xfrm>
            <a:prstGeom prst="ellipse">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1" name="同心圆 69"/>
            <p:cNvSpPr/>
            <p:nvPr/>
          </p:nvSpPr>
          <p:spPr>
            <a:xfrm>
              <a:off x="3168202" y="3448089"/>
              <a:ext cx="3390826" cy="3390826"/>
            </a:xfrm>
            <a:prstGeom prst="donut">
              <a:avLst>
                <a:gd name="adj" fmla="val 4879"/>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sp>
        <p:nvSpPr>
          <p:cNvPr id="22" name="TextBox 16"/>
          <p:cNvSpPr txBox="1"/>
          <p:nvPr/>
        </p:nvSpPr>
        <p:spPr>
          <a:xfrm>
            <a:off x="4136448" y="3753291"/>
            <a:ext cx="607194"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03</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3" name="TextBox 18"/>
          <p:cNvSpPr txBox="1"/>
          <p:nvPr/>
        </p:nvSpPr>
        <p:spPr>
          <a:xfrm>
            <a:off x="4861112" y="3712092"/>
            <a:ext cx="4307540" cy="470640"/>
          </a:xfrm>
          <a:prstGeom prst="rect">
            <a:avLst/>
          </a:prstGeom>
          <a:noFill/>
        </p:spPr>
        <p:txBody>
          <a:bodyPr wrap="none" lIns="480000" tIns="0" rIns="0" bIns="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cs"/>
              </a:rPr>
              <a:t>参考范文</a:t>
            </a:r>
            <a:r>
              <a:rPr kumimoji="0" lang="en-US" altLang="zh-CN"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cs"/>
              </a:rPr>
              <a:t>+</a:t>
            </a:r>
            <a:r>
              <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cs"/>
              </a:rPr>
              <a:t>下水范文</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cs"/>
            </a:endParaRPr>
          </a:p>
        </p:txBody>
      </p:sp>
      <p:grpSp>
        <p:nvGrpSpPr>
          <p:cNvPr id="24" name="组合 23"/>
          <p:cNvGrpSpPr/>
          <p:nvPr/>
        </p:nvGrpSpPr>
        <p:grpSpPr>
          <a:xfrm>
            <a:off x="4147124" y="4812743"/>
            <a:ext cx="700679" cy="700679"/>
            <a:chOff x="3059832" y="3339719"/>
            <a:chExt cx="3607562" cy="3607562"/>
          </a:xfrm>
          <a:solidFill>
            <a:srgbClr val="3B6934"/>
          </a:solidFill>
          <a:effectLst>
            <a:outerShdw blurRad="50800" dist="38100" dir="5400000" algn="t" rotWithShape="0">
              <a:prstClr val="black">
                <a:alpha val="40000"/>
              </a:prstClr>
            </a:outerShdw>
          </a:effectLst>
        </p:grpSpPr>
        <p:sp>
          <p:nvSpPr>
            <p:cNvPr id="25" name="椭圆 24"/>
            <p:cNvSpPr/>
            <p:nvPr/>
          </p:nvSpPr>
          <p:spPr>
            <a:xfrm>
              <a:off x="3059832" y="3339719"/>
              <a:ext cx="3607562" cy="3607562"/>
            </a:xfrm>
            <a:prstGeom prst="ellipse">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6" name="同心圆 69"/>
            <p:cNvSpPr/>
            <p:nvPr/>
          </p:nvSpPr>
          <p:spPr>
            <a:xfrm>
              <a:off x="3168202" y="3448089"/>
              <a:ext cx="3390826" cy="3390826"/>
            </a:xfrm>
            <a:prstGeom prst="donut">
              <a:avLst>
                <a:gd name="adj" fmla="val 4879"/>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sp>
        <p:nvSpPr>
          <p:cNvPr id="27" name="TextBox 21"/>
          <p:cNvSpPr txBox="1"/>
          <p:nvPr/>
        </p:nvSpPr>
        <p:spPr>
          <a:xfrm>
            <a:off x="4136447" y="4870461"/>
            <a:ext cx="593913"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04</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8" name="TextBox 23"/>
          <p:cNvSpPr txBox="1"/>
          <p:nvPr/>
        </p:nvSpPr>
        <p:spPr>
          <a:xfrm>
            <a:off x="4869127" y="5115464"/>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rPr>
              <a:t>应用文题型拓展</a:t>
            </a:r>
            <a:endParaRPr kumimoji="0" lang="en-US" altLang="zh-CN"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29" name="图片 28" descr="花草"/>
          <p:cNvPicPr>
            <a:picLocks noChangeAspect="1"/>
          </p:cNvPicPr>
          <p:nvPr/>
        </p:nvPicPr>
        <p:blipFill>
          <a:blip r:embed="rId2"/>
          <a:stretch>
            <a:fillRect/>
          </a:stretch>
        </p:blipFill>
        <p:spPr>
          <a:xfrm rot="10800000" flipH="1">
            <a:off x="8189843" y="0"/>
            <a:ext cx="4077777" cy="3872448"/>
          </a:xfrm>
          <a:prstGeom prst="rect">
            <a:avLst/>
          </a:prstGeom>
        </p:spPr>
      </p:pic>
      <p:sp>
        <p:nvSpPr>
          <p:cNvPr id="34" name="TextBox 21"/>
          <p:cNvSpPr txBox="1"/>
          <p:nvPr/>
        </p:nvSpPr>
        <p:spPr>
          <a:xfrm>
            <a:off x="4156767" y="5916941"/>
            <a:ext cx="593913"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05</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320025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01.</a:t>
            </a:r>
            <a:r>
              <a:rPr lang="zh-CN" altLang="en-US" sz="2400" b="1" dirty="0">
                <a:latin typeface="迷你简卡通" panose="03000509000000000000" pitchFamily="65" charset="-122"/>
                <a:ea typeface="迷你简卡通" panose="03000509000000000000" pitchFamily="65" charset="-122"/>
              </a:rPr>
              <a:t>审题与谋篇布局</a:t>
            </a:r>
            <a:endParaRPr lang="zh-CN" altLang="en-US" sz="2400" b="1" dirty="0">
              <a:latin typeface="迷你简卡通" panose="03000509000000000000" pitchFamily="65" charset="-122"/>
              <a:ea typeface="迷你简卡通" panose="03000509000000000000" pitchFamily="65" charset="-122"/>
            </a:endParaRPr>
          </a:p>
        </p:txBody>
      </p:sp>
      <p:sp>
        <p:nvSpPr>
          <p:cNvPr id="12" name="文本框 11"/>
          <p:cNvSpPr txBox="1"/>
          <p:nvPr/>
        </p:nvSpPr>
        <p:spPr>
          <a:xfrm>
            <a:off x="140335" y="972277"/>
            <a:ext cx="12141200" cy="1508105"/>
          </a:xfrm>
          <a:prstGeom prst="rect">
            <a:avLst/>
          </a:prstGeom>
          <a:noFill/>
        </p:spPr>
        <p:txBody>
          <a:bodyPr wrap="square" rtlCol="0" anchor="t">
            <a:spAutoFit/>
          </a:bodyPr>
          <a:lstStyle/>
          <a:p>
            <a:pPr algn="l"/>
            <a:r>
              <a:rPr lang="en-US" altLang="zh-CN" sz="2400" b="1" kern="100" dirty="0">
                <a:latin typeface="+mj-lt"/>
                <a:ea typeface="+mj-ea"/>
                <a:cs typeface="Times New Roman" panose="02020603050405020304" charset="0"/>
              </a:rPr>
              <a:t>	</a:t>
            </a:r>
            <a:r>
              <a:rPr lang="zh-CN" altLang="en-US" sz="2400" b="1" kern="100" dirty="0">
                <a:latin typeface="+mj-lt"/>
                <a:ea typeface="+mj-ea"/>
                <a:cs typeface="Times New Roman" panose="02020603050405020304" charset="0"/>
              </a:rPr>
              <a:t>你校英文报“</a:t>
            </a:r>
            <a:r>
              <a:rPr lang="en-US" altLang="zh-CN" sz="2400" b="1" kern="100" dirty="0">
                <a:latin typeface="+mj-lt"/>
                <a:ea typeface="+mj-ea"/>
                <a:cs typeface="Times New Roman" panose="02020603050405020304" charset="0"/>
              </a:rPr>
              <a:t>Campus Culture</a:t>
            </a:r>
            <a:r>
              <a:rPr lang="zh-CN" altLang="en-US" sz="2400" b="1" kern="100" dirty="0">
                <a:latin typeface="+mj-lt"/>
                <a:ea typeface="+mj-ea"/>
                <a:cs typeface="Times New Roman" panose="02020603050405020304" charset="0"/>
              </a:rPr>
              <a:t>”栏目正在开展关于是否设立涂鸦墙（</a:t>
            </a:r>
            <a:r>
              <a:rPr lang="en-US" altLang="zh-CN" sz="2400" b="1" kern="100" dirty="0">
                <a:latin typeface="+mj-lt"/>
                <a:ea typeface="+mj-ea"/>
                <a:cs typeface="Times New Roman" panose="02020603050405020304" charset="0"/>
              </a:rPr>
              <a:t>graffiti wall</a:t>
            </a:r>
            <a:r>
              <a:rPr lang="zh-CN" altLang="en-US" sz="2400" b="1" kern="100" dirty="0">
                <a:latin typeface="+mj-lt"/>
                <a:ea typeface="+mj-ea"/>
                <a:cs typeface="Times New Roman" panose="02020603050405020304" charset="0"/>
              </a:rPr>
              <a:t>）的讨论，请你写一篇短文投稿，内容包括：</a:t>
            </a:r>
            <a:endParaRPr lang="en-US" altLang="zh-CN" sz="2400" b="1" kern="100" dirty="0">
              <a:latin typeface="+mj-lt"/>
              <a:ea typeface="+mj-ea"/>
              <a:cs typeface="Times New Roman" panose="02020603050405020304" charset="0"/>
            </a:endParaRPr>
          </a:p>
          <a:p>
            <a:pPr algn="l"/>
            <a:r>
              <a:rPr lang="zh-CN" altLang="en-US" sz="2400" b="1" kern="100" dirty="0">
                <a:effectLst/>
                <a:latin typeface="+mj-lt"/>
                <a:ea typeface="+mj-ea"/>
                <a:cs typeface="Times New Roman" panose="02020603050405020304" charset="0"/>
              </a:rPr>
              <a:t>（</a:t>
            </a:r>
            <a:r>
              <a:rPr lang="en-US" altLang="zh-CN" sz="2400" b="1" kern="100" dirty="0">
                <a:effectLst/>
                <a:latin typeface="+mj-lt"/>
                <a:ea typeface="+mj-ea"/>
                <a:cs typeface="Times New Roman" panose="02020603050405020304" charset="0"/>
              </a:rPr>
              <a:t>1</a:t>
            </a:r>
            <a:r>
              <a:rPr lang="zh-CN" altLang="en-US" sz="2400" b="1" kern="100" dirty="0">
                <a:effectLst/>
                <a:latin typeface="+mj-lt"/>
                <a:ea typeface="+mj-ea"/>
                <a:cs typeface="Times New Roman" panose="02020603050405020304" charset="0"/>
              </a:rPr>
              <a:t>）你的见解；</a:t>
            </a:r>
            <a:r>
              <a:rPr lang="zh-CN" altLang="en-US" sz="2400" b="1" kern="100" dirty="0">
                <a:latin typeface="+mj-lt"/>
                <a:ea typeface="+mj-ea"/>
                <a:cs typeface="Times New Roman" panose="02020603050405020304" charset="0"/>
              </a:rPr>
              <a:t>（</a:t>
            </a:r>
            <a:r>
              <a:rPr lang="en-US" altLang="zh-CN" sz="2400" b="1" kern="100" dirty="0">
                <a:latin typeface="+mj-lt"/>
                <a:ea typeface="+mj-ea"/>
                <a:cs typeface="Times New Roman" panose="02020603050405020304" charset="0"/>
              </a:rPr>
              <a:t>2</a:t>
            </a:r>
            <a:r>
              <a:rPr lang="zh-CN" altLang="en-US" sz="2400" b="1" kern="100" dirty="0">
                <a:latin typeface="+mj-lt"/>
                <a:ea typeface="+mj-ea"/>
                <a:cs typeface="Times New Roman" panose="02020603050405020304" charset="0"/>
              </a:rPr>
              <a:t>）你的建议。</a:t>
            </a:r>
            <a:endParaRPr lang="zh-CN" altLang="en-US" sz="2400" b="1" kern="100" dirty="0">
              <a:effectLst/>
              <a:latin typeface="+mj-lt"/>
              <a:ea typeface="+mj-ea"/>
              <a:cs typeface="Times New Roman" panose="02020603050405020304" charset="0"/>
            </a:endParaRPr>
          </a:p>
          <a:p>
            <a:pPr algn="l"/>
            <a:endParaRPr lang="zh-CN" altLang="zh-CN" kern="100" dirty="0">
              <a:effectLst/>
              <a:latin typeface="Times New Roman" panose="02020603050405020304" charset="0"/>
              <a:ea typeface="+mj-ea"/>
              <a:cs typeface="Times New Roman" panose="02020603050405020304" charset="0"/>
            </a:endParaRPr>
          </a:p>
        </p:txBody>
      </p:sp>
      <p:sp>
        <p:nvSpPr>
          <p:cNvPr id="14" name="矩形 13"/>
          <p:cNvSpPr/>
          <p:nvPr/>
        </p:nvSpPr>
        <p:spPr>
          <a:xfrm>
            <a:off x="7621215" y="972193"/>
            <a:ext cx="4348460" cy="395895"/>
          </a:xfrm>
          <a:prstGeom prst="rect">
            <a:avLst/>
          </a:prstGeom>
          <a:solidFill>
            <a:srgbClr val="417AB9">
              <a:alpha val="4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对话气泡: 圆角矩形 15"/>
          <p:cNvSpPr/>
          <p:nvPr/>
        </p:nvSpPr>
        <p:spPr>
          <a:xfrm>
            <a:off x="9008497" y="519954"/>
            <a:ext cx="1049904" cy="439413"/>
          </a:xfrm>
          <a:prstGeom prst="wedgeRoundRectCallout">
            <a:avLst>
              <a:gd name="adj1" fmla="val 37302"/>
              <a:gd name="adj2" fmla="val 82516"/>
              <a:gd name="adj3" fmla="val 16667"/>
            </a:avLst>
          </a:prstGeom>
          <a:solidFill>
            <a:srgbClr val="417AB9"/>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主题</a:t>
            </a:r>
            <a:endParaRPr kumimoji="0" lang="en-US" altLang="zh-CN" sz="16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矩形 16"/>
          <p:cNvSpPr/>
          <p:nvPr/>
        </p:nvSpPr>
        <p:spPr>
          <a:xfrm>
            <a:off x="578434" y="1376929"/>
            <a:ext cx="3840942" cy="384038"/>
          </a:xfrm>
          <a:prstGeom prst="rect">
            <a:avLst/>
          </a:prstGeom>
          <a:solidFill>
            <a:srgbClr val="FF0000">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对话气泡: 圆角矩形 17"/>
          <p:cNvSpPr/>
          <p:nvPr/>
        </p:nvSpPr>
        <p:spPr>
          <a:xfrm>
            <a:off x="4708308" y="1648007"/>
            <a:ext cx="5152870" cy="1077263"/>
          </a:xfrm>
          <a:prstGeom prst="wedgeRoundRectCallout">
            <a:avLst>
              <a:gd name="adj1" fmla="val -53446"/>
              <a:gd name="adj2" fmla="val -37640"/>
              <a:gd name="adj3" fmla="val 16667"/>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spcBef>
                <a:spcPts val="0"/>
              </a:spcBef>
              <a:spcAft>
                <a:spcPts val="0"/>
              </a:spcAft>
              <a:buClrTx/>
              <a:buSzTx/>
              <a:buFontTx/>
              <a:buNone/>
              <a:defRPr/>
            </a:pPr>
            <a:r>
              <a:rPr lang="zh-CN" alt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话题类型：校园文化（自由表达</a:t>
            </a:r>
            <a:r>
              <a:rPr lang="en-US" altLang="zh-CN" sz="2000" b="1"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zh-CN" alt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管理规范）</a:t>
            </a:r>
            <a:endParaRPr lang="zh-CN" alt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0"/>
              </a:spcAft>
              <a:buClrTx/>
              <a:buSzTx/>
              <a:buFontTx/>
              <a:buNone/>
              <a:defRPr/>
            </a:pPr>
            <a:r>
              <a:rPr lang="zh-CN" alt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体         裁：观点类议论文</a:t>
            </a:r>
            <a:r>
              <a:rPr lang="en-US" altLang="zh-CN" sz="2000" b="1"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zh-CN" alt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建议</a:t>
            </a:r>
            <a:endParaRPr lang="zh-CN" alt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0"/>
              </a:spcAft>
              <a:buClrTx/>
              <a:buSzTx/>
              <a:buFontTx/>
              <a:buNone/>
              <a:defRPr/>
            </a:pPr>
            <a:r>
              <a:rPr kumimoji="0" lang="zh-CN" altLang="en-US" sz="20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语         气：沟通（投稿）</a:t>
            </a:r>
            <a:endParaRPr kumimoji="0" lang="zh-CN" altLang="en-US" sz="20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矩形 18"/>
          <p:cNvSpPr/>
          <p:nvPr/>
        </p:nvSpPr>
        <p:spPr>
          <a:xfrm>
            <a:off x="423174" y="1773513"/>
            <a:ext cx="4163611" cy="440880"/>
          </a:xfrm>
          <a:prstGeom prst="rect">
            <a:avLst/>
          </a:prstGeom>
          <a:solidFill>
            <a:srgbClr val="FFC000">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对话气泡: 圆角矩形 19"/>
          <p:cNvSpPr/>
          <p:nvPr/>
        </p:nvSpPr>
        <p:spPr>
          <a:xfrm>
            <a:off x="1461297" y="2459441"/>
            <a:ext cx="2100351" cy="412955"/>
          </a:xfrm>
          <a:prstGeom prst="wedgeRoundRectCallout">
            <a:avLst>
              <a:gd name="adj1" fmla="val -541"/>
              <a:gd name="adj2" fmla="val -78081"/>
              <a:gd name="adj3" fmla="val 16667"/>
            </a:avLst>
          </a:prstGeom>
          <a:solidFill>
            <a:srgbClr val="FF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lang="zh-CN" alt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分段要点及内容</a:t>
            </a:r>
            <a:endParaRPr kumimoji="0" lang="en-US" altLang="zh-CN" sz="16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标题 1"/>
          <p:cNvSpPr txBox="1"/>
          <p:nvPr/>
        </p:nvSpPr>
        <p:spPr>
          <a:xfrm>
            <a:off x="7224222" y="2905101"/>
            <a:ext cx="4967778" cy="3710853"/>
          </a:xfrm>
          <a:prstGeom prst="rect">
            <a:avLst/>
          </a:prstGeom>
          <a:solidFill>
            <a:srgbClr val="417AB9">
              <a:lumMod val="20000"/>
              <a:lumOff val="80000"/>
            </a:srgbClr>
          </a:solidFill>
          <a:effectLst>
            <a:outerShdw blurRad="50800" dist="38100" dir="5400000" algn="t"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mj-ea"/>
                <a:cs typeface="Calibri" panose="020F0502020204030204" pitchFamily="34" charset="0"/>
              </a:rPr>
              <a:t>思考：</a:t>
            </a:r>
            <a:endParaRPr kumimoji="0" lang="en-US" altLang="zh-CN" sz="2000" b="1" i="0" u="none" strike="noStrike" kern="1200" cap="none" spc="0" normalizeH="0" baseline="0" noProof="0" dirty="0">
              <a:ln>
                <a:noFill/>
              </a:ln>
              <a:solidFill>
                <a:prstClr val="black"/>
              </a:solidFill>
              <a:effectLst/>
              <a:uLnTx/>
              <a:uFillTx/>
              <a:latin typeface="+mj-ea"/>
              <a:cs typeface="Calibri" panose="020F0502020204030204" pitchFamily="34" charset="0"/>
            </a:endParaRPr>
          </a:p>
          <a:p>
            <a:pPr marL="457200" marR="0" lvl="0" indent="-457200" algn="l" defTabSz="914400" rtl="0" eaLnBrk="1" fontAlgn="auto" latinLnBrk="0" hangingPunct="1">
              <a:lnSpc>
                <a:spcPct val="100000"/>
              </a:lnSpc>
              <a:spcBef>
                <a:spcPts val="1200"/>
              </a:spcBef>
              <a:spcAft>
                <a:spcPts val="0"/>
              </a:spcAft>
              <a:buClrTx/>
              <a:buSzTx/>
              <a:buFontTx/>
              <a:buAutoNum type="arabicPeriod"/>
              <a:defRPr/>
            </a:pPr>
            <a:r>
              <a:rPr lang="zh-CN" altLang="en-US" sz="1800" b="1" dirty="0">
                <a:solidFill>
                  <a:prstClr val="black"/>
                </a:solidFill>
                <a:latin typeface="+mj-ea"/>
                <a:cs typeface="Calibri" panose="020F0502020204030204" pitchFamily="34" charset="0"/>
              </a:rPr>
              <a:t>在文章的哪里提出“你的见解”？</a:t>
            </a:r>
            <a:endParaRPr lang="en-US" altLang="zh-CN" sz="1800" b="1" dirty="0">
              <a:solidFill>
                <a:prstClr val="black"/>
              </a:solidFill>
              <a:latin typeface="+mj-ea"/>
              <a:cs typeface="Calibri" panose="020F0502020204030204" pitchFamily="34" charset="0"/>
            </a:endParaRPr>
          </a:p>
          <a:p>
            <a:pPr marL="457200" lvl="0" indent="-457200">
              <a:lnSpc>
                <a:spcPct val="100000"/>
              </a:lnSpc>
              <a:spcBef>
                <a:spcPts val="1200"/>
              </a:spcBef>
              <a:buFontTx/>
              <a:buAutoNum type="arabicPeriod"/>
              <a:defRPr/>
            </a:pPr>
            <a:r>
              <a:rPr lang="zh-CN" altLang="en-US" sz="1800" b="1" dirty="0">
                <a:solidFill>
                  <a:prstClr val="black"/>
                </a:solidFill>
                <a:latin typeface="+mj-ea"/>
                <a:cs typeface="Calibri" panose="020F0502020204030204" pitchFamily="34" charset="0"/>
              </a:rPr>
              <a:t>“你的见解”可以是中立吗？</a:t>
            </a:r>
            <a:r>
              <a:rPr lang="zh-CN" altLang="en-US" sz="1800" b="1" dirty="0">
                <a:solidFill>
                  <a:srgbClr val="FF0000"/>
                </a:solidFill>
                <a:latin typeface="+mj-ea"/>
                <a:cs typeface="Calibri" panose="020F0502020204030204" pitchFamily="34" charset="0"/>
                <a:sym typeface="+mn-ea"/>
              </a:rPr>
              <a:t>要既写好处又写弊端吗？</a:t>
            </a:r>
            <a:endParaRPr lang="en-US" altLang="zh-CN" sz="1800" b="1" dirty="0">
              <a:solidFill>
                <a:srgbClr val="FF0000"/>
              </a:solidFill>
              <a:latin typeface="+mj-ea"/>
              <a:cs typeface="Calibri" panose="020F0502020204030204" pitchFamily="34" charset="0"/>
            </a:endParaRPr>
          </a:p>
          <a:p>
            <a:pPr marL="457200" indent="-457200">
              <a:lnSpc>
                <a:spcPct val="100000"/>
              </a:lnSpc>
              <a:spcBef>
                <a:spcPts val="1200"/>
              </a:spcBef>
              <a:buFontTx/>
              <a:buAutoNum type="arabicPeriod"/>
              <a:defRPr/>
            </a:pPr>
            <a:r>
              <a:rPr lang="zh-CN" altLang="en-US" sz="1800" b="1" dirty="0">
                <a:solidFill>
                  <a:prstClr val="black"/>
                </a:solidFill>
                <a:latin typeface="+mj-ea"/>
                <a:cs typeface="Calibri" panose="020F0502020204030204" pitchFamily="34" charset="0"/>
              </a:rPr>
              <a:t>“你的建议”是文章主体部分吗？</a:t>
            </a:r>
            <a:endParaRPr kumimoji="0" lang="en-US" altLang="zh-CN" sz="1800" b="1" i="0" u="none" strike="noStrike" kern="1200" cap="none" spc="0" normalizeH="0" baseline="0" noProof="0" dirty="0">
              <a:ln>
                <a:noFill/>
              </a:ln>
              <a:solidFill>
                <a:srgbClr val="FF0000"/>
              </a:solidFill>
              <a:effectLst/>
              <a:uLnTx/>
              <a:uFillTx/>
              <a:latin typeface="+mj-ea"/>
              <a:cs typeface="Calibri" panose="020F0502020204030204" pitchFamily="34" charset="0"/>
            </a:endParaRPr>
          </a:p>
          <a:p>
            <a:pPr marL="457200" lvl="0" indent="-457200">
              <a:lnSpc>
                <a:spcPct val="100000"/>
              </a:lnSpc>
              <a:spcBef>
                <a:spcPts val="1200"/>
              </a:spcBef>
              <a:buFontTx/>
              <a:buAutoNum type="arabicPeriod"/>
              <a:defRPr/>
            </a:pPr>
            <a:r>
              <a:rPr lang="zh-CN" altLang="en-US" sz="1800" b="1" dirty="0">
                <a:solidFill>
                  <a:prstClr val="black"/>
                </a:solidFill>
                <a:latin typeface="+mj-ea"/>
                <a:cs typeface="Calibri" panose="020F0502020204030204" pitchFamily="34" charset="0"/>
              </a:rPr>
              <a:t>建议与观点有没有逻辑关系？如果观点是负面的，如何建议？</a:t>
            </a:r>
            <a:endParaRPr lang="zh-CN" altLang="en-US" sz="1800" b="1" dirty="0">
              <a:solidFill>
                <a:prstClr val="black"/>
              </a:solidFill>
              <a:latin typeface="+mj-ea"/>
              <a:cs typeface="Calibri" panose="020F0502020204030204" pitchFamily="34" charset="0"/>
            </a:endParaRPr>
          </a:p>
          <a:p>
            <a:pPr marL="457200" lvl="0" indent="-457200">
              <a:lnSpc>
                <a:spcPct val="100000"/>
              </a:lnSpc>
              <a:spcBef>
                <a:spcPts val="1200"/>
              </a:spcBef>
              <a:buFontTx/>
              <a:buAutoNum type="arabicPeriod"/>
              <a:defRPr/>
            </a:pPr>
            <a:r>
              <a:rPr lang="zh-CN" altLang="en-US" sz="1800" b="1" dirty="0">
                <a:solidFill>
                  <a:prstClr val="black"/>
                </a:solidFill>
                <a:latin typeface="+mj-ea"/>
                <a:cs typeface="Calibri" panose="020F0502020204030204" pitchFamily="34" charset="0"/>
              </a:rPr>
              <a:t>考场上如何处理正方和反方观点？</a:t>
            </a:r>
            <a:endParaRPr lang="zh-CN" altLang="en-US" sz="1800" b="1" dirty="0">
              <a:solidFill>
                <a:prstClr val="black"/>
              </a:solidFill>
              <a:latin typeface="+mj-ea"/>
              <a:cs typeface="Calibri" panose="020F0502020204030204" pitchFamily="34" charset="0"/>
            </a:endParaRPr>
          </a:p>
          <a:p>
            <a:pPr marL="457200" lvl="0" indent="-457200">
              <a:lnSpc>
                <a:spcPct val="100000"/>
              </a:lnSpc>
              <a:spcBef>
                <a:spcPts val="1200"/>
              </a:spcBef>
              <a:buFontTx/>
              <a:buAutoNum type="arabicPeriod"/>
              <a:defRPr/>
            </a:pPr>
            <a:r>
              <a:rPr lang="en-US" altLang="zh-CN" sz="1800" b="1" dirty="0">
                <a:solidFill>
                  <a:prstClr val="black"/>
                </a:solidFill>
                <a:latin typeface="+mj-ea"/>
                <a:cs typeface="Calibri" panose="020F0502020204030204" pitchFamily="34" charset="0"/>
              </a:rPr>
              <a:t> </a:t>
            </a:r>
            <a:r>
              <a:rPr lang="zh-CN" altLang="en-US" sz="1800" b="1" dirty="0">
                <a:solidFill>
                  <a:prstClr val="black"/>
                </a:solidFill>
                <a:latin typeface="+mj-ea"/>
                <a:cs typeface="Calibri" panose="020F0502020204030204" pitchFamily="34" charset="0"/>
              </a:rPr>
              <a:t>什么句式又实用，又能增强语气和感染力？</a:t>
            </a:r>
            <a:endParaRPr lang="zh-CN" altLang="en-US" sz="1800" b="1" dirty="0">
              <a:solidFill>
                <a:prstClr val="black"/>
              </a:solidFill>
              <a:latin typeface="+mj-ea"/>
              <a:cs typeface="Calibri" panose="020F0502020204030204" pitchFamily="34" charset="0"/>
            </a:endParaRPr>
          </a:p>
        </p:txBody>
      </p:sp>
      <p:sp>
        <p:nvSpPr>
          <p:cNvPr id="23" name="文本框 22"/>
          <p:cNvSpPr txBox="1"/>
          <p:nvPr/>
        </p:nvSpPr>
        <p:spPr>
          <a:xfrm>
            <a:off x="1035231" y="3687676"/>
            <a:ext cx="1323340" cy="1508105"/>
          </a:xfrm>
          <a:prstGeom prst="rect">
            <a:avLst/>
          </a:prstGeom>
          <a:noFill/>
        </p:spPr>
        <p:txBody>
          <a:bodyPr wrap="square">
            <a:spAutoFit/>
          </a:bodyPr>
          <a:lstStyle/>
          <a:p>
            <a:pPr>
              <a:spcBef>
                <a:spcPts val="1200"/>
              </a:spcBef>
            </a:pPr>
            <a:r>
              <a:rPr kumimoji="0" lang="en-US" altLang="zh-CN" sz="2400" b="1" i="1"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charset="-122"/>
                <a:cs typeface="Calibri" panose="020F0502020204030204" pitchFamily="34" charset="0"/>
              </a:rPr>
              <a:t>Para.1</a:t>
            </a:r>
            <a:endParaRPr kumimoji="0" lang="en-US" altLang="zh-CN" sz="2400" b="1" i="1"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charset="-122"/>
              <a:cs typeface="Calibri" panose="020F0502020204030204" pitchFamily="34" charset="0"/>
            </a:endParaRPr>
          </a:p>
          <a:p>
            <a:pPr>
              <a:spcBef>
                <a:spcPts val="1200"/>
              </a:spcBef>
            </a:pPr>
            <a:r>
              <a:rPr lang="en-US" altLang="zh-CN" sz="2400" b="1" i="1" kern="0" dirty="0">
                <a:solidFill>
                  <a:prstClr val="black"/>
                </a:solidFill>
                <a:latin typeface="Calibri" panose="020F0502020204030204" pitchFamily="34" charset="0"/>
                <a:ea typeface="等线" panose="02010600030101010101" charset="-122"/>
                <a:cs typeface="Calibri" panose="020F0502020204030204" pitchFamily="34" charset="0"/>
              </a:rPr>
              <a:t>Para.2</a:t>
            </a:r>
            <a:endParaRPr lang="en-US" altLang="zh-CN" sz="2400" b="1" i="1" kern="0" dirty="0">
              <a:solidFill>
                <a:prstClr val="black"/>
              </a:solidFill>
              <a:latin typeface="Calibri" panose="020F0502020204030204" pitchFamily="34" charset="0"/>
              <a:ea typeface="等线" panose="02010600030101010101" charset="-122"/>
              <a:cs typeface="Calibri" panose="020F0502020204030204" pitchFamily="34" charset="0"/>
            </a:endParaRPr>
          </a:p>
          <a:p>
            <a:pPr>
              <a:spcBef>
                <a:spcPts val="1200"/>
              </a:spcBef>
            </a:pPr>
            <a:r>
              <a:rPr lang="en-US" altLang="zh-CN" sz="2400" b="1" i="1" kern="0" dirty="0">
                <a:solidFill>
                  <a:prstClr val="black"/>
                </a:solidFill>
                <a:latin typeface="Calibri" panose="020F0502020204030204" pitchFamily="34" charset="0"/>
                <a:ea typeface="等线" panose="02010600030101010101" charset="-122"/>
                <a:cs typeface="Calibri" panose="020F0502020204030204" pitchFamily="34" charset="0"/>
              </a:rPr>
              <a:t>Para.3</a:t>
            </a:r>
            <a:endParaRPr lang="zh-CN" altLang="en-US" b="1" dirty="0"/>
          </a:p>
        </p:txBody>
      </p:sp>
      <p:sp>
        <p:nvSpPr>
          <p:cNvPr id="24" name="文本框 23"/>
          <p:cNvSpPr txBox="1"/>
          <p:nvPr/>
        </p:nvSpPr>
        <p:spPr>
          <a:xfrm>
            <a:off x="2511472" y="3690654"/>
            <a:ext cx="4776157" cy="461665"/>
          </a:xfrm>
          <a:prstGeom prst="rect">
            <a:avLst/>
          </a:prstGeom>
          <a:noFill/>
        </p:spPr>
        <p:txBody>
          <a:bodyPr wrap="square">
            <a:spAutoFit/>
          </a:bodyPr>
          <a:lstStyle/>
          <a:p>
            <a:r>
              <a:rPr kumimoji="0" lang="en-US" altLang="zh-CN" sz="2400" b="1" i="1"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charset="-122"/>
                <a:cs typeface="Calibri" panose="020F0502020204030204" pitchFamily="34" charset="0"/>
              </a:rPr>
              <a:t>background </a:t>
            </a:r>
            <a:r>
              <a:rPr lang="en-US" altLang="zh-CN" sz="2400" b="1" i="1" kern="0" dirty="0">
                <a:solidFill>
                  <a:prstClr val="black"/>
                </a:solidFill>
                <a:latin typeface="Calibri" panose="020F0502020204030204" pitchFamily="34" charset="0"/>
                <a:ea typeface="等线" panose="02010600030101010101" charset="-122"/>
                <a:cs typeface="Calibri" panose="020F0502020204030204" pitchFamily="34" charset="0"/>
              </a:rPr>
              <a:t>+ opinion</a:t>
            </a:r>
            <a:endParaRPr lang="zh-CN" altLang="en-US" b="1" dirty="0"/>
          </a:p>
        </p:txBody>
      </p:sp>
      <p:sp>
        <p:nvSpPr>
          <p:cNvPr id="25" name="文本框 24"/>
          <p:cNvSpPr txBox="1"/>
          <p:nvPr/>
        </p:nvSpPr>
        <p:spPr>
          <a:xfrm>
            <a:off x="2549091" y="4206185"/>
            <a:ext cx="4414418" cy="461665"/>
          </a:xfrm>
          <a:prstGeom prst="rect">
            <a:avLst/>
          </a:prstGeom>
          <a:noFill/>
        </p:spPr>
        <p:txBody>
          <a:bodyPr wrap="square">
            <a:spAutoFit/>
          </a:bodyPr>
          <a:lstStyle/>
          <a:p>
            <a:r>
              <a:rPr lang="en-US" altLang="zh-CN" sz="2400" b="1" i="1" kern="0" dirty="0">
                <a:solidFill>
                  <a:prstClr val="black"/>
                </a:solidFill>
                <a:latin typeface="Calibri" panose="020F0502020204030204" pitchFamily="34" charset="0"/>
                <a:ea typeface="等线" panose="02010600030101010101" charset="-122"/>
                <a:cs typeface="Calibri" panose="020F0502020204030204" pitchFamily="34" charset="0"/>
              </a:rPr>
              <a:t>suggestions + reasons</a:t>
            </a:r>
            <a:endParaRPr lang="zh-CN" altLang="en-US" b="1" dirty="0"/>
          </a:p>
        </p:txBody>
      </p:sp>
      <p:sp>
        <p:nvSpPr>
          <p:cNvPr id="26" name="文本框 25"/>
          <p:cNvSpPr txBox="1"/>
          <p:nvPr/>
        </p:nvSpPr>
        <p:spPr>
          <a:xfrm>
            <a:off x="2498906" y="4717146"/>
            <a:ext cx="4368060" cy="461665"/>
          </a:xfrm>
          <a:prstGeom prst="rect">
            <a:avLst/>
          </a:prstGeom>
          <a:noFill/>
        </p:spPr>
        <p:txBody>
          <a:bodyPr wrap="square">
            <a:spAutoFit/>
          </a:bodyPr>
          <a:lstStyle/>
          <a:p>
            <a:r>
              <a:rPr lang="en-US" altLang="zh-CN" sz="2400" b="1" i="1" kern="0" dirty="0">
                <a:solidFill>
                  <a:prstClr val="black"/>
                </a:solidFill>
                <a:latin typeface="Calibri" panose="020F0502020204030204" pitchFamily="34" charset="0"/>
                <a:ea typeface="等线" panose="02010600030101010101" charset="-122"/>
                <a:cs typeface="Calibri" panose="020F0502020204030204" pitchFamily="34" charset="0"/>
              </a:rPr>
              <a:t>summary +restate your opinion </a:t>
            </a:r>
            <a:endParaRPr lang="zh-CN" altLang="en-US" b="1" dirty="0"/>
          </a:p>
        </p:txBody>
      </p:sp>
      <p:sp>
        <p:nvSpPr>
          <p:cNvPr id="27" name="文本框 26"/>
          <p:cNvSpPr txBox="1"/>
          <p:nvPr/>
        </p:nvSpPr>
        <p:spPr>
          <a:xfrm>
            <a:off x="5435102" y="3642650"/>
            <a:ext cx="1591863" cy="461665"/>
          </a:xfrm>
          <a:prstGeom prst="rect">
            <a:avLst/>
          </a:prstGeom>
          <a:noFill/>
        </p:spPr>
        <p:txBody>
          <a:bodyPr wrap="square">
            <a:spAutoFit/>
          </a:bodyPr>
          <a:lstStyle/>
          <a:p>
            <a:r>
              <a:rPr kumimoji="0" lang="en-US" altLang="zh-CN" sz="2400" b="1" i="1"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charset="-122"/>
                <a:cs typeface="Calibri" panose="020F0502020204030204" pitchFamily="34" charset="0"/>
              </a:rPr>
              <a:t>+ reasons</a:t>
            </a:r>
            <a:endParaRPr lang="zh-CN" altLang="en-US" dirty="0"/>
          </a:p>
        </p:txBody>
      </p:sp>
      <p:sp>
        <p:nvSpPr>
          <p:cNvPr id="28" name="对话气泡: 圆角矩形 27"/>
          <p:cNvSpPr/>
          <p:nvPr/>
        </p:nvSpPr>
        <p:spPr>
          <a:xfrm>
            <a:off x="5317686" y="3038902"/>
            <a:ext cx="1787178" cy="412955"/>
          </a:xfrm>
          <a:prstGeom prst="wedgeRoundRectCallout">
            <a:avLst>
              <a:gd name="adj1" fmla="val -7348"/>
              <a:gd name="adj2" fmla="val 82991"/>
              <a:gd name="adj3" fmla="val 16667"/>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lang="zh-CN" altLang="en-US" sz="2000" b="1" noProof="0" dirty="0">
                <a:solidFill>
                  <a:srgbClr val="FFFFFF"/>
                </a:solidFill>
                <a:latin typeface="Calibri" panose="020F0502020204030204" pitchFamily="34" charset="0"/>
                <a:ea typeface="Calibri" panose="020F0502020204030204" pitchFamily="34" charset="0"/>
                <a:cs typeface="Calibri" panose="020F0502020204030204" pitchFamily="34" charset="0"/>
              </a:rPr>
              <a:t>隐藏要点</a:t>
            </a:r>
            <a:endParaRPr kumimoji="0" lang="en-US" altLang="zh-CN" sz="16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矩形 28"/>
          <p:cNvSpPr/>
          <p:nvPr/>
        </p:nvSpPr>
        <p:spPr>
          <a:xfrm>
            <a:off x="5497201" y="3696216"/>
            <a:ext cx="1519825" cy="383458"/>
          </a:xfrm>
          <a:prstGeom prst="rect">
            <a:avLst/>
          </a:prstGeom>
          <a:solidFill>
            <a:srgbClr val="92D050">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6" grpId="0" animBg="1"/>
      <p:bldP spid="17" grpId="0" bldLvl="0" animBg="1"/>
      <p:bldP spid="18" grpId="0" bldLvl="0" animBg="1"/>
      <p:bldP spid="19" grpId="0" bldLvl="0" animBg="1"/>
      <p:bldP spid="20" grpId="0" animBg="1"/>
      <p:bldP spid="22" grpId="0" bldLvl="0" animBg="1"/>
      <p:bldP spid="24" grpId="0"/>
      <p:bldP spid="25" grpId="0"/>
      <p:bldP spid="26" grpId="0"/>
      <p:bldP spid="27" grpId="0"/>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195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02.</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分段构写 </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2" name="标题 1"/>
          <p:cNvSpPr txBox="1"/>
          <p:nvPr/>
        </p:nvSpPr>
        <p:spPr>
          <a:xfrm>
            <a:off x="3932694" y="237406"/>
            <a:ext cx="4414226" cy="705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ym typeface="+mn-ea"/>
              </a:rPr>
              <a:t>P1. </a:t>
            </a:r>
            <a:r>
              <a:rPr lang="zh-CN" altLang="en-US" sz="2800" b="1" dirty="0">
                <a:sym typeface="+mn-ea"/>
              </a:rPr>
              <a:t>引出背景</a:t>
            </a:r>
            <a:r>
              <a:rPr lang="en-US" altLang="zh-CN" sz="2800" b="1" dirty="0">
                <a:sym typeface="+mn-ea"/>
              </a:rPr>
              <a:t>+</a:t>
            </a:r>
            <a:r>
              <a:rPr lang="zh-CN" altLang="en-US" sz="2800" b="1" dirty="0">
                <a:sym typeface="+mn-ea"/>
              </a:rPr>
              <a:t>明确观点</a:t>
            </a:r>
            <a:endParaRPr lang="zh-CN" altLang="en-US" sz="2800" b="1" dirty="0">
              <a:sym typeface="+mn-ea"/>
            </a:endParaRPr>
          </a:p>
        </p:txBody>
      </p:sp>
      <p:sp>
        <p:nvSpPr>
          <p:cNvPr id="5" name="内容占位符 2"/>
          <p:cNvSpPr txBox="1"/>
          <p:nvPr/>
        </p:nvSpPr>
        <p:spPr>
          <a:xfrm>
            <a:off x="359743" y="1283868"/>
            <a:ext cx="11421438" cy="47593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zh-CN" altLang="en-US" sz="2000" b="1" dirty="0">
                <a:highlight>
                  <a:srgbClr val="FFFF00"/>
                </a:highlight>
                <a:latin typeface="Times New Roman" panose="02020603050405020304" charset="0"/>
                <a:cs typeface="Times New Roman" panose="02020603050405020304" charset="0"/>
              </a:rPr>
              <a:t>直接引出话题</a:t>
            </a:r>
            <a:r>
              <a:rPr lang="en-US" altLang="zh-CN" sz="2000" b="1" dirty="0">
                <a:highlight>
                  <a:srgbClr val="FFFF00"/>
                </a:highlight>
                <a:latin typeface="Times New Roman" panose="02020603050405020304" charset="0"/>
                <a:cs typeface="Times New Roman" panose="02020603050405020304" charset="0"/>
              </a:rPr>
              <a:t>+</a:t>
            </a:r>
            <a:r>
              <a:rPr lang="zh-CN" altLang="en-US" sz="2000" b="1" dirty="0">
                <a:highlight>
                  <a:srgbClr val="FFFF00"/>
                </a:highlight>
                <a:latin typeface="Times New Roman" panose="02020603050405020304" charset="0"/>
                <a:cs typeface="Times New Roman" panose="02020603050405020304" charset="0"/>
              </a:rPr>
              <a:t>直接表达观点</a:t>
            </a: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Font typeface="Arial" panose="020B0604020202020204" pitchFamily="34" charset="0"/>
              <a:buNone/>
            </a:pP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Font typeface="Arial" panose="020B0604020202020204" pitchFamily="34" charset="0"/>
              <a:buNone/>
            </a:pP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Font typeface="Arial" panose="020B0604020202020204" pitchFamily="34" charset="0"/>
              <a:buNone/>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r>
              <a:rPr lang="zh-CN" altLang="en-US" sz="2000" b="1" dirty="0">
                <a:highlight>
                  <a:srgbClr val="FFFF00"/>
                </a:highlight>
                <a:latin typeface="Times New Roman" panose="02020603050405020304" charset="0"/>
                <a:cs typeface="Times New Roman" panose="02020603050405020304" charset="0"/>
              </a:rPr>
              <a:t>客观陈述背景</a:t>
            </a:r>
            <a:r>
              <a:rPr lang="en-US" altLang="zh-CN" sz="2000" b="1" dirty="0">
                <a:highlight>
                  <a:srgbClr val="FFFF00"/>
                </a:highlight>
                <a:latin typeface="Times New Roman" panose="02020603050405020304" charset="0"/>
                <a:cs typeface="Times New Roman" panose="02020603050405020304" charset="0"/>
              </a:rPr>
              <a:t>+</a:t>
            </a:r>
            <a:r>
              <a:rPr lang="zh-CN" altLang="en-US" sz="2000" b="1" dirty="0">
                <a:highlight>
                  <a:srgbClr val="FFFF00"/>
                </a:highlight>
                <a:latin typeface="Times New Roman" panose="02020603050405020304" charset="0"/>
                <a:cs typeface="Times New Roman" panose="02020603050405020304" charset="0"/>
              </a:rPr>
              <a:t>直接表达观点</a:t>
            </a:r>
            <a:r>
              <a:rPr lang="en-US" altLang="zh-CN" sz="2000" b="1" dirty="0">
                <a:highlight>
                  <a:srgbClr val="FFFF00"/>
                </a:highlight>
                <a:latin typeface="Times New Roman" panose="02020603050405020304" charset="0"/>
                <a:cs typeface="Times New Roman" panose="02020603050405020304" charset="0"/>
              </a:rPr>
              <a:t>+</a:t>
            </a:r>
            <a:r>
              <a:rPr lang="zh-CN" altLang="en-US" sz="2000" b="1" dirty="0">
                <a:highlight>
                  <a:srgbClr val="FFFF00"/>
                </a:highlight>
                <a:latin typeface="Times New Roman" panose="02020603050405020304" charset="0"/>
                <a:cs typeface="Times New Roman" panose="02020603050405020304" charset="0"/>
              </a:rPr>
              <a:t>引起下文</a:t>
            </a: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None/>
            </a:pP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None/>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r>
              <a:rPr lang="zh-CN" altLang="en-US" sz="2000" b="1" dirty="0">
                <a:highlight>
                  <a:srgbClr val="FFFF00"/>
                </a:highlight>
                <a:latin typeface="Times New Roman" panose="02020603050405020304" charset="0"/>
                <a:cs typeface="Times New Roman" panose="02020603050405020304" charset="0"/>
              </a:rPr>
              <a:t>对比引出话题</a:t>
            </a:r>
            <a:r>
              <a:rPr lang="en-US" altLang="zh-CN" sz="2000" b="1" dirty="0">
                <a:highlight>
                  <a:srgbClr val="FFFF00"/>
                </a:highlight>
                <a:latin typeface="Times New Roman" panose="02020603050405020304" charset="0"/>
                <a:cs typeface="Times New Roman" panose="02020603050405020304" charset="0"/>
              </a:rPr>
              <a:t>+</a:t>
            </a:r>
            <a:r>
              <a:rPr lang="zh-CN" altLang="en-US" sz="2000" b="1" dirty="0">
                <a:highlight>
                  <a:srgbClr val="FFFF00"/>
                </a:highlight>
                <a:latin typeface="Times New Roman" panose="02020603050405020304" charset="0"/>
                <a:cs typeface="Times New Roman" panose="02020603050405020304" charset="0"/>
              </a:rPr>
              <a:t>委婉表达否定（让步状从）</a:t>
            </a: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r>
              <a:rPr lang="zh-CN" altLang="en-US" sz="2000" b="1" dirty="0">
                <a:highlight>
                  <a:srgbClr val="FFFF00"/>
                </a:highlight>
                <a:latin typeface="Times New Roman" panose="02020603050405020304" charset="0"/>
                <a:cs typeface="Times New Roman" panose="02020603050405020304" charset="0"/>
              </a:rPr>
              <a:t>鼓动性提出观点（祈使句）</a:t>
            </a: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p:txBody>
      </p:sp>
      <p:sp>
        <p:nvSpPr>
          <p:cNvPr id="14" name="文本框 13"/>
          <p:cNvSpPr txBox="1"/>
          <p:nvPr/>
        </p:nvSpPr>
        <p:spPr>
          <a:xfrm>
            <a:off x="533392" y="1691763"/>
            <a:ext cx="11074139" cy="1200329"/>
          </a:xfrm>
          <a:prstGeom prst="rect">
            <a:avLst/>
          </a:prstGeom>
          <a:noFill/>
        </p:spPr>
        <p:txBody>
          <a:bodyPr wrap="square">
            <a:spAutoFit/>
          </a:bodyPr>
          <a:lstStyle/>
          <a:p>
            <a:pPr marL="342900" indent="-342900" algn="just">
              <a:buAutoNum type="arabicPeriod"/>
              <a:tabLst>
                <a:tab pos="198120" algn="l"/>
              </a:tabLst>
            </a:pPr>
            <a:r>
              <a:rPr lang="en-US" altLang="zh-CN" b="1" i="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When it comes to </a:t>
            </a:r>
            <a:r>
              <a:rPr lang="en-US" altLang="zh-CN" b="1" kern="0" dirty="0">
                <a:effectLst/>
                <a:latin typeface="Calibri" panose="020F0502020204030204" pitchFamily="34" charset="0"/>
                <a:ea typeface="Calibri" panose="020F0502020204030204" pitchFamily="34" charset="0"/>
                <a:cs typeface="Calibri" panose="020F0502020204030204" pitchFamily="34" charset="0"/>
              </a:rPr>
              <a:t>______, </a:t>
            </a:r>
            <a:r>
              <a:rPr lang="en-US" altLang="zh-CN" b="1" i="1" kern="0" dirty="0">
                <a:effectLst/>
                <a:latin typeface="Calibri" panose="020F0502020204030204" pitchFamily="34" charset="0"/>
                <a:ea typeface="Calibri" panose="020F0502020204030204" pitchFamily="34" charset="0"/>
                <a:cs typeface="Calibri" panose="020F0502020204030204" pitchFamily="34" charset="0"/>
              </a:rPr>
              <a:t>people have taken/adopted different attitudes/opinions are divided. </a:t>
            </a:r>
            <a:r>
              <a:rPr lang="en-US" altLang="zh-CN" b="1" i="1" u="sng"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As far as I am concerned /From my perspective, I prefer </a:t>
            </a:r>
            <a:r>
              <a:rPr lang="en-US" altLang="zh-CN" b="1" i="1" kern="0" dirty="0">
                <a:effectLst/>
                <a:latin typeface="Calibri" panose="020F0502020204030204" pitchFamily="34" charset="0"/>
                <a:ea typeface="Calibri" panose="020F0502020204030204" pitchFamily="34" charset="0"/>
                <a:cs typeface="Calibri" panose="020F0502020204030204" pitchFamily="34" charset="0"/>
              </a:rPr>
              <a:t>_____based on the following reasons. </a:t>
            </a:r>
            <a:endParaRPr lang="en-US" altLang="zh-CN" b="1" i="1" kern="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tabLst>
                <a:tab pos="198120" algn="l"/>
              </a:tabLst>
            </a:pPr>
            <a:r>
              <a:rPr lang="en-US" altLang="zh-CN" b="1" i="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When it comes to/ In terms of</a:t>
            </a:r>
            <a:r>
              <a:rPr lang="en-US" altLang="zh-CN" b="1" i="1" dirty="0">
                <a:effectLst/>
                <a:latin typeface="Calibri" panose="020F0502020204030204" pitchFamily="34" charset="0"/>
                <a:ea typeface="Calibri" panose="020F0502020204030204" pitchFamily="34" charset="0"/>
                <a:cs typeface="Calibri" panose="020F0502020204030204" pitchFamily="34" charset="0"/>
              </a:rPr>
              <a:t>…, </a:t>
            </a:r>
            <a:r>
              <a:rPr lang="en-US" altLang="zh-CN" b="1" i="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 firmly believe/ I’m firmly convinced that </a:t>
            </a:r>
            <a:r>
              <a:rPr lang="en-US" altLang="zh-CN" b="1" i="1" dirty="0">
                <a:effectLst/>
                <a:latin typeface="Calibri" panose="020F0502020204030204" pitchFamily="34" charset="0"/>
                <a:ea typeface="Calibri" panose="020F0502020204030204" pitchFamily="34" charset="0"/>
                <a:cs typeface="Calibri" panose="020F0502020204030204" pitchFamily="34" charset="0"/>
              </a:rPr>
              <a:t>it makes great sense/ it is of great significance. </a:t>
            </a:r>
            <a:endParaRPr lang="zh-CN" altLang="en-US" sz="3600" b="1" i="1" dirty="0">
              <a:latin typeface="Calibri" panose="020F0502020204030204" pitchFamily="34" charset="0"/>
              <a:cs typeface="Calibri" panose="020F0502020204030204" pitchFamily="34" charset="0"/>
            </a:endParaRPr>
          </a:p>
        </p:txBody>
      </p:sp>
      <p:sp>
        <p:nvSpPr>
          <p:cNvPr id="15" name="文本框 14"/>
          <p:cNvSpPr txBox="1"/>
          <p:nvPr/>
        </p:nvSpPr>
        <p:spPr>
          <a:xfrm>
            <a:off x="533391" y="3376565"/>
            <a:ext cx="11074139" cy="1200329"/>
          </a:xfrm>
          <a:prstGeom prst="rect">
            <a:avLst/>
          </a:prstGeom>
          <a:noFill/>
        </p:spPr>
        <p:txBody>
          <a:bodyPr wrap="square">
            <a:spAutoFit/>
          </a:bodyPr>
          <a:lstStyle/>
          <a:p>
            <a:pPr marL="342900" indent="-342900" algn="just">
              <a:buAutoNum type="arabicPeriod"/>
              <a:tabLst>
                <a:tab pos="198120" algn="l"/>
              </a:tabLst>
            </a:pPr>
            <a:r>
              <a:rPr lang="en-US" altLang="zh-CN" b="1" i="1" u="sng" kern="0" dirty="0">
                <a:solidFill>
                  <a:srgbClr val="0070C0"/>
                </a:solidFill>
                <a:latin typeface="Calibri" panose="020F0502020204030204" pitchFamily="34" charset="0"/>
                <a:ea typeface="Calibri" panose="020F0502020204030204" pitchFamily="34" charset="0"/>
                <a:cs typeface="Calibri" panose="020F0502020204030204" pitchFamily="34" charset="0"/>
              </a:rPr>
              <a:t>Currently/Recently, there is a widespread/ growing concern over (the issue/phenomenon that …/heated discussion on (</a:t>
            </a:r>
            <a:r>
              <a:rPr lang="zh-CN" altLang="en-US" b="1" i="1" u="sng" kern="0" dirty="0">
                <a:solidFill>
                  <a:srgbClr val="0070C0"/>
                </a:solidFill>
                <a:latin typeface="Calibri" panose="020F0502020204030204" pitchFamily="34" charset="0"/>
                <a:cs typeface="Calibri" panose="020F0502020204030204" pitchFamily="34" charset="0"/>
              </a:rPr>
              <a:t>讨论议题</a:t>
            </a:r>
            <a:r>
              <a:rPr lang="en-US" altLang="zh-CN" b="1" i="1" u="sng" kern="0"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altLang="zh-CN" b="1" i="1" kern="0" dirty="0">
                <a:effectLst/>
                <a:latin typeface="Calibri" panose="020F0502020204030204" pitchFamily="34" charset="0"/>
                <a:ea typeface="Calibri" panose="020F0502020204030204" pitchFamily="34" charset="0"/>
                <a:cs typeface="Calibri" panose="020F0502020204030204" pitchFamily="34" charset="0"/>
              </a:rPr>
              <a:t>. </a:t>
            </a:r>
            <a:r>
              <a:rPr lang="en-US" altLang="zh-CN" b="1" i="1" u="sng" dirty="0">
                <a:solidFill>
                  <a:srgbClr val="C00000"/>
                </a:solidFill>
                <a:latin typeface="Calibri" panose="020F0502020204030204" pitchFamily="34" charset="0"/>
                <a:ea typeface="Calibri" panose="020F0502020204030204" pitchFamily="34" charset="0"/>
                <a:cs typeface="Calibri" panose="020F0502020204030204" pitchFamily="34" charset="0"/>
              </a:rPr>
              <a:t>Personally, the answer is </a:t>
            </a:r>
            <a:r>
              <a:rPr lang="en-US" altLang="zh-CN" b="1" i="1" kern="0" dirty="0">
                <a:effectLst/>
                <a:latin typeface="Calibri" panose="020F0502020204030204" pitchFamily="34" charset="0"/>
                <a:ea typeface="Calibri" panose="020F0502020204030204" pitchFamily="34" charset="0"/>
                <a:cs typeface="Calibri" panose="020F0502020204030204" pitchFamily="34" charset="0"/>
              </a:rPr>
              <a:t>yes/no. Here are my reasons/ Reasons are as follows.                                              </a:t>
            </a:r>
            <a:endParaRPr lang="en-US" altLang="zh-CN" b="1" i="1" kern="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tabLst>
                <a:tab pos="198120" algn="l"/>
              </a:tabLst>
            </a:pPr>
            <a:r>
              <a:rPr lang="en-US" altLang="zh-CN" b="1" i="1" u="sng" kern="0" dirty="0">
                <a:solidFill>
                  <a:srgbClr val="0070C0"/>
                </a:solidFill>
                <a:latin typeface="Calibri" panose="020F0502020204030204" pitchFamily="34" charset="0"/>
                <a:ea typeface="Calibri" panose="020F0502020204030204" pitchFamily="34" charset="0"/>
                <a:cs typeface="Calibri" panose="020F0502020204030204" pitchFamily="34" charset="0"/>
              </a:rPr>
              <a:t>Recently the rise in the problem/phenomenon of...has caused /aroused/captured public/ popular/ wide/ worldwide concern. </a:t>
            </a:r>
            <a:r>
              <a:rPr lang="en-US" altLang="zh-CN" b="1" i="1" u="sng" dirty="0">
                <a:solidFill>
                  <a:srgbClr val="C00000"/>
                </a:solidFill>
                <a:latin typeface="Calibri" panose="020F0502020204030204" pitchFamily="34" charset="0"/>
                <a:ea typeface="Calibri" panose="020F0502020204030204" pitchFamily="34" charset="0"/>
                <a:cs typeface="Calibri" panose="020F0502020204030204" pitchFamily="34" charset="0"/>
              </a:rPr>
              <a:t>I believe/I hold the view (belief) that</a:t>
            </a:r>
            <a:r>
              <a:rPr lang="en-US" altLang="zh-CN" b="1" i="1" kern="0" dirty="0">
                <a:effectLst/>
                <a:latin typeface="Calibri" panose="020F0502020204030204" pitchFamily="34" charset="0"/>
                <a:ea typeface="Calibri" panose="020F0502020204030204" pitchFamily="34" charset="0"/>
                <a:cs typeface="Calibri" panose="020F0502020204030204" pitchFamily="34" charset="0"/>
              </a:rPr>
              <a:t>…/it makes great sense/ it is of great significance. </a:t>
            </a:r>
            <a:endParaRPr lang="zh-CN" altLang="en-US" sz="3600" b="1" i="1" dirty="0">
              <a:latin typeface="Calibri" panose="020F0502020204030204" pitchFamily="34" charset="0"/>
              <a:cs typeface="Calibri" panose="020F0502020204030204" pitchFamily="34" charset="0"/>
            </a:endParaRPr>
          </a:p>
        </p:txBody>
      </p:sp>
      <p:sp>
        <p:nvSpPr>
          <p:cNvPr id="16" name="文本框 15"/>
          <p:cNvSpPr txBox="1"/>
          <p:nvPr/>
        </p:nvSpPr>
        <p:spPr>
          <a:xfrm>
            <a:off x="533390" y="5079211"/>
            <a:ext cx="11074139" cy="369332"/>
          </a:xfrm>
          <a:prstGeom prst="rect">
            <a:avLst/>
          </a:prstGeom>
          <a:noFill/>
        </p:spPr>
        <p:txBody>
          <a:bodyPr wrap="square">
            <a:spAutoFit/>
          </a:bodyPr>
          <a:lstStyle/>
          <a:p>
            <a:pPr marL="342900" indent="-342900" algn="just">
              <a:buAutoNum type="arabicPeriod"/>
              <a:tabLst>
                <a:tab pos="198120" algn="l"/>
              </a:tabLst>
            </a:pPr>
            <a:r>
              <a:rPr lang="en-US" altLang="zh-CN" b="1" i="1" kern="0" dirty="0">
                <a:latin typeface="Calibri" panose="020F0502020204030204" pitchFamily="34" charset="0"/>
                <a:ea typeface="Calibri" panose="020F0502020204030204" pitchFamily="34" charset="0"/>
                <a:cs typeface="Calibri" panose="020F0502020204030204" pitchFamily="34" charset="0"/>
              </a:rPr>
              <a:t>Beneficial and rewarding </a:t>
            </a:r>
            <a:r>
              <a:rPr lang="en-US" altLang="zh-CN" b="1" i="1" kern="0" dirty="0">
                <a:solidFill>
                  <a:srgbClr val="FF0000"/>
                </a:solidFill>
                <a:latin typeface="Calibri" panose="020F0502020204030204" pitchFamily="34" charset="0"/>
                <a:ea typeface="Calibri" panose="020F0502020204030204" pitchFamily="34" charset="0"/>
                <a:cs typeface="Calibri" panose="020F0502020204030204" pitchFamily="34" charset="0"/>
              </a:rPr>
              <a:t>as</a:t>
            </a:r>
            <a:r>
              <a:rPr lang="en-US" altLang="zh-CN" b="1" i="1" kern="0" dirty="0">
                <a:latin typeface="Calibri" panose="020F0502020204030204" pitchFamily="34" charset="0"/>
                <a:ea typeface="Calibri" panose="020F0502020204030204" pitchFamily="34" charset="0"/>
                <a:cs typeface="Calibri" panose="020F0502020204030204" pitchFamily="34" charset="0"/>
              </a:rPr>
              <a:t> it is, it would be unwise to …</a:t>
            </a:r>
            <a:endParaRPr lang="en-US" altLang="zh-CN" b="1" i="1" kern="0" dirty="0">
              <a:latin typeface="Calibri" panose="020F0502020204030204" pitchFamily="34" charset="0"/>
              <a:ea typeface="Calibri" panose="020F0502020204030204" pitchFamily="34" charset="0"/>
              <a:cs typeface="Calibri" panose="020F0502020204030204" pitchFamily="34" charset="0"/>
            </a:endParaRPr>
          </a:p>
        </p:txBody>
      </p:sp>
      <p:sp>
        <p:nvSpPr>
          <p:cNvPr id="3" name="文本框 2"/>
          <p:cNvSpPr txBox="1"/>
          <p:nvPr/>
        </p:nvSpPr>
        <p:spPr>
          <a:xfrm>
            <a:off x="490371" y="6022825"/>
            <a:ext cx="11074139" cy="646331"/>
          </a:xfrm>
          <a:prstGeom prst="rect">
            <a:avLst/>
          </a:prstGeom>
          <a:noFill/>
        </p:spPr>
        <p:txBody>
          <a:bodyPr wrap="square">
            <a:spAutoFit/>
          </a:bodyPr>
          <a:lstStyle/>
          <a:p>
            <a:pPr marL="342900" indent="-342900" algn="just">
              <a:buFont typeface="+mj-lt"/>
              <a:buAutoNum type="arabicPeriod"/>
              <a:tabLst>
                <a:tab pos="198120" algn="l"/>
              </a:tabLst>
            </a:pPr>
            <a:r>
              <a:rPr lang="en-US" altLang="zh-CN" b="1" i="1" kern="0" dirty="0">
                <a:latin typeface="Calibri" panose="020F0502020204030204" pitchFamily="34" charset="0"/>
                <a:ea typeface="Calibri" panose="020F0502020204030204" pitchFamily="34" charset="0"/>
                <a:cs typeface="Calibri" panose="020F0502020204030204" pitchFamily="34" charset="0"/>
              </a:rPr>
              <a:t>Imagine working out every day, feeling refreshed and satisfied </a:t>
            </a:r>
            <a:endParaRPr lang="en-US" altLang="zh-CN" b="1" i="1" kern="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mj-lt"/>
              <a:buAutoNum type="arabicPeriod"/>
              <a:tabLst>
                <a:tab pos="198120" algn="l"/>
              </a:tabLst>
            </a:pPr>
            <a:r>
              <a:rPr lang="en-US" altLang="zh-CN" b="1" i="1" kern="0" dirty="0">
                <a:latin typeface="Calibri" panose="020F0502020204030204" pitchFamily="34" charset="0"/>
                <a:ea typeface="Calibri" panose="020F0502020204030204" pitchFamily="34" charset="0"/>
                <a:cs typeface="Calibri" panose="020F0502020204030204" pitchFamily="34" charset="0"/>
              </a:rPr>
              <a:t>Grab a sprayer, and color the Graffiti Wall. </a:t>
            </a:r>
            <a:endParaRPr lang="en-US" altLang="zh-CN" b="1" i="1" kern="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195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02.</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分段构写 </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2" name="文本框 1"/>
          <p:cNvSpPr txBox="1"/>
          <p:nvPr/>
        </p:nvSpPr>
        <p:spPr>
          <a:xfrm>
            <a:off x="386278" y="1241519"/>
            <a:ext cx="4776157"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语料</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：“设立涂鸦墙”的好处</a:t>
            </a:r>
            <a:endParaRPr lang="zh-CN" alt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77085" y="1657155"/>
            <a:ext cx="5794506" cy="2246769"/>
          </a:xfrm>
          <a:prstGeom prst="rect">
            <a:avLst/>
          </a:prstGeom>
          <a:noFill/>
        </p:spPr>
        <p:txBody>
          <a:bodyPr wrap="square">
            <a:spAutoFit/>
          </a:bodyPr>
          <a:lstStyle/>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一个展示创意的平台</a:t>
            </a:r>
            <a:r>
              <a:rPr lang="en-US" altLang="zh-CN" sz="2000" b="1" kern="0" dirty="0">
                <a:solidFill>
                  <a:prstClr val="black"/>
                </a:solidFill>
                <a:latin typeface="Calibri" panose="020F0502020204030204" pitchFamily="34" charset="0"/>
                <a:cs typeface="Calibri" panose="020F0502020204030204" pitchFamily="34" charset="0"/>
              </a:rPr>
              <a:t>/</a:t>
            </a:r>
            <a:r>
              <a:rPr lang="zh-CN" altLang="en-US" sz="2000" b="1" kern="0" dirty="0">
                <a:solidFill>
                  <a:prstClr val="black"/>
                </a:solidFill>
                <a:latin typeface="Calibri" panose="020F0502020204030204" pitchFamily="34" charset="0"/>
                <a:cs typeface="Calibri" panose="020F0502020204030204" pitchFamily="34" charset="0"/>
              </a:rPr>
              <a:t>作为一个创意的发泄途径</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一种表达学生自我的方式</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缓解学术压力</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逃离学业奋斗</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美化校园</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用色彩和声音丰富校园文化</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鼓励积极交流</a:t>
            </a:r>
            <a:endParaRPr lang="zh-CN" altLang="en-US" sz="1600" b="1" dirty="0"/>
          </a:p>
        </p:txBody>
      </p:sp>
      <p:sp>
        <p:nvSpPr>
          <p:cNvPr id="4" name="标题 1"/>
          <p:cNvSpPr txBox="1"/>
          <p:nvPr/>
        </p:nvSpPr>
        <p:spPr>
          <a:xfrm>
            <a:off x="3415859" y="217527"/>
            <a:ext cx="4414226" cy="705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ym typeface="+mn-ea"/>
              </a:rPr>
              <a:t>P1. </a:t>
            </a:r>
            <a:r>
              <a:rPr lang="zh-CN" altLang="en-US" sz="2800" b="1" dirty="0">
                <a:sym typeface="+mn-ea"/>
              </a:rPr>
              <a:t>引出背景</a:t>
            </a:r>
            <a:r>
              <a:rPr lang="en-US" altLang="zh-CN" sz="2800" b="1" dirty="0">
                <a:sym typeface="+mn-ea"/>
              </a:rPr>
              <a:t>+</a:t>
            </a:r>
            <a:r>
              <a:rPr lang="zh-CN" altLang="en-US" sz="2800" b="1" dirty="0">
                <a:sym typeface="+mn-ea"/>
              </a:rPr>
              <a:t>明确观点</a:t>
            </a:r>
            <a:endParaRPr lang="zh-CN" altLang="en-US" sz="2800" b="1" dirty="0">
              <a:sym typeface="+mn-ea"/>
            </a:endParaRPr>
          </a:p>
        </p:txBody>
      </p:sp>
      <p:sp>
        <p:nvSpPr>
          <p:cNvPr id="5" name="文本框 4"/>
          <p:cNvSpPr txBox="1"/>
          <p:nvPr/>
        </p:nvSpPr>
        <p:spPr>
          <a:xfrm>
            <a:off x="548616" y="4117240"/>
            <a:ext cx="4776157"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语料</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：“设立涂鸦墙”的弊端</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49972" y="4622330"/>
            <a:ext cx="5184907" cy="1631216"/>
          </a:xfrm>
          <a:prstGeom prst="rect">
            <a:avLst/>
          </a:prstGeom>
          <a:noFill/>
        </p:spPr>
        <p:txBody>
          <a:bodyPr wrap="square">
            <a:spAutoFit/>
          </a:bodyPr>
          <a:lstStyle/>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有引入</a:t>
            </a:r>
            <a:r>
              <a:rPr lang="en-US" altLang="zh-CN" sz="2000" b="1" kern="0" dirty="0">
                <a:solidFill>
                  <a:prstClr val="black"/>
                </a:solidFill>
                <a:latin typeface="Calibri" panose="020F0502020204030204" pitchFamily="34" charset="0"/>
                <a:cs typeface="Calibri" panose="020F0502020204030204" pitchFamily="34" charset="0"/>
              </a:rPr>
              <a:t>/</a:t>
            </a:r>
            <a:r>
              <a:rPr lang="zh-CN" altLang="en-US" sz="2000" b="1" kern="0" dirty="0">
                <a:solidFill>
                  <a:prstClr val="black"/>
                </a:solidFill>
                <a:latin typeface="Calibri" panose="020F0502020204030204" pitchFamily="34" charset="0"/>
                <a:cs typeface="Calibri" panose="020F0502020204030204" pitchFamily="34" charset="0"/>
              </a:rPr>
              <a:t>传播冒犯性或有害内容的风险</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损坏学校其他财产</a:t>
            </a:r>
            <a:r>
              <a:rPr lang="en-US" altLang="zh-CN" sz="2000" b="1" kern="0" dirty="0">
                <a:solidFill>
                  <a:prstClr val="black"/>
                </a:solidFill>
                <a:latin typeface="Calibri" panose="020F0502020204030204" pitchFamily="34" charset="0"/>
                <a:cs typeface="Calibri" panose="020F0502020204030204" pitchFamily="34" charset="0"/>
              </a:rPr>
              <a:t>/</a:t>
            </a:r>
            <a:r>
              <a:rPr lang="zh-CN" altLang="en-US" sz="2000" b="1" kern="0" dirty="0">
                <a:solidFill>
                  <a:prstClr val="black"/>
                </a:solidFill>
                <a:latin typeface="Calibri" panose="020F0502020204030204" pitchFamily="34" charset="0"/>
                <a:cs typeface="Calibri" panose="020F0502020204030204" pitchFamily="34" charset="0"/>
              </a:rPr>
              <a:t>造成潜在损失</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影响学校的和谐</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导致学习时注意力不集中</a:t>
            </a:r>
            <a:endParaRPr lang="en-US" altLang="zh-CN" sz="2000" b="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zh-CN" altLang="en-US" sz="2000" b="1" kern="0" dirty="0">
                <a:solidFill>
                  <a:prstClr val="black"/>
                </a:solidFill>
                <a:latin typeface="Calibri" panose="020F0502020204030204" pitchFamily="34" charset="0"/>
                <a:cs typeface="Calibri" panose="020F0502020204030204" pitchFamily="34" charset="0"/>
              </a:rPr>
              <a:t>占用一些额外的时间</a:t>
            </a:r>
            <a:endParaRPr lang="zh-CN" altLang="en-US" sz="1600" b="1" dirty="0"/>
          </a:p>
        </p:txBody>
      </p:sp>
      <p:sp>
        <p:nvSpPr>
          <p:cNvPr id="12" name="文本框 11"/>
          <p:cNvSpPr txBox="1"/>
          <p:nvPr/>
        </p:nvSpPr>
        <p:spPr>
          <a:xfrm>
            <a:off x="7229947" y="172885"/>
            <a:ext cx="1830950" cy="523220"/>
          </a:xfrm>
          <a:prstGeom prst="rect">
            <a:avLst/>
          </a:prstGeom>
          <a:noFill/>
        </p:spPr>
        <p:txBody>
          <a:bodyPr wrap="none" rtlCol="0">
            <a:spAutoFit/>
          </a:bodyPr>
          <a:lstStyle/>
          <a:p>
            <a:r>
              <a:rPr lang="en-US" altLang="zh-CN" sz="2800" b="1" dirty="0">
                <a:latin typeface="+mj-lt"/>
                <a:ea typeface="+mj-ea"/>
                <a:cs typeface="+mj-cs"/>
              </a:rPr>
              <a:t>+</a:t>
            </a:r>
            <a:r>
              <a:rPr lang="zh-CN" altLang="en-US" sz="2800" b="1" dirty="0">
                <a:latin typeface="+mj-lt"/>
                <a:ea typeface="+mj-ea"/>
                <a:cs typeface="+mj-cs"/>
              </a:rPr>
              <a:t>列出理由</a:t>
            </a:r>
            <a:endParaRPr lang="zh-CN" altLang="en-US" sz="2800" b="1" dirty="0">
              <a:latin typeface="+mj-lt"/>
              <a:ea typeface="+mj-ea"/>
              <a:cs typeface="+mj-cs"/>
            </a:endParaRPr>
          </a:p>
        </p:txBody>
      </p:sp>
      <p:sp>
        <p:nvSpPr>
          <p:cNvPr id="13" name="文本框 12"/>
          <p:cNvSpPr txBox="1"/>
          <p:nvPr/>
        </p:nvSpPr>
        <p:spPr>
          <a:xfrm>
            <a:off x="6334546" y="1571016"/>
            <a:ext cx="5953534" cy="2554545"/>
          </a:xfrm>
          <a:prstGeom prst="rect">
            <a:avLst/>
          </a:prstGeom>
          <a:noFill/>
        </p:spPr>
        <p:txBody>
          <a:bodyPr wrap="square">
            <a:spAutoFit/>
          </a:bodyPr>
          <a:lstStyle/>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a platform to showcase creativity/ serve as a creative outlet</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a way to express students themselves</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relieve academic pressure/</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an escape /getaway from academic struggles </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beautify the campus</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enrich campus culture with colors and voices</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encourage positive communication</a:t>
            </a:r>
            <a:endParaRPr lang="zh-CN" altLang="en-US" sz="1600" b="1" dirty="0"/>
          </a:p>
        </p:txBody>
      </p:sp>
      <p:sp>
        <p:nvSpPr>
          <p:cNvPr id="14" name="文本框 13"/>
          <p:cNvSpPr txBox="1"/>
          <p:nvPr/>
        </p:nvSpPr>
        <p:spPr>
          <a:xfrm>
            <a:off x="6347798" y="4436799"/>
            <a:ext cx="5184907" cy="2246769"/>
          </a:xfrm>
          <a:prstGeom prst="rect">
            <a:avLst/>
          </a:prstGeom>
          <a:noFill/>
        </p:spPr>
        <p:txBody>
          <a:bodyPr wrap="square">
            <a:spAutoFit/>
          </a:bodyPr>
          <a:lstStyle/>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pose a risk of introducing/ spreading offensive or harmful content</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damage other school property/lead to potential damage</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influence the harmony of school</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lead to a loss of concentration on study</a:t>
            </a:r>
            <a:endParaRPr lang="en-US" altLang="zh-CN" sz="2000" b="1" i="1" kern="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b="1" i="1" kern="0" dirty="0">
                <a:solidFill>
                  <a:prstClr val="black"/>
                </a:solidFill>
                <a:latin typeface="Calibri" panose="020F0502020204030204" pitchFamily="34" charset="0"/>
                <a:cs typeface="Calibri" panose="020F0502020204030204" pitchFamily="34" charset="0"/>
              </a:rPr>
              <a:t>occupy some extra time </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barn(inVertical)">
                                      <p:cBhvr>
                                        <p:cTn id="47" dur="500"/>
                                        <p:tgtEl>
                                          <p:spTgt spid="1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6" end="6"/>
                                            </p:txEl>
                                          </p:spTgt>
                                        </p:tgtEl>
                                        <p:attrNameLst>
                                          <p:attrName>style.visibility</p:attrName>
                                        </p:attrNameLst>
                                      </p:cBhvr>
                                      <p:to>
                                        <p:strVal val="visible"/>
                                      </p:to>
                                    </p:set>
                                    <p:animEffect transition="in" filter="barn(inVertical)">
                                      <p:cBhvr>
                                        <p:cTn id="52" dur="500"/>
                                        <p:tgtEl>
                                          <p:spTgt spid="1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barn(inVertical)">
                                      <p:cBhvr>
                                        <p:cTn id="67" dur="500"/>
                                        <p:tgtEl>
                                          <p:spTgt spid="1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4">
                                            <p:txEl>
                                              <p:pRg st="1" end="1"/>
                                            </p:txEl>
                                          </p:spTgt>
                                        </p:tgtEl>
                                        <p:attrNameLst>
                                          <p:attrName>style.visibility</p:attrName>
                                        </p:attrNameLst>
                                      </p:cBhvr>
                                      <p:to>
                                        <p:strVal val="visible"/>
                                      </p:to>
                                    </p:set>
                                    <p:animEffect transition="in" filter="barn(inVertical)">
                                      <p:cBhvr>
                                        <p:cTn id="72" dur="500"/>
                                        <p:tgtEl>
                                          <p:spTgt spid="1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4">
                                            <p:txEl>
                                              <p:pRg st="2" end="2"/>
                                            </p:txEl>
                                          </p:spTgt>
                                        </p:tgtEl>
                                        <p:attrNameLst>
                                          <p:attrName>style.visibility</p:attrName>
                                        </p:attrNameLst>
                                      </p:cBhvr>
                                      <p:to>
                                        <p:strVal val="visible"/>
                                      </p:to>
                                    </p:set>
                                    <p:animEffect transition="in" filter="barn(inVertical)">
                                      <p:cBhvr>
                                        <p:cTn id="77" dur="500"/>
                                        <p:tgtEl>
                                          <p:spTgt spid="14">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barn(inVertical)">
                                      <p:cBhvr>
                                        <p:cTn id="82" dur="500"/>
                                        <p:tgtEl>
                                          <p:spTgt spid="14">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4">
                                            <p:txEl>
                                              <p:pRg st="4" end="4"/>
                                            </p:txEl>
                                          </p:spTgt>
                                        </p:tgtEl>
                                        <p:attrNameLst>
                                          <p:attrName>style.visibility</p:attrName>
                                        </p:attrNameLst>
                                      </p:cBhvr>
                                      <p:to>
                                        <p:strVal val="visible"/>
                                      </p:to>
                                    </p:set>
                                    <p:animEffect transition="in" filter="barn(inVertical)">
                                      <p:cBhvr>
                                        <p:cTn id="8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195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02.</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分段构写 </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4" name="标题 1"/>
          <p:cNvSpPr txBox="1"/>
          <p:nvPr/>
        </p:nvSpPr>
        <p:spPr>
          <a:xfrm>
            <a:off x="3425798" y="192983"/>
            <a:ext cx="4414226" cy="705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ym typeface="+mn-ea"/>
              </a:rPr>
              <a:t>P1. </a:t>
            </a:r>
            <a:r>
              <a:rPr lang="zh-CN" altLang="en-US" sz="2800" b="1" dirty="0">
                <a:solidFill>
                  <a:srgbClr val="3081B9"/>
                </a:solidFill>
                <a:sym typeface="+mn-ea"/>
              </a:rPr>
              <a:t>引出</a:t>
            </a:r>
            <a:r>
              <a:rPr lang="zh-CN" altLang="en-US" sz="2800" b="1" dirty="0">
                <a:sym typeface="+mn-ea"/>
              </a:rPr>
              <a:t>背景</a:t>
            </a:r>
            <a:r>
              <a:rPr lang="en-US" altLang="zh-CN" sz="2800" b="1" dirty="0">
                <a:sym typeface="+mn-ea"/>
              </a:rPr>
              <a:t>+</a:t>
            </a:r>
            <a:r>
              <a:rPr lang="zh-CN" altLang="en-US" sz="2800" b="1" dirty="0">
                <a:solidFill>
                  <a:srgbClr val="00B050"/>
                </a:solidFill>
                <a:sym typeface="+mn-ea"/>
              </a:rPr>
              <a:t>明确</a:t>
            </a:r>
            <a:r>
              <a:rPr lang="zh-CN" altLang="en-US" sz="2800" b="1" dirty="0">
                <a:sym typeface="+mn-ea"/>
              </a:rPr>
              <a:t>观点</a:t>
            </a:r>
            <a:endParaRPr lang="zh-CN" altLang="en-US" sz="2800" b="1" dirty="0">
              <a:sym typeface="+mn-ea"/>
            </a:endParaRPr>
          </a:p>
        </p:txBody>
      </p:sp>
      <p:sp>
        <p:nvSpPr>
          <p:cNvPr id="12" name="文本框 11"/>
          <p:cNvSpPr txBox="1"/>
          <p:nvPr/>
        </p:nvSpPr>
        <p:spPr>
          <a:xfrm>
            <a:off x="7252020" y="163165"/>
            <a:ext cx="1930337" cy="523220"/>
          </a:xfrm>
          <a:prstGeom prst="rect">
            <a:avLst/>
          </a:prstGeom>
          <a:noFill/>
        </p:spPr>
        <p:txBody>
          <a:bodyPr wrap="none" rtlCol="0">
            <a:spAutoFit/>
          </a:bodyPr>
          <a:lstStyle/>
          <a:p>
            <a:r>
              <a:rPr lang="en-US" altLang="zh-CN" sz="2800" b="1" dirty="0">
                <a:latin typeface="+mj-lt"/>
                <a:ea typeface="+mj-ea"/>
                <a:cs typeface="+mj-cs"/>
              </a:rPr>
              <a:t>+ </a:t>
            </a:r>
            <a:r>
              <a:rPr lang="zh-CN" altLang="en-US" sz="2800" b="1" dirty="0">
                <a:highlight>
                  <a:srgbClr val="FFFF00"/>
                </a:highlight>
                <a:latin typeface="+mj-lt"/>
                <a:ea typeface="+mj-ea"/>
                <a:cs typeface="+mj-cs"/>
              </a:rPr>
              <a:t>列出</a:t>
            </a:r>
            <a:r>
              <a:rPr lang="zh-CN" altLang="en-US" sz="2800" b="1" dirty="0">
                <a:latin typeface="+mj-lt"/>
                <a:ea typeface="+mj-ea"/>
                <a:cs typeface="+mj-cs"/>
              </a:rPr>
              <a:t>理由</a:t>
            </a:r>
            <a:endParaRPr lang="zh-CN" altLang="en-US" sz="2800" b="1" dirty="0">
              <a:latin typeface="+mj-lt"/>
              <a:ea typeface="+mj-ea"/>
              <a:cs typeface="+mj-cs"/>
            </a:endParaRPr>
          </a:p>
        </p:txBody>
      </p:sp>
      <p:sp>
        <p:nvSpPr>
          <p:cNvPr id="13" name="内容占位符 2"/>
          <p:cNvSpPr txBox="1"/>
          <p:nvPr/>
        </p:nvSpPr>
        <p:spPr>
          <a:xfrm>
            <a:off x="131524" y="1376436"/>
            <a:ext cx="11421438" cy="4759325"/>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zh-CN" altLang="en-US" sz="2000" b="1" dirty="0">
                <a:highlight>
                  <a:srgbClr val="FFFF00"/>
                </a:highlight>
                <a:latin typeface="Times New Roman" panose="02020603050405020304" charset="0"/>
                <a:cs typeface="Times New Roman" panose="02020603050405020304" charset="0"/>
              </a:rPr>
              <a:t>直接引出话题</a:t>
            </a:r>
            <a:r>
              <a:rPr lang="en-US" altLang="zh-CN" sz="2000" b="1" dirty="0">
                <a:highlight>
                  <a:srgbClr val="FFFF00"/>
                </a:highlight>
                <a:latin typeface="Times New Roman" panose="02020603050405020304" charset="0"/>
                <a:cs typeface="Times New Roman" panose="02020603050405020304" charset="0"/>
              </a:rPr>
              <a:t>+</a:t>
            </a:r>
            <a:r>
              <a:rPr lang="zh-CN" altLang="en-US" sz="2000" b="1" dirty="0">
                <a:highlight>
                  <a:srgbClr val="FFFF00"/>
                </a:highlight>
                <a:latin typeface="Times New Roman" panose="02020603050405020304" charset="0"/>
                <a:cs typeface="Times New Roman" panose="02020603050405020304" charset="0"/>
              </a:rPr>
              <a:t>直接表达观点</a:t>
            </a: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Font typeface="Arial" panose="020B0604020202020204" pitchFamily="34" charset="0"/>
              <a:buNone/>
            </a:pP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Font typeface="Arial" panose="020B0604020202020204" pitchFamily="34" charset="0"/>
              <a:buNone/>
            </a:pP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Font typeface="Arial" panose="020B0604020202020204" pitchFamily="34" charset="0"/>
              <a:buNone/>
            </a:pP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Font typeface="Arial" panose="020B0604020202020204" pitchFamily="34" charset="0"/>
              <a:buNone/>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r>
              <a:rPr lang="zh-CN" altLang="en-US" sz="2000" b="1" dirty="0">
                <a:highlight>
                  <a:srgbClr val="FFFF00"/>
                </a:highlight>
                <a:latin typeface="Times New Roman" panose="02020603050405020304" charset="0"/>
                <a:cs typeface="Times New Roman" panose="02020603050405020304" charset="0"/>
              </a:rPr>
              <a:t>客观陈述背景</a:t>
            </a:r>
            <a:r>
              <a:rPr lang="en-US" altLang="zh-CN" sz="2000" b="1" dirty="0">
                <a:highlight>
                  <a:srgbClr val="FFFF00"/>
                </a:highlight>
                <a:latin typeface="Times New Roman" panose="02020603050405020304" charset="0"/>
                <a:cs typeface="Times New Roman" panose="02020603050405020304" charset="0"/>
              </a:rPr>
              <a:t>+</a:t>
            </a:r>
            <a:r>
              <a:rPr lang="zh-CN" altLang="en-US" sz="2000" b="1" dirty="0">
                <a:highlight>
                  <a:srgbClr val="FFFF00"/>
                </a:highlight>
                <a:latin typeface="Times New Roman" panose="02020603050405020304" charset="0"/>
                <a:cs typeface="Times New Roman" panose="02020603050405020304" charset="0"/>
              </a:rPr>
              <a:t>直接表达观点</a:t>
            </a:r>
            <a:r>
              <a:rPr lang="en-US" altLang="zh-CN" sz="2000" b="1" dirty="0">
                <a:highlight>
                  <a:srgbClr val="FFFF00"/>
                </a:highlight>
                <a:latin typeface="Times New Roman" panose="02020603050405020304" charset="0"/>
                <a:cs typeface="Times New Roman" panose="02020603050405020304" charset="0"/>
              </a:rPr>
              <a:t>+</a:t>
            </a:r>
            <a:r>
              <a:rPr lang="zh-CN" altLang="en-US" sz="2000" b="1" dirty="0">
                <a:highlight>
                  <a:srgbClr val="FFFF00"/>
                </a:highlight>
                <a:latin typeface="Times New Roman" panose="02020603050405020304" charset="0"/>
                <a:cs typeface="Times New Roman" panose="02020603050405020304" charset="0"/>
              </a:rPr>
              <a:t>引起下文</a:t>
            </a: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p:txBody>
      </p:sp>
      <p:sp>
        <p:nvSpPr>
          <p:cNvPr id="14" name="文本框 13"/>
          <p:cNvSpPr txBox="1"/>
          <p:nvPr/>
        </p:nvSpPr>
        <p:spPr>
          <a:xfrm>
            <a:off x="219882" y="1726625"/>
            <a:ext cx="11690696" cy="646331"/>
          </a:xfrm>
          <a:prstGeom prst="rect">
            <a:avLst/>
          </a:prstGeom>
          <a:noFill/>
        </p:spPr>
        <p:txBody>
          <a:bodyPr wrap="square">
            <a:spAutoFit/>
          </a:bodyPr>
          <a:lstStyle/>
          <a:p>
            <a:pPr>
              <a:spcBef>
                <a:spcPts val="600"/>
              </a:spcBef>
              <a:spcAft>
                <a:spcPts val="600"/>
              </a:spcAft>
            </a:pPr>
            <a:r>
              <a:rPr kumimoji="0" lang="zh-CN" altLang="en-US" b="1" i="0"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当谈到</a:t>
            </a:r>
            <a:r>
              <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rPr>
              <a:t>学校是否应该建立涂鸦墙</a:t>
            </a:r>
            <a:r>
              <a:rPr kumimoji="0" lang="zh-CN" altLang="en-US" b="1" i="0"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时，我坚定地认为这是很有意义的。</a:t>
            </a:r>
            <a:r>
              <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rPr>
              <a:t>涂鸦墙通常包含各种风格的绘画和留言，它可以成为学生展示艺术才华的活力平台，或是帮助他们将压力转化为多彩设计的宣泄途径。 （主句</a:t>
            </a:r>
            <a:r>
              <a:rPr lang="en-US" altLang="zh-CN" b="1" dirty="0">
                <a:solidFill>
                  <a:prstClr val="black"/>
                </a:solidFill>
                <a:latin typeface="Times New Roman" panose="02020603050405020304" charset="0"/>
                <a:ea typeface="微软雅黑" panose="020B0503020204020204" pitchFamily="34" charset="-122"/>
                <a:cs typeface="Times New Roman" panose="02020603050405020304" charset="0"/>
              </a:rPr>
              <a:t>+which</a:t>
            </a:r>
            <a:r>
              <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rPr>
              <a:t>从句并列）</a:t>
            </a:r>
            <a:endParaRPr kumimoji="0" lang="zh-CN" altLang="en-US" b="1" i="0"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p:txBody>
      </p:sp>
      <p:sp>
        <p:nvSpPr>
          <p:cNvPr id="16" name="文本框 15"/>
          <p:cNvSpPr txBox="1"/>
          <p:nvPr/>
        </p:nvSpPr>
        <p:spPr>
          <a:xfrm>
            <a:off x="302242" y="4571069"/>
            <a:ext cx="11587516" cy="923330"/>
          </a:xfrm>
          <a:prstGeom prst="rect">
            <a:avLst/>
          </a:prstGeom>
          <a:noFill/>
        </p:spPr>
        <p:txBody>
          <a:bodyPr wrap="square">
            <a:spAutoFit/>
          </a:bodyPr>
          <a:lstStyle/>
          <a:p>
            <a:pPr algn="just">
              <a:spcAft>
                <a:spcPts val="1000"/>
              </a:spcAft>
              <a:defRPr/>
            </a:pPr>
            <a:r>
              <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rPr>
              <a:t>最近，关于是否要建校园涂鸦墙的讨论引起广泛关注</a:t>
            </a:r>
            <a:r>
              <a:rPr lang="zh-CN" altLang="en-US" b="1" dirty="0">
                <a:solidFill>
                  <a:prstClr val="black"/>
                </a:solidFill>
                <a:latin typeface="Times New Roman" panose="02020603050405020304" charset="0"/>
                <a:cs typeface="Times New Roman" panose="02020603050405020304" charset="0"/>
              </a:rPr>
              <a:t>。</a:t>
            </a:r>
            <a:r>
              <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rPr>
              <a:t>从我的角度来看，答案是肯定的。学校里的涂鸦墙不仅</a:t>
            </a:r>
            <a:r>
              <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sym typeface="+mn-ea"/>
              </a:rPr>
              <a:t>能够</a:t>
            </a:r>
            <a:r>
              <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rPr>
              <a:t>可以成为学生自由表达的平台，而且（成为）从学业压力中解脱的途径，保障学生的心理健康。（主句并列</a:t>
            </a:r>
            <a:r>
              <a:rPr lang="en-US" altLang="zh-CN" b="1" dirty="0">
                <a:solidFill>
                  <a:prstClr val="black"/>
                </a:solidFill>
                <a:latin typeface="Times New Roman" panose="02020603050405020304" charset="0"/>
                <a:ea typeface="微软雅黑" panose="020B0503020204020204" pitchFamily="34" charset="-122"/>
                <a:cs typeface="Times New Roman" panose="02020603050405020304" charset="0"/>
              </a:rPr>
              <a:t>+doing </a:t>
            </a:r>
            <a:r>
              <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rPr>
              <a:t>后缀</a:t>
            </a:r>
            <a:r>
              <a:rPr lang="en-US" altLang="zh-CN" b="1" dirty="0">
                <a:solidFill>
                  <a:prstClr val="black"/>
                </a:solidFill>
                <a:latin typeface="Times New Roman" panose="02020603050405020304" charset="0"/>
                <a:ea typeface="微软雅黑" panose="020B0503020204020204" pitchFamily="34" charset="-122"/>
                <a:cs typeface="Times New Roman" panose="02020603050405020304" charset="0"/>
              </a:rPr>
              <a:t>)</a:t>
            </a:r>
            <a:endParaRPr lang="zh-CN" altLang="en-US" b="1" dirty="0">
              <a:solidFill>
                <a:prstClr val="black"/>
              </a:solidFill>
              <a:latin typeface="Times New Roman" panose="02020603050405020304" charset="0"/>
              <a:ea typeface="微软雅黑" panose="020B0503020204020204" pitchFamily="34" charset="-122"/>
              <a:cs typeface="Times New Roman" panose="02020603050405020304" charset="0"/>
            </a:endParaRPr>
          </a:p>
        </p:txBody>
      </p:sp>
      <p:sp>
        <p:nvSpPr>
          <p:cNvPr id="17" name="文本框 16"/>
          <p:cNvSpPr txBox="1"/>
          <p:nvPr/>
        </p:nvSpPr>
        <p:spPr>
          <a:xfrm>
            <a:off x="412946" y="5486796"/>
            <a:ext cx="11779054" cy="923330"/>
          </a:xfrm>
          <a:prstGeom prst="rect">
            <a:avLst/>
          </a:prstGeom>
          <a:noFill/>
        </p:spPr>
        <p:txBody>
          <a:bodyPr wrap="square">
            <a:spAutoFit/>
          </a:bodyPr>
          <a:lstStyle/>
          <a:p>
            <a:r>
              <a:rPr lang="en-US" altLang="zh-CN" i="1" dirty="0">
                <a:latin typeface="Calibri" panose="020F0502020204030204" pitchFamily="34" charset="0"/>
                <a:ea typeface="Calibri" panose="020F0502020204030204" pitchFamily="34" charset="0"/>
                <a:cs typeface="Calibri" panose="020F0502020204030204" pitchFamily="34" charset="0"/>
              </a:rPr>
              <a:t>Recently  a heated discussion on whether we should establish a Graffiti Wall has caused /aroused/captured popular/wide concern.  </a:t>
            </a:r>
            <a:r>
              <a:rPr lang="en-US" altLang="zh-CN" b="1" i="1" u="sng" dirty="0">
                <a:highlight>
                  <a:srgbClr val="00FF00"/>
                </a:highlight>
                <a:latin typeface="Calibri" panose="020F0502020204030204" pitchFamily="34" charset="0"/>
                <a:ea typeface="Calibri" panose="020F0502020204030204" pitchFamily="34" charset="0"/>
                <a:cs typeface="Calibri" panose="020F0502020204030204" pitchFamily="34" charset="0"/>
              </a:rPr>
              <a:t>From my perspective/standpoint</a:t>
            </a:r>
            <a:r>
              <a:rPr lang="en-US" altLang="zh-CN" i="1" dirty="0">
                <a:latin typeface="Calibri" panose="020F0502020204030204" pitchFamily="34" charset="0"/>
                <a:ea typeface="Calibri" panose="020F0502020204030204" pitchFamily="34" charset="0"/>
                <a:cs typeface="Calibri" panose="020F0502020204030204" pitchFamily="34" charset="0"/>
              </a:rPr>
              <a:t>, the answer is yes/no.</a:t>
            </a:r>
            <a:r>
              <a:rPr lang="zh-CN" altLang="en-US" i="1" dirty="0">
                <a:latin typeface="Calibri" panose="020F0502020204030204" pitchFamily="34" charset="0"/>
                <a:cs typeface="Calibri" panose="020F0502020204030204" pitchFamily="34" charset="0"/>
              </a:rPr>
              <a:t> </a:t>
            </a:r>
            <a:r>
              <a:rPr lang="en-US" altLang="zh-CN" i="1" dirty="0">
                <a:latin typeface="Calibri" panose="020F0502020204030204" pitchFamily="34" charset="0"/>
                <a:cs typeface="Calibri" panose="020F0502020204030204" pitchFamily="34" charset="0"/>
              </a:rPr>
              <a:t> </a:t>
            </a:r>
            <a:r>
              <a:rPr lang="en-US" altLang="zh-CN" i="1" dirty="0">
                <a:latin typeface="Calibri" panose="020F0502020204030204" pitchFamily="34" charset="0"/>
                <a:ea typeface="Calibri" panose="020F0502020204030204" pitchFamily="34" charset="0"/>
                <a:cs typeface="Calibri" panose="020F0502020204030204" pitchFamily="34" charset="0"/>
              </a:rPr>
              <a:t>A graffiti wall in school would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not only</a:t>
            </a:r>
            <a:r>
              <a:rPr lang="en-US" altLang="zh-CN" i="1" dirty="0">
                <a:latin typeface="Calibri" panose="020F0502020204030204" pitchFamily="34" charset="0"/>
                <a:ea typeface="Calibri" panose="020F0502020204030204" pitchFamily="34" charset="0"/>
                <a:cs typeface="Calibri" panose="020F0502020204030204" pitchFamily="34" charset="0"/>
              </a:rPr>
              <a:t> serve as a platform for the students to express themselves freely,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but also </a:t>
            </a:r>
            <a:r>
              <a:rPr lang="en-US" altLang="zh-CN" i="1" dirty="0">
                <a:latin typeface="Calibri" panose="020F0502020204030204" pitchFamily="34" charset="0"/>
                <a:ea typeface="Calibri" panose="020F0502020204030204" pitchFamily="34" charset="0"/>
                <a:cs typeface="Calibri" panose="020F0502020204030204" pitchFamily="34" charset="0"/>
              </a:rPr>
              <a:t>an escape from academic struggles, safeguarding their  mental health .</a:t>
            </a:r>
            <a:endParaRPr lang="zh-CN" altLang="en-US" b="1" i="1" dirty="0">
              <a:highlight>
                <a:srgbClr val="FFFF00"/>
              </a:highlight>
              <a:latin typeface="Calibri" panose="020F0502020204030204" pitchFamily="34" charset="0"/>
              <a:cs typeface="Calibri" panose="020F0502020204030204" pitchFamily="34" charset="0"/>
            </a:endParaRPr>
          </a:p>
        </p:txBody>
      </p:sp>
      <p:sp>
        <p:nvSpPr>
          <p:cNvPr id="3" name="文本框 2"/>
          <p:cNvSpPr txBox="1"/>
          <p:nvPr/>
        </p:nvSpPr>
        <p:spPr>
          <a:xfrm>
            <a:off x="260902" y="2353703"/>
            <a:ext cx="11735628" cy="1354217"/>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Tx/>
              <a:buNone/>
              <a:defRPr/>
            </a:pPr>
            <a:r>
              <a:rPr kumimoji="0" lang="en-US" altLang="zh-CN" sz="1800" b="1" i="1" u="sng"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Calibri" panose="020F0502020204030204" pitchFamily="34" charset="0"/>
              </a:rPr>
              <a:t>When it comes to/ In terms of</a:t>
            </a:r>
            <a:r>
              <a:rPr kumimoji="0" lang="en-US" altLang="zh-CN"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whether we should establish a Graffiti Wall  , </a:t>
            </a:r>
            <a:r>
              <a:rPr kumimoji="0" lang="en-US" altLang="zh-CN" sz="1800" b="1" i="1" u="sng"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Calibri" panose="020F0502020204030204" pitchFamily="34" charset="0"/>
                <a:cs typeface="Calibri" panose="020F0502020204030204" pitchFamily="34" charset="0"/>
              </a:rPr>
              <a:t>I firmly believe/ I’m firmly convinced that</a:t>
            </a:r>
            <a:r>
              <a:rPr kumimoji="0" lang="en-US" altLang="zh-CN"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it makes great sense/ it is of great significance.    </a:t>
            </a:r>
            <a:endParaRPr kumimoji="0" lang="en-US" altLang="zh-CN"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600"/>
              </a:spcBef>
              <a:spcAft>
                <a:spcPts val="600"/>
              </a:spcAft>
              <a:buClrTx/>
              <a:buSzTx/>
              <a:buFontTx/>
              <a:buNone/>
              <a:defRPr/>
            </a:pPr>
            <a:r>
              <a:rPr kumimoji="0" lang="en-US" altLang="zh-CN" sz="1800" b="1" i="1"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A graffiti wall usually contains various styles of paintings and messages</a:t>
            </a:r>
            <a:r>
              <a:rPr kumimoji="0" lang="en-US" altLang="zh-CN"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which </a:t>
            </a:r>
            <a:r>
              <a:rPr kumimoji="0" lang="en-US" altLang="zh-CN"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could</a:t>
            </a:r>
            <a:r>
              <a:rPr kumimoji="0" lang="en-US" altLang="zh-CN"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serve as </a:t>
            </a:r>
            <a:r>
              <a:rPr kumimoji="0" lang="en-US" altLang="zh-CN"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dynamic platform for students to showcase their artistic talents, or an outlet that helps them transform pressures into colorful designs.</a:t>
            </a:r>
            <a:endParaRPr kumimoji="0" lang="en-US" altLang="zh-CN"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2382816" y="2134028"/>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195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02.</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分段构写 </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4" name="标题 1"/>
          <p:cNvSpPr txBox="1"/>
          <p:nvPr/>
        </p:nvSpPr>
        <p:spPr>
          <a:xfrm>
            <a:off x="3664338" y="161153"/>
            <a:ext cx="4414226" cy="705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ym typeface="+mn-ea"/>
              </a:rPr>
              <a:t>P1. </a:t>
            </a:r>
            <a:r>
              <a:rPr lang="zh-CN" altLang="en-US" sz="2800" b="1" dirty="0">
                <a:solidFill>
                  <a:srgbClr val="3081B9"/>
                </a:solidFill>
                <a:sym typeface="+mn-ea"/>
              </a:rPr>
              <a:t>引出</a:t>
            </a:r>
            <a:r>
              <a:rPr lang="zh-CN" altLang="en-US" sz="2800" b="1" dirty="0">
                <a:sym typeface="+mn-ea"/>
              </a:rPr>
              <a:t>背景</a:t>
            </a:r>
            <a:r>
              <a:rPr lang="en-US" altLang="zh-CN" sz="2800" b="1" dirty="0">
                <a:sym typeface="+mn-ea"/>
              </a:rPr>
              <a:t>+</a:t>
            </a:r>
            <a:r>
              <a:rPr lang="zh-CN" altLang="en-US" sz="2800" b="1" dirty="0">
                <a:solidFill>
                  <a:srgbClr val="00B050"/>
                </a:solidFill>
                <a:sym typeface="+mn-ea"/>
              </a:rPr>
              <a:t>明确</a:t>
            </a:r>
            <a:r>
              <a:rPr lang="zh-CN" altLang="en-US" sz="2800" b="1" dirty="0">
                <a:sym typeface="+mn-ea"/>
              </a:rPr>
              <a:t>观点</a:t>
            </a:r>
            <a:endParaRPr lang="zh-CN" altLang="en-US" sz="2800" b="1" dirty="0">
              <a:sym typeface="+mn-ea"/>
            </a:endParaRPr>
          </a:p>
        </p:txBody>
      </p:sp>
      <p:sp>
        <p:nvSpPr>
          <p:cNvPr id="12" name="文本框 11"/>
          <p:cNvSpPr txBox="1"/>
          <p:nvPr/>
        </p:nvSpPr>
        <p:spPr>
          <a:xfrm>
            <a:off x="7494265" y="142261"/>
            <a:ext cx="1830950" cy="523220"/>
          </a:xfrm>
          <a:prstGeom prst="rect">
            <a:avLst/>
          </a:prstGeom>
          <a:noFill/>
        </p:spPr>
        <p:txBody>
          <a:bodyPr wrap="none" rtlCol="0">
            <a:spAutoFit/>
          </a:bodyPr>
          <a:lstStyle/>
          <a:p>
            <a:r>
              <a:rPr lang="en-US" altLang="zh-CN" sz="2800" b="1" dirty="0">
                <a:latin typeface="+mj-lt"/>
                <a:ea typeface="+mj-ea"/>
                <a:cs typeface="+mj-cs"/>
              </a:rPr>
              <a:t>+</a:t>
            </a:r>
            <a:r>
              <a:rPr lang="zh-CN" altLang="en-US" sz="2800" b="1" dirty="0">
                <a:highlight>
                  <a:srgbClr val="FFFF00"/>
                </a:highlight>
                <a:latin typeface="+mj-lt"/>
                <a:ea typeface="+mj-ea"/>
                <a:cs typeface="+mj-cs"/>
              </a:rPr>
              <a:t>列出</a:t>
            </a:r>
            <a:r>
              <a:rPr lang="zh-CN" altLang="en-US" sz="2800" b="1" dirty="0">
                <a:latin typeface="+mj-lt"/>
                <a:ea typeface="+mj-ea"/>
                <a:cs typeface="+mj-cs"/>
              </a:rPr>
              <a:t>理由</a:t>
            </a:r>
            <a:endParaRPr lang="zh-CN" altLang="en-US" sz="2800" b="1" dirty="0">
              <a:latin typeface="+mj-lt"/>
              <a:ea typeface="+mj-ea"/>
              <a:cs typeface="+mj-cs"/>
            </a:endParaRPr>
          </a:p>
        </p:txBody>
      </p:sp>
      <p:sp>
        <p:nvSpPr>
          <p:cNvPr id="13" name="内容占位符 2"/>
          <p:cNvSpPr txBox="1"/>
          <p:nvPr/>
        </p:nvSpPr>
        <p:spPr>
          <a:xfrm>
            <a:off x="86251" y="993747"/>
            <a:ext cx="11421438" cy="4759325"/>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zh-CN" altLang="en-US" sz="2000" b="1" dirty="0">
                <a:highlight>
                  <a:srgbClr val="FFFF00"/>
                </a:highlight>
                <a:latin typeface="Times New Roman" panose="02020603050405020304" charset="0"/>
                <a:cs typeface="Times New Roman" panose="02020603050405020304" charset="0"/>
              </a:rPr>
              <a:t>对比引出话题</a:t>
            </a:r>
            <a:r>
              <a:rPr lang="en-US" altLang="zh-CN" sz="2000" b="1" dirty="0">
                <a:highlight>
                  <a:srgbClr val="FFFF00"/>
                </a:highlight>
                <a:latin typeface="Times New Roman" panose="02020603050405020304" charset="0"/>
                <a:cs typeface="Times New Roman" panose="02020603050405020304" charset="0"/>
              </a:rPr>
              <a:t>+</a:t>
            </a:r>
            <a:r>
              <a:rPr lang="zh-CN" altLang="en-US" sz="2000" b="1" dirty="0">
                <a:highlight>
                  <a:srgbClr val="FFFF00"/>
                </a:highlight>
                <a:latin typeface="Times New Roman" panose="02020603050405020304" charset="0"/>
                <a:cs typeface="Times New Roman" panose="02020603050405020304" charset="0"/>
              </a:rPr>
              <a:t>委婉表达否定（让步状从）</a:t>
            </a:r>
            <a:r>
              <a:rPr lang="en-US" altLang="zh-CN" sz="2000" b="1" dirty="0">
                <a:highlight>
                  <a:srgbClr val="FFFF00"/>
                </a:highlight>
                <a:latin typeface="Times New Roman" panose="02020603050405020304" charset="0"/>
                <a:cs typeface="Times New Roman" panose="02020603050405020304" charset="0"/>
              </a:rPr>
              <a:t>+  </a:t>
            </a:r>
            <a:r>
              <a:rPr lang="zh-CN" altLang="en-US" sz="2000" b="1" dirty="0">
                <a:highlight>
                  <a:srgbClr val="FFFF00"/>
                </a:highlight>
                <a:latin typeface="Times New Roman" panose="02020603050405020304" charset="0"/>
                <a:cs typeface="Times New Roman" panose="02020603050405020304" charset="0"/>
              </a:rPr>
              <a:t>理由</a:t>
            </a: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a:p>
            <a:pPr marL="0" indent="0" algn="just">
              <a:lnSpc>
                <a:spcPct val="100000"/>
              </a:lnSpc>
              <a:buNone/>
            </a:pP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r>
              <a:rPr lang="zh-CN" altLang="en-US" sz="2000" b="1" dirty="0">
                <a:highlight>
                  <a:srgbClr val="FFFF00"/>
                </a:highlight>
                <a:latin typeface="Times New Roman" panose="02020603050405020304" charset="0"/>
                <a:cs typeface="Times New Roman" panose="02020603050405020304" charset="0"/>
              </a:rPr>
              <a:t>鼓动性提出观点（肯定）</a:t>
            </a:r>
            <a:r>
              <a:rPr lang="en-US" altLang="zh-CN" sz="2000" b="1" dirty="0">
                <a:highlight>
                  <a:srgbClr val="FFFF00"/>
                </a:highlight>
                <a:latin typeface="Times New Roman" panose="02020603050405020304" charset="0"/>
                <a:cs typeface="Times New Roman" panose="02020603050405020304" charset="0"/>
              </a:rPr>
              <a:t>+ </a:t>
            </a:r>
            <a:r>
              <a:rPr lang="zh-CN" altLang="en-US" sz="2000" b="1" dirty="0">
                <a:highlight>
                  <a:srgbClr val="FFFF00"/>
                </a:highlight>
                <a:latin typeface="Times New Roman" panose="02020603050405020304" charset="0"/>
                <a:cs typeface="Times New Roman" panose="02020603050405020304" charset="0"/>
              </a:rPr>
              <a:t>理由</a:t>
            </a:r>
            <a:endParaRPr lang="en-US" altLang="zh-CN" sz="2000" b="1" dirty="0">
              <a:highlight>
                <a:srgbClr val="FFFF00"/>
              </a:highlight>
              <a:latin typeface="Times New Roman" panose="02020603050405020304" charset="0"/>
              <a:cs typeface="Times New Roman" panose="02020603050405020304" charset="0"/>
            </a:endParaRPr>
          </a:p>
          <a:p>
            <a:pPr algn="just">
              <a:lnSpc>
                <a:spcPct val="100000"/>
              </a:lnSpc>
            </a:pPr>
            <a:endParaRPr lang="en-US" altLang="zh-CN" sz="2000" b="1" dirty="0">
              <a:highlight>
                <a:srgbClr val="FFFF00"/>
              </a:highlight>
              <a:latin typeface="Times New Roman" panose="02020603050405020304" charset="0"/>
              <a:cs typeface="Times New Roman" panose="02020603050405020304" charset="0"/>
            </a:endParaRPr>
          </a:p>
        </p:txBody>
      </p:sp>
      <p:sp>
        <p:nvSpPr>
          <p:cNvPr id="18" name="文本框 17"/>
          <p:cNvSpPr txBox="1"/>
          <p:nvPr/>
        </p:nvSpPr>
        <p:spPr>
          <a:xfrm>
            <a:off x="175703" y="1495560"/>
            <a:ext cx="12016297" cy="2031325"/>
          </a:xfrm>
          <a:prstGeom prst="rect">
            <a:avLst/>
          </a:prstGeom>
          <a:noFill/>
        </p:spPr>
        <p:txBody>
          <a:bodyPr wrap="square">
            <a:spAutoFit/>
          </a:bodyPr>
          <a:lstStyle/>
          <a:p>
            <a:pPr>
              <a:buFont typeface="+mj-lt"/>
              <a:buAutoNum type="arabicPeriod"/>
            </a:pPr>
            <a:r>
              <a:rPr lang="zh-CN" altLang="en-US" b="1" dirty="0">
                <a:solidFill>
                  <a:prstClr val="black"/>
                </a:solidFill>
                <a:latin typeface="Times New Roman" panose="02020603050405020304" charset="0"/>
                <a:cs typeface="Times New Roman" panose="02020603050405020304" charset="0"/>
              </a:rPr>
              <a:t>虽然</a:t>
            </a:r>
            <a:r>
              <a:rPr lang="zh-CN" altLang="en-US" b="1" dirty="0">
                <a:solidFill>
                  <a:srgbClr val="000000"/>
                </a:solidFill>
                <a:latin typeface="Inter"/>
              </a:rPr>
              <a:t>在校园里设立涂鸦墙这个想法可能很有吸引力，但我认为这不是最佳选择</a:t>
            </a:r>
            <a:r>
              <a:rPr lang="en-US" altLang="zh-CN" b="1" dirty="0">
                <a:solidFill>
                  <a:srgbClr val="000000"/>
                </a:solidFill>
                <a:latin typeface="Inter"/>
              </a:rPr>
              <a:t>/</a:t>
            </a:r>
            <a:r>
              <a:rPr lang="zh-CN" altLang="en-US" b="1" dirty="0">
                <a:solidFill>
                  <a:srgbClr val="000000"/>
                </a:solidFill>
                <a:latin typeface="Inter"/>
              </a:rPr>
              <a:t>不是一个明智的选择</a:t>
            </a:r>
            <a:r>
              <a:rPr lang="zh-CN" altLang="en-US" dirty="0">
                <a:solidFill>
                  <a:srgbClr val="000000"/>
                </a:solidFill>
                <a:latin typeface="Inter"/>
              </a:rPr>
              <a:t>。</a:t>
            </a:r>
            <a:endParaRPr lang="en-US" altLang="zh-CN" dirty="0">
              <a:solidFill>
                <a:srgbClr val="000000"/>
              </a:solidFill>
              <a:latin typeface="Inter"/>
            </a:endParaRPr>
          </a:p>
          <a:p>
            <a:r>
              <a:rPr lang="en-US" altLang="zh-CN" i="1" u="sng" dirty="0">
                <a:highlight>
                  <a:srgbClr val="00FFFF"/>
                </a:highlight>
                <a:latin typeface="Calibri" panose="020F0502020204030204" pitchFamily="34" charset="0"/>
                <a:ea typeface="Calibri" panose="020F0502020204030204" pitchFamily="34" charset="0"/>
                <a:cs typeface="Calibri" panose="020F0502020204030204" pitchFamily="34" charset="0"/>
              </a:rPr>
              <a:t>While/Though/Although the idea of establishing a graffiti wall on campus may seem appealing</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zh-CN" i="1" u="sng" dirty="0">
                <a:highlight>
                  <a:srgbClr val="00FF00"/>
                </a:highlight>
                <a:latin typeface="Calibri" panose="020F0502020204030204" pitchFamily="34" charset="0"/>
                <a:ea typeface="Calibri" panose="020F0502020204030204" pitchFamily="34" charset="0"/>
                <a:cs typeface="Calibri" panose="020F0502020204030204" pitchFamily="34" charset="0"/>
              </a:rPr>
              <a:t>I believe it is not the best choice.</a:t>
            </a:r>
            <a:endParaRPr lang="en-US" altLang="zh-CN" i="1" u="sng" dirty="0">
              <a:highlight>
                <a:srgbClr val="00FF00"/>
              </a:highlight>
              <a:latin typeface="Calibri" panose="020F0502020204030204" pitchFamily="34" charset="0"/>
              <a:ea typeface="Calibri" panose="020F0502020204030204" pitchFamily="34" charset="0"/>
              <a:cs typeface="Calibri" panose="020F0502020204030204" pitchFamily="34" charset="0"/>
            </a:endParaRPr>
          </a:p>
          <a:p>
            <a:r>
              <a:rPr lang="en-US" altLang="zh-CN" i="1" u="sng" dirty="0">
                <a:highlight>
                  <a:srgbClr val="00FFFF"/>
                </a:highlight>
                <a:latin typeface="Calibri" panose="020F0502020204030204" pitchFamily="34" charset="0"/>
                <a:ea typeface="Calibri" panose="020F0502020204030204" pitchFamily="34" charset="0"/>
                <a:cs typeface="Calibri" panose="020F0502020204030204" pitchFamily="34" charset="0"/>
              </a:rPr>
              <a:t>Appealing  and popular  as it is</a:t>
            </a:r>
            <a:r>
              <a:rPr lang="en-US" altLang="zh-CN" i="1" dirty="0">
                <a:latin typeface="Calibri" panose="020F0502020204030204" pitchFamily="34" charset="0"/>
                <a:ea typeface="Calibri" panose="020F0502020204030204" pitchFamily="34" charset="0"/>
                <a:cs typeface="Calibri" panose="020F0502020204030204" pitchFamily="34" charset="0"/>
              </a:rPr>
              <a:t>, </a:t>
            </a:r>
            <a:r>
              <a:rPr lang="en-US" altLang="zh-CN" i="1" u="sng" dirty="0">
                <a:highlight>
                  <a:srgbClr val="00FF00"/>
                </a:highlight>
                <a:latin typeface="Calibri" panose="020F0502020204030204" pitchFamily="34" charset="0"/>
                <a:ea typeface="Calibri" panose="020F0502020204030204" pitchFamily="34" charset="0"/>
                <a:cs typeface="Calibri" panose="020F0502020204030204" pitchFamily="34" charset="0"/>
              </a:rPr>
              <a:t>it would be unwise/might not be a wise choice  to</a:t>
            </a:r>
            <a:r>
              <a:rPr lang="en-US" altLang="zh-CN" i="1" dirty="0">
                <a:solidFill>
                  <a:srgbClr val="000000"/>
                </a:solidFill>
                <a:highlight>
                  <a:srgbClr val="00FF00"/>
                </a:highlight>
                <a:latin typeface="Calibri" panose="020F0502020204030204" pitchFamily="34" charset="0"/>
                <a:ea typeface="Calibri" panose="020F0502020204030204" pitchFamily="34" charset="0"/>
                <a:cs typeface="Calibri" panose="020F0502020204030204" pitchFamily="34" charset="0"/>
              </a:rPr>
              <a:t> establish a graffiti wall on campus.</a:t>
            </a:r>
            <a:endParaRPr lang="zh-CN" altLang="en-US" i="1" u="sng" dirty="0">
              <a:highlight>
                <a:srgbClr val="00FF00"/>
              </a:highlight>
              <a:latin typeface="Calibri" panose="020F0502020204030204" pitchFamily="34" charset="0"/>
              <a:ea typeface="Calibri" panose="020F0502020204030204" pitchFamily="34" charset="0"/>
              <a:cs typeface="Calibri" panose="020F0502020204030204" pitchFamily="34" charset="0"/>
            </a:endParaRPr>
          </a:p>
          <a:p>
            <a:r>
              <a:rPr lang="en-US" altLang="zh-CN" b="1" dirty="0">
                <a:solidFill>
                  <a:srgbClr val="000000"/>
                </a:solidFill>
                <a:latin typeface="Inter"/>
              </a:rPr>
              <a:t>   </a:t>
            </a:r>
            <a:r>
              <a:rPr lang="zh-CN" altLang="en-US" b="1" dirty="0">
                <a:solidFill>
                  <a:srgbClr val="000000"/>
                </a:solidFill>
                <a:latin typeface="Inter"/>
              </a:rPr>
              <a:t>涂鸦，即使本意是作为艺术，可能会出现冒犯他人的不当内容。</a:t>
            </a:r>
            <a:r>
              <a:rPr lang="zh-CN" altLang="en-US" b="1" dirty="0">
                <a:solidFill>
                  <a:srgbClr val="FF0000"/>
                </a:solidFill>
                <a:latin typeface="Inter"/>
              </a:rPr>
              <a:t>此外</a:t>
            </a:r>
            <a:r>
              <a:rPr lang="zh-CN" altLang="en-US" b="1" dirty="0">
                <a:solidFill>
                  <a:srgbClr val="000000"/>
                </a:solidFill>
                <a:latin typeface="Inter"/>
              </a:rPr>
              <a:t>，它还可能会促使学生在其他学校财物上作画，从而造成潜在破坏。</a:t>
            </a:r>
            <a:endParaRPr lang="en-US" altLang="zh-CN" dirty="0">
              <a:solidFill>
                <a:srgbClr val="000000"/>
              </a:solidFill>
              <a:latin typeface="Inter"/>
            </a:endParaRPr>
          </a:p>
          <a:p>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Graffiti, even  intended as art, could lead to inappropriate messages offending others. </a:t>
            </a:r>
            <a:r>
              <a:rPr lang="en-US" altLang="zh-CN" b="1" i="1" dirty="0">
                <a:solidFill>
                  <a:srgbClr val="000000"/>
                </a:solidFill>
                <a:latin typeface="Calibri" panose="020F0502020204030204" pitchFamily="34" charset="0"/>
                <a:ea typeface="Calibri" panose="020F0502020204030204" pitchFamily="34" charset="0"/>
                <a:cs typeface="Calibri" panose="020F0502020204030204" pitchFamily="34" charset="0"/>
              </a:rPr>
              <a:t>It </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may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also</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 encourage students to paint on other school property, </a:t>
            </a:r>
            <a:r>
              <a:rPr lang="en-US" altLang="zh-CN" b="1" i="1" dirty="0">
                <a:solidFill>
                  <a:srgbClr val="000000"/>
                </a:solidFill>
                <a:latin typeface="Calibri" panose="020F0502020204030204" pitchFamily="34" charset="0"/>
                <a:ea typeface="Calibri" panose="020F0502020204030204" pitchFamily="34" charset="0"/>
                <a:cs typeface="Calibri" panose="020F0502020204030204" pitchFamily="34" charset="0"/>
              </a:rPr>
              <a:t>leading to</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 potential damage and influence the beauty of campus  .</a:t>
            </a:r>
            <a:endPar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文本框 5"/>
          <p:cNvSpPr txBox="1"/>
          <p:nvPr/>
        </p:nvSpPr>
        <p:spPr>
          <a:xfrm>
            <a:off x="195581" y="4103711"/>
            <a:ext cx="11840593" cy="2585323"/>
          </a:xfrm>
          <a:prstGeom prst="rect">
            <a:avLst/>
          </a:prstGeom>
          <a:noFill/>
        </p:spPr>
        <p:txBody>
          <a:bodyPr wrap="square">
            <a:spAutoFit/>
          </a:bodyPr>
          <a:lstStyle/>
          <a:p>
            <a:r>
              <a:rPr lang="en-US" altLang="zh-CN" b="1" dirty="0"/>
              <a:t>1. </a:t>
            </a:r>
            <a:r>
              <a:rPr lang="zh-CN" altLang="en-US" b="1" dirty="0"/>
              <a:t>拿起喷漆，为涂鸦墙添彩，这不仅是一项活动，更是点燃学生热爱艺术和生活热情的重要一课。</a:t>
            </a:r>
            <a:r>
              <a:rPr lang="zh-CN" altLang="en-US" b="1" dirty="0">
                <a:solidFill>
                  <a:srgbClr val="000000"/>
                </a:solidFill>
                <a:latin typeface="Inter"/>
              </a:rPr>
              <a:t>虽然这可能会占用一些额外时间，但它肯定会激发我们的想象力，并在长时间的学习过程中充当缓解压力的好帮手。</a:t>
            </a:r>
            <a:endParaRPr lang="en-US" altLang="zh-CN" b="1" dirty="0">
              <a:solidFill>
                <a:srgbClr val="000000"/>
              </a:solidFill>
              <a:latin typeface="Inter"/>
            </a:endParaRPr>
          </a:p>
          <a:p>
            <a:r>
              <a:rPr lang="en-US" altLang="zh-CN" i="1" dirty="0">
                <a:latin typeface="Calibri" panose="020F0502020204030204" pitchFamily="34" charset="0"/>
                <a:ea typeface="Calibri" panose="020F0502020204030204" pitchFamily="34" charset="0"/>
                <a:cs typeface="Calibri" panose="020F0502020204030204" pitchFamily="34" charset="0"/>
              </a:rPr>
              <a:t>Grab a sprayer, and color the Graffiti Wall.</a:t>
            </a:r>
            <a:r>
              <a:rPr lang="en-US" altLang="zh-CN" b="1" i="1" dirty="0">
                <a:latin typeface="Calibri" panose="020F0502020204030204" pitchFamily="34" charset="0"/>
                <a:ea typeface="Calibri" panose="020F0502020204030204" pitchFamily="34" charset="0"/>
                <a:cs typeface="Calibri" panose="020F0502020204030204" pitchFamily="34" charset="0"/>
              </a:rPr>
              <a:t> It</a:t>
            </a:r>
            <a:r>
              <a:rPr lang="en-US" altLang="zh-CN" i="1" dirty="0">
                <a:latin typeface="Calibri" panose="020F0502020204030204" pitchFamily="34" charset="0"/>
                <a:ea typeface="Calibri" panose="020F0502020204030204" pitchFamily="34" charset="0"/>
                <a:cs typeface="Calibri" panose="020F0502020204030204" pitchFamily="34" charset="0"/>
              </a:rPr>
              <a:t>’s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not</a:t>
            </a:r>
            <a:r>
              <a:rPr lang="en-US" altLang="zh-CN" i="1" dirty="0">
                <a:latin typeface="Calibri" panose="020F0502020204030204" pitchFamily="34" charset="0"/>
                <a:ea typeface="Calibri" panose="020F0502020204030204" pitchFamily="34" charset="0"/>
                <a:cs typeface="Calibri" panose="020F0502020204030204" pitchFamily="34" charset="0"/>
              </a:rPr>
              <a:t> just an activity,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but</a:t>
            </a:r>
            <a:r>
              <a:rPr lang="en-US" altLang="zh-CN" i="1" dirty="0">
                <a:latin typeface="Calibri" panose="020F0502020204030204" pitchFamily="34" charset="0"/>
                <a:ea typeface="Calibri" panose="020F0502020204030204" pitchFamily="34" charset="0"/>
                <a:cs typeface="Calibri" panose="020F0502020204030204" pitchFamily="34" charset="0"/>
              </a:rPr>
              <a:t> a vital lesson to ignite students’ passion for embracing art and life.</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zh-CN" b="1" i="1" dirty="0">
                <a:solidFill>
                  <a:srgbClr val="000000"/>
                </a:solidFill>
                <a:latin typeface="Calibri" panose="020F0502020204030204" pitchFamily="34" charset="0"/>
                <a:ea typeface="Calibri" panose="020F0502020204030204" pitchFamily="34" charset="0"/>
                <a:cs typeface="Calibri" panose="020F0502020204030204" pitchFamily="34" charset="0"/>
              </a:rPr>
              <a:t>Though</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 it may occupy some extra time, it will definitely </a:t>
            </a:r>
            <a:r>
              <a:rPr lang="en-US" altLang="zh-CN" b="1" i="1" dirty="0">
                <a:solidFill>
                  <a:srgbClr val="0969DA"/>
                </a:solidFill>
                <a:latin typeface="Calibri" panose="020F0502020204030204" pitchFamily="34" charset="0"/>
                <a:ea typeface="Calibri" panose="020F0502020204030204" pitchFamily="34" charset="0"/>
                <a:cs typeface="Calibri" panose="020F0502020204030204" pitchFamily="34" charset="0"/>
                <a:hlinkClick r:id="rId3"/>
              </a:rPr>
              <a:t>kindle</a:t>
            </a:r>
            <a:r>
              <a:rPr lang="en-US" altLang="zh-CN" b="1"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our imagination, and </a:t>
            </a:r>
            <a:r>
              <a:rPr lang="en-US" altLang="zh-CN"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serve as</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 a stress - reliever during our study marathons.</a:t>
            </a:r>
            <a:endPar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altLang="zh-CN" b="1" dirty="0"/>
              <a:t>2.</a:t>
            </a:r>
            <a:r>
              <a:rPr lang="zh-CN" altLang="en-US" b="1" dirty="0"/>
              <a:t>想象一下，你拿起画笔，在画布上快速挥动，（</a:t>
            </a:r>
            <a:r>
              <a:rPr lang="zh-CN" altLang="en-US" b="1" dirty="0">
                <a:solidFill>
                  <a:srgbClr val="000000"/>
                </a:solidFill>
                <a:latin typeface="Inter"/>
              </a:rPr>
              <a:t>在上面）自由地表达他们的创造力和多样的观点，为原本单调的校园角落注入生机。</a:t>
            </a:r>
            <a:endParaRPr lang="en-US" altLang="zh-CN" dirty="0">
              <a:solidFill>
                <a:srgbClr val="000000"/>
              </a:solidFill>
              <a:latin typeface="Inter"/>
            </a:endParaRPr>
          </a:p>
          <a:p>
            <a:r>
              <a:rPr lang="en-US" altLang="zh-CN" i="1" dirty="0">
                <a:latin typeface="Calibri" panose="020F0502020204030204" pitchFamily="34" charset="0"/>
                <a:ea typeface="Calibri" panose="020F0502020204030204" pitchFamily="34" charset="0"/>
                <a:cs typeface="Calibri" panose="020F0502020204030204" pitchFamily="34" charset="0"/>
              </a:rPr>
              <a:t>Imagine yourself grabbing a brush, waving it swiftly on the canvas,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where</a:t>
            </a:r>
            <a:r>
              <a:rPr lang="en-US" altLang="zh-CN" i="1" dirty="0">
                <a:latin typeface="Calibri" panose="020F0502020204030204" pitchFamily="34" charset="0"/>
                <a:ea typeface="Calibri" panose="020F0502020204030204" pitchFamily="34" charset="0"/>
                <a:cs typeface="Calibri" panose="020F0502020204030204" pitchFamily="34" charset="0"/>
              </a:rPr>
              <a:t> you </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 can freely express your creativity and diverse perspectives, </a:t>
            </a:r>
            <a:r>
              <a:rPr lang="en-US" altLang="zh-CN" b="1" i="1" dirty="0">
                <a:solidFill>
                  <a:srgbClr val="000000"/>
                </a:solidFill>
                <a:latin typeface="Calibri" panose="020F0502020204030204" pitchFamily="34" charset="0"/>
                <a:ea typeface="Calibri" panose="020F0502020204030204" pitchFamily="34" charset="0"/>
                <a:cs typeface="Calibri" panose="020F0502020204030204" pitchFamily="34" charset="0"/>
              </a:rPr>
              <a:t>breathing life into</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 otherwise dull and boring  campus </a:t>
            </a:r>
            <a:r>
              <a:rPr lang="en-US" altLang="zh-CN" b="1" i="1" dirty="0">
                <a:solidFill>
                  <a:srgbClr val="000000"/>
                </a:solidFill>
                <a:latin typeface="Calibri" panose="020F0502020204030204" pitchFamily="34" charset="0"/>
                <a:ea typeface="Calibri" panose="020F0502020204030204" pitchFamily="34" charset="0"/>
                <a:cs typeface="Calibri" panose="020F0502020204030204" pitchFamily="34" charset="0"/>
              </a:rPr>
              <a:t>corners.</a:t>
            </a:r>
            <a:endPar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barn(inVertical)">
                                      <p:cBhvr>
                                        <p:cTn id="10" dur="500"/>
                                        <p:tgtEl>
                                          <p:spTgt spid="1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barn(inVertical)">
                                      <p:cBhvr>
                                        <p:cTn id="15" dur="500"/>
                                        <p:tgtEl>
                                          <p:spTgt spid="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barn(inVertical)">
                                      <p:cBhvr>
                                        <p:cTn id="20" dur="500"/>
                                        <p:tgtEl>
                                          <p:spTgt spid="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Effect transition="in" filter="barn(inVertical)">
                                      <p:cBhvr>
                                        <p:cTn id="25" dur="500"/>
                                        <p:tgtEl>
                                          <p:spTgt spid="1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arn(inVertical)">
                                      <p:cBhvr>
                                        <p:cTn id="30" dur="500"/>
                                        <p:tgtEl>
                                          <p:spTgt spid="6">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barn(inVertical)">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barn(inVertical)">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barn(inVertical)">
                                      <p:cBhvr>
                                        <p:cTn id="4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067" y="789960"/>
            <a:ext cx="543447" cy="586476"/>
          </a:xfrm>
          <a:prstGeom prst="rect">
            <a:avLst/>
          </a:prstGeom>
          <a:noFill/>
        </p:spPr>
        <p:txBody>
          <a:bodyPr wrap="none"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rPr>
              <a:t>01</a:t>
            </a:r>
            <a:endParaRPr kumimoji="0" lang="en-US" altLang="zh-CN" sz="3200" b="1"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 name="TextBox 8"/>
          <p:cNvSpPr txBox="1"/>
          <p:nvPr/>
        </p:nvSpPr>
        <p:spPr>
          <a:xfrm>
            <a:off x="1518565" y="1022809"/>
            <a:ext cx="3962573" cy="242864"/>
          </a:xfrm>
          <a:prstGeom prst="rect">
            <a:avLst/>
          </a:prstGeom>
          <a:noFill/>
        </p:spPr>
        <p:txBody>
          <a:bodyPr wrap="none" lIns="48000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方正清刻本悦宋简体" panose="02000000000000000000" pitchFamily="2" charset="-122"/>
              <a:ea typeface="方正清刻本悦宋简体" panose="02000000000000000000" pitchFamily="2" charset="-122"/>
              <a:cs typeface="+mn-ea"/>
              <a:sym typeface="+mn-lt"/>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42" y="510989"/>
            <a:ext cx="2519538" cy="394256"/>
          </a:xfrm>
          <a:prstGeom prst="rect">
            <a:avLst/>
          </a:prstGeom>
        </p:spPr>
      </p:pic>
      <p:sp>
        <p:nvSpPr>
          <p:cNvPr id="11" name="文本框 10"/>
          <p:cNvSpPr txBox="1"/>
          <p:nvPr/>
        </p:nvSpPr>
        <p:spPr>
          <a:xfrm>
            <a:off x="806824" y="135686"/>
            <a:ext cx="3612776" cy="461665"/>
          </a:xfrm>
          <a:prstGeom prst="rect">
            <a:avLst/>
          </a:prstGeom>
          <a:noFill/>
        </p:spPr>
        <p:txBody>
          <a:bodyPr wrap="square" rtlCol="0">
            <a:spAutoFit/>
          </a:bodyPr>
          <a:lstStyle/>
          <a:p>
            <a:r>
              <a:rPr lang="en-US" altLang="zh-CN" sz="2400" b="1" dirty="0">
                <a:latin typeface="迷你简卡通" panose="03000509000000000000" pitchFamily="65" charset="-122"/>
                <a:ea typeface="迷你简卡通" panose="03000509000000000000" pitchFamily="65" charset="-122"/>
              </a:rPr>
              <a:t>02.</a:t>
            </a:r>
            <a:r>
              <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rPr>
              <a:t>分段构写 </a:t>
            </a:r>
            <a:endParaRPr lang="zh-CN" altLang="en-US" sz="2400" b="1" dirty="0">
              <a:solidFill>
                <a:prstClr val="black">
                  <a:lumMod val="75000"/>
                  <a:lumOff val="25000"/>
                </a:prstClr>
              </a:solidFill>
              <a:latin typeface="方正清刻本悦宋简体" panose="02000000000000000000" pitchFamily="2" charset="-122"/>
              <a:ea typeface="方正清刻本悦宋简体" panose="02000000000000000000" pitchFamily="2" charset="-122"/>
            </a:endParaRPr>
          </a:p>
        </p:txBody>
      </p:sp>
      <p:sp>
        <p:nvSpPr>
          <p:cNvPr id="2" name="标题 1"/>
          <p:cNvSpPr txBox="1"/>
          <p:nvPr/>
        </p:nvSpPr>
        <p:spPr>
          <a:xfrm>
            <a:off x="4768967" y="254279"/>
            <a:ext cx="4414226" cy="705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ym typeface="+mn-ea"/>
              </a:rPr>
              <a:t>P2. </a:t>
            </a:r>
            <a:r>
              <a:rPr lang="zh-CN" altLang="en-US" sz="2800" b="1" dirty="0">
                <a:solidFill>
                  <a:srgbClr val="3081B9"/>
                </a:solidFill>
                <a:sym typeface="+mn-ea"/>
              </a:rPr>
              <a:t>建议</a:t>
            </a:r>
            <a:r>
              <a:rPr lang="en-US" altLang="zh-CN" sz="2800" b="1" dirty="0">
                <a:sym typeface="+mn-ea"/>
              </a:rPr>
              <a:t>+</a:t>
            </a:r>
            <a:r>
              <a:rPr lang="zh-CN" altLang="en-US" sz="2800" b="1" dirty="0">
                <a:solidFill>
                  <a:srgbClr val="FF0000"/>
                </a:solidFill>
                <a:sym typeface="+mn-ea"/>
              </a:rPr>
              <a:t>理由</a:t>
            </a:r>
            <a:endParaRPr lang="zh-CN" altLang="en-US" sz="2800" b="1" dirty="0">
              <a:solidFill>
                <a:srgbClr val="FF0000"/>
              </a:solidFill>
              <a:sym typeface="+mn-ea"/>
            </a:endParaRPr>
          </a:p>
        </p:txBody>
      </p:sp>
      <p:sp>
        <p:nvSpPr>
          <p:cNvPr id="4" name="标题 1"/>
          <p:cNvSpPr txBox="1"/>
          <p:nvPr/>
        </p:nvSpPr>
        <p:spPr>
          <a:xfrm>
            <a:off x="373185" y="1567009"/>
            <a:ext cx="11583589" cy="3402556"/>
          </a:xfrm>
          <a:prstGeom prst="rect">
            <a:avLst/>
          </a:prstGeom>
          <a:noFill/>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0"/>
              </a:spcAft>
            </a:pPr>
            <a:r>
              <a:rPr lang="zh-CN" altLang="en-US" sz="1800" b="1" dirty="0">
                <a:highlight>
                  <a:srgbClr val="00FFFF"/>
                </a:highlight>
                <a:latin typeface="Times New Roman" panose="02020603050405020304" charset="0"/>
                <a:cs typeface="Times New Roman" panose="02020603050405020304" charset="0"/>
              </a:rPr>
              <a:t>语料</a:t>
            </a:r>
            <a:r>
              <a:rPr lang="en-US" altLang="zh-CN" sz="1800" b="1" dirty="0">
                <a:highlight>
                  <a:srgbClr val="00FFFF"/>
                </a:highlight>
                <a:latin typeface="Times New Roman" panose="02020603050405020304" charset="0"/>
                <a:cs typeface="Times New Roman" panose="02020603050405020304" charset="0"/>
              </a:rPr>
              <a:t>1</a:t>
            </a:r>
            <a:r>
              <a:rPr lang="zh-CN" altLang="en-US" sz="1800" b="1" dirty="0">
                <a:highlight>
                  <a:srgbClr val="00FFFF"/>
                </a:highlight>
                <a:latin typeface="Times New Roman" panose="02020603050405020304" charset="0"/>
                <a:cs typeface="Times New Roman" panose="02020603050405020304" charset="0"/>
              </a:rPr>
              <a:t>：利用好衔接词</a:t>
            </a:r>
            <a:r>
              <a:rPr lang="en-US" altLang="zh-CN" sz="1800" b="1" dirty="0">
                <a:highlight>
                  <a:srgbClr val="00FFFF"/>
                </a:highlight>
                <a:latin typeface="Times New Roman" panose="02020603050405020304" charset="0"/>
                <a:cs typeface="Times New Roman" panose="02020603050405020304" charset="0"/>
              </a:rPr>
              <a:t>: </a:t>
            </a:r>
            <a:r>
              <a:rPr lang="en-US" altLang="zh-CN" sz="1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firstly</a:t>
            </a:r>
            <a:r>
              <a:rPr lang="en-US" altLang="zh-CN" sz="1800" b="1" u="sng" dirty="0">
                <a:solidFill>
                  <a:srgbClr val="FF0000"/>
                </a:solidFill>
                <a:latin typeface="Calibri" panose="020F0502020204030204" pitchFamily="34" charset="0"/>
                <a:cs typeface="Calibri" panose="020F0502020204030204" pitchFamily="34" charset="0"/>
              </a:rPr>
              <a:t>, </a:t>
            </a:r>
            <a:r>
              <a:rPr lang="en-US" altLang="zh-CN" sz="1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secondly</a:t>
            </a:r>
            <a:r>
              <a:rPr lang="en-US" altLang="zh-CN" sz="1800" b="1" u="sng" dirty="0">
                <a:solidFill>
                  <a:srgbClr val="FF0000"/>
                </a:solidFill>
                <a:latin typeface="Calibri" panose="020F0502020204030204" pitchFamily="34" charset="0"/>
                <a:cs typeface="Calibri" panose="020F0502020204030204" pitchFamily="34" charset="0"/>
              </a:rPr>
              <a:t>, </a:t>
            </a:r>
            <a:r>
              <a:rPr lang="en-US" altLang="zh-CN" sz="1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moreover</a:t>
            </a:r>
            <a:r>
              <a:rPr lang="en-US" altLang="zh-CN" sz="1800" b="1" u="sng" dirty="0">
                <a:solidFill>
                  <a:srgbClr val="FF0000"/>
                </a:solidFill>
                <a:latin typeface="Calibri" panose="020F0502020204030204" pitchFamily="34" charset="0"/>
                <a:cs typeface="Calibri" panose="020F0502020204030204" pitchFamily="34" charset="0"/>
              </a:rPr>
              <a:t>, </a:t>
            </a:r>
            <a:r>
              <a:rPr lang="en-US" altLang="zh-CN" sz="1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additionally</a:t>
            </a:r>
            <a:r>
              <a:rPr lang="en-US" altLang="zh-CN" sz="1800" b="1" dirty="0">
                <a:latin typeface="Calibri" panose="020F0502020204030204" pitchFamily="34" charset="0"/>
                <a:ea typeface="Calibri" panose="020F0502020204030204" pitchFamily="34" charset="0"/>
                <a:cs typeface="Calibri" panose="020F0502020204030204" pitchFamily="34" charset="0"/>
              </a:rPr>
              <a:t>...</a:t>
            </a:r>
            <a:r>
              <a:rPr lang="zh-CN" altLang="en-US" sz="1800" b="1" dirty="0">
                <a:latin typeface="Calibri" panose="020F0502020204030204" pitchFamily="34" charset="0"/>
                <a:cs typeface="Calibri" panose="020F0502020204030204" pitchFamily="34" charset="0"/>
              </a:rPr>
              <a:t>增强条理性</a:t>
            </a:r>
            <a:endParaRPr lang="zh-CN" altLang="en-US" sz="1800" b="1" dirty="0">
              <a:latin typeface="Calibri" panose="020F0502020204030204" pitchFamily="34" charset="0"/>
              <a:cs typeface="Calibri" panose="020F0502020204030204" pitchFamily="34" charset="0"/>
            </a:endParaRPr>
          </a:p>
          <a:p>
            <a:pPr marL="285750" indent="-285750" algn="just">
              <a:lnSpc>
                <a:spcPct val="150000"/>
              </a:lnSpc>
              <a:spcAft>
                <a:spcPts val="0"/>
              </a:spcAft>
              <a:buFont typeface="Arial" panose="020B0604020202020204" pitchFamily="34" charset="0"/>
              <a:buChar char="•"/>
            </a:pPr>
            <a:r>
              <a:rPr lang="zh-CN" altLang="en-US" sz="1800" b="1" dirty="0">
                <a:highlight>
                  <a:srgbClr val="00FFFF"/>
                </a:highlight>
                <a:latin typeface="Times New Roman" panose="02020603050405020304" charset="0"/>
                <a:cs typeface="Times New Roman" panose="02020603050405020304" charset="0"/>
              </a:rPr>
              <a:t>使用</a:t>
            </a:r>
            <a:r>
              <a:rPr lang="en-US" altLang="zh-CN" sz="1800" b="1" dirty="0">
                <a:solidFill>
                  <a:srgbClr val="FF0000"/>
                </a:solidFill>
                <a:highlight>
                  <a:srgbClr val="00FFFF"/>
                </a:highlight>
                <a:latin typeface="Times New Roman" panose="02020603050405020304" charset="0"/>
                <a:cs typeface="Times New Roman" panose="02020603050405020304" charset="0"/>
              </a:rPr>
              <a:t>which</a:t>
            </a:r>
            <a:r>
              <a:rPr lang="zh-CN" altLang="en-US" sz="1800" b="1" dirty="0">
                <a:solidFill>
                  <a:srgbClr val="FF0000"/>
                </a:solidFill>
                <a:highlight>
                  <a:srgbClr val="00FFFF"/>
                </a:highlight>
                <a:latin typeface="Times New Roman" panose="02020603050405020304" charset="0"/>
                <a:cs typeface="Times New Roman" panose="02020603050405020304" charset="0"/>
              </a:rPr>
              <a:t>非限定从</a:t>
            </a:r>
            <a:r>
              <a:rPr lang="zh-CN" altLang="en-US" sz="1800" b="1" dirty="0">
                <a:highlight>
                  <a:srgbClr val="00FFFF"/>
                </a:highlight>
                <a:latin typeface="Times New Roman" panose="02020603050405020304" charset="0"/>
                <a:cs typeface="Times New Roman" panose="02020603050405020304" charset="0"/>
              </a:rPr>
              <a:t>和</a:t>
            </a:r>
            <a:r>
              <a:rPr lang="zh-CN" altLang="en-US" sz="1800" b="1" dirty="0">
                <a:solidFill>
                  <a:srgbClr val="FF0000"/>
                </a:solidFill>
                <a:highlight>
                  <a:srgbClr val="00FFFF"/>
                </a:highlight>
                <a:latin typeface="Times New Roman" panose="02020603050405020304" charset="0"/>
                <a:cs typeface="Times New Roman" panose="02020603050405020304" charset="0"/>
              </a:rPr>
              <a:t>非谓语结构</a:t>
            </a:r>
            <a:r>
              <a:rPr lang="zh-CN" altLang="en-US" sz="1800" b="1" dirty="0">
                <a:highlight>
                  <a:srgbClr val="00FFFF"/>
                </a:highlight>
                <a:latin typeface="Times New Roman" panose="02020603050405020304" charset="0"/>
                <a:cs typeface="Times New Roman" panose="02020603050405020304" charset="0"/>
              </a:rPr>
              <a:t>连词成句</a:t>
            </a:r>
            <a:endParaRPr lang="en-US" altLang="zh-CN" sz="1800" b="1" dirty="0">
              <a:highlight>
                <a:srgbClr val="00FFFF"/>
              </a:highlight>
              <a:latin typeface="Times New Roman" panose="02020603050405020304" charset="0"/>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800" b="1" dirty="0">
                <a:highlight>
                  <a:srgbClr val="00FFFF"/>
                </a:highlight>
                <a:latin typeface="Times New Roman" panose="02020603050405020304" charset="0"/>
                <a:cs typeface="Times New Roman" panose="02020603050405020304" charset="0"/>
              </a:rPr>
              <a:t>常用表达</a:t>
            </a:r>
            <a:r>
              <a:rPr lang="zh-CN" altLang="en-US" sz="1800" b="1" dirty="0">
                <a:latin typeface="Times New Roman" panose="02020603050405020304" charset="0"/>
                <a:cs typeface="Times New Roman" panose="02020603050405020304" charset="0"/>
              </a:rPr>
              <a:t>：</a:t>
            </a:r>
            <a:endParaRPr lang="en-US" altLang="zh-CN" sz="1800" b="1" dirty="0">
              <a:latin typeface="Times New Roman" panose="02020603050405020304" charset="0"/>
              <a:cs typeface="Times New Roman" panose="02020603050405020304" charset="0"/>
            </a:endParaRPr>
          </a:p>
          <a:p>
            <a:pPr marL="342900" indent="-342900" algn="just">
              <a:lnSpc>
                <a:spcPct val="150000"/>
              </a:lnSpc>
              <a:spcAft>
                <a:spcPts val="0"/>
              </a:spcAft>
              <a:buFont typeface="+mj-lt"/>
              <a:buAutoNum type="arabicPeriod"/>
            </a:pPr>
            <a:r>
              <a:rPr lang="en-US" altLang="zh-CN" sz="1800" b="1" dirty="0">
                <a:latin typeface="Times New Roman" panose="02020603050405020304" charset="0"/>
                <a:cs typeface="Times New Roman" panose="02020603050405020304" charset="0"/>
              </a:rPr>
              <a:t>Firstly, considering /given that…</a:t>
            </a:r>
            <a:r>
              <a:rPr lang="zh-CN" altLang="en-US" sz="1800" b="1" dirty="0">
                <a:latin typeface="Times New Roman" panose="02020603050405020304" charset="0"/>
                <a:cs typeface="Times New Roman" panose="02020603050405020304" charset="0"/>
              </a:rPr>
              <a:t>，主句</a:t>
            </a:r>
            <a:r>
              <a:rPr lang="en-US" altLang="zh-CN" sz="1800" b="1" dirty="0">
                <a:latin typeface="Times New Roman" panose="02020603050405020304" charset="0"/>
                <a:cs typeface="Times New Roman" panose="02020603050405020304" charset="0"/>
              </a:rPr>
              <a:t>.... ; What' s more/Additionally, not only......, but also…</a:t>
            </a:r>
            <a:endParaRPr lang="zh-CN" altLang="en-US" sz="1800" b="1" dirty="0">
              <a:latin typeface="Times New Roman" panose="02020603050405020304" charset="0"/>
              <a:cs typeface="Times New Roman" panose="02020603050405020304" charset="0"/>
            </a:endParaRPr>
          </a:p>
          <a:p>
            <a:pPr marL="342900" indent="-342900" algn="just">
              <a:lnSpc>
                <a:spcPct val="150000"/>
              </a:lnSpc>
              <a:spcAft>
                <a:spcPts val="0"/>
              </a:spcAft>
              <a:buFont typeface="+mj-lt"/>
              <a:buAutoNum type="arabicPeriod"/>
            </a:pPr>
            <a:r>
              <a:rPr lang="zh-CN" altLang="en-US" sz="1800" b="1" dirty="0">
                <a:latin typeface="Times New Roman" panose="02020603050405020304" charset="0"/>
                <a:cs typeface="Times New Roman" panose="02020603050405020304" charset="0"/>
              </a:rPr>
              <a:t>中间拓展部分，常用</a:t>
            </a:r>
            <a:r>
              <a:rPr lang="en-US" altLang="zh-CN" sz="1800" b="1" dirty="0">
                <a:latin typeface="Times New Roman" panose="02020603050405020304" charset="0"/>
                <a:cs typeface="Times New Roman" panose="02020603050405020304" charset="0"/>
              </a:rPr>
              <a:t>which</a:t>
            </a:r>
            <a:r>
              <a:rPr lang="zh-CN" altLang="en-US" sz="1800" b="1" dirty="0">
                <a:latin typeface="Times New Roman" panose="02020603050405020304" charset="0"/>
                <a:cs typeface="Times New Roman" panose="02020603050405020304" charset="0"/>
              </a:rPr>
              <a:t>定语从句</a:t>
            </a:r>
            <a:r>
              <a:rPr lang="en-US" altLang="zh-CN" sz="1800" b="1" dirty="0">
                <a:latin typeface="Times New Roman" panose="02020603050405020304" charset="0"/>
                <a:cs typeface="Times New Roman" panose="02020603050405020304" charset="0"/>
              </a:rPr>
              <a:t>/ allowing sb. to do/ making it possible for sb. to do/ leading to/ contributing to/to do </a:t>
            </a:r>
            <a:r>
              <a:rPr lang="zh-CN" altLang="en-US" sz="1800" b="1" dirty="0">
                <a:latin typeface="Times New Roman" panose="02020603050405020304" charset="0"/>
                <a:cs typeface="Times New Roman" panose="02020603050405020304" charset="0"/>
              </a:rPr>
              <a:t>等表达</a:t>
            </a:r>
            <a:endParaRPr lang="en-US" altLang="zh-CN" sz="1800" b="1" dirty="0">
              <a:highlight>
                <a:srgbClr val="00FFFF"/>
              </a:highlight>
              <a:latin typeface="Times New Roman" panose="02020603050405020304" charset="0"/>
              <a:cs typeface="Times New Roman" panose="02020603050405020304" charset="0"/>
            </a:endParaRPr>
          </a:p>
          <a:p>
            <a:pPr marL="342900" indent="-342900" algn="just">
              <a:lnSpc>
                <a:spcPct val="150000"/>
              </a:lnSpc>
              <a:spcAft>
                <a:spcPts val="0"/>
              </a:spcAft>
              <a:buFont typeface="+mj-lt"/>
              <a:buAutoNum type="arabicPeriod"/>
            </a:pPr>
            <a:r>
              <a:rPr lang="zh-CN" altLang="en-US" sz="1800" b="1" dirty="0">
                <a:latin typeface="Times New Roman" panose="02020603050405020304" charset="0"/>
                <a:cs typeface="Times New Roman" panose="02020603050405020304" charset="0"/>
              </a:rPr>
              <a:t>关于“建议”：</a:t>
            </a:r>
            <a:r>
              <a:rPr lang="en-US" altLang="zh-CN" sz="1800" b="1" dirty="0">
                <a:latin typeface="Times New Roman" panose="02020603050405020304" charset="0"/>
                <a:cs typeface="Times New Roman" panose="02020603050405020304" charset="0"/>
              </a:rPr>
              <a:t>1</a:t>
            </a:r>
            <a:r>
              <a:rPr lang="zh-CN" altLang="en-US" sz="1800" b="1" dirty="0">
                <a:latin typeface="Times New Roman" panose="02020603050405020304" charset="0"/>
                <a:cs typeface="Times New Roman" panose="02020603050405020304" charset="0"/>
              </a:rPr>
              <a:t>）</a:t>
            </a:r>
            <a:r>
              <a:rPr lang="en-US" altLang="zh-CN" sz="1800" b="1" dirty="0">
                <a:latin typeface="Times New Roman" panose="02020603050405020304" charset="0"/>
                <a:cs typeface="Times New Roman" panose="02020603050405020304" charset="0"/>
              </a:rPr>
              <a:t>I suggest doing </a:t>
            </a:r>
            <a:r>
              <a:rPr lang="en-US" altLang="zh-CN" sz="1800" b="1" dirty="0" err="1">
                <a:latin typeface="Times New Roman" panose="02020603050405020304" charset="0"/>
                <a:cs typeface="Times New Roman" panose="02020603050405020304" charset="0"/>
              </a:rPr>
              <a:t>sth</a:t>
            </a:r>
            <a:r>
              <a:rPr lang="en-US" altLang="zh-CN" sz="1800" b="1" dirty="0">
                <a:latin typeface="Times New Roman" panose="02020603050405020304" charset="0"/>
                <a:cs typeface="Times New Roman" panose="02020603050405020304" charset="0"/>
              </a:rPr>
              <a:t>.	2</a:t>
            </a:r>
            <a:r>
              <a:rPr lang="zh-CN" altLang="en-US" sz="1800" b="1" dirty="0">
                <a:latin typeface="Times New Roman" panose="02020603050405020304" charset="0"/>
                <a:cs typeface="Times New Roman" panose="02020603050405020304" charset="0"/>
              </a:rPr>
              <a:t>）</a:t>
            </a:r>
            <a:r>
              <a:rPr lang="en-US" altLang="zh-CN" sz="1800" b="1" dirty="0">
                <a:latin typeface="Times New Roman" panose="02020603050405020304" charset="0"/>
                <a:cs typeface="Times New Roman" panose="02020603050405020304" charset="0"/>
              </a:rPr>
              <a:t>I strongly recommend that/ It’s strongly recommended that...  </a:t>
            </a:r>
            <a:endParaRPr lang="en-US" altLang="zh-CN" sz="1800" b="1" dirty="0">
              <a:latin typeface="Times New Roman" panose="02020603050405020304" charset="0"/>
              <a:cs typeface="Times New Roman" panose="02020603050405020304" charset="0"/>
            </a:endParaRPr>
          </a:p>
          <a:p>
            <a:pPr algn="just">
              <a:lnSpc>
                <a:spcPct val="150000"/>
              </a:lnSpc>
              <a:spcAft>
                <a:spcPts val="0"/>
              </a:spcAft>
            </a:pPr>
            <a:r>
              <a:rPr lang="en-US" altLang="zh-CN" sz="1800" b="1" dirty="0">
                <a:latin typeface="Times New Roman" panose="02020603050405020304" charset="0"/>
                <a:cs typeface="Times New Roman" panose="02020603050405020304" charset="0"/>
              </a:rPr>
              <a:t>		  3</a:t>
            </a:r>
            <a:r>
              <a:rPr lang="zh-CN" altLang="en-US" sz="1800" b="1" dirty="0">
                <a:latin typeface="Times New Roman" panose="02020603050405020304" charset="0"/>
                <a:cs typeface="Times New Roman" panose="02020603050405020304" charset="0"/>
              </a:rPr>
              <a:t>）</a:t>
            </a:r>
            <a:r>
              <a:rPr lang="en-US" altLang="zh-CN" sz="1800" b="1" dirty="0">
                <a:latin typeface="Times New Roman" panose="02020603050405020304" charset="0"/>
                <a:cs typeface="Times New Roman" panose="02020603050405020304" charset="0"/>
              </a:rPr>
              <a:t>Doing </a:t>
            </a:r>
            <a:r>
              <a:rPr lang="en-US" altLang="zh-CN" sz="1800" b="1" dirty="0" err="1">
                <a:latin typeface="Times New Roman" panose="02020603050405020304" charset="0"/>
                <a:cs typeface="Times New Roman" panose="02020603050405020304" charset="0"/>
              </a:rPr>
              <a:t>sth</a:t>
            </a:r>
            <a:r>
              <a:rPr lang="en-US" altLang="zh-CN" sz="1800" b="1" dirty="0">
                <a:latin typeface="Times New Roman" panose="02020603050405020304" charset="0"/>
                <a:cs typeface="Times New Roman" panose="02020603050405020304" charset="0"/>
              </a:rPr>
              <a:t>. is a must	4</a:t>
            </a:r>
            <a:r>
              <a:rPr lang="zh-CN" altLang="en-US" sz="1800" b="1" dirty="0">
                <a:latin typeface="Times New Roman" panose="02020603050405020304" charset="0"/>
                <a:cs typeface="Times New Roman" panose="02020603050405020304" charset="0"/>
              </a:rPr>
              <a:t>）</a:t>
            </a:r>
            <a:r>
              <a:rPr lang="en-US" altLang="zh-CN" sz="1800" b="1" dirty="0">
                <a:latin typeface="Times New Roman" panose="02020603050405020304" charset="0"/>
                <a:cs typeface="Times New Roman" panose="02020603050405020304" charset="0"/>
              </a:rPr>
              <a:t> Why not…?		5</a:t>
            </a:r>
            <a:r>
              <a:rPr lang="zh-CN" altLang="en-US" sz="1800" b="1" dirty="0">
                <a:latin typeface="Times New Roman" panose="02020603050405020304" charset="0"/>
                <a:cs typeface="Times New Roman" panose="02020603050405020304" charset="0"/>
              </a:rPr>
              <a:t>）</a:t>
            </a:r>
            <a:r>
              <a:rPr lang="en-US" altLang="zh-CN" sz="1800" b="1" dirty="0">
                <a:latin typeface="Times New Roman" panose="02020603050405020304" charset="0"/>
                <a:cs typeface="Times New Roman" panose="02020603050405020304" charset="0"/>
              </a:rPr>
              <a:t>Were I you, I would …</a:t>
            </a:r>
            <a:endParaRPr lang="en-US" altLang="zh-CN" sz="1800" b="1"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12439</Words>
  <Application>WPS 演示</Application>
  <PresentationFormat>宽屏</PresentationFormat>
  <Paragraphs>326</Paragraphs>
  <Slides>19</Slides>
  <Notes>3</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微软雅黑</vt:lpstr>
      <vt:lpstr>迷你简卡通</vt:lpstr>
      <vt:lpstr>字魂58号-创中黑</vt:lpstr>
      <vt:lpstr>方正清刻本悦宋简体</vt:lpstr>
      <vt:lpstr>Times New Roman</vt:lpstr>
      <vt:lpstr>等线</vt:lpstr>
      <vt:lpstr>Calibri</vt:lpstr>
      <vt:lpstr>Inter</vt:lpstr>
      <vt:lpstr>Arial Unicode MS</vt:lpstr>
      <vt:lpstr>HelveticaNeue</vt:lpstr>
      <vt:lpstr>华文新魏</vt:lpstr>
      <vt:lpstr>Segoe Print</vt:lpstr>
      <vt:lpstr>黑体</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25</cp:revision>
  <dcterms:created xsi:type="dcterms:W3CDTF">2025-02-27T02:40:00Z</dcterms:created>
  <dcterms:modified xsi:type="dcterms:W3CDTF">2025-04-16T08:10:26Z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