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1165" r:id="rId3"/>
    <p:sldId id="271" r:id="rId4"/>
    <p:sldId id="357" r:id="rId5"/>
    <p:sldId id="1080" r:id="rId6"/>
    <p:sldId id="283" r:id="rId7"/>
    <p:sldId id="1083" r:id="rId8"/>
    <p:sldId id="1148" r:id="rId9"/>
    <p:sldId id="1151" r:id="rId10"/>
    <p:sldId id="1153" r:id="rId11"/>
    <p:sldId id="1154" r:id="rId12"/>
    <p:sldId id="519" r:id="rId13"/>
    <p:sldId id="1093" r:id="rId14"/>
    <p:sldId id="1137" r:id="rId16"/>
    <p:sldId id="1166" r:id="rId17"/>
    <p:sldId id="1125" r:id="rId18"/>
    <p:sldId id="1121" r:id="rId19"/>
    <p:sldId id="1122" r:id="rId20"/>
    <p:sldId id="1133" r:id="rId21"/>
    <p:sldId id="1141" r:id="rId22"/>
    <p:sldId id="1144" r:id="rId23"/>
    <p:sldId id="1155"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12121"/>
    <a:srgbClr val="CC00FF"/>
    <a:srgbClr val="3F0065"/>
    <a:srgbClr val="CC00CC"/>
    <a:srgbClr val="A200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966" autoAdjust="0"/>
  </p:normalViewPr>
  <p:slideViewPr>
    <p:cSldViewPr snapToGrid="0">
      <p:cViewPr varScale="1">
        <p:scale>
          <a:sx n="83" d="100"/>
          <a:sy n="83" d="100"/>
        </p:scale>
        <p:origin x="82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AFDE9-0858-468C-B524-4D08BC17C9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13961-E840-4603-8F57-C66122324AC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34996-8B1E-4406-A1BF-04AF3F8C3AE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9F537-A8BF-41FE-809B-ECCDEDA4CC0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5" Type="http://schemas.openxmlformats.org/officeDocument/2006/relationships/slideLayout" Target="../slideLayouts/slideLayout2.xml"/><Relationship Id="rId54" Type="http://schemas.openxmlformats.org/officeDocument/2006/relationships/image" Target="../media/image4.jpeg"/><Relationship Id="rId53" Type="http://schemas.openxmlformats.org/officeDocument/2006/relationships/tags" Target="../tags/tag61.xml"/><Relationship Id="rId52" Type="http://schemas.openxmlformats.org/officeDocument/2006/relationships/tags" Target="../tags/tag60.xml"/><Relationship Id="rId51" Type="http://schemas.openxmlformats.org/officeDocument/2006/relationships/tags" Target="../tags/tag59.xml"/><Relationship Id="rId50" Type="http://schemas.openxmlformats.org/officeDocument/2006/relationships/tags" Target="../tags/tag58.xml"/><Relationship Id="rId5" Type="http://schemas.openxmlformats.org/officeDocument/2006/relationships/tags" Target="../tags/tag13.xml"/><Relationship Id="rId49" Type="http://schemas.openxmlformats.org/officeDocument/2006/relationships/tags" Target="../tags/tag57.xml"/><Relationship Id="rId48" Type="http://schemas.openxmlformats.org/officeDocument/2006/relationships/tags" Target="../tags/tag56.xml"/><Relationship Id="rId47" Type="http://schemas.openxmlformats.org/officeDocument/2006/relationships/tags" Target="../tags/tag55.xml"/><Relationship Id="rId46" Type="http://schemas.openxmlformats.org/officeDocument/2006/relationships/tags" Target="../tags/tag54.xml"/><Relationship Id="rId45" Type="http://schemas.openxmlformats.org/officeDocument/2006/relationships/tags" Target="../tags/tag53.xml"/><Relationship Id="rId44" Type="http://schemas.openxmlformats.org/officeDocument/2006/relationships/tags" Target="../tags/tag52.xml"/><Relationship Id="rId43" Type="http://schemas.openxmlformats.org/officeDocument/2006/relationships/tags" Target="../tags/tag51.xml"/><Relationship Id="rId42" Type="http://schemas.openxmlformats.org/officeDocument/2006/relationships/tags" Target="../tags/tag50.xml"/><Relationship Id="rId41" Type="http://schemas.openxmlformats.org/officeDocument/2006/relationships/tags" Target="../tags/tag49.xml"/><Relationship Id="rId40" Type="http://schemas.openxmlformats.org/officeDocument/2006/relationships/tags" Target="../tags/tag48.xml"/><Relationship Id="rId4" Type="http://schemas.openxmlformats.org/officeDocument/2006/relationships/tags" Target="../tags/tag12.xml"/><Relationship Id="rId39" Type="http://schemas.openxmlformats.org/officeDocument/2006/relationships/tags" Target="../tags/tag47.xml"/><Relationship Id="rId38" Type="http://schemas.openxmlformats.org/officeDocument/2006/relationships/tags" Target="../tags/tag46.xml"/><Relationship Id="rId37" Type="http://schemas.openxmlformats.org/officeDocument/2006/relationships/tags" Target="../tags/tag45.xml"/><Relationship Id="rId36" Type="http://schemas.openxmlformats.org/officeDocument/2006/relationships/tags" Target="../tags/tag44.xml"/><Relationship Id="rId35" Type="http://schemas.openxmlformats.org/officeDocument/2006/relationships/tags" Target="../tags/tag43.xml"/><Relationship Id="rId34" Type="http://schemas.openxmlformats.org/officeDocument/2006/relationships/tags" Target="../tags/tag42.xml"/><Relationship Id="rId33" Type="http://schemas.openxmlformats.org/officeDocument/2006/relationships/tags" Target="../tags/tag41.xml"/><Relationship Id="rId32" Type="http://schemas.openxmlformats.org/officeDocument/2006/relationships/tags" Target="../tags/tag40.xml"/><Relationship Id="rId31" Type="http://schemas.openxmlformats.org/officeDocument/2006/relationships/tags" Target="../tags/tag39.xml"/><Relationship Id="rId30" Type="http://schemas.openxmlformats.org/officeDocument/2006/relationships/tags" Target="../tags/tag38.xml"/><Relationship Id="rId3" Type="http://schemas.openxmlformats.org/officeDocument/2006/relationships/tags" Target="../tags/tag11.xml"/><Relationship Id="rId29" Type="http://schemas.openxmlformats.org/officeDocument/2006/relationships/tags" Target="../tags/tag37.xml"/><Relationship Id="rId28" Type="http://schemas.openxmlformats.org/officeDocument/2006/relationships/tags" Target="../tags/tag36.xml"/><Relationship Id="rId27" Type="http://schemas.openxmlformats.org/officeDocument/2006/relationships/tags" Target="../tags/tag35.xml"/><Relationship Id="rId26" Type="http://schemas.openxmlformats.org/officeDocument/2006/relationships/tags" Target="../tags/tag34.xml"/><Relationship Id="rId25" Type="http://schemas.openxmlformats.org/officeDocument/2006/relationships/tags" Target="../tags/tag33.xml"/><Relationship Id="rId24" Type="http://schemas.openxmlformats.org/officeDocument/2006/relationships/tags" Target="../tags/tag32.xml"/><Relationship Id="rId23" Type="http://schemas.openxmlformats.org/officeDocument/2006/relationships/tags" Target="../tags/tag31.xml"/><Relationship Id="rId22" Type="http://schemas.openxmlformats.org/officeDocument/2006/relationships/tags" Target="../tags/tag30.xml"/><Relationship Id="rId21" Type="http://schemas.openxmlformats.org/officeDocument/2006/relationships/tags" Target="../tags/tag29.xml"/><Relationship Id="rId20" Type="http://schemas.openxmlformats.org/officeDocument/2006/relationships/tags" Target="../tags/tag28.xml"/><Relationship Id="rId2" Type="http://schemas.openxmlformats.org/officeDocument/2006/relationships/tags" Target="../tags/tag10.xml"/><Relationship Id="rId19" Type="http://schemas.openxmlformats.org/officeDocument/2006/relationships/tags" Target="../tags/tag27.xml"/><Relationship Id="rId18" Type="http://schemas.openxmlformats.org/officeDocument/2006/relationships/tags" Target="../tags/tag26.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4.jpeg"/><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image" Target="../media/image12.png"/><Relationship Id="rId4" Type="http://schemas.openxmlformats.org/officeDocument/2006/relationships/tags" Target="../tags/tag63.xml"/><Relationship Id="rId3" Type="http://schemas.openxmlformats.org/officeDocument/2006/relationships/image" Target="../media/image11.png"/><Relationship Id="rId2" Type="http://schemas.openxmlformats.org/officeDocument/2006/relationships/tags" Target="../tags/tag62.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2.xml"/><Relationship Id="rId11" Type="http://schemas.openxmlformats.org/officeDocument/2006/relationships/tags" Target="../tags/tag8.xml"/><Relationship Id="rId10" Type="http://schemas.openxmlformats.org/officeDocument/2006/relationships/image" Target="../media/image4.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pic>
        <p:nvPicPr>
          <p:cNvPr id="2" name="图片 6" descr="logo横版 png"/>
          <p:cNvPicPr>
            <a:picLocks noChangeAspect="1"/>
          </p:cNvPicPr>
          <p:nvPr userDrawn="1"/>
        </p:nvPicPr>
        <p:blipFill>
          <a:blip r:embed="rId3"/>
          <a:stretch>
            <a:fillRect/>
          </a:stretch>
        </p:blipFill>
        <p:spPr>
          <a:xfrm>
            <a:off x="11477625" y="82550"/>
            <a:ext cx="608013" cy="642938"/>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高清小清新图背景图片_高清小清新图背景素材图片_千库网"/>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aphicFrame>
        <p:nvGraphicFramePr>
          <p:cNvPr id="3" name="内容占位符 3"/>
          <p:cNvGraphicFramePr/>
          <p:nvPr/>
        </p:nvGraphicFramePr>
        <p:xfrm>
          <a:off x="0" y="75966"/>
          <a:ext cx="12160401" cy="4732178"/>
        </p:xfrm>
        <a:graphic>
          <a:graphicData uri="http://schemas.openxmlformats.org/drawingml/2006/table">
            <a:tbl>
              <a:tblPr firstRow="1" bandRow="1">
                <a:tableStyleId>{5C22544A-7EE6-4342-B048-85BDC9FD1C3A}</a:tableStyleId>
              </a:tblPr>
              <a:tblGrid>
                <a:gridCol w="6030410"/>
                <a:gridCol w="6129991"/>
              </a:tblGrid>
              <a:tr h="762468">
                <a:tc>
                  <a:txBody>
                    <a:bodyPr/>
                    <a:lstStyle/>
                    <a:p>
                      <a:r>
                        <a:rPr lang="zh-CN" altLang="en-US" sz="3200" dirty="0"/>
                        <a:t>              </a:t>
                      </a:r>
                      <a:r>
                        <a:rPr lang="en-US" altLang="zh-CN" sz="3200" dirty="0"/>
                        <a:t>clues</a:t>
                      </a:r>
                      <a:endParaRPr lang="zh-CN" altLang="en-US" sz="3200" dirty="0"/>
                    </a:p>
                  </a:txBody>
                  <a:tcPr/>
                </a:tc>
                <a:tc>
                  <a:txBody>
                    <a:bodyPr/>
                    <a:lstStyle/>
                    <a:p>
                      <a:r>
                        <a:rPr lang="en-US" altLang="zh-CN" sz="3200" dirty="0"/>
                        <a:t>          echoes</a:t>
                      </a:r>
                      <a:endParaRPr lang="zh-CN" altLang="en-US" sz="3200" dirty="0"/>
                    </a:p>
                  </a:txBody>
                  <a:tcPr/>
                </a:tc>
              </a:tr>
              <a:tr h="3969710">
                <a:tc>
                  <a:txBody>
                    <a:bodyPr/>
                    <a:lstStyle/>
                    <a:p>
                      <a:pPr indent="266700" algn="just"/>
                      <a:r>
                        <a:rPr lang="en-US" altLang="zh-CN" sz="2800" kern="100" dirty="0" smtClean="0">
                          <a:effectLst/>
                          <a:latin typeface="等线" panose="02010600030101010101" pitchFamily="2" charset="-122"/>
                          <a:ea typeface="+mn-ea"/>
                          <a:cs typeface="Times New Roman" panose="02020603050405020304" pitchFamily="18" charset="0"/>
                        </a:rPr>
                        <a:t>As word of Harry's project spread, neighbors admirably called him </a:t>
                      </a:r>
                      <a:r>
                        <a:rPr lang="en-US" altLang="zh-CN" sz="2800" kern="100" dirty="0" smtClean="0">
                          <a:solidFill>
                            <a:srgbClr val="0000FF"/>
                          </a:solidFill>
                          <a:effectLst/>
                          <a:latin typeface="等线" panose="02010600030101010101" pitchFamily="2" charset="-122"/>
                          <a:ea typeface="+mn-ea"/>
                          <a:cs typeface="Times New Roman" panose="02020603050405020304" pitchFamily="18" charset="0"/>
                        </a:rPr>
                        <a:t>Uncle Harry, </a:t>
                      </a:r>
                      <a:r>
                        <a:rPr lang="en-US" altLang="zh-CN" sz="2800" kern="100" dirty="0" smtClean="0">
                          <a:solidFill>
                            <a:schemeClr val="tx1"/>
                          </a:solidFill>
                          <a:effectLst/>
                          <a:latin typeface="等线" panose="02010600030101010101" pitchFamily="2" charset="-122"/>
                          <a:ea typeface="+mn-ea"/>
                          <a:cs typeface="Times New Roman" panose="02020603050405020304" pitchFamily="18" charset="0"/>
                        </a:rPr>
                        <a:t>and they kept him busy with a steady supply of bikes, helmets and even locks. </a:t>
                      </a:r>
                      <a:r>
                        <a:rPr lang="en-US" altLang="zh-CN" sz="2800" kern="100" dirty="0" smtClean="0">
                          <a:effectLst/>
                          <a:latin typeface="等线" panose="02010600030101010101" pitchFamily="2" charset="-122"/>
                          <a:ea typeface="+mn-ea"/>
                          <a:cs typeface="Times New Roman" panose="02020603050405020304" pitchFamily="18" charset="0"/>
                        </a:rPr>
                        <a:t>However, with more abandoned bikes flooding in, Harry had his hands full and </a:t>
                      </a:r>
                      <a:r>
                        <a:rPr lang="en-US" altLang="zh-CN" sz="2800" kern="100" dirty="0" smtClean="0">
                          <a:solidFill>
                            <a:srgbClr val="0000FF"/>
                          </a:solidFill>
                          <a:effectLst/>
                          <a:latin typeface="等线" panose="02010600030101010101" pitchFamily="2" charset="-122"/>
                          <a:ea typeface="+mn-ea"/>
                          <a:cs typeface="Times New Roman" panose="02020603050405020304" pitchFamily="18" charset="0"/>
                        </a:rPr>
                        <a:t>the repairing work was more than he could deal with.</a:t>
                      </a:r>
                      <a:endParaRPr lang="en-US" altLang="zh-CN" sz="2800" kern="100" dirty="0" smtClean="0">
                        <a:solidFill>
                          <a:srgbClr val="0000FF"/>
                        </a:solidFill>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7" name="文本框 6"/>
          <p:cNvSpPr txBox="1"/>
          <p:nvPr/>
        </p:nvSpPr>
        <p:spPr>
          <a:xfrm>
            <a:off x="6248399" y="1010894"/>
            <a:ext cx="5580927" cy="2308324"/>
          </a:xfrm>
          <a:prstGeom prst="rect">
            <a:avLst/>
          </a:prstGeom>
          <a:solidFill>
            <a:schemeClr val="bg1"/>
          </a:solidFill>
        </p:spPr>
        <p:txBody>
          <a:bodyPr wrap="square" rtlCol="0">
            <a:spAutoFit/>
          </a:bodyPr>
          <a:lstStyle/>
          <a:p>
            <a:r>
              <a:rPr lang="en-US" altLang="zh-CN" sz="3600" dirty="0" smtClean="0">
                <a:solidFill>
                  <a:srgbClr val="C00000"/>
                </a:solidFill>
                <a:latin typeface="Times New Roman" panose="02020603050405020304" pitchFamily="18" charset="0"/>
                <a:cs typeface="Times New Roman" panose="02020603050405020304" pitchFamily="18" charset="0"/>
              </a:rPr>
              <a:t>5.    The once-overwhelming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smtClean="0">
                <a:solidFill>
                  <a:srgbClr val="C00000"/>
                </a:solidFill>
                <a:latin typeface="Times New Roman" panose="02020603050405020304" pitchFamily="18" charset="0"/>
                <a:cs typeface="Times New Roman" panose="02020603050405020304" pitchFamily="18" charset="0"/>
              </a:rPr>
              <a:t>       repairing work became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manageable with their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combined efforts.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矩形: 圆角 32"/>
          <p:cNvSpPr/>
          <p:nvPr>
            <p:custDataLst>
              <p:tags r:id="rId1"/>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2"/>
            </p:custDataLst>
          </p:nvPr>
        </p:nvGrpSpPr>
        <p:grpSpPr>
          <a:xfrm>
            <a:off x="25254" y="2639395"/>
            <a:ext cx="12182921" cy="2450197"/>
            <a:chOff x="25254" y="2523283"/>
            <a:chExt cx="12182921" cy="2450197"/>
          </a:xfrm>
        </p:grpSpPr>
        <p:sp>
          <p:nvSpPr>
            <p:cNvPr id="19" name="任意多边形: 形状 18"/>
            <p:cNvSpPr/>
            <p:nvPr>
              <p:custDataLst>
                <p:tags r:id="rId3"/>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4"/>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5"/>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6"/>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7"/>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8"/>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9"/>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0"/>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1"/>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2"/>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3"/>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4"/>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无灵主语</a:t>
              </a:r>
              <a:endParaRPr lang="zh-CN" altLang="en-US" sz="2400" b="1" kern="1200">
                <a:latin typeface="微软雅黑" panose="020B0503020204020204" pitchFamily="34" charset="-122"/>
                <a:ea typeface="微软雅黑" panose="020B0503020204020204" pitchFamily="34" charset="-122"/>
              </a:endParaRPr>
            </a:p>
          </p:txBody>
        </p:sp>
        <p:sp>
          <p:nvSpPr>
            <p:cNvPr id="37" name="矩形: 圆角 36"/>
            <p:cNvSpPr/>
            <p:nvPr>
              <p:custDataLst>
                <p:tags r:id="rId15"/>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6"/>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7"/>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8"/>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分词作状语</a:t>
              </a:r>
              <a:endParaRPr lang="zh-CN" altLang="en-US" sz="2400" b="1" kern="1200">
                <a:latin typeface="微软雅黑" panose="020B0503020204020204" pitchFamily="34" charset="-122"/>
                <a:ea typeface="微软雅黑" panose="020B0503020204020204" pitchFamily="34" charset="-122"/>
              </a:endParaRPr>
            </a:p>
          </p:txBody>
        </p:sp>
        <p:sp>
          <p:nvSpPr>
            <p:cNvPr id="41" name="矩形: 圆角 40"/>
            <p:cNvSpPr/>
            <p:nvPr>
              <p:custDataLst>
                <p:tags r:id="rId19"/>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0"/>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1"/>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2"/>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独立主格</a:t>
              </a:r>
              <a:endParaRPr lang="zh-CN" altLang="en-US" sz="2400" b="1" kern="1200">
                <a:latin typeface="微软雅黑" panose="020B0503020204020204" pitchFamily="34" charset="-122"/>
                <a:ea typeface="微软雅黑" panose="020B0503020204020204" pitchFamily="34" charset="-122"/>
              </a:endParaRPr>
            </a:p>
          </p:txBody>
        </p:sp>
        <p:sp>
          <p:nvSpPr>
            <p:cNvPr id="45" name="矩形: 圆角 44"/>
            <p:cNvSpPr/>
            <p:nvPr>
              <p:custDataLst>
                <p:tags r:id="rId23"/>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4"/>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5"/>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6"/>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7"/>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8"/>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29"/>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0"/>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1"/>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2"/>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3"/>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4"/>
            </p:custDataLst>
          </p:nvPr>
        </p:nvGrpSpPr>
        <p:grpSpPr>
          <a:xfrm>
            <a:off x="579069" y="578200"/>
            <a:ext cx="10963520" cy="1200136"/>
            <a:chOff x="618679" y="598374"/>
            <a:chExt cx="10963520" cy="1200136"/>
          </a:xfrm>
        </p:grpSpPr>
        <p:grpSp>
          <p:nvGrpSpPr>
            <p:cNvPr id="2" name="组合 1"/>
            <p:cNvGrpSpPr/>
            <p:nvPr>
              <p:custDataLst>
                <p:tags r:id="rId35"/>
              </p:custDataLst>
            </p:nvPr>
          </p:nvGrpSpPr>
          <p:grpSpPr>
            <a:xfrm>
              <a:off x="618679" y="611651"/>
              <a:ext cx="1788629" cy="793993"/>
              <a:chOff x="50467" y="2004605"/>
              <a:chExt cx="2050481" cy="793993"/>
            </a:xfrm>
          </p:grpSpPr>
          <p:sp>
            <p:nvSpPr>
              <p:cNvPr id="16" name="矩形: 圆角 15"/>
              <p:cNvSpPr/>
              <p:nvPr>
                <p:custDataLst>
                  <p:tags r:id="rId36"/>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7"/>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8"/>
              </p:custDataLst>
            </p:nvPr>
          </p:nvGrpSpPr>
          <p:grpSpPr>
            <a:xfrm>
              <a:off x="2454229" y="611651"/>
              <a:ext cx="1788629" cy="793993"/>
              <a:chOff x="2189651" y="2004605"/>
              <a:chExt cx="2050481" cy="793993"/>
            </a:xfrm>
          </p:grpSpPr>
          <p:sp>
            <p:nvSpPr>
              <p:cNvPr id="14" name="矩形: 圆角 13"/>
              <p:cNvSpPr/>
              <p:nvPr>
                <p:custDataLst>
                  <p:tags r:id="rId39"/>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0"/>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1"/>
              </p:custDataLst>
            </p:nvPr>
          </p:nvGrpSpPr>
          <p:grpSpPr>
            <a:xfrm>
              <a:off x="4289779" y="630508"/>
              <a:ext cx="1788629" cy="793993"/>
              <a:chOff x="4328834" y="2004605"/>
              <a:chExt cx="2050481" cy="793993"/>
            </a:xfrm>
          </p:grpSpPr>
          <p:sp>
            <p:nvSpPr>
              <p:cNvPr id="12" name="矩形: 圆角 11"/>
              <p:cNvSpPr/>
              <p:nvPr>
                <p:custDataLst>
                  <p:tags r:id="rId42"/>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3"/>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0000"/>
                    </a:solidFill>
                    <a:latin typeface="微软雅黑" panose="020B0503020204020204" pitchFamily="34" charset="-122"/>
                    <a:ea typeface="微软雅黑" panose="020B0503020204020204" pitchFamily="34" charset="-122"/>
                  </a:rPr>
                  <a:t>动作描写</a:t>
                </a:r>
                <a:endParaRPr lang="zh-CN" altLang="en-US" sz="2400" b="1" kern="1200" dirty="0">
                  <a:solidFill>
                    <a:srgbClr val="FF0000"/>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4"/>
              </p:custDataLst>
            </p:nvPr>
          </p:nvGrpSpPr>
          <p:grpSpPr>
            <a:xfrm>
              <a:off x="6125329" y="611651"/>
              <a:ext cx="1788629" cy="793993"/>
              <a:chOff x="6468017" y="2004605"/>
              <a:chExt cx="2050481" cy="793993"/>
            </a:xfrm>
          </p:grpSpPr>
          <p:sp>
            <p:nvSpPr>
              <p:cNvPr id="10" name="矩形: 圆角 9"/>
              <p:cNvSpPr/>
              <p:nvPr>
                <p:custDataLst>
                  <p:tags r:id="rId45"/>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6"/>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外貌描写</a:t>
                </a:r>
                <a:endParaRPr lang="zh-CN" altLang="en-US" sz="2400" b="1" kern="1200" dirty="0">
                  <a:latin typeface="微软雅黑" panose="020B0503020204020204" pitchFamily="34" charset="-122"/>
                  <a:ea typeface="微软雅黑" panose="020B0503020204020204" pitchFamily="34" charset="-122"/>
                </a:endParaRPr>
              </a:p>
            </p:txBody>
          </p:sp>
        </p:grpSp>
        <p:grpSp>
          <p:nvGrpSpPr>
            <p:cNvPr id="7" name="组合 6"/>
            <p:cNvGrpSpPr/>
            <p:nvPr>
              <p:custDataLst>
                <p:tags r:id="rId47"/>
              </p:custDataLst>
            </p:nvPr>
          </p:nvGrpSpPr>
          <p:grpSpPr>
            <a:xfrm>
              <a:off x="7960879" y="607253"/>
              <a:ext cx="1788629" cy="793993"/>
              <a:chOff x="8607200" y="2004605"/>
              <a:chExt cx="2050481" cy="793993"/>
            </a:xfrm>
          </p:grpSpPr>
          <p:sp>
            <p:nvSpPr>
              <p:cNvPr id="8" name="矩形: 圆角 7"/>
              <p:cNvSpPr/>
              <p:nvPr>
                <p:custDataLst>
                  <p:tags r:id="rId48"/>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49"/>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solidFill>
                    <a:latin typeface="微软雅黑" panose="020B0503020204020204" pitchFamily="34" charset="-122"/>
                    <a:ea typeface="微软雅黑" panose="020B0503020204020204" pitchFamily="34" charset="-122"/>
                  </a:rPr>
                  <a:t>环境描写</a:t>
                </a:r>
                <a:endParaRPr lang="zh-CN" altLang="en-US" sz="2400" b="1" kern="1200" dirty="0">
                  <a:solidFill>
                    <a:schemeClr val="bg1"/>
                  </a:solidFill>
                  <a:latin typeface="微软雅黑" panose="020B0503020204020204" pitchFamily="34" charset="-122"/>
                  <a:ea typeface="微软雅黑" panose="020B0503020204020204" pitchFamily="34" charset="-122"/>
                </a:endParaRPr>
              </a:p>
            </p:txBody>
          </p:sp>
        </p:grpSp>
        <p:sp>
          <p:nvSpPr>
            <p:cNvPr id="22" name="右大括号 21"/>
            <p:cNvSpPr/>
            <p:nvPr>
              <p:custDataLst>
                <p:tags r:id="rId50"/>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1"/>
              </p:custDataLst>
            </p:nvPr>
          </p:nvGrpSpPr>
          <p:grpSpPr>
            <a:xfrm>
              <a:off x="9793570" y="598374"/>
              <a:ext cx="1788629" cy="793993"/>
              <a:chOff x="8607200" y="2004605"/>
              <a:chExt cx="2050481" cy="793993"/>
            </a:xfrm>
          </p:grpSpPr>
          <p:sp>
            <p:nvSpPr>
              <p:cNvPr id="24" name="矩形: 圆角 23"/>
              <p:cNvSpPr/>
              <p:nvPr>
                <p:custDataLst>
                  <p:tags r:id="rId52"/>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3"/>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zh-CN" altLang="en-US" sz="2400" b="1" dirty="0">
                    <a:solidFill>
                      <a:schemeClr val="bg1"/>
                    </a:solidFill>
                    <a:latin typeface="微软雅黑" panose="020B0503020204020204" pitchFamily="34" charset="-122"/>
                    <a:ea typeface="微软雅黑" panose="020B0503020204020204" pitchFamily="34" charset="-122"/>
                  </a:rPr>
                  <a:t>对话描写</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pic>
        <p:nvPicPr>
          <p:cNvPr id="5124" name="图片 6" descr="logo横版 png"/>
          <p:cNvPicPr>
            <a:picLocks noChangeAspect="1"/>
          </p:cNvPicPr>
          <p:nvPr userDrawn="1"/>
        </p:nvPicPr>
        <p:blipFill>
          <a:blip r:embed="rId54"/>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40485"/>
            <a:ext cx="12115971" cy="4031873"/>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 Para1:Knowing Harry’s situation, a group of volunteers came to help him </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smtClean="0">
                <a:solidFill>
                  <a:srgbClr val="0000FF"/>
                </a:solidFill>
                <a:latin typeface="Times New Roman" panose="02020603050405020304" pitchFamily="18" charset="0"/>
                <a:cs typeface="Times New Roman" panose="02020603050405020304" pitchFamily="18" charset="0"/>
              </a:rPr>
              <a:t>Para2</a:t>
            </a:r>
            <a:r>
              <a:rPr lang="en-US" altLang="zh-CN" sz="3200" b="1" kern="0" dirty="0">
                <a:solidFill>
                  <a:srgbClr val="0000FF"/>
                </a:solidFill>
                <a:latin typeface="Times New Roman" panose="02020603050405020304" pitchFamily="18" charset="0"/>
                <a:cs typeface="Times New Roman" panose="02020603050405020304" pitchFamily="18" charset="0"/>
              </a:rPr>
              <a:t>: To match each bike with its new owner; Harry gathered their specific needs.</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0734" y="1669874"/>
            <a:ext cx="12115971" cy="1568450"/>
          </a:xfrm>
          <a:prstGeom prst="rect">
            <a:avLst/>
          </a:prstGeom>
          <a:solidFill>
            <a:schemeClr val="bg1"/>
          </a:solidFill>
        </p:spPr>
        <p:txBody>
          <a:bodyPr wrap="square" rtlCol="0">
            <a:spAutoFit/>
          </a:bodyPr>
          <a:lstStyle/>
          <a:p>
            <a:pPr>
              <a:lnSpc>
                <a:spcPts val="3840"/>
              </a:lnSpc>
            </a:pPr>
            <a:r>
              <a:rPr lang="en-US" altLang="zh-CN" sz="2800" b="1" dirty="0">
                <a:solidFill>
                  <a:srgbClr val="FF0000"/>
                </a:solidFill>
                <a:latin typeface="Times New Roman" panose="02020603050405020304" pitchFamily="18" charset="0"/>
                <a:cs typeface="Times New Roman" panose="02020603050405020304" pitchFamily="18" charset="0"/>
              </a:rPr>
              <a:t>Link1: </a:t>
            </a:r>
            <a:r>
              <a:rPr lang="en-US" altLang="zh-CN" sz="2800" b="1" dirty="0">
                <a:solidFill>
                  <a:srgbClr val="00AA48"/>
                </a:solidFill>
                <a:latin typeface="Times New Roman" panose="02020603050405020304" pitchFamily="18" charset="0"/>
                <a:cs typeface="Times New Roman" panose="02020603050405020304" pitchFamily="18" charset="0"/>
              </a:rPr>
              <a:t>  How did Harry feel? And what did he do</a:t>
            </a:r>
            <a:r>
              <a:rPr lang="en-US" altLang="zh-CN" sz="2800" b="1" dirty="0" smtClean="0">
                <a:solidFill>
                  <a:srgbClr val="00AA48"/>
                </a:solidFill>
                <a:latin typeface="Times New Roman" panose="02020603050405020304" pitchFamily="18" charset="0"/>
                <a:cs typeface="Times New Roman" panose="02020603050405020304" pitchFamily="18" charset="0"/>
              </a:rPr>
              <a:t>?</a:t>
            </a:r>
            <a:endParaRPr lang="en-US" altLang="zh-CN" sz="2800" b="1" dirty="0" smtClean="0">
              <a:solidFill>
                <a:srgbClr val="00AA48"/>
              </a:solidFill>
              <a:latin typeface="Times New Roman" panose="02020603050405020304" pitchFamily="18" charset="0"/>
              <a:cs typeface="Times New Roman" panose="02020603050405020304" pitchFamily="18" charset="0"/>
            </a:endParaRPr>
          </a:p>
          <a:p>
            <a:pPr>
              <a:lnSpc>
                <a:spcPts val="3840"/>
              </a:lnSpc>
            </a:pPr>
            <a:r>
              <a:rPr lang="en-US" altLang="zh-CN" sz="2800" b="1" dirty="0" smtClean="0">
                <a:solidFill>
                  <a:srgbClr val="FF0000"/>
                </a:solidFill>
                <a:latin typeface="Times New Roman" panose="02020603050405020304" pitchFamily="18" charset="0"/>
                <a:cs typeface="Times New Roman" panose="02020603050405020304" pitchFamily="18" charset="0"/>
              </a:rPr>
              <a:t>Body</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a:solidFill>
                  <a:srgbClr val="00AA48"/>
                </a:solidFill>
                <a:latin typeface="Times New Roman" panose="02020603050405020304" pitchFamily="18" charset="0"/>
                <a:cs typeface="Times New Roman" panose="02020603050405020304" pitchFamily="18" charset="0"/>
              </a:rPr>
              <a:t>What were they and what did they do? ( steps of repairing bikes</a:t>
            </a:r>
            <a:r>
              <a:rPr lang="en-US" altLang="zh-CN" sz="2800" b="1" dirty="0" smtClean="0">
                <a:solidFill>
                  <a:srgbClr val="00AA48"/>
                </a:solidFill>
                <a:latin typeface="Times New Roman" panose="02020603050405020304" pitchFamily="18" charset="0"/>
                <a:cs typeface="Times New Roman" panose="02020603050405020304" pitchFamily="18" charset="0"/>
              </a:rPr>
              <a:t>)</a:t>
            </a:r>
            <a:endParaRPr lang="en-US" altLang="zh-CN" sz="2800" b="1" dirty="0" smtClean="0">
              <a:solidFill>
                <a:srgbClr val="00AA48"/>
              </a:solidFill>
              <a:latin typeface="Times New Roman" panose="02020603050405020304" pitchFamily="18" charset="0"/>
              <a:cs typeface="Times New Roman" panose="02020603050405020304" pitchFamily="18" charset="0"/>
            </a:endParaRPr>
          </a:p>
          <a:p>
            <a:pPr>
              <a:lnSpc>
                <a:spcPts val="3840"/>
              </a:lnSpc>
            </a:pPr>
            <a:r>
              <a:rPr lang="en-US" altLang="zh-CN" sz="2800" b="1" dirty="0" smtClean="0">
                <a:solidFill>
                  <a:srgbClr val="FF0000"/>
                </a:solidFill>
                <a:latin typeface="Times New Roman" panose="02020603050405020304" pitchFamily="18" charset="0"/>
                <a:cs typeface="Times New Roman" panose="02020603050405020304" pitchFamily="18" charset="0"/>
              </a:rPr>
              <a:t>Link2</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a:solidFill>
                  <a:srgbClr val="00AA48"/>
                </a:solidFill>
                <a:latin typeface="Times New Roman" panose="02020603050405020304" pitchFamily="18" charset="0"/>
                <a:cs typeface="Times New Roman" panose="02020603050405020304" pitchFamily="18" charset="0"/>
              </a:rPr>
              <a:t>What happened to piles of abandoned bikes? How did they feel? </a:t>
            </a:r>
            <a:endParaRPr lang="en-US" altLang="zh-CN" sz="2800" b="1" dirty="0">
              <a:solidFill>
                <a:srgbClr val="00AA48"/>
              </a:solidFill>
              <a:latin typeface="Times New Roman" panose="02020603050405020304" pitchFamily="18" charset="0"/>
              <a:cs typeface="Times New Roman" panose="02020603050405020304" pitchFamily="18" charset="0"/>
            </a:endParaRPr>
          </a:p>
        </p:txBody>
      </p:sp>
      <p:sp>
        <p:nvSpPr>
          <p:cNvPr id="1048746" name="文本框 10"/>
          <p:cNvSpPr txBox="1"/>
          <p:nvPr/>
        </p:nvSpPr>
        <p:spPr>
          <a:xfrm>
            <a:off x="50735" y="4278523"/>
            <a:ext cx="12141266" cy="1815882"/>
          </a:xfrm>
          <a:prstGeom prst="rect">
            <a:avLst/>
          </a:prstGeom>
          <a:solidFill>
            <a:schemeClr val="bg1"/>
          </a:solidFill>
        </p:spPr>
        <p:txBody>
          <a:bodyPr wrap="square" rtlCol="0">
            <a:spAutoFit/>
          </a:bodyPr>
          <a:lstStyle/>
          <a:p>
            <a:pPr lvl="0"/>
            <a:r>
              <a:rPr lang="en-US" altLang="zh-CN" sz="2800" b="1" dirty="0">
                <a:solidFill>
                  <a:srgbClr val="FF0000"/>
                </a:solidFill>
                <a:latin typeface="Times New Roman" panose="02020603050405020304" pitchFamily="18" charset="0"/>
                <a:cs typeface="Times New Roman" panose="02020603050405020304" pitchFamily="18" charset="0"/>
                <a:sym typeface="+mn-ea"/>
              </a:rPr>
              <a:t>Link3: </a:t>
            </a:r>
            <a:r>
              <a:rPr lang="en-US" altLang="zh-CN" sz="2800" b="1" dirty="0">
                <a:solidFill>
                  <a:srgbClr val="00AA48"/>
                </a:solidFill>
                <a:latin typeface="Times New Roman" panose="02020603050405020304" pitchFamily="18" charset="0"/>
                <a:cs typeface="Times New Roman" panose="02020603050405020304" pitchFamily="18" charset="0"/>
                <a:sym typeface="+mn-ea"/>
              </a:rPr>
              <a:t>How did he gather their specific needs?</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2800" b="1" dirty="0" smtClean="0">
                <a:solidFill>
                  <a:srgbClr val="FF0000"/>
                </a:solidFill>
                <a:latin typeface="Times New Roman" panose="02020603050405020304" pitchFamily="18" charset="0"/>
                <a:cs typeface="Times New Roman" panose="02020603050405020304" pitchFamily="18" charset="0"/>
                <a:sym typeface="+mn-ea"/>
              </a:rPr>
              <a:t>Body</a:t>
            </a:r>
            <a:r>
              <a:rPr lang="en-US" altLang="zh-CN" sz="2800" b="1" dirty="0">
                <a:solidFill>
                  <a:srgbClr val="FF0000"/>
                </a:solidFill>
                <a:latin typeface="Times New Roman" panose="02020603050405020304" pitchFamily="18" charset="0"/>
                <a:cs typeface="Times New Roman" panose="02020603050405020304" pitchFamily="18" charset="0"/>
                <a:sym typeface="+mn-ea"/>
              </a:rPr>
              <a:t>:  </a:t>
            </a:r>
            <a:r>
              <a:rPr lang="en-US" altLang="zh-CN" sz="2800" b="1" dirty="0">
                <a:solidFill>
                  <a:srgbClr val="00AA48"/>
                </a:solidFill>
                <a:latin typeface="Times New Roman" panose="02020603050405020304" pitchFamily="18" charset="0"/>
                <a:cs typeface="Times New Roman" panose="02020603050405020304" pitchFamily="18" charset="0"/>
                <a:sym typeface="+mn-ea"/>
              </a:rPr>
              <a:t> What did Harry and his team do according to their specific needs? How did </a:t>
            </a:r>
            <a:r>
              <a:rPr lang="en-US" altLang="zh-CN" sz="2800" b="1" dirty="0" err="1">
                <a:solidFill>
                  <a:srgbClr val="00AA48"/>
                </a:solidFill>
                <a:latin typeface="Times New Roman" panose="02020603050405020304" pitchFamily="18" charset="0"/>
                <a:cs typeface="Times New Roman" panose="02020603050405020304" pitchFamily="18" charset="0"/>
                <a:sym typeface="+mn-ea"/>
              </a:rPr>
              <a:t>donees</a:t>
            </a:r>
            <a:r>
              <a:rPr lang="en-US" altLang="zh-CN" sz="2800" b="1" dirty="0">
                <a:solidFill>
                  <a:srgbClr val="00AA48"/>
                </a:solidFill>
                <a:latin typeface="Times New Roman" panose="02020603050405020304" pitchFamily="18" charset="0"/>
                <a:cs typeface="Times New Roman" panose="02020603050405020304" pitchFamily="18" charset="0"/>
                <a:sym typeface="+mn-ea"/>
              </a:rPr>
              <a:t> feel? </a:t>
            </a:r>
            <a:r>
              <a:rPr lang="en-US" altLang="zh-CN" sz="2800" b="1" dirty="0" smtClean="0">
                <a:solidFill>
                  <a:srgbClr val="00AA48"/>
                </a:solidFill>
                <a:latin typeface="Times New Roman" panose="02020603050405020304" pitchFamily="18" charset="0"/>
                <a:cs typeface="Times New Roman" panose="02020603050405020304" pitchFamily="18" charset="0"/>
                <a:sym typeface="+mn-ea"/>
              </a:rPr>
              <a:t> Give an example .</a:t>
            </a:r>
            <a:endParaRPr lang="en-US" altLang="zh-CN" sz="2800" b="1" dirty="0" smtClean="0">
              <a:solidFill>
                <a:srgbClr val="00AA48"/>
              </a:solidFill>
              <a:latin typeface="Times New Roman" panose="02020603050405020304" pitchFamily="18" charset="0"/>
              <a:cs typeface="Times New Roman" panose="02020603050405020304" pitchFamily="18" charset="0"/>
              <a:sym typeface="+mn-ea"/>
            </a:endParaRPr>
          </a:p>
          <a:p>
            <a:r>
              <a:rPr lang="en-US" altLang="zh-CN" sz="2800" b="1" dirty="0">
                <a:solidFill>
                  <a:srgbClr val="FF0000"/>
                </a:solidFill>
                <a:latin typeface="Times New Roman" panose="02020603050405020304" pitchFamily="18" charset="0"/>
                <a:cs typeface="Times New Roman" panose="02020603050405020304" pitchFamily="18" charset="0"/>
                <a:sym typeface="+mn-ea"/>
              </a:rPr>
              <a:t>Ending</a:t>
            </a:r>
            <a:r>
              <a:rPr lang="en-US" altLang="zh-CN" sz="2800" b="1" dirty="0" smtClean="0">
                <a:solidFill>
                  <a:srgbClr val="FF0000"/>
                </a:solidFill>
                <a:latin typeface="Times New Roman" panose="02020603050405020304" pitchFamily="18" charset="0"/>
                <a:cs typeface="Times New Roman" panose="02020603050405020304" pitchFamily="18" charset="0"/>
                <a:sym typeface="+mn-ea"/>
              </a:rPr>
              <a:t>: </a:t>
            </a:r>
            <a:r>
              <a:rPr lang="en-US" altLang="zh-CN" sz="2800" b="1" dirty="0">
                <a:solidFill>
                  <a:srgbClr val="00AA48"/>
                </a:solidFill>
                <a:latin typeface="Times New Roman" panose="02020603050405020304" pitchFamily="18" charset="0"/>
                <a:cs typeface="Times New Roman" panose="02020603050405020304" pitchFamily="18" charset="0"/>
                <a:sym typeface="+mn-ea"/>
              </a:rPr>
              <a:t>What does the story demonstrate to readers? </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p:txBody>
      </p:sp>
      <p:sp>
        <p:nvSpPr>
          <p:cNvPr id="6" name="圆角矩形 13"/>
          <p:cNvSpPr/>
          <p:nvPr/>
        </p:nvSpPr>
        <p:spPr>
          <a:xfrm>
            <a:off x="2002607" y="3141408"/>
            <a:ext cx="6250142" cy="4533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13"/>
          <p:cNvSpPr/>
          <p:nvPr/>
        </p:nvSpPr>
        <p:spPr>
          <a:xfrm>
            <a:off x="7911490" y="792838"/>
            <a:ext cx="4204479" cy="4160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3"/>
          <p:cNvSpPr/>
          <p:nvPr/>
        </p:nvSpPr>
        <p:spPr>
          <a:xfrm>
            <a:off x="50735" y="3695440"/>
            <a:ext cx="2406966" cy="4533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8746">
                                            <p:txEl>
                                              <p:pRg st="0" end="0"/>
                                            </p:txEl>
                                          </p:spTgt>
                                        </p:tgtEl>
                                        <p:attrNameLst>
                                          <p:attrName>style.visibility</p:attrName>
                                        </p:attrNameLst>
                                      </p:cBhvr>
                                      <p:to>
                                        <p:strVal val="visible"/>
                                      </p:to>
                                    </p:set>
                                    <p:animEffect transition="in" filter="fade">
                                      <p:cBhvr>
                                        <p:cTn id="37" dur="500"/>
                                        <p:tgtEl>
                                          <p:spTgt spid="104874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8746">
                                            <p:txEl>
                                              <p:pRg st="1" end="1"/>
                                            </p:txEl>
                                          </p:spTgt>
                                        </p:tgtEl>
                                        <p:attrNameLst>
                                          <p:attrName>style.visibility</p:attrName>
                                        </p:attrNameLst>
                                      </p:cBhvr>
                                      <p:to>
                                        <p:strVal val="visible"/>
                                      </p:to>
                                    </p:set>
                                    <p:animEffect transition="in" filter="fade">
                                      <p:cBhvr>
                                        <p:cTn id="42" dur="500"/>
                                        <p:tgtEl>
                                          <p:spTgt spid="104874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8746">
                                            <p:txEl>
                                              <p:pRg st="2" end="2"/>
                                            </p:txEl>
                                          </p:spTgt>
                                        </p:tgtEl>
                                        <p:attrNameLst>
                                          <p:attrName>style.visibility</p:attrName>
                                        </p:attrNameLst>
                                      </p:cBhvr>
                                      <p:to>
                                        <p:strVal val="visible"/>
                                      </p:to>
                                    </p:set>
                                    <p:animEffect transition="in" filter="fade">
                                      <p:cBhvr>
                                        <p:cTn id="47" dur="500"/>
                                        <p:tgtEl>
                                          <p:spTgt spid="10487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2437"/>
            <a:ext cx="12192000" cy="6942873"/>
          </a:xfrm>
          <a:prstGeom prst="rect">
            <a:avLst/>
          </a:prstGeom>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Plot Continuation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续写第一段段首</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，流畅衔接前面的故事（常与原文最后一段呼应）和第一段段首语；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续写第一段段尾</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，流畅衔接第二段段首句；</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续写第二段段首</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，续写衔接第二段段首语；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文章结尾升华</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，给予读者正能量，揭示和强调主题。</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124" name="图片 6" descr="logo横版 png"/>
          <p:cNvPicPr>
            <a:picLocks noChangeAspect="1"/>
          </p:cNvPicPr>
          <p:nvPr userDrawn="1"/>
        </p:nvPicPr>
        <p:blipFill>
          <a:blip r:embed="rId8"/>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8487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0661" y="-29274"/>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39675" y="469630"/>
            <a:ext cx="11925297" cy="2062103"/>
          </a:xfrm>
          <a:prstGeom prst="rect">
            <a:avLst/>
          </a:prstGeom>
          <a:solidFill>
            <a:schemeClr val="bg1"/>
          </a:solidFill>
        </p:spPr>
        <p:txBody>
          <a:bodyPr wrap="square">
            <a:spAutoFit/>
          </a:bodyPr>
          <a:lstStyle/>
          <a:p>
            <a:pPr indent="304800" algn="just"/>
            <a:r>
              <a:rPr lang="en-US" altLang="zh-CN" sz="3200" b="1" kern="0" dirty="0">
                <a:latin typeface="Times New Roman" panose="02020603050405020304" pitchFamily="18" charset="0"/>
                <a:cs typeface="Times New Roman" panose="02020603050405020304" pitchFamily="18" charset="0"/>
              </a:rPr>
              <a:t>Para1: </a:t>
            </a:r>
            <a:r>
              <a:rPr lang="en-US" altLang="zh-CN" sz="3200" b="1" kern="0" dirty="0" smtClean="0">
                <a:solidFill>
                  <a:srgbClr val="0000FF"/>
                </a:solidFill>
                <a:latin typeface="Times New Roman" panose="02020603050405020304" pitchFamily="18" charset="0"/>
                <a:cs typeface="Times New Roman" panose="02020603050405020304" pitchFamily="18" charset="0"/>
              </a:rPr>
              <a:t>Knowing </a:t>
            </a:r>
            <a:r>
              <a:rPr lang="en-US" altLang="zh-CN" sz="3200" b="1" kern="0" dirty="0">
                <a:solidFill>
                  <a:srgbClr val="0000FF"/>
                </a:solidFill>
                <a:latin typeface="Times New Roman" panose="02020603050405020304" pitchFamily="18" charset="0"/>
                <a:cs typeface="Times New Roman" panose="02020603050405020304" pitchFamily="18" charset="0"/>
              </a:rPr>
              <a:t>Harry’s situation, a group of </a:t>
            </a:r>
            <a:r>
              <a:rPr lang="en-US" altLang="zh-CN" sz="3200" b="1" kern="0" dirty="0">
                <a:solidFill>
                  <a:srgbClr val="C00000"/>
                </a:solidFill>
                <a:latin typeface="Times New Roman" panose="02020603050405020304" pitchFamily="18" charset="0"/>
                <a:cs typeface="Times New Roman" panose="02020603050405020304" pitchFamily="18" charset="0"/>
              </a:rPr>
              <a:t>volunteers</a:t>
            </a:r>
            <a:r>
              <a:rPr lang="en-US" altLang="zh-CN" sz="3200" b="1"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C00000"/>
                </a:solidFill>
                <a:latin typeface="Times New Roman" panose="02020603050405020304" pitchFamily="18" charset="0"/>
                <a:cs typeface="Times New Roman" panose="02020603050405020304" pitchFamily="18" charset="0"/>
              </a:rPr>
              <a:t>came to help </a:t>
            </a:r>
            <a:r>
              <a:rPr lang="en-US" altLang="zh-CN" sz="3200" b="1" kern="0" dirty="0" smtClean="0">
                <a:solidFill>
                  <a:srgbClr val="C00000"/>
                </a:solidFill>
                <a:latin typeface="Times New Roman" panose="02020603050405020304" pitchFamily="18" charset="0"/>
                <a:cs typeface="Times New Roman" panose="02020603050405020304" pitchFamily="18" charset="0"/>
              </a:rPr>
              <a:t>him. </a:t>
            </a:r>
            <a:endParaRPr lang="en-US" altLang="zh-CN" sz="3200" b="1" kern="0" dirty="0">
              <a:solidFill>
                <a:srgbClr val="C00000"/>
              </a:solidFill>
              <a:latin typeface="Times New Roman" panose="02020603050405020304" pitchFamily="18" charset="0"/>
              <a:cs typeface="Times New Roman" panose="02020603050405020304" pitchFamily="18" charset="0"/>
            </a:endParaRPr>
          </a:p>
          <a:p>
            <a:pPr indent="304800"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en-US" altLang="zh-CN" sz="3200" b="1" kern="0" dirty="0">
              <a:solidFill>
                <a:srgbClr val="FF0000"/>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9176" y="1841624"/>
            <a:ext cx="12173648" cy="1554272"/>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Link1A: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(describe </a:t>
            </a:r>
            <a:r>
              <a:rPr lang="en-US" altLang="zh-CN" sz="3200" kern="100" dirty="0" smtClean="0">
                <a:latin typeface="等线" panose="02010600030101010101" pitchFamily="2" charset="-122"/>
                <a:ea typeface="等线" panose="02010600030101010101" pitchFamily="2" charset="-122"/>
                <a:cs typeface="Times New Roman" panose="02020603050405020304" pitchFamily="18" charset="0"/>
              </a:rPr>
              <a:t>volunteers)</a:t>
            </a:r>
            <a:r>
              <a:rPr lang="en-US" altLang="zh-CN" sz="3200" kern="100" dirty="0" smtClean="0">
                <a:solidFill>
                  <a:srgbClr val="FF0000"/>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b="1" kern="100" dirty="0">
                <a:solidFill>
                  <a:srgbClr val="7030A0"/>
                </a:solidFill>
                <a:latin typeface="等线" panose="02010600030101010101" pitchFamily="2" charset="-122"/>
                <a:cs typeface="Times New Roman" panose="02020603050405020304" pitchFamily="18" charset="0"/>
              </a:rPr>
              <a:t>Inspired by Harry’s selfless and generous act, </a:t>
            </a:r>
            <a:r>
              <a:rPr lang="en-US" altLang="zh-CN" sz="3200" b="1" kern="100" dirty="0">
                <a:solidFill>
                  <a:srgbClr val="C00000"/>
                </a:solidFill>
                <a:latin typeface="等线" panose="02010600030101010101" pitchFamily="2" charset="-122"/>
                <a:cs typeface="Times New Roman" panose="02020603050405020304" pitchFamily="18" charset="0"/>
              </a:rPr>
              <a:t>they were eager to join him and contribute to the meaningful cause.</a:t>
            </a:r>
            <a:endParaRPr lang="en-US" altLang="zh-CN" sz="3200" b="1" i="1" dirty="0">
              <a:solidFill>
                <a:srgbClr val="990099"/>
              </a:solidFill>
              <a:latin typeface="Times New Roman" panose="02020603050405020304" pitchFamily="18" charset="0"/>
              <a:cs typeface="Times New Roman" panose="02020603050405020304" pitchFamily="18" charset="0"/>
            </a:endParaRPr>
          </a:p>
        </p:txBody>
      </p:sp>
      <p:sp>
        <p:nvSpPr>
          <p:cNvPr id="2" name="文本框 9"/>
          <p:cNvSpPr txBox="1"/>
          <p:nvPr/>
        </p:nvSpPr>
        <p:spPr>
          <a:xfrm>
            <a:off x="66782" y="3681511"/>
            <a:ext cx="12058436" cy="1066959"/>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Link1B: </a:t>
            </a:r>
            <a:r>
              <a:rPr lang="en-US" altLang="zh-CN" sz="3200" kern="100" dirty="0" smtClean="0">
                <a:latin typeface="等线" panose="02010600030101010101" pitchFamily="2" charset="-122"/>
                <a:cs typeface="Times New Roman" panose="02020603050405020304" pitchFamily="18" charset="0"/>
              </a:rPr>
              <a:t>(Harry’s feeling</a:t>
            </a:r>
            <a:r>
              <a:rPr lang="zh-CN" altLang="en-US" sz="3200" kern="100" dirty="0" smtClean="0">
                <a:latin typeface="等线" panose="02010600030101010101" pitchFamily="2" charset="-122"/>
                <a:cs typeface="Times New Roman" panose="02020603050405020304" pitchFamily="18" charset="0"/>
              </a:rPr>
              <a:t>）</a:t>
            </a:r>
            <a:r>
              <a:rPr lang="zh-CN" altLang="en-US" sz="3200" kern="100" dirty="0" smtClean="0">
                <a:solidFill>
                  <a:srgbClr val="0000FF"/>
                </a:solidFill>
                <a:latin typeface="等线" panose="02010600030101010101" pitchFamily="2" charset="-122"/>
                <a:cs typeface="Times New Roman" panose="02020603050405020304" pitchFamily="18" charset="0"/>
              </a:rPr>
              <a:t> </a:t>
            </a:r>
            <a:r>
              <a:rPr lang="en-US" altLang="zh-CN" sz="3200" b="1" kern="100" dirty="0" smtClean="0">
                <a:solidFill>
                  <a:srgbClr val="7030A0"/>
                </a:solidFill>
                <a:latin typeface="等线" panose="02010600030101010101" pitchFamily="2" charset="-122"/>
                <a:cs typeface="Times New Roman" panose="02020603050405020304" pitchFamily="18" charset="0"/>
              </a:rPr>
              <a:t>Seeing enthusiastic volunteers flooding into his tiny garage, </a:t>
            </a:r>
            <a:r>
              <a:rPr lang="en-US" altLang="zh-CN" sz="3200" b="1" kern="100" dirty="0" smtClean="0">
                <a:solidFill>
                  <a:srgbClr val="C00000"/>
                </a:solidFill>
                <a:latin typeface="等线" panose="02010600030101010101" pitchFamily="2" charset="-122"/>
                <a:cs typeface="Times New Roman" panose="02020603050405020304" pitchFamily="18" charset="0"/>
              </a:rPr>
              <a:t>Harry was literally moved to tears. </a:t>
            </a:r>
            <a:endParaRPr lang="en-US" altLang="zh-CN" sz="3200" b="1" kern="100" dirty="0">
              <a:solidFill>
                <a:srgbClr val="C00000"/>
              </a:solidFill>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8487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0661" y="-29274"/>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39675" y="469630"/>
            <a:ext cx="11925297" cy="2062103"/>
          </a:xfrm>
          <a:prstGeom prst="rect">
            <a:avLst/>
          </a:prstGeom>
          <a:solidFill>
            <a:schemeClr val="bg1"/>
          </a:solidFill>
        </p:spPr>
        <p:txBody>
          <a:bodyPr wrap="square">
            <a:spAutoFit/>
          </a:bodyPr>
          <a:lstStyle/>
          <a:p>
            <a:pPr indent="304800" algn="just"/>
            <a:r>
              <a:rPr lang="en-US" altLang="zh-CN" sz="3200" b="1" kern="0" dirty="0">
                <a:latin typeface="Times New Roman" panose="02020603050405020304" pitchFamily="18" charset="0"/>
                <a:cs typeface="Times New Roman" panose="02020603050405020304" pitchFamily="18" charset="0"/>
              </a:rPr>
              <a:t>Para1: </a:t>
            </a:r>
            <a:r>
              <a:rPr lang="en-US" altLang="zh-CN" sz="3200" b="1" kern="0" dirty="0" smtClean="0">
                <a:solidFill>
                  <a:srgbClr val="0000FF"/>
                </a:solidFill>
                <a:latin typeface="Times New Roman" panose="02020603050405020304" pitchFamily="18" charset="0"/>
                <a:cs typeface="Times New Roman" panose="02020603050405020304" pitchFamily="18" charset="0"/>
              </a:rPr>
              <a:t>Knowing </a:t>
            </a:r>
            <a:r>
              <a:rPr lang="en-US" altLang="zh-CN" sz="3200" b="1" kern="0" dirty="0">
                <a:solidFill>
                  <a:srgbClr val="0000FF"/>
                </a:solidFill>
                <a:latin typeface="Times New Roman" panose="02020603050405020304" pitchFamily="18" charset="0"/>
                <a:cs typeface="Times New Roman" panose="02020603050405020304" pitchFamily="18" charset="0"/>
              </a:rPr>
              <a:t>Harry’s situation, a group of </a:t>
            </a:r>
            <a:r>
              <a:rPr lang="en-US" altLang="zh-CN" sz="3200" b="1" kern="0" dirty="0">
                <a:solidFill>
                  <a:srgbClr val="C00000"/>
                </a:solidFill>
                <a:latin typeface="Times New Roman" panose="02020603050405020304" pitchFamily="18" charset="0"/>
                <a:cs typeface="Times New Roman" panose="02020603050405020304" pitchFamily="18" charset="0"/>
              </a:rPr>
              <a:t>volunteers</a:t>
            </a:r>
            <a:r>
              <a:rPr lang="en-US" altLang="zh-CN" sz="3200" b="1"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C00000"/>
                </a:solidFill>
                <a:latin typeface="Times New Roman" panose="02020603050405020304" pitchFamily="18" charset="0"/>
                <a:cs typeface="Times New Roman" panose="02020603050405020304" pitchFamily="18" charset="0"/>
              </a:rPr>
              <a:t>came to help </a:t>
            </a:r>
            <a:r>
              <a:rPr lang="en-US" altLang="zh-CN" sz="3200" b="1" kern="0" dirty="0" smtClean="0">
                <a:solidFill>
                  <a:srgbClr val="C00000"/>
                </a:solidFill>
                <a:latin typeface="Times New Roman" panose="02020603050405020304" pitchFamily="18" charset="0"/>
                <a:cs typeface="Times New Roman" panose="02020603050405020304" pitchFamily="18" charset="0"/>
              </a:rPr>
              <a:t>him. </a:t>
            </a:r>
            <a:endParaRPr lang="en-US" altLang="zh-CN" sz="3200" b="1" kern="0" dirty="0">
              <a:solidFill>
                <a:srgbClr val="C00000"/>
              </a:solidFill>
              <a:latin typeface="Times New Roman" panose="02020603050405020304" pitchFamily="18" charset="0"/>
              <a:cs typeface="Times New Roman" panose="02020603050405020304" pitchFamily="18" charset="0"/>
            </a:endParaRPr>
          </a:p>
          <a:p>
            <a:pPr indent="304800"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en-US" altLang="zh-CN" sz="3200" b="1" kern="0" dirty="0">
              <a:solidFill>
                <a:srgbClr val="FF0000"/>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9176" y="1841624"/>
            <a:ext cx="12173648" cy="1554272"/>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Link1A: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(describe </a:t>
            </a:r>
            <a:r>
              <a:rPr lang="en-US" altLang="zh-CN" sz="3200" kern="100" dirty="0" smtClean="0">
                <a:latin typeface="等线" panose="02010600030101010101" pitchFamily="2" charset="-122"/>
                <a:ea typeface="等线" panose="02010600030101010101" pitchFamily="2" charset="-122"/>
                <a:cs typeface="Times New Roman" panose="02020603050405020304" pitchFamily="18" charset="0"/>
              </a:rPr>
              <a:t>volunteers)</a:t>
            </a:r>
            <a:r>
              <a:rPr lang="en-US" altLang="zh-CN" sz="3200" kern="100" dirty="0" smtClean="0">
                <a:solidFill>
                  <a:srgbClr val="FF0000"/>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b="1" kern="100" dirty="0">
                <a:solidFill>
                  <a:srgbClr val="7030A0"/>
                </a:solidFill>
                <a:latin typeface="等线" panose="02010600030101010101" pitchFamily="2" charset="-122"/>
                <a:cs typeface="Times New Roman" panose="02020603050405020304" pitchFamily="18" charset="0"/>
              </a:rPr>
              <a:t>Inspired by Harry’s selfless and generous act, </a:t>
            </a:r>
            <a:r>
              <a:rPr lang="en-US" altLang="zh-CN" sz="3200" b="1" kern="100" dirty="0">
                <a:solidFill>
                  <a:srgbClr val="C00000"/>
                </a:solidFill>
                <a:latin typeface="等线" panose="02010600030101010101" pitchFamily="2" charset="-122"/>
                <a:cs typeface="Times New Roman" panose="02020603050405020304" pitchFamily="18" charset="0"/>
              </a:rPr>
              <a:t>they were eager to join him and contribute to the meaningful cause.</a:t>
            </a:r>
            <a:endParaRPr lang="en-US" altLang="zh-CN" sz="3200" b="1" i="1" dirty="0">
              <a:solidFill>
                <a:srgbClr val="990099"/>
              </a:solidFill>
              <a:latin typeface="Times New Roman" panose="02020603050405020304" pitchFamily="18" charset="0"/>
              <a:cs typeface="Times New Roman" panose="02020603050405020304" pitchFamily="18" charset="0"/>
            </a:endParaRPr>
          </a:p>
        </p:txBody>
      </p:sp>
      <p:sp>
        <p:nvSpPr>
          <p:cNvPr id="2" name="文本框 9"/>
          <p:cNvSpPr txBox="1"/>
          <p:nvPr/>
        </p:nvSpPr>
        <p:spPr>
          <a:xfrm>
            <a:off x="66782" y="3681511"/>
            <a:ext cx="12058436" cy="1066959"/>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Link1B: </a:t>
            </a:r>
            <a:r>
              <a:rPr lang="en-US" altLang="zh-CN" sz="3200" kern="100" dirty="0" smtClean="0">
                <a:latin typeface="等线" panose="02010600030101010101" pitchFamily="2" charset="-122"/>
                <a:cs typeface="Times New Roman" panose="02020603050405020304" pitchFamily="18" charset="0"/>
              </a:rPr>
              <a:t>(Harry’s feeling</a:t>
            </a:r>
            <a:r>
              <a:rPr lang="zh-CN" altLang="en-US" sz="3200" kern="100" dirty="0" smtClean="0">
                <a:latin typeface="等线" panose="02010600030101010101" pitchFamily="2" charset="-122"/>
                <a:cs typeface="Times New Roman" panose="02020603050405020304" pitchFamily="18" charset="0"/>
              </a:rPr>
              <a:t>）</a:t>
            </a:r>
            <a:r>
              <a:rPr lang="zh-CN" altLang="en-US" sz="3200" kern="100" dirty="0" smtClean="0">
                <a:solidFill>
                  <a:srgbClr val="0000FF"/>
                </a:solidFill>
                <a:latin typeface="等线" panose="02010600030101010101" pitchFamily="2" charset="-122"/>
                <a:cs typeface="Times New Roman" panose="02020603050405020304" pitchFamily="18" charset="0"/>
              </a:rPr>
              <a:t> </a:t>
            </a:r>
            <a:r>
              <a:rPr lang="en-US" altLang="zh-CN" sz="3200" b="1" kern="100" dirty="0" smtClean="0">
                <a:solidFill>
                  <a:srgbClr val="7030A0"/>
                </a:solidFill>
                <a:latin typeface="等线" panose="02010600030101010101" pitchFamily="2" charset="-122"/>
                <a:cs typeface="Times New Roman" panose="02020603050405020304" pitchFamily="18" charset="0"/>
              </a:rPr>
              <a:t>Seeing enthusiastic volunteers flooding into his tiny garage, </a:t>
            </a:r>
            <a:r>
              <a:rPr lang="en-US" altLang="zh-CN" sz="3200" b="1" kern="100" dirty="0" smtClean="0">
                <a:solidFill>
                  <a:srgbClr val="C00000"/>
                </a:solidFill>
                <a:latin typeface="等线" panose="02010600030101010101" pitchFamily="2" charset="-122"/>
                <a:cs typeface="Times New Roman" panose="02020603050405020304" pitchFamily="18" charset="0"/>
              </a:rPr>
              <a:t>Harry was literally moved to tears. </a:t>
            </a:r>
            <a:endParaRPr lang="en-US" altLang="zh-CN" sz="3200" b="1" kern="100" dirty="0">
              <a:solidFill>
                <a:srgbClr val="C00000"/>
              </a:solidFill>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23"/>
          <p:cNvSpPr txBox="1"/>
          <p:nvPr/>
        </p:nvSpPr>
        <p:spPr>
          <a:xfrm>
            <a:off x="3762" y="272341"/>
            <a:ext cx="12261411" cy="6494085"/>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a:t>
            </a:r>
            <a:r>
              <a:rPr lang="en-US" altLang="zh-CN" sz="3200" b="1" kern="0" dirty="0" smtClean="0">
                <a:solidFill>
                  <a:srgbClr val="0000FF"/>
                </a:solidFill>
                <a:latin typeface="Times New Roman" panose="02020603050405020304" pitchFamily="18" charset="0"/>
                <a:cs typeface="Times New Roman" panose="02020603050405020304" pitchFamily="18" charset="0"/>
              </a:rPr>
              <a:t>Knowing </a:t>
            </a:r>
            <a:r>
              <a:rPr lang="en-US" altLang="zh-CN" sz="3200" b="1" kern="0" dirty="0">
                <a:solidFill>
                  <a:srgbClr val="0000FF"/>
                </a:solidFill>
                <a:latin typeface="Times New Roman" panose="02020603050405020304" pitchFamily="18" charset="0"/>
                <a:cs typeface="Times New Roman" panose="02020603050405020304" pitchFamily="18" charset="0"/>
              </a:rPr>
              <a:t>Harry’s situation, a group of volunteers came to help </a:t>
            </a:r>
            <a:r>
              <a:rPr lang="en-US" altLang="zh-CN" sz="3200" b="1" kern="0" dirty="0" smtClean="0">
                <a:solidFill>
                  <a:srgbClr val="0000FF"/>
                </a:solidFill>
                <a:latin typeface="Times New Roman" panose="02020603050405020304" pitchFamily="18" charset="0"/>
                <a:cs typeface="Times New Roman" panose="02020603050405020304" pitchFamily="18" charset="0"/>
              </a:rPr>
              <a:t>him. </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smtClean="0">
                <a:solidFill>
                  <a:srgbClr val="0000FF"/>
                </a:solidFill>
                <a:latin typeface="Times New Roman" panose="02020603050405020304" pitchFamily="18" charset="0"/>
                <a:cs typeface="Times New Roman" panose="02020603050405020304" pitchFamily="18" charset="0"/>
              </a:rPr>
              <a:t>.</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r>
              <a:rPr lang="en-US" altLang="zh-CN" sz="3200" b="1" kern="0" dirty="0" smtClean="0">
                <a:solidFill>
                  <a:srgbClr val="0000FF"/>
                </a:solidFill>
                <a:latin typeface="Times New Roman" panose="02020603050405020304" pitchFamily="18" charset="0"/>
                <a:cs typeface="Times New Roman" panose="02020603050405020304" pitchFamily="18" charset="0"/>
              </a:rPr>
              <a:t>Para2</a:t>
            </a:r>
            <a:r>
              <a:rPr lang="en-US" altLang="zh-CN" sz="3200" b="1" kern="0" dirty="0">
                <a:solidFill>
                  <a:srgbClr val="0000FF"/>
                </a:solidFill>
                <a:latin typeface="Times New Roman" panose="02020603050405020304" pitchFamily="18" charset="0"/>
                <a:cs typeface="Times New Roman" panose="02020603050405020304" pitchFamily="18" charset="0"/>
              </a:rPr>
              <a:t>: To match each bike with its new </a:t>
            </a:r>
            <a:r>
              <a:rPr lang="en-US" altLang="zh-CN" sz="3200" b="1" kern="0" dirty="0" smtClean="0">
                <a:solidFill>
                  <a:srgbClr val="0000FF"/>
                </a:solidFill>
                <a:latin typeface="Times New Roman" panose="02020603050405020304" pitchFamily="18" charset="0"/>
                <a:cs typeface="Times New Roman" panose="02020603050405020304" pitchFamily="18" charset="0"/>
              </a:rPr>
              <a:t>owner, </a:t>
            </a:r>
            <a:r>
              <a:rPr lang="en-US" altLang="zh-CN" sz="3200" b="1" kern="0" dirty="0">
                <a:solidFill>
                  <a:srgbClr val="0000FF"/>
                </a:solidFill>
                <a:latin typeface="Times New Roman" panose="02020603050405020304" pitchFamily="18" charset="0"/>
                <a:cs typeface="Times New Roman" panose="02020603050405020304" pitchFamily="18" charset="0"/>
              </a:rPr>
              <a:t>Harry gathered their specific needs.</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18043" y="-26781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0032" y="-128528"/>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48620" y="1386507"/>
            <a:ext cx="12216553" cy="2041585"/>
          </a:xfrm>
          <a:prstGeom prst="rect">
            <a:avLst/>
          </a:prstGeom>
          <a:solidFill>
            <a:schemeClr val="bg1"/>
          </a:solidFill>
        </p:spPr>
        <p:txBody>
          <a:bodyPr wrap="square" rtlCol="0">
            <a:spAutoFit/>
          </a:bodyPr>
          <a:lstStyle/>
          <a:p>
            <a:pPr>
              <a:lnSpc>
                <a:spcPts val="3840"/>
              </a:lnSpc>
            </a:pPr>
            <a:r>
              <a:rPr lang="en-US" altLang="zh-CN" sz="3200" b="1" dirty="0">
                <a:latin typeface="Times New Roman" panose="02020603050405020304" pitchFamily="18" charset="0"/>
                <a:cs typeface="Times New Roman" panose="02020603050405020304" pitchFamily="18" charset="0"/>
              </a:rPr>
              <a:t>Link2 A:  (the final </a:t>
            </a:r>
            <a:r>
              <a:rPr lang="en-US" altLang="zh-CN" sz="3200" b="1" dirty="0" smtClean="0">
                <a:latin typeface="Times New Roman" panose="02020603050405020304" pitchFamily="18" charset="0"/>
                <a:cs typeface="Times New Roman" panose="02020603050405020304" pitchFamily="18" charset="0"/>
              </a:rPr>
              <a:t>result of repairing work) </a:t>
            </a:r>
            <a:r>
              <a:rPr lang="en-US" altLang="zh-CN" sz="3200" b="1" dirty="0">
                <a:solidFill>
                  <a:srgbClr val="7030A0"/>
                </a:solidFill>
                <a:latin typeface="Times New Roman" panose="02020603050405020304" pitchFamily="18" charset="0"/>
                <a:cs typeface="Times New Roman" panose="02020603050405020304" pitchFamily="18" charset="0"/>
              </a:rPr>
              <a:t>Under Harry’s guidance, </a:t>
            </a:r>
            <a:r>
              <a:rPr lang="en-US" altLang="zh-CN" sz="3200" b="1" dirty="0">
                <a:solidFill>
                  <a:srgbClr val="C00000"/>
                </a:solidFill>
                <a:latin typeface="Times New Roman" panose="02020603050405020304" pitchFamily="18" charset="0"/>
                <a:cs typeface="Times New Roman" panose="02020603050405020304" pitchFamily="18" charset="0"/>
              </a:rPr>
              <a:t>the volunteers quickly got the hang of fixing bikes. </a:t>
            </a:r>
            <a:r>
              <a:rPr lang="en-US" altLang="zh-CN" sz="3200" b="1" dirty="0">
                <a:solidFill>
                  <a:srgbClr val="7030A0"/>
                </a:solidFill>
                <a:latin typeface="Times New Roman" panose="02020603050405020304" pitchFamily="18" charset="0"/>
                <a:cs typeface="Times New Roman" panose="02020603050405020304" pitchFamily="18" charset="0"/>
              </a:rPr>
              <a:t>With their joint efforts,</a:t>
            </a:r>
            <a:r>
              <a:rPr lang="en-US" altLang="zh-CN" sz="3200" b="1" dirty="0">
                <a:solidFill>
                  <a:srgbClr val="C00000"/>
                </a:solidFill>
                <a:latin typeface="Times New Roman" panose="02020603050405020304" pitchFamily="18" charset="0"/>
                <a:cs typeface="Times New Roman" panose="02020603050405020304" pitchFamily="18" charset="0"/>
              </a:rPr>
              <a:t> more and more well-repaired bikes piled up, </a:t>
            </a:r>
            <a:r>
              <a:rPr lang="en-US" altLang="zh-CN" sz="3200" b="1" dirty="0">
                <a:solidFill>
                  <a:srgbClr val="7030A0"/>
                </a:solidFill>
                <a:latin typeface="Times New Roman" panose="02020603050405020304" pitchFamily="18" charset="0"/>
                <a:cs typeface="Times New Roman" panose="02020603050405020304" pitchFamily="18" charset="0"/>
              </a:rPr>
              <a:t>ready to serve their new owners.</a:t>
            </a:r>
            <a:endParaRPr lang="en-US" altLang="zh-CN" sz="3200" b="1" dirty="0">
              <a:solidFill>
                <a:srgbClr val="7030A0"/>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21805" y="4006874"/>
            <a:ext cx="12188238"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Link2B:   ( </a:t>
            </a:r>
            <a:r>
              <a:rPr lang="en-US" altLang="zh-CN" sz="3200" b="1" dirty="0" smtClean="0">
                <a:latin typeface="Times New Roman" panose="02020603050405020304" pitchFamily="18" charset="0"/>
                <a:cs typeface="Times New Roman" panose="02020603050405020304" pitchFamily="18" charset="0"/>
              </a:rPr>
              <a:t>distinct comparison to former Harry’s repairing work</a:t>
            </a:r>
            <a:r>
              <a:rPr lang="zh-CN" altLang="en-US" sz="3200" b="1" dirty="0" smtClean="0">
                <a:latin typeface="Times New Roman" panose="02020603050405020304" pitchFamily="18" charset="0"/>
                <a:cs typeface="Times New Roman" panose="02020603050405020304" pitchFamily="18" charset="0"/>
              </a:rPr>
              <a:t>）</a:t>
            </a:r>
            <a:r>
              <a:rPr lang="en-US" altLang="zh-CN" sz="3200" b="1" dirty="0">
                <a:solidFill>
                  <a:srgbClr val="C00000"/>
                </a:solidFill>
                <a:latin typeface="Times New Roman" panose="02020603050405020304" pitchFamily="18" charset="0"/>
                <a:cs typeface="Times New Roman" panose="02020603050405020304" pitchFamily="18" charset="0"/>
              </a:rPr>
              <a:t>The once-overwhelming </a:t>
            </a:r>
            <a:r>
              <a:rPr lang="en-US" altLang="zh-CN" sz="3200" b="1" dirty="0" smtClean="0">
                <a:solidFill>
                  <a:srgbClr val="C00000"/>
                </a:solidFill>
                <a:latin typeface="Times New Roman" panose="02020603050405020304" pitchFamily="18" charset="0"/>
                <a:cs typeface="Times New Roman" panose="02020603050405020304" pitchFamily="18" charset="0"/>
              </a:rPr>
              <a:t> repairing </a:t>
            </a:r>
            <a:r>
              <a:rPr lang="en-US" altLang="zh-CN" sz="3200" b="1" dirty="0">
                <a:solidFill>
                  <a:srgbClr val="C00000"/>
                </a:solidFill>
                <a:latin typeface="Times New Roman" panose="02020603050405020304" pitchFamily="18" charset="0"/>
                <a:cs typeface="Times New Roman" panose="02020603050405020304" pitchFamily="18" charset="0"/>
              </a:rPr>
              <a:t>work became </a:t>
            </a:r>
            <a:r>
              <a:rPr lang="en-US" altLang="zh-CN" sz="3200" b="1" dirty="0" smtClean="0">
                <a:solidFill>
                  <a:srgbClr val="C00000"/>
                </a:solidFill>
                <a:latin typeface="Times New Roman" panose="02020603050405020304" pitchFamily="18" charset="0"/>
                <a:cs typeface="Times New Roman" panose="02020603050405020304" pitchFamily="18" charset="0"/>
              </a:rPr>
              <a:t>manageable </a:t>
            </a:r>
            <a:r>
              <a:rPr lang="en-US" altLang="zh-CN" sz="3200" b="1" dirty="0">
                <a:solidFill>
                  <a:srgbClr val="C00000"/>
                </a:solidFill>
                <a:latin typeface="Times New Roman" panose="02020603050405020304" pitchFamily="18" charset="0"/>
                <a:cs typeface="Times New Roman" panose="02020603050405020304" pitchFamily="18" charset="0"/>
              </a:rPr>
              <a:t>with their </a:t>
            </a:r>
            <a:r>
              <a:rPr lang="en-US" altLang="zh-CN" sz="3200" b="1" dirty="0" smtClean="0">
                <a:solidFill>
                  <a:srgbClr val="C00000"/>
                </a:solidFill>
                <a:latin typeface="Times New Roman" panose="02020603050405020304" pitchFamily="18" charset="0"/>
                <a:cs typeface="Times New Roman" panose="02020603050405020304" pitchFamily="18" charset="0"/>
              </a:rPr>
              <a:t>combined </a:t>
            </a:r>
            <a:r>
              <a:rPr lang="en-US" altLang="zh-CN" sz="3200" b="1" dirty="0">
                <a:solidFill>
                  <a:srgbClr val="C00000"/>
                </a:solidFill>
                <a:latin typeface="Times New Roman" panose="02020603050405020304" pitchFamily="18" charset="0"/>
                <a:cs typeface="Times New Roman" panose="02020603050405020304" pitchFamily="18" charset="0"/>
              </a:rPr>
              <a:t>efforts. </a:t>
            </a:r>
            <a:endParaRPr lang="en-US" altLang="zh-CN" sz="3200" b="1"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5"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24553" y="756661"/>
            <a:ext cx="12203014" cy="1077218"/>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To match each bike with its new </a:t>
            </a:r>
            <a:r>
              <a:rPr lang="en-US" altLang="zh-CN" sz="3200" b="1" kern="0" dirty="0" smtClean="0">
                <a:solidFill>
                  <a:srgbClr val="0000FF"/>
                </a:solidFill>
                <a:latin typeface="Times New Roman" panose="02020603050405020304" pitchFamily="18" charset="0"/>
                <a:cs typeface="Times New Roman" panose="02020603050405020304" pitchFamily="18" charset="0"/>
              </a:rPr>
              <a:t>owner, </a:t>
            </a:r>
            <a:r>
              <a:rPr lang="en-US" altLang="zh-CN" sz="3200" b="1" kern="0" dirty="0">
                <a:solidFill>
                  <a:srgbClr val="0000FF"/>
                </a:solidFill>
                <a:latin typeface="Times New Roman" panose="02020603050405020304" pitchFamily="18" charset="0"/>
                <a:cs typeface="Times New Roman" panose="02020603050405020304" pitchFamily="18" charset="0"/>
              </a:rPr>
              <a:t>Harry gathered their specific needs.</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9"/>
          <p:cNvSpPr txBox="1"/>
          <p:nvPr/>
        </p:nvSpPr>
        <p:spPr>
          <a:xfrm>
            <a:off x="113135" y="4242436"/>
            <a:ext cx="11927637"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Link3B:   ( </a:t>
            </a:r>
            <a:r>
              <a:rPr lang="en-US" altLang="zh-CN" sz="3200" b="1" dirty="0" smtClean="0">
                <a:latin typeface="Times New Roman" panose="02020603050405020304" pitchFamily="18" charset="0"/>
                <a:cs typeface="Times New Roman" panose="02020603050405020304" pitchFamily="18" charset="0"/>
              </a:rPr>
              <a:t>another way to gather specific needs</a:t>
            </a:r>
            <a:r>
              <a:rPr lang="zh-CN" altLang="en-US" sz="3200" b="1" dirty="0" smtClean="0">
                <a:latin typeface="Times New Roman" panose="02020603050405020304" pitchFamily="18" charset="0"/>
                <a:cs typeface="Times New Roman" panose="02020603050405020304" pitchFamily="18" charset="0"/>
              </a:rPr>
              <a:t>）</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C00000"/>
                </a:solidFill>
                <a:latin typeface="Times New Roman" panose="02020603050405020304" pitchFamily="18" charset="0"/>
                <a:cs typeface="Times New Roman" panose="02020603050405020304" pitchFamily="18" charset="0"/>
              </a:rPr>
              <a:t>He started a database, </a:t>
            </a:r>
            <a:r>
              <a:rPr lang="en-US" altLang="zh-CN" sz="3200" b="1" dirty="0">
                <a:solidFill>
                  <a:srgbClr val="7030A0"/>
                </a:solidFill>
                <a:latin typeface="Times New Roman" panose="02020603050405020304" pitchFamily="18" charset="0"/>
                <a:cs typeface="Times New Roman" panose="02020603050405020304" pitchFamily="18" charset="0"/>
              </a:rPr>
              <a:t>noting details like age, height, and the purpose </a:t>
            </a:r>
            <a:r>
              <a:rPr lang="en-US" altLang="zh-CN" sz="3200" b="1" i="1" dirty="0">
                <a:solidFill>
                  <a:srgbClr val="0000FF"/>
                </a:solidFill>
                <a:latin typeface="Times New Roman" panose="02020603050405020304" pitchFamily="18" charset="0"/>
                <a:cs typeface="Times New Roman" panose="02020603050405020304" pitchFamily="18" charset="0"/>
              </a:rPr>
              <a:t>for which the bike would be used. </a:t>
            </a:r>
            <a:endParaRPr lang="en-US" altLang="zh-CN" sz="3200" b="1" i="1" dirty="0">
              <a:solidFill>
                <a:srgbClr val="7030A0"/>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133350" y="1783604"/>
            <a:ext cx="12058650" cy="2554545"/>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Link3A:   </a:t>
            </a:r>
            <a:r>
              <a:rPr lang="en-US" altLang="zh-CN" sz="3200" b="1" dirty="0" smtClean="0">
                <a:latin typeface="Times New Roman" panose="02020603050405020304" pitchFamily="18" charset="0"/>
                <a:cs typeface="Times New Roman" panose="02020603050405020304" pitchFamily="18" charset="0"/>
              </a:rPr>
              <a:t>(one way to gather specific needs</a:t>
            </a:r>
            <a:r>
              <a:rPr lang="zh-CN" altLang="en-US" sz="3200" b="1" dirty="0" smtClean="0">
                <a:latin typeface="Times New Roman" panose="02020603050405020304" pitchFamily="18" charset="0"/>
                <a:cs typeface="Times New Roman" panose="02020603050405020304" pitchFamily="18" charset="0"/>
              </a:rPr>
              <a:t>）</a:t>
            </a:r>
            <a:r>
              <a:rPr lang="zh-CN" altLang="en-US" sz="3200" b="1" dirty="0" smtClean="0">
                <a:solidFill>
                  <a:srgbClr val="FF0000"/>
                </a:solidFill>
                <a:latin typeface="Times New Roman" panose="02020603050405020304" pitchFamily="18" charset="0"/>
                <a:cs typeface="Times New Roman" panose="02020603050405020304" pitchFamily="18" charset="0"/>
              </a:rPr>
              <a:t> </a:t>
            </a:r>
            <a:r>
              <a:rPr lang="en-US" altLang="zh-CN" sz="3200" b="1" dirty="0">
                <a:solidFill>
                  <a:srgbClr val="C00000"/>
                </a:solidFill>
                <a:latin typeface="Times New Roman" panose="02020603050405020304" pitchFamily="18" charset="0"/>
                <a:cs typeface="Times New Roman" panose="02020603050405020304" pitchFamily="18" charset="0"/>
              </a:rPr>
              <a:t>He created/ designed a simple form </a:t>
            </a:r>
            <a:r>
              <a:rPr lang="en-US" altLang="zh-CN" sz="3200" b="1" dirty="0">
                <a:solidFill>
                  <a:srgbClr val="7030A0"/>
                </a:solidFill>
                <a:latin typeface="Times New Roman" panose="02020603050405020304" pitchFamily="18" charset="0"/>
                <a:cs typeface="Times New Roman" panose="02020603050405020304" pitchFamily="18" charset="0"/>
              </a:rPr>
              <a:t>asking for details like the rider’s height, preferred color or other special requirements,</a:t>
            </a:r>
            <a:r>
              <a:rPr lang="en-US" altLang="zh-CN" sz="3200" b="1" dirty="0">
                <a:solidFill>
                  <a:srgbClr val="9900FF"/>
                </a:solidFill>
                <a:latin typeface="Times New Roman" panose="02020603050405020304" pitchFamily="18" charset="0"/>
                <a:cs typeface="Times New Roman" panose="02020603050405020304" pitchFamily="18" charset="0"/>
              </a:rPr>
              <a:t> </a:t>
            </a:r>
            <a:r>
              <a:rPr lang="en-US" altLang="zh-CN" sz="3200" b="1" i="1" dirty="0">
                <a:solidFill>
                  <a:srgbClr val="0000FF"/>
                </a:solidFill>
                <a:latin typeface="Times New Roman" panose="02020603050405020304" pitchFamily="18" charset="0"/>
                <a:cs typeface="Times New Roman" panose="02020603050405020304" pitchFamily="18" charset="0"/>
              </a:rPr>
              <a:t>with which Harry and his team carefully </a:t>
            </a:r>
            <a:r>
              <a:rPr lang="en-US" altLang="zh-CN" sz="3200" b="1" i="1" dirty="0" smtClean="0">
                <a:solidFill>
                  <a:srgbClr val="0000FF"/>
                </a:solidFill>
                <a:latin typeface="Times New Roman" panose="02020603050405020304" pitchFamily="18" charset="0"/>
                <a:cs typeface="Times New Roman" panose="02020603050405020304" pitchFamily="18" charset="0"/>
              </a:rPr>
              <a:t>crafted/ customized </a:t>
            </a:r>
            <a:r>
              <a:rPr lang="en-US" altLang="zh-CN" sz="3200" b="1" i="1" dirty="0">
                <a:solidFill>
                  <a:srgbClr val="0000FF"/>
                </a:solidFill>
                <a:latin typeface="Times New Roman" panose="02020603050405020304" pitchFamily="18" charset="0"/>
                <a:cs typeface="Times New Roman" panose="02020603050405020304" pitchFamily="18" charset="0"/>
              </a:rPr>
              <a:t>the most suitable bikes for their new owners. </a:t>
            </a:r>
            <a:endParaRPr lang="en-US" altLang="zh-CN" sz="3200" b="1" i="1"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645258"/>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To match each bike with its new owner, Harry gathered their specific needs.</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20548"/>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10"/>
          <p:cNvSpPr txBox="1"/>
          <p:nvPr/>
        </p:nvSpPr>
        <p:spPr>
          <a:xfrm>
            <a:off x="19493" y="1641836"/>
            <a:ext cx="12153014" cy="2554545"/>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A: (the </a:t>
            </a:r>
            <a:r>
              <a:rPr lang="en-US" altLang="zh-CN" sz="3200" b="1" dirty="0" smtClean="0">
                <a:latin typeface="Times New Roman" panose="02020603050405020304" pitchFamily="18" charset="0"/>
                <a:cs typeface="Times New Roman" panose="02020603050405020304" pitchFamily="18" charset="0"/>
                <a:sym typeface="+mn-ea"/>
              </a:rPr>
              <a:t>meaning of Uncle Harry’s project) </a:t>
            </a:r>
            <a:r>
              <a:rPr lang="en-US" altLang="zh-CN" sz="3200" b="1" dirty="0">
                <a:solidFill>
                  <a:srgbClr val="0000FF"/>
                </a:solidFill>
                <a:latin typeface="Times New Roman" panose="02020603050405020304" pitchFamily="18" charset="0"/>
                <a:cs typeface="Times New Roman" panose="02020603050405020304" pitchFamily="18" charset="0"/>
                <a:sym typeface="+mn-ea"/>
              </a:rPr>
              <a:t>Each time he saw the grateful and satisfied smiles on the faces of </a:t>
            </a:r>
            <a:r>
              <a:rPr lang="en-US" altLang="zh-CN" sz="3200" b="1" dirty="0" err="1">
                <a:solidFill>
                  <a:srgbClr val="0000FF"/>
                </a:solidFill>
                <a:latin typeface="Times New Roman" panose="02020603050405020304" pitchFamily="18" charset="0"/>
                <a:cs typeface="Times New Roman" panose="02020603050405020304" pitchFamily="18" charset="0"/>
                <a:sym typeface="+mn-ea"/>
              </a:rPr>
              <a:t>donees</a:t>
            </a:r>
            <a:r>
              <a:rPr lang="en-US" altLang="zh-CN" sz="3200" b="1" dirty="0">
                <a:solidFill>
                  <a:srgbClr val="0000FF"/>
                </a:solidFill>
                <a:latin typeface="Times New Roman" panose="02020603050405020304" pitchFamily="18" charset="0"/>
                <a:cs typeface="Times New Roman" panose="02020603050405020304" pitchFamily="18" charset="0"/>
                <a:sym typeface="+mn-ea"/>
              </a:rPr>
              <a:t>, </a:t>
            </a:r>
            <a:r>
              <a:rPr lang="en-US" altLang="zh-CN" sz="3200" b="1" dirty="0">
                <a:solidFill>
                  <a:srgbClr val="C00000"/>
                </a:solidFill>
                <a:latin typeface="Times New Roman" panose="02020603050405020304" pitchFamily="18" charset="0"/>
                <a:cs typeface="Times New Roman" panose="02020603050405020304" pitchFamily="18" charset="0"/>
                <a:sym typeface="+mn-ea"/>
              </a:rPr>
              <a:t>his heart swelled with pride. </a:t>
            </a:r>
            <a:r>
              <a:rPr lang="en-US" altLang="zh-CN" sz="3200" b="1" dirty="0">
                <a:latin typeface="Times New Roman" panose="02020603050405020304" pitchFamily="18" charset="0"/>
                <a:cs typeface="Times New Roman" panose="02020603050405020304" pitchFamily="18" charset="0"/>
                <a:sym typeface="+mn-ea"/>
              </a:rPr>
              <a:t>The project not only </a:t>
            </a:r>
            <a:r>
              <a:rPr lang="en-US" altLang="zh-CN" sz="3200" b="1" dirty="0">
                <a:solidFill>
                  <a:srgbClr val="C00000"/>
                </a:solidFill>
                <a:latin typeface="Times New Roman" panose="02020603050405020304" pitchFamily="18" charset="0"/>
                <a:cs typeface="Times New Roman" panose="02020603050405020304" pitchFamily="18" charset="0"/>
                <a:sym typeface="+mn-ea"/>
              </a:rPr>
              <a:t>provided free transportation </a:t>
            </a:r>
            <a:r>
              <a:rPr lang="en-US" altLang="zh-CN" sz="3200" b="1" dirty="0">
                <a:latin typeface="Times New Roman" panose="02020603050405020304" pitchFamily="18" charset="0"/>
                <a:cs typeface="Times New Roman" panose="02020603050405020304" pitchFamily="18" charset="0"/>
                <a:sym typeface="+mn-ea"/>
              </a:rPr>
              <a:t>but also </a:t>
            </a:r>
            <a:r>
              <a:rPr lang="en-US" altLang="zh-CN" sz="3200" b="1" dirty="0">
                <a:solidFill>
                  <a:srgbClr val="C00000"/>
                </a:solidFill>
                <a:latin typeface="Times New Roman" panose="02020603050405020304" pitchFamily="18" charset="0"/>
                <a:cs typeface="Times New Roman" panose="02020603050405020304" pitchFamily="18" charset="0"/>
                <a:sym typeface="+mn-ea"/>
              </a:rPr>
              <a:t>strengthened the community bond, </a:t>
            </a:r>
            <a:r>
              <a:rPr lang="en-US" altLang="zh-CN" sz="3200" b="1" dirty="0">
                <a:solidFill>
                  <a:srgbClr val="7030A0"/>
                </a:solidFill>
                <a:latin typeface="Times New Roman" panose="02020603050405020304" pitchFamily="18" charset="0"/>
                <a:cs typeface="Times New Roman" panose="02020603050405020304" pitchFamily="18" charset="0"/>
                <a:sym typeface="+mn-ea"/>
              </a:rPr>
              <a:t>all thanks to </a:t>
            </a:r>
            <a:r>
              <a:rPr lang="en-US" altLang="zh-CN" sz="3200" b="1" dirty="0" smtClean="0">
                <a:solidFill>
                  <a:srgbClr val="7030A0"/>
                </a:solidFill>
                <a:latin typeface="Times New Roman" panose="02020603050405020304" pitchFamily="18" charset="0"/>
                <a:cs typeface="Times New Roman" panose="02020603050405020304" pitchFamily="18" charset="0"/>
                <a:sym typeface="+mn-ea"/>
              </a:rPr>
              <a:t>the dedication of Harry </a:t>
            </a:r>
            <a:r>
              <a:rPr lang="en-US" altLang="zh-CN" sz="3200" b="1" dirty="0">
                <a:solidFill>
                  <a:srgbClr val="7030A0"/>
                </a:solidFill>
                <a:latin typeface="Times New Roman" panose="02020603050405020304" pitchFamily="18" charset="0"/>
                <a:cs typeface="Times New Roman" panose="02020603050405020304" pitchFamily="18" charset="0"/>
                <a:sym typeface="+mn-ea"/>
              </a:rPr>
              <a:t>and </a:t>
            </a:r>
            <a:r>
              <a:rPr lang="en-US" altLang="zh-CN" sz="3200" b="1" dirty="0" smtClean="0">
                <a:solidFill>
                  <a:srgbClr val="7030A0"/>
                </a:solidFill>
                <a:latin typeface="Times New Roman" panose="02020603050405020304" pitchFamily="18" charset="0"/>
                <a:cs typeface="Times New Roman" panose="02020603050405020304" pitchFamily="18" charset="0"/>
                <a:sym typeface="+mn-ea"/>
              </a:rPr>
              <a:t>volunteers</a:t>
            </a:r>
            <a:r>
              <a:rPr lang="en-US" altLang="zh-CN" sz="3200" b="1" dirty="0">
                <a:solidFill>
                  <a:srgbClr val="7030A0"/>
                </a:solidFill>
                <a:latin typeface="Times New Roman" panose="02020603050405020304" pitchFamily="18" charset="0"/>
                <a:cs typeface="Times New Roman" panose="02020603050405020304" pitchFamily="18" charset="0"/>
                <a:sym typeface="+mn-ea"/>
              </a:rPr>
              <a:t>. </a:t>
            </a:r>
            <a:endParaRPr lang="en-US" altLang="zh-CN" sz="3200" b="1" i="1" dirty="0">
              <a:solidFill>
                <a:srgbClr val="7030A0"/>
              </a:solidFill>
              <a:latin typeface="Times New Roman" panose="02020603050405020304" pitchFamily="18" charset="0"/>
              <a:cs typeface="Times New Roman" panose="02020603050405020304" pitchFamily="18" charset="0"/>
              <a:sym typeface="+mn-ea"/>
            </a:endParaRPr>
          </a:p>
        </p:txBody>
      </p:sp>
      <p:sp>
        <p:nvSpPr>
          <p:cNvPr id="5" name="文本框 10"/>
          <p:cNvSpPr txBox="1"/>
          <p:nvPr/>
        </p:nvSpPr>
        <p:spPr>
          <a:xfrm>
            <a:off x="30608" y="4196381"/>
            <a:ext cx="12089473" cy="2062103"/>
          </a:xfrm>
          <a:prstGeom prst="rect">
            <a:avLst/>
          </a:prstGeom>
          <a:solidFill>
            <a:schemeClr val="bg1"/>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Ending B: </a:t>
            </a:r>
            <a:r>
              <a:rPr lang="en-US" altLang="zh-CN" sz="3200" b="1" dirty="0" smtClean="0">
                <a:latin typeface="Times New Roman" panose="02020603050405020304" pitchFamily="18" charset="0"/>
                <a:cs typeface="Times New Roman" panose="02020603050405020304" pitchFamily="18" charset="0"/>
                <a:sym typeface="+mn-ea"/>
              </a:rPr>
              <a:t>(recipients’ response ) </a:t>
            </a:r>
            <a:r>
              <a:rPr lang="en-US" altLang="zh-CN" sz="3200" b="1" dirty="0">
                <a:solidFill>
                  <a:srgbClr val="0000FF"/>
                </a:solidFill>
                <a:latin typeface="Times New Roman" panose="02020603050405020304" pitchFamily="18" charset="0"/>
                <a:cs typeface="Times New Roman" panose="02020603050405020304" pitchFamily="18" charset="0"/>
                <a:sym typeface="+mn-ea"/>
              </a:rPr>
              <a:t>As the bikes found their new homes, </a:t>
            </a:r>
            <a:r>
              <a:rPr lang="en-US" altLang="zh-CN" sz="3200" b="1" dirty="0">
                <a:solidFill>
                  <a:srgbClr val="C00000"/>
                </a:solidFill>
                <a:latin typeface="Times New Roman" panose="02020603050405020304" pitchFamily="18" charset="0"/>
                <a:cs typeface="Times New Roman" panose="02020603050405020304" pitchFamily="18" charset="0"/>
                <a:sym typeface="+mn-ea"/>
              </a:rPr>
              <a:t>the smiles on the faces of the people in the community grew wider,</a:t>
            </a:r>
            <a:r>
              <a:rPr lang="en-US" altLang="zh-CN" sz="3200" b="1" dirty="0">
                <a:latin typeface="Times New Roman" panose="02020603050405020304" pitchFamily="18" charset="0"/>
                <a:cs typeface="Times New Roman" panose="02020603050405020304" pitchFamily="18" charset="0"/>
                <a:sym typeface="+mn-ea"/>
              </a:rPr>
              <a:t> and </a:t>
            </a:r>
            <a:r>
              <a:rPr lang="en-US" altLang="zh-CN" sz="3200" b="1" dirty="0">
                <a:solidFill>
                  <a:srgbClr val="C00000"/>
                </a:solidFill>
                <a:latin typeface="Times New Roman" panose="02020603050405020304" pitchFamily="18" charset="0"/>
                <a:cs typeface="Times New Roman" panose="02020603050405020304" pitchFamily="18" charset="0"/>
                <a:sym typeface="+mn-ea"/>
              </a:rPr>
              <a:t>Harry's project became an even more integral part of the neighborhood</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7030A0"/>
                </a:solidFill>
                <a:latin typeface="Times New Roman" panose="02020603050405020304" pitchFamily="18" charset="0"/>
                <a:cs typeface="Times New Roman" panose="02020603050405020304" pitchFamily="18" charset="0"/>
                <a:sym typeface="+mn-ea"/>
              </a:rPr>
              <a:t>spreading joy and practical help to </a:t>
            </a:r>
            <a:r>
              <a:rPr lang="en-US" altLang="zh-CN" sz="3200" b="1" dirty="0" smtClean="0">
                <a:solidFill>
                  <a:srgbClr val="7030A0"/>
                </a:solidFill>
                <a:latin typeface="Times New Roman" panose="02020603050405020304" pitchFamily="18" charset="0"/>
                <a:cs typeface="Times New Roman" panose="02020603050405020304" pitchFamily="18" charset="0"/>
                <a:sym typeface="+mn-ea"/>
              </a:rPr>
              <a:t>those </a:t>
            </a:r>
            <a:r>
              <a:rPr lang="en-US" altLang="zh-CN" sz="3200" b="1" i="1" dirty="0">
                <a:solidFill>
                  <a:srgbClr val="7030A0"/>
                </a:solidFill>
                <a:latin typeface="Times New Roman" panose="02020603050405020304" pitchFamily="18" charset="0"/>
                <a:cs typeface="Times New Roman" panose="02020603050405020304" pitchFamily="18" charset="0"/>
                <a:sym typeface="+mn-ea"/>
              </a:rPr>
              <a:t>in need.</a:t>
            </a:r>
            <a:endParaRPr lang="en-US" altLang="zh-CN" sz="3200" b="1" i="1" u="sng" dirty="0">
              <a:solidFill>
                <a:srgbClr val="7030A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6986528"/>
          </a:xfrm>
          <a:prstGeom prst="rect">
            <a:avLst/>
          </a:prstGeom>
          <a:solidFill>
            <a:schemeClr val="bg1"/>
          </a:solidFill>
        </p:spPr>
        <p:txBody>
          <a:bodyPr wrap="square">
            <a:spAutoFit/>
          </a:bodyPr>
          <a:lstStyle/>
          <a:p>
            <a:pPr algn="just"/>
            <a:r>
              <a:rPr lang="en-US" altLang="zh-CN" sz="2800" b="1" dirty="0">
                <a:solidFill>
                  <a:srgbClr val="0000FF"/>
                </a:solidFill>
              </a:rPr>
              <a:t> Version 1: </a:t>
            </a:r>
            <a:r>
              <a:rPr lang="en-US" altLang="zh-CN" sz="2800" b="1" dirty="0" smtClean="0">
                <a:solidFill>
                  <a:srgbClr val="0000FF"/>
                </a:solidFill>
              </a:rPr>
              <a:t>“</a:t>
            </a:r>
            <a:r>
              <a:rPr lang="zh-CN" altLang="en-US" sz="2800" b="1" dirty="0" smtClean="0">
                <a:solidFill>
                  <a:srgbClr val="0000FF"/>
                </a:solidFill>
              </a:rPr>
              <a:t>基于彰显社区邻里情”之助人善举范文</a:t>
            </a:r>
            <a:r>
              <a:rPr lang="zh-CN" altLang="en-US" sz="2800" b="1" dirty="0">
                <a:solidFill>
                  <a:srgbClr val="0000FF"/>
                </a:solidFill>
              </a:rPr>
              <a:t>赏析：</a:t>
            </a:r>
            <a:endParaRPr lang="en-US" altLang="zh-CN" sz="2800" b="1" dirty="0">
              <a:solidFill>
                <a:srgbClr val="0000FF"/>
              </a:solidFill>
            </a:endParaRPr>
          </a:p>
          <a:p>
            <a:pPr algn="just"/>
            <a:r>
              <a:rPr lang="en-US" altLang="zh-CN" sz="2800" b="1" dirty="0">
                <a:solidFill>
                  <a:srgbClr val="0000FF"/>
                </a:solidFill>
              </a:rPr>
              <a:t>Para1: Knowing Harry’s situation, a group of volunteers came to help him. Inspired by Harry’s selfless and generous act, they were eager to join him and contribute to the meaningful cause. Some were experienced mechanics like Harry, while others were just enthusiastic </a:t>
            </a:r>
            <a:r>
              <a:rPr lang="en-US" altLang="zh-CN" sz="2800" b="1" dirty="0" smtClean="0">
                <a:solidFill>
                  <a:srgbClr val="0000FF"/>
                </a:solidFill>
              </a:rPr>
              <a:t>learners with a kind heart. Upon their </a:t>
            </a:r>
            <a:r>
              <a:rPr lang="en-US" altLang="zh-CN" sz="2800" b="1" dirty="0">
                <a:solidFill>
                  <a:srgbClr val="0000FF"/>
                </a:solidFill>
              </a:rPr>
              <a:t>arrival, Harry’s garage became a hive of </a:t>
            </a:r>
            <a:r>
              <a:rPr lang="en-US" altLang="zh-CN" sz="2800" b="1" dirty="0" smtClean="0">
                <a:solidFill>
                  <a:srgbClr val="0000FF"/>
                </a:solidFill>
              </a:rPr>
              <a:t>vigor </a:t>
            </a:r>
            <a:r>
              <a:rPr lang="en-US" altLang="zh-CN" sz="2800" b="1" dirty="0">
                <a:solidFill>
                  <a:srgbClr val="0000FF"/>
                </a:solidFill>
              </a:rPr>
              <a:t>and the once-overwhelming task became manageable. Tools clanked mixed with friendly chatter, which sounded like a harmonious symphony. Based on their skills, they divided the repairing tasks efficiently. Some focused on stripping down the bikes, others on sanding and painting, and the rest on reassembling. Under Harry’s guidance, the volunteers quickly got the hang of fixing bikes. </a:t>
            </a:r>
            <a:r>
              <a:rPr lang="en-US" altLang="zh-CN" sz="2800" b="1" dirty="0">
                <a:solidFill>
                  <a:srgbClr val="7030A0"/>
                </a:solidFill>
              </a:rPr>
              <a:t>With their joint efforts, more and more well-repaired bikes piled up, ready to serve their new owners.  </a:t>
            </a:r>
            <a:r>
              <a:rPr lang="en-US" altLang="zh-CN" sz="2800" b="1" dirty="0">
                <a:solidFill>
                  <a:srgbClr val="0000FF"/>
                </a:solidFill>
              </a:rPr>
              <a:t>(</a:t>
            </a:r>
            <a:r>
              <a:rPr lang="en-US" altLang="zh-CN" sz="2800" b="1" dirty="0" smtClean="0">
                <a:solidFill>
                  <a:srgbClr val="0000FF"/>
                </a:solidFill>
              </a:rPr>
              <a:t>112)</a:t>
            </a:r>
            <a:endParaRPr lang="en-US" altLang="zh-CN" sz="2800" b="1" dirty="0" smtClean="0">
              <a:solidFill>
                <a:srgbClr val="0000FF"/>
              </a:solidFill>
            </a:endParaRPr>
          </a:p>
          <a:p>
            <a:pPr algn="just"/>
            <a:r>
              <a:rPr lang="zh-CN" altLang="en-US" sz="2800" b="1" dirty="0" smtClean="0">
                <a:solidFill>
                  <a:srgbClr val="0000FF"/>
                </a:solidFill>
              </a:rPr>
              <a:t>或者：</a:t>
            </a:r>
            <a:r>
              <a:rPr lang="en-US" altLang="zh-CN" sz="2800" b="1" dirty="0" smtClean="0">
                <a:solidFill>
                  <a:srgbClr val="0000FF"/>
                </a:solidFill>
              </a:rPr>
              <a:t>The </a:t>
            </a:r>
            <a:r>
              <a:rPr lang="en-US" altLang="zh-CN" sz="2800" b="1" dirty="0">
                <a:solidFill>
                  <a:srgbClr val="0000FF"/>
                </a:solidFill>
              </a:rPr>
              <a:t>volunteers' dedication made a huge difference, allowing Harry to continue his noble project with new energy.</a:t>
            </a:r>
            <a:endParaRPr lang="en-US" altLang="zh-CN" sz="2800" b="1" dirty="0" smtClean="0">
              <a:solidFill>
                <a:srgbClr val="0000FF"/>
              </a:solidFill>
            </a:endParaRPr>
          </a:p>
          <a:p>
            <a:pPr algn="just"/>
            <a:endParaRPr lang="en-US" altLang="zh-CN" sz="2800" b="1" dirty="0">
              <a:solidFill>
                <a:srgbClr val="C00000"/>
              </a:solidFill>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r="446" b="7654"/>
          <a:stretch>
            <a:fillRect/>
          </a:stretch>
        </p:blipFill>
        <p:spPr>
          <a:xfrm>
            <a:off x="0" y="0"/>
            <a:ext cx="12192000" cy="6858000"/>
          </a:xfrm>
          <a:prstGeom prst="rect">
            <a:avLst/>
          </a:prstGeom>
        </p:spPr>
      </p:pic>
      <p:sp>
        <p:nvSpPr>
          <p:cNvPr id="2" name="副标题 2"/>
          <p:cNvSpPr txBox="1"/>
          <p:nvPr/>
        </p:nvSpPr>
        <p:spPr>
          <a:xfrm>
            <a:off x="8615570" y="4327550"/>
            <a:ext cx="3551598" cy="58477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solidFill>
                  <a:srgbClr val="0000FF"/>
                </a:solidFill>
              </a:rPr>
              <a:t>2025-4 </a:t>
            </a:r>
            <a:r>
              <a:rPr lang="zh-CN" altLang="en-US" dirty="0" smtClean="0">
                <a:solidFill>
                  <a:srgbClr val="0000FF"/>
                </a:solidFill>
              </a:rPr>
              <a:t>台州二模</a:t>
            </a:r>
            <a:endParaRPr lang="zh-CN" altLang="en-US" dirty="0">
              <a:solidFill>
                <a:srgbClr val="0000FF"/>
              </a:solidFill>
            </a:endParaRPr>
          </a:p>
        </p:txBody>
      </p:sp>
      <p:sp>
        <p:nvSpPr>
          <p:cNvPr id="3" name="文本框 2"/>
          <p:cNvSpPr txBox="1"/>
          <p:nvPr/>
        </p:nvSpPr>
        <p:spPr>
          <a:xfrm>
            <a:off x="9478618" y="6042049"/>
            <a:ext cx="1731249" cy="584775"/>
          </a:xfrm>
          <a:prstGeom prst="rect">
            <a:avLst/>
          </a:prstGeom>
          <a:solidFill>
            <a:schemeClr val="accent2"/>
          </a:solidFill>
        </p:spPr>
        <p:txBody>
          <a:bodyPr wrap="square" rtlCol="0">
            <a:spAutoFit/>
          </a:bodyPr>
          <a:lstStyle/>
          <a:p>
            <a:r>
              <a:rPr lang="zh-CN" altLang="en-US" sz="3200" b="1" dirty="0">
                <a:solidFill>
                  <a:schemeClr val="bg1"/>
                </a:solidFill>
              </a:rPr>
              <a:t>郑素红</a:t>
            </a:r>
            <a:endParaRPr lang="zh-CN" altLang="en-US" sz="3200" b="1" dirty="0">
              <a:solidFill>
                <a:schemeClr val="bg1"/>
              </a:solidFill>
            </a:endParaRPr>
          </a:p>
        </p:txBody>
      </p:sp>
      <p:sp>
        <p:nvSpPr>
          <p:cNvPr id="11" name="副标题 2"/>
          <p:cNvSpPr txBox="1"/>
          <p:nvPr/>
        </p:nvSpPr>
        <p:spPr>
          <a:xfrm>
            <a:off x="0" y="5330603"/>
            <a:ext cx="8895644" cy="58477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rgbClr val="0000FF"/>
                </a:solidFill>
              </a:rPr>
              <a:t>基于“</a:t>
            </a:r>
            <a:r>
              <a:rPr lang="zh-CN" altLang="en-US" b="1" dirty="0">
                <a:solidFill>
                  <a:srgbClr val="C00000"/>
                </a:solidFill>
              </a:rPr>
              <a:t>人与社会 ” 之邻里情</a:t>
            </a:r>
            <a:r>
              <a:rPr lang="zh-CN" altLang="en-US" b="1" dirty="0" smtClean="0">
                <a:solidFill>
                  <a:srgbClr val="C00000"/>
                </a:solidFill>
              </a:rPr>
              <a:t>“助人善举”</a:t>
            </a:r>
            <a:r>
              <a:rPr lang="zh-CN" altLang="en-US" b="1" dirty="0">
                <a:solidFill>
                  <a:srgbClr val="0000FF"/>
                </a:solidFill>
              </a:rPr>
              <a:t>篇的读后续写讲评</a:t>
            </a:r>
            <a:endParaRPr lang="zh-CN" altLang="en-US" b="1" dirty="0">
              <a:solidFill>
                <a:srgbClr val="0000FF"/>
              </a:solidFill>
            </a:endParaRPr>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9450" r="17111"/>
          <a:stretch>
            <a:fillRect/>
          </a:stretch>
        </p:blipFill>
        <p:spPr>
          <a:xfrm>
            <a:off x="2654085" y="204637"/>
            <a:ext cx="7737284" cy="1457611"/>
          </a:xfrm>
          <a:prstGeom prst="rect">
            <a:avLst/>
          </a:prstGeom>
        </p:spPr>
      </p:pic>
      <p:pic>
        <p:nvPicPr>
          <p:cNvPr id="5124" name="图片 6" descr="logo横版 png"/>
          <p:cNvPicPr>
            <a:picLocks noChangeAspect="1"/>
          </p:cNvPicPr>
          <p:nvPr userDrawn="1"/>
        </p:nvPicPr>
        <p:blipFill>
          <a:blip r:embed="rId3"/>
          <a:stretch>
            <a:fillRect/>
          </a:stretch>
        </p:blipFill>
        <p:spPr>
          <a:xfrm>
            <a:off x="11477625" y="8255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6555641"/>
          </a:xfrm>
          <a:prstGeom prst="rect">
            <a:avLst/>
          </a:prstGeom>
          <a:solidFill>
            <a:schemeClr val="bg1"/>
          </a:solidFill>
        </p:spPr>
        <p:txBody>
          <a:bodyPr wrap="square">
            <a:spAutoFit/>
          </a:bodyPr>
          <a:lstStyle/>
          <a:p>
            <a:pPr algn="just"/>
            <a:r>
              <a:rPr lang="en-US" altLang="zh-CN" sz="2800" b="1" dirty="0">
                <a:solidFill>
                  <a:srgbClr val="0000FF"/>
                </a:solidFill>
              </a:rPr>
              <a:t>Para 2: To match each bike with its new owner, Harry gathered their specific needs. He created/ designed a simple form asking for details like the rider’s height, preferred color or other special requirements, with which Harry and his team carefully </a:t>
            </a:r>
            <a:r>
              <a:rPr lang="en-US" altLang="zh-CN" sz="2800" b="1" dirty="0" smtClean="0">
                <a:solidFill>
                  <a:srgbClr val="0000FF"/>
                </a:solidFill>
              </a:rPr>
              <a:t>crafted/ customized </a:t>
            </a:r>
            <a:r>
              <a:rPr lang="en-US" altLang="zh-CN" sz="2800" b="1" dirty="0">
                <a:solidFill>
                  <a:srgbClr val="0000FF"/>
                </a:solidFill>
              </a:rPr>
              <a:t>the most suitable bikes for their new owners. A little shy girl, wearing an excited look, approached Harry, her eyes fixed on a pink bike tailored to her needs. She grabbed its handles, mounted the bike, pedaled away and exclaimed, “ It’s my dream bike!” </a:t>
            </a:r>
            <a:r>
              <a:rPr lang="en-US" altLang="zh-CN" sz="2800" b="1" dirty="0">
                <a:solidFill>
                  <a:srgbClr val="7030A0"/>
                </a:solidFill>
              </a:rPr>
              <a:t>Each time he saw the grateful and satisfied smiles on the faces of </a:t>
            </a:r>
            <a:r>
              <a:rPr lang="en-US" altLang="zh-CN" sz="2800" b="1" dirty="0" err="1">
                <a:solidFill>
                  <a:srgbClr val="7030A0"/>
                </a:solidFill>
              </a:rPr>
              <a:t>donees</a:t>
            </a:r>
            <a:r>
              <a:rPr lang="en-US" altLang="zh-CN" sz="2800" b="1" dirty="0">
                <a:solidFill>
                  <a:srgbClr val="7030A0"/>
                </a:solidFill>
              </a:rPr>
              <a:t>, his heart swelled with pride. The project not only provided free transportation but also strengthened the community bond, all thanks to </a:t>
            </a:r>
            <a:r>
              <a:rPr lang="en-US" altLang="zh-CN" sz="2800" b="1" dirty="0" smtClean="0">
                <a:solidFill>
                  <a:srgbClr val="7030A0"/>
                </a:solidFill>
              </a:rPr>
              <a:t>the dedication of Harry </a:t>
            </a:r>
            <a:r>
              <a:rPr lang="en-US" altLang="zh-CN" sz="2800" b="1" dirty="0">
                <a:solidFill>
                  <a:srgbClr val="7030A0"/>
                </a:solidFill>
              </a:rPr>
              <a:t>and </a:t>
            </a:r>
            <a:r>
              <a:rPr lang="en-US" altLang="zh-CN" sz="2800" b="1" dirty="0" smtClean="0">
                <a:solidFill>
                  <a:srgbClr val="7030A0"/>
                </a:solidFill>
              </a:rPr>
              <a:t>volunteers</a:t>
            </a:r>
            <a:r>
              <a:rPr lang="en-US" altLang="zh-CN" sz="2800" b="1" dirty="0">
                <a:solidFill>
                  <a:srgbClr val="7030A0"/>
                </a:solidFill>
              </a:rPr>
              <a:t>. </a:t>
            </a:r>
            <a:r>
              <a:rPr lang="en-US" altLang="zh-CN" sz="2800" b="1" dirty="0">
                <a:solidFill>
                  <a:srgbClr val="0000FF"/>
                </a:solidFill>
              </a:rPr>
              <a:t>(112</a:t>
            </a:r>
            <a:r>
              <a:rPr lang="en-US" altLang="zh-CN" sz="2800" b="1" dirty="0" smtClean="0">
                <a:solidFill>
                  <a:srgbClr val="0000FF"/>
                </a:solidFill>
              </a:rPr>
              <a:t>)</a:t>
            </a:r>
            <a:endParaRPr lang="en-US" altLang="zh-CN" sz="2800" b="1" dirty="0" smtClean="0">
              <a:solidFill>
                <a:srgbClr val="0000FF"/>
              </a:solidFill>
            </a:endParaRPr>
          </a:p>
          <a:p>
            <a:pPr algn="just"/>
            <a:r>
              <a:rPr lang="zh-CN" altLang="en-US" sz="2800" b="1" dirty="0" smtClean="0">
                <a:solidFill>
                  <a:srgbClr val="0000FF"/>
                </a:solidFill>
              </a:rPr>
              <a:t>或者：</a:t>
            </a:r>
            <a:r>
              <a:rPr lang="en-US" altLang="zh-CN" sz="2800" b="1" dirty="0">
                <a:solidFill>
                  <a:srgbClr val="C00000"/>
                </a:solidFill>
              </a:rPr>
              <a:t>As </a:t>
            </a:r>
            <a:r>
              <a:rPr lang="en-US" altLang="zh-CN" sz="2800" b="1" dirty="0" smtClean="0">
                <a:solidFill>
                  <a:srgbClr val="C00000"/>
                </a:solidFill>
              </a:rPr>
              <a:t>batches of bikes </a:t>
            </a:r>
            <a:r>
              <a:rPr lang="en-US" altLang="zh-CN" sz="2800" b="1" dirty="0">
                <a:solidFill>
                  <a:srgbClr val="C00000"/>
                </a:solidFill>
              </a:rPr>
              <a:t>found their new homes, the smiles on the faces of the people in the community grew </a:t>
            </a:r>
            <a:r>
              <a:rPr lang="en-US" altLang="zh-CN" sz="2800" b="1" dirty="0" smtClean="0">
                <a:solidFill>
                  <a:srgbClr val="C00000"/>
                </a:solidFill>
              </a:rPr>
              <a:t>wider </a:t>
            </a:r>
            <a:r>
              <a:rPr lang="en-US" altLang="zh-CN" sz="2800" b="1" dirty="0">
                <a:solidFill>
                  <a:srgbClr val="C00000"/>
                </a:solidFill>
              </a:rPr>
              <a:t>and Harry's project became an even more integral part of the neighborhood, spreading joy and practical help to those in need.</a:t>
            </a:r>
            <a:endParaRPr lang="en-US" altLang="zh-CN" sz="2800" b="1" dirty="0">
              <a:solidFill>
                <a:srgbClr val="C00000"/>
              </a:solidFill>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6835"/>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1816" y="583019"/>
            <a:ext cx="12083984" cy="6186309"/>
          </a:xfrm>
          <a:prstGeom prst="rect">
            <a:avLst/>
          </a:prstGeom>
          <a:solidFill>
            <a:schemeClr val="bg1"/>
          </a:solidFill>
        </p:spPr>
        <p:txBody>
          <a:bodyPr wrap="square">
            <a:spAutoFit/>
          </a:bodyPr>
          <a:lstStyle/>
          <a:p>
            <a:pPr indent="304800" algn="just">
              <a:spcAft>
                <a:spcPts val="0"/>
              </a:spcAft>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Harry Caine retired from a local power company. After his retirement, he just wanted to do something for his community. One day, he spotted many abandoned bikes, which were gathering dust in the </a:t>
            </a:r>
            <a:r>
              <a:rPr lang="en-US" altLang="zh-CN" kern="100" dirty="0" err="1">
                <a:latin typeface="Times New Roman" panose="02020603050405020304" pitchFamily="18" charset="0"/>
                <a:ea typeface="宋体" panose="02010600030101010101" pitchFamily="2" charset="-122"/>
                <a:cs typeface="Times New Roman" panose="02020603050405020304" pitchFamily="18" charset="0"/>
              </a:rPr>
              <a:t>neighbouring</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garages. "Why not fix them up and give them to those needy?" he thought. So he posted to an online group in his Alaska Homer, offering to fix people's bikes for free.</a:t>
            </a:r>
            <a:endParaRPr lang="zh-CN" altLang="zh-CN" sz="1400" kern="100" dirty="0">
              <a:latin typeface="等线" panose="02010600030101010101" pitchFamily="2" charset="-122"/>
              <a:cs typeface="Times New Roman" panose="02020603050405020304" pitchFamily="18" charset="0"/>
            </a:endParaRPr>
          </a:p>
          <a:p>
            <a:pPr indent="304800" algn="just">
              <a:spcAft>
                <a:spcPts val="0"/>
              </a:spcAft>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Soon some neighbors began to donate their abandoned bikes after their kids had outgrown them or adults had upgraded to new models. Then, in Harry's tidy little garage, he set about working. Its inner walls lined with tools, the garage held a workbench and repair stand. Classic rock music often drifted from its open doors, a sign that Harry was working hard. After Harry's highly skilled repairs, the donated bikes took on new looks and functioned very well.</a:t>
            </a:r>
            <a:endParaRPr lang="zh-CN" altLang="zh-CN" sz="1400" kern="100" dirty="0">
              <a:latin typeface="等线" panose="02010600030101010101" pitchFamily="2" charset="-122"/>
              <a:cs typeface="Times New Roman" panose="02020603050405020304" pitchFamily="18" charset="0"/>
            </a:endParaRPr>
          </a:p>
          <a:p>
            <a:pPr indent="304800" algn="just">
              <a:spcAft>
                <a:spcPts val="0"/>
              </a:spcAft>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One Saturday, Harry transported the first batch of six repaired bikes to a nearby food bank, a place that gave food to the poor. He camped out with his Free Bikes sign and waited to see whether the bikes were needed. Five minutes later, a little boy wearing worn-out clothes came up to Harry with a doubtful look, his eyes glued to a blue bike, "Is it really free?" the boy asked." Yes. If you like it, it's yours." Harry answered joyfully. The boy beamed a broad smile. He briskly walked towards the blue bicycle. Then he touched its handle, pressed its bell, and explained how he had dreamed of owning one bicycle. Grinning with delight, Harry watched him pedal away and disappear in the distance. The following 30 minutes saw the remaining bikes ridden away, which gave him a sense of satisfaction.</a:t>
            </a:r>
            <a:endParaRPr lang="zh-CN" altLang="zh-CN" sz="1400" kern="100" dirty="0">
              <a:latin typeface="等线" panose="02010600030101010101" pitchFamily="2" charset="-122"/>
              <a:cs typeface="Times New Roman" panose="02020603050405020304" pitchFamily="18" charset="0"/>
            </a:endParaRPr>
          </a:p>
          <a:p>
            <a:pPr indent="304800" algn="just">
              <a:spcAft>
                <a:spcPts val="0"/>
              </a:spcAft>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As word of Harry's project spread, neighbors admirably called him Uncle Harry, and they kept him busy with a steady supply of bikes, helmets and even locks. However, with more abandoned bikes flooding in, Harry had his hands full and the repairing work was more than he could deal with.</a:t>
            </a:r>
            <a:endParaRPr lang="zh-CN" altLang="zh-CN" sz="1400" kern="100" dirty="0">
              <a:latin typeface="等线" panose="02010600030101010101" pitchFamily="2" charset="-122"/>
              <a:cs typeface="Times New Roman" panose="02020603050405020304" pitchFamily="18" charset="0"/>
            </a:endParaRPr>
          </a:p>
          <a:p>
            <a:pPr algn="just">
              <a:spcAft>
                <a:spcPts val="0"/>
              </a:spcAft>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注意</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1)</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续写词数应为</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150</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左右</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请按如下格式在答题卡的相应位置作答。</a:t>
            </a:r>
            <a:endParaRPr lang="zh-CN" altLang="zh-CN" sz="1400" kern="100" dirty="0">
              <a:latin typeface="等线" panose="02010600030101010101" pitchFamily="2" charset="-122"/>
              <a:cs typeface="Times New Roman" panose="02020603050405020304" pitchFamily="18" charset="0"/>
            </a:endParaRPr>
          </a:p>
          <a:p>
            <a:pPr algn="just">
              <a:spcAft>
                <a:spcPts val="0"/>
              </a:spcAft>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Paragraph 1: Knowing Harry’s situation, a group of volunteers came to help </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him. </a:t>
            </a:r>
            <a:endParaRPr lang="zh-CN" altLang="zh-CN" sz="1400" kern="100" dirty="0">
              <a:latin typeface="等线" panose="02010600030101010101" pitchFamily="2" charset="-122"/>
              <a:cs typeface="Times New Roman" panose="02020603050405020304" pitchFamily="18" charset="0"/>
            </a:endParaRPr>
          </a:p>
          <a:p>
            <a:pPr algn="just">
              <a:spcAft>
                <a:spcPts val="0"/>
              </a:spcAft>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400" kern="100" dirty="0">
              <a:latin typeface="等线" panose="02010600030101010101" pitchFamily="2" charset="-122"/>
              <a:cs typeface="Times New Roman" panose="02020603050405020304" pitchFamily="18" charset="0"/>
            </a:endParaRPr>
          </a:p>
          <a:p>
            <a:pPr algn="just">
              <a:spcAft>
                <a:spcPts val="0"/>
              </a:spcAft>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Paragraph 2: To match each bike with its new </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owner,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Harry gathered their specific needs</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endParaRPr>
          </a:p>
          <a:p>
            <a:pPr indent="266700" algn="just"/>
            <a:endParaRPr lang="zh-CN" altLang="zh-CN" sz="1800" kern="100" dirty="0">
              <a:effectLst/>
              <a:latin typeface="Times New Roman" panose="02020603050405020304" pitchFamily="18" charset="0"/>
              <a:ea typeface="宋体" panose="02010600030101010101" pitchFamily="2" charset="-122"/>
            </a:endParaRPr>
          </a:p>
        </p:txBody>
      </p:sp>
      <p:sp>
        <p:nvSpPr>
          <p:cNvPr id="2" name="文本框 1"/>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9900CC"/>
                </a:solidFill>
                <a:latin typeface="华文彩云" panose="02010800040101010101" pitchFamily="2" charset="-122"/>
                <a:ea typeface="华文彩云" panose="02010800040101010101" pitchFamily="2" charset="-122"/>
              </a:rPr>
              <a:t>原文本</a:t>
            </a:r>
            <a:endParaRPr lang="zh-CN" altLang="en-US" sz="2800" dirty="0">
              <a:solidFill>
                <a:srgbClr val="9900CC"/>
              </a:solidFill>
              <a:latin typeface="华文彩云" panose="02010800040101010101" pitchFamily="2" charset="-122"/>
              <a:ea typeface="华文彩云" panose="02010800040101010101" pitchFamily="2" charset="-122"/>
            </a:endParaRPr>
          </a:p>
        </p:txBody>
      </p:sp>
      <p:pic>
        <p:nvPicPr>
          <p:cNvPr id="5124" name="图片 6" descr="logo横版 png"/>
          <p:cNvPicPr>
            <a:picLocks noChangeAspect="1"/>
          </p:cNvPicPr>
          <p:nvPr userDrawn="1"/>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information</a:t>
            </a:r>
            <a:endParaRPr lang="zh-CN" altLang="en-US" sz="2800" dirty="0">
              <a:solidFill>
                <a:srgbClr val="CC00CC"/>
              </a:solidFill>
            </a:endParaRPr>
          </a:p>
        </p:txBody>
      </p:sp>
      <p:sp>
        <p:nvSpPr>
          <p:cNvPr id="5" name="文本框 4"/>
          <p:cNvSpPr txBox="1"/>
          <p:nvPr/>
        </p:nvSpPr>
        <p:spPr>
          <a:xfrm>
            <a:off x="0" y="1272894"/>
            <a:ext cx="12082409" cy="5585105"/>
          </a:xfrm>
          <a:prstGeom prst="rect">
            <a:avLst/>
          </a:prstGeom>
          <a:solidFill>
            <a:schemeClr val="bg1"/>
          </a:solidFill>
        </p:spPr>
        <p:txBody>
          <a:bodyPr wrap="square" rtlCol="0">
            <a:noAutofit/>
          </a:bodyPr>
          <a:lstStyle/>
          <a:p>
            <a:pPr marL="514350" indent="-514350">
              <a:buFontTx/>
              <a:buAutoNum type="arabicPeriod"/>
            </a:pPr>
            <a:r>
              <a:rPr lang="en-US" altLang="zh-CN" sz="3200" b="1" dirty="0">
                <a:latin typeface="Times New Roman" panose="02020603050405020304" pitchFamily="18" charset="0"/>
                <a:cs typeface="Times New Roman" panose="02020603050405020304" pitchFamily="18" charset="0"/>
              </a:rPr>
              <a:t>characters</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  </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3200" b="1" dirty="0" smtClean="0">
                <a:solidFill>
                  <a:srgbClr val="FF0000"/>
                </a:solidFill>
                <a:latin typeface="Times New Roman" panose="02020603050405020304" pitchFamily="18" charset="0"/>
                <a:cs typeface="Times New Roman" panose="02020603050405020304" pitchFamily="18" charset="0"/>
              </a:rPr>
              <a:t>Harry </a:t>
            </a:r>
            <a:r>
              <a:rPr lang="en-US" altLang="zh-CN" sz="3200" b="1" dirty="0" smtClean="0">
                <a:solidFill>
                  <a:srgbClr val="0000FF"/>
                </a:solidFill>
                <a:latin typeface="Times New Roman" panose="02020603050405020304" pitchFamily="18" charset="0"/>
                <a:cs typeface="Times New Roman" panose="02020603050405020304" pitchFamily="18" charset="0"/>
              </a:rPr>
              <a:t>(</a:t>
            </a:r>
            <a:r>
              <a:rPr lang="zh-CN" altLang="en-US" sz="3200" b="1" dirty="0" smtClean="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0000FF"/>
                </a:solidFill>
                <a:latin typeface="Times New Roman" panose="02020603050405020304" pitchFamily="18" charset="0"/>
                <a:cs typeface="Times New Roman" panose="02020603050405020304" pitchFamily="18" charset="0"/>
              </a:rPr>
              <a:t>leading )</a:t>
            </a:r>
            <a:endParaRPr lang="en-US" altLang="zh-CN" sz="3200" b="1" dirty="0">
              <a:solidFill>
                <a:srgbClr val="0000FF"/>
              </a:solidFill>
              <a:latin typeface="Times New Roman" panose="02020603050405020304" pitchFamily="18" charset="0"/>
              <a:cs typeface="Times New Roman" panose="02020603050405020304" pitchFamily="18" charset="0"/>
            </a:endParaRPr>
          </a:p>
          <a:p>
            <a:r>
              <a:rPr lang="en-US" altLang="zh-CN" sz="3200" b="1" dirty="0" smtClean="0">
                <a:solidFill>
                  <a:srgbClr val="FF0000"/>
                </a:solidFill>
                <a:latin typeface="Times New Roman" panose="02020603050405020304" pitchFamily="18" charset="0"/>
                <a:cs typeface="Times New Roman" panose="02020603050405020304" pitchFamily="18" charset="0"/>
              </a:rPr>
              <a:t>volunteers </a:t>
            </a:r>
            <a:r>
              <a:rPr lang="en-US" altLang="zh-CN" sz="3200" b="1" dirty="0" smtClean="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0000FF"/>
                </a:solidFill>
                <a:latin typeface="Times New Roman" panose="02020603050405020304" pitchFamily="18" charset="0"/>
                <a:cs typeface="Times New Roman" panose="02020603050405020304" pitchFamily="18" charset="0"/>
              </a:rPr>
              <a:t>supporting)  ; </a:t>
            </a:r>
            <a:r>
              <a:rPr lang="zh-CN" altLang="en-US" sz="3200" b="1" dirty="0" smtClean="0">
                <a:solidFill>
                  <a:srgbClr val="0000FF"/>
                </a:solidFill>
                <a:latin typeface="Times New Roman" panose="02020603050405020304" pitchFamily="18" charset="0"/>
                <a:cs typeface="Times New Roman" panose="02020603050405020304" pitchFamily="18" charset="0"/>
              </a:rPr>
              <a:t>根据情节构建需要可增加：</a:t>
            </a:r>
            <a:r>
              <a:rPr lang="en-US" altLang="zh-CN" sz="3200" b="1" dirty="0" smtClean="0">
                <a:solidFill>
                  <a:srgbClr val="C00000"/>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residents in the community , people in need </a:t>
            </a:r>
            <a:endParaRPr lang="en-US" altLang="zh-CN" sz="3200" b="1" dirty="0">
              <a:solidFill>
                <a:srgbClr val="FF0000"/>
              </a:solidFill>
              <a:latin typeface="Times New Roman" panose="02020603050405020304" pitchFamily="18" charset="0"/>
              <a:cs typeface="Times New Roman" panose="02020603050405020304" pitchFamily="18" charset="0"/>
            </a:endParaRPr>
          </a:p>
          <a:p>
            <a:r>
              <a:rPr lang="en-US" altLang="zh-CN" sz="3200" b="1" dirty="0">
                <a:latin typeface="Times New Roman" panose="02020603050405020304" pitchFamily="18" charset="0"/>
                <a:cs typeface="Times New Roman" panose="02020603050405020304" pitchFamily="18" charset="0"/>
              </a:rPr>
              <a:t>2.  </a:t>
            </a:r>
            <a:r>
              <a:rPr lang="en-US" altLang="zh-CN" sz="3200" b="1" dirty="0" smtClean="0">
                <a:latin typeface="Times New Roman" panose="02020603050405020304" pitchFamily="18" charset="0"/>
                <a:cs typeface="Times New Roman" panose="02020603050405020304" pitchFamily="18" charset="0"/>
              </a:rPr>
              <a:t>narrative </a:t>
            </a:r>
            <a:r>
              <a:rPr lang="en-US" altLang="zh-CN" sz="3200" b="1" dirty="0">
                <a:latin typeface="Times New Roman" panose="02020603050405020304" pitchFamily="18" charset="0"/>
                <a:cs typeface="Times New Roman" panose="02020603050405020304" pitchFamily="18" charset="0"/>
              </a:rPr>
              <a:t>perspective: </a:t>
            </a:r>
            <a:r>
              <a:rPr lang="zh-CN" altLang="en-US" sz="3200"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third -person     </a:t>
            </a:r>
            <a:endParaRPr lang="en-US" altLang="zh-CN" sz="3200" b="1" dirty="0">
              <a:solidFill>
                <a:srgbClr val="FF0000"/>
              </a:solidFill>
              <a:latin typeface="Times New Roman" panose="02020603050405020304" pitchFamily="18" charset="0"/>
              <a:cs typeface="Times New Roman" panose="02020603050405020304" pitchFamily="18" charset="0"/>
            </a:endParaRPr>
          </a:p>
          <a:p>
            <a:pPr indent="-514350">
              <a:buAutoNum type="arabicPeriod" startAt="3"/>
            </a:pPr>
            <a:r>
              <a:rPr lang="en-US" altLang="zh-CN" sz="3200" b="1" dirty="0" smtClean="0">
                <a:latin typeface="Times New Roman" panose="02020603050405020304" pitchFamily="18" charset="0"/>
                <a:cs typeface="Times New Roman" panose="02020603050405020304" pitchFamily="18" charset="0"/>
              </a:rPr>
              <a:t>time</a:t>
            </a:r>
            <a:r>
              <a:rPr lang="zh-CN" altLang="en-US" sz="3200" b="1" dirty="0">
                <a:latin typeface="Times New Roman" panose="02020603050405020304" pitchFamily="18" charset="0"/>
                <a:cs typeface="Times New Roman" panose="02020603050405020304" pitchFamily="18" charset="0"/>
              </a:rPr>
              <a:t>：</a:t>
            </a:r>
            <a:r>
              <a:rPr lang="en-US" altLang="zh-CN" sz="3200" b="1" dirty="0">
                <a:solidFill>
                  <a:srgbClr val="FF0000"/>
                </a:solidFill>
                <a:latin typeface="Times New Roman" panose="02020603050405020304" pitchFamily="18" charset="0"/>
                <a:cs typeface="Times New Roman" panose="02020603050405020304" pitchFamily="18" charset="0"/>
              </a:rPr>
              <a:t> after his retirement </a:t>
            </a:r>
            <a:endParaRPr lang="en-US" altLang="zh-CN" sz="3200" b="1" dirty="0">
              <a:solidFill>
                <a:srgbClr val="FF0000"/>
              </a:solidFill>
              <a:latin typeface="Times New Roman" panose="02020603050405020304" pitchFamily="18" charset="0"/>
              <a:cs typeface="Times New Roman" panose="02020603050405020304" pitchFamily="18" charset="0"/>
            </a:endParaRPr>
          </a:p>
          <a:p>
            <a:pPr indent="-514350">
              <a:buAutoNum type="arabicPeriod" startAt="3"/>
            </a:pPr>
            <a:r>
              <a:rPr lang="en-US" altLang="zh-CN" sz="3200" b="1" dirty="0" smtClean="0">
                <a:latin typeface="Times New Roman" panose="02020603050405020304" pitchFamily="18" charset="0"/>
                <a:cs typeface="Times New Roman" panose="02020603050405020304" pitchFamily="18" charset="0"/>
              </a:rPr>
              <a:t>place</a:t>
            </a:r>
            <a:r>
              <a:rPr lang="zh-CN" altLang="en-US" sz="3200" b="1" dirty="0">
                <a:latin typeface="Times New Roman" panose="02020603050405020304" pitchFamily="18" charset="0"/>
                <a:cs typeface="Times New Roman" panose="02020603050405020304" pitchFamily="18" charset="0"/>
              </a:rPr>
              <a:t>：</a:t>
            </a:r>
            <a:r>
              <a:rPr lang="en-US" altLang="zh-CN" sz="3200" dirty="0"/>
              <a:t> </a:t>
            </a:r>
            <a:r>
              <a:rPr lang="en-US" altLang="zh-CN" sz="3200" b="1" dirty="0">
                <a:solidFill>
                  <a:srgbClr val="FF0000"/>
                </a:solidFill>
                <a:latin typeface="Times New Roman" panose="02020603050405020304" pitchFamily="18" charset="0"/>
                <a:cs typeface="Times New Roman" panose="02020603050405020304" pitchFamily="18" charset="0"/>
              </a:rPr>
              <a:t>Harry’s neighborhood </a:t>
            </a:r>
            <a:r>
              <a:rPr lang="en-US" altLang="zh-CN" dirty="0"/>
              <a:t> </a:t>
            </a:r>
            <a:r>
              <a:rPr lang="en-US" altLang="zh-CN" sz="3200" b="1" dirty="0">
                <a:solidFill>
                  <a:srgbClr val="FF0000"/>
                </a:solidFill>
                <a:latin typeface="Times New Roman" panose="02020603050405020304" pitchFamily="18" charset="0"/>
                <a:cs typeface="Times New Roman" panose="02020603050405020304" pitchFamily="18" charset="0"/>
              </a:rPr>
              <a:t>Alaska </a:t>
            </a:r>
            <a:r>
              <a:rPr lang="en-US" altLang="zh-CN" sz="3200" b="1" dirty="0" smtClean="0">
                <a:solidFill>
                  <a:srgbClr val="FF0000"/>
                </a:solidFill>
                <a:latin typeface="Times New Roman" panose="02020603050405020304" pitchFamily="18" charset="0"/>
                <a:cs typeface="Times New Roman" panose="02020603050405020304" pitchFamily="18" charset="0"/>
              </a:rPr>
              <a:t>Homer &amp; </a:t>
            </a:r>
            <a:r>
              <a:rPr lang="en-US" altLang="zh-CN" sz="3200" b="1" smtClean="0">
                <a:solidFill>
                  <a:srgbClr val="FF0000"/>
                </a:solidFill>
                <a:latin typeface="Times New Roman" panose="02020603050405020304" pitchFamily="18" charset="0"/>
                <a:cs typeface="Times New Roman" panose="02020603050405020304" pitchFamily="18" charset="0"/>
              </a:rPr>
              <a:t>his garage</a:t>
            </a:r>
            <a:endParaRPr lang="en-US" altLang="zh-CN" sz="3200" b="1" dirty="0">
              <a:solidFill>
                <a:srgbClr val="FF0000"/>
              </a:solidFill>
              <a:latin typeface="Times New Roman" panose="02020603050405020304" pitchFamily="18" charset="0"/>
              <a:cs typeface="Times New Roman" panose="02020603050405020304" pitchFamily="18" charset="0"/>
            </a:endParaRPr>
          </a:p>
          <a:p>
            <a:pPr indent="-514350">
              <a:buAutoNum type="arabicPeriod" startAt="3"/>
            </a:pPr>
            <a:r>
              <a:rPr lang="en-US" altLang="zh-CN" sz="3200" b="1" dirty="0" smtClean="0"/>
              <a:t>event </a:t>
            </a:r>
            <a:r>
              <a:rPr lang="en-US" altLang="zh-CN" sz="3200" b="1" dirty="0"/>
              <a:t>:  </a:t>
            </a:r>
            <a:r>
              <a:rPr lang="en-US" altLang="zh-CN" sz="3200" b="1" dirty="0">
                <a:solidFill>
                  <a:srgbClr val="C00000"/>
                </a:solidFill>
              </a:rPr>
              <a:t> </a:t>
            </a:r>
            <a:r>
              <a:rPr lang="en-US" altLang="zh-CN" sz="3200" b="1" dirty="0">
                <a:solidFill>
                  <a:srgbClr val="FF0000"/>
                </a:solidFill>
                <a:latin typeface="Times New Roman" panose="02020603050405020304" pitchFamily="18" charset="0"/>
                <a:cs typeface="Times New Roman" panose="02020603050405020304" pitchFamily="18" charset="0"/>
              </a:rPr>
              <a:t>Harry repaired abandoned bikes and gave away them to those needy. With more and more bikes waiting to be restored, the repairing work was too much for him and volunteers came to his aid. </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AutoShape 2" descr="Pumpkin Patch Wallpapers - Wallpaper Cav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00105" y="463460"/>
            <a:ext cx="6501600" cy="1238750"/>
          </a:xfrm>
          <a:prstGeom prst="rect">
            <a:avLst/>
          </a:prstGeom>
          <a:solidFill>
            <a:schemeClr val="bg1"/>
          </a:solidFill>
        </p:spPr>
        <p:txBody>
          <a:bodyPr wrap="square" rtlCol="0" anchor="t">
            <a:noAutofit/>
          </a:bodyPr>
          <a:lstStyle/>
          <a:p>
            <a:r>
              <a:rPr lang="en-US" altLang="zh-CN" sz="2400" dirty="0">
                <a:solidFill>
                  <a:srgbClr val="0000FF"/>
                </a:solidFill>
                <a:latin typeface="Times New Roman" panose="02020603050405020304" pitchFamily="18" charset="0"/>
                <a:cs typeface="Times New Roman" panose="02020603050405020304" pitchFamily="18" charset="0"/>
                <a:sym typeface="+mn-ea"/>
              </a:rPr>
              <a:t>I was inspired by the letter and decided to change my routine , my life and even the world around me. </a:t>
            </a:r>
            <a:endParaRPr lang="en-US" altLang="zh-CN" sz="2400" dirty="0">
              <a:solidFill>
                <a:srgbClr val="0000FF"/>
              </a:solidFill>
              <a:latin typeface="Times New Roman" panose="02020603050405020304" pitchFamily="18" charset="0"/>
              <a:cs typeface="Times New Roman" panose="02020603050405020304" pitchFamily="18" charset="0"/>
              <a:sym typeface="+mn-ea"/>
            </a:endParaRPr>
          </a:p>
        </p:txBody>
      </p:sp>
      <p:pic>
        <p:nvPicPr>
          <p:cNvPr id="3074" name="Picture 2" descr="小清新：新意花卉壁纸_风景_太平洋科技"/>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22145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6640" y="4968194"/>
            <a:ext cx="6428416" cy="1200329"/>
          </a:xfrm>
          <a:prstGeom prst="rect">
            <a:avLst/>
          </a:prstGeom>
          <a:solidFill>
            <a:schemeClr val="bg1"/>
          </a:solidFill>
        </p:spPr>
        <p:txBody>
          <a:bodyPr wrap="square" rtlCol="0">
            <a:spAutoFit/>
          </a:bodyPr>
          <a:lstStyle/>
          <a:p>
            <a:r>
              <a:rPr lang="en-US" altLang="zh-CN" sz="2400" dirty="0">
                <a:solidFill>
                  <a:srgbClr val="0000FF"/>
                </a:solidFill>
              </a:rPr>
              <a:t>Harry retired , spotted many abandoned bikes in his neighborhood and offered to repair them for free.</a:t>
            </a:r>
            <a:endParaRPr lang="en-US" altLang="zh-CN" sz="2400" dirty="0">
              <a:solidFill>
                <a:srgbClr val="0000FF"/>
              </a:solidFill>
            </a:endParaRPr>
          </a:p>
        </p:txBody>
      </p:sp>
      <p:sp>
        <p:nvSpPr>
          <p:cNvPr id="9" name="文本框 8"/>
          <p:cNvSpPr txBox="1"/>
          <p:nvPr/>
        </p:nvSpPr>
        <p:spPr>
          <a:xfrm>
            <a:off x="-22531" y="6558"/>
            <a:ext cx="2697997" cy="602213"/>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5.story  line</a:t>
            </a:r>
            <a:endParaRPr lang="zh-CN" altLang="en-US" sz="2800" b="1" dirty="0">
              <a:solidFill>
                <a:srgbClr val="FF0000"/>
              </a:solidFill>
            </a:endParaRPr>
          </a:p>
        </p:txBody>
      </p:sp>
      <p:grpSp>
        <p:nvGrpSpPr>
          <p:cNvPr id="22" name="组合 8"/>
          <p:cNvGrpSpPr/>
          <p:nvPr/>
        </p:nvGrpSpPr>
        <p:grpSpPr bwMode="auto">
          <a:xfrm>
            <a:off x="1290859" y="-46981"/>
            <a:ext cx="10169768" cy="4898369"/>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4692165" y="6174933"/>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4860916" y="156314"/>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7" name="文本框 6"/>
          <p:cNvSpPr txBox="1"/>
          <p:nvPr/>
        </p:nvSpPr>
        <p:spPr>
          <a:xfrm>
            <a:off x="7328535" y="1063625"/>
            <a:ext cx="4886960" cy="1384995"/>
          </a:xfrm>
          <a:prstGeom prst="rect">
            <a:avLst/>
          </a:prstGeom>
          <a:solidFill>
            <a:schemeClr val="bg1"/>
          </a:solidFill>
        </p:spPr>
        <p:txBody>
          <a:bodyPr wrap="square" rtlCol="0" anchor="t">
            <a:spAutoFit/>
          </a:bodyPr>
          <a:lstStyle/>
          <a:p>
            <a:pPr algn="just"/>
            <a:r>
              <a:rPr lang="en-US" altLang="zh-CN" sz="2800" dirty="0" smtClean="0">
                <a:solidFill>
                  <a:srgbClr val="0000FF"/>
                </a:solidFill>
                <a:latin typeface="Times New Roman" panose="02020603050405020304" pitchFamily="18" charset="0"/>
                <a:cs typeface="Times New Roman" panose="02020603050405020304" pitchFamily="18" charset="0"/>
              </a:rPr>
              <a:t>Para1:</a:t>
            </a:r>
            <a:r>
              <a:rPr lang="en-US" altLang="zh-CN" sz="2800" dirty="0" smtClean="0">
                <a:solidFill>
                  <a:srgbClr val="CC00CC"/>
                </a:solidFill>
                <a:latin typeface="Times New Roman" panose="02020603050405020304" pitchFamily="18" charset="0"/>
                <a:cs typeface="Times New Roman" panose="02020603050405020304" pitchFamily="18" charset="0"/>
              </a:rPr>
              <a:t>Knowing </a:t>
            </a:r>
            <a:r>
              <a:rPr lang="en-US" altLang="zh-CN" sz="2800" dirty="0">
                <a:solidFill>
                  <a:srgbClr val="CC00CC"/>
                </a:solidFill>
                <a:latin typeface="Times New Roman" panose="02020603050405020304" pitchFamily="18" charset="0"/>
                <a:cs typeface="Times New Roman" panose="02020603050405020304" pitchFamily="18" charset="0"/>
              </a:rPr>
              <a:t>Harry’s situation, a group of volunteers came to help </a:t>
            </a:r>
            <a:r>
              <a:rPr lang="en-US" altLang="zh-CN" sz="2800" dirty="0" smtClean="0">
                <a:solidFill>
                  <a:srgbClr val="CC00CC"/>
                </a:solidFill>
                <a:latin typeface="Times New Roman" panose="02020603050405020304" pitchFamily="18" charset="0"/>
                <a:cs typeface="Times New Roman" panose="02020603050405020304" pitchFamily="18" charset="0"/>
              </a:rPr>
              <a:t>him. </a:t>
            </a:r>
            <a:endParaRPr lang="en-US" altLang="zh-CN" sz="2800" dirty="0">
              <a:solidFill>
                <a:srgbClr val="CC00CC"/>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7201204" y="3654141"/>
            <a:ext cx="5013325" cy="1384995"/>
          </a:xfrm>
          <a:prstGeom prst="rect">
            <a:avLst/>
          </a:prstGeom>
          <a:solidFill>
            <a:schemeClr val="bg1"/>
          </a:solidFill>
        </p:spPr>
        <p:txBody>
          <a:bodyPr wrap="square" rtlCol="0" anchor="t">
            <a:spAutoFit/>
          </a:bodyPr>
          <a:lstStyle/>
          <a:p>
            <a:pPr algn="just"/>
            <a:r>
              <a:rPr lang="en-US" altLang="zh-CN" sz="2800" dirty="0">
                <a:solidFill>
                  <a:srgbClr val="0000FF"/>
                </a:solidFill>
                <a:latin typeface="Times New Roman" panose="02020603050405020304" pitchFamily="18" charset="0"/>
                <a:cs typeface="Times New Roman" panose="02020603050405020304" pitchFamily="18" charset="0"/>
                <a:sym typeface="+mn-ea"/>
              </a:rPr>
              <a:t>Para2: </a:t>
            </a:r>
            <a:r>
              <a:rPr lang="en-US" altLang="zh-CN" sz="2800" dirty="0">
                <a:solidFill>
                  <a:srgbClr val="CC00CC"/>
                </a:solidFill>
                <a:latin typeface="Times New Roman" panose="02020603050405020304" pitchFamily="18" charset="0"/>
                <a:cs typeface="Times New Roman" panose="02020603050405020304" pitchFamily="18" charset="0"/>
                <a:sym typeface="+mn-ea"/>
              </a:rPr>
              <a:t>To match each bike with its new </a:t>
            </a:r>
            <a:r>
              <a:rPr lang="en-US" altLang="zh-CN" sz="2800" dirty="0" smtClean="0">
                <a:solidFill>
                  <a:srgbClr val="CC00CC"/>
                </a:solidFill>
                <a:latin typeface="Times New Roman" panose="02020603050405020304" pitchFamily="18" charset="0"/>
                <a:cs typeface="Times New Roman" panose="02020603050405020304" pitchFamily="18" charset="0"/>
                <a:sym typeface="+mn-ea"/>
              </a:rPr>
              <a:t>owner, </a:t>
            </a:r>
            <a:r>
              <a:rPr lang="en-US" altLang="zh-CN" sz="2800" dirty="0">
                <a:solidFill>
                  <a:srgbClr val="CC00CC"/>
                </a:solidFill>
                <a:latin typeface="Times New Roman" panose="02020603050405020304" pitchFamily="18" charset="0"/>
                <a:cs typeface="Times New Roman" panose="02020603050405020304" pitchFamily="18" charset="0"/>
                <a:sym typeface="+mn-ea"/>
              </a:rPr>
              <a:t>Harry gathered their specific needs.</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341980" y="5208868"/>
            <a:ext cx="666115" cy="767715"/>
          </a:xfrm>
          <a:prstGeom prst="rect">
            <a:avLst/>
          </a:prstGeom>
        </p:spPr>
      </p:pic>
      <p:sp>
        <p:nvSpPr>
          <p:cNvPr id="8" name="文本框 7"/>
          <p:cNvSpPr txBox="1"/>
          <p:nvPr/>
        </p:nvSpPr>
        <p:spPr>
          <a:xfrm>
            <a:off x="212232" y="2906392"/>
            <a:ext cx="6501600" cy="1643864"/>
          </a:xfrm>
          <a:prstGeom prst="rect">
            <a:avLst/>
          </a:prstGeom>
          <a:solidFill>
            <a:schemeClr val="bg1"/>
          </a:solidFill>
        </p:spPr>
        <p:txBody>
          <a:bodyPr wrap="square" rtlCol="0" anchor="t">
            <a:noAutofit/>
          </a:bodyPr>
          <a:lstStyle/>
          <a:p>
            <a:r>
              <a:rPr lang="en-US" altLang="zh-CN" sz="2400" dirty="0" smtClean="0">
                <a:solidFill>
                  <a:srgbClr val="0000FF"/>
                </a:solidFill>
              </a:rPr>
              <a:t>Neighbors donated their old bikes and Harry devoted himself to repairing work. After giving away the first batch of well-repaired bikes, he felt satisfied. </a:t>
            </a:r>
            <a:endParaRPr lang="en-US" altLang="zh-CN" sz="2400" dirty="0">
              <a:solidFill>
                <a:srgbClr val="0000FF"/>
              </a:solidFill>
            </a:endParaRPr>
          </a:p>
        </p:txBody>
      </p:sp>
      <p:sp>
        <p:nvSpPr>
          <p:cNvPr id="16" name="文本框 15"/>
          <p:cNvSpPr txBox="1"/>
          <p:nvPr/>
        </p:nvSpPr>
        <p:spPr>
          <a:xfrm>
            <a:off x="6713832" y="5534907"/>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6223695" y="5689436"/>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24900" y="885826"/>
            <a:ext cx="6411446" cy="1342545"/>
          </a:xfrm>
          <a:prstGeom prst="rect">
            <a:avLst/>
          </a:prstGeom>
          <a:solidFill>
            <a:schemeClr val="bg1"/>
          </a:solidFill>
        </p:spPr>
        <p:txBody>
          <a:bodyPr wrap="square" rtlCol="0" anchor="t">
            <a:noAutofit/>
          </a:bodyPr>
          <a:lstStyle/>
          <a:p>
            <a:r>
              <a:rPr lang="en-US" altLang="zh-CN" sz="2400" dirty="0" smtClean="0">
                <a:solidFill>
                  <a:srgbClr val="0000FF"/>
                </a:solidFill>
              </a:rPr>
              <a:t>More and more abandoned bikes accumulated in his garage and the repairing work was more than he could deal with. </a:t>
            </a:r>
            <a:endParaRPr lang="en-US" altLang="zh-CN" sz="2400" dirty="0">
              <a:solidFill>
                <a:srgbClr val="0000FF"/>
              </a:solidFill>
            </a:endParaRPr>
          </a:p>
        </p:txBody>
      </p:sp>
      <p:pic>
        <p:nvPicPr>
          <p:cNvPr id="5124" name="图片 6" descr="logo横版 png"/>
          <p:cNvPicPr>
            <a:picLocks noChangeAspect="1"/>
          </p:cNvPicPr>
          <p:nvPr userDrawn="1"/>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par>
                                <p:cTn id="40" presetID="3" presetClass="entr" presetSubtype="1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28" grpId="0" animBg="1"/>
      <p:bldP spid="29" grpId="0" animBg="1"/>
      <p:bldP spid="7" grpId="0" animBg="1"/>
      <p:bldP spid="10" grpId="0" animBg="1"/>
      <p:bldP spid="8" grpId="0" animBg="1"/>
      <p:bldP spid="16" grpId="0" animBg="1"/>
      <p:bldP spid="17"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sp>
        <p:nvSpPr>
          <p:cNvPr id="2" name="AutoShape 2" descr="高清小清新图背景图片_高清小清新图背景素材图片_千库网"/>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aphicFrame>
        <p:nvGraphicFramePr>
          <p:cNvPr id="3" name="内容占位符 3"/>
          <p:cNvGraphicFramePr/>
          <p:nvPr/>
        </p:nvGraphicFramePr>
        <p:xfrm>
          <a:off x="0" y="609948"/>
          <a:ext cx="12160400" cy="5547828"/>
        </p:xfrm>
        <a:graphic>
          <a:graphicData uri="http://schemas.openxmlformats.org/drawingml/2006/table">
            <a:tbl>
              <a:tblPr firstRow="1" bandRow="1">
                <a:tableStyleId>{5C22544A-7EE6-4342-B048-85BDC9FD1C3A}</a:tableStyleId>
              </a:tblPr>
              <a:tblGrid>
                <a:gridCol w="6219310"/>
                <a:gridCol w="5941090"/>
              </a:tblGrid>
              <a:tr h="762468">
                <a:tc>
                  <a:txBody>
                    <a:bodyPr/>
                    <a:lstStyle/>
                    <a:p>
                      <a:r>
                        <a:rPr lang="zh-CN" altLang="en-US" sz="3200" dirty="0"/>
                        <a:t>              </a:t>
                      </a:r>
                      <a:r>
                        <a:rPr lang="en-US" altLang="zh-CN" sz="3200" dirty="0"/>
                        <a:t>clues</a:t>
                      </a:r>
                      <a:endParaRPr lang="zh-CN" altLang="en-US" sz="3200" dirty="0"/>
                    </a:p>
                  </a:txBody>
                  <a:tcPr/>
                </a:tc>
                <a:tc>
                  <a:txBody>
                    <a:bodyPr/>
                    <a:lstStyle/>
                    <a:p>
                      <a:r>
                        <a:rPr lang="en-US" altLang="zh-CN" sz="3200" dirty="0"/>
                        <a:t>               echoes</a:t>
                      </a:r>
                      <a:endParaRPr lang="zh-CN" altLang="en-US" sz="3200" dirty="0"/>
                    </a:p>
                  </a:txBody>
                  <a:tcPr/>
                </a:tc>
              </a:tr>
              <a:tr h="3969710">
                <a:tc>
                  <a:txBody>
                    <a:bodyPr/>
                    <a:lstStyle/>
                    <a:p>
                      <a:pPr indent="266700" algn="just"/>
                      <a:r>
                        <a:rPr lang="en-US" altLang="zh-CN" sz="2800" kern="100" dirty="0" smtClean="0">
                          <a:effectLst/>
                          <a:latin typeface="等线" panose="02010600030101010101" pitchFamily="2" charset="-122"/>
                          <a:ea typeface="+mn-ea"/>
                          <a:cs typeface="Times New Roman" panose="02020603050405020304" pitchFamily="18" charset="0"/>
                        </a:rPr>
                        <a:t>Harry Caine retired from a local power company. After his retirement, he just wanted to do something for his community. One day, he spotted many </a:t>
                      </a:r>
                      <a:r>
                        <a:rPr lang="en-US" altLang="zh-CN" sz="2800" kern="100" dirty="0" smtClean="0">
                          <a:solidFill>
                            <a:srgbClr val="C00000"/>
                          </a:solidFill>
                          <a:effectLst/>
                          <a:latin typeface="等线" panose="02010600030101010101" pitchFamily="2" charset="-122"/>
                          <a:ea typeface="+mn-ea"/>
                          <a:cs typeface="Times New Roman" panose="02020603050405020304" pitchFamily="18" charset="0"/>
                        </a:rPr>
                        <a:t>abandoned bikes, </a:t>
                      </a:r>
                      <a:r>
                        <a:rPr lang="en-US" altLang="zh-CN" sz="2800" kern="100" dirty="0" smtClean="0">
                          <a:effectLst/>
                          <a:latin typeface="等线" panose="02010600030101010101" pitchFamily="2" charset="-122"/>
                          <a:ea typeface="+mn-ea"/>
                          <a:cs typeface="Times New Roman" panose="02020603050405020304" pitchFamily="18" charset="0"/>
                        </a:rPr>
                        <a:t>which were gathering dust in the </a:t>
                      </a:r>
                      <a:r>
                        <a:rPr lang="en-US" altLang="zh-CN" sz="2800" kern="100" dirty="0" err="1" smtClean="0">
                          <a:effectLst/>
                          <a:latin typeface="等线" panose="02010600030101010101" pitchFamily="2" charset="-122"/>
                          <a:ea typeface="+mn-ea"/>
                          <a:cs typeface="Times New Roman" panose="02020603050405020304" pitchFamily="18" charset="0"/>
                        </a:rPr>
                        <a:t>neighbouring</a:t>
                      </a:r>
                      <a:r>
                        <a:rPr lang="en-US" altLang="zh-CN" sz="2800" kern="100" dirty="0" smtClean="0">
                          <a:effectLst/>
                          <a:latin typeface="等线" panose="02010600030101010101" pitchFamily="2" charset="-122"/>
                          <a:ea typeface="+mn-ea"/>
                          <a:cs typeface="Times New Roman" panose="02020603050405020304" pitchFamily="18" charset="0"/>
                        </a:rPr>
                        <a:t> garages. "</a:t>
                      </a:r>
                      <a:r>
                        <a:rPr lang="en-US" altLang="zh-CN" sz="2800" kern="100" dirty="0" smtClean="0">
                          <a:solidFill>
                            <a:srgbClr val="C00000"/>
                          </a:solidFill>
                          <a:effectLst/>
                          <a:latin typeface="等线" panose="02010600030101010101" pitchFamily="2" charset="-122"/>
                          <a:ea typeface="+mn-ea"/>
                          <a:cs typeface="Times New Roman" panose="02020603050405020304" pitchFamily="18" charset="0"/>
                        </a:rPr>
                        <a:t>Why not fix them up and give them to those needy?" </a:t>
                      </a:r>
                      <a:r>
                        <a:rPr lang="en-US" altLang="zh-CN" sz="2800" kern="100" dirty="0" smtClean="0">
                          <a:effectLst/>
                          <a:latin typeface="等线" panose="02010600030101010101" pitchFamily="2" charset="-122"/>
                          <a:ea typeface="+mn-ea"/>
                          <a:cs typeface="Times New Roman" panose="02020603050405020304" pitchFamily="18" charset="0"/>
                        </a:rPr>
                        <a:t>he thought. So he posted to an online group in his Alaska Homer, offering to fix people's bikes for free.</a:t>
                      </a:r>
                      <a:endParaRPr lang="en-US" altLang="zh-CN" sz="28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4" name="文本框 3"/>
          <p:cNvSpPr txBox="1"/>
          <p:nvPr/>
        </p:nvSpPr>
        <p:spPr>
          <a:xfrm>
            <a:off x="6248400" y="1873240"/>
            <a:ext cx="5837273" cy="2862322"/>
          </a:xfrm>
          <a:prstGeom prst="rect">
            <a:avLst/>
          </a:prstGeom>
          <a:solidFill>
            <a:schemeClr val="bg1"/>
          </a:solidFill>
        </p:spPr>
        <p:txBody>
          <a:bodyPr wrap="square" rtlCol="0">
            <a:spAutoFit/>
          </a:bodyPr>
          <a:lstStyle/>
          <a:p>
            <a:r>
              <a:rPr lang="en-US" altLang="zh-CN" sz="3600" dirty="0" smtClean="0">
                <a:solidFill>
                  <a:srgbClr val="C00000"/>
                </a:solidFill>
                <a:latin typeface="Times New Roman" panose="02020603050405020304" pitchFamily="18" charset="0"/>
                <a:cs typeface="Times New Roman" panose="02020603050405020304" pitchFamily="18" charset="0"/>
              </a:rPr>
              <a:t>1. Those once-abandoned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bikes couldn’t wait to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embark on their new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journey, ready to serve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those in need.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sp>
        <p:nvSpPr>
          <p:cNvPr id="2" name="AutoShape 2" descr="高清小清新图背景图片_高清小清新图背景素材图片_千库网"/>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aphicFrame>
        <p:nvGraphicFramePr>
          <p:cNvPr id="3" name="内容占位符 3"/>
          <p:cNvGraphicFramePr/>
          <p:nvPr/>
        </p:nvGraphicFramePr>
        <p:xfrm>
          <a:off x="0" y="769328"/>
          <a:ext cx="12085673" cy="6088672"/>
        </p:xfrm>
        <a:graphic>
          <a:graphicData uri="http://schemas.openxmlformats.org/drawingml/2006/table">
            <a:tbl>
              <a:tblPr firstRow="1" bandRow="1">
                <a:tableStyleId>{5C22544A-7EE6-4342-B048-85BDC9FD1C3A}</a:tableStyleId>
              </a:tblPr>
              <a:tblGrid>
                <a:gridCol w="6515510"/>
                <a:gridCol w="5570163"/>
              </a:tblGrid>
              <a:tr h="777032">
                <a:tc>
                  <a:txBody>
                    <a:bodyPr/>
                    <a:lstStyle/>
                    <a:p>
                      <a:r>
                        <a:rPr lang="zh-CN" altLang="en-US" sz="3200" dirty="0"/>
                        <a:t>              </a:t>
                      </a:r>
                      <a:r>
                        <a:rPr lang="en-US" altLang="zh-CN" sz="3200" dirty="0"/>
                        <a:t>clues</a:t>
                      </a:r>
                      <a:endParaRPr lang="zh-CN" altLang="en-US" sz="3200" dirty="0"/>
                    </a:p>
                  </a:txBody>
                  <a:tcPr/>
                </a:tc>
                <a:tc>
                  <a:txBody>
                    <a:bodyPr/>
                    <a:lstStyle/>
                    <a:p>
                      <a:r>
                        <a:rPr lang="en-US" altLang="zh-CN" sz="3200" dirty="0"/>
                        <a:t>          echoes</a:t>
                      </a:r>
                      <a:endParaRPr lang="zh-CN" altLang="en-US" sz="3200" dirty="0"/>
                    </a:p>
                  </a:txBody>
                  <a:tcPr/>
                </a:tc>
              </a:tr>
              <a:tr h="5311640">
                <a:tc>
                  <a:txBody>
                    <a:bodyPr/>
                    <a:lstStyle/>
                    <a:p>
                      <a:pPr indent="266700" algn="just"/>
                      <a:r>
                        <a:rPr lang="en-US" altLang="zh-CN" sz="2800" kern="100" dirty="0" smtClean="0">
                          <a:effectLst/>
                          <a:latin typeface="等线" panose="02010600030101010101" pitchFamily="2" charset="-122"/>
                          <a:ea typeface="+mn-ea"/>
                          <a:cs typeface="Times New Roman" panose="02020603050405020304" pitchFamily="18" charset="0"/>
                        </a:rPr>
                        <a:t>Soon some neighbors began to donate their abandoned bikes after their kids had outgrown them or adults had upgraded to new models. Then, </a:t>
                      </a:r>
                      <a:r>
                        <a:rPr lang="en-US" altLang="zh-CN" sz="2800" kern="100" dirty="0" smtClean="0">
                          <a:solidFill>
                            <a:srgbClr val="0000FF"/>
                          </a:solidFill>
                          <a:effectLst/>
                          <a:latin typeface="等线" panose="02010600030101010101" pitchFamily="2" charset="-122"/>
                          <a:ea typeface="+mn-ea"/>
                          <a:cs typeface="Times New Roman" panose="02020603050405020304" pitchFamily="18" charset="0"/>
                        </a:rPr>
                        <a:t>in Harry's tidy little garage, he set about working. </a:t>
                      </a:r>
                      <a:r>
                        <a:rPr lang="en-US" altLang="zh-CN" sz="2800" kern="100" dirty="0" smtClean="0">
                          <a:effectLst/>
                          <a:latin typeface="等线" panose="02010600030101010101" pitchFamily="2" charset="-122"/>
                          <a:ea typeface="+mn-ea"/>
                          <a:cs typeface="Times New Roman" panose="02020603050405020304" pitchFamily="18" charset="0"/>
                        </a:rPr>
                        <a:t>Its inner walls lined with tools, the garage held a workbench and repair stand. </a:t>
                      </a:r>
                      <a:r>
                        <a:rPr lang="en-US" altLang="zh-CN" sz="2800" kern="100" dirty="0" smtClean="0">
                          <a:solidFill>
                            <a:srgbClr val="0000FF"/>
                          </a:solidFill>
                          <a:effectLst/>
                          <a:latin typeface="等线" panose="02010600030101010101" pitchFamily="2" charset="-122"/>
                          <a:ea typeface="+mn-ea"/>
                          <a:cs typeface="Times New Roman" panose="02020603050405020304" pitchFamily="18" charset="0"/>
                        </a:rPr>
                        <a:t>Classic rock music often drifted from its open doors, </a:t>
                      </a:r>
                      <a:r>
                        <a:rPr lang="en-US" altLang="zh-CN" sz="2800" kern="100" dirty="0" smtClean="0">
                          <a:effectLst/>
                          <a:latin typeface="等线" panose="02010600030101010101" pitchFamily="2" charset="-122"/>
                          <a:ea typeface="+mn-ea"/>
                          <a:cs typeface="Times New Roman" panose="02020603050405020304" pitchFamily="18" charset="0"/>
                        </a:rPr>
                        <a:t>a sign that Harry was working hard. After Harry's highly skilled repairs, the donated bikes took on new looks and functioned very well.</a:t>
                      </a:r>
                      <a:endParaRPr lang="zh-CN" altLang="zh-CN" sz="2800" kern="100" dirty="0">
                        <a:solidFill>
                          <a:srgbClr val="0000FF"/>
                        </a:solidFill>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7" name="文本框 6"/>
          <p:cNvSpPr txBox="1"/>
          <p:nvPr/>
        </p:nvSpPr>
        <p:spPr>
          <a:xfrm>
            <a:off x="6609144" y="1873240"/>
            <a:ext cx="5476529" cy="3416320"/>
          </a:xfrm>
          <a:prstGeom prst="rect">
            <a:avLst/>
          </a:prstGeom>
          <a:solidFill>
            <a:schemeClr val="bg1"/>
          </a:solidFill>
        </p:spPr>
        <p:txBody>
          <a:bodyPr wrap="square" rtlCol="0">
            <a:spAutoFit/>
          </a:bodyPr>
          <a:lstStyle/>
          <a:p>
            <a:r>
              <a:rPr lang="en-US" altLang="zh-CN" sz="3600" dirty="0" smtClean="0">
                <a:solidFill>
                  <a:srgbClr val="C00000"/>
                </a:solidFill>
                <a:latin typeface="Times New Roman" panose="02020603050405020304" pitchFamily="18" charset="0"/>
                <a:cs typeface="Times New Roman" panose="02020603050405020304" pitchFamily="18" charset="0"/>
              </a:rPr>
              <a:t>2.  In Harry’s tidy small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garage, volunteers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dedicated themselves to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doing repairing work,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with classic rock music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on.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高清小清新图背景图片_高清小清新图背景素材图片_千库网"/>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aphicFrame>
        <p:nvGraphicFramePr>
          <p:cNvPr id="3" name="内容占位符 3"/>
          <p:cNvGraphicFramePr/>
          <p:nvPr/>
        </p:nvGraphicFramePr>
        <p:xfrm>
          <a:off x="15799" y="938312"/>
          <a:ext cx="12160401" cy="4732178"/>
        </p:xfrm>
        <a:graphic>
          <a:graphicData uri="http://schemas.openxmlformats.org/drawingml/2006/table">
            <a:tbl>
              <a:tblPr firstRow="1" bandRow="1">
                <a:tableStyleId>{5C22544A-7EE6-4342-B048-85BDC9FD1C3A}</a:tableStyleId>
              </a:tblPr>
              <a:tblGrid>
                <a:gridCol w="4660373"/>
                <a:gridCol w="7500028"/>
              </a:tblGrid>
              <a:tr h="762468">
                <a:tc>
                  <a:txBody>
                    <a:bodyPr/>
                    <a:lstStyle/>
                    <a:p>
                      <a:r>
                        <a:rPr lang="zh-CN" altLang="en-US" sz="3200" dirty="0"/>
                        <a:t>              </a:t>
                      </a:r>
                      <a:r>
                        <a:rPr lang="en-US" altLang="zh-CN" sz="3200" dirty="0"/>
                        <a:t>clues</a:t>
                      </a:r>
                      <a:endParaRPr lang="zh-CN" altLang="en-US" sz="3200" dirty="0"/>
                    </a:p>
                  </a:txBody>
                  <a:tcPr/>
                </a:tc>
                <a:tc>
                  <a:txBody>
                    <a:bodyPr/>
                    <a:lstStyle/>
                    <a:p>
                      <a:r>
                        <a:rPr lang="en-US" altLang="zh-CN" sz="3200" dirty="0"/>
                        <a:t>          echoes</a:t>
                      </a:r>
                      <a:endParaRPr lang="zh-CN" altLang="en-US" sz="3200" dirty="0"/>
                    </a:p>
                  </a:txBody>
                  <a:tcPr/>
                </a:tc>
              </a:tr>
              <a:tr h="3969710">
                <a:tc>
                  <a:txBody>
                    <a:bodyPr/>
                    <a:lstStyle/>
                    <a:p>
                      <a:pPr indent="266700" algn="just"/>
                      <a:r>
                        <a:rPr lang="en-US" altLang="zh-CN" sz="2800" kern="100" dirty="0" smtClean="0">
                          <a:solidFill>
                            <a:srgbClr val="0000FF"/>
                          </a:solidFill>
                          <a:effectLst/>
                          <a:latin typeface="等线" panose="02010600030101010101" pitchFamily="2" charset="-122"/>
                          <a:ea typeface="+mn-ea"/>
                          <a:cs typeface="Times New Roman" panose="02020603050405020304" pitchFamily="18" charset="0"/>
                        </a:rPr>
                        <a:t>One Saturday, Harry transported the first batch of six repaired bikes to a nearby food bank, </a:t>
                      </a:r>
                      <a:r>
                        <a:rPr lang="en-US" altLang="zh-CN" sz="2800" kern="100" dirty="0" smtClean="0">
                          <a:effectLst/>
                          <a:latin typeface="等线" panose="02010600030101010101" pitchFamily="2" charset="-122"/>
                          <a:ea typeface="+mn-ea"/>
                          <a:cs typeface="Times New Roman" panose="02020603050405020304" pitchFamily="18" charset="0"/>
                        </a:rPr>
                        <a:t>a place that gave food to the poor. He camped out with his Free Bikes sign and waited to see whether the bikes were needed. </a:t>
                      </a:r>
                      <a:endParaRPr lang="zh-CN" altLang="zh-CN" sz="2800" kern="100" dirty="0">
                        <a:solidFill>
                          <a:srgbClr val="0000FF"/>
                        </a:solidFill>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7" name="文本框 6"/>
          <p:cNvSpPr txBox="1"/>
          <p:nvPr/>
        </p:nvSpPr>
        <p:spPr>
          <a:xfrm>
            <a:off x="4745620" y="1700172"/>
            <a:ext cx="7414781" cy="3970318"/>
          </a:xfrm>
          <a:prstGeom prst="rect">
            <a:avLst/>
          </a:prstGeom>
          <a:solidFill>
            <a:schemeClr val="bg1"/>
          </a:solidFill>
        </p:spPr>
        <p:txBody>
          <a:bodyPr wrap="square" rtlCol="0">
            <a:spAutoFit/>
          </a:bodyPr>
          <a:lstStyle/>
          <a:p>
            <a:pPr marL="742950" indent="-742950">
              <a:buAutoNum type="arabicPeriod" startAt="3"/>
            </a:pPr>
            <a:r>
              <a:rPr lang="en-US" altLang="zh-CN" sz="3600" dirty="0">
                <a:solidFill>
                  <a:srgbClr val="C00000"/>
                </a:solidFill>
                <a:latin typeface="Times New Roman" panose="02020603050405020304" pitchFamily="18" charset="0"/>
                <a:cs typeface="Times New Roman" panose="02020603050405020304" pitchFamily="18" charset="0"/>
              </a:rPr>
              <a:t>As batches of bikes found their new homes, the smiles on the faces of the people in the community grew wider and Harry's project became an even more integral part of the neighborhood, spreading joy and practical help to those in need.</a:t>
            </a:r>
            <a:endParaRPr lang="en-US" altLang="zh-CN" sz="3600" dirty="0">
              <a:solidFill>
                <a:srgbClr val="C0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高清小清新图背景图片_高清小清新图背景素材图片_千库网"/>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aphicFrame>
        <p:nvGraphicFramePr>
          <p:cNvPr id="3" name="内容占位符 3"/>
          <p:cNvGraphicFramePr/>
          <p:nvPr/>
        </p:nvGraphicFramePr>
        <p:xfrm>
          <a:off x="0" y="75966"/>
          <a:ext cx="12160401" cy="5974548"/>
        </p:xfrm>
        <a:graphic>
          <a:graphicData uri="http://schemas.openxmlformats.org/drawingml/2006/table">
            <a:tbl>
              <a:tblPr firstRow="1" bandRow="1">
                <a:tableStyleId>{5C22544A-7EE6-4342-B048-85BDC9FD1C3A}</a:tableStyleId>
              </a:tblPr>
              <a:tblGrid>
                <a:gridCol w="5613722"/>
                <a:gridCol w="6546679"/>
              </a:tblGrid>
              <a:tr h="762468">
                <a:tc>
                  <a:txBody>
                    <a:bodyPr/>
                    <a:lstStyle/>
                    <a:p>
                      <a:r>
                        <a:rPr lang="zh-CN" altLang="en-US" sz="3200" dirty="0"/>
                        <a:t>              </a:t>
                      </a:r>
                      <a:r>
                        <a:rPr lang="en-US" altLang="zh-CN" sz="3200" dirty="0"/>
                        <a:t>clues</a:t>
                      </a:r>
                      <a:endParaRPr lang="zh-CN" altLang="en-US" sz="3200" dirty="0"/>
                    </a:p>
                  </a:txBody>
                  <a:tcPr/>
                </a:tc>
                <a:tc>
                  <a:txBody>
                    <a:bodyPr/>
                    <a:lstStyle/>
                    <a:p>
                      <a:r>
                        <a:rPr lang="en-US" altLang="zh-CN" sz="3200" dirty="0"/>
                        <a:t>          echoes</a:t>
                      </a:r>
                      <a:endParaRPr lang="zh-CN" altLang="en-US" sz="3200" dirty="0"/>
                    </a:p>
                  </a:txBody>
                  <a:tcPr/>
                </a:tc>
              </a:tr>
              <a:tr h="3969710">
                <a:tc>
                  <a:txBody>
                    <a:bodyPr/>
                    <a:lstStyle/>
                    <a:p>
                      <a:pPr indent="266700" algn="just"/>
                      <a:r>
                        <a:rPr lang="en-US" altLang="zh-CN" sz="2800" kern="100" dirty="0" smtClean="0">
                          <a:effectLst/>
                          <a:latin typeface="等线" panose="02010600030101010101" pitchFamily="2" charset="-122"/>
                          <a:ea typeface="+mn-ea"/>
                          <a:cs typeface="Times New Roman" panose="02020603050405020304" pitchFamily="18" charset="0"/>
                        </a:rPr>
                        <a:t>Five minutes later, </a:t>
                      </a:r>
                      <a:r>
                        <a:rPr lang="en-US" altLang="zh-CN" sz="2800" kern="100" dirty="0" smtClean="0">
                          <a:solidFill>
                            <a:srgbClr val="0000FF"/>
                          </a:solidFill>
                          <a:effectLst/>
                          <a:latin typeface="等线" panose="02010600030101010101" pitchFamily="2" charset="-122"/>
                          <a:ea typeface="+mn-ea"/>
                          <a:cs typeface="Times New Roman" panose="02020603050405020304" pitchFamily="18" charset="0"/>
                        </a:rPr>
                        <a:t>a little boy wearing worn-out clothes came up to Harry with a doubtful look</a:t>
                      </a:r>
                      <a:r>
                        <a:rPr lang="en-US" altLang="zh-CN" sz="2800" kern="100" dirty="0" smtClean="0">
                          <a:effectLst/>
                          <a:latin typeface="等线" panose="02010600030101010101" pitchFamily="2" charset="-122"/>
                          <a:ea typeface="+mn-ea"/>
                          <a:cs typeface="Times New Roman" panose="02020603050405020304" pitchFamily="18" charset="0"/>
                        </a:rPr>
                        <a:t>, his eyes glued to a blue bike, "Is it really free?" the boy asked." Yes. If you like it, it's yours." Harry answered joyfully. </a:t>
                      </a:r>
                      <a:r>
                        <a:rPr lang="en-US" altLang="zh-CN" sz="2800" kern="100" dirty="0" smtClean="0">
                          <a:solidFill>
                            <a:srgbClr val="0000FF"/>
                          </a:solidFill>
                          <a:effectLst/>
                          <a:latin typeface="等线" panose="02010600030101010101" pitchFamily="2" charset="-122"/>
                          <a:ea typeface="+mn-ea"/>
                          <a:cs typeface="Times New Roman" panose="02020603050405020304" pitchFamily="18" charset="0"/>
                        </a:rPr>
                        <a:t>The boy beamed a broad smile.</a:t>
                      </a:r>
                      <a:r>
                        <a:rPr lang="en-US" altLang="zh-CN" sz="2800" kern="100" dirty="0" smtClean="0">
                          <a:effectLst/>
                          <a:latin typeface="等线" panose="02010600030101010101" pitchFamily="2" charset="-122"/>
                          <a:ea typeface="+mn-ea"/>
                          <a:cs typeface="Times New Roman" panose="02020603050405020304" pitchFamily="18" charset="0"/>
                        </a:rPr>
                        <a:t> He briskly walked towards the blue bicycle. </a:t>
                      </a:r>
                      <a:r>
                        <a:rPr lang="en-US" altLang="zh-CN" sz="2800" kern="100" dirty="0" smtClean="0">
                          <a:solidFill>
                            <a:srgbClr val="0000FF"/>
                          </a:solidFill>
                          <a:effectLst/>
                          <a:latin typeface="等线" panose="02010600030101010101" pitchFamily="2" charset="-122"/>
                          <a:ea typeface="+mn-ea"/>
                          <a:cs typeface="Times New Roman" panose="02020603050405020304" pitchFamily="18" charset="0"/>
                        </a:rPr>
                        <a:t>Then he touched its handle, pressed its bell, and explained how he had dreamed of owning one bicycle. </a:t>
                      </a:r>
                      <a:endParaRPr lang="zh-CN" altLang="zh-CN" sz="2800" kern="100" dirty="0">
                        <a:solidFill>
                          <a:srgbClr val="0000FF"/>
                        </a:solidFill>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7" name="文本框 6"/>
          <p:cNvSpPr txBox="1"/>
          <p:nvPr/>
        </p:nvSpPr>
        <p:spPr>
          <a:xfrm>
            <a:off x="5706320" y="889843"/>
            <a:ext cx="6454082" cy="4524315"/>
          </a:xfrm>
          <a:prstGeom prst="rect">
            <a:avLst/>
          </a:prstGeom>
          <a:solidFill>
            <a:schemeClr val="bg1"/>
          </a:solidFill>
        </p:spPr>
        <p:txBody>
          <a:bodyPr wrap="square" rtlCol="0">
            <a:spAutoFit/>
          </a:bodyPr>
          <a:lstStyle/>
          <a:p>
            <a:r>
              <a:rPr lang="en-US" altLang="zh-CN" sz="3600" dirty="0" smtClean="0">
                <a:solidFill>
                  <a:srgbClr val="C00000"/>
                </a:solidFill>
                <a:latin typeface="Times New Roman" panose="02020603050405020304" pitchFamily="18" charset="0"/>
                <a:cs typeface="Times New Roman" panose="02020603050405020304" pitchFamily="18" charset="0"/>
              </a:rPr>
              <a:t>4</a:t>
            </a:r>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Wearing an excited look/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a:solidFill>
                  <a:srgbClr val="C00000"/>
                </a:solidFill>
                <a:latin typeface="Times New Roman" panose="02020603050405020304" pitchFamily="18" charset="0"/>
                <a:cs typeface="Times New Roman" panose="02020603050405020304" pitchFamily="18" charset="0"/>
              </a:rPr>
              <a:t> </a:t>
            </a:r>
            <a:r>
              <a:rPr lang="en-US" altLang="zh-CN" sz="3600" smtClean="0">
                <a:solidFill>
                  <a:srgbClr val="C00000"/>
                </a:solidFill>
                <a:latin typeface="Times New Roman" panose="02020603050405020304" pitchFamily="18" charset="0"/>
                <a:cs typeface="Times New Roman" panose="02020603050405020304" pitchFamily="18" charset="0"/>
              </a:rPr>
              <a:t>   Beaming </a:t>
            </a:r>
            <a:r>
              <a:rPr lang="en-US" altLang="zh-CN" sz="3600" dirty="0" smtClean="0">
                <a:solidFill>
                  <a:srgbClr val="C00000"/>
                </a:solidFill>
                <a:latin typeface="Times New Roman" panose="02020603050405020304" pitchFamily="18" charset="0"/>
                <a:cs typeface="Times New Roman" panose="02020603050405020304" pitchFamily="18" charset="0"/>
              </a:rPr>
              <a:t>a </a:t>
            </a:r>
            <a:r>
              <a:rPr lang="en-US" altLang="zh-CN" sz="3600" smtClean="0">
                <a:solidFill>
                  <a:srgbClr val="C00000"/>
                </a:solidFill>
                <a:latin typeface="Times New Roman" panose="02020603050405020304" pitchFamily="18" charset="0"/>
                <a:cs typeface="Times New Roman" panose="02020603050405020304" pitchFamily="18" charset="0"/>
              </a:rPr>
              <a:t>warm smile, </a:t>
            </a:r>
            <a:r>
              <a:rPr lang="en-US" altLang="zh-CN" sz="3600" dirty="0" smtClean="0">
                <a:solidFill>
                  <a:srgbClr val="C00000"/>
                </a:solidFill>
                <a:latin typeface="Times New Roman" panose="02020603050405020304" pitchFamily="18" charset="0"/>
                <a:cs typeface="Times New Roman" panose="02020603050405020304" pitchFamily="18" charset="0"/>
              </a:rPr>
              <a:t>a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little shy girl  approached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Harry, her  eyes fixed on a pink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bike.  She grabbed its  handles,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mounted the bike, pedaled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away and exclaimed,</a:t>
            </a:r>
            <a:r>
              <a:rPr lang="zh-CN" altLang="en-US" sz="3600" dirty="0" smtClean="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It’s my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dream bike!</a:t>
            </a:r>
            <a:r>
              <a:rPr lang="zh-CN" altLang="en-US" sz="3600" dirty="0" smtClean="0">
                <a:solidFill>
                  <a:srgbClr val="C00000"/>
                </a:solidFill>
                <a:latin typeface="Times New Roman" panose="02020603050405020304" pitchFamily="18" charset="0"/>
                <a:cs typeface="Times New Roman" panose="02020603050405020304" pitchFamily="18" charset="0"/>
              </a:rPr>
              <a:t>”</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AS_UNIQUEID" val="1257"/>
</p:tagLst>
</file>

<file path=ppt/tags/tag11.xml><?xml version="1.0" encoding="utf-8"?>
<p:tagLst xmlns:p="http://schemas.openxmlformats.org/presentationml/2006/main">
  <p:tag name="AS_UNIQUEID" val="1258"/>
</p:tagLst>
</file>

<file path=ppt/tags/tag12.xml><?xml version="1.0" encoding="utf-8"?>
<p:tagLst xmlns:p="http://schemas.openxmlformats.org/presentationml/2006/main">
  <p:tag name="AS_UNIQUEID" val="1259"/>
</p:tagLst>
</file>

<file path=ppt/tags/tag13.xml><?xml version="1.0" encoding="utf-8"?>
<p:tagLst xmlns:p="http://schemas.openxmlformats.org/presentationml/2006/main">
  <p:tag name="AS_UNIQUEID" val="1260"/>
</p:tagLst>
</file>

<file path=ppt/tags/tag14.xml><?xml version="1.0" encoding="utf-8"?>
<p:tagLst xmlns:p="http://schemas.openxmlformats.org/presentationml/2006/main">
  <p:tag name="AS_UNIQUEID" val="1261"/>
</p:tagLst>
</file>

<file path=ppt/tags/tag15.xml><?xml version="1.0" encoding="utf-8"?>
<p:tagLst xmlns:p="http://schemas.openxmlformats.org/presentationml/2006/main">
  <p:tag name="AS_UNIQUEID" val="1262"/>
</p:tagLst>
</file>

<file path=ppt/tags/tag16.xml><?xml version="1.0" encoding="utf-8"?>
<p:tagLst xmlns:p="http://schemas.openxmlformats.org/presentationml/2006/main">
  <p:tag name="AS_UNIQUEID" val="1263"/>
</p:tagLst>
</file>

<file path=ppt/tags/tag17.xml><?xml version="1.0" encoding="utf-8"?>
<p:tagLst xmlns:p="http://schemas.openxmlformats.org/presentationml/2006/main">
  <p:tag name="AS_UNIQUEID" val="1264"/>
</p:tagLst>
</file>

<file path=ppt/tags/tag18.xml><?xml version="1.0" encoding="utf-8"?>
<p:tagLst xmlns:p="http://schemas.openxmlformats.org/presentationml/2006/main">
  <p:tag name="AS_UNIQUEID" val="1265"/>
</p:tagLst>
</file>

<file path=ppt/tags/tag19.xml><?xml version="1.0" encoding="utf-8"?>
<p:tagLst xmlns:p="http://schemas.openxmlformats.org/presentationml/2006/main">
  <p:tag name="AS_UNIQUEID" val="1266"/>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UNIQUEID" val="1267"/>
</p:tagLst>
</file>

<file path=ppt/tags/tag21.xml><?xml version="1.0" encoding="utf-8"?>
<p:tagLst xmlns:p="http://schemas.openxmlformats.org/presentationml/2006/main">
  <p:tag name="AS_UNIQUEID" val="1268"/>
</p:tagLst>
</file>

<file path=ppt/tags/tag22.xml><?xml version="1.0" encoding="utf-8"?>
<p:tagLst xmlns:p="http://schemas.openxmlformats.org/presentationml/2006/main">
  <p:tag name="AS_UNIQUEID" val="1269"/>
</p:tagLst>
</file>

<file path=ppt/tags/tag23.xml><?xml version="1.0" encoding="utf-8"?>
<p:tagLst xmlns:p="http://schemas.openxmlformats.org/presentationml/2006/main">
  <p:tag name="AS_UNIQUEID" val="1270"/>
</p:tagLst>
</file>

<file path=ppt/tags/tag24.xml><?xml version="1.0" encoding="utf-8"?>
<p:tagLst xmlns:p="http://schemas.openxmlformats.org/presentationml/2006/main">
  <p:tag name="AS_UNIQUEID" val="1271"/>
</p:tagLst>
</file>

<file path=ppt/tags/tag25.xml><?xml version="1.0" encoding="utf-8"?>
<p:tagLst xmlns:p="http://schemas.openxmlformats.org/presentationml/2006/main">
  <p:tag name="AS_UNIQUEID" val="1272"/>
</p:tagLst>
</file>

<file path=ppt/tags/tag26.xml><?xml version="1.0" encoding="utf-8"?>
<p:tagLst xmlns:p="http://schemas.openxmlformats.org/presentationml/2006/main">
  <p:tag name="AS_UNIQUEID" val="1273"/>
</p:tagLst>
</file>

<file path=ppt/tags/tag27.xml><?xml version="1.0" encoding="utf-8"?>
<p:tagLst xmlns:p="http://schemas.openxmlformats.org/presentationml/2006/main">
  <p:tag name="AS_UNIQUEID" val="1274"/>
</p:tagLst>
</file>

<file path=ppt/tags/tag28.xml><?xml version="1.0" encoding="utf-8"?>
<p:tagLst xmlns:p="http://schemas.openxmlformats.org/presentationml/2006/main">
  <p:tag name="AS_UNIQUEID" val="1275"/>
</p:tagLst>
</file>

<file path=ppt/tags/tag29.xml><?xml version="1.0" encoding="utf-8"?>
<p:tagLst xmlns:p="http://schemas.openxmlformats.org/presentationml/2006/main">
  <p:tag name="AS_UNIQUEID" val="1276"/>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1277"/>
</p:tagLst>
</file>

<file path=ppt/tags/tag31.xml><?xml version="1.0" encoding="utf-8"?>
<p:tagLst xmlns:p="http://schemas.openxmlformats.org/presentationml/2006/main">
  <p:tag name="AS_UNIQUEID" val="1278"/>
</p:tagLst>
</file>

<file path=ppt/tags/tag32.xml><?xml version="1.0" encoding="utf-8"?>
<p:tagLst xmlns:p="http://schemas.openxmlformats.org/presentationml/2006/main">
  <p:tag name="AS_UNIQUEID" val="1279"/>
</p:tagLst>
</file>

<file path=ppt/tags/tag33.xml><?xml version="1.0" encoding="utf-8"?>
<p:tagLst xmlns:p="http://schemas.openxmlformats.org/presentationml/2006/main">
  <p:tag name="AS_UNIQUEID" val="1280"/>
</p:tagLst>
</file>

<file path=ppt/tags/tag34.xml><?xml version="1.0" encoding="utf-8"?>
<p:tagLst xmlns:p="http://schemas.openxmlformats.org/presentationml/2006/main">
  <p:tag name="AS_UNIQUEID" val="1281"/>
</p:tagLst>
</file>

<file path=ppt/tags/tag35.xml><?xml version="1.0" encoding="utf-8"?>
<p:tagLst xmlns:p="http://schemas.openxmlformats.org/presentationml/2006/main">
  <p:tag name="AS_UNIQUEID" val="1282"/>
</p:tagLst>
</file>

<file path=ppt/tags/tag36.xml><?xml version="1.0" encoding="utf-8"?>
<p:tagLst xmlns:p="http://schemas.openxmlformats.org/presentationml/2006/main">
  <p:tag name="AS_UNIQUEID" val="1283"/>
</p:tagLst>
</file>

<file path=ppt/tags/tag37.xml><?xml version="1.0" encoding="utf-8"?>
<p:tagLst xmlns:p="http://schemas.openxmlformats.org/presentationml/2006/main">
  <p:tag name="AS_UNIQUEID" val="1284"/>
</p:tagLst>
</file>

<file path=ppt/tags/tag38.xml><?xml version="1.0" encoding="utf-8"?>
<p:tagLst xmlns:p="http://schemas.openxmlformats.org/presentationml/2006/main">
  <p:tag name="AS_UNIQUEID" val="1285"/>
</p:tagLst>
</file>

<file path=ppt/tags/tag39.xml><?xml version="1.0" encoding="utf-8"?>
<p:tagLst xmlns:p="http://schemas.openxmlformats.org/presentationml/2006/main">
  <p:tag name="AS_UNIQUEID" val="1286"/>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1287"/>
</p:tagLst>
</file>

<file path=ppt/tags/tag41.xml><?xml version="1.0" encoding="utf-8"?>
<p:tagLst xmlns:p="http://schemas.openxmlformats.org/presentationml/2006/main">
  <p:tag name="AS_UNIQUEID" val="1288"/>
</p:tagLst>
</file>

<file path=ppt/tags/tag42.xml><?xml version="1.0" encoding="utf-8"?>
<p:tagLst xmlns:p="http://schemas.openxmlformats.org/presentationml/2006/main">
  <p:tag name="AS_UNIQUEID" val="1289"/>
</p:tagLst>
</file>

<file path=ppt/tags/tag43.xml><?xml version="1.0" encoding="utf-8"?>
<p:tagLst xmlns:p="http://schemas.openxmlformats.org/presentationml/2006/main">
  <p:tag name="AS_UNIQUEID" val="1290"/>
</p:tagLst>
</file>

<file path=ppt/tags/tag44.xml><?xml version="1.0" encoding="utf-8"?>
<p:tagLst xmlns:p="http://schemas.openxmlformats.org/presentationml/2006/main">
  <p:tag name="AS_UNIQUEID" val="1291"/>
</p:tagLst>
</file>

<file path=ppt/tags/tag45.xml><?xml version="1.0" encoding="utf-8"?>
<p:tagLst xmlns:p="http://schemas.openxmlformats.org/presentationml/2006/main">
  <p:tag name="AS_UNIQUEID" val="1292"/>
</p:tagLst>
</file>

<file path=ppt/tags/tag46.xml><?xml version="1.0" encoding="utf-8"?>
<p:tagLst xmlns:p="http://schemas.openxmlformats.org/presentationml/2006/main">
  <p:tag name="AS_UNIQUEID" val="1293"/>
</p:tagLst>
</file>

<file path=ppt/tags/tag47.xml><?xml version="1.0" encoding="utf-8"?>
<p:tagLst xmlns:p="http://schemas.openxmlformats.org/presentationml/2006/main">
  <p:tag name="AS_UNIQUEID" val="1294"/>
</p:tagLst>
</file>

<file path=ppt/tags/tag48.xml><?xml version="1.0" encoding="utf-8"?>
<p:tagLst xmlns:p="http://schemas.openxmlformats.org/presentationml/2006/main">
  <p:tag name="AS_UNIQUEID" val="1295"/>
</p:tagLst>
</file>

<file path=ppt/tags/tag49.xml><?xml version="1.0" encoding="utf-8"?>
<p:tagLst xmlns:p="http://schemas.openxmlformats.org/presentationml/2006/main">
  <p:tag name="AS_UNIQUEID" val="1296"/>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AS_UNIQUEID" val="1297"/>
</p:tagLst>
</file>

<file path=ppt/tags/tag51.xml><?xml version="1.0" encoding="utf-8"?>
<p:tagLst xmlns:p="http://schemas.openxmlformats.org/presentationml/2006/main">
  <p:tag name="AS_UNIQUEID" val="1298"/>
</p:tagLst>
</file>

<file path=ppt/tags/tag52.xml><?xml version="1.0" encoding="utf-8"?>
<p:tagLst xmlns:p="http://schemas.openxmlformats.org/presentationml/2006/main">
  <p:tag name="AS_UNIQUEID" val="1299"/>
</p:tagLst>
</file>

<file path=ppt/tags/tag53.xml><?xml version="1.0" encoding="utf-8"?>
<p:tagLst xmlns:p="http://schemas.openxmlformats.org/presentationml/2006/main">
  <p:tag name="AS_UNIQUEID" val="1300"/>
</p:tagLst>
</file>

<file path=ppt/tags/tag54.xml><?xml version="1.0" encoding="utf-8"?>
<p:tagLst xmlns:p="http://schemas.openxmlformats.org/presentationml/2006/main">
  <p:tag name="AS_UNIQUEID" val="1301"/>
</p:tagLst>
</file>

<file path=ppt/tags/tag55.xml><?xml version="1.0" encoding="utf-8"?>
<p:tagLst xmlns:p="http://schemas.openxmlformats.org/presentationml/2006/main">
  <p:tag name="AS_UNIQUEID" val="1302"/>
</p:tagLst>
</file>

<file path=ppt/tags/tag56.xml><?xml version="1.0" encoding="utf-8"?>
<p:tagLst xmlns:p="http://schemas.openxmlformats.org/presentationml/2006/main">
  <p:tag name="AS_UNIQUEID" val="1303"/>
</p:tagLst>
</file>

<file path=ppt/tags/tag57.xml><?xml version="1.0" encoding="utf-8"?>
<p:tagLst xmlns:p="http://schemas.openxmlformats.org/presentationml/2006/main">
  <p:tag name="AS_UNIQUEID" val="1304"/>
</p:tagLst>
</file>

<file path=ppt/tags/tag58.xml><?xml version="1.0" encoding="utf-8"?>
<p:tagLst xmlns:p="http://schemas.openxmlformats.org/presentationml/2006/main">
  <p:tag name="AS_UNIQUEID" val="1305"/>
</p:tagLst>
</file>

<file path=ppt/tags/tag59.xml><?xml version="1.0" encoding="utf-8"?>
<p:tagLst xmlns:p="http://schemas.openxmlformats.org/presentationml/2006/main">
  <p:tag name="AS_UNIQUEID" val="1306"/>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AS_UNIQUEID" val="1307"/>
</p:tagLst>
</file>

<file path=ppt/tags/tag61.xml><?xml version="1.0" encoding="utf-8"?>
<p:tagLst xmlns:p="http://schemas.openxmlformats.org/presentationml/2006/main">
  <p:tag name="AS_UNIQUEID" val="1308"/>
</p:tagLst>
</file>

<file path=ppt/tags/tag62.xml><?xml version="1.0" encoding="utf-8"?>
<p:tagLst xmlns:p="http://schemas.openxmlformats.org/presentationml/2006/main">
  <p:tag name="AS_UNIQUEID" val="487"/>
</p:tagLst>
</file>

<file path=ppt/tags/tag63.xml><?xml version="1.0" encoding="utf-8"?>
<p:tagLst xmlns:p="http://schemas.openxmlformats.org/presentationml/2006/main">
  <p:tag name="AS_UNIQUEID" val="412"/>
  <p:tag name="PA" val="v5.2.2"/>
</p:tagLst>
</file>

<file path=ppt/tags/tag64.xml><?xml version="1.0" encoding="utf-8"?>
<p:tagLst xmlns:p="http://schemas.openxmlformats.org/presentationml/2006/main">
  <p:tag name="AS_UNIQUEID" val="411"/>
</p:tagLst>
</file>

<file path=ppt/tags/tag65.xml><?xml version="1.0" encoding="utf-8"?>
<p:tagLst xmlns:p="http://schemas.openxmlformats.org/presentationml/2006/main">
  <p:tag name="AS_UNIQUEID" val="486"/>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AS_UNIQUEID" val="12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11520</Words>
  <Application>WPS 演示</Application>
  <PresentationFormat>宽屏</PresentationFormat>
  <Paragraphs>252</Paragraphs>
  <Slides>21</Slides>
  <Notes>5</Notes>
  <HiddenSlides>1</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Arial</vt:lpstr>
      <vt:lpstr>宋体</vt:lpstr>
      <vt:lpstr>Wingdings</vt:lpstr>
      <vt:lpstr>思源黑体</vt:lpstr>
      <vt:lpstr>Times New Roman</vt:lpstr>
      <vt:lpstr>等线</vt:lpstr>
      <vt:lpstr>华文彩云</vt:lpstr>
      <vt:lpstr>微软雅黑</vt:lpstr>
      <vt:lpstr>Arial Unicode MS</vt:lpstr>
      <vt:lpstr>等线 Light</vt:lpstr>
      <vt:lpstr>黑体</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Administrator</cp:lastModifiedBy>
  <cp:revision>564</cp:revision>
  <dcterms:created xsi:type="dcterms:W3CDTF">2024-02-29T09:49:00Z</dcterms:created>
  <dcterms:modified xsi:type="dcterms:W3CDTF">2025-04-18T01:53:36Z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CA8FFC5D5A0D4D41A7642C3D939F6D15_12</vt:lpwstr>
  </property>
  <property fmtid="{D5CDD505-2E9C-101B-9397-08002B2CF9AE}" pid="3" name="KSOProductBuildVer">
    <vt:lpwstr>2052-11.8.2.7978</vt:lpwstr>
  </property>
</Properties>
</file>