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03" r:id="rId3"/>
    <p:sldId id="256" r:id="rId4"/>
    <p:sldId id="281" r:id="rId6"/>
    <p:sldId id="282" r:id="rId7"/>
    <p:sldId id="284" r:id="rId8"/>
    <p:sldId id="283" r:id="rId9"/>
    <p:sldId id="261" r:id="rId10"/>
    <p:sldId id="262" r:id="rId11"/>
    <p:sldId id="263" r:id="rId12"/>
    <p:sldId id="264" r:id="rId13"/>
    <p:sldId id="268" r:id="rId14"/>
    <p:sldId id="269" r:id="rId15"/>
    <p:sldId id="274" r:id="rId16"/>
    <p:sldId id="273" r:id="rId17"/>
    <p:sldId id="271" r:id="rId18"/>
    <p:sldId id="267" r:id="rId19"/>
    <p:sldId id="258" r:id="rId20"/>
    <p:sldId id="275" r:id="rId21"/>
    <p:sldId id="277" r:id="rId22"/>
    <p:sldId id="276" r:id="rId23"/>
    <p:sldId id="278" r:id="rId24"/>
    <p:sldId id="280" r:id="rId25"/>
    <p:sldId id="259" r:id="rId26"/>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4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87"/>
  </p:normalViewPr>
  <p:slideViewPr>
    <p:cSldViewPr snapToGrid="0">
      <p:cViewPr varScale="1">
        <p:scale>
          <a:sx n="78" d="100"/>
          <a:sy n="78" d="100"/>
        </p:scale>
        <p:origin x="58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FEE1BAB-47FA-41CB-A449-FD7AC97DD7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A154A0E-EBFC-4CB9-82FC-FECD5153462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255A65-D8A4-402F-B301-17F878ED030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b="-2"/>
          <a:stretch>
            <a:fillRect/>
          </a:stretch>
        </p:blipFill>
        <p:spPr>
          <a:xfrm>
            <a:off x="366150" y="317500"/>
            <a:ext cx="11459700" cy="5015739"/>
          </a:xfrm>
          <a:prstGeom prst="rect">
            <a:avLst/>
          </a:prstGeom>
        </p:spPr>
      </p:pic>
      <p:pic>
        <p:nvPicPr>
          <p:cNvPr id="9" name="图片 8"/>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a:xfrm>
            <a:off x="868679" y="574121"/>
            <a:ext cx="3703321" cy="62838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EDD1BEC-4134-4CCA-97E5-D49BCBFF7B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2B0772-9BB1-4046-B412-99D7BAD4FCD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EDD1BEC-4134-4CCA-97E5-D49BCBFF7B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2B0772-9BB1-4046-B412-99D7BAD4FCD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flipH="1">
            <a:off x="0" y="-1"/>
            <a:ext cx="12192000" cy="6858001"/>
          </a:xfrm>
          <a:prstGeom prst="rect">
            <a:avLst/>
          </a:prstGeom>
        </p:spPr>
      </p:pic>
      <p:pic>
        <p:nvPicPr>
          <p:cNvPr id="8" name="图形 7"/>
          <p:cNvPicPr>
            <a:picLocks noChangeAspect="1"/>
          </p:cNvPicPr>
          <p:nvPr userDrawn="1"/>
        </p:nvPicPr>
        <p:blipFill>
          <a:blip r:embed="rId3"/>
          <a:stretch>
            <a:fillRect/>
          </a:stretch>
        </p:blipFill>
        <p:spPr>
          <a:xfrm>
            <a:off x="7210090" y="1715588"/>
            <a:ext cx="4280870" cy="48441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b="-2"/>
          <a:stretch>
            <a:fillRect/>
          </a:stretch>
        </p:blipFill>
        <p:spPr>
          <a:xfrm flipV="1">
            <a:off x="366150" y="1569358"/>
            <a:ext cx="11459700" cy="5015739"/>
          </a:xfrm>
          <a:prstGeom prst="rect">
            <a:avLst/>
          </a:prstGeom>
        </p:spPr>
      </p:pic>
      <p:pic>
        <p:nvPicPr>
          <p:cNvPr id="11" name="图形 10"/>
          <p:cNvPicPr>
            <a:picLocks noChangeAspect="1"/>
          </p:cNvPicPr>
          <p:nvPr userDrawn="1"/>
        </p:nvPicPr>
        <p:blipFill>
          <a:blip r:embed="rId4"/>
          <a:stretch>
            <a:fillRect/>
          </a:stretch>
        </p:blipFill>
        <p:spPr>
          <a:xfrm>
            <a:off x="6551158" y="1473993"/>
            <a:ext cx="4280127" cy="4280127"/>
          </a:xfrm>
          <a:prstGeom prst="rect">
            <a:avLst/>
          </a:prstGeom>
        </p:spPr>
      </p:pic>
      <p:pic>
        <p:nvPicPr>
          <p:cNvPr id="12" name="图形 11"/>
          <p:cNvPicPr>
            <a:picLocks noChangeAspect="1"/>
          </p:cNvPicPr>
          <p:nvPr userDrawn="1"/>
        </p:nvPicPr>
        <p:blipFill>
          <a:blip r:embed="rId5"/>
          <a:stretch>
            <a:fillRect/>
          </a:stretch>
        </p:blipFill>
        <p:spPr>
          <a:xfrm>
            <a:off x="5556593" y="3429000"/>
            <a:ext cx="532720" cy="514350"/>
          </a:xfrm>
          <a:prstGeom prst="rect">
            <a:avLst/>
          </a:prstGeom>
        </p:spPr>
      </p:pic>
      <p:pic>
        <p:nvPicPr>
          <p:cNvPr id="13" name="图形 12"/>
          <p:cNvPicPr>
            <a:picLocks noChangeAspect="1"/>
          </p:cNvPicPr>
          <p:nvPr userDrawn="1"/>
        </p:nvPicPr>
        <p:blipFill>
          <a:blip r:embed="rId6"/>
          <a:stretch>
            <a:fillRect/>
          </a:stretch>
        </p:blipFill>
        <p:spPr>
          <a:xfrm>
            <a:off x="6853238" y="1279979"/>
            <a:ext cx="393556" cy="578758"/>
          </a:xfrm>
          <a:prstGeom prst="rect">
            <a:avLst/>
          </a:prstGeom>
        </p:spPr>
      </p:pic>
      <p:pic>
        <p:nvPicPr>
          <p:cNvPr id="14" name="图形 13"/>
          <p:cNvPicPr>
            <a:picLocks noChangeAspect="1"/>
          </p:cNvPicPr>
          <p:nvPr userDrawn="1"/>
        </p:nvPicPr>
        <p:blipFill>
          <a:blip r:embed="rId7"/>
          <a:stretch>
            <a:fillRect/>
          </a:stretch>
        </p:blipFill>
        <p:spPr>
          <a:xfrm>
            <a:off x="9677400" y="821105"/>
            <a:ext cx="393556" cy="379985"/>
          </a:xfrm>
          <a:prstGeom prst="rect">
            <a:avLst/>
          </a:prstGeom>
        </p:spPr>
      </p:pic>
      <p:pic>
        <p:nvPicPr>
          <p:cNvPr id="15" name="图形 14"/>
          <p:cNvPicPr>
            <a:picLocks noChangeAspect="1"/>
          </p:cNvPicPr>
          <p:nvPr userDrawn="1"/>
        </p:nvPicPr>
        <p:blipFill>
          <a:blip r:embed="rId5"/>
          <a:stretch>
            <a:fillRect/>
          </a:stretch>
        </p:blipFill>
        <p:spPr>
          <a:xfrm>
            <a:off x="8772481" y="1956880"/>
            <a:ext cx="394961" cy="381341"/>
          </a:xfrm>
          <a:prstGeom prst="rect">
            <a:avLst/>
          </a:prstGeom>
        </p:spPr>
      </p:pic>
      <p:pic>
        <p:nvPicPr>
          <p:cNvPr id="16" name="图形 15"/>
          <p:cNvPicPr>
            <a:picLocks noChangeAspect="1"/>
          </p:cNvPicPr>
          <p:nvPr userDrawn="1"/>
        </p:nvPicPr>
        <p:blipFill>
          <a:blip r:embed="rId8"/>
          <a:stretch>
            <a:fillRect/>
          </a:stretch>
        </p:blipFill>
        <p:spPr>
          <a:xfrm>
            <a:off x="11228555" y="3461656"/>
            <a:ext cx="200025" cy="304800"/>
          </a:xfrm>
          <a:prstGeom prst="rect">
            <a:avLst/>
          </a:prstGeom>
        </p:spPr>
      </p:pic>
      <p:pic>
        <p:nvPicPr>
          <p:cNvPr id="17" name="图形 16"/>
          <p:cNvPicPr>
            <a:picLocks noChangeAspect="1"/>
          </p:cNvPicPr>
          <p:nvPr userDrawn="1"/>
        </p:nvPicPr>
        <p:blipFill>
          <a:blip r:embed="rId9"/>
          <a:stretch>
            <a:fillRect/>
          </a:stretch>
        </p:blipFill>
        <p:spPr>
          <a:xfrm>
            <a:off x="8283348" y="866354"/>
            <a:ext cx="219075" cy="3238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7" name="图片 1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rot="5400000">
            <a:off x="6080339" y="1489305"/>
            <a:ext cx="6858002" cy="3879389"/>
          </a:xfrm>
          <a:prstGeom prst="rect">
            <a:avLst/>
          </a:prstGeom>
        </p:spPr>
      </p:pic>
      <p:pic>
        <p:nvPicPr>
          <p:cNvPr id="16" name="图片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rot="5400000">
            <a:off x="2200949" y="1489304"/>
            <a:ext cx="6858002" cy="3879389"/>
          </a:xfrm>
          <a:prstGeom prst="rect">
            <a:avLst/>
          </a:prstGeom>
        </p:spPr>
      </p:pic>
      <p:pic>
        <p:nvPicPr>
          <p:cNvPr id="15" name="图片 1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rot="5400000">
            <a:off x="-1489307" y="1489304"/>
            <a:ext cx="6858002" cy="3879389"/>
          </a:xfrm>
          <a:prstGeom prst="rect">
            <a:avLst/>
          </a:prstGeom>
        </p:spPr>
      </p:pic>
      <p:sp>
        <p:nvSpPr>
          <p:cNvPr id="11" name="矩形: 圆角 10"/>
          <p:cNvSpPr/>
          <p:nvPr userDrawn="1"/>
        </p:nvSpPr>
        <p:spPr>
          <a:xfrm>
            <a:off x="408215" y="310243"/>
            <a:ext cx="11375571" cy="6237514"/>
          </a:xfrm>
          <a:prstGeom prst="roundRect">
            <a:avLst>
              <a:gd name="adj" fmla="val 2705"/>
            </a:avLst>
          </a:prstGeom>
          <a:solidFill>
            <a:schemeClr val="bg1"/>
          </a:solidFill>
          <a:ln w="38100">
            <a:solidFill>
              <a:srgbClr val="1E3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EDD1BEC-4134-4CCA-97E5-D49BCBFF7B6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2B0772-9BB1-4046-B412-99D7BAD4FCD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DD1BEC-4134-4CCA-97E5-D49BCBFF7B6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2B0772-9BB1-4046-B412-99D7BAD4FCD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EDD1BEC-4134-4CCA-97E5-D49BCBFF7B6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2B0772-9BB1-4046-B412-99D7BAD4FCD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EDD1BEC-4134-4CCA-97E5-D49BCBFF7B6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2B0772-9BB1-4046-B412-99D7BAD4FCD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D1BEC-4134-4CCA-97E5-D49BCBFF7B6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B0772-9BB1-4046-B412-99D7BAD4FCD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image" Target="../media/image15.jpeg"/><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7.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5.jpeg"/><Relationship Id="rId1"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441665" y="856040"/>
          <a:ext cx="11375137" cy="5672580"/>
        </p:xfrm>
        <a:graphic>
          <a:graphicData uri="http://schemas.openxmlformats.org/drawingml/2006/table">
            <a:tbl>
              <a:tblPr firstRow="1" bandRow="1">
                <a:tableStyleId>{5940675A-B579-460E-94D1-54222C63F5DA}</a:tableStyleId>
              </a:tblPr>
              <a:tblGrid>
                <a:gridCol w="424197"/>
                <a:gridCol w="3405530"/>
                <a:gridCol w="7545410"/>
              </a:tblGrid>
              <a:tr h="359434">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 </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000" b="1" dirty="0">
                          <a:latin typeface="Calibri" panose="020F0502020204030204" pitchFamily="34" charset="0"/>
                          <a:ea typeface="Calibri" panose="020F0502020204030204" pitchFamily="34" charset="0"/>
                          <a:cs typeface="Calibri" panose="020F0502020204030204" pitchFamily="34" charset="0"/>
                        </a:rPr>
                        <a:t>主 要 情 节</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zh-CN" altLang="en-US" sz="2000" b="1" dirty="0">
                          <a:latin typeface="Calibri" panose="020F0502020204030204" pitchFamily="34" charset="0"/>
                          <a:ea typeface="Calibri" panose="020F0502020204030204" pitchFamily="34" charset="0"/>
                          <a:cs typeface="Calibri" panose="020F0502020204030204" pitchFamily="34" charset="0"/>
                        </a:rPr>
                        <a:t>原文回应</a:t>
                      </a:r>
                      <a:r>
                        <a:rPr lang="en-US" altLang="zh-CN" sz="2000" b="1" dirty="0">
                          <a:latin typeface="Calibri" panose="020F0502020204030204" pitchFamily="34" charset="0"/>
                          <a:ea typeface="Calibri" panose="020F0502020204030204" pitchFamily="34" charset="0"/>
                          <a:cs typeface="Calibri" panose="020F0502020204030204" pitchFamily="34" charset="0"/>
                        </a:rPr>
                        <a:t>/</a:t>
                      </a:r>
                      <a:r>
                        <a:rPr lang="zh-CN" altLang="en-US" sz="2000" b="1" dirty="0">
                          <a:latin typeface="Calibri" panose="020F0502020204030204" pitchFamily="34" charset="0"/>
                          <a:ea typeface="Calibri" panose="020F0502020204030204" pitchFamily="34" charset="0"/>
                          <a:cs typeface="Calibri" panose="020F0502020204030204" pitchFamily="34" charset="0"/>
                        </a:rPr>
                        <a:t>线索</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5597">
                <a:tc rowSpan="4">
                  <a:txBody>
                    <a:bodyPr/>
                    <a:lstStyle/>
                    <a:p>
                      <a:pPr>
                        <a:buNone/>
                      </a:pPr>
                      <a:r>
                        <a:rPr lang="en-US" sz="2000" b="1">
                          <a:latin typeface="Calibri" panose="020F0502020204030204" pitchFamily="34" charset="0"/>
                          <a:ea typeface="Calibri" panose="020F0502020204030204" pitchFamily="34" charset="0"/>
                          <a:cs typeface="Calibri" panose="020F0502020204030204" pitchFamily="34" charset="0"/>
                        </a:rPr>
                        <a:t>P1 </a:t>
                      </a:r>
                      <a:endParaRPr lang="en-US" sz="2000" b="1">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2000" b="1">
                          <a:latin typeface="Calibri" panose="020F0502020204030204" pitchFamily="34" charset="0"/>
                          <a:ea typeface="Calibri" panose="020F0502020204030204" pitchFamily="34" charset="0"/>
                          <a:cs typeface="Calibri" panose="020F0502020204030204" pitchFamily="34" charset="0"/>
                        </a:rPr>
                        <a:t> </a:t>
                      </a:r>
                      <a:endParaRPr lang="en-US" altLang="zh-CN" sz="2000" b="1">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2000" b="1">
                          <a:latin typeface="Calibri" panose="020F0502020204030204" pitchFamily="34" charset="0"/>
                          <a:ea typeface="Calibri" panose="020F0502020204030204" pitchFamily="34" charset="0"/>
                          <a:cs typeface="Calibri" panose="020F0502020204030204" pitchFamily="34" charset="0"/>
                        </a:rPr>
                        <a:t> </a:t>
                      </a:r>
                      <a:endParaRPr lang="en-US" altLang="zh-CN" sz="2000" b="1">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2000" b="1">
                          <a:latin typeface="Calibri" panose="020F0502020204030204" pitchFamily="34" charset="0"/>
                          <a:ea typeface="Calibri" panose="020F0502020204030204" pitchFamily="34" charset="0"/>
                          <a:cs typeface="Calibri" panose="020F0502020204030204" pitchFamily="34" charset="0"/>
                        </a:rPr>
                        <a:t> </a:t>
                      </a:r>
                      <a:endParaRPr lang="en-US" sz="2000" b="1">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000" b="1" dirty="0">
                          <a:latin typeface="Calibri" panose="020F0502020204030204" pitchFamily="34" charset="0"/>
                          <a:ea typeface="Calibri" panose="020F0502020204030204" pitchFamily="34" charset="0"/>
                          <a:cs typeface="Calibri" panose="020F0502020204030204" pitchFamily="34" charset="0"/>
                        </a:rPr>
                        <a:t>“</a:t>
                      </a:r>
                      <a:r>
                        <a:rPr lang="en-US" altLang="zh-CN"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We should form a band,” Bruce whispered</a:t>
                      </a:r>
                      <a:r>
                        <a:rPr lang="en-US" sz="2000" b="1" dirty="0">
                          <a:latin typeface="Calibri" panose="020F0502020204030204" pitchFamily="34" charset="0"/>
                          <a:ea typeface="Calibri" panose="020F0502020204030204" pitchFamily="34" charset="0"/>
                          <a:cs typeface="Calibri" panose="020F0502020204030204" pitchFamily="34" charset="0"/>
                        </a:rPr>
                        <a:t>.</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tc>
              </a:tr>
              <a:tr h="882988">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S1</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4752">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S2</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71364">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S3</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995">
                <a:tc rowSpan="4">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P2</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a:buNone/>
                      </a:pPr>
                      <a:r>
                        <a:rPr lang="en-US" altLang="zh-CN"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Stepping onto the stage, Faris took the microphone and began to sing.</a:t>
                      </a:r>
                      <a:endParaRPr lang="en-US" altLang="zh-CN" sz="2000" b="1" dirty="0">
                        <a:latin typeface="Calibri" panose="020F0502020204030204" pitchFamily="34" charset="0"/>
                        <a:ea typeface="微软雅黑" panose="020B0503020204020204" pitchFamily="34" charset="-122"/>
                        <a:cs typeface="Calibri" panose="020F0502020204030204" pitchFamily="34" charset="0"/>
                        <a:sym typeface="+mn-ea"/>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hMerge="1">
                  <a:tcPr/>
                </a:tc>
              </a:tr>
              <a:tr h="691263">
                <a:tc vMerge="1">
                  <a:tcPr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S4</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676808">
                <a:tc vMerge="1">
                  <a:tcPr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S5</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796379">
                <a:tc vMerge="1">
                  <a:tcPr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S6</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3" name="文本框 2"/>
          <p:cNvSpPr txBox="1"/>
          <p:nvPr/>
        </p:nvSpPr>
        <p:spPr>
          <a:xfrm>
            <a:off x="1160291" y="5926120"/>
            <a:ext cx="10265580" cy="400110"/>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Accept oneself as you are and pursue the dream bravely, so  you can be more confident</a:t>
            </a:r>
            <a:endParaRPr lang="en-US" altLang="zh-CN" sz="16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文本框 3"/>
          <p:cNvSpPr txBox="1"/>
          <p:nvPr/>
        </p:nvSpPr>
        <p:spPr>
          <a:xfrm>
            <a:off x="1241985" y="3499793"/>
            <a:ext cx="3234777" cy="400110"/>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get a chance to perform</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文本框 4"/>
          <p:cNvSpPr txBox="1"/>
          <p:nvPr/>
        </p:nvSpPr>
        <p:spPr>
          <a:xfrm>
            <a:off x="1214258" y="1691051"/>
            <a:ext cx="3234777" cy="707886"/>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The reaction of the rest of them: approve of it</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文本框 5"/>
          <p:cNvSpPr txBox="1"/>
          <p:nvPr/>
        </p:nvSpPr>
        <p:spPr>
          <a:xfrm>
            <a:off x="1275218" y="2593259"/>
            <a:ext cx="3234777" cy="400110"/>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form a band and practice </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文本框 6"/>
          <p:cNvSpPr txBox="1"/>
          <p:nvPr/>
        </p:nvSpPr>
        <p:spPr>
          <a:xfrm>
            <a:off x="1257520" y="4452539"/>
            <a:ext cx="3234777" cy="400110"/>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perform their music</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文本框 7"/>
          <p:cNvSpPr txBox="1"/>
          <p:nvPr/>
        </p:nvSpPr>
        <p:spPr>
          <a:xfrm>
            <a:off x="1166670" y="5124083"/>
            <a:ext cx="3234777" cy="706755"/>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Their feelings and reaction of audience </a:t>
            </a:r>
            <a:r>
              <a:rPr lang="en-US" altLang="zh-CN" sz="2000" b="1" i="1" dirty="0">
                <a:solidFill>
                  <a:srgbClr val="0070C0"/>
                </a:solidFill>
                <a:latin typeface="Calibri" panose="020F0502020204030204" pitchFamily="34" charset="0"/>
                <a:ea typeface="宋体" panose="02010600030101010101" pitchFamily="2" charset="-122"/>
                <a:cs typeface="Calibri" panose="020F0502020204030204" pitchFamily="34" charset="0"/>
              </a:rPr>
              <a:t>(headmaster)</a:t>
            </a:r>
            <a:endParaRPr lang="zh-CN" altLang="en-US" sz="2000" b="1" i="1" dirty="0">
              <a:solidFill>
                <a:srgbClr val="0070C0"/>
              </a:solidFill>
              <a:latin typeface="Calibri" panose="020F0502020204030204" pitchFamily="34" charset="0"/>
              <a:ea typeface="宋体" panose="02010600030101010101" pitchFamily="2" charset="-122"/>
              <a:cs typeface="Calibri" panose="020F0502020204030204" pitchFamily="34" charset="0"/>
            </a:endParaRPr>
          </a:p>
        </p:txBody>
      </p:sp>
      <p:sp>
        <p:nvSpPr>
          <p:cNvPr id="9" name="文本框 8"/>
          <p:cNvSpPr txBox="1"/>
          <p:nvPr/>
        </p:nvSpPr>
        <p:spPr>
          <a:xfrm>
            <a:off x="4296670" y="1705800"/>
            <a:ext cx="7315227" cy="707886"/>
          </a:xfrm>
          <a:prstGeom prst="rect">
            <a:avLst/>
          </a:prstGeom>
          <a:noFill/>
        </p:spPr>
        <p:txBody>
          <a:bodyPr wrap="square">
            <a:spAutoFit/>
          </a:bodyPr>
          <a:lstStyle/>
          <a:p>
            <a:r>
              <a:rPr lang="en-US" altLang="zh-CN" sz="2000" b="1" i="1" dirty="0">
                <a:latin typeface="Calibri" panose="020F0502020204030204" pitchFamily="34" charset="0"/>
                <a:ea typeface="Calibri" panose="020F0502020204030204" pitchFamily="34" charset="0"/>
                <a:cs typeface="Calibri" panose="020F0502020204030204" pitchFamily="34" charset="0"/>
              </a:rPr>
              <a:t>This sounded exciting to Faris. The shy boy liked the idea of people going crazy for him, too.</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10" name="文本框 9"/>
          <p:cNvSpPr txBox="1"/>
          <p:nvPr/>
        </p:nvSpPr>
        <p:spPr>
          <a:xfrm>
            <a:off x="4262258" y="2556291"/>
            <a:ext cx="7733097" cy="400110"/>
          </a:xfrm>
          <a:prstGeom prst="rect">
            <a:avLst/>
          </a:prstGeom>
          <a:noFill/>
        </p:spPr>
        <p:txBody>
          <a:bodyPr wrap="square">
            <a:spAutoFit/>
          </a:bodyPr>
          <a:lstStyle/>
          <a:p>
            <a:r>
              <a:rPr lang="en-US" altLang="zh-CN" sz="2000" b="1" i="1" dirty="0">
                <a:latin typeface="Calibri" panose="020F0502020204030204" pitchFamily="34" charset="0"/>
                <a:ea typeface="Calibri" panose="020F0502020204030204" pitchFamily="34" charset="0"/>
                <a:cs typeface="Calibri" panose="020F0502020204030204" pitchFamily="34" charset="0"/>
              </a:rPr>
              <a:t>There was a rolling beat, a loud guitar, and a bouncing piano rhythm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11" name="文本框 10"/>
          <p:cNvSpPr txBox="1"/>
          <p:nvPr/>
        </p:nvSpPr>
        <p:spPr>
          <a:xfrm>
            <a:off x="4336000" y="2934833"/>
            <a:ext cx="7733097" cy="400110"/>
          </a:xfrm>
          <a:prstGeom prst="rect">
            <a:avLst/>
          </a:prstGeom>
          <a:noFill/>
        </p:spPr>
        <p:txBody>
          <a:bodyPr wrap="square">
            <a:spAutoFit/>
          </a:bodyPr>
          <a:lstStyle/>
          <a:p>
            <a:r>
              <a:rPr lang="en-US" altLang="zh-CN" sz="2000" b="1" i="1" dirty="0">
                <a:latin typeface="Calibri" panose="020F0502020204030204" pitchFamily="34" charset="0"/>
                <a:ea typeface="Calibri" panose="020F0502020204030204" pitchFamily="34" charset="0"/>
                <a:cs typeface="Calibri" panose="020F0502020204030204" pitchFamily="34" charset="0"/>
              </a:rPr>
              <a:t>Faris had an extraordinary voice. He hit every note perfectly!</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12" name="文本框 11"/>
          <p:cNvSpPr txBox="1"/>
          <p:nvPr/>
        </p:nvSpPr>
        <p:spPr>
          <a:xfrm>
            <a:off x="4252427" y="3342872"/>
            <a:ext cx="7733097" cy="707886"/>
          </a:xfrm>
          <a:prstGeom prst="rect">
            <a:avLst/>
          </a:prstGeom>
          <a:noFill/>
        </p:spPr>
        <p:txBody>
          <a:bodyPr wrap="square">
            <a:spAutoFit/>
          </a:bodyPr>
          <a:lstStyle/>
          <a:p>
            <a:r>
              <a:rPr lang="en-US" altLang="zh-CN" sz="2000" b="1" i="1" dirty="0">
                <a:latin typeface="Calibri" panose="020F0502020204030204" pitchFamily="34" charset="0"/>
                <a:ea typeface="Calibri" panose="020F0502020204030204" pitchFamily="34" charset="0"/>
                <a:cs typeface="Calibri" panose="020F0502020204030204" pitchFamily="34" charset="0"/>
              </a:rPr>
              <a:t>to cheer them up with sports and activities. Then there was music! The students had to take part in choir (</a:t>
            </a:r>
            <a:r>
              <a:rPr lang="zh-CN" altLang="en-US" sz="2000" b="1" i="1" dirty="0">
                <a:latin typeface="Calibri" panose="020F0502020204030204" pitchFamily="34" charset="0"/>
                <a:ea typeface="Calibri" panose="020F0502020204030204" pitchFamily="34" charset="0"/>
                <a:cs typeface="Calibri" panose="020F0502020204030204" pitchFamily="34" charset="0"/>
              </a:rPr>
              <a:t>合唱</a:t>
            </a:r>
            <a:r>
              <a:rPr lang="en-US" altLang="zh-CN" sz="2000" b="1" i="1" dirty="0">
                <a:latin typeface="Calibri" panose="020F0502020204030204" pitchFamily="34" charset="0"/>
                <a:ea typeface="Calibri" panose="020F0502020204030204" pitchFamily="34" charset="0"/>
                <a:cs typeface="Calibri" panose="020F0502020204030204" pitchFamily="34" charset="0"/>
              </a:rPr>
              <a:t>) practice</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14" name="文本框 13"/>
          <p:cNvSpPr txBox="1"/>
          <p:nvPr/>
        </p:nvSpPr>
        <p:spPr>
          <a:xfrm>
            <a:off x="4178685" y="4370344"/>
            <a:ext cx="7733097" cy="707886"/>
          </a:xfrm>
          <a:prstGeom prst="rect">
            <a:avLst/>
          </a:prstGeom>
          <a:noFill/>
        </p:spPr>
        <p:txBody>
          <a:bodyPr wrap="square">
            <a:spAutoFit/>
          </a:bodyPr>
          <a:lstStyle/>
          <a:p>
            <a:r>
              <a:rPr lang="en-US" altLang="zh-CN" sz="2000" b="1" i="1" dirty="0">
                <a:latin typeface="Calibri" panose="020F0502020204030204" pitchFamily="34" charset="0"/>
                <a:ea typeface="Calibri" panose="020F0502020204030204" pitchFamily="34" charset="0"/>
                <a:cs typeface="Calibri" panose="020F0502020204030204" pitchFamily="34" charset="0"/>
              </a:rPr>
              <a:t>It was of a handsome man with an impossibly cool haircut standing on his toes (</a:t>
            </a:r>
            <a:r>
              <a:rPr lang="zh-CN" altLang="en-US" sz="2000" b="1" i="1" dirty="0">
                <a:latin typeface="Calibri" panose="020F0502020204030204" pitchFamily="34" charset="0"/>
                <a:ea typeface="Calibri" panose="020F0502020204030204" pitchFamily="34" charset="0"/>
                <a:cs typeface="Calibri" panose="020F0502020204030204" pitchFamily="34" charset="0"/>
              </a:rPr>
              <a:t>脚趾</a:t>
            </a:r>
            <a:r>
              <a:rPr lang="en-US" altLang="zh-CN" sz="2000" b="1" i="1" dirty="0">
                <a:latin typeface="Calibri" panose="020F0502020204030204" pitchFamily="34" charset="0"/>
                <a:ea typeface="Calibri" panose="020F0502020204030204" pitchFamily="34" charset="0"/>
                <a:cs typeface="Calibri" panose="020F0502020204030204" pitchFamily="34" charset="0"/>
              </a:rPr>
              <a:t>) as he sang with his eyes closed.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15" name="文本框 14"/>
          <p:cNvSpPr txBox="1"/>
          <p:nvPr/>
        </p:nvSpPr>
        <p:spPr>
          <a:xfrm>
            <a:off x="4173769" y="5034023"/>
            <a:ext cx="7733097" cy="707886"/>
          </a:xfrm>
          <a:prstGeom prst="rect">
            <a:avLst/>
          </a:prstGeom>
          <a:noFill/>
        </p:spPr>
        <p:txBody>
          <a:bodyPr wrap="square">
            <a:spAutoFit/>
          </a:bodyPr>
          <a:lstStyle/>
          <a:p>
            <a:r>
              <a:rPr lang="en-US" altLang="zh-CN" sz="2000" b="1" i="1" dirty="0">
                <a:latin typeface="Calibri" panose="020F0502020204030204" pitchFamily="34" charset="0"/>
                <a:ea typeface="Calibri" panose="020F0502020204030204" pitchFamily="34" charset="0"/>
                <a:cs typeface="Calibri" panose="020F0502020204030204" pitchFamily="34" charset="0"/>
              </a:rPr>
              <a:t>makes his fans go crazy. He’s the greatest music star in the world!</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r>
              <a:rPr lang="en-US" altLang="zh-CN" sz="2000" b="1" i="1" dirty="0">
                <a:latin typeface="Calibri" panose="020F0502020204030204" pitchFamily="34" charset="0"/>
                <a:ea typeface="Calibri" panose="020F0502020204030204" pitchFamily="34" charset="0"/>
                <a:cs typeface="Calibri" panose="020F0502020204030204" pitchFamily="34" charset="0"/>
              </a:rPr>
              <a:t>The headmaster says it’s a bad influence and we shouldn’t listen to it</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grpSp>
        <p:nvGrpSpPr>
          <p:cNvPr id="18" name="组合 17"/>
          <p:cNvGrpSpPr/>
          <p:nvPr/>
        </p:nvGrpSpPr>
        <p:grpSpPr>
          <a:xfrm>
            <a:off x="431591" y="275303"/>
            <a:ext cx="4956887" cy="892552"/>
            <a:chOff x="146958" y="290289"/>
            <a:chExt cx="4716444" cy="892552"/>
          </a:xfrm>
        </p:grpSpPr>
        <p:sp>
          <p:nvSpPr>
            <p:cNvPr id="19" name="矩形 18"/>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文本框 19"/>
            <p:cNvSpPr txBox="1"/>
            <p:nvPr/>
          </p:nvSpPr>
          <p:spPr>
            <a:xfrm>
              <a:off x="146958" y="290289"/>
              <a:ext cx="4716444" cy="89255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Step3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情节构思：连贯文本主线</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2283" y="776750"/>
            <a:ext cx="11169445" cy="5889949"/>
          </a:xfrm>
          <a:prstGeom prst="roundRect">
            <a:avLst>
              <a:gd name="adj" fmla="val 4398"/>
            </a:avLst>
          </a:prstGeom>
          <a:noFill/>
        </p:spPr>
        <p:txBody>
          <a:bodyPr wrap="square" rtlCol="0" anchor="t">
            <a:spAutoFit/>
          </a:bodyPr>
          <a:lstStyle/>
          <a:p>
            <a:r>
              <a:rPr lang="en-US" altLang="zh-CN" sz="2400" b="1" dirty="0">
                <a:highlight>
                  <a:srgbClr val="FFFF00"/>
                </a:highlight>
                <a:latin typeface="Calibri" panose="020F0502020204030204" pitchFamily="34" charset="0"/>
                <a:cs typeface="Calibri" panose="020F0502020204030204" pitchFamily="34" charset="0"/>
              </a:rPr>
              <a:t>“</a:t>
            </a:r>
            <a:r>
              <a:rPr lang="en-US" altLang="zh-CN" sz="2400" b="1" dirty="0">
                <a:highlight>
                  <a:srgbClr val="FFFF00"/>
                </a:highlight>
                <a:latin typeface="Calibri" panose="020F0502020204030204"/>
                <a:ea typeface="宋体" panose="02010600030101010101" pitchFamily="2" charset="-122"/>
                <a:cs typeface="Times New Roman" panose="02020603050405020304" pitchFamily="18" charset="0"/>
              </a:rPr>
              <a:t>We should form a band,” Bruce whispered.</a:t>
            </a:r>
            <a:endParaRPr lang="en-US" altLang="zh-CN" sz="2400" b="1" dirty="0">
              <a:highlight>
                <a:srgbClr val="FFFF00"/>
              </a:highlight>
              <a:latin typeface="Calibri" panose="020F0502020204030204"/>
              <a:ea typeface="宋体" panose="02010600030101010101" pitchFamily="2" charset="-122"/>
              <a:cs typeface="Times New Roman" panose="02020603050405020304" pitchFamily="18" charset="0"/>
            </a:endParaRPr>
          </a:p>
          <a:p>
            <a:pPr fontAlgn="auto">
              <a:lnSpc>
                <a:spcPct val="150000"/>
              </a:lnSpc>
            </a:pP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S1 The reaction of the rest of them: approve of it</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en-US" altLang="zh-CN" sz="2400" b="1" dirty="0">
                <a:solidFill>
                  <a:srgbClr val="FF0000"/>
                </a:solidFill>
                <a:latin typeface="Calibri" panose="020F0502020204030204"/>
                <a:ea typeface="宋体" panose="02010600030101010101" pitchFamily="2" charset="-122"/>
                <a:cs typeface="Times New Roman" panose="02020603050405020304" pitchFamily="18" charset="0"/>
              </a:rPr>
              <a:t> </a:t>
            </a:r>
            <a:r>
              <a:rPr lang="en-US" altLang="zh-CN" sz="24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犹豫后同意</a:t>
            </a:r>
            <a:endParaRPr lang="en-US" altLang="zh-CN" sz="2400" b="1" dirty="0">
              <a:solidFill>
                <a:srgbClr val="FF0000"/>
              </a:solidFill>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en-US" altLang="zh-CN" sz="2400" b="1" dirty="0">
                <a:latin typeface="Calibri" panose="020F0502020204030204"/>
                <a:ea typeface="宋体" panose="02010600030101010101" pitchFamily="2" charset="-122"/>
                <a:cs typeface="Times New Roman" panose="02020603050405020304" pitchFamily="18" charset="0"/>
              </a:rPr>
              <a:t>A1 其</a:t>
            </a:r>
            <a:r>
              <a:rPr lang="zh-CN" altLang="en-US" sz="2400" b="1" dirty="0">
                <a:latin typeface="Calibri" panose="020F0502020204030204"/>
                <a:ea typeface="宋体" panose="02010600030101010101" pitchFamily="2" charset="-122"/>
                <a:cs typeface="Times New Roman" panose="02020603050405020304" pitchFamily="18" charset="0"/>
              </a:rPr>
              <a:t>他</a:t>
            </a:r>
            <a:r>
              <a:rPr lang="en-US" altLang="zh-CN" sz="2400" b="1" dirty="0" err="1">
                <a:latin typeface="Calibri" panose="020F0502020204030204"/>
                <a:ea typeface="宋体" panose="02010600030101010101" pitchFamily="2" charset="-122"/>
                <a:cs typeface="Times New Roman" panose="02020603050405020304" pitchFamily="18" charset="0"/>
              </a:rPr>
              <a:t>人交换了兴奋的眼神，毫不犹豫地点头</a:t>
            </a:r>
            <a:r>
              <a:rPr lang="en-US" altLang="zh-CN" sz="2400" b="1" dirty="0">
                <a:latin typeface="Calibri" panose="020F0502020204030204"/>
                <a:ea typeface="宋体" panose="02010600030101010101" pitchFamily="2" charset="-122"/>
                <a:cs typeface="Times New Roman" panose="02020603050405020304" pitchFamily="18" charset="0"/>
              </a:rPr>
              <a:t>(</a:t>
            </a:r>
            <a:r>
              <a:rPr lang="en-US" altLang="zh-CN" sz="2400" b="1" dirty="0" err="1">
                <a:latin typeface="Calibri" panose="020F0502020204030204"/>
                <a:ea typeface="宋体" panose="02010600030101010101" pitchFamily="2" charset="-122"/>
                <a:cs typeface="Times New Roman" panose="02020603050405020304" pitchFamily="18" charset="0"/>
              </a:rPr>
              <a:t>并列</a:t>
            </a:r>
            <a:r>
              <a:rPr lang="en-US" altLang="zh-CN" sz="2400" b="1" dirty="0">
                <a:latin typeface="Calibri" panose="020F0502020204030204"/>
                <a:ea typeface="宋体" panose="02010600030101010101" pitchFamily="2" charset="-122"/>
                <a:cs typeface="Times New Roman" panose="02020603050405020304" pitchFamily="18" charset="0"/>
              </a:rPr>
              <a:t>)，</a:t>
            </a:r>
            <a:r>
              <a:rPr lang="en-US" altLang="zh-CN" sz="2400" b="1" dirty="0" err="1">
                <a:latin typeface="Calibri" panose="020F0502020204030204"/>
                <a:ea typeface="宋体" panose="02010600030101010101" pitchFamily="2" charset="-122"/>
                <a:cs typeface="Times New Roman" panose="02020603050405020304" pitchFamily="18" charset="0"/>
              </a:rPr>
              <a:t>而Faris却有些犹豫，手指紧张地在桌边轻敲</a:t>
            </a:r>
            <a:r>
              <a:rPr lang="zh-CN" altLang="en-US" sz="2400" b="1" dirty="0" err="1">
                <a:latin typeface="Calibri" panose="020F0502020204030204"/>
                <a:ea typeface="宋体" panose="02010600030101010101" pitchFamily="2" charset="-122"/>
                <a:cs typeface="Times New Roman" panose="02020603050405020304" pitchFamily="18" charset="0"/>
              </a:rPr>
              <a:t>（对比转折）</a:t>
            </a:r>
            <a:r>
              <a:rPr lang="en-US" altLang="zh-CN" sz="2400" b="1" dirty="0">
                <a:latin typeface="Calibri" panose="020F0502020204030204"/>
                <a:ea typeface="宋体" panose="02010600030101010101" pitchFamily="2" charset="-122"/>
                <a:cs typeface="Times New Roman" panose="02020603050405020304" pitchFamily="18" charset="0"/>
              </a:rPr>
              <a:t>。</a:t>
            </a:r>
            <a:endParaRPr lang="en-US" altLang="zh-CN" sz="2400" b="1" dirty="0">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en-US" altLang="zh-CN" sz="2400" b="1" i="1" dirty="0">
                <a:latin typeface="Calibri" panose="020F0502020204030204"/>
                <a:ea typeface="宋体" panose="02010600030101010101" pitchFamily="2" charset="-122"/>
                <a:cs typeface="Times New Roman" panose="02020603050405020304" pitchFamily="18" charset="0"/>
              </a:rPr>
              <a:t>The others </a:t>
            </a:r>
            <a:r>
              <a:rPr lang="en-US" altLang="zh-CN" sz="2400" b="1" i="1" dirty="0">
                <a:solidFill>
                  <a:srgbClr val="FF0000"/>
                </a:solidFill>
                <a:latin typeface="Calibri" panose="020F0502020204030204"/>
                <a:ea typeface="宋体" panose="02010600030101010101" pitchFamily="2" charset="-122"/>
                <a:cs typeface="Times New Roman" panose="02020603050405020304" pitchFamily="18" charset="0"/>
              </a:rPr>
              <a:t>exchanged excited glances</a:t>
            </a:r>
            <a:r>
              <a:rPr lang="en-US" altLang="zh-CN" sz="2400" b="1" i="1" dirty="0">
                <a:latin typeface="Calibri" panose="020F0502020204030204"/>
                <a:ea typeface="宋体" panose="02010600030101010101" pitchFamily="2" charset="-122"/>
                <a:cs typeface="Times New Roman" panose="02020603050405020304" pitchFamily="18" charset="0"/>
              </a:rPr>
              <a:t>, and </a:t>
            </a:r>
            <a:r>
              <a:rPr lang="en-US" altLang="zh-CN" sz="2400" b="1" i="1" dirty="0">
                <a:solidFill>
                  <a:srgbClr val="FF0000"/>
                </a:solidFill>
                <a:latin typeface="Calibri" panose="020F0502020204030204"/>
                <a:ea typeface="宋体" panose="02010600030101010101" pitchFamily="2" charset="-122"/>
                <a:cs typeface="Times New Roman" panose="02020603050405020304" pitchFamily="18" charset="0"/>
              </a:rPr>
              <a:t>nodded without hesitation</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latin typeface="Calibri" panose="020F0502020204030204"/>
                <a:ea typeface="宋体" panose="02010600030101010101" pitchFamily="2" charset="-122"/>
                <a:cs typeface="Times New Roman" panose="02020603050405020304" pitchFamily="18" charset="0"/>
              </a:rPr>
              <a:t>while</a:t>
            </a:r>
            <a:r>
              <a:rPr lang="en-US" altLang="zh-CN" sz="2400" b="1" i="1" dirty="0">
                <a:latin typeface="Calibri" panose="020F0502020204030204"/>
                <a:ea typeface="宋体" panose="02010600030101010101" pitchFamily="2" charset="-122"/>
                <a:cs typeface="Times New Roman" panose="02020603050405020304" pitchFamily="18" charset="0"/>
              </a:rPr>
              <a:t> Faris </a:t>
            </a:r>
            <a:r>
              <a:rPr lang="en-US" altLang="zh-CN" sz="2400" b="1" i="1" dirty="0">
                <a:solidFill>
                  <a:srgbClr val="FF0000"/>
                </a:solidFill>
                <a:latin typeface="Calibri" panose="020F0502020204030204"/>
                <a:ea typeface="宋体" panose="02010600030101010101" pitchFamily="2" charset="-122"/>
                <a:cs typeface="Times New Roman" panose="02020603050405020304" pitchFamily="18" charset="0"/>
              </a:rPr>
              <a:t>hesitated, fingers tapping nervously</a:t>
            </a:r>
            <a:r>
              <a:rPr lang="en-US" altLang="zh-CN" sz="2400" b="1" i="1" dirty="0">
                <a:latin typeface="Calibri" panose="020F0502020204030204"/>
                <a:ea typeface="宋体" panose="02010600030101010101" pitchFamily="2" charset="-122"/>
                <a:cs typeface="Times New Roman" panose="02020603050405020304" pitchFamily="18" charset="0"/>
              </a:rPr>
              <a:t> on the edge of the table.</a:t>
            </a:r>
            <a:endParaRPr lang="en-US" altLang="zh-CN" sz="2400" b="1" i="1" dirty="0">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en-US" altLang="zh-CN" sz="2400" b="1" dirty="0">
                <a:latin typeface="Calibri" panose="020F0502020204030204"/>
                <a:ea typeface="宋体" panose="02010600030101010101" pitchFamily="2" charset="-122"/>
                <a:cs typeface="Times New Roman" panose="02020603050405020304" pitchFamily="18" charset="0"/>
              </a:rPr>
              <a:t>A2 想到能像猫王那样演奏音乐的鼓舞下，他最终轻轻点了点头。他从未想象过自己站在舞台上，但这个想法现在让他激动不已。</a:t>
            </a:r>
            <a:endParaRPr lang="en-US" altLang="zh-CN" sz="2400" b="1" dirty="0">
              <a:latin typeface="Calibri" panose="020F0502020204030204"/>
              <a:ea typeface="宋体" panose="02010600030101010101" pitchFamily="2" charset="-122"/>
              <a:cs typeface="Times New Roman" panose="02020603050405020304" pitchFamily="18" charset="0"/>
            </a:endParaRPr>
          </a:p>
          <a:p>
            <a:pPr>
              <a:lnSpc>
                <a:spcPct val="130000"/>
              </a:lnSpc>
            </a:pPr>
            <a:r>
              <a:rPr lang="en-US" altLang="zh-CN" sz="2400" b="1" i="1" dirty="0">
                <a:solidFill>
                  <a:srgbClr val="FF0000"/>
                </a:solidFill>
                <a:latin typeface="Calibri" panose="020F0502020204030204"/>
                <a:ea typeface="宋体" panose="02010600030101010101" pitchFamily="2" charset="-122"/>
                <a:cs typeface="Times New Roman" panose="02020603050405020304" pitchFamily="18" charset="0"/>
              </a:rPr>
              <a:t>Encouraged by</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latin typeface="Calibri" panose="020F0502020204030204"/>
                <a:ea typeface="宋体" panose="02010600030101010101" pitchFamily="2" charset="-122"/>
                <a:cs typeface="Times New Roman" panose="02020603050405020304" pitchFamily="18" charset="0"/>
              </a:rPr>
              <a:t>the thought</a:t>
            </a:r>
            <a:r>
              <a:rPr lang="en-US" altLang="zh-CN" sz="2400" b="1" i="1" dirty="0">
                <a:latin typeface="Calibri" panose="020F0502020204030204"/>
                <a:ea typeface="宋体" panose="02010600030101010101" pitchFamily="2" charset="-122"/>
                <a:cs typeface="Times New Roman" panose="02020603050405020304" pitchFamily="18" charset="0"/>
              </a:rPr>
              <a:t> of playing music like Elvis, </a:t>
            </a:r>
            <a:r>
              <a:rPr lang="en-US" altLang="zh-CN" sz="2400" b="1" dirty="0">
                <a:latin typeface="Calibri" panose="020F0502020204030204"/>
                <a:ea typeface="宋体" panose="02010600030101010101" pitchFamily="2" charset="-122"/>
                <a:cs typeface="Times New Roman" panose="02020603050405020304" pitchFamily="18" charset="0"/>
              </a:rPr>
              <a:t>he finally gave a quiet nod.</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dirty="0">
                <a:solidFill>
                  <a:srgbClr val="FF0000"/>
                </a:solidFill>
                <a:latin typeface="Calibri" panose="020F0502020204030204"/>
                <a:ea typeface="宋体" panose="02010600030101010101" pitchFamily="2" charset="-122"/>
                <a:cs typeface="Times New Roman" panose="02020603050405020304" pitchFamily="18" charset="0"/>
              </a:rPr>
              <a:t>Never before(in his wildest dream) had he imagined</a:t>
            </a:r>
            <a:r>
              <a:rPr lang="en-US" altLang="zh-CN" sz="2400" b="1" i="1" dirty="0">
                <a:latin typeface="Calibri" panose="020F0502020204030204"/>
                <a:ea typeface="宋体" panose="02010600030101010101" pitchFamily="2" charset="-122"/>
                <a:cs typeface="Times New Roman" panose="02020603050405020304" pitchFamily="18" charset="0"/>
              </a:rPr>
              <a:t> himself  performing on a stage, but now the thought  thrilled him deeply.</a:t>
            </a:r>
            <a:endParaRPr lang="en-US" altLang="zh-CN" sz="2400" b="1" i="1" dirty="0">
              <a:latin typeface="Calibri" panose="020F0502020204030204"/>
              <a:ea typeface="宋体" panose="02010600030101010101" pitchFamily="2" charset="-122"/>
              <a:cs typeface="Times New Roman" panose="02020603050405020304" pitchFamily="18" charset="0"/>
            </a:endParaRPr>
          </a:p>
        </p:txBody>
      </p:sp>
      <p:grpSp>
        <p:nvGrpSpPr>
          <p:cNvPr id="3" name="组合 2"/>
          <p:cNvGrpSpPr/>
          <p:nvPr/>
        </p:nvGrpSpPr>
        <p:grpSpPr>
          <a:xfrm>
            <a:off x="511278" y="294302"/>
            <a:ext cx="4910234" cy="492443"/>
            <a:chOff x="146958" y="290289"/>
            <a:chExt cx="4716444" cy="492443"/>
          </a:xfrm>
        </p:grpSpPr>
        <p:sp>
          <p:nvSpPr>
            <p:cNvPr id="4" name="矩形 3"/>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73629" y="717900"/>
            <a:ext cx="11582400" cy="5647329"/>
          </a:xfrm>
          <a:prstGeom prst="roundRect">
            <a:avLst>
              <a:gd name="adj" fmla="val 3644"/>
            </a:avLst>
          </a:prstGeom>
          <a:noFill/>
          <a:ln w="9525">
            <a:noFill/>
          </a:ln>
        </p:spPr>
        <p:txBody>
          <a:bodyPr wrap="square">
            <a:spAutoFit/>
          </a:bodyPr>
          <a:lstStyle/>
          <a:p>
            <a:pPr indent="153035"/>
            <a:r>
              <a:rPr lang="en-US" altLang="zh-CN" sz="2100" b="1" dirty="0">
                <a:highlight>
                  <a:srgbClr val="FFFF00"/>
                </a:highlight>
                <a:latin typeface="Calibri" panose="020F0502020204030204"/>
                <a:ea typeface="宋体" panose="02010600030101010101" pitchFamily="2" charset="-122"/>
                <a:cs typeface="Times New Roman" panose="02020603050405020304" pitchFamily="18" charset="0"/>
                <a:sym typeface="+mn-ea"/>
              </a:rPr>
              <a:t>“We should form a band,” Bruce whispered</a:t>
            </a:r>
            <a:r>
              <a:rPr lang="en-US" altLang="zh-CN" sz="2100" b="1" dirty="0">
                <a:latin typeface="Calibri" panose="020F0502020204030204"/>
                <a:ea typeface="宋体" panose="02010600030101010101" pitchFamily="2" charset="-122"/>
                <a:cs typeface="Times New Roman" panose="02020603050405020304" pitchFamily="18" charset="0"/>
                <a:sym typeface="+mn-ea"/>
              </a:rPr>
              <a:t>.</a:t>
            </a:r>
            <a:endParaRPr lang="en-US" altLang="zh-CN" sz="2100" b="1" dirty="0">
              <a:latin typeface="Calibri" panose="020F0502020204030204"/>
              <a:ea typeface="宋体" panose="02010600030101010101" pitchFamily="2" charset="-122"/>
              <a:cs typeface="Times New Roman" panose="02020603050405020304" pitchFamily="18" charset="0"/>
            </a:endParaRPr>
          </a:p>
          <a:p>
            <a:pPr fontAlgn="auto">
              <a:lnSpc>
                <a:spcPct val="150000"/>
              </a:lnSpc>
            </a:pPr>
            <a:r>
              <a:rPr lang="en-US" altLang="zh-CN" sz="2100" b="1" dirty="0">
                <a:highlight>
                  <a:srgbClr val="00FFFF"/>
                </a:highlight>
                <a:latin typeface="Calibri" panose="020F0502020204030204"/>
                <a:ea typeface="宋体" panose="02010600030101010101" pitchFamily="2" charset="-122"/>
                <a:cs typeface="Times New Roman" panose="02020603050405020304" pitchFamily="18" charset="0"/>
                <a:sym typeface="+mn-ea"/>
              </a:rPr>
              <a:t>S1 The reaction of the rest of them: approve of it</a:t>
            </a:r>
            <a:endParaRPr lang="en-US" altLang="zh-CN" sz="2100" b="1" dirty="0">
              <a:highlight>
                <a:srgbClr val="00FFFF"/>
              </a:highlight>
              <a:latin typeface="Calibri" panose="020F0502020204030204"/>
              <a:ea typeface="宋体" panose="02010600030101010101" pitchFamily="2" charset="-122"/>
              <a:cs typeface="Times New Roman" panose="02020603050405020304" pitchFamily="18" charset="0"/>
            </a:endParaRPr>
          </a:p>
          <a:p>
            <a:pPr indent="153035" fontAlgn="auto">
              <a:lnSpc>
                <a:spcPct val="130000"/>
              </a:lnSpc>
            </a:pPr>
            <a:r>
              <a:rPr lang="en-US" altLang="zh-CN" sz="21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立刻同意</a:t>
            </a:r>
            <a:endParaRPr lang="en-US" altLang="zh-CN" sz="21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endParaRPr>
          </a:p>
          <a:p>
            <a:pPr indent="153035" fontAlgn="auto">
              <a:lnSpc>
                <a:spcPct val="130000"/>
              </a:lnSpc>
            </a:pPr>
            <a:r>
              <a:rPr lang="en-US" altLang="zh-CN" sz="2100" b="1" dirty="0">
                <a:latin typeface="Calibri" panose="020F0502020204030204"/>
                <a:ea typeface="宋体" panose="02010600030101010101" pitchFamily="2" charset="-122"/>
                <a:cs typeface="Times New Roman" panose="02020603050405020304" pitchFamily="18" charset="0"/>
              </a:rPr>
              <a:t>A1 </a:t>
            </a:r>
            <a:r>
              <a:rPr lang="en-US" altLang="zh-CN" sz="2100" b="1" dirty="0" err="1">
                <a:latin typeface="Calibri" panose="020F0502020204030204"/>
                <a:ea typeface="宋体" panose="02010600030101010101" pitchFamily="2" charset="-122"/>
                <a:cs typeface="Times New Roman" panose="02020603050405020304" pitchFamily="18" charset="0"/>
              </a:rPr>
              <a:t>Bruce刚低声说出这些话，每个人都激动不已，眼中闪烁着兴奋与期待的光芒</a:t>
            </a:r>
            <a:r>
              <a:rPr lang="en-US" altLang="zh-CN" sz="2100" b="1" dirty="0">
                <a:latin typeface="Calibri" panose="020F0502020204030204"/>
                <a:ea typeface="宋体" panose="02010600030101010101" pitchFamily="2" charset="-122"/>
                <a:cs typeface="Times New Roman" panose="02020603050405020304" pitchFamily="18" charset="0"/>
              </a:rPr>
              <a:t>。（一..就句型 +</a:t>
            </a:r>
            <a:r>
              <a:rPr lang="en-US" altLang="zh-CN" sz="2100" b="1" dirty="0" err="1">
                <a:latin typeface="Calibri" panose="020F0502020204030204"/>
                <a:ea typeface="宋体" panose="02010600030101010101" pitchFamily="2" charset="-122"/>
                <a:cs typeface="Times New Roman" panose="02020603050405020304" pitchFamily="18" charset="0"/>
              </a:rPr>
              <a:t>独立主格eyes</a:t>
            </a:r>
            <a:r>
              <a:rPr lang="en-US" altLang="zh-CN" sz="2100" b="1" dirty="0">
                <a:latin typeface="Calibri" panose="020F0502020204030204"/>
                <a:ea typeface="宋体" panose="02010600030101010101" pitchFamily="2" charset="-122"/>
                <a:cs typeface="Times New Roman" panose="02020603050405020304" pitchFamily="18" charset="0"/>
              </a:rPr>
              <a:t>）</a:t>
            </a:r>
            <a:endParaRPr lang="en-US" altLang="zh-CN" sz="2100" b="1" dirty="0">
              <a:latin typeface="Calibri" panose="020F0502020204030204"/>
              <a:ea typeface="宋体" panose="02010600030101010101" pitchFamily="2" charset="-122"/>
              <a:cs typeface="Times New Roman" panose="02020603050405020304" pitchFamily="18" charset="0"/>
            </a:endParaRPr>
          </a:p>
          <a:p>
            <a:pPr indent="153035" fontAlgn="auto">
              <a:lnSpc>
                <a:spcPct val="130000"/>
              </a:lnSpc>
            </a:pPr>
            <a:r>
              <a:rPr lang="en-US" altLang="zh-CN" sz="2100" b="1" i="1" u="sng" dirty="0">
                <a:solidFill>
                  <a:srgbClr val="FF0000"/>
                </a:solidFill>
                <a:latin typeface="Calibri" panose="020F0502020204030204"/>
                <a:ea typeface="宋体" panose="02010600030101010101" pitchFamily="2" charset="-122"/>
                <a:cs typeface="Times New Roman" panose="02020603050405020304" pitchFamily="18" charset="0"/>
              </a:rPr>
              <a:t>Hardly had </a:t>
            </a:r>
            <a:r>
              <a:rPr lang="en-US" altLang="zh-CN" sz="2100" b="1" i="1" dirty="0">
                <a:latin typeface="Calibri" panose="020F0502020204030204"/>
                <a:ea typeface="宋体" panose="02010600030101010101" pitchFamily="2" charset="-122"/>
                <a:cs typeface="Times New Roman" panose="02020603050405020304" pitchFamily="18" charset="0"/>
              </a:rPr>
              <a:t>Bruce whispered these words </a:t>
            </a:r>
            <a:r>
              <a:rPr lang="en-US" altLang="zh-CN" sz="2100" b="1" i="1" u="sng" dirty="0">
                <a:solidFill>
                  <a:srgbClr val="FF0000"/>
                </a:solidFill>
                <a:latin typeface="Calibri" panose="020F0502020204030204"/>
                <a:ea typeface="宋体" panose="02010600030101010101" pitchFamily="2" charset="-122"/>
                <a:cs typeface="Times New Roman" panose="02020603050405020304" pitchFamily="18" charset="0"/>
              </a:rPr>
              <a:t>when</a:t>
            </a:r>
            <a:r>
              <a:rPr lang="en-US" altLang="zh-CN" sz="2100" b="1" i="1" dirty="0">
                <a:latin typeface="Calibri" panose="020F0502020204030204"/>
                <a:ea typeface="宋体" panose="02010600030101010101" pitchFamily="2" charset="-122"/>
                <a:cs typeface="Times New Roman" panose="02020603050405020304" pitchFamily="18" charset="0"/>
              </a:rPr>
              <a:t> everyone present was thrilled, </a:t>
            </a:r>
            <a:r>
              <a:rPr lang="en-US" altLang="zh-CN" sz="2100" b="1" i="1" u="sng" dirty="0">
                <a:solidFill>
                  <a:srgbClr val="FF0000"/>
                </a:solidFill>
                <a:latin typeface="Calibri" panose="020F0502020204030204"/>
                <a:ea typeface="宋体" panose="02010600030101010101" pitchFamily="2" charset="-122"/>
                <a:cs typeface="Times New Roman" panose="02020603050405020304" pitchFamily="18" charset="0"/>
              </a:rPr>
              <a:t>eyes sparkling with excitement and anticipation.</a:t>
            </a:r>
            <a:r>
              <a:rPr lang="en-US" altLang="zh-CN" sz="2100" b="1" i="1" dirty="0">
                <a:latin typeface="Calibri" panose="020F0502020204030204"/>
                <a:ea typeface="宋体" panose="02010600030101010101" pitchFamily="2" charset="-122"/>
                <a:cs typeface="Times New Roman" panose="02020603050405020304" pitchFamily="18" charset="0"/>
              </a:rPr>
              <a:t> </a:t>
            </a:r>
            <a:endParaRPr lang="en-US" altLang="zh-CN" sz="2100" b="1" i="1" dirty="0">
              <a:latin typeface="Calibri" panose="020F0502020204030204"/>
              <a:ea typeface="宋体" panose="02010600030101010101" pitchFamily="2" charset="-122"/>
              <a:cs typeface="Times New Roman" panose="02020603050405020304" pitchFamily="18" charset="0"/>
            </a:endParaRPr>
          </a:p>
          <a:p>
            <a:pPr indent="153035" fontAlgn="auto">
              <a:lnSpc>
                <a:spcPct val="130000"/>
              </a:lnSpc>
            </a:pPr>
            <a:endParaRPr lang="en-US" altLang="zh-CN" sz="2100" b="1" i="1" dirty="0">
              <a:latin typeface="Calibri" panose="020F0502020204030204"/>
              <a:ea typeface="宋体" panose="02010600030101010101" pitchFamily="2" charset="-122"/>
              <a:cs typeface="Times New Roman" panose="02020603050405020304" pitchFamily="18" charset="0"/>
            </a:endParaRPr>
          </a:p>
          <a:p>
            <a:pPr indent="153035" fontAlgn="auto">
              <a:lnSpc>
                <a:spcPct val="130000"/>
              </a:lnSpc>
            </a:pPr>
            <a:r>
              <a:rPr lang="en-US" altLang="zh-CN" sz="2100" b="1" dirty="0">
                <a:latin typeface="Calibri" panose="020F0502020204030204"/>
                <a:ea typeface="宋体" panose="02010600030101010101" pitchFamily="2" charset="-122"/>
                <a:cs typeface="Times New Roman" panose="02020603050405020304" pitchFamily="18" charset="0"/>
              </a:rPr>
              <a:t>A2 大家热情高涨，一致认为这是个好主意，还迅速分配了任务：</a:t>
            </a:r>
            <a:r>
              <a:rPr lang="en-US" altLang="zh-CN" sz="2100" b="1" i="1" dirty="0">
                <a:latin typeface="Calibri" panose="020F0502020204030204"/>
                <a:ea typeface="宋体" panose="02010600030101010101" pitchFamily="2" charset="-122"/>
                <a:cs typeface="Times New Roman" panose="02020603050405020304" pitchFamily="18" charset="0"/>
              </a:rPr>
              <a:t> Bruce </a:t>
            </a:r>
            <a:r>
              <a:rPr lang="en-US" altLang="zh-CN" sz="2100" b="1" dirty="0" err="1">
                <a:latin typeface="Calibri" panose="020F0502020204030204"/>
                <a:ea typeface="宋体" panose="02010600030101010101" pitchFamily="2" charset="-122"/>
                <a:cs typeface="Times New Roman" panose="02020603050405020304" pitchFamily="18" charset="0"/>
              </a:rPr>
              <a:t>去借一把吉他，</a:t>
            </a:r>
            <a:r>
              <a:rPr lang="en-US" altLang="zh-CN" sz="2100" b="1" i="1" dirty="0" err="1">
                <a:latin typeface="Calibri" panose="020F0502020204030204"/>
                <a:ea typeface="宋体" panose="02010600030101010101" pitchFamily="2" charset="-122"/>
                <a:cs typeface="Times New Roman" panose="02020603050405020304" pitchFamily="18" charset="0"/>
              </a:rPr>
              <a:t>David</a:t>
            </a:r>
            <a:r>
              <a:rPr lang="en-US" altLang="zh-CN" sz="2100" b="1" dirty="0" err="1">
                <a:latin typeface="Calibri" panose="020F0502020204030204"/>
                <a:ea typeface="宋体" panose="02010600030101010101" pitchFamily="2" charset="-122"/>
                <a:cs typeface="Times New Roman" panose="02020603050405020304" pitchFamily="18" charset="0"/>
              </a:rPr>
              <a:t>要偷拿出一个键盘，</a:t>
            </a:r>
            <a:r>
              <a:rPr lang="en-US" altLang="zh-CN" sz="2100" b="1" i="1" dirty="0" err="1">
                <a:latin typeface="Calibri" panose="020F0502020204030204"/>
                <a:ea typeface="宋体" panose="02010600030101010101" pitchFamily="2" charset="-122"/>
                <a:cs typeface="Times New Roman" panose="02020603050405020304" pitchFamily="18" charset="0"/>
              </a:rPr>
              <a:t>Faris</a:t>
            </a:r>
            <a:r>
              <a:rPr lang="en-US" altLang="zh-CN" sz="2100" b="1" dirty="0" err="1">
                <a:latin typeface="Calibri" panose="020F0502020204030204"/>
                <a:ea typeface="宋体" panose="02010600030101010101" pitchFamily="2" charset="-122"/>
                <a:cs typeface="Times New Roman" panose="02020603050405020304" pitchFamily="18" charset="0"/>
              </a:rPr>
              <a:t>尽管有些犹豫，还是被推选为主唱</a:t>
            </a:r>
            <a:r>
              <a:rPr lang="en-US" altLang="zh-CN" sz="2100" b="1" dirty="0">
                <a:latin typeface="Calibri" panose="020F0502020204030204"/>
                <a:ea typeface="宋体" panose="02010600030101010101" pitchFamily="2" charset="-122"/>
                <a:cs typeface="Times New Roman" panose="02020603050405020304" pitchFamily="18" charset="0"/>
              </a:rPr>
              <a:t>。（with前缀+主句并列+...)</a:t>
            </a:r>
            <a:endParaRPr lang="en-US" altLang="zh-CN" sz="2100" b="1" dirty="0">
              <a:latin typeface="Calibri" panose="020F0502020204030204"/>
              <a:ea typeface="宋体" panose="02010600030101010101" pitchFamily="2" charset="-122"/>
              <a:cs typeface="Times New Roman" panose="02020603050405020304" pitchFamily="18" charset="0"/>
            </a:endParaRPr>
          </a:p>
          <a:p>
            <a:pPr indent="153035" fontAlgn="auto">
              <a:lnSpc>
                <a:spcPct val="130000"/>
              </a:lnSpc>
            </a:pPr>
            <a:r>
              <a:rPr lang="en-US" altLang="zh-CN" sz="2100" b="1" i="1" u="sng" dirty="0">
                <a:solidFill>
                  <a:srgbClr val="FF0000"/>
                </a:solidFill>
                <a:latin typeface="Calibri" panose="020F0502020204030204"/>
                <a:ea typeface="宋体" panose="02010600030101010101" pitchFamily="2" charset="-122"/>
                <a:cs typeface="Times New Roman" panose="02020603050405020304" pitchFamily="18" charset="0"/>
              </a:rPr>
              <a:t>With</a:t>
            </a:r>
            <a:r>
              <a:rPr lang="en-US" altLang="zh-CN" sz="2100" b="1" i="1" dirty="0">
                <a:latin typeface="Calibri" panose="020F0502020204030204"/>
                <a:ea typeface="宋体" panose="02010600030101010101" pitchFamily="2" charset="-122"/>
                <a:cs typeface="Times New Roman" panose="02020603050405020304" pitchFamily="18" charset="0"/>
              </a:rPr>
              <a:t> enthusiasm </a:t>
            </a:r>
            <a:r>
              <a:rPr lang="en-US" altLang="zh-CN" sz="2100" b="1" i="1" u="sng" dirty="0">
                <a:solidFill>
                  <a:srgbClr val="FF0000"/>
                </a:solidFill>
                <a:latin typeface="Calibri" panose="020F0502020204030204"/>
                <a:ea typeface="宋体" panose="02010600030101010101" pitchFamily="2" charset="-122"/>
                <a:cs typeface="Times New Roman" panose="02020603050405020304" pitchFamily="18" charset="0"/>
              </a:rPr>
              <a:t>running high</a:t>
            </a:r>
            <a:r>
              <a:rPr lang="en-US" altLang="zh-CN" sz="2100" b="1" i="1" dirty="0">
                <a:latin typeface="Calibri" panose="020F0502020204030204"/>
                <a:ea typeface="宋体" panose="02010600030101010101" pitchFamily="2" charset="-122"/>
                <a:cs typeface="Times New Roman" panose="02020603050405020304" pitchFamily="18" charset="0"/>
              </a:rPr>
              <a:t>, they agreed it was a great idea and quickly assigned tasks: </a:t>
            </a:r>
            <a:r>
              <a:rPr lang="en-US" altLang="zh-CN" sz="2100" b="1" i="1" dirty="0">
                <a:gradFill>
                  <a:gsLst>
                    <a:gs pos="0">
                      <a:srgbClr val="012D86"/>
                    </a:gs>
                    <a:gs pos="100000">
                      <a:srgbClr val="0E2557"/>
                    </a:gs>
                  </a:gsLst>
                  <a:lin scaled="0"/>
                </a:gradFill>
                <a:latin typeface="Calibri" panose="020F0502020204030204"/>
                <a:ea typeface="宋体" panose="02010600030101010101" pitchFamily="2" charset="-122"/>
                <a:cs typeface="Times New Roman" panose="02020603050405020304" pitchFamily="18" charset="0"/>
              </a:rPr>
              <a:t>Bruce</a:t>
            </a:r>
            <a:r>
              <a:rPr lang="en-US" altLang="zh-CN" sz="2100" b="1" i="1" dirty="0">
                <a:latin typeface="Calibri" panose="020F0502020204030204"/>
                <a:ea typeface="宋体" panose="02010600030101010101" pitchFamily="2" charset="-122"/>
                <a:cs typeface="Times New Roman" panose="02020603050405020304" pitchFamily="18" charset="0"/>
              </a:rPr>
              <a:t> would borrow a guitar, </a:t>
            </a:r>
            <a:r>
              <a:rPr lang="en-US" altLang="zh-CN" sz="2100" b="1" i="1" dirty="0">
                <a:gradFill>
                  <a:gsLst>
                    <a:gs pos="0">
                      <a:srgbClr val="012D86"/>
                    </a:gs>
                    <a:gs pos="100000">
                      <a:srgbClr val="0E2557"/>
                    </a:gs>
                  </a:gsLst>
                  <a:lin scaled="0"/>
                </a:gradFill>
                <a:latin typeface="Calibri" panose="020F0502020204030204"/>
                <a:ea typeface="宋体" panose="02010600030101010101" pitchFamily="2" charset="-122"/>
                <a:cs typeface="Times New Roman" panose="02020603050405020304" pitchFamily="18" charset="0"/>
              </a:rPr>
              <a:t>David </a:t>
            </a:r>
            <a:r>
              <a:rPr lang="en-US" altLang="zh-CN" sz="2100" b="1" i="1" dirty="0">
                <a:latin typeface="Calibri" panose="020F0502020204030204"/>
                <a:ea typeface="宋体" panose="02010600030101010101" pitchFamily="2" charset="-122"/>
                <a:cs typeface="Times New Roman" panose="02020603050405020304" pitchFamily="18" charset="0"/>
              </a:rPr>
              <a:t>would sneak out a keyboard, </a:t>
            </a:r>
            <a:r>
              <a:rPr lang="en-US" altLang="zh-CN" sz="2100" b="1" i="1" dirty="0">
                <a:gradFill>
                  <a:gsLst>
                    <a:gs pos="0">
                      <a:srgbClr val="012D86"/>
                    </a:gs>
                    <a:gs pos="100000">
                      <a:srgbClr val="0E2557"/>
                    </a:gs>
                  </a:gsLst>
                  <a:lin scaled="0"/>
                </a:gradFill>
                <a:latin typeface="Calibri" panose="020F0502020204030204"/>
                <a:ea typeface="宋体" panose="02010600030101010101" pitchFamily="2" charset="-122"/>
                <a:cs typeface="Times New Roman" panose="02020603050405020304" pitchFamily="18" charset="0"/>
              </a:rPr>
              <a:t>and Faris</a:t>
            </a:r>
            <a:r>
              <a:rPr lang="en-US" altLang="zh-CN" sz="2100" b="1" i="1" dirty="0">
                <a:latin typeface="Calibri" panose="020F0502020204030204"/>
                <a:ea typeface="宋体" panose="02010600030101010101" pitchFamily="2" charset="-122"/>
                <a:cs typeface="Times New Roman" panose="02020603050405020304" pitchFamily="18" charset="0"/>
              </a:rPr>
              <a:t>, despite hesitation, was chosen as lead singer.</a:t>
            </a:r>
            <a:endParaRPr lang="en-US" altLang="zh-CN" sz="2100" b="1" i="1" dirty="0">
              <a:latin typeface="Calibri" panose="020F0502020204030204"/>
              <a:ea typeface="宋体" panose="02010600030101010101" pitchFamily="2" charset="-122"/>
              <a:cs typeface="Times New Roman" panose="02020603050405020304" pitchFamily="18" charset="0"/>
            </a:endParaRPr>
          </a:p>
        </p:txBody>
      </p:sp>
      <p:grpSp>
        <p:nvGrpSpPr>
          <p:cNvPr id="2" name="组合 1"/>
          <p:cNvGrpSpPr/>
          <p:nvPr/>
        </p:nvGrpSpPr>
        <p:grpSpPr>
          <a:xfrm>
            <a:off x="511278" y="294302"/>
            <a:ext cx="4910234" cy="492443"/>
            <a:chOff x="146958" y="290289"/>
            <a:chExt cx="4716444" cy="492443"/>
          </a:xfrm>
        </p:grpSpPr>
        <p:sp>
          <p:nvSpPr>
            <p:cNvPr id="3" name="矩形 2"/>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
                                            <p:txEl>
                                              <p:pRg st="4" end="4"/>
                                            </p:txEl>
                                          </p:spTgt>
                                        </p:tgtEl>
                                        <p:attrNameLst>
                                          <p:attrName>style.visibility</p:attrName>
                                        </p:attrNameLst>
                                      </p:cBhvr>
                                      <p:to>
                                        <p:strVal val="visible"/>
                                      </p:to>
                                    </p:set>
                                    <p:animEffect transition="in" filter="wipe(down)">
                                      <p:cBhvr>
                                        <p:cTn id="7" dur="500"/>
                                        <p:tgtEl>
                                          <p:spTgt spid="10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xEl>
                                              <p:pRg st="7" end="7"/>
                                            </p:txEl>
                                          </p:spTgt>
                                        </p:tgtEl>
                                        <p:attrNameLst>
                                          <p:attrName>style.visibility</p:attrName>
                                        </p:attrNameLst>
                                      </p:cBhvr>
                                      <p:to>
                                        <p:strVal val="visible"/>
                                      </p:to>
                                    </p:set>
                                    <p:animEffect transition="in" filter="wipe(down)">
                                      <p:cBhvr>
                                        <p:cTn id="12" dur="500"/>
                                        <p:tgtEl>
                                          <p:spTgt spid="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77688" y="656686"/>
            <a:ext cx="11489634" cy="6582542"/>
          </a:xfrm>
          <a:prstGeom prst="roundRect">
            <a:avLst>
              <a:gd name="adj" fmla="val 5359"/>
            </a:avLst>
          </a:prstGeom>
          <a:noFill/>
          <a:ln w="9525">
            <a:noFill/>
          </a:ln>
        </p:spPr>
        <p:txBody>
          <a:bodyPr wrap="square">
            <a:spAutoFit/>
          </a:bodyPr>
          <a:lstStyle/>
          <a:p>
            <a:pPr indent="0" fontAlgn="auto">
              <a:lnSpc>
                <a:spcPct val="150000"/>
              </a:lnSpc>
            </a:pPr>
            <a:r>
              <a:rPr lang="en-US" altLang="zh-CN" sz="2800" b="1" dirty="0">
                <a:highlight>
                  <a:srgbClr val="FFFF00"/>
                </a:highlight>
                <a:latin typeface="Calibri" panose="020F0502020204030204"/>
                <a:ea typeface="宋体" panose="02010600030101010101" pitchFamily="2" charset="-122"/>
                <a:cs typeface="Times New Roman" panose="02020603050405020304" pitchFamily="18" charset="0"/>
                <a:sym typeface="+mn-ea"/>
              </a:rPr>
              <a:t>“We should form a band,” Bruce whispered</a:t>
            </a:r>
            <a:r>
              <a:rPr lang="en-US" altLang="zh-CN" sz="2800" b="1" dirty="0">
                <a:latin typeface="Calibri" panose="020F0502020204030204"/>
                <a:ea typeface="宋体" panose="02010600030101010101" pitchFamily="2" charset="-122"/>
                <a:cs typeface="Times New Roman" panose="02020603050405020304" pitchFamily="18" charset="0"/>
                <a:sym typeface="+mn-ea"/>
              </a:rPr>
              <a:t>.</a:t>
            </a:r>
            <a:endParaRPr lang="zh-CN" altLang="en-US" sz="2800" b="1" dirty="0">
              <a:highlight>
                <a:srgbClr val="00FFFF"/>
              </a:highlight>
              <a:latin typeface="Calibri" panose="020F0502020204030204" pitchFamily="34" charset="0"/>
              <a:cs typeface="Calibri" panose="020F0502020204030204" pitchFamily="34" charset="0"/>
            </a:endParaRPr>
          </a:p>
          <a:p>
            <a:pPr indent="0" fontAlgn="auto">
              <a:lnSpc>
                <a:spcPct val="150000"/>
              </a:lnSpc>
            </a:pPr>
            <a:r>
              <a:rPr lang="zh-CN" altLang="en-US" sz="2800" b="1" dirty="0">
                <a:highlight>
                  <a:srgbClr val="00FFFF"/>
                </a:highlight>
                <a:latin typeface="Calibri" panose="020F0502020204030204" pitchFamily="34" charset="0"/>
                <a:cs typeface="Calibri" panose="020F0502020204030204" pitchFamily="34" charset="0"/>
              </a:rPr>
              <a:t>S2  form a band and practice   </a:t>
            </a:r>
            <a:endParaRPr lang="zh-CN" sz="2400" b="1" dirty="0">
              <a:highlight>
                <a:srgbClr val="00FFFF"/>
              </a:highlight>
              <a:latin typeface="Times New Roman" panose="02020603050405020304" pitchFamily="18" charset="0"/>
              <a:ea typeface="宋体" panose="02010600030101010101" pitchFamily="2" charset="-122"/>
            </a:endParaRPr>
          </a:p>
          <a:p>
            <a:pPr indent="0" fontAlgn="auto">
              <a:lnSpc>
                <a:spcPct val="150000"/>
              </a:lnSpc>
            </a:pPr>
            <a:r>
              <a:rPr lang="en-US" altLang="zh-CN" sz="28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整体练习 </a:t>
            </a:r>
            <a:r>
              <a:rPr lang="en-US" altLang="zh-CN" sz="2400" b="1" dirty="0">
                <a:solidFill>
                  <a:srgbClr val="FF0000"/>
                </a:solidFill>
                <a:latin typeface="Times New Roman" panose="02020603050405020304" pitchFamily="18" charset="0"/>
                <a:ea typeface="宋体" panose="02010600030101010101" pitchFamily="2" charset="-122"/>
              </a:rPr>
              <a:t> </a:t>
            </a:r>
            <a:endParaRPr lang="en-US" altLang="zh-CN" sz="2400" b="1" dirty="0">
              <a:solidFill>
                <a:srgbClr val="FF0000"/>
              </a:solidFill>
              <a:latin typeface="Times New Roman" panose="02020603050405020304" pitchFamily="18" charset="0"/>
              <a:ea typeface="宋体" panose="02010600030101010101" pitchFamily="2" charset="-122"/>
            </a:endParaRPr>
          </a:p>
          <a:p>
            <a:pPr indent="0" fontAlgn="auto">
              <a:lnSpc>
                <a:spcPct val="150000"/>
              </a:lnSpc>
            </a:pPr>
            <a:r>
              <a:rPr lang="en-US" sz="2400" b="1" dirty="0">
                <a:latin typeface="Times New Roman" panose="02020603050405020304" pitchFamily="18" charset="0"/>
              </a:rPr>
              <a:t>A3 </a:t>
            </a:r>
            <a:r>
              <a:rPr lang="zh-CN" sz="2400" b="1" dirty="0">
                <a:ea typeface="宋体" panose="02010600030101010101" pitchFamily="2" charset="-122"/>
              </a:rPr>
              <a:t>接下来的几周里，天黑后他们就在满是灰尘的储藏室里偷偷</a:t>
            </a:r>
            <a:r>
              <a:rPr lang="zh-CN" sz="2400" b="1" dirty="0">
                <a:latin typeface="Times New Roman" panose="02020603050405020304" pitchFamily="18" charset="0"/>
                <a:ea typeface="宋体" panose="02010600030101010101" pitchFamily="2" charset="-122"/>
              </a:rPr>
              <a:t>但热情地</a:t>
            </a:r>
            <a:r>
              <a:rPr lang="zh-CN" sz="2400" b="1" dirty="0">
                <a:ea typeface="宋体" panose="02010600030101010101" pitchFamily="2" charset="-122"/>
              </a:rPr>
              <a:t>练习，磨炼他们的技艺</a:t>
            </a:r>
            <a:r>
              <a:rPr lang="zh-CN" sz="2400" b="1" dirty="0">
                <a:latin typeface="Times New Roman" panose="02020603050405020304" pitchFamily="18" charset="0"/>
                <a:ea typeface="宋体" panose="02010600030101010101" pitchFamily="2" charset="-122"/>
              </a:rPr>
              <a:t>（</a:t>
            </a:r>
            <a:r>
              <a:rPr lang="en-US" sz="2400" b="1" dirty="0">
                <a:latin typeface="Times New Roman" panose="02020603050405020304" pitchFamily="18" charset="0"/>
              </a:rPr>
              <a:t>sharpen</a:t>
            </a:r>
            <a:r>
              <a:rPr lang="zh-CN" sz="2400" b="1" dirty="0">
                <a:latin typeface="Times New Roman" panose="02020603050405020304" pitchFamily="18" charset="0"/>
                <a:ea typeface="宋体" panose="02010600030101010101" pitchFamily="2" charset="-122"/>
              </a:rPr>
              <a:t>）</a:t>
            </a:r>
            <a:r>
              <a:rPr lang="zh-CN" sz="2400" b="1" dirty="0">
                <a:ea typeface="宋体" panose="02010600030101010101" pitchFamily="2" charset="-122"/>
              </a:rPr>
              <a:t>，完善他们的歌曲</a:t>
            </a:r>
            <a:r>
              <a:rPr lang="zh-CN" sz="2400" b="1" dirty="0">
                <a:latin typeface="Times New Roman" panose="02020603050405020304" pitchFamily="18" charset="0"/>
                <a:ea typeface="宋体" panose="02010600030101010101" pitchFamily="2" charset="-122"/>
              </a:rPr>
              <a:t>，一练就是几个小时，直到手指酸痛、声音嘶哑。</a:t>
            </a:r>
            <a:r>
              <a:rPr lang="en-US" altLang="zh-CN" sz="2400" b="1" dirty="0">
                <a:solidFill>
                  <a:srgbClr val="FF0000"/>
                </a:solidFill>
                <a:latin typeface="Times New Roman" panose="02020603050405020304" pitchFamily="18" charset="0"/>
                <a:ea typeface="宋体" panose="02010600030101010101" pitchFamily="2" charset="-122"/>
                <a:sym typeface="+mn-ea"/>
              </a:rPr>
              <a:t> </a:t>
            </a:r>
            <a:r>
              <a:rPr lang="en-US" sz="2400" b="1" dirty="0">
                <a:latin typeface="Times New Roman" panose="02020603050405020304" pitchFamily="18" charset="0"/>
                <a:sym typeface="+mn-ea"/>
              </a:rPr>
              <a:t>(</a:t>
            </a:r>
            <a:r>
              <a:rPr lang="zh-CN" sz="2400" b="1" dirty="0">
                <a:latin typeface="Times New Roman" panose="02020603050405020304" pitchFamily="18" charset="0"/>
                <a:ea typeface="宋体" panose="02010600030101010101" pitchFamily="2" charset="-122"/>
                <a:sym typeface="+mn-ea"/>
              </a:rPr>
              <a:t>无灵主语</a:t>
            </a:r>
            <a:r>
              <a:rPr lang="en-US" sz="2400" b="1" dirty="0">
                <a:latin typeface="Times New Roman" panose="02020603050405020304" pitchFamily="18" charset="0"/>
                <a:sym typeface="+mn-ea"/>
              </a:rPr>
              <a:t>+witness</a:t>
            </a:r>
            <a:r>
              <a:rPr lang="zh-CN" sz="2400" b="1" dirty="0">
                <a:latin typeface="Times New Roman" panose="02020603050405020304" pitchFamily="18" charset="0"/>
                <a:ea typeface="宋体" panose="02010600030101010101" pitchFamily="2" charset="-122"/>
                <a:sym typeface="+mn-ea"/>
              </a:rPr>
              <a:t>）</a:t>
            </a:r>
            <a:endParaRPr lang="en-US" sz="2400" b="1" dirty="0">
              <a:latin typeface="Calibri" panose="020F0502020204030204" pitchFamily="34" charset="0"/>
              <a:cs typeface="Calibri" panose="020F0502020204030204" pitchFamily="34" charset="0"/>
            </a:endParaRPr>
          </a:p>
          <a:p>
            <a:pPr indent="0" fontAlgn="auto">
              <a:lnSpc>
                <a:spcPct val="150000"/>
              </a:lnSpc>
            </a:pPr>
            <a:r>
              <a:rPr lang="en-US" sz="2400" b="1" i="1" u="sng" dirty="0">
                <a:solidFill>
                  <a:srgbClr val="FF0000"/>
                </a:solidFill>
                <a:latin typeface="Calibri" panose="020F0502020204030204" pitchFamily="34" charset="0"/>
                <a:cs typeface="Calibri" panose="020F0502020204030204" pitchFamily="34" charset="0"/>
              </a:rPr>
              <a:t>O</a:t>
            </a:r>
            <a:r>
              <a:rPr lang="en-US" altLang="zh-CN" sz="2400" b="1" i="1" u="sng" dirty="0">
                <a:solidFill>
                  <a:srgbClr val="FF0000"/>
                </a:solidFill>
                <a:latin typeface="Calibri" panose="020F0502020204030204" pitchFamily="34" charset="0"/>
                <a:cs typeface="Calibri" panose="020F0502020204030204" pitchFamily="34" charset="0"/>
              </a:rPr>
              <a:t>ver t</a:t>
            </a:r>
            <a:r>
              <a:rPr lang="en-US" sz="2400" b="1" i="1" u="sng" dirty="0">
                <a:solidFill>
                  <a:srgbClr val="FF0000"/>
                </a:solidFill>
                <a:latin typeface="Calibri" panose="020F0502020204030204" pitchFamily="34" charset="0"/>
                <a:cs typeface="Calibri" panose="020F0502020204030204" pitchFamily="34" charset="0"/>
              </a:rPr>
              <a:t>he following</a:t>
            </a:r>
            <a:r>
              <a:rPr lang="en-US" sz="24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 weeks,</a:t>
            </a:r>
            <a:r>
              <a:rPr lang="en-US" sz="2400" b="1" i="1" u="sng" dirty="0">
                <a:solidFill>
                  <a:srgbClr val="FF0000"/>
                </a:solidFill>
                <a:latin typeface="Calibri" panose="020F0502020204030204" pitchFamily="34" charset="0"/>
                <a:cs typeface="Calibri" panose="020F0502020204030204" pitchFamily="34" charset="0"/>
              </a:rPr>
              <a:t> </a:t>
            </a:r>
            <a:r>
              <a:rPr lang="en-US" sz="24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the dusty storage room </a:t>
            </a:r>
            <a:r>
              <a:rPr lang="en-US" sz="2400" b="1" i="1" u="sng" dirty="0">
                <a:solidFill>
                  <a:srgbClr val="FF0000"/>
                </a:solidFill>
                <a:latin typeface="Calibri" panose="020F0502020204030204" pitchFamily="34" charset="0"/>
                <a:cs typeface="Calibri" panose="020F0502020204030204" pitchFamily="34" charset="0"/>
              </a:rPr>
              <a:t>witnessed</a:t>
            </a:r>
            <a:r>
              <a:rPr lang="en-US" sz="2400" b="1" i="1" dirty="0">
                <a:solidFill>
                  <a:srgbClr val="FF0000"/>
                </a:solidFill>
                <a:latin typeface="Calibri" panose="020F0502020204030204" pitchFamily="34" charset="0"/>
                <a:cs typeface="Calibri" panose="020F0502020204030204" pitchFamily="34" charset="0"/>
              </a:rPr>
              <a:t> </a:t>
            </a:r>
            <a:r>
              <a:rPr lang="en-US" sz="2400" b="1" i="1" dirty="0">
                <a:latin typeface="Calibri" panose="020F0502020204030204" pitchFamily="34" charset="0"/>
                <a:ea typeface="宋体" panose="02010600030101010101" pitchFamily="2" charset="-122"/>
                <a:cs typeface="Calibri" panose="020F0502020204030204" pitchFamily="34" charset="0"/>
              </a:rPr>
              <a:t>the</a:t>
            </a:r>
            <a:r>
              <a:rPr lang="en-US" sz="2400" b="1" i="1" dirty="0">
                <a:latin typeface="Calibri" panose="020F0502020204030204" pitchFamily="34" charset="0"/>
                <a:cs typeface="Calibri" panose="020F0502020204030204" pitchFamily="34" charset="0"/>
              </a:rPr>
              <a:t>ir </a:t>
            </a:r>
            <a:r>
              <a:rPr lang="en-US" sz="2400" b="1" i="1" dirty="0">
                <a:latin typeface="Calibri" panose="020F0502020204030204" pitchFamily="34" charset="0"/>
                <a:ea typeface="宋体" panose="02010600030101010101" pitchFamily="2" charset="-122"/>
                <a:cs typeface="Calibri" panose="020F0502020204030204" pitchFamily="34" charset="0"/>
              </a:rPr>
              <a:t>secret </a:t>
            </a:r>
            <a:r>
              <a:rPr lang="en-US" sz="2400" b="1" i="1" dirty="0">
                <a:latin typeface="Calibri" panose="020F0502020204030204" pitchFamily="34" charset="0"/>
                <a:cs typeface="Calibri" panose="020F0502020204030204" pitchFamily="34" charset="0"/>
              </a:rPr>
              <a:t>yet passionate </a:t>
            </a:r>
            <a:r>
              <a:rPr lang="en-US" sz="2400" b="1" i="1" dirty="0">
                <a:latin typeface="Calibri" panose="020F0502020204030204" pitchFamily="34" charset="0"/>
                <a:ea typeface="宋体" panose="02010600030101010101" pitchFamily="2" charset="-122"/>
                <a:cs typeface="Calibri" panose="020F0502020204030204" pitchFamily="34" charset="0"/>
              </a:rPr>
              <a:t>practice</a:t>
            </a:r>
            <a:r>
              <a:rPr lang="en-US" sz="2400" b="1" i="1" dirty="0">
                <a:latin typeface="Calibri" panose="020F0502020204030204" pitchFamily="34" charset="0"/>
                <a:cs typeface="Calibri" panose="020F0502020204030204" pitchFamily="34" charset="0"/>
              </a:rPr>
              <a:t> </a:t>
            </a:r>
            <a:r>
              <a:rPr lang="en-US" sz="2400" b="1" i="1" dirty="0">
                <a:latin typeface="Calibri" panose="020F0502020204030204" pitchFamily="34" charset="0"/>
                <a:ea typeface="宋体" panose="02010600030101010101" pitchFamily="2" charset="-122"/>
                <a:cs typeface="Calibri" panose="020F0502020204030204" pitchFamily="34" charset="0"/>
              </a:rPr>
              <a:t>after dark,</a:t>
            </a:r>
            <a:r>
              <a:rPr lang="en-US" sz="2400" b="1" i="1" dirty="0">
                <a:latin typeface="Calibri" panose="020F0502020204030204" pitchFamily="34" charset="0"/>
                <a:cs typeface="Calibri" panose="020F0502020204030204" pitchFamily="34" charset="0"/>
              </a:rPr>
              <a:t> where they </a:t>
            </a:r>
            <a:r>
              <a:rPr lang="en-US" sz="2400" b="1" i="1" u="sng" dirty="0">
                <a:solidFill>
                  <a:srgbClr val="FF0000"/>
                </a:solidFill>
                <a:latin typeface="Calibri" panose="020F0502020204030204" pitchFamily="34" charset="0"/>
                <a:cs typeface="Calibri" panose="020F0502020204030204" pitchFamily="34" charset="0"/>
              </a:rPr>
              <a:t>sharpened</a:t>
            </a:r>
            <a:r>
              <a:rPr lang="en-US" sz="2400" b="1" i="1" dirty="0">
                <a:latin typeface="Calibri" panose="020F0502020204030204" pitchFamily="34" charset="0"/>
                <a:cs typeface="Calibri" panose="020F0502020204030204" pitchFamily="34" charset="0"/>
              </a:rPr>
              <a:t> </a:t>
            </a:r>
            <a:r>
              <a:rPr lang="en-US" sz="2400" b="1" i="1" dirty="0">
                <a:latin typeface="Calibri" panose="020F0502020204030204" pitchFamily="34" charset="0"/>
                <a:ea typeface="宋体" panose="02010600030101010101" pitchFamily="2" charset="-122"/>
                <a:cs typeface="Calibri" panose="020F0502020204030204" pitchFamily="34" charset="0"/>
              </a:rPr>
              <a:t>their skills</a:t>
            </a:r>
            <a:r>
              <a:rPr lang="en-US" altLang="zh-CN" sz="2400" b="1" i="1" dirty="0">
                <a:latin typeface="Calibri" panose="020F0502020204030204" pitchFamily="34" charset="0"/>
                <a:ea typeface="宋体" panose="02010600030101010101" pitchFamily="2" charset="-122"/>
                <a:cs typeface="Calibri" panose="020F0502020204030204" pitchFamily="34" charset="0"/>
              </a:rPr>
              <a:t>, </a:t>
            </a:r>
            <a:r>
              <a:rPr lang="en-US" sz="24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perfected</a:t>
            </a:r>
            <a:r>
              <a:rPr lang="en-US" sz="2400" b="1" i="1" dirty="0">
                <a:latin typeface="Calibri" panose="020F0502020204030204" pitchFamily="34" charset="0"/>
                <a:ea typeface="宋体" panose="02010600030101010101" pitchFamily="2" charset="-122"/>
                <a:cs typeface="Calibri" panose="020F0502020204030204" pitchFamily="34" charset="0"/>
              </a:rPr>
              <a:t> their songs</a:t>
            </a:r>
            <a:r>
              <a:rPr lang="en-US" altLang="zh-CN" sz="2400" b="1" i="1" dirty="0">
                <a:latin typeface="Calibri" panose="020F0502020204030204" pitchFamily="34" charset="0"/>
                <a:ea typeface="宋体" panose="02010600030101010101" pitchFamily="2" charset="-122"/>
                <a:cs typeface="Calibri" panose="020F0502020204030204" pitchFamily="34" charset="0"/>
              </a:rPr>
              <a:t>, </a:t>
            </a:r>
            <a:r>
              <a:rPr lang="en-US" sz="2400" b="1" i="1" u="sng" dirty="0">
                <a:solidFill>
                  <a:srgbClr val="FF0000"/>
                </a:solidFill>
                <a:latin typeface="Calibri" panose="020F0502020204030204" pitchFamily="34" charset="0"/>
                <a:cs typeface="Calibri" panose="020F0502020204030204" pitchFamily="34" charset="0"/>
              </a:rPr>
              <a:t>practiced</a:t>
            </a:r>
            <a:r>
              <a:rPr lang="en-US" sz="2400" b="1" i="1" dirty="0">
                <a:latin typeface="Calibri" panose="020F0502020204030204" pitchFamily="34" charset="0"/>
                <a:cs typeface="Calibri" panose="020F0502020204030204" pitchFamily="34" charset="0"/>
              </a:rPr>
              <a:t> for hours </a:t>
            </a:r>
            <a:r>
              <a:rPr lang="en-US" sz="2400" b="1" i="1" dirty="0">
                <a:solidFill>
                  <a:srgbClr val="FF0000"/>
                </a:solidFill>
                <a:latin typeface="Calibri" panose="020F0502020204030204" pitchFamily="34" charset="0"/>
                <a:cs typeface="Calibri" panose="020F0502020204030204" pitchFamily="34" charset="0"/>
              </a:rPr>
              <a:t>until</a:t>
            </a:r>
            <a:r>
              <a:rPr lang="en-US" sz="2400" b="1" i="1" dirty="0">
                <a:latin typeface="Calibri" panose="020F0502020204030204" pitchFamily="34" charset="0"/>
                <a:cs typeface="Calibri" panose="020F0502020204030204" pitchFamily="34" charset="0"/>
              </a:rPr>
              <a:t> their fingers ached/burned with blisters and their voices grew (too) hoarse (to continue)</a:t>
            </a:r>
            <a:r>
              <a:rPr lang="en-US" sz="2400" b="1" dirty="0">
                <a:latin typeface="Calibri" panose="020F0502020204030204" pitchFamily="34" charset="0"/>
                <a:cs typeface="Calibri" panose="020F0502020204030204" pitchFamily="34" charset="0"/>
              </a:rPr>
              <a:t>.</a:t>
            </a:r>
            <a:endParaRPr lang="en-US" sz="2400" b="0" dirty="0">
              <a:latin typeface="Calibri" panose="020F0502020204030204" pitchFamily="34" charset="0"/>
              <a:ea typeface="宋体" panose="02010600030101010101" pitchFamily="2" charset="-122"/>
              <a:cs typeface="Calibri" panose="020F0502020204030204" pitchFamily="34" charset="0"/>
            </a:endParaRPr>
          </a:p>
          <a:p>
            <a:pPr indent="0" fontAlgn="auto">
              <a:lnSpc>
                <a:spcPct val="150000"/>
              </a:lnSpc>
            </a:pPr>
            <a:r>
              <a:rPr lang="en-US" sz="2400" b="0" dirty="0">
                <a:latin typeface="Times New Roman" panose="02020603050405020304" pitchFamily="18" charset="0"/>
                <a:ea typeface="宋体" panose="02010600030101010101" pitchFamily="2" charset="-122"/>
              </a:rPr>
              <a:t> </a:t>
            </a:r>
            <a:endParaRPr lang="en-US" altLang="en-US" sz="2000" b="0" dirty="0">
              <a:latin typeface="Times New Roman" panose="02020603050405020304" pitchFamily="18" charset="0"/>
              <a:cs typeface="Times New Roman" panose="02020603050405020304" pitchFamily="18" charset="0"/>
            </a:endParaRPr>
          </a:p>
        </p:txBody>
      </p:sp>
      <p:grpSp>
        <p:nvGrpSpPr>
          <p:cNvPr id="2" name="组合 1"/>
          <p:cNvGrpSpPr/>
          <p:nvPr/>
        </p:nvGrpSpPr>
        <p:grpSpPr>
          <a:xfrm>
            <a:off x="511278" y="294302"/>
            <a:ext cx="4910234" cy="492443"/>
            <a:chOff x="146958" y="290289"/>
            <a:chExt cx="4716444" cy="492443"/>
          </a:xfrm>
        </p:grpSpPr>
        <p:sp>
          <p:nvSpPr>
            <p:cNvPr id="3" name="矩形 2"/>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
                                            <p:txEl>
                                              <p:pRg st="4" end="4"/>
                                            </p:txEl>
                                          </p:spTgt>
                                        </p:tgtEl>
                                        <p:attrNameLst>
                                          <p:attrName>style.visibility</p:attrName>
                                        </p:attrNameLst>
                                      </p:cBhvr>
                                      <p:to>
                                        <p:strVal val="visible"/>
                                      </p:to>
                                    </p:set>
                                    <p:animEffect transition="in" filter="wipe(down)">
                                      <p:cBhvr>
                                        <p:cTn id="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78806" y="1032488"/>
            <a:ext cx="11248621" cy="5275234"/>
          </a:xfrm>
          <a:prstGeom prst="roundRect">
            <a:avLst>
              <a:gd name="adj" fmla="val 3766"/>
            </a:avLst>
          </a:prstGeom>
          <a:noFill/>
          <a:ln w="9525">
            <a:noFill/>
          </a:ln>
        </p:spPr>
        <p:txBody>
          <a:bodyPr wrap="square">
            <a:spAutoFit/>
          </a:bodyPr>
          <a:lstStyle/>
          <a:p>
            <a:pPr indent="0"/>
            <a:r>
              <a:rPr lang="zh-CN" altLang="en-US" sz="2000" b="1" dirty="0">
                <a:highlight>
                  <a:srgbClr val="00FFFF"/>
                </a:highlight>
                <a:latin typeface="Calibri" panose="020F0502020204030204" pitchFamily="34" charset="0"/>
                <a:cs typeface="Calibri" panose="020F0502020204030204" pitchFamily="34" charset="0"/>
              </a:rPr>
              <a:t>S2  form a band and practice   </a:t>
            </a:r>
            <a:endParaRPr lang="zh-CN" sz="2000" b="1" dirty="0">
              <a:highlight>
                <a:srgbClr val="00FFFF"/>
              </a:highlight>
              <a:latin typeface="Times New Roman" panose="02020603050405020304" pitchFamily="18" charset="0"/>
              <a:ea typeface="宋体" panose="02010600030101010101" pitchFamily="2" charset="-122"/>
            </a:endParaRPr>
          </a:p>
          <a:p>
            <a:pPr indent="0" fontAlgn="auto">
              <a:lnSpc>
                <a:spcPct val="120000"/>
              </a:lnSpc>
            </a:pPr>
            <a:r>
              <a:rPr lang="en-US" sz="2000" b="0" dirty="0">
                <a:solidFill>
                  <a:srgbClr val="FF0000"/>
                </a:solidFill>
                <a:latin typeface="Times New Roman" panose="02020603050405020304" pitchFamily="18" charset="0"/>
                <a:ea typeface="宋体" panose="02010600030101010101" pitchFamily="2" charset="-122"/>
              </a:rPr>
              <a:t> </a:t>
            </a:r>
            <a:r>
              <a:rPr lang="en-US" altLang="zh-CN"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细节练习</a:t>
            </a:r>
            <a:endParaRPr lang="en-US" sz="2000" b="0" dirty="0">
              <a:solidFill>
                <a:srgbClr val="FF0000"/>
              </a:solidFill>
              <a:latin typeface="Times New Roman" panose="02020603050405020304" pitchFamily="18" charset="0"/>
            </a:endParaRPr>
          </a:p>
          <a:p>
            <a:pPr indent="0" fontAlgn="auto">
              <a:lnSpc>
                <a:spcPct val="120000"/>
              </a:lnSpc>
            </a:pPr>
            <a:r>
              <a:rPr lang="en-US" sz="2000" b="1" dirty="0">
                <a:latin typeface="Calibri" panose="020F0502020204030204" pitchFamily="34" charset="0"/>
                <a:cs typeface="Calibri" panose="020F0502020204030204" pitchFamily="34" charset="0"/>
              </a:rPr>
              <a:t>A3 </a:t>
            </a:r>
            <a:r>
              <a:rPr lang="zh-CN" sz="2000" b="1" dirty="0">
                <a:latin typeface="Calibri" panose="020F0502020204030204" pitchFamily="34" charset="0"/>
                <a:ea typeface="宋体" panose="02010600030101010101" pitchFamily="2" charset="-122"/>
                <a:cs typeface="Calibri" panose="020F0502020204030204" pitchFamily="34" charset="0"/>
              </a:rPr>
              <a:t>在接下来的几周里，放学后他们在校园的一角全心投入练习。</a:t>
            </a:r>
            <a:r>
              <a:rPr lang="en-US" altLang="zh-CN" sz="2000" b="1" dirty="0">
                <a:latin typeface="Calibri" panose="020F0502020204030204" pitchFamily="34" charset="0"/>
                <a:ea typeface="宋体" panose="02010600030101010101" pitchFamily="2" charset="-122"/>
                <a:cs typeface="Calibri" panose="020F0502020204030204" pitchFamily="34" charset="0"/>
              </a:rPr>
              <a:t>Faris</a:t>
            </a:r>
            <a:r>
              <a:rPr lang="zh-CN" sz="2000" b="1" dirty="0">
                <a:latin typeface="Calibri" panose="020F0502020204030204" pitchFamily="34" charset="0"/>
                <a:ea typeface="宋体" panose="02010600030101010101" pitchFamily="2" charset="-122"/>
                <a:cs typeface="Calibri" panose="020F0502020204030204" pitchFamily="34" charset="0"/>
              </a:rPr>
              <a:t>有着令人赞叹的完美的嗓音，担任主唱。</a:t>
            </a:r>
            <a:r>
              <a:rPr lang="en-US" altLang="zh-CN" sz="2000" b="1" dirty="0">
                <a:latin typeface="Calibri" panose="020F0502020204030204" pitchFamily="34" charset="0"/>
                <a:ea typeface="宋体" panose="02010600030101010101" pitchFamily="2" charset="-122"/>
                <a:cs typeface="Calibri" panose="020F0502020204030204" pitchFamily="34" charset="0"/>
              </a:rPr>
              <a:t>Bruce</a:t>
            </a:r>
            <a:r>
              <a:rPr lang="zh-CN" sz="2000" b="1" dirty="0">
                <a:latin typeface="Calibri" panose="020F0502020204030204" pitchFamily="34" charset="0"/>
                <a:ea typeface="宋体" panose="02010600030101010101" pitchFamily="2" charset="-122"/>
                <a:cs typeface="Calibri" panose="020F0502020204030204" pitchFamily="34" charset="0"/>
              </a:rPr>
              <a:t>弹奏一把破旧的吉他，</a:t>
            </a:r>
            <a:r>
              <a:rPr lang="en-US" altLang="zh-CN" sz="2000" b="1" dirty="0">
                <a:latin typeface="Calibri" panose="020F0502020204030204" pitchFamily="34" charset="0"/>
                <a:ea typeface="宋体" panose="02010600030101010101" pitchFamily="2" charset="-122"/>
                <a:cs typeface="Calibri" panose="020F0502020204030204" pitchFamily="34" charset="0"/>
              </a:rPr>
              <a:t>David</a:t>
            </a:r>
            <a:r>
              <a:rPr lang="zh-CN" sz="2000" b="1" dirty="0">
                <a:latin typeface="Calibri" panose="020F0502020204030204" pitchFamily="34" charset="0"/>
                <a:ea typeface="宋体" panose="02010600030101010101" pitchFamily="2" charset="-122"/>
                <a:cs typeface="Calibri" panose="020F0502020204030204" pitchFamily="34" charset="0"/>
              </a:rPr>
              <a:t>操作键盘，另外两个男孩则负责打鼓和弹贝斯。</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lnSpc>
                <a:spcPct val="120000"/>
              </a:lnSpc>
            </a:pPr>
            <a:r>
              <a:rPr lang="en-US" sz="2000" b="1" i="1" dirty="0">
                <a:latin typeface="Calibri" panose="020F0502020204030204" pitchFamily="34" charset="0"/>
                <a:cs typeface="Calibri" panose="020F0502020204030204" pitchFamily="34" charset="0"/>
              </a:rPr>
              <a:t>Over the next few weeks, they </a:t>
            </a:r>
            <a:r>
              <a:rPr lang="en-US" sz="2000" b="1" i="1" u="sng" dirty="0">
                <a:solidFill>
                  <a:srgbClr val="FF0000"/>
                </a:solidFill>
                <a:latin typeface="Calibri" panose="020F0502020204030204" pitchFamily="34" charset="0"/>
                <a:cs typeface="Calibri" panose="020F0502020204030204" pitchFamily="34" charset="0"/>
              </a:rPr>
              <a:t>threw themselves into practice/committed themselves to practicing</a:t>
            </a:r>
            <a:endParaRPr lang="en-US" sz="2000" b="1" i="1" u="sng" dirty="0">
              <a:solidFill>
                <a:srgbClr val="FF0000"/>
              </a:solidFill>
              <a:latin typeface="Calibri" panose="020F0502020204030204" pitchFamily="34" charset="0"/>
              <a:cs typeface="Calibri" panose="020F0502020204030204" pitchFamily="34" charset="0"/>
            </a:endParaRPr>
          </a:p>
          <a:p>
            <a:pPr indent="0" fontAlgn="auto">
              <a:lnSpc>
                <a:spcPct val="120000"/>
              </a:lnSpc>
            </a:pPr>
            <a:r>
              <a:rPr lang="en-US" sz="2000" b="1" i="1" dirty="0">
                <a:latin typeface="Calibri" panose="020F0502020204030204" pitchFamily="34" charset="0"/>
                <a:cs typeface="Calibri" panose="020F0502020204030204" pitchFamily="34" charset="0"/>
              </a:rPr>
              <a:t>in a corner of the schoolyard after school. </a:t>
            </a:r>
            <a:r>
              <a:rPr lang="en-US" sz="2000" b="1" i="1" u="sng" dirty="0">
                <a:solidFill>
                  <a:srgbClr val="FF0000"/>
                </a:solidFill>
                <a:latin typeface="Calibri" panose="020F0502020204030204" pitchFamily="34" charset="0"/>
                <a:cs typeface="Calibri" panose="020F0502020204030204" pitchFamily="34" charset="0"/>
              </a:rPr>
              <a:t>Faris</a:t>
            </a:r>
            <a:r>
              <a:rPr lang="en-US" sz="2000" b="1" i="1" dirty="0">
                <a:latin typeface="Calibri" panose="020F0502020204030204" pitchFamily="34" charset="0"/>
                <a:cs typeface="Calibri" panose="020F0502020204030204" pitchFamily="34" charset="0"/>
              </a:rPr>
              <a:t>, with his impressive and perfect voice, took on the role of the singer, </a:t>
            </a:r>
            <a:r>
              <a:rPr lang="en-US" sz="2000" b="1" i="1" dirty="0">
                <a:highlight>
                  <a:srgbClr val="FFFF00"/>
                </a:highlight>
                <a:latin typeface="Calibri" panose="020F0502020204030204" pitchFamily="34" charset="0"/>
                <a:cs typeface="Calibri" panose="020F0502020204030204" pitchFamily="34" charset="0"/>
              </a:rPr>
              <a:t>while</a:t>
            </a:r>
            <a:r>
              <a:rPr lang="en-US" sz="2000" b="1" i="1" dirty="0">
                <a:latin typeface="Calibri" panose="020F0502020204030204" pitchFamily="34" charset="0"/>
                <a:cs typeface="Calibri" panose="020F0502020204030204" pitchFamily="34" charset="0"/>
              </a:rPr>
              <a:t> </a:t>
            </a:r>
            <a:r>
              <a:rPr lang="en-US" sz="2000" b="1" i="1" u="sng" dirty="0">
                <a:solidFill>
                  <a:srgbClr val="FF0000"/>
                </a:solidFill>
                <a:latin typeface="Calibri" panose="020F0502020204030204" pitchFamily="34" charset="0"/>
                <a:cs typeface="Calibri" panose="020F0502020204030204" pitchFamily="34" charset="0"/>
              </a:rPr>
              <a:t>Bruce</a:t>
            </a:r>
            <a:r>
              <a:rPr lang="en-US" sz="2000" b="1" i="1" dirty="0">
                <a:latin typeface="Calibri" panose="020F0502020204030204" pitchFamily="34" charset="0"/>
                <a:cs typeface="Calibri" panose="020F0502020204030204" pitchFamily="34" charset="0"/>
              </a:rPr>
              <a:t> played an old/a shabby/a worn-out guitar, </a:t>
            </a:r>
            <a:r>
              <a:rPr lang="en-US" sz="2000" b="1" i="1" u="sng" dirty="0">
                <a:solidFill>
                  <a:srgbClr val="FF0000"/>
                </a:solidFill>
                <a:latin typeface="Calibri" panose="020F0502020204030204" pitchFamily="34" charset="0"/>
                <a:cs typeface="Calibri" panose="020F0502020204030204" pitchFamily="34" charset="0"/>
              </a:rPr>
              <a:t>David</a:t>
            </a:r>
            <a:r>
              <a:rPr lang="en-US" sz="2000" b="1" i="1" dirty="0">
                <a:latin typeface="Calibri" panose="020F0502020204030204" pitchFamily="34" charset="0"/>
                <a:cs typeface="Calibri" panose="020F0502020204030204" pitchFamily="34" charset="0"/>
              </a:rPr>
              <a:t> worked the keyboard, and </a:t>
            </a:r>
            <a:r>
              <a:rPr lang="en-US" sz="2000" b="1" i="1" u="sng" dirty="0">
                <a:solidFill>
                  <a:srgbClr val="FF0000"/>
                </a:solidFill>
                <a:latin typeface="Calibri" panose="020F0502020204030204" pitchFamily="34" charset="0"/>
                <a:cs typeface="Calibri" panose="020F0502020204030204" pitchFamily="34" charset="0"/>
              </a:rPr>
              <a:t>the other two boys </a:t>
            </a:r>
            <a:r>
              <a:rPr lang="en-US" sz="2000" b="1" i="1" dirty="0">
                <a:latin typeface="Calibri" panose="020F0502020204030204" pitchFamily="34" charset="0"/>
                <a:cs typeface="Calibri" panose="020F0502020204030204" pitchFamily="34" charset="0"/>
              </a:rPr>
              <a:t>played drums and bass. </a:t>
            </a:r>
            <a:endParaRPr lang="en-US" sz="2000" b="1" i="1" dirty="0">
              <a:latin typeface="Calibri" panose="020F0502020204030204" pitchFamily="34" charset="0"/>
              <a:cs typeface="Calibri" panose="020F0502020204030204" pitchFamily="34" charset="0"/>
            </a:endParaRPr>
          </a:p>
          <a:p>
            <a:pPr indent="0" fontAlgn="auto">
              <a:lnSpc>
                <a:spcPct val="120000"/>
              </a:lnSpc>
            </a:pPr>
            <a:r>
              <a:rPr lang="en-US" sz="2000" b="1" dirty="0">
                <a:latin typeface="Calibri" panose="020F0502020204030204" pitchFamily="34" charset="0"/>
                <a:cs typeface="Calibri" panose="020F0502020204030204" pitchFamily="34" charset="0"/>
              </a:rPr>
              <a:t>A4 </a:t>
            </a:r>
            <a:r>
              <a:rPr lang="zh-CN" sz="2000" b="1" dirty="0">
                <a:latin typeface="Calibri" panose="020F0502020204030204" pitchFamily="34" charset="0"/>
                <a:ea typeface="宋体" panose="02010600030101010101" pitchFamily="2" charset="-122"/>
                <a:cs typeface="Calibri" panose="020F0502020204030204" pitchFamily="34" charset="0"/>
              </a:rPr>
              <a:t>一开始</a:t>
            </a:r>
            <a:r>
              <a:rPr lang="en-US" altLang="zh-CN" sz="2000" b="1" dirty="0">
                <a:latin typeface="Calibri" panose="020F0502020204030204" pitchFamily="34" charset="0"/>
                <a:ea typeface="宋体" panose="02010600030101010101" pitchFamily="2" charset="-122"/>
                <a:cs typeface="Calibri" panose="020F0502020204030204" pitchFamily="34" charset="0"/>
              </a:rPr>
              <a:t>Faris</a:t>
            </a:r>
            <a:r>
              <a:rPr lang="zh-CN" sz="2000" b="1" dirty="0">
                <a:latin typeface="Calibri" panose="020F0502020204030204" pitchFamily="34" charset="0"/>
                <a:ea typeface="宋体" panose="02010600030101010101" pitchFamily="2" charset="-122"/>
                <a:cs typeface="Calibri" panose="020F0502020204030204" pitchFamily="34" charset="0"/>
              </a:rPr>
              <a:t>很紧张，不确定自己能否达到摇滚明星的形象</a:t>
            </a:r>
            <a:r>
              <a:rPr lang="en-US" sz="2000" b="1" dirty="0">
                <a:latin typeface="Calibri" panose="020F0502020204030204" pitchFamily="34" charset="0"/>
                <a:cs typeface="Calibri" panose="020F0502020204030204" pitchFamily="34" charset="0"/>
              </a:rPr>
              <a:t>(adj</a:t>
            </a:r>
            <a:r>
              <a:rPr lang="zh-CN" sz="2000" b="1" dirty="0">
                <a:latin typeface="Calibri" panose="020F0502020204030204" pitchFamily="34" charset="0"/>
                <a:ea typeface="宋体" panose="02010600030101010101" pitchFamily="2" charset="-122"/>
                <a:cs typeface="Calibri" panose="020F0502020204030204" pitchFamily="34" charset="0"/>
              </a:rPr>
              <a:t>前缀</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主句</a:t>
            </a:r>
            <a:r>
              <a:rPr lang="en-US" altLang="zh-CN" sz="2000" b="1" dirty="0">
                <a:latin typeface="Calibri" panose="020F0502020204030204" pitchFamily="34" charset="0"/>
                <a:ea typeface="宋体" panose="02010600030101010101" pitchFamily="2" charset="-122"/>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。但他们练习得越多，他就越有信心</a:t>
            </a:r>
            <a:r>
              <a:rPr lang="en-US" sz="2000" b="1" dirty="0">
                <a:latin typeface="Calibri" panose="020F0502020204030204" pitchFamily="34" charset="0"/>
                <a:cs typeface="Calibri" panose="020F0502020204030204" pitchFamily="34" charset="0"/>
              </a:rPr>
              <a:t>(the more...the more...)</a:t>
            </a:r>
            <a:r>
              <a:rPr lang="zh-CN" sz="2000" b="1" dirty="0">
                <a:latin typeface="Calibri" panose="020F0502020204030204" pitchFamily="34" charset="0"/>
                <a:ea typeface="宋体" panose="02010600030101010101" pitchFamily="2" charset="-122"/>
                <a:cs typeface="Calibri" panose="020F0502020204030204" pitchFamily="34" charset="0"/>
              </a:rPr>
              <a:t>。音乐再次</a:t>
            </a:r>
            <a:r>
              <a:rPr lang="zh-CN" sz="2000" b="1" dirty="0">
                <a:solidFill>
                  <a:srgbClr val="FF0000"/>
                </a:solidFill>
                <a:latin typeface="Calibri" panose="020F0502020204030204" pitchFamily="34" charset="0"/>
                <a:ea typeface="宋体" panose="02010600030101010101" pitchFamily="2" charset="-122"/>
                <a:cs typeface="Calibri" panose="020F0502020204030204" pitchFamily="34" charset="0"/>
              </a:rPr>
              <a:t>施展了它的魔力</a:t>
            </a:r>
            <a:r>
              <a:rPr lang="zh-CN" sz="2000" b="1" dirty="0">
                <a:latin typeface="Calibri" panose="020F0502020204030204" pitchFamily="34" charset="0"/>
                <a:ea typeface="宋体" panose="02010600030101010101" pitchFamily="2" charset="-122"/>
                <a:cs typeface="Calibri" panose="020F0502020204030204" pitchFamily="34" charset="0"/>
              </a:rPr>
              <a:t>，就像</a:t>
            </a:r>
            <a:r>
              <a:rPr lang="en-US" altLang="zh-CN" sz="2000" b="1" dirty="0">
                <a:latin typeface="Calibri" panose="020F0502020204030204" pitchFamily="34" charset="0"/>
                <a:ea typeface="宋体" panose="02010600030101010101" pitchFamily="2" charset="-122"/>
                <a:cs typeface="Calibri" panose="020F0502020204030204" pitchFamily="34" charset="0"/>
              </a:rPr>
              <a:t>4</a:t>
            </a:r>
            <a:r>
              <a:rPr lang="zh-CN" sz="2000" b="1" dirty="0">
                <a:latin typeface="Calibri" panose="020F0502020204030204" pitchFamily="34" charset="0"/>
                <a:ea typeface="宋体" panose="02010600030101010101" pitchFamily="2" charset="-122"/>
                <a:cs typeface="Calibri" panose="020F0502020204030204" pitchFamily="34" charset="0"/>
              </a:rPr>
              <a:t>年前它第一次帮助</a:t>
            </a:r>
            <a:r>
              <a:rPr lang="en-US" altLang="zh-CN" sz="2000" b="1" i="1" dirty="0">
                <a:latin typeface="Calibri" panose="020F0502020204030204" pitchFamily="34" charset="0"/>
                <a:cs typeface="Calibri" panose="020F0502020204030204" pitchFamily="34" charset="0"/>
              </a:rPr>
              <a:t>Faris</a:t>
            </a:r>
            <a:r>
              <a:rPr lang="zh-CN" sz="2000" b="1" dirty="0">
                <a:latin typeface="Calibri" panose="020F0502020204030204" pitchFamily="34" charset="0"/>
                <a:ea typeface="宋体" panose="02010600030101010101" pitchFamily="2" charset="-122"/>
                <a:cs typeface="Calibri" panose="020F0502020204030204" pitchFamily="34" charset="0"/>
              </a:rPr>
              <a:t>在合唱团中发现自己的天赋时那样（主句</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从句后缀）。</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lnSpc>
                <a:spcPct val="120000"/>
              </a:lnSpc>
            </a:pPr>
            <a:r>
              <a:rPr lang="en-US" sz="2000" b="1" i="1" dirty="0">
                <a:latin typeface="Calibri" panose="020F0502020204030204" pitchFamily="34" charset="0"/>
                <a:cs typeface="Calibri" panose="020F0502020204030204" pitchFamily="34" charset="0"/>
              </a:rPr>
              <a:t>Nervous at first, Faris was unsure if he could </a:t>
            </a:r>
            <a:r>
              <a:rPr lang="en-US" sz="2000" b="1" i="1" dirty="0">
                <a:solidFill>
                  <a:srgbClr val="FF0000"/>
                </a:solidFill>
                <a:latin typeface="Calibri" panose="020F0502020204030204" pitchFamily="34" charset="0"/>
                <a:cs typeface="Calibri" panose="020F0502020204030204" pitchFamily="34" charset="0"/>
              </a:rPr>
              <a:t>live up to the image</a:t>
            </a:r>
            <a:r>
              <a:rPr lang="en-US" sz="2000" b="1" i="1" dirty="0">
                <a:latin typeface="Calibri" panose="020F0502020204030204" pitchFamily="34" charset="0"/>
                <a:cs typeface="Calibri" panose="020F0502020204030204" pitchFamily="34" charset="0"/>
              </a:rPr>
              <a:t> of a rock star. </a:t>
            </a:r>
            <a:r>
              <a:rPr lang="en-US" sz="2000" b="1" i="1" dirty="0">
                <a:highlight>
                  <a:srgbClr val="FFFF00"/>
                </a:highlight>
                <a:latin typeface="Calibri" panose="020F0502020204030204" pitchFamily="34" charset="0"/>
                <a:cs typeface="Calibri" panose="020F0502020204030204" pitchFamily="34" charset="0"/>
              </a:rPr>
              <a:t>But</a:t>
            </a:r>
            <a:r>
              <a:rPr lang="en-US" sz="2000" b="1" i="1" dirty="0">
                <a:latin typeface="Calibri" panose="020F0502020204030204" pitchFamily="34" charset="0"/>
                <a:cs typeface="Calibri" panose="020F0502020204030204" pitchFamily="34" charset="0"/>
              </a:rPr>
              <a:t> </a:t>
            </a:r>
            <a:r>
              <a:rPr lang="en-US" sz="2000" b="1" i="1" u="sng" dirty="0">
                <a:solidFill>
                  <a:srgbClr val="FF0000"/>
                </a:solidFill>
                <a:latin typeface="Calibri" panose="020F0502020204030204" pitchFamily="34" charset="0"/>
                <a:cs typeface="Calibri" panose="020F0502020204030204" pitchFamily="34" charset="0"/>
              </a:rPr>
              <a:t>the more they practiced, the more his confidence grew</a:t>
            </a:r>
            <a:r>
              <a:rPr lang="en-US" sz="2000" b="1" i="1" dirty="0">
                <a:latin typeface="Calibri" panose="020F0502020204030204" pitchFamily="34" charset="0"/>
                <a:cs typeface="Calibri" panose="020F0502020204030204" pitchFamily="34" charset="0"/>
              </a:rPr>
              <a:t>. Once again, </a:t>
            </a:r>
            <a:r>
              <a:rPr lang="en-US" sz="2000" b="1" i="1" u="sng" dirty="0">
                <a:solidFill>
                  <a:srgbClr val="FF0000"/>
                </a:solidFill>
                <a:latin typeface="Calibri" panose="020F0502020204030204" pitchFamily="34" charset="0"/>
                <a:cs typeface="Calibri" panose="020F0502020204030204" pitchFamily="34" charset="0"/>
              </a:rPr>
              <a:t>music worked its magic</a:t>
            </a:r>
            <a:r>
              <a:rPr lang="en-US" sz="2000" b="1" i="1" dirty="0">
                <a:latin typeface="Calibri" panose="020F0502020204030204" pitchFamily="34" charset="0"/>
                <a:cs typeface="Calibri" panose="020F0502020204030204" pitchFamily="34" charset="0"/>
              </a:rPr>
              <a:t>, just as it had done </a:t>
            </a:r>
            <a:r>
              <a:rPr lang="en-US" altLang="zh-CN" sz="2000" b="1" i="1" dirty="0">
                <a:latin typeface="Calibri" panose="020F0502020204030204" pitchFamily="34" charset="0"/>
                <a:cs typeface="Calibri" panose="020F0502020204030204" pitchFamily="34" charset="0"/>
              </a:rPr>
              <a:t>four</a:t>
            </a:r>
            <a:r>
              <a:rPr lang="en-US" sz="2000" b="1" i="1" dirty="0">
                <a:latin typeface="Calibri" panose="020F0502020204030204" pitchFamily="34" charset="0"/>
                <a:cs typeface="Calibri" panose="020F0502020204030204" pitchFamily="34" charset="0"/>
              </a:rPr>
              <a:t> years ago when Faris</a:t>
            </a:r>
            <a:r>
              <a:rPr lang="en-US" sz="2000" b="1" i="1" dirty="0">
                <a:latin typeface="Calibri" panose="020F0502020204030204" pitchFamily="34" charset="0"/>
                <a:ea typeface="宋体" panose="02010600030101010101" pitchFamily="2" charset="-122"/>
                <a:cs typeface="Calibri" panose="020F0502020204030204" pitchFamily="34" charset="0"/>
              </a:rPr>
              <a:t>’ </a:t>
            </a:r>
            <a:r>
              <a:rPr lang="en-US" sz="2000" b="1" i="1" dirty="0">
                <a:latin typeface="Calibri" panose="020F0502020204030204" pitchFamily="34" charset="0"/>
                <a:cs typeface="Calibri" panose="020F0502020204030204" pitchFamily="34" charset="0"/>
              </a:rPr>
              <a:t>talent was discovered in the choir.</a:t>
            </a:r>
            <a:endParaRPr lang="en-US" sz="2000" b="0" i="1" dirty="0">
              <a:latin typeface="Times New Roman" panose="02020603050405020304" pitchFamily="18" charset="0"/>
              <a:cs typeface="Times New Roman" panose="02020603050405020304" pitchFamily="18" charset="0"/>
            </a:endParaRPr>
          </a:p>
        </p:txBody>
      </p:sp>
      <p:grpSp>
        <p:nvGrpSpPr>
          <p:cNvPr id="2" name="组合 1"/>
          <p:cNvGrpSpPr/>
          <p:nvPr/>
        </p:nvGrpSpPr>
        <p:grpSpPr>
          <a:xfrm>
            <a:off x="511278" y="294302"/>
            <a:ext cx="4910234" cy="492443"/>
            <a:chOff x="146958" y="290289"/>
            <a:chExt cx="4716444" cy="492443"/>
          </a:xfrm>
        </p:grpSpPr>
        <p:sp>
          <p:nvSpPr>
            <p:cNvPr id="3" name="矩形 2"/>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
                                            <p:txEl>
                                              <p:pRg st="3" end="3"/>
                                            </p:txEl>
                                          </p:spTgt>
                                        </p:tgtEl>
                                        <p:attrNameLst>
                                          <p:attrName>style.visibility</p:attrName>
                                        </p:attrNameLst>
                                      </p:cBhvr>
                                      <p:to>
                                        <p:strVal val="visible"/>
                                      </p:to>
                                    </p:set>
                                    <p:animEffect transition="in" filter="wipe(down)">
                                      <p:cBhvr>
                                        <p:cTn id="7" dur="500"/>
                                        <p:tgtEl>
                                          <p:spTgt spid="10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xEl>
                                              <p:pRg st="4" end="4"/>
                                            </p:txEl>
                                          </p:spTgt>
                                        </p:tgtEl>
                                        <p:attrNameLst>
                                          <p:attrName>style.visibility</p:attrName>
                                        </p:attrNameLst>
                                      </p:cBhvr>
                                      <p:to>
                                        <p:strVal val="visible"/>
                                      </p:to>
                                    </p:set>
                                    <p:animEffect transition="in" filter="wipe(down)">
                                      <p:cBhvr>
                                        <p:cTn id="12" dur="500"/>
                                        <p:tgtEl>
                                          <p:spTgt spid="10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0">
                                            <p:txEl>
                                              <p:pRg st="6" end="6"/>
                                            </p:txEl>
                                          </p:spTgt>
                                        </p:tgtEl>
                                        <p:attrNameLst>
                                          <p:attrName>style.visibility</p:attrName>
                                        </p:attrNameLst>
                                      </p:cBhvr>
                                      <p:to>
                                        <p:strVal val="visible"/>
                                      </p:to>
                                    </p:set>
                                    <p:animEffect transition="in" filter="wipe(down)">
                                      <p:cBhvr>
                                        <p:cTn id="17" dur="500"/>
                                        <p:tgtEl>
                                          <p:spTgt spid="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77767" y="1104034"/>
            <a:ext cx="11187315" cy="5526348"/>
          </a:xfrm>
          <a:prstGeom prst="roundRect">
            <a:avLst>
              <a:gd name="adj" fmla="val 4737"/>
            </a:avLst>
          </a:prstGeom>
          <a:noFill/>
          <a:ln w="9525">
            <a:noFill/>
          </a:ln>
        </p:spPr>
        <p:txBody>
          <a:bodyPr wrap="square">
            <a:spAutoFit/>
          </a:bodyPr>
          <a:lstStyle/>
          <a:p>
            <a:pPr indent="0" fontAlgn="auto">
              <a:lnSpc>
                <a:spcPct val="130000"/>
              </a:lnSpc>
            </a:pPr>
            <a:r>
              <a:rPr lang="en-US" altLang="zh-CN" sz="2000" b="1" dirty="0">
                <a:highlight>
                  <a:srgbClr val="FFFF00"/>
                </a:highlight>
                <a:latin typeface="Calibri" panose="020F0502020204030204"/>
                <a:ea typeface="宋体" panose="02010600030101010101" pitchFamily="2" charset="-122"/>
                <a:cs typeface="Times New Roman" panose="02020603050405020304" pitchFamily="18" charset="0"/>
                <a:sym typeface="+mn-ea"/>
              </a:rPr>
              <a:t>“We should form a band,” Bruce whispered</a:t>
            </a:r>
            <a:r>
              <a:rPr lang="en-US" altLang="zh-CN" sz="2000" b="1" dirty="0">
                <a:latin typeface="Calibri" panose="020F0502020204030204"/>
                <a:ea typeface="宋体" panose="02010600030101010101" pitchFamily="2" charset="-122"/>
                <a:cs typeface="Times New Roman" panose="02020603050405020304" pitchFamily="18" charset="0"/>
                <a:sym typeface="+mn-ea"/>
              </a:rPr>
              <a:t>.</a:t>
            </a:r>
            <a:endParaRPr lang="zh-CN" altLang="en-US" sz="2000" b="1" dirty="0">
              <a:highlight>
                <a:srgbClr val="00FFFF"/>
              </a:highlight>
              <a:latin typeface="Calibri" panose="020F0502020204030204" pitchFamily="34" charset="0"/>
              <a:cs typeface="Calibri" panose="020F0502020204030204" pitchFamily="34" charset="0"/>
            </a:endParaRPr>
          </a:p>
          <a:p>
            <a:pPr indent="0" fontAlgn="auto">
              <a:lnSpc>
                <a:spcPct val="130000"/>
              </a:lnSpc>
            </a:pPr>
            <a:r>
              <a:rPr lang="zh-CN" altLang="en-US" sz="2000" b="1" dirty="0">
                <a:highlight>
                  <a:srgbClr val="00FFFF"/>
                </a:highlight>
                <a:latin typeface="Calibri" panose="020F0502020204030204" pitchFamily="34" charset="0"/>
                <a:cs typeface="Calibri" panose="020F0502020204030204" pitchFamily="34" charset="0"/>
              </a:rPr>
              <a:t>S3 </a:t>
            </a:r>
            <a:r>
              <a:rPr lang="en-US" altLang="zh-CN" sz="2000" b="1" dirty="0">
                <a:highlight>
                  <a:srgbClr val="00FFFF"/>
                </a:highlight>
                <a:latin typeface="Calibri" panose="020F0502020204030204" pitchFamily="34" charset="0"/>
                <a:cs typeface="Calibri" panose="020F0502020204030204" pitchFamily="34" charset="0"/>
              </a:rPr>
              <a:t>   </a:t>
            </a:r>
            <a:r>
              <a:rPr lang="zh-CN" altLang="en-US" sz="2000" b="1" dirty="0">
                <a:highlight>
                  <a:srgbClr val="00FFFF"/>
                </a:highlight>
                <a:latin typeface="Calibri" panose="020F0502020204030204" pitchFamily="34" charset="0"/>
                <a:cs typeface="Calibri" panose="020F0502020204030204" pitchFamily="34" charset="0"/>
              </a:rPr>
              <a:t>get a chance to perform</a:t>
            </a:r>
            <a:endParaRPr lang="zh-CN" altLang="en-US" sz="2000" b="1" dirty="0">
              <a:highlight>
                <a:srgbClr val="00FFFF"/>
              </a:highlight>
              <a:latin typeface="Calibri" panose="020F0502020204030204" pitchFamily="34" charset="0"/>
              <a:cs typeface="Calibri" panose="020F0502020204030204" pitchFamily="34" charset="0"/>
            </a:endParaRPr>
          </a:p>
          <a:p>
            <a:pPr indent="0" fontAlgn="auto">
              <a:lnSpc>
                <a:spcPct val="130000"/>
              </a:lnSpc>
            </a:pPr>
            <a:r>
              <a:rPr lang="en-US" sz="2000" b="1" u="sng" dirty="0">
                <a:latin typeface="Calibri" panose="020F0502020204030204" pitchFamily="34" charset="0"/>
                <a:cs typeface="Calibri" panose="020F0502020204030204" pitchFamily="34" charset="0"/>
              </a:rPr>
              <a:t>A5  </a:t>
            </a:r>
            <a:endParaRPr lang="en-US" sz="2000" b="1" u="sng" dirty="0">
              <a:latin typeface="Calibri" panose="020F0502020204030204" pitchFamily="34" charset="0"/>
              <a:cs typeface="Calibri" panose="020F0502020204030204" pitchFamily="34" charset="0"/>
            </a:endParaRPr>
          </a:p>
          <a:p>
            <a:pPr indent="0" fontAlgn="auto">
              <a:lnSpc>
                <a:spcPct val="130000"/>
              </a:lnSpc>
            </a:pPr>
            <a:r>
              <a:rPr lang="en-US" sz="2000" b="1" dirty="0">
                <a:latin typeface="Calibri" panose="020F0502020204030204" pitchFamily="34" charset="0"/>
                <a:cs typeface="Calibri" panose="020F0502020204030204" pitchFamily="34" charset="0"/>
              </a:rPr>
              <a:t>1.</a:t>
            </a:r>
            <a:r>
              <a:rPr lang="zh-CN" sz="2000" b="1" dirty="0">
                <a:solidFill>
                  <a:srgbClr val="002060"/>
                </a:solidFill>
                <a:latin typeface="Calibri" panose="020F0502020204030204" pitchFamily="34" charset="0"/>
                <a:ea typeface="宋体" panose="02010600030101010101" pitchFamily="2" charset="-122"/>
                <a:cs typeface="Calibri" panose="020F0502020204030204" pitchFamily="34" charset="0"/>
              </a:rPr>
              <a:t>当年度才艺表演的消息传来时</a:t>
            </a:r>
            <a:r>
              <a:rPr lang="zh-CN" sz="2000" b="1" dirty="0">
                <a:latin typeface="Calibri" panose="020F0502020204030204" pitchFamily="34" charset="0"/>
                <a:ea typeface="宋体" panose="02010600030101010101" pitchFamily="2" charset="-122"/>
                <a:cs typeface="Calibri" panose="020F0502020204030204" pitchFamily="34" charset="0"/>
              </a:rPr>
              <a:t>，摇滚乐队兴奋不已，渴望用他们时尚的音乐表演震惊校园里的每一个人</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前缀从句</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主句</a:t>
            </a:r>
            <a:r>
              <a:rPr lang="en-US" sz="2000" b="1" dirty="0">
                <a:latin typeface="Calibri" panose="020F0502020204030204" pitchFamily="34" charset="0"/>
                <a:cs typeface="Calibri" panose="020F0502020204030204" pitchFamily="34" charset="0"/>
              </a:rPr>
              <a:t>+adj</a:t>
            </a:r>
            <a:r>
              <a:rPr lang="zh-CN" sz="2000" b="1" dirty="0">
                <a:latin typeface="Calibri" panose="020F0502020204030204" pitchFamily="34" charset="0"/>
                <a:ea typeface="宋体" panose="02010600030101010101" pitchFamily="2" charset="-122"/>
                <a:cs typeface="Calibri" panose="020F0502020204030204" pitchFamily="34" charset="0"/>
              </a:rPr>
              <a:t>后缀</a:t>
            </a:r>
            <a:r>
              <a:rPr lang="en-US" altLang="zh-CN" sz="2000" b="1" dirty="0">
                <a:latin typeface="Calibri" panose="020F0502020204030204" pitchFamily="34" charset="0"/>
                <a:ea typeface="宋体" panose="02010600030101010101" pitchFamily="2" charset="-122"/>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。然后，</a:t>
            </a:r>
            <a:r>
              <a:rPr lang="zh-CN" sz="2000" b="1" dirty="0">
                <a:solidFill>
                  <a:srgbClr val="FF0000"/>
                </a:solidFill>
                <a:latin typeface="Calibri" panose="020F0502020204030204" pitchFamily="34" charset="0"/>
                <a:ea typeface="宋体" panose="02010600030101010101" pitchFamily="2" charset="-122"/>
                <a:cs typeface="Calibri" panose="020F0502020204030204" pitchFamily="34" charset="0"/>
              </a:rPr>
              <a:t>盛大的演出日</a:t>
            </a:r>
            <a:r>
              <a:rPr lang="zh-CN" sz="2000" b="1" dirty="0">
                <a:latin typeface="Calibri" panose="020F0502020204030204" pitchFamily="34" charset="0"/>
                <a:ea typeface="宋体" panose="02010600030101010101" pitchFamily="2" charset="-122"/>
                <a:cs typeface="Calibri" panose="020F0502020204030204" pitchFamily="34" charset="0"/>
              </a:rPr>
              <a:t>终于来临。</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lnSpc>
                <a:spcPct val="130000"/>
              </a:lnSpc>
            </a:pPr>
            <a:r>
              <a:rPr lang="en-US" sz="2000" b="1" i="1" dirty="0">
                <a:solidFill>
                  <a:srgbClr val="002060"/>
                </a:solidFill>
                <a:latin typeface="Calibri" panose="020F0502020204030204" pitchFamily="34" charset="0"/>
                <a:cs typeface="Calibri" panose="020F0502020204030204" pitchFamily="34" charset="0"/>
              </a:rPr>
              <a:t>When the news of the annual talent show came,</a:t>
            </a:r>
            <a:r>
              <a:rPr lang="en-US" sz="2000" b="1" i="1" dirty="0">
                <a:latin typeface="Calibri" panose="020F0502020204030204" pitchFamily="34" charset="0"/>
                <a:cs typeface="Calibri" panose="020F0502020204030204" pitchFamily="34" charset="0"/>
              </a:rPr>
              <a:t> the rock’n’roll band was thrilled, </a:t>
            </a:r>
            <a:r>
              <a:rPr lang="en-US" sz="2000" b="1" i="1" u="sng" dirty="0">
                <a:solidFill>
                  <a:srgbClr val="FF0000"/>
                </a:solidFill>
                <a:latin typeface="Calibri" panose="020F0502020204030204" pitchFamily="34" charset="0"/>
                <a:cs typeface="Calibri" panose="020F0502020204030204" pitchFamily="34" charset="0"/>
              </a:rPr>
              <a:t>eager</a:t>
            </a:r>
            <a:r>
              <a:rPr lang="en-US" sz="2000" b="1" i="1" dirty="0">
                <a:latin typeface="Calibri" panose="020F0502020204030204" pitchFamily="34" charset="0"/>
                <a:cs typeface="Calibri" panose="020F0502020204030204" pitchFamily="34" charset="0"/>
              </a:rPr>
              <a:t> to shock everyone on campus with their</a:t>
            </a:r>
            <a:r>
              <a:rPr lang="en-US" sz="2000" b="1" i="1" dirty="0">
                <a:solidFill>
                  <a:srgbClr val="FF0000"/>
                </a:solidFill>
                <a:latin typeface="Calibri" panose="020F0502020204030204" pitchFamily="34" charset="0"/>
                <a:cs typeface="Calibri" panose="020F0502020204030204" pitchFamily="34" charset="0"/>
              </a:rPr>
              <a:t> trendy </a:t>
            </a:r>
            <a:r>
              <a:rPr lang="en-US" sz="2000" b="1" i="1" dirty="0">
                <a:latin typeface="Calibri" panose="020F0502020204030204" pitchFamily="34" charset="0"/>
                <a:cs typeface="Calibri" panose="020F0502020204030204" pitchFamily="34" charset="0"/>
              </a:rPr>
              <a:t>music performance. </a:t>
            </a:r>
            <a:r>
              <a:rPr lang="en-US" sz="2000" b="1" i="1" u="sng" dirty="0">
                <a:solidFill>
                  <a:srgbClr val="FF0000"/>
                </a:solidFill>
                <a:latin typeface="Calibri" panose="020F0502020204030204" pitchFamily="34" charset="0"/>
                <a:cs typeface="Calibri" panose="020F0502020204030204" pitchFamily="34" charset="0"/>
              </a:rPr>
              <a:t>Then came the big day</a:t>
            </a:r>
            <a:r>
              <a:rPr lang="en-US" sz="2000" b="1" i="1" dirty="0">
                <a:latin typeface="Calibri" panose="020F0502020204030204" pitchFamily="34" charset="0"/>
                <a:cs typeface="Calibri" panose="020F0502020204030204" pitchFamily="34" charset="0"/>
              </a:rPr>
              <a:t>.</a:t>
            </a:r>
            <a:endParaRPr lang="en-US" sz="2000" b="1" i="1" dirty="0">
              <a:latin typeface="Calibri" panose="020F0502020204030204" pitchFamily="34" charset="0"/>
              <a:cs typeface="Calibri" panose="020F0502020204030204" pitchFamily="34" charset="0"/>
            </a:endParaRPr>
          </a:p>
          <a:p>
            <a:pPr indent="0" fontAlgn="auto">
              <a:lnSpc>
                <a:spcPct val="130000"/>
              </a:lnSpc>
            </a:pPr>
            <a:r>
              <a:rPr lang="en-US" sz="2000" b="1" dirty="0">
                <a:latin typeface="Calibri" panose="020F0502020204030204" pitchFamily="34" charset="0"/>
                <a:cs typeface="Calibri" panose="020F0502020204030204" pitchFamily="34" charset="0"/>
              </a:rPr>
              <a:t>2.</a:t>
            </a:r>
            <a:r>
              <a:rPr lang="zh-CN" sz="2000" b="1" dirty="0">
                <a:latin typeface="Calibri" panose="020F0502020204030204" pitchFamily="34" charset="0"/>
                <a:ea typeface="宋体" panose="02010600030101010101" pitchFamily="2" charset="-122"/>
                <a:cs typeface="Calibri" panose="020F0502020204030204" pitchFamily="34" charset="0"/>
              </a:rPr>
              <a:t>一起演奏摇滚乐的激动之情激励着他们不断前进，很快，他们就准备好在</a:t>
            </a:r>
            <a:r>
              <a:rPr lang="zh-CN" sz="2000" b="1" dirty="0">
                <a:solidFill>
                  <a:srgbClr val="002060"/>
                </a:solidFill>
                <a:latin typeface="Calibri" panose="020F0502020204030204" pitchFamily="34" charset="0"/>
                <a:ea typeface="宋体" panose="02010600030101010101" pitchFamily="2" charset="-122"/>
                <a:cs typeface="Calibri" panose="020F0502020204030204" pitchFamily="34" charset="0"/>
              </a:rPr>
              <a:t>年度</a:t>
            </a:r>
            <a:r>
              <a:rPr lang="en-US" sz="2000" b="1" dirty="0">
                <a:solidFill>
                  <a:srgbClr val="002060"/>
                </a:solidFill>
                <a:latin typeface="Calibri" panose="020F0502020204030204" pitchFamily="34" charset="0"/>
                <a:cs typeface="Calibri" panose="020F0502020204030204" pitchFamily="34" charset="0"/>
              </a:rPr>
              <a:t> </a:t>
            </a:r>
            <a:r>
              <a:rPr lang="zh-CN" sz="2000" b="1" dirty="0">
                <a:solidFill>
                  <a:srgbClr val="002060"/>
                </a:solidFill>
                <a:latin typeface="Calibri" panose="020F0502020204030204" pitchFamily="34" charset="0"/>
                <a:ea typeface="宋体" panose="02010600030101010101" pitchFamily="2" charset="-122"/>
                <a:cs typeface="Calibri" panose="020F0502020204030204" pitchFamily="34" charset="0"/>
              </a:rPr>
              <a:t>“校园之声”活动中</a:t>
            </a:r>
            <a:r>
              <a:rPr lang="zh-CN" sz="2000" b="1" dirty="0">
                <a:latin typeface="Calibri" panose="020F0502020204030204" pitchFamily="34" charset="0"/>
                <a:ea typeface="宋体" panose="02010600030101010101" pitchFamily="2" charset="-122"/>
                <a:cs typeface="Calibri" panose="020F0502020204030204" pitchFamily="34" charset="0"/>
              </a:rPr>
              <a:t>，与全校师生分享他们的热情</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并列主句</a:t>
            </a:r>
            <a:r>
              <a:rPr lang="en-US" altLang="zh-CN" sz="2000" b="1" dirty="0">
                <a:latin typeface="Calibri" panose="020F0502020204030204" pitchFamily="34" charset="0"/>
                <a:ea typeface="宋体" panose="02010600030101010101" pitchFamily="2" charset="-122"/>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。整个乐队，既充满期待又紧张不安，站在后台，准备好让每个人为之疯狂</a:t>
            </a:r>
            <a:r>
              <a:rPr lang="en-US" sz="2000" b="1" dirty="0">
                <a:latin typeface="Calibri" panose="020F0502020204030204" pitchFamily="34" charset="0"/>
                <a:cs typeface="Calibri" panose="020F0502020204030204" pitchFamily="34" charset="0"/>
              </a:rPr>
              <a:t> </a:t>
            </a:r>
            <a:r>
              <a:rPr lang="zh-CN" sz="2000" b="1" dirty="0">
                <a:latin typeface="Calibri" panose="020F0502020204030204" pitchFamily="34" charset="0"/>
                <a:ea typeface="宋体" panose="02010600030101010101" pitchFamily="2" charset="-122"/>
                <a:cs typeface="Calibri" panose="020F0502020204030204" pitchFamily="34" charset="0"/>
              </a:rPr>
              <a:t>—— 就像猫王和他的乐队曾经做过的那样</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主句</a:t>
            </a:r>
            <a:r>
              <a:rPr lang="en-US" sz="2000" b="1" dirty="0">
                <a:latin typeface="Calibri" panose="020F0502020204030204" pitchFamily="34" charset="0"/>
                <a:cs typeface="Calibri" panose="020F0502020204030204" pitchFamily="34" charset="0"/>
              </a:rPr>
              <a:t>+adj</a:t>
            </a:r>
            <a:r>
              <a:rPr lang="zh-CN" sz="2000" b="1" dirty="0">
                <a:latin typeface="Calibri" panose="020F0502020204030204" pitchFamily="34" charset="0"/>
                <a:ea typeface="宋体" panose="02010600030101010101" pitchFamily="2" charset="-122"/>
                <a:cs typeface="Calibri" panose="020F0502020204030204" pitchFamily="34" charset="0"/>
              </a:rPr>
              <a:t>后缀</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补充结构</a:t>
            </a:r>
            <a:r>
              <a:rPr lang="en-US" sz="2000" b="1" dirty="0">
                <a:latin typeface="Calibri" panose="020F0502020204030204" pitchFamily="34" charset="0"/>
                <a:cs typeface="Calibri" panose="020F0502020204030204" pitchFamily="34" charset="0"/>
              </a:rPr>
              <a:t>as</a:t>
            </a:r>
            <a:r>
              <a:rPr lang="zh-CN" sz="2000" b="1" dirty="0">
                <a:latin typeface="Calibri" panose="020F0502020204030204" pitchFamily="34" charset="0"/>
                <a:ea typeface="宋体" panose="02010600030101010101" pitchFamily="2" charset="-122"/>
                <a:cs typeface="Calibri" panose="020F0502020204030204" pitchFamily="34" charset="0"/>
              </a:rPr>
              <a:t>）。</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lnSpc>
                <a:spcPct val="130000"/>
              </a:lnSpc>
            </a:pPr>
            <a:r>
              <a:rPr lang="en-US" sz="2000" b="1" i="1" u="sng" dirty="0">
                <a:solidFill>
                  <a:srgbClr val="FF0000"/>
                </a:solidFill>
                <a:latin typeface="Calibri" panose="020F0502020204030204" pitchFamily="34" charset="0"/>
                <a:cs typeface="Calibri" panose="020F0502020204030204" pitchFamily="34" charset="0"/>
              </a:rPr>
              <a:t>The thrill </a:t>
            </a:r>
            <a:r>
              <a:rPr lang="en-US" sz="2000" b="1" i="1" dirty="0">
                <a:latin typeface="Calibri" panose="020F0502020204030204" pitchFamily="34" charset="0"/>
                <a:cs typeface="Calibri" panose="020F0502020204030204" pitchFamily="34" charset="0"/>
              </a:rPr>
              <a:t>of playing rock</a:t>
            </a:r>
            <a:r>
              <a:rPr lang="en-US" sz="2000" b="1" i="1" dirty="0">
                <a:latin typeface="Calibri" panose="020F0502020204030204" pitchFamily="34" charset="0"/>
                <a:ea typeface="宋体" panose="02010600030101010101" pitchFamily="2" charset="-122"/>
                <a:cs typeface="Calibri" panose="020F0502020204030204" pitchFamily="34" charset="0"/>
              </a:rPr>
              <a:t>’</a:t>
            </a:r>
            <a:r>
              <a:rPr lang="en-US" sz="2000" b="1" i="1" dirty="0">
                <a:latin typeface="Calibri" panose="020F0502020204030204" pitchFamily="34" charset="0"/>
                <a:cs typeface="Calibri" panose="020F0502020204030204" pitchFamily="34" charset="0"/>
              </a:rPr>
              <a:t>n</a:t>
            </a:r>
            <a:r>
              <a:rPr lang="en-US" sz="2000" b="1" i="1" dirty="0">
                <a:latin typeface="Calibri" panose="020F0502020204030204" pitchFamily="34" charset="0"/>
                <a:ea typeface="宋体" panose="02010600030101010101" pitchFamily="2" charset="-122"/>
                <a:cs typeface="Calibri" panose="020F0502020204030204" pitchFamily="34" charset="0"/>
              </a:rPr>
              <a:t>’</a:t>
            </a:r>
            <a:r>
              <a:rPr lang="en-US" sz="2000" b="1" i="1" dirty="0">
                <a:latin typeface="Calibri" panose="020F0502020204030204" pitchFamily="34" charset="0"/>
                <a:cs typeface="Calibri" panose="020F0502020204030204" pitchFamily="34" charset="0"/>
              </a:rPr>
              <a:t>roll </a:t>
            </a:r>
            <a:r>
              <a:rPr lang="en-US" sz="2000" b="1" i="1" u="sng" dirty="0">
                <a:solidFill>
                  <a:srgbClr val="FF0000"/>
                </a:solidFill>
                <a:latin typeface="Calibri" panose="020F0502020204030204" pitchFamily="34" charset="0"/>
                <a:cs typeface="Calibri" panose="020F0502020204030204" pitchFamily="34" charset="0"/>
              </a:rPr>
              <a:t>pushed them forward</a:t>
            </a:r>
            <a:r>
              <a:rPr lang="en-US" sz="2000" b="1" i="1" dirty="0">
                <a:latin typeface="Calibri" panose="020F0502020204030204" pitchFamily="34" charset="0"/>
                <a:cs typeface="Calibri" panose="020F0502020204030204" pitchFamily="34" charset="0"/>
              </a:rPr>
              <a:t>, and soon, they were ready to </a:t>
            </a:r>
            <a:r>
              <a:rPr lang="en-US" sz="2000" b="1" i="1" u="sng" dirty="0">
                <a:solidFill>
                  <a:srgbClr val="FF0000"/>
                </a:solidFill>
                <a:latin typeface="Calibri" panose="020F0502020204030204" pitchFamily="34" charset="0"/>
                <a:cs typeface="Calibri" panose="020F0502020204030204" pitchFamily="34" charset="0"/>
              </a:rPr>
              <a:t>share their passion with </a:t>
            </a:r>
            <a:r>
              <a:rPr lang="en-US" sz="2000" b="1" i="1" dirty="0">
                <a:latin typeface="Calibri" panose="020F0502020204030204" pitchFamily="34" charset="0"/>
                <a:cs typeface="Calibri" panose="020F0502020204030204" pitchFamily="34" charset="0"/>
              </a:rPr>
              <a:t>the rest of the school </a:t>
            </a:r>
            <a:r>
              <a:rPr lang="en-US" sz="2000" b="1" i="1" dirty="0">
                <a:solidFill>
                  <a:srgbClr val="002060"/>
                </a:solidFill>
                <a:latin typeface="Calibri" panose="020F0502020204030204" pitchFamily="34" charset="0"/>
                <a:cs typeface="Calibri" panose="020F0502020204030204" pitchFamily="34" charset="0"/>
              </a:rPr>
              <a:t>at the annual Voice of The Campus</a:t>
            </a:r>
            <a:r>
              <a:rPr lang="en-US" sz="2000" b="1" i="1" dirty="0">
                <a:latin typeface="Calibri" panose="020F0502020204030204" pitchFamily="34" charset="0"/>
                <a:cs typeface="Calibri" panose="020F0502020204030204" pitchFamily="34" charset="0"/>
              </a:rPr>
              <a:t>. The band, </a:t>
            </a:r>
            <a:r>
              <a:rPr lang="en-US" sz="2000" b="1" i="1" u="sng" dirty="0">
                <a:solidFill>
                  <a:srgbClr val="FF0000"/>
                </a:solidFill>
                <a:latin typeface="Calibri" panose="020F0502020204030204" pitchFamily="34" charset="0"/>
                <a:cs typeface="Calibri" panose="020F0502020204030204" pitchFamily="34" charset="0"/>
              </a:rPr>
              <a:t>anticipated yet nervous</a:t>
            </a:r>
            <a:r>
              <a:rPr lang="en-US" sz="2000" b="1" i="1" dirty="0">
                <a:latin typeface="Calibri" panose="020F0502020204030204" pitchFamily="34" charset="0"/>
                <a:cs typeface="Calibri" panose="020F0502020204030204" pitchFamily="34" charset="0"/>
              </a:rPr>
              <a:t>, stood backstage, </a:t>
            </a:r>
            <a:r>
              <a:rPr lang="en-US" sz="2000" b="1" i="1" u="sng" dirty="0">
                <a:solidFill>
                  <a:srgbClr val="FF0000"/>
                </a:solidFill>
                <a:latin typeface="Calibri" panose="020F0502020204030204" pitchFamily="34" charset="0"/>
                <a:cs typeface="Calibri" panose="020F0502020204030204" pitchFamily="34" charset="0"/>
              </a:rPr>
              <a:t>ready to make everyone go crazy </a:t>
            </a:r>
            <a:r>
              <a:rPr lang="en-US" sz="2000" b="1" i="1" dirty="0">
                <a:latin typeface="Calibri" panose="020F0502020204030204" pitchFamily="34" charset="0"/>
                <a:cs typeface="Calibri" panose="020F0502020204030204" pitchFamily="34" charset="0"/>
              </a:rPr>
              <a:t>–just as Elvis and his band had done.</a:t>
            </a:r>
            <a:endParaRPr lang="en-US" altLang="en-US" sz="2000" b="1" i="1" dirty="0">
              <a:latin typeface="Calibri" panose="020F0502020204030204" pitchFamily="34" charset="0"/>
              <a:cs typeface="Calibri" panose="020F0502020204030204" pitchFamily="34" charset="0"/>
            </a:endParaRPr>
          </a:p>
        </p:txBody>
      </p:sp>
      <p:grpSp>
        <p:nvGrpSpPr>
          <p:cNvPr id="2" name="组合 1"/>
          <p:cNvGrpSpPr/>
          <p:nvPr/>
        </p:nvGrpSpPr>
        <p:grpSpPr>
          <a:xfrm>
            <a:off x="511278" y="294302"/>
            <a:ext cx="4910234" cy="492443"/>
            <a:chOff x="146958" y="290289"/>
            <a:chExt cx="4716444" cy="492443"/>
          </a:xfrm>
        </p:grpSpPr>
        <p:sp>
          <p:nvSpPr>
            <p:cNvPr id="3" name="矩形 2"/>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
                                            <p:txEl>
                                              <p:pRg st="4" end="4"/>
                                            </p:txEl>
                                          </p:spTgt>
                                        </p:tgtEl>
                                        <p:attrNameLst>
                                          <p:attrName>style.visibility</p:attrName>
                                        </p:attrNameLst>
                                      </p:cBhvr>
                                      <p:to>
                                        <p:strVal val="visible"/>
                                      </p:to>
                                    </p:set>
                                    <p:animEffect transition="in" filter="wipe(down)">
                                      <p:cBhvr>
                                        <p:cTn id="7" dur="500"/>
                                        <p:tgtEl>
                                          <p:spTgt spid="10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xEl>
                                              <p:pRg st="6" end="6"/>
                                            </p:txEl>
                                          </p:spTgt>
                                        </p:tgtEl>
                                        <p:attrNameLst>
                                          <p:attrName>style.visibility</p:attrName>
                                        </p:attrNameLst>
                                      </p:cBhvr>
                                      <p:to>
                                        <p:strVal val="visible"/>
                                      </p:to>
                                    </p:set>
                                    <p:animEffect transition="in" filter="wipe(down)">
                                      <p:cBhvr>
                                        <p:cTn id="12" dur="500"/>
                                        <p:tgtEl>
                                          <p:spTgt spid="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1203" y="728182"/>
            <a:ext cx="11546387" cy="5919847"/>
          </a:xfrm>
          <a:prstGeom prst="roundRect">
            <a:avLst>
              <a:gd name="adj" fmla="val 2879"/>
            </a:avLst>
          </a:prstGeom>
          <a:noFill/>
          <a:ln w="9525">
            <a:noFill/>
          </a:ln>
        </p:spPr>
        <p:txBody>
          <a:bodyPr wrap="square">
            <a:spAutoFit/>
          </a:bodyPr>
          <a:lstStyle/>
          <a:p>
            <a:pPr indent="0" fontAlgn="auto">
              <a:spcBef>
                <a:spcPts val="1200"/>
              </a:spcBef>
            </a:pPr>
            <a:r>
              <a:rPr lang="en-US" sz="2100" b="1" dirty="0">
                <a:highlight>
                  <a:srgbClr val="FFFF00"/>
                </a:highlight>
                <a:latin typeface="Calibri" panose="020F0502020204030204" pitchFamily="34" charset="0"/>
                <a:ea typeface="宋体" panose="02010600030101010101" pitchFamily="2" charset="-122"/>
                <a:cs typeface="Calibri" panose="020F0502020204030204" pitchFamily="34" charset="0"/>
              </a:rPr>
              <a:t>Stepping onto the stage, Faris took the microphone and began to sing.</a:t>
            </a:r>
            <a:endParaRPr lang="en-US" sz="2100" b="0" i="1" dirty="0">
              <a:highlight>
                <a:srgbClr val="FFFF00"/>
              </a:highlight>
              <a:latin typeface="Calibri" panose="020F0502020204030204" pitchFamily="34" charset="0"/>
              <a:cs typeface="Calibri" panose="020F0502020204030204" pitchFamily="34" charset="0"/>
            </a:endParaRPr>
          </a:p>
          <a:p>
            <a:pPr indent="0" fontAlgn="auto">
              <a:spcBef>
                <a:spcPts val="1200"/>
              </a:spcBef>
            </a:pPr>
            <a:r>
              <a:rPr lang="en-US" sz="2100" b="1" dirty="0">
                <a:highlight>
                  <a:srgbClr val="00FFFF"/>
                </a:highlight>
                <a:latin typeface="Calibri" panose="020F0502020204030204" pitchFamily="34" charset="0"/>
                <a:cs typeface="Calibri" panose="020F0502020204030204" pitchFamily="34" charset="0"/>
              </a:rPr>
              <a:t>S4   </a:t>
            </a:r>
            <a:r>
              <a:rPr lang="en-US" sz="2100" b="1" dirty="0">
                <a:highlight>
                  <a:srgbClr val="00FFFF"/>
                </a:highlight>
                <a:latin typeface="Calibri" panose="020F0502020204030204" pitchFamily="34" charset="0"/>
                <a:ea typeface="宋体" panose="02010600030101010101" pitchFamily="2" charset="-122"/>
                <a:cs typeface="Calibri" panose="020F0502020204030204" pitchFamily="34" charset="0"/>
              </a:rPr>
              <a:t>perform their music</a:t>
            </a:r>
            <a:endParaRPr lang="zh-CN" sz="2100" b="1" dirty="0">
              <a:highlight>
                <a:srgbClr val="00FFFF"/>
              </a:highlight>
              <a:latin typeface="Calibri" panose="020F0502020204030204" pitchFamily="34" charset="0"/>
              <a:ea typeface="宋体" panose="02010600030101010101" pitchFamily="2" charset="-122"/>
              <a:cs typeface="Calibri" panose="020F0502020204030204" pitchFamily="34" charset="0"/>
            </a:endParaRPr>
          </a:p>
          <a:p>
            <a:pPr indent="0" fontAlgn="auto">
              <a:spcBef>
                <a:spcPts val="1200"/>
              </a:spcBef>
            </a:pPr>
            <a:r>
              <a:rPr lang="en-US" altLang="zh-CN" sz="21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聚焦Faris</a:t>
            </a:r>
            <a:endParaRPr lang="en-US" altLang="zh-CN" sz="21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endParaRPr>
          </a:p>
          <a:p>
            <a:pPr indent="0" fontAlgn="auto">
              <a:spcBef>
                <a:spcPts val="1200"/>
              </a:spcBef>
            </a:pPr>
            <a:r>
              <a:rPr lang="en-US" sz="2100" b="1" dirty="0">
                <a:latin typeface="Calibri" panose="020F0502020204030204" pitchFamily="34" charset="0"/>
                <a:cs typeface="Calibri" panose="020F0502020204030204" pitchFamily="34" charset="0"/>
              </a:rPr>
              <a:t>B1 </a:t>
            </a:r>
            <a:r>
              <a:rPr lang="zh-CN" sz="2100" b="1" dirty="0">
                <a:latin typeface="Calibri" panose="020F0502020204030204" pitchFamily="34" charset="0"/>
                <a:ea typeface="宋体" panose="02010600030101010101" pitchFamily="2" charset="-122"/>
                <a:cs typeface="Calibri" panose="020F0502020204030204" pitchFamily="34" charset="0"/>
              </a:rPr>
              <a:t>伴随着充满活力的旋律、激昂的鼓点</a:t>
            </a:r>
            <a:r>
              <a:rPr lang="zh-CN" altLang="en-US" sz="2100" b="1" dirty="0">
                <a:latin typeface="Calibri" panose="020F0502020204030204" pitchFamily="34" charset="0"/>
                <a:ea typeface="宋体" panose="02010600030101010101" pitchFamily="2" charset="-122"/>
                <a:cs typeface="Calibri" panose="020F0502020204030204" pitchFamily="34" charset="0"/>
              </a:rPr>
              <a:t>和绚丽的</a:t>
            </a:r>
            <a:r>
              <a:rPr lang="zh-CN" sz="2100" b="1" dirty="0">
                <a:latin typeface="Calibri" panose="020F0502020204030204" pitchFamily="34" charset="0"/>
                <a:ea typeface="宋体" panose="02010600030101010101" pitchFamily="2" charset="-122"/>
                <a:cs typeface="Calibri" panose="020F0502020204030204" pitchFamily="34" charset="0"/>
              </a:rPr>
              <a:t>聚光灯，</a:t>
            </a:r>
            <a:r>
              <a:rPr lang="zh-CN" sz="2100" b="1" u="sng" dirty="0">
                <a:latin typeface="Calibri" panose="020F0502020204030204" pitchFamily="34" charset="0"/>
                <a:ea typeface="宋体" panose="02010600030101010101" pitchFamily="2" charset="-122"/>
                <a:cs typeface="Calibri" panose="020F0502020204030204" pitchFamily="34" charset="0"/>
              </a:rPr>
              <a:t>他</a:t>
            </a:r>
            <a:r>
              <a:rPr lang="en-US" sz="2100" b="1" u="sng" dirty="0">
                <a:latin typeface="Calibri" panose="020F0502020204030204" pitchFamily="34" charset="0"/>
                <a:cs typeface="Calibri" panose="020F0502020204030204" pitchFamily="34" charset="0"/>
              </a:rPr>
              <a:t>(</a:t>
            </a:r>
            <a:r>
              <a:rPr lang="zh-CN" sz="2100" b="1" dirty="0">
                <a:latin typeface="Calibri" panose="020F0502020204030204" pitchFamily="34" charset="0"/>
                <a:ea typeface="宋体" panose="02010600030101010101" pitchFamily="2" charset="-122"/>
                <a:cs typeface="Calibri" panose="020F0502020204030204" pitchFamily="34" charset="0"/>
              </a:rPr>
              <a:t>渐渐忘却了最初的担忧</a:t>
            </a:r>
            <a:r>
              <a:rPr lang="en-US" sz="2100" b="1" dirty="0">
                <a:latin typeface="Calibri" panose="020F0502020204030204" pitchFamily="34" charset="0"/>
                <a:cs typeface="Calibri" panose="020F0502020204030204" pitchFamily="34" charset="0"/>
              </a:rPr>
              <a:t>)</a:t>
            </a:r>
            <a:r>
              <a:rPr lang="zh-CN" sz="2100" b="1" dirty="0">
                <a:latin typeface="Calibri" panose="020F0502020204030204" pitchFamily="34" charset="0"/>
                <a:ea typeface="宋体" panose="02010600030101010101" pitchFamily="2" charset="-122"/>
                <a:cs typeface="Calibri" panose="020F0502020204030204" pitchFamily="34" charset="0"/>
              </a:rPr>
              <a:t>，</a:t>
            </a:r>
            <a:r>
              <a:rPr lang="en-US" sz="2100" b="1" dirty="0">
                <a:latin typeface="Calibri" panose="020F0502020204030204" pitchFamily="34" charset="0"/>
                <a:cs typeface="Calibri" panose="020F0502020204030204" pitchFamily="34" charset="0"/>
              </a:rPr>
              <a:t>(</a:t>
            </a:r>
            <a:r>
              <a:rPr lang="zh-CN" sz="2100" b="1" dirty="0">
                <a:latin typeface="Calibri" panose="020F0502020204030204" pitchFamily="34" charset="0"/>
                <a:ea typeface="宋体" panose="02010600030101010101" pitchFamily="2" charset="-122"/>
                <a:cs typeface="Calibri" panose="020F0502020204030204" pitchFamily="34" charset="0"/>
              </a:rPr>
              <a:t>只是闭上眼睛</a:t>
            </a:r>
            <a:r>
              <a:rPr lang="en-US" sz="2100" b="1" dirty="0">
                <a:latin typeface="Calibri" panose="020F0502020204030204" pitchFamily="34" charset="0"/>
                <a:cs typeface="Calibri" panose="020F0502020204030204" pitchFamily="34" charset="0"/>
              </a:rPr>
              <a:t>)</a:t>
            </a:r>
            <a:r>
              <a:rPr lang="zh-CN" sz="2100" b="1" dirty="0">
                <a:latin typeface="Calibri" panose="020F0502020204030204" pitchFamily="34" charset="0"/>
                <a:ea typeface="宋体" panose="02010600030101010101" pitchFamily="2" charset="-122"/>
                <a:cs typeface="Calibri" panose="020F0502020204030204" pitchFamily="34" charset="0"/>
              </a:rPr>
              <a:t>，</a:t>
            </a:r>
            <a:r>
              <a:rPr lang="zh-CN" sz="2100" b="1" u="sng" dirty="0">
                <a:latin typeface="Calibri" panose="020F0502020204030204" pitchFamily="34" charset="0"/>
                <a:ea typeface="宋体" panose="02010600030101010101" pitchFamily="2" charset="-122"/>
                <a:cs typeface="Calibri" panose="020F0502020204030204" pitchFamily="34" charset="0"/>
              </a:rPr>
              <a:t>任由节奏掌控自己</a:t>
            </a:r>
            <a:r>
              <a:rPr lang="en-US" sz="2100" b="1" u="sng" dirty="0">
                <a:latin typeface="Calibri" panose="020F0502020204030204" pitchFamily="34" charset="0"/>
                <a:cs typeface="Calibri" panose="020F0502020204030204" pitchFamily="34" charset="0"/>
              </a:rPr>
              <a:t>,</a:t>
            </a:r>
            <a:r>
              <a:rPr lang="zh-CN" sz="2100" b="1" dirty="0">
                <a:latin typeface="Calibri" panose="020F0502020204030204" pitchFamily="34" charset="0"/>
                <a:ea typeface="宋体" panose="02010600030101010101" pitchFamily="2" charset="-122"/>
                <a:cs typeface="Calibri" panose="020F0502020204030204" pitchFamily="34" charset="0"/>
              </a:rPr>
              <a:t>声音愈发洪亮清晰。（前缀</a:t>
            </a:r>
            <a:r>
              <a:rPr lang="en-US" sz="2100" b="1" dirty="0">
                <a:latin typeface="Calibri" panose="020F0502020204030204" pitchFamily="34" charset="0"/>
                <a:cs typeface="Calibri" panose="020F0502020204030204" pitchFamily="34" charset="0"/>
              </a:rPr>
              <a:t>+</a:t>
            </a:r>
            <a:r>
              <a:rPr lang="zh-CN" sz="2100" b="1" u="sng" dirty="0">
                <a:latin typeface="Calibri" panose="020F0502020204030204" pitchFamily="34" charset="0"/>
                <a:ea typeface="宋体" panose="02010600030101010101" pitchFamily="2" charset="-122"/>
                <a:cs typeface="Calibri" panose="020F0502020204030204" pitchFamily="34" charset="0"/>
              </a:rPr>
              <a:t>主句</a:t>
            </a:r>
            <a:r>
              <a:rPr lang="en-US" sz="2100" b="1" dirty="0">
                <a:latin typeface="Calibri" panose="020F0502020204030204" pitchFamily="34" charset="0"/>
                <a:cs typeface="Calibri" panose="020F0502020204030204" pitchFamily="34" charset="0"/>
              </a:rPr>
              <a:t>+doing</a:t>
            </a:r>
            <a:r>
              <a:rPr lang="zh-CN" sz="2100" b="1" dirty="0">
                <a:latin typeface="Calibri" panose="020F0502020204030204" pitchFamily="34" charset="0"/>
                <a:ea typeface="宋体" panose="02010600030101010101" pitchFamily="2" charset="-122"/>
                <a:cs typeface="Calibri" panose="020F0502020204030204" pitchFamily="34" charset="0"/>
              </a:rPr>
              <a:t>，</a:t>
            </a:r>
            <a:r>
              <a:rPr lang="en-US" sz="2100" b="1" dirty="0">
                <a:latin typeface="Calibri" panose="020F0502020204030204" pitchFamily="34" charset="0"/>
                <a:cs typeface="Calibri" panose="020F0502020204030204" pitchFamily="34" charset="0"/>
              </a:rPr>
              <a:t>with</a:t>
            </a:r>
            <a:r>
              <a:rPr lang="zh-CN" sz="2100" b="1" dirty="0">
                <a:latin typeface="Calibri" panose="020F0502020204030204" pitchFamily="34" charset="0"/>
                <a:ea typeface="宋体" panose="02010600030101010101" pitchFamily="2" charset="-122"/>
                <a:cs typeface="Calibri" panose="020F0502020204030204" pitchFamily="34" charset="0"/>
              </a:rPr>
              <a:t>结构后缀） </a:t>
            </a:r>
            <a:r>
              <a:rPr lang="en-US" altLang="zh-CN" sz="2100" b="1" dirty="0">
                <a:latin typeface="Calibri" panose="020F0502020204030204" pitchFamily="34" charset="0"/>
                <a:ea typeface="宋体" panose="02010600030101010101" pitchFamily="2" charset="-122"/>
                <a:cs typeface="Calibri" panose="020F0502020204030204" pitchFamily="34" charset="0"/>
              </a:rPr>
              <a:t>(</a:t>
            </a:r>
            <a:r>
              <a:rPr lang="en-US" sz="2100" b="1" dirty="0">
                <a:latin typeface="Calibri" panose="020F0502020204030204" pitchFamily="34" charset="0"/>
                <a:cs typeface="Calibri" panose="020F0502020204030204" pitchFamily="34" charset="0"/>
              </a:rPr>
              <a:t>melody, drumbeat</a:t>
            </a:r>
            <a:r>
              <a:rPr lang="en-US" altLang="zh-CN" sz="2100" b="1" dirty="0">
                <a:latin typeface="Calibri" panose="020F0502020204030204" pitchFamily="34" charset="0"/>
                <a:ea typeface="宋体" panose="02010600030101010101" pitchFamily="2" charset="-122"/>
                <a:cs typeface="Calibri" panose="020F0502020204030204" pitchFamily="34" charset="0"/>
              </a:rPr>
              <a:t>, </a:t>
            </a:r>
            <a:r>
              <a:rPr lang="en-US" sz="2100" b="1" dirty="0">
                <a:latin typeface="Calibri" panose="020F0502020204030204" pitchFamily="34" charset="0"/>
                <a:cs typeface="Calibri" panose="020F0502020204030204" pitchFamily="34" charset="0"/>
              </a:rPr>
              <a:t>spotlight, take hold) </a:t>
            </a:r>
            <a:endParaRPr lang="en-US" sz="2100" b="1" dirty="0">
              <a:latin typeface="Calibri" panose="020F0502020204030204" pitchFamily="34" charset="0"/>
              <a:cs typeface="Calibri" panose="020F0502020204030204" pitchFamily="34" charset="0"/>
            </a:endParaRPr>
          </a:p>
          <a:p>
            <a:pPr indent="0" fontAlgn="auto">
              <a:spcBef>
                <a:spcPts val="1200"/>
              </a:spcBef>
            </a:pPr>
            <a:r>
              <a:rPr lang="en-US" sz="2100" b="1" i="1" u="sng" dirty="0">
                <a:solidFill>
                  <a:srgbClr val="FF0000"/>
                </a:solidFill>
                <a:latin typeface="Calibri" panose="020F0502020204030204" pitchFamily="34" charset="0"/>
                <a:cs typeface="Calibri" panose="020F0502020204030204" pitchFamily="34" charset="0"/>
              </a:rPr>
              <a:t>Accompanied with </a:t>
            </a:r>
            <a:r>
              <a:rPr lang="en-US" sz="2100" b="1" i="1" dirty="0">
                <a:latin typeface="Calibri" panose="020F0502020204030204" pitchFamily="34" charset="0"/>
                <a:cs typeface="Calibri" panose="020F0502020204030204" pitchFamily="34" charset="0"/>
              </a:rPr>
              <a:t>the dynamic melody, rolling drumbeats and </a:t>
            </a:r>
            <a:r>
              <a:rPr lang="en-US" sz="2100" b="1" i="1" dirty="0">
                <a:solidFill>
                  <a:srgbClr val="FF0000"/>
                </a:solidFill>
                <a:latin typeface="Calibri" panose="020F0502020204030204" pitchFamily="34" charset="0"/>
                <a:cs typeface="Calibri" panose="020F0502020204030204" pitchFamily="34" charset="0"/>
              </a:rPr>
              <a:t>glowing </a:t>
            </a:r>
            <a:r>
              <a:rPr lang="en-US" sz="2100" b="1" i="1" dirty="0">
                <a:latin typeface="Calibri" panose="020F0502020204030204" pitchFamily="34" charset="0"/>
                <a:cs typeface="Calibri" panose="020F0502020204030204" pitchFamily="34" charset="0"/>
              </a:rPr>
              <a:t>spotlight, he, </a:t>
            </a:r>
            <a:r>
              <a:rPr lang="en-US" sz="2100" b="1" i="1" u="sng" dirty="0">
                <a:solidFill>
                  <a:srgbClr val="FF0000"/>
                </a:solidFill>
                <a:latin typeface="Calibri" panose="020F0502020204030204" pitchFamily="34" charset="0"/>
                <a:cs typeface="Calibri" panose="020F0502020204030204" pitchFamily="34" charset="0"/>
              </a:rPr>
              <a:t>gradually forgetting about his initial worries</a:t>
            </a:r>
            <a:r>
              <a:rPr lang="en-US" sz="2100" b="1" i="1" dirty="0">
                <a:latin typeface="Calibri" panose="020F0502020204030204" pitchFamily="34" charset="0"/>
                <a:cs typeface="Calibri" panose="020F0502020204030204" pitchFamily="34" charset="0"/>
              </a:rPr>
              <a:t>, just</a:t>
            </a:r>
            <a:r>
              <a:rPr lang="en-US" sz="2100" b="1" i="1" dirty="0">
                <a:latin typeface="Calibri" panose="020F0502020204030204" pitchFamily="34" charset="0"/>
                <a:ea typeface="宋体" panose="02010600030101010101" pitchFamily="2" charset="-122"/>
                <a:cs typeface="Calibri" panose="020F0502020204030204" pitchFamily="34" charset="0"/>
              </a:rPr>
              <a:t> let the rhythm take hold </a:t>
            </a:r>
            <a:r>
              <a:rPr lang="en-US" sz="2100" b="1" i="1" u="sng" dirty="0">
                <a:solidFill>
                  <a:srgbClr val="FF0000"/>
                </a:solidFill>
                <a:latin typeface="Calibri" panose="020F0502020204030204" pitchFamily="34" charset="0"/>
                <a:cs typeface="Calibri" panose="020F0502020204030204" pitchFamily="34" charset="0"/>
              </a:rPr>
              <a:t>with </a:t>
            </a:r>
            <a:r>
              <a:rPr lang="en-US" altLang="zh-CN" sz="2100" b="1" i="1" u="sng" dirty="0">
                <a:solidFill>
                  <a:srgbClr val="FF0000"/>
                </a:solidFill>
                <a:latin typeface="Calibri" panose="020F0502020204030204" pitchFamily="34" charset="0"/>
                <a:cs typeface="Calibri" panose="020F0502020204030204" pitchFamily="34" charset="0"/>
              </a:rPr>
              <a:t>eyes </a:t>
            </a:r>
            <a:r>
              <a:rPr lang="en-US" sz="2100" b="1" i="1" u="sng" dirty="0">
                <a:solidFill>
                  <a:srgbClr val="FF0000"/>
                </a:solidFill>
                <a:latin typeface="Calibri" panose="020F0502020204030204" pitchFamily="34" charset="0"/>
                <a:cs typeface="Calibri" panose="020F0502020204030204" pitchFamily="34" charset="0"/>
              </a:rPr>
              <a:t>closed, voice stronger and clearer</a:t>
            </a:r>
            <a:r>
              <a:rPr lang="en-US" sz="2100" b="1" i="1" dirty="0">
                <a:latin typeface="Calibri" panose="020F0502020204030204" pitchFamily="34" charset="0"/>
                <a:cs typeface="Calibri" panose="020F0502020204030204" pitchFamily="34" charset="0"/>
              </a:rPr>
              <a:t>.</a:t>
            </a:r>
            <a:endParaRPr lang="en-US" sz="2100" b="1" i="1" dirty="0">
              <a:latin typeface="Calibri" panose="020F0502020204030204" pitchFamily="34" charset="0"/>
              <a:cs typeface="Calibri" panose="020F0502020204030204" pitchFamily="34" charset="0"/>
            </a:endParaRPr>
          </a:p>
          <a:p>
            <a:pPr indent="0" fontAlgn="auto">
              <a:spcBef>
                <a:spcPts val="1200"/>
              </a:spcBef>
            </a:pPr>
            <a:r>
              <a:rPr lang="en-US" sz="2100" b="1" dirty="0">
                <a:latin typeface="Calibri" panose="020F0502020204030204" pitchFamily="34" charset="0"/>
                <a:cs typeface="Calibri" panose="020F0502020204030204" pitchFamily="34" charset="0"/>
              </a:rPr>
              <a:t>B2</a:t>
            </a:r>
            <a:r>
              <a:rPr lang="zh-CN" sz="2100" b="1" dirty="0">
                <a:latin typeface="Calibri" panose="020F0502020204030204" pitchFamily="34" charset="0"/>
                <a:ea typeface="宋体" panose="02010600030101010101" pitchFamily="2" charset="-122"/>
                <a:cs typeface="Calibri" panose="020F0502020204030204" pitchFamily="34" charset="0"/>
              </a:rPr>
              <a:t>音乐在他身体里流淌，洗去了他所有的忧虑和羞涩（主句</a:t>
            </a:r>
            <a:r>
              <a:rPr lang="en-US" sz="2100" b="1" dirty="0">
                <a:latin typeface="Calibri" panose="020F0502020204030204" pitchFamily="34" charset="0"/>
                <a:cs typeface="Calibri" panose="020F0502020204030204" pitchFamily="34" charset="0"/>
              </a:rPr>
              <a:t>+</a:t>
            </a:r>
            <a:r>
              <a:rPr lang="zh-CN" sz="2100" b="1" dirty="0">
                <a:latin typeface="Calibri" panose="020F0502020204030204" pitchFamily="34" charset="0"/>
                <a:ea typeface="宋体" panose="02010600030101010101" pitchFamily="2" charset="-122"/>
                <a:cs typeface="Calibri" panose="020F0502020204030204" pitchFamily="34" charset="0"/>
              </a:rPr>
              <a:t>后缀）。在那一刻，法里斯忘却了一切，包括他的龅牙。他要做的就是沉浸在旋律和节奏中，随着鼓点摆动身体，尽情歌唱（</a:t>
            </a:r>
            <a:r>
              <a:rPr lang="en-US" sz="2100" b="1" dirty="0">
                <a:latin typeface="Calibri" panose="020F0502020204030204" pitchFamily="34" charset="0"/>
                <a:cs typeface="Calibri" panose="020F0502020204030204" pitchFamily="34" charset="0"/>
              </a:rPr>
              <a:t>what </a:t>
            </a:r>
            <a:r>
              <a:rPr lang="zh-CN" sz="2100" b="1" dirty="0">
                <a:latin typeface="Calibri" panose="020F0502020204030204" pitchFamily="34" charset="0"/>
                <a:ea typeface="宋体" panose="02010600030101010101" pitchFamily="2" charset="-122"/>
                <a:cs typeface="Calibri" panose="020F0502020204030204" pitchFamily="34" charset="0"/>
              </a:rPr>
              <a:t>从句）。</a:t>
            </a:r>
            <a:endParaRPr lang="zh-CN" sz="2100" b="1" dirty="0">
              <a:latin typeface="Calibri" panose="020F0502020204030204" pitchFamily="34" charset="0"/>
              <a:ea typeface="宋体" panose="02010600030101010101" pitchFamily="2" charset="-122"/>
              <a:cs typeface="Calibri" panose="020F0502020204030204" pitchFamily="34" charset="0"/>
            </a:endParaRPr>
          </a:p>
          <a:p>
            <a:pPr indent="0" fontAlgn="auto">
              <a:spcBef>
                <a:spcPts val="1200"/>
              </a:spcBef>
            </a:pPr>
            <a:r>
              <a:rPr lang="en-US" sz="2100" b="1" i="1" u="sng" dirty="0">
                <a:solidFill>
                  <a:srgbClr val="FF0000"/>
                </a:solidFill>
                <a:latin typeface="Calibri" panose="020F0502020204030204" pitchFamily="34" charset="0"/>
                <a:cs typeface="Calibri" panose="020F0502020204030204" pitchFamily="34" charset="0"/>
              </a:rPr>
              <a:t>The music flowed through him</a:t>
            </a:r>
            <a:r>
              <a:rPr lang="en-US" sz="2100" b="1" i="1" dirty="0">
                <a:latin typeface="Calibri" panose="020F0502020204030204" pitchFamily="34" charset="0"/>
                <a:cs typeface="Calibri" panose="020F0502020204030204" pitchFamily="34" charset="0"/>
              </a:rPr>
              <a:t>, </a:t>
            </a:r>
            <a:r>
              <a:rPr lang="en-US" sz="2100" b="1" i="1" u="sng" dirty="0">
                <a:solidFill>
                  <a:srgbClr val="FF0000"/>
                </a:solidFill>
                <a:latin typeface="Calibri" panose="020F0502020204030204" pitchFamily="34" charset="0"/>
                <a:cs typeface="Calibri" panose="020F0502020204030204" pitchFamily="34" charset="0"/>
              </a:rPr>
              <a:t>washing away all his worries and shyness</a:t>
            </a:r>
            <a:r>
              <a:rPr lang="en-US" sz="2100" b="1" i="1" dirty="0">
                <a:latin typeface="Calibri" panose="020F0502020204030204" pitchFamily="34" charset="0"/>
                <a:cs typeface="Calibri" panose="020F0502020204030204" pitchFamily="34" charset="0"/>
              </a:rPr>
              <a:t>. At that moment, Faris forgot everything else, </a:t>
            </a:r>
            <a:r>
              <a:rPr lang="en-US" sz="2100" b="1" i="1" u="sng" dirty="0">
                <a:solidFill>
                  <a:srgbClr val="FF0000"/>
                </a:solidFill>
                <a:latin typeface="Calibri" panose="020F0502020204030204" pitchFamily="34" charset="0"/>
                <a:cs typeface="Calibri" panose="020F0502020204030204" pitchFamily="34" charset="0"/>
              </a:rPr>
              <a:t>including his extra teeth</a:t>
            </a:r>
            <a:r>
              <a:rPr lang="en-US" sz="2100" b="1" i="1" dirty="0">
                <a:latin typeface="Calibri" panose="020F0502020204030204" pitchFamily="34" charset="0"/>
                <a:cs typeface="Calibri" panose="020F0502020204030204" pitchFamily="34" charset="0"/>
              </a:rPr>
              <a:t>. What he did was </a:t>
            </a:r>
            <a:r>
              <a:rPr lang="en-US" sz="2100" b="1" i="1" u="sng" dirty="0">
                <a:solidFill>
                  <a:srgbClr val="FF0000"/>
                </a:solidFill>
                <a:latin typeface="Calibri" panose="020F0502020204030204" pitchFamily="34" charset="0"/>
                <a:cs typeface="Calibri" panose="020F0502020204030204" pitchFamily="34" charset="0"/>
              </a:rPr>
              <a:t>being immersed in </a:t>
            </a:r>
            <a:r>
              <a:rPr lang="en-US" sz="2100" b="1" i="1" dirty="0">
                <a:latin typeface="Calibri" panose="020F0502020204030204" pitchFamily="34" charset="0"/>
                <a:cs typeface="Calibri" panose="020F0502020204030204" pitchFamily="34" charset="0"/>
              </a:rPr>
              <a:t>the melody and rhythm, </a:t>
            </a:r>
            <a:r>
              <a:rPr lang="en-US" sz="2100" b="1" i="1" u="sng" dirty="0">
                <a:solidFill>
                  <a:srgbClr val="FF0000"/>
                </a:solidFill>
                <a:latin typeface="Calibri" panose="020F0502020204030204" pitchFamily="34" charset="0"/>
                <a:cs typeface="Calibri" panose="020F0502020204030204" pitchFamily="34" charset="0"/>
              </a:rPr>
              <a:t>moving</a:t>
            </a:r>
            <a:r>
              <a:rPr lang="en-US" sz="2100" b="1" i="1" dirty="0">
                <a:latin typeface="Calibri" panose="020F0502020204030204" pitchFamily="34" charset="0"/>
                <a:cs typeface="Calibri" panose="020F0502020204030204" pitchFamily="34" charset="0"/>
              </a:rPr>
              <a:t> his body with the drumbeats and </a:t>
            </a:r>
            <a:r>
              <a:rPr lang="en-US" sz="2100" b="1" i="1" u="sng" dirty="0">
                <a:solidFill>
                  <a:srgbClr val="FF0000"/>
                </a:solidFill>
                <a:latin typeface="Calibri" panose="020F0502020204030204" pitchFamily="34" charset="0"/>
                <a:cs typeface="Calibri" panose="020F0502020204030204" pitchFamily="34" charset="0"/>
              </a:rPr>
              <a:t>singing</a:t>
            </a:r>
            <a:r>
              <a:rPr lang="en-US" sz="2100" b="1" i="1" dirty="0">
                <a:latin typeface="Calibri" panose="020F0502020204030204" pitchFamily="34" charset="0"/>
                <a:cs typeface="Calibri" panose="020F0502020204030204" pitchFamily="34" charset="0"/>
              </a:rPr>
              <a:t> wholeheartedly.</a:t>
            </a:r>
            <a:endParaRPr lang="en-US" altLang="en-US" sz="2100" b="1" i="1" dirty="0">
              <a:latin typeface="Calibri" panose="020F0502020204030204" pitchFamily="34" charset="0"/>
              <a:cs typeface="Calibri" panose="020F0502020204030204" pitchFamily="34" charset="0"/>
            </a:endParaRPr>
          </a:p>
        </p:txBody>
      </p:sp>
      <p:grpSp>
        <p:nvGrpSpPr>
          <p:cNvPr id="2" name="组合 1"/>
          <p:cNvGrpSpPr/>
          <p:nvPr/>
        </p:nvGrpSpPr>
        <p:grpSpPr>
          <a:xfrm>
            <a:off x="511278" y="294302"/>
            <a:ext cx="4910234" cy="492443"/>
            <a:chOff x="146958" y="290289"/>
            <a:chExt cx="4716444" cy="492443"/>
          </a:xfrm>
        </p:grpSpPr>
        <p:sp>
          <p:nvSpPr>
            <p:cNvPr id="3" name="矩形 2"/>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
                                            <p:txEl>
                                              <p:pRg st="4" end="4"/>
                                            </p:txEl>
                                          </p:spTgt>
                                        </p:tgtEl>
                                        <p:attrNameLst>
                                          <p:attrName>style.visibility</p:attrName>
                                        </p:attrNameLst>
                                      </p:cBhvr>
                                      <p:to>
                                        <p:strVal val="visible"/>
                                      </p:to>
                                    </p:set>
                                    <p:animEffect transition="in" filter="wipe(down)">
                                      <p:cBhvr>
                                        <p:cTn id="7" dur="500"/>
                                        <p:tgtEl>
                                          <p:spTgt spid="10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6" end="6"/>
                                            </p:txEl>
                                          </p:spTgt>
                                        </p:tgtEl>
                                        <p:attrNameLst>
                                          <p:attrName>style.visibility</p:attrName>
                                        </p:attrNameLst>
                                      </p:cBhvr>
                                      <p:to>
                                        <p:strVal val="visible"/>
                                      </p:to>
                                    </p:set>
                                    <p:animEffect transition="in" filter="barn(inVertical)">
                                      <p:cBhvr>
                                        <p:cTn id="12" dur="500"/>
                                        <p:tgtEl>
                                          <p:spTgt spid="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1932" y="994324"/>
            <a:ext cx="11409795" cy="5582007"/>
          </a:xfrm>
          <a:prstGeom prst="roundRect">
            <a:avLst>
              <a:gd name="adj" fmla="val 8939"/>
            </a:avLst>
          </a:prstGeom>
          <a:noFill/>
          <a:ln w="9525">
            <a:noFill/>
          </a:ln>
        </p:spPr>
        <p:txBody>
          <a:bodyPr wrap="square">
            <a:spAutoFit/>
          </a:bodyPr>
          <a:lstStyle/>
          <a:p>
            <a:pPr indent="0" fontAlgn="auto">
              <a:spcBef>
                <a:spcPts val="1200"/>
              </a:spcBef>
            </a:pPr>
            <a:r>
              <a:rPr lang="en-US" sz="2000" b="1" dirty="0">
                <a:latin typeface="Calibri" panose="020F0502020204030204" pitchFamily="34" charset="0"/>
                <a:ea typeface="宋体" panose="02010600030101010101" pitchFamily="2" charset="-122"/>
                <a:cs typeface="Calibri" panose="020F0502020204030204" pitchFamily="34" charset="0"/>
                <a:sym typeface="+mn-ea"/>
              </a:rPr>
              <a:t> </a:t>
            </a:r>
            <a:r>
              <a:rPr lang="en-US" sz="2000" b="1" dirty="0">
                <a:highlight>
                  <a:srgbClr val="FFFF00"/>
                </a:highlight>
                <a:latin typeface="Calibri" panose="020F0502020204030204" pitchFamily="34" charset="0"/>
                <a:ea typeface="宋体" panose="02010600030101010101" pitchFamily="2" charset="-122"/>
                <a:cs typeface="Calibri" panose="020F0502020204030204" pitchFamily="34" charset="0"/>
                <a:sym typeface="+mn-ea"/>
              </a:rPr>
              <a:t>Stepping onto the stage, Faris took the microphone and began to sing.</a:t>
            </a:r>
            <a:endParaRPr lang="en-US" sz="2000" b="1" dirty="0">
              <a:highlight>
                <a:srgbClr val="FFFF00"/>
              </a:highlight>
              <a:latin typeface="Calibri" panose="020F0502020204030204" pitchFamily="34" charset="0"/>
              <a:ea typeface="宋体" panose="02010600030101010101" pitchFamily="2" charset="-122"/>
              <a:cs typeface="Calibri" panose="020F0502020204030204" pitchFamily="34" charset="0"/>
              <a:sym typeface="+mn-ea"/>
            </a:endParaRPr>
          </a:p>
          <a:p>
            <a:pPr indent="0" fontAlgn="auto">
              <a:spcBef>
                <a:spcPts val="1200"/>
              </a:spcBef>
            </a:pPr>
            <a:r>
              <a:rPr lang="en-US" sz="2000" b="1" dirty="0">
                <a:highlight>
                  <a:srgbClr val="00FFFF"/>
                </a:highlight>
                <a:latin typeface="Calibri" panose="020F0502020204030204" pitchFamily="34" charset="0"/>
                <a:cs typeface="Calibri" panose="020F0502020204030204" pitchFamily="34" charset="0"/>
                <a:sym typeface="+mn-ea"/>
              </a:rPr>
              <a:t>S4   perform their music</a:t>
            </a:r>
            <a:endParaRPr lang="en-US" sz="2000" b="1" dirty="0">
              <a:highlight>
                <a:srgbClr val="00FFFF"/>
              </a:highlight>
              <a:latin typeface="Calibri" panose="020F0502020204030204" pitchFamily="34" charset="0"/>
              <a:cs typeface="Calibri" panose="020F0502020204030204" pitchFamily="34" charset="0"/>
              <a:sym typeface="+mn-ea"/>
            </a:endParaRPr>
          </a:p>
          <a:p>
            <a:pPr algn="l" fontAlgn="auto">
              <a:spcBef>
                <a:spcPts val="1200"/>
              </a:spcBef>
              <a:buClrTx/>
              <a:buSzTx/>
              <a:buFontTx/>
            </a:pPr>
            <a:r>
              <a:rPr lang="en-US" altLang="zh-CN"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sym typeface="+mn-ea"/>
              </a:rPr>
              <a:t>描写</a:t>
            </a:r>
            <a:r>
              <a:rPr lang="zh-CN" altLang="en-US"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整个</a:t>
            </a:r>
            <a:r>
              <a:rPr lang="en-US" altLang="zh-CN"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乐队</a:t>
            </a:r>
            <a:endParaRPr lang="en-US" altLang="zh-CN"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endParaRPr>
          </a:p>
          <a:p>
            <a:pPr indent="0" fontAlgn="auto">
              <a:spcBef>
                <a:spcPts val="1200"/>
              </a:spcBef>
            </a:pPr>
            <a:r>
              <a:rPr lang="en-US" sz="2000" b="1" dirty="0">
                <a:latin typeface="Calibri" panose="020F0502020204030204" pitchFamily="34" charset="0"/>
                <a:cs typeface="Calibri" panose="020F0502020204030204" pitchFamily="34" charset="0"/>
              </a:rPr>
              <a:t>B1 </a:t>
            </a:r>
            <a:r>
              <a:rPr lang="zh-CN" sz="2000" b="1" dirty="0">
                <a:latin typeface="Calibri" panose="020F0502020204030204" pitchFamily="34" charset="0"/>
                <a:ea typeface="宋体" panose="02010600030101010101" pitchFamily="2" charset="-122"/>
                <a:cs typeface="Calibri" panose="020F0502020204030204" pitchFamily="34" charset="0"/>
              </a:rPr>
              <a:t>从麦克风传出第一个音符的那一刻，他所有的紧张情绪都烟消云散</a:t>
            </a:r>
            <a:r>
              <a:rPr lang="en-US" sz="2000" b="1" dirty="0">
                <a:latin typeface="Calibri" panose="020F0502020204030204" pitchFamily="34" charset="0"/>
                <a:cs typeface="Calibri" panose="020F0502020204030204" pitchFamily="34" charset="0"/>
              </a:rPr>
              <a:t>(the moment </a:t>
            </a:r>
            <a:r>
              <a:rPr lang="zh-CN" sz="2000" b="1" dirty="0">
                <a:latin typeface="Calibri" panose="020F0502020204030204" pitchFamily="34" charset="0"/>
                <a:ea typeface="宋体" panose="02010600030101010101" pitchFamily="2" charset="-122"/>
                <a:cs typeface="Calibri" panose="020F0502020204030204" pitchFamily="34" charset="0"/>
              </a:rPr>
              <a:t>从句</a:t>
            </a:r>
            <a:r>
              <a:rPr lang="en-US" altLang="zh-CN" sz="2000" b="1" dirty="0">
                <a:latin typeface="Calibri" panose="020F0502020204030204" pitchFamily="34" charset="0"/>
                <a:ea typeface="宋体" panose="02010600030101010101" pitchFamily="2" charset="-122"/>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a:t>
            </a:r>
            <a:r>
              <a:rPr lang="en-US" altLang="zh-CN" sz="2000" b="1" dirty="0">
                <a:latin typeface="Calibri" panose="020F0502020204030204" pitchFamily="34" charset="0"/>
                <a:ea typeface="宋体" panose="02010600030101010101" pitchFamily="2" charset="-122"/>
                <a:cs typeface="Calibri" panose="020F0502020204030204" pitchFamily="34" charset="0"/>
              </a:rPr>
              <a:t>Faris</a:t>
            </a:r>
            <a:r>
              <a:rPr lang="zh-CN" sz="2000" b="1" dirty="0">
                <a:latin typeface="Calibri" panose="020F0502020204030204" pitchFamily="34" charset="0"/>
                <a:ea typeface="宋体" panose="02010600030101010101" pitchFamily="2" charset="-122"/>
                <a:cs typeface="Calibri" panose="020F0502020204030204" pitchFamily="34" charset="0"/>
              </a:rPr>
              <a:t>和他的朋友们沉浸在充满活力的旋律和激昂的鼓点之中</a:t>
            </a:r>
            <a:r>
              <a:rPr lang="zh-CN" alt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渴望着点燃舞台</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主句</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后缀</a:t>
            </a:r>
            <a:r>
              <a:rPr lang="en-US" altLang="zh-CN" sz="2000" b="1" dirty="0">
                <a:latin typeface="Calibri" panose="020F0502020204030204" pitchFamily="34" charset="0"/>
                <a:ea typeface="宋体" panose="02010600030101010101" pitchFamily="2" charset="-122"/>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spcBef>
                <a:spcPts val="1200"/>
              </a:spcBef>
            </a:pPr>
            <a:r>
              <a:rPr lang="en-US" sz="2000" b="1" i="1" u="sng" dirty="0">
                <a:solidFill>
                  <a:srgbClr val="FF0000"/>
                </a:solidFill>
                <a:latin typeface="Calibri" panose="020F0502020204030204" pitchFamily="34" charset="0"/>
                <a:cs typeface="Calibri" panose="020F0502020204030204" pitchFamily="34" charset="0"/>
              </a:rPr>
              <a:t>The moment </a:t>
            </a:r>
            <a:r>
              <a:rPr lang="en-US" sz="2000" b="1" i="1" dirty="0">
                <a:latin typeface="Calibri" panose="020F0502020204030204" pitchFamily="34" charset="0"/>
                <a:cs typeface="Calibri" panose="020F0502020204030204" pitchFamily="34" charset="0"/>
              </a:rPr>
              <a:t>the first note spread out from the microphone, </a:t>
            </a:r>
            <a:r>
              <a:rPr lang="en-US" sz="2000" b="1" i="1" u="sng" dirty="0">
                <a:solidFill>
                  <a:srgbClr val="FF0000"/>
                </a:solidFill>
                <a:latin typeface="Calibri" panose="020F0502020204030204" pitchFamily="34" charset="0"/>
                <a:cs typeface="Calibri" panose="020F0502020204030204" pitchFamily="34" charset="0"/>
              </a:rPr>
              <a:t>all his nervousness vanished/faded</a:t>
            </a:r>
            <a:r>
              <a:rPr lang="en-US" sz="2000" b="1" i="1" dirty="0">
                <a:latin typeface="Calibri" panose="020F0502020204030204" pitchFamily="34" charset="0"/>
                <a:cs typeface="Calibri" panose="020F0502020204030204" pitchFamily="34" charset="0"/>
              </a:rPr>
              <a:t>.  Faris and his friends </a:t>
            </a:r>
            <a:r>
              <a:rPr lang="en-US" sz="2000" b="1" i="1" u="sng" dirty="0">
                <a:solidFill>
                  <a:srgbClr val="FF0000"/>
                </a:solidFill>
                <a:latin typeface="Calibri" panose="020F0502020204030204" pitchFamily="34" charset="0"/>
                <a:cs typeface="Calibri" panose="020F0502020204030204" pitchFamily="34" charset="0"/>
              </a:rPr>
              <a:t>immersed</a:t>
            </a:r>
            <a:r>
              <a:rPr lang="en-US" sz="2000" b="1" i="1" dirty="0">
                <a:latin typeface="Calibri" panose="020F0502020204030204" pitchFamily="34" charset="0"/>
                <a:cs typeface="Calibri" panose="020F0502020204030204" pitchFamily="34" charset="0"/>
              </a:rPr>
              <a:t> themselves </a:t>
            </a:r>
            <a:r>
              <a:rPr lang="en-US" sz="2000" b="1" i="1" u="sng" dirty="0">
                <a:solidFill>
                  <a:srgbClr val="FF0000"/>
                </a:solidFill>
                <a:latin typeface="Calibri" panose="020F0502020204030204" pitchFamily="34" charset="0"/>
                <a:cs typeface="Calibri" panose="020F0502020204030204" pitchFamily="34" charset="0"/>
              </a:rPr>
              <a:t>in</a:t>
            </a:r>
            <a:r>
              <a:rPr lang="en-US" sz="2000" b="1" i="1" dirty="0">
                <a:latin typeface="Calibri" panose="020F0502020204030204" pitchFamily="34" charset="0"/>
                <a:cs typeface="Calibri" panose="020F0502020204030204" pitchFamily="34" charset="0"/>
              </a:rPr>
              <a:t> the energetic melody and dynamic drumbeats, </a:t>
            </a:r>
            <a:r>
              <a:rPr lang="en-US" sz="2000" b="1" i="1" u="sng" dirty="0">
                <a:solidFill>
                  <a:srgbClr val="FF0000"/>
                </a:solidFill>
                <a:latin typeface="Calibri" panose="020F0502020204030204" pitchFamily="34" charset="0"/>
                <a:cs typeface="Calibri" panose="020F0502020204030204" pitchFamily="34" charset="0"/>
              </a:rPr>
              <a:t>eager to ignite the stage</a:t>
            </a:r>
            <a:r>
              <a:rPr lang="en-US" sz="2000" b="1" i="1" dirty="0">
                <a:latin typeface="Calibri" panose="020F0502020204030204" pitchFamily="34" charset="0"/>
                <a:cs typeface="Calibri" panose="020F0502020204030204" pitchFamily="34" charset="0"/>
              </a:rPr>
              <a:t>. </a:t>
            </a:r>
            <a:endParaRPr lang="en-US" sz="2000" b="1" i="1" dirty="0">
              <a:latin typeface="Calibri" panose="020F0502020204030204" pitchFamily="34" charset="0"/>
              <a:cs typeface="Calibri" panose="020F0502020204030204" pitchFamily="34" charset="0"/>
            </a:endParaRPr>
          </a:p>
          <a:p>
            <a:pPr indent="0" fontAlgn="auto">
              <a:spcBef>
                <a:spcPts val="1200"/>
              </a:spcBef>
            </a:pPr>
            <a:r>
              <a:rPr lang="en-US" sz="2000" b="1" dirty="0">
                <a:latin typeface="Calibri" panose="020F0502020204030204" pitchFamily="34" charset="0"/>
                <a:cs typeface="Calibri" panose="020F0502020204030204" pitchFamily="34" charset="0"/>
              </a:rPr>
              <a:t>B2 </a:t>
            </a:r>
            <a:r>
              <a:rPr lang="zh-CN" sz="2000" b="1" dirty="0">
                <a:latin typeface="Calibri" panose="020F0502020204030204" pitchFamily="34" charset="0"/>
                <a:ea typeface="宋体" panose="02010600030101010101" pitchFamily="2" charset="-122"/>
                <a:cs typeface="Calibri" panose="020F0502020204030204" pitchFamily="34" charset="0"/>
              </a:rPr>
              <a:t>随着</a:t>
            </a:r>
            <a:r>
              <a:rPr lang="en-US" altLang="zh-CN" sz="2000" b="1" dirty="0">
                <a:latin typeface="Calibri" panose="020F0502020204030204" pitchFamily="34" charset="0"/>
                <a:ea typeface="宋体" panose="02010600030101010101" pitchFamily="2" charset="-122"/>
                <a:cs typeface="Calibri" panose="020F0502020204030204" pitchFamily="34" charset="0"/>
              </a:rPr>
              <a:t>Faris</a:t>
            </a:r>
            <a:r>
              <a:rPr lang="zh-CN" sz="2000" b="1" dirty="0">
                <a:latin typeface="Calibri" panose="020F0502020204030204" pitchFamily="34" charset="0"/>
                <a:ea typeface="宋体" panose="02010600030101010101" pitchFamily="2" charset="-122"/>
                <a:cs typeface="Calibri" panose="020F0502020204030204" pitchFamily="34" charset="0"/>
              </a:rPr>
              <a:t>坚定而自信的歌声响起，</a:t>
            </a:r>
            <a:r>
              <a:rPr lang="en-US" altLang="zh-CN" sz="2000" b="1" dirty="0">
                <a:latin typeface="Calibri" panose="020F0502020204030204" pitchFamily="34" charset="0"/>
                <a:ea typeface="宋体" panose="02010600030101010101" pitchFamily="2" charset="-122"/>
                <a:cs typeface="Calibri" panose="020F0502020204030204" pitchFamily="34" charset="0"/>
              </a:rPr>
              <a:t>Bruce</a:t>
            </a:r>
            <a:r>
              <a:rPr lang="zh-CN" sz="2000" b="1" dirty="0">
                <a:latin typeface="Calibri" panose="020F0502020204030204" pitchFamily="34" charset="0"/>
                <a:ea typeface="宋体" panose="02010600030101010101" pitchFamily="2" charset="-122"/>
                <a:cs typeface="Calibri" panose="020F0502020204030204" pitchFamily="34" charset="0"/>
              </a:rPr>
              <a:t>有力地弹奏着吉他，</a:t>
            </a:r>
            <a:r>
              <a:rPr lang="en-US" altLang="zh-CN" sz="2000" b="1" dirty="0">
                <a:latin typeface="Calibri" panose="020F0502020204030204" pitchFamily="34" charset="0"/>
                <a:ea typeface="宋体" panose="02010600030101010101" pitchFamily="2" charset="-122"/>
                <a:cs typeface="Calibri" panose="020F0502020204030204" pitchFamily="34" charset="0"/>
              </a:rPr>
              <a:t>David</a:t>
            </a:r>
            <a:r>
              <a:rPr lang="zh-CN" sz="2000" b="1" dirty="0">
                <a:latin typeface="Calibri" panose="020F0502020204030204" pitchFamily="34" charset="0"/>
                <a:ea typeface="宋体" panose="02010600030101010101" pitchFamily="2" charset="-122"/>
                <a:cs typeface="Calibri" panose="020F0502020204030204" pitchFamily="34" charset="0"/>
              </a:rPr>
              <a:t>的手指在键盘上灵活地舞动，</a:t>
            </a:r>
            <a:r>
              <a:rPr lang="zh-CN" sz="2000" b="1" u="sng" dirty="0">
                <a:latin typeface="Calibri" panose="020F0502020204030204" pitchFamily="34" charset="0"/>
                <a:ea typeface="宋体" panose="02010600030101010101" pitchFamily="2" charset="-122"/>
                <a:cs typeface="Calibri" panose="020F0502020204030204" pitchFamily="34" charset="0"/>
              </a:rPr>
              <a:t>原本安静的人群爆发出欢呼声</a:t>
            </a:r>
            <a:r>
              <a:rPr lang="zh-CN" sz="2000" b="1" dirty="0">
                <a:latin typeface="Calibri" panose="020F0502020204030204" pitchFamily="34" charset="0"/>
                <a:ea typeface="宋体" panose="02010600030101010101" pitchFamily="2" charset="-122"/>
                <a:cs typeface="Calibri" panose="020F0502020204030204" pitchFamily="34" charset="0"/>
              </a:rPr>
              <a:t>，笼罩在乐队的活力与激情中。（</a:t>
            </a:r>
            <a:r>
              <a:rPr lang="en-US" sz="2000" b="1" dirty="0">
                <a:latin typeface="Calibri" panose="020F0502020204030204" pitchFamily="34" charset="0"/>
                <a:cs typeface="Calibri" panose="020F0502020204030204" pitchFamily="34" charset="0"/>
              </a:rPr>
              <a:t>with</a:t>
            </a:r>
            <a:r>
              <a:rPr lang="zh-CN" sz="2000" b="1" dirty="0">
                <a:latin typeface="Calibri" panose="020F0502020204030204" pitchFamily="34" charset="0"/>
                <a:ea typeface="宋体" panose="02010600030101010101" pitchFamily="2" charset="-122"/>
                <a:cs typeface="Calibri" panose="020F0502020204030204" pitchFamily="34" charset="0"/>
              </a:rPr>
              <a:t>前缀</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独立主前缀 </a:t>
            </a:r>
            <a:r>
              <a:rPr lang="en-US" sz="2000" b="1" dirty="0">
                <a:latin typeface="Calibri" panose="020F0502020204030204" pitchFamily="34" charset="0"/>
                <a:cs typeface="Calibri" panose="020F0502020204030204" pitchFamily="34" charset="0"/>
              </a:rPr>
              <a:t>+</a:t>
            </a:r>
            <a:r>
              <a:rPr lang="zh-CN" sz="2000" b="1" u="sng" dirty="0">
                <a:latin typeface="Calibri" panose="020F0502020204030204" pitchFamily="34" charset="0"/>
                <a:ea typeface="宋体" panose="02010600030101010101" pitchFamily="2" charset="-122"/>
                <a:cs typeface="Calibri" panose="020F0502020204030204" pitchFamily="34" charset="0"/>
              </a:rPr>
              <a:t>主句</a:t>
            </a:r>
            <a:r>
              <a:rPr lang="en-US" sz="2000" b="1" dirty="0">
                <a:latin typeface="Calibri" panose="020F0502020204030204" pitchFamily="34" charset="0"/>
                <a:cs typeface="Calibri" panose="020F0502020204030204" pitchFamily="34" charset="0"/>
              </a:rPr>
              <a:t>+done</a:t>
            </a:r>
            <a:r>
              <a:rPr lang="zh-CN" sz="2000" b="1" dirty="0">
                <a:latin typeface="Calibri" panose="020F0502020204030204" pitchFamily="34" charset="0"/>
                <a:ea typeface="宋体" panose="02010600030101010101" pitchFamily="2" charset="-122"/>
                <a:cs typeface="Calibri" panose="020F0502020204030204" pitchFamily="34" charset="0"/>
              </a:rPr>
              <a:t>后缀）</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spcBef>
                <a:spcPts val="1200"/>
              </a:spcBef>
            </a:pPr>
            <a:r>
              <a:rPr lang="en-US" sz="20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With</a:t>
            </a:r>
            <a:r>
              <a:rPr lang="en-US" sz="2000" b="1" i="1" dirty="0">
                <a:latin typeface="Calibri" panose="020F0502020204030204" pitchFamily="34" charset="0"/>
                <a:ea typeface="宋体" panose="02010600030101010101" pitchFamily="2" charset="-122"/>
                <a:cs typeface="Calibri" panose="020F0502020204030204" pitchFamily="34" charset="0"/>
              </a:rPr>
              <a:t> a strong and confident voice </a:t>
            </a:r>
            <a:r>
              <a:rPr lang="en-US" sz="20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resounding</a:t>
            </a:r>
            <a:r>
              <a:rPr lang="en-US" sz="2000" b="1" i="1" dirty="0">
                <a:latin typeface="Calibri" panose="020F0502020204030204" pitchFamily="34" charset="0"/>
                <a:ea typeface="宋体" panose="02010600030101010101" pitchFamily="2" charset="-122"/>
                <a:cs typeface="Calibri" panose="020F0502020204030204" pitchFamily="34" charset="0"/>
              </a:rPr>
              <a:t>, Bruce’s powerful guitar- playing</a:t>
            </a:r>
            <a:r>
              <a:rPr lang="en-US" sz="2000" b="1" i="1" dirty="0">
                <a:latin typeface="Calibri" panose="020F0502020204030204" pitchFamily="34" charset="0"/>
                <a:cs typeface="Calibri" panose="020F0502020204030204" pitchFamily="34" charset="0"/>
              </a:rPr>
              <a:t> </a:t>
            </a:r>
            <a:r>
              <a:rPr lang="en-US" sz="20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echoing</a:t>
            </a:r>
            <a:r>
              <a:rPr lang="en-US" sz="2000" b="1" i="1" dirty="0">
                <a:latin typeface="Calibri" panose="020F0502020204030204" pitchFamily="34" charset="0"/>
                <a:ea typeface="宋体" panose="02010600030101010101" pitchFamily="2" charset="-122"/>
                <a:cs typeface="Calibri" panose="020F0502020204030204" pitchFamily="34" charset="0"/>
              </a:rPr>
              <a:t>, and David’s fingers </a:t>
            </a:r>
            <a:r>
              <a:rPr lang="en-US" sz="20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dancing</a:t>
            </a:r>
            <a:r>
              <a:rPr lang="en-US" sz="2000" b="1" i="1" dirty="0">
                <a:latin typeface="Calibri" panose="020F0502020204030204" pitchFamily="34" charset="0"/>
                <a:ea typeface="宋体" panose="02010600030101010101" pitchFamily="2" charset="-122"/>
                <a:cs typeface="Calibri" panose="020F0502020204030204" pitchFamily="34" charset="0"/>
              </a:rPr>
              <a:t> </a:t>
            </a:r>
            <a:r>
              <a:rPr lang="en-US" sz="2000" b="1" i="1" dirty="0">
                <a:latin typeface="Calibri" panose="020F0502020204030204" pitchFamily="34" charset="0"/>
                <a:cs typeface="Calibri" panose="020F0502020204030204" pitchFamily="34" charset="0"/>
              </a:rPr>
              <a:t>flexibly</a:t>
            </a:r>
            <a:r>
              <a:rPr lang="en-US" sz="2000" b="1" i="1" dirty="0">
                <a:latin typeface="Calibri" panose="020F0502020204030204" pitchFamily="34" charset="0"/>
                <a:ea typeface="宋体" panose="02010600030101010101" pitchFamily="2" charset="-122"/>
                <a:cs typeface="Calibri" panose="020F0502020204030204" pitchFamily="34" charset="0"/>
              </a:rPr>
              <a:t> on the keyboard, </a:t>
            </a:r>
            <a:r>
              <a:rPr lang="en-US" sz="20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the initially quiet crowd erupted into cheers</a:t>
            </a:r>
            <a:r>
              <a:rPr lang="en-US" sz="2000" b="1" i="1" dirty="0">
                <a:latin typeface="Calibri" panose="020F0502020204030204" pitchFamily="34" charset="0"/>
                <a:ea typeface="宋体" panose="02010600030101010101" pitchFamily="2" charset="-122"/>
                <a:cs typeface="Calibri" panose="020F0502020204030204" pitchFamily="34" charset="0"/>
              </a:rPr>
              <a:t>, </a:t>
            </a:r>
            <a:r>
              <a:rPr lang="en-US" sz="20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enveloped in the band’s energy and passion</a:t>
            </a:r>
            <a:r>
              <a:rPr lang="en-US" sz="2000" b="1" i="1" dirty="0">
                <a:latin typeface="Calibri" panose="020F0502020204030204" pitchFamily="34" charset="0"/>
                <a:ea typeface="宋体" panose="02010600030101010101" pitchFamily="2" charset="-122"/>
                <a:cs typeface="Calibri" panose="020F0502020204030204" pitchFamily="34" charset="0"/>
              </a:rPr>
              <a:t>.</a:t>
            </a:r>
            <a:endParaRPr lang="en-US" altLang="en-US" sz="2000" b="1" i="1" dirty="0">
              <a:latin typeface="Calibri" panose="020F0502020204030204" pitchFamily="34" charset="0"/>
              <a:ea typeface="宋体" panose="02010600030101010101" pitchFamily="2" charset="-122"/>
              <a:cs typeface="Calibri" panose="020F0502020204030204" pitchFamily="34" charset="0"/>
            </a:endParaRPr>
          </a:p>
        </p:txBody>
      </p:sp>
      <p:grpSp>
        <p:nvGrpSpPr>
          <p:cNvPr id="3" name="组合 2"/>
          <p:cNvGrpSpPr/>
          <p:nvPr/>
        </p:nvGrpSpPr>
        <p:grpSpPr>
          <a:xfrm>
            <a:off x="511278" y="294302"/>
            <a:ext cx="4910234" cy="492443"/>
            <a:chOff x="146958" y="290289"/>
            <a:chExt cx="4716444" cy="492443"/>
          </a:xfrm>
        </p:grpSpPr>
        <p:sp>
          <p:nvSpPr>
            <p:cNvPr id="4" name="矩形 3"/>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0">
                                            <p:txEl>
                                              <p:pRg st="4" end="4"/>
                                            </p:txEl>
                                          </p:spTgt>
                                        </p:tgtEl>
                                        <p:attrNameLst>
                                          <p:attrName>style.visibility</p:attrName>
                                        </p:attrNameLst>
                                      </p:cBhvr>
                                      <p:to>
                                        <p:strVal val="visible"/>
                                      </p:to>
                                    </p:set>
                                    <p:animEffect transition="in" filter="barn(inVertical)">
                                      <p:cBhvr>
                                        <p:cTn id="7" dur="500"/>
                                        <p:tgtEl>
                                          <p:spTgt spid="10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6" end="6"/>
                                            </p:txEl>
                                          </p:spTgt>
                                        </p:tgtEl>
                                        <p:attrNameLst>
                                          <p:attrName>style.visibility</p:attrName>
                                        </p:attrNameLst>
                                      </p:cBhvr>
                                      <p:to>
                                        <p:strVal val="visible"/>
                                      </p:to>
                                    </p:set>
                                    <p:animEffect transition="in" filter="barn(inVertical)">
                                      <p:cBhvr>
                                        <p:cTn id="12" dur="500"/>
                                        <p:tgtEl>
                                          <p:spTgt spid="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71516" y="1084336"/>
            <a:ext cx="11393805" cy="5773664"/>
          </a:xfrm>
          <a:prstGeom prst="roundRect">
            <a:avLst>
              <a:gd name="adj" fmla="val 2370"/>
            </a:avLst>
          </a:prstGeom>
          <a:noFill/>
          <a:ln w="9525">
            <a:noFill/>
          </a:ln>
        </p:spPr>
        <p:txBody>
          <a:bodyPr wrap="square">
            <a:spAutoFit/>
          </a:bodyPr>
          <a:lstStyle/>
          <a:p>
            <a:pPr indent="0" fontAlgn="auto">
              <a:lnSpc>
                <a:spcPct val="150000"/>
              </a:lnSpc>
            </a:pPr>
            <a:r>
              <a:rPr lang="en-US" sz="2400" b="1" dirty="0">
                <a:highlight>
                  <a:srgbClr val="FFFF00"/>
                </a:highlight>
                <a:latin typeface="Calibri" panose="020F0502020204030204" pitchFamily="34" charset="0"/>
                <a:ea typeface="宋体" panose="02010600030101010101" pitchFamily="2" charset="-122"/>
                <a:cs typeface="Calibri" panose="020F0502020204030204" pitchFamily="34" charset="0"/>
                <a:sym typeface="+mn-ea"/>
              </a:rPr>
              <a:t>Stepping onto the stage, Faris took the microphone and began to sing.</a:t>
            </a:r>
            <a:endParaRPr lang="en-US" sz="2400" b="1" dirty="0">
              <a:highlight>
                <a:srgbClr val="FFFF00"/>
              </a:highlight>
              <a:latin typeface="Calibri" panose="020F0502020204030204" pitchFamily="34" charset="0"/>
              <a:ea typeface="宋体" panose="02010600030101010101" pitchFamily="2" charset="-122"/>
              <a:cs typeface="Calibri" panose="020F0502020204030204" pitchFamily="34" charset="0"/>
              <a:sym typeface="+mn-ea"/>
            </a:endParaRPr>
          </a:p>
          <a:p>
            <a:pPr indent="0" fontAlgn="auto">
              <a:lnSpc>
                <a:spcPct val="150000"/>
              </a:lnSpc>
            </a:pPr>
            <a:r>
              <a:rPr lang="en-US" sz="2400" b="1" dirty="0">
                <a:highlight>
                  <a:srgbClr val="00FFFF"/>
                </a:highlight>
                <a:latin typeface="Calibri" panose="020F0502020204030204" pitchFamily="34" charset="0"/>
                <a:cs typeface="Calibri" panose="020F0502020204030204" pitchFamily="34" charset="0"/>
              </a:rPr>
              <a:t>S5 feelings and reaction of audience, headmaster </a:t>
            </a:r>
            <a:endParaRPr lang="en-US" sz="2200" b="1" dirty="0">
              <a:latin typeface="Calibri" panose="020F0502020204030204" pitchFamily="34" charset="0"/>
              <a:cs typeface="Calibri" panose="020F0502020204030204" pitchFamily="34" charset="0"/>
            </a:endParaRPr>
          </a:p>
          <a:p>
            <a:pPr indent="0" fontAlgn="auto">
              <a:lnSpc>
                <a:spcPct val="150000"/>
              </a:lnSpc>
            </a:pPr>
            <a:r>
              <a:rPr lang="en-US" sz="2200" b="1" dirty="0">
                <a:latin typeface="Calibri" panose="020F0502020204030204" pitchFamily="34" charset="0"/>
                <a:cs typeface="Calibri" panose="020F0502020204030204" pitchFamily="34" charset="0"/>
              </a:rPr>
              <a:t>B3. </a:t>
            </a:r>
            <a:r>
              <a:rPr lang="zh-CN" sz="2200" b="1" dirty="0">
                <a:latin typeface="Calibri" panose="020F0502020204030204" pitchFamily="34" charset="0"/>
                <a:ea typeface="宋体" panose="02010600030101010101" pitchFamily="2" charset="-122"/>
                <a:cs typeface="Calibri" panose="020F0502020204030204" pitchFamily="34" charset="0"/>
              </a:rPr>
              <a:t>他们的热情成功感染了观众，观众们开始随着节奏摇摆</a:t>
            </a:r>
            <a:r>
              <a:rPr lang="en-US" altLang="zh-CN" sz="2200" b="1" dirty="0">
                <a:latin typeface="Calibri" panose="020F0502020204030204" pitchFamily="34" charset="0"/>
                <a:ea typeface="宋体" panose="02010600030101010101" pitchFamily="2" charset="-122"/>
                <a:cs typeface="Calibri" panose="020F0502020204030204" pitchFamily="34" charset="0"/>
              </a:rPr>
              <a:t>(</a:t>
            </a:r>
            <a:r>
              <a:rPr lang="zh-CN" altLang="en-US" sz="2200" b="1" dirty="0">
                <a:latin typeface="Calibri" panose="020F0502020204030204" pitchFamily="34" charset="0"/>
                <a:ea typeface="宋体" panose="02010600030101010101" pitchFamily="2" charset="-122"/>
                <a:cs typeface="Calibri" panose="020F0502020204030204" pitchFamily="34" charset="0"/>
              </a:rPr>
              <a:t>主句</a:t>
            </a:r>
            <a:r>
              <a:rPr lang="en-US" altLang="zh-CN" sz="2200" b="1" dirty="0">
                <a:latin typeface="Calibri" panose="020F0502020204030204" pitchFamily="34" charset="0"/>
                <a:ea typeface="宋体" panose="02010600030101010101" pitchFamily="2" charset="-122"/>
                <a:cs typeface="Calibri" panose="020F0502020204030204" pitchFamily="34" charset="0"/>
              </a:rPr>
              <a:t>+who </a:t>
            </a:r>
            <a:r>
              <a:rPr lang="zh-CN" altLang="en-US" sz="2200" b="1" dirty="0">
                <a:latin typeface="Calibri" panose="020F0502020204030204" pitchFamily="34" charset="0"/>
                <a:ea typeface="宋体" panose="02010600030101010101" pitchFamily="2" charset="-122"/>
                <a:cs typeface="Calibri" panose="020F0502020204030204" pitchFamily="34" charset="0"/>
              </a:rPr>
              <a:t>定从）</a:t>
            </a:r>
            <a:r>
              <a:rPr lang="zh-CN" sz="2200" b="1" dirty="0">
                <a:latin typeface="Calibri" panose="020F0502020204030204" pitchFamily="34" charset="0"/>
                <a:ea typeface="宋体" panose="02010600030101010101" pitchFamily="2" charset="-122"/>
                <a:cs typeface="Calibri" panose="020F0502020204030204" pitchFamily="34" charset="0"/>
              </a:rPr>
              <a:t>。有些人甚至站起身来，兴奋地高举双手跳跃（主句</a:t>
            </a:r>
            <a:r>
              <a:rPr lang="en-US" altLang="zh-CN" sz="2200" b="1" dirty="0">
                <a:latin typeface="Calibri" panose="020F0502020204030204" pitchFamily="34" charset="0"/>
                <a:ea typeface="宋体" panose="02010600030101010101" pitchFamily="2" charset="-122"/>
                <a:cs typeface="Calibri" panose="020F0502020204030204" pitchFamily="34" charset="0"/>
              </a:rPr>
              <a:t>+</a:t>
            </a:r>
            <a:r>
              <a:rPr lang="zh-CN" altLang="en-US" sz="2200" b="1" dirty="0">
                <a:latin typeface="Calibri" panose="020F0502020204030204" pitchFamily="34" charset="0"/>
                <a:ea typeface="宋体" panose="02010600030101010101" pitchFamily="2" charset="-122"/>
                <a:cs typeface="Calibri" panose="020F0502020204030204" pitchFamily="34" charset="0"/>
              </a:rPr>
              <a:t>后缀</a:t>
            </a:r>
            <a:r>
              <a:rPr lang="en-US" altLang="zh-CN" sz="2200" b="1" dirty="0">
                <a:latin typeface="Calibri" panose="020F0502020204030204" pitchFamily="34" charset="0"/>
                <a:ea typeface="宋体" panose="02010600030101010101" pitchFamily="2" charset="-122"/>
                <a:cs typeface="Calibri" panose="020F0502020204030204" pitchFamily="34" charset="0"/>
              </a:rPr>
              <a:t>doing</a:t>
            </a:r>
            <a:r>
              <a:rPr lang="zh-CN" altLang="en-US" sz="2200" b="1" dirty="0">
                <a:latin typeface="Calibri" panose="020F0502020204030204" pitchFamily="34" charset="0"/>
                <a:ea typeface="宋体" panose="02010600030101010101" pitchFamily="2" charset="-122"/>
                <a:cs typeface="Calibri" panose="020F0502020204030204" pitchFamily="34" charset="0"/>
              </a:rPr>
              <a:t>）</a:t>
            </a:r>
            <a:r>
              <a:rPr lang="zh-CN" sz="2200" b="1" dirty="0">
                <a:latin typeface="Calibri" panose="020F0502020204030204" pitchFamily="34" charset="0"/>
                <a:ea typeface="宋体" panose="02010600030101010101" pitchFamily="2" charset="-122"/>
                <a:cs typeface="Calibri" panose="020F0502020204030204" pitchFamily="34" charset="0"/>
              </a:rPr>
              <a:t>。</a:t>
            </a:r>
            <a:endParaRPr lang="zh-CN" sz="2200" b="1" dirty="0">
              <a:latin typeface="Calibri" panose="020F0502020204030204" pitchFamily="34" charset="0"/>
              <a:ea typeface="宋体" panose="02010600030101010101" pitchFamily="2" charset="-122"/>
              <a:cs typeface="Calibri" panose="020F0502020204030204" pitchFamily="34" charset="0"/>
            </a:endParaRPr>
          </a:p>
          <a:p>
            <a:pPr indent="0" fontAlgn="auto">
              <a:lnSpc>
                <a:spcPct val="150000"/>
              </a:lnSpc>
            </a:pPr>
            <a:r>
              <a:rPr lang="en-US" sz="2200" b="1" i="1" dirty="0">
                <a:latin typeface="Calibri" panose="020F0502020204030204" pitchFamily="34" charset="0"/>
                <a:cs typeface="Calibri" panose="020F0502020204030204" pitchFamily="34" charset="0"/>
              </a:rPr>
              <a:t>Their passion </a:t>
            </a:r>
            <a:r>
              <a:rPr lang="en-US" sz="22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spread to the audience</a:t>
            </a:r>
            <a:r>
              <a:rPr lang="en-US" sz="2200" b="1" i="1" dirty="0">
                <a:latin typeface="Calibri" panose="020F0502020204030204" pitchFamily="34" charset="0"/>
                <a:cs typeface="Calibri" panose="020F0502020204030204" pitchFamily="34" charset="0"/>
              </a:rPr>
              <a:t> successfully, who began to </a:t>
            </a:r>
            <a:r>
              <a:rPr lang="en-US" sz="22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sway to the rhythm</a:t>
            </a:r>
            <a:r>
              <a:rPr lang="en-US" sz="2200" b="1" i="1" dirty="0">
                <a:latin typeface="Calibri" panose="020F0502020204030204" pitchFamily="34" charset="0"/>
                <a:cs typeface="Calibri" panose="020F0502020204030204" pitchFamily="34" charset="0"/>
              </a:rPr>
              <a:t>. Some even stood up, </a:t>
            </a:r>
            <a:r>
              <a:rPr lang="en-US" sz="22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jumping with their hands raised high in excitement</a:t>
            </a:r>
            <a:r>
              <a:rPr lang="en-US" sz="2200" b="1" i="1" dirty="0">
                <a:latin typeface="Calibri" panose="020F0502020204030204" pitchFamily="34" charset="0"/>
                <a:cs typeface="Calibri" panose="020F0502020204030204" pitchFamily="34" charset="0"/>
              </a:rPr>
              <a:t>. </a:t>
            </a:r>
            <a:endParaRPr lang="en-US" sz="2200" b="1" i="1" dirty="0">
              <a:latin typeface="Calibri" panose="020F0502020204030204" pitchFamily="34" charset="0"/>
              <a:cs typeface="Calibri" panose="020F0502020204030204" pitchFamily="34" charset="0"/>
            </a:endParaRPr>
          </a:p>
          <a:p>
            <a:pPr indent="0" fontAlgn="auto">
              <a:lnSpc>
                <a:spcPct val="150000"/>
              </a:lnSpc>
            </a:pPr>
            <a:r>
              <a:rPr lang="en-US" sz="2200" b="1" dirty="0">
                <a:latin typeface="Calibri" panose="020F0502020204030204" pitchFamily="34" charset="0"/>
                <a:cs typeface="Calibri" panose="020F0502020204030204" pitchFamily="34" charset="0"/>
              </a:rPr>
              <a:t>B4. </a:t>
            </a:r>
            <a:r>
              <a:rPr lang="en-US" altLang="zh-CN" sz="2200" b="1" dirty="0">
                <a:latin typeface="Calibri" panose="020F0502020204030204" pitchFamily="34" charset="0"/>
                <a:ea typeface="宋体" panose="02010600030101010101" pitchFamily="2" charset="-122"/>
                <a:cs typeface="Calibri" panose="020F0502020204030204" pitchFamily="34" charset="0"/>
              </a:rPr>
              <a:t>Faris</a:t>
            </a:r>
            <a:r>
              <a:rPr lang="zh-CN" sz="2200" b="1" dirty="0">
                <a:latin typeface="Calibri" panose="020F0502020204030204" pitchFamily="34" charset="0"/>
                <a:ea typeface="宋体" panose="02010600030101010101" pitchFamily="2" charset="-122"/>
                <a:cs typeface="Calibri" panose="020F0502020204030204" pitchFamily="34" charset="0"/>
              </a:rPr>
              <a:t>和他的朋友们永远不会知道的是，就连校长也不由自主地随着节奏轻敲起了脚，被这场表演的活力暗自俘获</a:t>
            </a:r>
            <a:r>
              <a:rPr lang="en-US" sz="2200" b="1" dirty="0">
                <a:latin typeface="Calibri" panose="020F0502020204030204" pitchFamily="34" charset="0"/>
                <a:cs typeface="Calibri" panose="020F0502020204030204" pitchFamily="34" charset="0"/>
              </a:rPr>
              <a:t>( what</a:t>
            </a:r>
            <a:r>
              <a:rPr lang="zh-CN" sz="2200" b="1" dirty="0">
                <a:latin typeface="Calibri" panose="020F0502020204030204" pitchFamily="34" charset="0"/>
                <a:ea typeface="宋体" panose="02010600030101010101" pitchFamily="2" charset="-122"/>
                <a:cs typeface="Calibri" panose="020F0502020204030204" pitchFamily="34" charset="0"/>
              </a:rPr>
              <a:t>主语从句</a:t>
            </a:r>
            <a:r>
              <a:rPr lang="en-US" altLang="zh-CN" sz="2200" b="1" dirty="0">
                <a:latin typeface="Calibri" panose="020F0502020204030204" pitchFamily="34" charset="0"/>
                <a:ea typeface="宋体" panose="02010600030101010101" pitchFamily="2" charset="-122"/>
                <a:cs typeface="Calibri" panose="020F0502020204030204" pitchFamily="34" charset="0"/>
              </a:rPr>
              <a:t> </a:t>
            </a:r>
            <a:r>
              <a:rPr lang="en-US" sz="2200" b="1" dirty="0">
                <a:latin typeface="Calibri" panose="020F0502020204030204" pitchFamily="34" charset="0"/>
                <a:cs typeface="Calibri" panose="020F0502020204030204" pitchFamily="34" charset="0"/>
              </a:rPr>
              <a:t>+</a:t>
            </a:r>
            <a:r>
              <a:rPr lang="zh-CN" sz="2200" b="1" dirty="0">
                <a:latin typeface="Calibri" panose="020F0502020204030204" pitchFamily="34" charset="0"/>
                <a:ea typeface="宋体" panose="02010600030101010101" pitchFamily="2" charset="-122"/>
                <a:cs typeface="Calibri" panose="020F0502020204030204" pitchFamily="34" charset="0"/>
              </a:rPr>
              <a:t>后缀</a:t>
            </a:r>
            <a:r>
              <a:rPr lang="en-US" altLang="zh-CN" sz="2200" b="1" dirty="0">
                <a:latin typeface="Calibri" panose="020F0502020204030204" pitchFamily="34" charset="0"/>
                <a:ea typeface="宋体" panose="02010600030101010101" pitchFamily="2" charset="-122"/>
                <a:cs typeface="Calibri" panose="020F0502020204030204" pitchFamily="34" charset="0"/>
              </a:rPr>
              <a:t>)</a:t>
            </a:r>
            <a:r>
              <a:rPr lang="zh-CN" sz="2200" b="1" dirty="0">
                <a:latin typeface="Calibri" panose="020F0502020204030204" pitchFamily="34" charset="0"/>
                <a:ea typeface="宋体" panose="02010600030101010101" pitchFamily="2" charset="-122"/>
                <a:cs typeface="Calibri" panose="020F0502020204030204" pitchFamily="34" charset="0"/>
              </a:rPr>
              <a:t>！</a:t>
            </a:r>
            <a:endParaRPr lang="zh-CN" sz="2200" b="1" dirty="0">
              <a:latin typeface="Calibri" panose="020F0502020204030204" pitchFamily="34" charset="0"/>
              <a:ea typeface="宋体" panose="02010600030101010101" pitchFamily="2" charset="-122"/>
              <a:cs typeface="Calibri" panose="020F0502020204030204" pitchFamily="34" charset="0"/>
            </a:endParaRPr>
          </a:p>
          <a:p>
            <a:pPr indent="0" fontAlgn="auto">
              <a:lnSpc>
                <a:spcPct val="150000"/>
              </a:lnSpc>
            </a:pPr>
            <a:r>
              <a:rPr lang="en-US" sz="22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What</a:t>
            </a:r>
            <a:r>
              <a:rPr lang="en-US" sz="2200" b="1" i="1" dirty="0">
                <a:latin typeface="Calibri" panose="020F0502020204030204" pitchFamily="34" charset="0"/>
                <a:cs typeface="Calibri" panose="020F0502020204030204" pitchFamily="34" charset="0"/>
              </a:rPr>
              <a:t> Faris and his friends </a:t>
            </a:r>
            <a:r>
              <a:rPr lang="en-US" sz="22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would never know </a:t>
            </a:r>
            <a:r>
              <a:rPr lang="en-US" sz="2200" b="1" i="1" dirty="0">
                <a:latin typeface="Calibri" panose="020F0502020204030204" pitchFamily="34" charset="0"/>
                <a:cs typeface="Calibri" panose="020F0502020204030204" pitchFamily="34" charset="0"/>
              </a:rPr>
              <a:t>was that even </a:t>
            </a:r>
            <a:r>
              <a:rPr lang="en-US" sz="22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the headmaster couldn't help  tapping feet to the rhythm, secretly captured by the energy of the performance</a:t>
            </a:r>
            <a:r>
              <a:rPr lang="en-US" sz="2200" b="1" i="1" dirty="0">
                <a:latin typeface="Calibri" panose="020F0502020204030204" pitchFamily="34" charset="0"/>
                <a:cs typeface="Calibri" panose="020F0502020204030204" pitchFamily="34" charset="0"/>
              </a:rPr>
              <a:t>!</a:t>
            </a:r>
            <a:endParaRPr lang="en-US" sz="2200" b="1" i="1" dirty="0">
              <a:latin typeface="Calibri" panose="020F0502020204030204" pitchFamily="34" charset="0"/>
              <a:cs typeface="Calibri" panose="020F0502020204030204" pitchFamily="34" charset="0"/>
            </a:endParaRPr>
          </a:p>
          <a:p>
            <a:pPr indent="0" fontAlgn="auto">
              <a:lnSpc>
                <a:spcPct val="150000"/>
              </a:lnSpc>
            </a:pPr>
            <a:endParaRPr lang="en-US" altLang="en-US" sz="2200" b="1" dirty="0">
              <a:latin typeface="Calibri" panose="020F0502020204030204" pitchFamily="34" charset="0"/>
              <a:cs typeface="Calibri" panose="020F0502020204030204" pitchFamily="34" charset="0"/>
            </a:endParaRPr>
          </a:p>
        </p:txBody>
      </p:sp>
      <p:grpSp>
        <p:nvGrpSpPr>
          <p:cNvPr id="2" name="组合 1"/>
          <p:cNvGrpSpPr/>
          <p:nvPr/>
        </p:nvGrpSpPr>
        <p:grpSpPr>
          <a:xfrm>
            <a:off x="511278" y="294302"/>
            <a:ext cx="4910234" cy="492443"/>
            <a:chOff x="146958" y="290289"/>
            <a:chExt cx="4716444" cy="492443"/>
          </a:xfrm>
        </p:grpSpPr>
        <p:sp>
          <p:nvSpPr>
            <p:cNvPr id="3" name="矩形 2"/>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
                                            <p:txEl>
                                              <p:pRg st="3" end="3"/>
                                            </p:txEl>
                                          </p:spTgt>
                                        </p:tgtEl>
                                        <p:attrNameLst>
                                          <p:attrName>style.visibility</p:attrName>
                                        </p:attrNameLst>
                                      </p:cBhvr>
                                      <p:to>
                                        <p:strVal val="visible"/>
                                      </p:to>
                                    </p:set>
                                    <p:animEffect transition="in" filter="wipe(down)">
                                      <p:cBhvr>
                                        <p:cTn id="7" dur="500"/>
                                        <p:tgtEl>
                                          <p:spTgt spid="10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5" end="5"/>
                                            </p:txEl>
                                          </p:spTgt>
                                        </p:tgtEl>
                                        <p:attrNameLst>
                                          <p:attrName>style.visibility</p:attrName>
                                        </p:attrNameLst>
                                      </p:cBhvr>
                                      <p:to>
                                        <p:strVal val="visible"/>
                                      </p:to>
                                    </p:set>
                                    <p:animEffect transition="in" filter="barn(inVertical)">
                                      <p:cBhvr>
                                        <p:cTn id="12" dur="500"/>
                                        <p:tgtEl>
                                          <p:spTgt spid="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68537" y="945685"/>
            <a:ext cx="11458554" cy="5605701"/>
          </a:xfrm>
          <a:prstGeom prst="roundRect">
            <a:avLst>
              <a:gd name="adj" fmla="val 6293"/>
            </a:avLst>
          </a:prstGeom>
          <a:noFill/>
          <a:ln w="9525">
            <a:noFill/>
          </a:ln>
        </p:spPr>
        <p:txBody>
          <a:bodyPr wrap="square">
            <a:spAutoFit/>
          </a:bodyPr>
          <a:lstStyle/>
          <a:p>
            <a:pPr indent="153035" fontAlgn="auto">
              <a:spcBef>
                <a:spcPts val="1200"/>
              </a:spcBef>
            </a:pPr>
            <a:r>
              <a:rPr lang="en-US" sz="2400" b="1" dirty="0">
                <a:highlight>
                  <a:srgbClr val="FFFF00"/>
                </a:highlight>
                <a:latin typeface="Calibri" panose="020F0502020204030204" pitchFamily="34" charset="0"/>
                <a:ea typeface="宋体" panose="02010600030101010101" pitchFamily="2" charset="-122"/>
                <a:cs typeface="Calibri" panose="020F0502020204030204" pitchFamily="34" charset="0"/>
                <a:sym typeface="+mn-ea"/>
              </a:rPr>
              <a:t>Stepping onto the stage, Faris took the microphone and began to sing.</a:t>
            </a:r>
            <a:endParaRPr lang="en-US" sz="2400" b="1" dirty="0">
              <a:highlight>
                <a:srgbClr val="FFFF00"/>
              </a:highlight>
              <a:latin typeface="Calibri" panose="020F0502020204030204" pitchFamily="34" charset="0"/>
              <a:ea typeface="宋体" panose="02010600030101010101" pitchFamily="2" charset="-122"/>
              <a:cs typeface="Calibri" panose="020F0502020204030204" pitchFamily="34" charset="0"/>
              <a:sym typeface="+mn-ea"/>
            </a:endParaRPr>
          </a:p>
          <a:p>
            <a:pPr indent="153035" fontAlgn="auto">
              <a:spcBef>
                <a:spcPts val="1200"/>
              </a:spcBef>
            </a:pPr>
            <a:r>
              <a:rPr lang="en-US" sz="2400" b="1" dirty="0">
                <a:highlight>
                  <a:srgbClr val="00FFFF"/>
                </a:highlight>
                <a:latin typeface="Calibri" panose="020F0502020204030204" pitchFamily="34" charset="0"/>
                <a:cs typeface="Calibri" panose="020F0502020204030204" pitchFamily="34" charset="0"/>
                <a:sym typeface="+mn-ea"/>
              </a:rPr>
              <a:t>S5 feelings and reaction of audience, headmaster </a:t>
            </a:r>
            <a:endParaRPr lang="en-US" sz="2400" b="1" dirty="0">
              <a:highlight>
                <a:srgbClr val="00FFFF"/>
              </a:highlight>
              <a:latin typeface="Calibri" panose="020F0502020204030204" pitchFamily="34" charset="0"/>
              <a:cs typeface="Calibri" panose="020F0502020204030204" pitchFamily="34" charset="0"/>
              <a:sym typeface="+mn-ea"/>
            </a:endParaRPr>
          </a:p>
          <a:p>
            <a:pPr indent="153035" fontAlgn="auto">
              <a:spcBef>
                <a:spcPts val="1200"/>
              </a:spcBef>
            </a:pPr>
            <a:r>
              <a:rPr lang="zh-CN" altLang="en-US" sz="24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鉴赏版</a:t>
            </a:r>
            <a:endParaRPr lang="zh-CN" altLang="en-US" sz="24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endParaRPr>
          </a:p>
          <a:p>
            <a:pPr indent="153035" fontAlgn="auto">
              <a:spcBef>
                <a:spcPts val="1200"/>
              </a:spcBef>
            </a:pPr>
            <a:r>
              <a:rPr lang="en-US" sz="2400" b="1" dirty="0">
                <a:latin typeface="Calibri" panose="020F0502020204030204" pitchFamily="34" charset="0"/>
                <a:cs typeface="Calibri" panose="020F0502020204030204" pitchFamily="34" charset="0"/>
              </a:rPr>
              <a:t>B3  </a:t>
            </a:r>
            <a:r>
              <a:rPr lang="zh-CN" sz="2400" b="1" dirty="0">
                <a:latin typeface="Calibri" panose="020F0502020204030204" pitchFamily="34" charset="0"/>
                <a:ea typeface="宋体" panose="02010600030101010101" pitchFamily="2" charset="-122"/>
                <a:cs typeface="Calibri" panose="020F0502020204030204" pitchFamily="34" charset="0"/>
              </a:rPr>
              <a:t>人群渐渐开始欢呼，有些人甚至跳起来高声表达他们的兴奋（主句</a:t>
            </a:r>
            <a:r>
              <a:rPr lang="en-US" sz="2400" b="1" dirty="0">
                <a:latin typeface="Calibri" panose="020F0502020204030204" pitchFamily="34" charset="0"/>
                <a:cs typeface="Calibri" panose="020F0502020204030204" pitchFamily="34" charset="0"/>
              </a:rPr>
              <a:t>+</a:t>
            </a:r>
            <a:r>
              <a:rPr lang="zh-CN" sz="2400" b="1" dirty="0">
                <a:latin typeface="Calibri" panose="020F0502020204030204" pitchFamily="34" charset="0"/>
                <a:ea typeface="宋体" panose="02010600030101010101" pitchFamily="2" charset="-122"/>
                <a:cs typeface="Calibri" panose="020F0502020204030204" pitchFamily="34" charset="0"/>
              </a:rPr>
              <a:t>后缀）。</a:t>
            </a:r>
            <a:endParaRPr lang="en-US" sz="2400" b="1" dirty="0">
              <a:latin typeface="Calibri" panose="020F0502020204030204" pitchFamily="34" charset="0"/>
              <a:cs typeface="Calibri" panose="020F0502020204030204" pitchFamily="34" charset="0"/>
            </a:endParaRPr>
          </a:p>
          <a:p>
            <a:pPr indent="153035" fontAlgn="auto">
              <a:spcBef>
                <a:spcPts val="1200"/>
              </a:spcBef>
            </a:pPr>
            <a:r>
              <a:rPr lang="en-US" sz="2400" b="1" i="1" dirty="0">
                <a:latin typeface="Calibri" panose="020F0502020204030204" pitchFamily="34" charset="0"/>
                <a:cs typeface="Calibri" panose="020F0502020204030204" pitchFamily="34" charset="0"/>
              </a:rPr>
              <a:t>The crowd slowly began to cheer, some even </a:t>
            </a:r>
            <a:r>
              <a:rPr lang="en-US" sz="2400" b="1" i="1" u="sng" dirty="0">
                <a:solidFill>
                  <a:srgbClr val="FF0000"/>
                </a:solidFill>
                <a:latin typeface="Calibri" panose="020F0502020204030204" pitchFamily="34" charset="0"/>
                <a:cs typeface="Calibri" panose="020F0502020204030204" pitchFamily="34" charset="0"/>
              </a:rPr>
              <a:t>jumping up high to express their excitement</a:t>
            </a:r>
            <a:r>
              <a:rPr lang="en-US" sz="2400" b="1" i="1" dirty="0">
                <a:latin typeface="Calibri" panose="020F0502020204030204" pitchFamily="34" charset="0"/>
                <a:cs typeface="Calibri" panose="020F0502020204030204" pitchFamily="34" charset="0"/>
              </a:rPr>
              <a:t>. </a:t>
            </a:r>
            <a:endParaRPr lang="en-US" sz="2400" b="1" i="1" dirty="0">
              <a:latin typeface="Calibri" panose="020F0502020204030204" pitchFamily="34" charset="0"/>
              <a:cs typeface="Calibri" panose="020F0502020204030204" pitchFamily="34" charset="0"/>
            </a:endParaRPr>
          </a:p>
          <a:p>
            <a:pPr indent="153035" fontAlgn="auto">
              <a:spcBef>
                <a:spcPts val="1200"/>
              </a:spcBef>
            </a:pPr>
            <a:r>
              <a:rPr lang="en-US" sz="2400" b="1" dirty="0">
                <a:latin typeface="Calibri" panose="020F0502020204030204" pitchFamily="34" charset="0"/>
                <a:cs typeface="Calibri" panose="020F0502020204030204" pitchFamily="34" charset="0"/>
              </a:rPr>
              <a:t>B4  </a:t>
            </a:r>
            <a:r>
              <a:rPr lang="zh-CN" sz="2400" b="1" dirty="0">
                <a:latin typeface="Calibri" panose="020F0502020204030204" pitchFamily="34" charset="0"/>
                <a:ea typeface="宋体" panose="02010600030101010101" pitchFamily="2" charset="-122"/>
                <a:cs typeface="Calibri" panose="020F0502020204030204" pitchFamily="34" charset="0"/>
              </a:rPr>
              <a:t>这令人振奋的时刻也感染了校长，他原本严肃的脸亮了起来（主句</a:t>
            </a:r>
            <a:r>
              <a:rPr lang="en-US" sz="2400" b="1" dirty="0">
                <a:latin typeface="Calibri" panose="020F0502020204030204" pitchFamily="34" charset="0"/>
                <a:cs typeface="Calibri" panose="020F0502020204030204" pitchFamily="34" charset="0"/>
              </a:rPr>
              <a:t>+</a:t>
            </a:r>
            <a:r>
              <a:rPr lang="zh-CN" sz="2400" b="1" dirty="0">
                <a:latin typeface="Calibri" panose="020F0502020204030204" pitchFamily="34" charset="0"/>
                <a:ea typeface="宋体" panose="02010600030101010101" pitchFamily="2" charset="-122"/>
                <a:cs typeface="Calibri" panose="020F0502020204030204" pitchFamily="34" charset="0"/>
              </a:rPr>
              <a:t>定语从句后缀）。 不知不觉间，他的脚也开始随着节奏轻敲。音乐施展了它的魔力，哪怕是最难以被打动的听众也不例外。</a:t>
            </a:r>
            <a:endParaRPr lang="en-US" sz="2400" b="1" dirty="0">
              <a:latin typeface="Calibri" panose="020F0502020204030204" pitchFamily="34" charset="0"/>
              <a:cs typeface="Calibri" panose="020F0502020204030204" pitchFamily="34" charset="0"/>
            </a:endParaRPr>
          </a:p>
          <a:p>
            <a:pPr indent="153035" fontAlgn="auto">
              <a:spcBef>
                <a:spcPts val="1200"/>
              </a:spcBef>
            </a:pPr>
            <a:r>
              <a:rPr lang="en-US" sz="2400" b="1" i="1" u="sng" dirty="0">
                <a:solidFill>
                  <a:srgbClr val="FF0000"/>
                </a:solidFill>
                <a:latin typeface="Calibri" panose="020F0502020204030204" pitchFamily="34" charset="0"/>
                <a:cs typeface="Calibri" panose="020F0502020204030204" pitchFamily="34" charset="0"/>
              </a:rPr>
              <a:t>The uplifting moment also affected the headmaster</a:t>
            </a:r>
            <a:r>
              <a:rPr lang="en-US" sz="2400" b="1" i="1" dirty="0">
                <a:latin typeface="Calibri" panose="020F0502020204030204" pitchFamily="34" charset="0"/>
                <a:cs typeface="Calibri" panose="020F0502020204030204" pitchFamily="34" charset="0"/>
              </a:rPr>
              <a:t>, </a:t>
            </a:r>
            <a:r>
              <a:rPr lang="en-US" sz="2400" b="1" i="1" u="sng" dirty="0">
                <a:solidFill>
                  <a:srgbClr val="FF0000"/>
                </a:solidFill>
                <a:latin typeface="Calibri" panose="020F0502020204030204" pitchFamily="34" charset="0"/>
                <a:cs typeface="Calibri" panose="020F0502020204030204" pitchFamily="34" charset="0"/>
              </a:rPr>
              <a:t>whose previously serious face lit up. </a:t>
            </a:r>
            <a:r>
              <a:rPr lang="en-US" sz="2400" b="1" i="1" dirty="0">
                <a:latin typeface="Calibri" panose="020F0502020204030204" pitchFamily="34" charset="0"/>
                <a:cs typeface="Calibri" panose="020F0502020204030204" pitchFamily="34" charset="0"/>
              </a:rPr>
              <a:t>And </a:t>
            </a:r>
            <a:r>
              <a:rPr lang="en-US" sz="2400" b="1" i="1" u="sng" dirty="0">
                <a:solidFill>
                  <a:srgbClr val="FF0000"/>
                </a:solidFill>
                <a:latin typeface="Calibri" panose="020F0502020204030204" pitchFamily="34" charset="0"/>
                <a:cs typeface="Calibri" panose="020F0502020204030204" pitchFamily="34" charset="0"/>
              </a:rPr>
              <a:t>before</a:t>
            </a:r>
            <a:r>
              <a:rPr lang="en-US" sz="2400" b="1" i="1" dirty="0">
                <a:latin typeface="Calibri" panose="020F0502020204030204" pitchFamily="34" charset="0"/>
                <a:cs typeface="Calibri" panose="020F0502020204030204" pitchFamily="34" charset="0"/>
              </a:rPr>
              <a:t> he knew it, </a:t>
            </a:r>
            <a:r>
              <a:rPr lang="en-US" sz="2400" b="1" i="1" u="sng" dirty="0">
                <a:solidFill>
                  <a:srgbClr val="FF0000"/>
                </a:solidFill>
                <a:latin typeface="Calibri" panose="020F0502020204030204" pitchFamily="34" charset="0"/>
                <a:cs typeface="Calibri" panose="020F0502020204030204" pitchFamily="34" charset="0"/>
              </a:rPr>
              <a:t>his feet started tapping to the rhythm</a:t>
            </a:r>
            <a:r>
              <a:rPr lang="en-US" sz="2400" b="1" i="1" dirty="0">
                <a:latin typeface="Calibri" panose="020F0502020204030204" pitchFamily="34" charset="0"/>
                <a:cs typeface="Calibri" panose="020F0502020204030204" pitchFamily="34" charset="0"/>
              </a:rPr>
              <a:t>. The music had </a:t>
            </a:r>
            <a:r>
              <a:rPr lang="en-US" sz="2400" b="1" i="1" u="sng" dirty="0">
                <a:solidFill>
                  <a:srgbClr val="FF0000"/>
                </a:solidFill>
                <a:latin typeface="Calibri" panose="020F0502020204030204" pitchFamily="34" charset="0"/>
                <a:cs typeface="Calibri" panose="020F0502020204030204" pitchFamily="34" charset="0"/>
              </a:rPr>
              <a:t>worked its magic</a:t>
            </a:r>
            <a:r>
              <a:rPr lang="en-US" sz="2400" b="1" i="1" dirty="0">
                <a:latin typeface="Calibri" panose="020F0502020204030204" pitchFamily="34" charset="0"/>
                <a:cs typeface="Calibri" panose="020F0502020204030204" pitchFamily="34" charset="0"/>
              </a:rPr>
              <a:t>, </a:t>
            </a:r>
            <a:r>
              <a:rPr lang="en-US" sz="2400" b="1" i="1" u="sng" dirty="0">
                <a:solidFill>
                  <a:srgbClr val="FF0000"/>
                </a:solidFill>
                <a:latin typeface="Calibri" panose="020F0502020204030204" pitchFamily="34" charset="0"/>
                <a:cs typeface="Calibri" panose="020F0502020204030204" pitchFamily="34" charset="0"/>
              </a:rPr>
              <a:t>even on the most unlikely of the listeners.</a:t>
            </a:r>
            <a:endParaRPr lang="en-US" altLang="en-US" sz="2400" b="1" i="1" u="sng" dirty="0">
              <a:solidFill>
                <a:srgbClr val="FF0000"/>
              </a:solidFill>
              <a:latin typeface="Calibri" panose="020F0502020204030204" pitchFamily="34" charset="0"/>
              <a:cs typeface="Calibri" panose="020F0502020204030204" pitchFamily="34" charset="0"/>
            </a:endParaRPr>
          </a:p>
        </p:txBody>
      </p:sp>
      <p:grpSp>
        <p:nvGrpSpPr>
          <p:cNvPr id="2" name="组合 1"/>
          <p:cNvGrpSpPr/>
          <p:nvPr/>
        </p:nvGrpSpPr>
        <p:grpSpPr>
          <a:xfrm>
            <a:off x="480105" y="460556"/>
            <a:ext cx="4910234" cy="492443"/>
            <a:chOff x="146958" y="290289"/>
            <a:chExt cx="4716444" cy="492443"/>
          </a:xfrm>
        </p:grpSpPr>
        <p:sp>
          <p:nvSpPr>
            <p:cNvPr id="3" name="矩形 2"/>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0">
                                            <p:txEl>
                                              <p:pRg st="4" end="4"/>
                                            </p:txEl>
                                          </p:spTgt>
                                        </p:tgtEl>
                                        <p:attrNameLst>
                                          <p:attrName>style.visibility</p:attrName>
                                        </p:attrNameLst>
                                      </p:cBhvr>
                                      <p:to>
                                        <p:strVal val="visible"/>
                                      </p:to>
                                    </p:set>
                                    <p:animEffect transition="in" filter="barn(inVertical)">
                                      <p:cBhvr>
                                        <p:cTn id="7" dur="500"/>
                                        <p:tgtEl>
                                          <p:spTgt spid="10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6" end="6"/>
                                            </p:txEl>
                                          </p:spTgt>
                                        </p:tgtEl>
                                        <p:attrNameLst>
                                          <p:attrName>style.visibility</p:attrName>
                                        </p:attrNameLst>
                                      </p:cBhvr>
                                      <p:to>
                                        <p:strVal val="visible"/>
                                      </p:to>
                                    </p:set>
                                    <p:animEffect transition="in" filter="barn(inVertical)">
                                      <p:cBhvr>
                                        <p:cTn id="12" dur="500"/>
                                        <p:tgtEl>
                                          <p:spTgt spid="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rot="21269468">
            <a:off x="6895253" y="4863703"/>
            <a:ext cx="23255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rPr>
              <a:t>北师大嘉兴附中 吴晨华</a:t>
            </a:r>
            <a:endParaRPr kumimoji="0" lang="en-US" altLang="zh-CN"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3002259" y="1577714"/>
            <a:ext cx="9466561" cy="2689485"/>
          </a:xfrm>
          <a:prstGeom prst="rect">
            <a:avLst/>
          </a:prstGeom>
        </p:spPr>
      </p:pic>
      <p:pic>
        <p:nvPicPr>
          <p:cNvPr id="11" name="图片 10"/>
          <p:cNvPicPr>
            <a:picLocks noChangeAspect="1"/>
          </p:cNvPicPr>
          <p:nvPr/>
        </p:nvPicPr>
        <p:blipFill>
          <a:blip r:embed="rId2"/>
          <a:stretch>
            <a:fillRect/>
          </a:stretch>
        </p:blipFill>
        <p:spPr>
          <a:xfrm rot="21402042">
            <a:off x="4092169" y="3724605"/>
            <a:ext cx="6425741" cy="1176630"/>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72051" y="855692"/>
            <a:ext cx="11463195" cy="5686782"/>
          </a:xfrm>
          <a:prstGeom prst="roundRect">
            <a:avLst>
              <a:gd name="adj" fmla="val 2924"/>
            </a:avLst>
          </a:prstGeom>
          <a:noFill/>
          <a:ln w="9525">
            <a:noFill/>
          </a:ln>
        </p:spPr>
        <p:txBody>
          <a:bodyPr wrap="square">
            <a:spAutoFit/>
          </a:bodyPr>
          <a:lstStyle/>
          <a:p>
            <a:pPr indent="0" fontAlgn="auto"/>
            <a:r>
              <a:rPr lang="en-US" sz="2000" b="1" dirty="0">
                <a:highlight>
                  <a:srgbClr val="00FFFF"/>
                </a:highlight>
                <a:latin typeface="Calibri" panose="020F0502020204030204" pitchFamily="34" charset="0"/>
                <a:cs typeface="Calibri" panose="020F0502020204030204" pitchFamily="34" charset="0"/>
              </a:rPr>
              <a:t>S6  theme </a:t>
            </a:r>
            <a:endParaRPr lang="en-US" sz="2000" b="0" dirty="0">
              <a:highlight>
                <a:srgbClr val="00FFFF"/>
              </a:highlight>
              <a:latin typeface="Calibri" panose="020F0502020204030204" pitchFamily="34" charset="0"/>
              <a:cs typeface="Calibri" panose="020F0502020204030204" pitchFamily="34" charset="0"/>
            </a:endParaRPr>
          </a:p>
          <a:p>
            <a:pPr indent="0" fontAlgn="auto"/>
            <a:r>
              <a:rPr lang="en-US" sz="2000" b="0" dirty="0">
                <a:latin typeface="Calibri" panose="020F0502020204030204" pitchFamily="34" charset="0"/>
                <a:cs typeface="Calibri" panose="020F0502020204030204" pitchFamily="34" charset="0"/>
              </a:rPr>
              <a:t> </a:t>
            </a:r>
            <a:r>
              <a:rPr lang="zh-CN" altLang="en-US"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主旨提炼</a:t>
            </a:r>
            <a:endParaRPr lang="en-US" sz="2000" b="0" dirty="0">
              <a:latin typeface="Calibri" panose="020F0502020204030204" pitchFamily="34" charset="0"/>
              <a:cs typeface="Calibri" panose="020F0502020204030204" pitchFamily="34" charset="0"/>
            </a:endParaRPr>
          </a:p>
          <a:p>
            <a:pPr indent="0" fontAlgn="auto"/>
            <a:r>
              <a:rPr lang="en-US" sz="2000" b="1" dirty="0">
                <a:latin typeface="Calibri" panose="020F0502020204030204" pitchFamily="34" charset="0"/>
                <a:cs typeface="Calibri" panose="020F0502020204030204" pitchFamily="34" charset="0"/>
              </a:rPr>
              <a:t>B5.</a:t>
            </a:r>
            <a:r>
              <a:rPr lang="zh-CN" sz="2000" b="1" dirty="0">
                <a:latin typeface="Calibri" panose="020F0502020204030204" pitchFamily="34" charset="0"/>
                <a:ea typeface="宋体" panose="02010600030101010101" pitchFamily="2" charset="-122"/>
                <a:cs typeface="Calibri" panose="020F0502020204030204" pitchFamily="34" charset="0"/>
              </a:rPr>
              <a:t>这是一段多么漫长的旅程啊</a:t>
            </a:r>
            <a:r>
              <a:rPr lang="en-US" sz="2000" b="1" dirty="0">
                <a:latin typeface="Calibri" panose="020F0502020204030204" pitchFamily="34" charset="0"/>
                <a:ea typeface="宋体" panose="02010600030101010101" pitchFamily="2" charset="-122"/>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从那个害怕露出笑容的男孩，变成了用歌声点亮整个大厅的人（</a:t>
            </a:r>
            <a:r>
              <a:rPr lang="en-US" sz="2000" b="1" dirty="0">
                <a:latin typeface="Calibri" panose="020F0502020204030204" pitchFamily="34" charset="0"/>
                <a:cs typeface="Calibri" panose="020F0502020204030204" pitchFamily="34" charset="0"/>
              </a:rPr>
              <a:t>what</a:t>
            </a:r>
            <a:r>
              <a:rPr lang="zh-CN" sz="2000" b="1" dirty="0">
                <a:latin typeface="Calibri" panose="020F0502020204030204" pitchFamily="34" charset="0"/>
                <a:ea typeface="宋体" panose="02010600030101010101" pitchFamily="2" charset="-122"/>
                <a:cs typeface="Calibri" panose="020F0502020204030204" pitchFamily="34" charset="0"/>
              </a:rPr>
              <a:t>感叹句）。要不是音乐，他可能永远都不会知道自己能做到什么（虚拟）。</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r>
              <a:rPr lang="en-US" sz="2000" b="1" i="1" u="sng" dirty="0">
                <a:solidFill>
                  <a:srgbClr val="FF0000"/>
                </a:solidFill>
                <a:latin typeface="Calibri" panose="020F0502020204030204" pitchFamily="34" charset="0"/>
                <a:cs typeface="Calibri" panose="020F0502020204030204" pitchFamily="34" charset="0"/>
              </a:rPr>
              <a:t>What a journey it had been</a:t>
            </a:r>
            <a:r>
              <a:rPr lang="en-US" sz="2000" b="1" i="1" dirty="0">
                <a:latin typeface="Calibri" panose="020F0502020204030204" pitchFamily="34" charset="0"/>
                <a:ea typeface="宋体" panose="02010600030101010101" pitchFamily="2" charset="-122"/>
                <a:cs typeface="Calibri" panose="020F0502020204030204" pitchFamily="34" charset="0"/>
              </a:rPr>
              <a:t>—</a:t>
            </a:r>
            <a:r>
              <a:rPr lang="en-US" sz="2000" b="1" i="1" u="sng" dirty="0">
                <a:solidFill>
                  <a:srgbClr val="FF0000"/>
                </a:solidFill>
                <a:latin typeface="Calibri" panose="020F0502020204030204" pitchFamily="34" charset="0"/>
                <a:cs typeface="Calibri" panose="020F0502020204030204" pitchFamily="34" charset="0"/>
              </a:rPr>
              <a:t>from</a:t>
            </a:r>
            <a:r>
              <a:rPr lang="en-US" sz="2000" b="1" i="1" dirty="0">
                <a:latin typeface="Calibri" panose="020F0502020204030204" pitchFamily="34" charset="0"/>
                <a:ea typeface="宋体" panose="02010600030101010101" pitchFamily="2" charset="-122"/>
                <a:cs typeface="Calibri" panose="020F0502020204030204" pitchFamily="34" charset="0"/>
              </a:rPr>
              <a:t> the boy who feared his smile </a:t>
            </a:r>
            <a:r>
              <a:rPr lang="en-US" sz="2000" b="1" i="1" u="sng" dirty="0">
                <a:solidFill>
                  <a:srgbClr val="FF0000"/>
                </a:solidFill>
                <a:latin typeface="Calibri" panose="020F0502020204030204" pitchFamily="34" charset="0"/>
                <a:cs typeface="Calibri" panose="020F0502020204030204" pitchFamily="34" charset="0"/>
              </a:rPr>
              <a:t>to</a:t>
            </a:r>
            <a:r>
              <a:rPr lang="en-US" sz="2000" b="1" i="1" dirty="0">
                <a:latin typeface="Calibri" panose="020F0502020204030204" pitchFamily="34" charset="0"/>
                <a:ea typeface="宋体" panose="02010600030101010101" pitchFamily="2" charset="-122"/>
                <a:cs typeface="Calibri" panose="020F0502020204030204" pitchFamily="34" charset="0"/>
              </a:rPr>
              <a:t> the one whose voice lit up the room. </a:t>
            </a:r>
            <a:r>
              <a:rPr lang="en-US" sz="2000" b="1" i="1" dirty="0">
                <a:solidFill>
                  <a:srgbClr val="FF0000"/>
                </a:solidFill>
                <a:latin typeface="Calibri" panose="020F0502020204030204" pitchFamily="34" charset="0"/>
                <a:ea typeface="宋体" panose="02010600030101010101" pitchFamily="2" charset="-122"/>
                <a:cs typeface="Calibri" panose="020F0502020204030204" pitchFamily="34" charset="0"/>
              </a:rPr>
              <a:t>Had it not been fo</a:t>
            </a:r>
            <a:r>
              <a:rPr lang="en-US" sz="2000" b="1" i="1" dirty="0">
                <a:solidFill>
                  <a:srgbClr val="C00000"/>
                </a:solidFill>
                <a:latin typeface="Calibri" panose="020F0502020204030204" pitchFamily="34" charset="0"/>
                <a:ea typeface="宋体" panose="02010600030101010101" pitchFamily="2" charset="-122"/>
                <a:cs typeface="Calibri" panose="020F0502020204030204" pitchFamily="34" charset="0"/>
              </a:rPr>
              <a:t>r </a:t>
            </a:r>
            <a:r>
              <a:rPr lang="en-US" sz="2000" b="1" i="1" dirty="0">
                <a:latin typeface="Calibri" panose="020F0502020204030204" pitchFamily="34" charset="0"/>
                <a:ea typeface="宋体" panose="02010600030101010101" pitchFamily="2" charset="-122"/>
                <a:cs typeface="Calibri" panose="020F0502020204030204" pitchFamily="34" charset="0"/>
              </a:rPr>
              <a:t>music, </a:t>
            </a:r>
            <a:r>
              <a:rPr lang="en-US" sz="2000" b="1" i="1" dirty="0">
                <a:solidFill>
                  <a:srgbClr val="FF0000"/>
                </a:solidFill>
                <a:latin typeface="Calibri" panose="020F0502020204030204" pitchFamily="34" charset="0"/>
                <a:ea typeface="宋体" panose="02010600030101010101" pitchFamily="2" charset="-122"/>
                <a:cs typeface="Calibri" panose="020F0502020204030204" pitchFamily="34" charset="0"/>
              </a:rPr>
              <a:t>he might never have known </a:t>
            </a:r>
            <a:r>
              <a:rPr lang="en-US" sz="2000" b="1" i="1" dirty="0">
                <a:latin typeface="Calibri" panose="020F0502020204030204" pitchFamily="34" charset="0"/>
                <a:ea typeface="宋体" panose="02010600030101010101" pitchFamily="2" charset="-122"/>
                <a:cs typeface="Calibri" panose="020F0502020204030204" pitchFamily="34" charset="0"/>
              </a:rPr>
              <a:t>what he was capable of.</a:t>
            </a:r>
            <a:endParaRPr lang="en-US" sz="2000" b="1" i="1" dirty="0">
              <a:latin typeface="Calibri" panose="020F0502020204030204" pitchFamily="34" charset="0"/>
              <a:ea typeface="宋体" panose="02010600030101010101" pitchFamily="2" charset="-122"/>
              <a:cs typeface="Calibri" panose="020F0502020204030204" pitchFamily="34" charset="0"/>
            </a:endParaRPr>
          </a:p>
          <a:p>
            <a:pPr indent="0" fontAlgn="auto"/>
            <a:r>
              <a:rPr lang="en-US" sz="2000" b="1" dirty="0">
                <a:latin typeface="Calibri" panose="020F0502020204030204" pitchFamily="34" charset="0"/>
                <a:cs typeface="Calibri" panose="020F0502020204030204" pitchFamily="34" charset="0"/>
              </a:rPr>
              <a:t>B6. </a:t>
            </a:r>
            <a:r>
              <a:rPr lang="zh-CN" sz="2000" b="1" dirty="0">
                <a:latin typeface="Calibri" panose="020F0502020204030204" pitchFamily="34" charset="0"/>
                <a:ea typeface="宋体" panose="02010600030101010101" pitchFamily="2" charset="-122"/>
                <a:cs typeface="Calibri" panose="020F0502020204030204" pitchFamily="34" charset="0"/>
              </a:rPr>
              <a:t>在那一刻，</a:t>
            </a:r>
            <a:r>
              <a:rPr lang="en-US" altLang="zh-CN" sz="2000" b="1" dirty="0">
                <a:latin typeface="Calibri" panose="020F0502020204030204" pitchFamily="34" charset="0"/>
                <a:ea typeface="宋体" panose="02010600030101010101" pitchFamily="2" charset="-122"/>
                <a:cs typeface="Calibri" panose="020F0502020204030204" pitchFamily="34" charset="0"/>
              </a:rPr>
              <a:t>Faris</a:t>
            </a:r>
            <a:r>
              <a:rPr lang="zh-CN" sz="2000" b="1" dirty="0">
                <a:latin typeface="Calibri" panose="020F0502020204030204" pitchFamily="34" charset="0"/>
                <a:ea typeface="宋体" panose="02010600030101010101" pitchFamily="2" charset="-122"/>
                <a:cs typeface="Calibri" panose="020F0502020204030204" pitchFamily="34" charset="0"/>
              </a:rPr>
              <a:t>明白：他不仅仅是唱了一首歌，更是找到了自我。（强调句型）</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r>
              <a:rPr lang="en-US" sz="2000" b="1" i="1" u="sng" dirty="0">
                <a:solidFill>
                  <a:srgbClr val="FF0000"/>
                </a:solidFill>
                <a:latin typeface="Calibri" panose="020F0502020204030204" pitchFamily="34" charset="0"/>
                <a:cs typeface="Calibri" panose="020F0502020204030204" pitchFamily="34" charset="0"/>
              </a:rPr>
              <a:t>It was at </a:t>
            </a:r>
            <a:r>
              <a:rPr lang="en-US" sz="2000" b="1" i="1" u="sng" dirty="0">
                <a:solidFill>
                  <a:srgbClr val="FF0000"/>
                </a:solidFill>
                <a:latin typeface="Calibri" panose="020F0502020204030204" pitchFamily="34" charset="0"/>
                <a:ea typeface="宋体" panose="02010600030101010101" pitchFamily="2" charset="-122"/>
                <a:cs typeface="Calibri" panose="020F0502020204030204" pitchFamily="34" charset="0"/>
              </a:rPr>
              <a:t>that moment</a:t>
            </a:r>
            <a:r>
              <a:rPr lang="en-US" sz="2000" b="1" i="1" u="sng" dirty="0">
                <a:solidFill>
                  <a:srgbClr val="FF0000"/>
                </a:solidFill>
                <a:latin typeface="Calibri" panose="020F0502020204030204" pitchFamily="34" charset="0"/>
                <a:cs typeface="Calibri" panose="020F0502020204030204" pitchFamily="34" charset="0"/>
              </a:rPr>
              <a:t> that</a:t>
            </a:r>
            <a:r>
              <a:rPr lang="en-US" sz="2000" b="1" i="1" dirty="0">
                <a:latin typeface="Calibri" panose="020F0502020204030204" pitchFamily="34" charset="0"/>
                <a:ea typeface="宋体" panose="02010600030101010101" pitchFamily="2" charset="-122"/>
                <a:cs typeface="Calibri" panose="020F0502020204030204" pitchFamily="34" charset="0"/>
              </a:rPr>
              <a:t> Faris </a:t>
            </a:r>
            <a:r>
              <a:rPr lang="en-US" sz="2000" b="1" i="1" dirty="0">
                <a:latin typeface="Calibri" panose="020F0502020204030204" pitchFamily="34" charset="0"/>
                <a:cs typeface="Calibri" panose="020F0502020204030204" pitchFamily="34" charset="0"/>
              </a:rPr>
              <a:t>became aware that </a:t>
            </a:r>
            <a:r>
              <a:rPr lang="en-US" sz="2000" b="1" i="1" dirty="0">
                <a:latin typeface="Calibri" panose="020F0502020204030204" pitchFamily="34" charset="0"/>
                <a:ea typeface="宋体" panose="02010600030101010101" pitchFamily="2" charset="-122"/>
                <a:cs typeface="Calibri" panose="020F0502020204030204" pitchFamily="34" charset="0"/>
              </a:rPr>
              <a:t>he </a:t>
            </a:r>
            <a:r>
              <a:rPr lang="en-US" sz="2000" b="1" i="1" u="sng" dirty="0">
                <a:solidFill>
                  <a:srgbClr val="FF0000"/>
                </a:solidFill>
                <a:latin typeface="Calibri" panose="020F0502020204030204" pitchFamily="34" charset="0"/>
                <a:cs typeface="Calibri" panose="020F0502020204030204" pitchFamily="34" charset="0"/>
              </a:rPr>
              <a:t>hadn’t just sung a song—he had found himself.</a:t>
            </a:r>
            <a:endParaRPr lang="zh-CN" sz="2000" b="1" i="1" u="sng" dirty="0">
              <a:solidFill>
                <a:srgbClr val="FF0000"/>
              </a:solidFill>
              <a:latin typeface="Calibri" panose="020F0502020204030204" pitchFamily="34" charset="0"/>
              <a:cs typeface="Calibri" panose="020F0502020204030204" pitchFamily="34" charset="0"/>
            </a:endParaRPr>
          </a:p>
          <a:p>
            <a:pPr indent="0" fontAlgn="auto"/>
            <a:r>
              <a:rPr lang="zh-CN" altLang="en-US"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自然结尾</a:t>
            </a:r>
            <a:endParaRPr lang="en-US" sz="2000" b="1" dirty="0">
              <a:highlight>
                <a:srgbClr val="FFFF00"/>
              </a:highlight>
              <a:latin typeface="Calibri" panose="020F0502020204030204" pitchFamily="34" charset="0"/>
              <a:ea typeface="宋体" panose="02010600030101010101" pitchFamily="2" charset="-122"/>
              <a:cs typeface="Calibri" panose="020F0502020204030204" pitchFamily="34" charset="0"/>
            </a:endParaRPr>
          </a:p>
          <a:p>
            <a:pPr indent="0" fontAlgn="auto"/>
            <a:r>
              <a:rPr lang="en-US" sz="2000" b="1" dirty="0">
                <a:latin typeface="Calibri" panose="020F0502020204030204" pitchFamily="34" charset="0"/>
                <a:cs typeface="Calibri" panose="020F0502020204030204" pitchFamily="34" charset="0"/>
              </a:rPr>
              <a:t>B5. </a:t>
            </a:r>
            <a:r>
              <a:rPr lang="en-US" altLang="zh-CN" sz="2000" b="1" dirty="0">
                <a:latin typeface="Calibri" panose="020F0502020204030204" pitchFamily="34" charset="0"/>
                <a:ea typeface="宋体" panose="02010600030101010101" pitchFamily="2" charset="-122"/>
                <a:cs typeface="Calibri" panose="020F0502020204030204" pitchFamily="34" charset="0"/>
              </a:rPr>
              <a:t>Faris</a:t>
            </a:r>
            <a:r>
              <a:rPr lang="zh-CN" sz="2000" b="1" dirty="0">
                <a:latin typeface="Calibri" panose="020F0502020204030204" pitchFamily="34" charset="0"/>
                <a:ea typeface="宋体" panose="02010600030101010101" pitchFamily="2" charset="-122"/>
                <a:cs typeface="Calibri" panose="020F0502020204030204" pitchFamily="34" charset="0"/>
              </a:rPr>
              <a:t>和他的朋友们完成了看似不可能的事</a:t>
            </a:r>
            <a:r>
              <a:rPr lang="en-US" sz="2000" b="1" dirty="0">
                <a:latin typeface="Calibri" panose="020F0502020204030204" pitchFamily="34" charset="0"/>
                <a:cs typeface="Calibri" panose="020F0502020204030204" pitchFamily="34" charset="0"/>
              </a:rPr>
              <a:t> </a:t>
            </a:r>
            <a:r>
              <a:rPr lang="zh-CN" sz="2000" b="1" dirty="0">
                <a:latin typeface="Calibri" panose="020F0502020204030204" pitchFamily="34" charset="0"/>
                <a:ea typeface="宋体" panose="02010600030101010101" pitchFamily="2" charset="-122"/>
                <a:cs typeface="Calibri" panose="020F0502020204030204" pitchFamily="34" charset="0"/>
              </a:rPr>
              <a:t>—他们将内心隐秘的热爱变成了一场让人永远难忘的演出。</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r>
              <a:rPr lang="en-US" sz="2000" b="1" i="1" dirty="0">
                <a:latin typeface="Calibri" panose="020F0502020204030204" pitchFamily="34" charset="0"/>
                <a:cs typeface="Calibri" panose="020F0502020204030204" pitchFamily="34" charset="0"/>
              </a:rPr>
              <a:t>Faris and his friends </a:t>
            </a:r>
            <a:r>
              <a:rPr lang="en-US" sz="2000" b="1" i="1" u="sng" dirty="0">
                <a:solidFill>
                  <a:srgbClr val="FF0000"/>
                </a:solidFill>
                <a:latin typeface="Calibri" panose="020F0502020204030204" pitchFamily="34" charset="0"/>
                <a:cs typeface="Calibri" panose="020F0502020204030204" pitchFamily="34" charset="0"/>
              </a:rPr>
              <a:t>had done the impossible </a:t>
            </a:r>
            <a:r>
              <a:rPr lang="en-US" sz="2000" b="1" i="1" dirty="0">
                <a:latin typeface="Calibri" panose="020F0502020204030204" pitchFamily="34" charset="0"/>
                <a:cs typeface="Calibri" panose="020F0502020204030204" pitchFamily="34" charset="0"/>
              </a:rPr>
              <a:t>– they </a:t>
            </a:r>
            <a:r>
              <a:rPr lang="en-US" sz="2000" b="1" i="1" u="sng" dirty="0">
                <a:solidFill>
                  <a:srgbClr val="FF0000"/>
                </a:solidFill>
                <a:latin typeface="Calibri" panose="020F0502020204030204" pitchFamily="34" charset="0"/>
                <a:cs typeface="Calibri" panose="020F0502020204030204" pitchFamily="34" charset="0"/>
              </a:rPr>
              <a:t>had turned their secret passion into a performance that no one would ever forget</a:t>
            </a:r>
            <a:r>
              <a:rPr lang="en-US" sz="2000" b="1" i="1" dirty="0">
                <a:latin typeface="Calibri" panose="020F0502020204030204" pitchFamily="34" charset="0"/>
                <a:cs typeface="Calibri" panose="020F0502020204030204" pitchFamily="34" charset="0"/>
              </a:rPr>
              <a:t>.</a:t>
            </a:r>
            <a:endParaRPr lang="en-US" sz="2000" b="1" i="1" dirty="0">
              <a:latin typeface="Calibri" panose="020F0502020204030204" pitchFamily="34" charset="0"/>
              <a:cs typeface="Calibri" panose="020F0502020204030204" pitchFamily="34" charset="0"/>
            </a:endParaRPr>
          </a:p>
          <a:p>
            <a:pPr indent="0" fontAlgn="auto"/>
            <a:r>
              <a:rPr lang="en-US" sz="2000" b="1" dirty="0">
                <a:latin typeface="Calibri" panose="020F0502020204030204" pitchFamily="34" charset="0"/>
                <a:cs typeface="Calibri" panose="020F0502020204030204" pitchFamily="34" charset="0"/>
              </a:rPr>
              <a:t>B6. </a:t>
            </a:r>
            <a:r>
              <a:rPr lang="zh-CN" sz="2000" b="1" dirty="0">
                <a:latin typeface="Calibri" panose="020F0502020204030204" pitchFamily="34" charset="0"/>
                <a:ea typeface="宋体" panose="02010600030101010101" pitchFamily="2" charset="-122"/>
                <a:cs typeface="Calibri" panose="020F0502020204030204" pitchFamily="34" charset="0"/>
              </a:rPr>
              <a:t>随着激动人心的</a:t>
            </a:r>
            <a:r>
              <a:rPr lang="en-US" sz="2000" b="1" dirty="0">
                <a:latin typeface="Calibri" panose="020F0502020204030204" pitchFamily="34" charset="0"/>
                <a:cs typeface="Calibri" panose="020F0502020204030204" pitchFamily="34" charset="0"/>
              </a:rPr>
              <a:t> </a:t>
            </a:r>
            <a:r>
              <a:rPr lang="zh-CN" sz="2000" b="1" dirty="0">
                <a:latin typeface="Calibri" panose="020F0502020204030204" pitchFamily="34" charset="0"/>
                <a:ea typeface="宋体" panose="02010600030101010101" pitchFamily="2" charset="-122"/>
                <a:cs typeface="Calibri" panose="020F0502020204030204" pitchFamily="34" charset="0"/>
              </a:rPr>
              <a:t>“摇滚之王”呼喊声，法里斯笑得格外灿烂，自信大增，不再掩盖自己的龅牙。凭借音乐的神奇力量，这个腼腆的男孩不见了，蜕变成了自信的超级巨星</a:t>
            </a:r>
            <a:r>
              <a:rPr lang="en-US" sz="2000" b="1" dirty="0">
                <a:latin typeface="Calibri" panose="020F0502020204030204" pitchFamily="34" charset="0"/>
                <a:cs typeface="Calibri" panose="020F0502020204030204" pitchFamily="34" charset="0"/>
              </a:rPr>
              <a:t> </a:t>
            </a:r>
            <a:r>
              <a:rPr lang="zh-CN" sz="2000" b="1" dirty="0">
                <a:latin typeface="Calibri" panose="020F0502020204030204" pitchFamily="34" charset="0"/>
                <a:ea typeface="宋体" panose="02010600030101010101" pitchFamily="2" charset="-122"/>
                <a:cs typeface="Calibri" panose="020F0502020204030204" pitchFamily="34" charset="0"/>
              </a:rPr>
              <a:t>——校园里的 “猫王”！</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0" fontAlgn="auto"/>
            <a:r>
              <a:rPr lang="en-US" sz="2000" b="1" dirty="0">
                <a:latin typeface="Calibri" panose="020F0502020204030204" pitchFamily="34" charset="0"/>
                <a:cs typeface="Calibri" panose="020F0502020204030204" pitchFamily="34" charset="0"/>
              </a:rPr>
              <a:t> </a:t>
            </a:r>
            <a:r>
              <a:rPr lang="en-US" sz="2000" b="1" i="1" dirty="0">
                <a:latin typeface="Calibri" panose="020F0502020204030204" pitchFamily="34" charset="0"/>
                <a:cs typeface="Calibri" panose="020F0502020204030204" pitchFamily="34" charset="0"/>
              </a:rPr>
              <a:t>With the exciting shouts of “Rock King”, </a:t>
            </a:r>
            <a:r>
              <a:rPr lang="en-US" sz="2000" b="1" i="1" u="sng" dirty="0">
                <a:solidFill>
                  <a:srgbClr val="FF0000"/>
                </a:solidFill>
                <a:latin typeface="Calibri" panose="020F0502020204030204" pitchFamily="34" charset="0"/>
                <a:cs typeface="Calibri" panose="020F0502020204030204" pitchFamily="34" charset="0"/>
              </a:rPr>
              <a:t>Faris smiled from ear to ear, confidence soaring,  no longer covering his extra teeth.</a:t>
            </a:r>
            <a:r>
              <a:rPr lang="en-US" sz="2000" b="1" i="1" dirty="0">
                <a:latin typeface="Calibri" panose="020F0502020204030204" pitchFamily="34" charset="0"/>
                <a:cs typeface="Calibri" panose="020F0502020204030204" pitchFamily="34" charset="0"/>
              </a:rPr>
              <a:t> With the magical power of music, </a:t>
            </a:r>
            <a:r>
              <a:rPr lang="en-US" sz="2000" b="1" i="1" u="sng" dirty="0">
                <a:solidFill>
                  <a:srgbClr val="FF0000"/>
                </a:solidFill>
                <a:latin typeface="Calibri" panose="020F0502020204030204" pitchFamily="34" charset="0"/>
                <a:cs typeface="Calibri" panose="020F0502020204030204" pitchFamily="34" charset="0"/>
              </a:rPr>
              <a:t>the shy boy faded, giving way to / transformed into a confident superstar –the Elvis of the campus!</a:t>
            </a:r>
            <a:endParaRPr lang="en-US" altLang="en-US" sz="2000" b="1" i="1" u="sng" dirty="0">
              <a:solidFill>
                <a:srgbClr val="FF0000"/>
              </a:solidFill>
              <a:latin typeface="Calibri" panose="020F0502020204030204" pitchFamily="34" charset="0"/>
              <a:cs typeface="Calibri" panose="020F0502020204030204" pitchFamily="34" charset="0"/>
            </a:endParaRPr>
          </a:p>
        </p:txBody>
      </p:sp>
      <p:grpSp>
        <p:nvGrpSpPr>
          <p:cNvPr id="2" name="组合 1"/>
          <p:cNvGrpSpPr/>
          <p:nvPr/>
        </p:nvGrpSpPr>
        <p:grpSpPr>
          <a:xfrm>
            <a:off x="511278" y="294302"/>
            <a:ext cx="4910234" cy="492443"/>
            <a:chOff x="146958" y="290289"/>
            <a:chExt cx="4716444" cy="492443"/>
          </a:xfrm>
        </p:grpSpPr>
        <p:sp>
          <p:nvSpPr>
            <p:cNvPr id="3" name="矩形 2"/>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
                                            <p:txEl>
                                              <p:pRg st="3" end="3"/>
                                            </p:txEl>
                                          </p:spTgt>
                                        </p:tgtEl>
                                        <p:attrNameLst>
                                          <p:attrName>style.visibility</p:attrName>
                                        </p:attrNameLst>
                                      </p:cBhvr>
                                      <p:to>
                                        <p:strVal val="visible"/>
                                      </p:to>
                                    </p:set>
                                    <p:animEffect transition="in" filter="wipe(down)">
                                      <p:cBhvr>
                                        <p:cTn id="7" dur="500"/>
                                        <p:tgtEl>
                                          <p:spTgt spid="10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xEl>
                                              <p:pRg st="5" end="5"/>
                                            </p:txEl>
                                          </p:spTgt>
                                        </p:tgtEl>
                                        <p:attrNameLst>
                                          <p:attrName>style.visibility</p:attrName>
                                        </p:attrNameLst>
                                      </p:cBhvr>
                                      <p:to>
                                        <p:strVal val="visible"/>
                                      </p:to>
                                    </p:set>
                                    <p:animEffect transition="in" filter="wipe(down)">
                                      <p:cBhvr>
                                        <p:cTn id="12" dur="500"/>
                                        <p:tgtEl>
                                          <p:spTgt spid="10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0">
                                            <p:txEl>
                                              <p:pRg st="8" end="8"/>
                                            </p:txEl>
                                          </p:spTgt>
                                        </p:tgtEl>
                                        <p:attrNameLst>
                                          <p:attrName>style.visibility</p:attrName>
                                        </p:attrNameLst>
                                      </p:cBhvr>
                                      <p:to>
                                        <p:strVal val="visible"/>
                                      </p:to>
                                    </p:set>
                                    <p:animEffect transition="in" filter="barn(inVertical)">
                                      <p:cBhvr>
                                        <p:cTn id="17" dur="500"/>
                                        <p:tgtEl>
                                          <p:spTgt spid="100">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0">
                                            <p:txEl>
                                              <p:pRg st="10" end="10"/>
                                            </p:txEl>
                                          </p:spTgt>
                                        </p:tgtEl>
                                        <p:attrNameLst>
                                          <p:attrName>style.visibility</p:attrName>
                                        </p:attrNameLst>
                                      </p:cBhvr>
                                      <p:to>
                                        <p:strVal val="visible"/>
                                      </p:to>
                                    </p:set>
                                    <p:animEffect transition="in" filter="barn(inVertical)">
                                      <p:cBhvr>
                                        <p:cTn id="22" dur="500"/>
                                        <p:tgtEl>
                                          <p:spTgt spid="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08047" y="987055"/>
            <a:ext cx="11292118" cy="5376029"/>
          </a:xfrm>
          <a:prstGeom prst="roundRect">
            <a:avLst>
              <a:gd name="adj" fmla="val 2811"/>
            </a:avLst>
          </a:prstGeom>
          <a:noFill/>
          <a:ln w="9525">
            <a:noFill/>
          </a:ln>
        </p:spPr>
        <p:txBody>
          <a:bodyPr wrap="square">
            <a:spAutoFit/>
          </a:bodyPr>
          <a:lstStyle/>
          <a:p>
            <a:pPr indent="306070"/>
            <a:r>
              <a:rPr lang="en-US" sz="2000" b="1" dirty="0">
                <a:highlight>
                  <a:srgbClr val="00FFFF"/>
                </a:highlight>
                <a:latin typeface="Calibri" panose="020F0502020204030204" pitchFamily="34" charset="0"/>
                <a:cs typeface="Calibri" panose="020F0502020204030204" pitchFamily="34" charset="0"/>
                <a:sym typeface="+mn-ea"/>
              </a:rPr>
              <a:t>S6  theme </a:t>
            </a:r>
            <a:endParaRPr lang="en-US" sz="2000" b="1" dirty="0">
              <a:highlight>
                <a:srgbClr val="00FFFF"/>
              </a:highlight>
              <a:latin typeface="Calibri" panose="020F0502020204030204" pitchFamily="34" charset="0"/>
              <a:cs typeface="Calibri" panose="020F0502020204030204" pitchFamily="34" charset="0"/>
              <a:sym typeface="+mn-ea"/>
            </a:endParaRPr>
          </a:p>
          <a:p>
            <a:pPr indent="306070" fontAlgn="auto"/>
            <a:r>
              <a:rPr lang="zh-CN" altLang="en-US"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画面定格</a:t>
            </a:r>
            <a:endParaRPr lang="zh-CN" altLang="en-US"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endParaRPr>
          </a:p>
          <a:p>
            <a:pPr indent="306070" fontAlgn="auto"/>
            <a:r>
              <a:rPr lang="en-US" sz="2000" b="1" dirty="0">
                <a:latin typeface="Calibri" panose="020F0502020204030204" pitchFamily="34" charset="0"/>
                <a:cs typeface="Calibri" panose="020F0502020204030204" pitchFamily="34" charset="0"/>
              </a:rPr>
              <a:t>B5. </a:t>
            </a:r>
            <a:r>
              <a:rPr lang="zh-CN" sz="2000" b="1" dirty="0">
                <a:latin typeface="Calibri" panose="020F0502020204030204" pitchFamily="34" charset="0"/>
                <a:ea typeface="宋体" panose="02010600030101010101" pitchFamily="2" charset="-122"/>
                <a:cs typeface="Calibri" panose="020F0502020204030204" pitchFamily="34" charset="0"/>
              </a:rPr>
              <a:t>目睹着观众和老师们热烈的反响，</a:t>
            </a:r>
            <a:r>
              <a:rPr lang="en-US" sz="2000" b="1" dirty="0">
                <a:latin typeface="Calibri" panose="020F0502020204030204" pitchFamily="34" charset="0"/>
                <a:cs typeface="Calibri" panose="020F0502020204030204" pitchFamily="34" charset="0"/>
                <a:sym typeface="+mn-ea"/>
              </a:rPr>
              <a:t>Faris</a:t>
            </a:r>
            <a:r>
              <a:rPr lang="zh-CN" sz="2000" b="1" dirty="0">
                <a:latin typeface="Calibri" panose="020F0502020204030204" pitchFamily="34" charset="0"/>
                <a:ea typeface="宋体" panose="02010600030101010101" pitchFamily="2" charset="-122"/>
                <a:cs typeface="Calibri" panose="020F0502020204030204" pitchFamily="34" charset="0"/>
              </a:rPr>
              <a:t>第一次不再觉得自己是那个有着龅牙的腼腆男孩。</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306070" fontAlgn="auto"/>
            <a:r>
              <a:rPr lang="en-US" sz="2000" b="1" i="1" u="sng" dirty="0">
                <a:solidFill>
                  <a:srgbClr val="FF0000"/>
                </a:solidFill>
                <a:latin typeface="Calibri" panose="020F0502020204030204" pitchFamily="34" charset="0"/>
                <a:cs typeface="Calibri" panose="020F0502020204030204" pitchFamily="34" charset="0"/>
              </a:rPr>
              <a:t>Witnessing</a:t>
            </a:r>
            <a:r>
              <a:rPr lang="en-US" sz="2000" b="1" i="1" dirty="0">
                <a:latin typeface="Calibri" panose="020F0502020204030204" pitchFamily="34" charset="0"/>
                <a:cs typeface="Calibri" panose="020F0502020204030204" pitchFamily="34" charset="0"/>
              </a:rPr>
              <a:t> the overwhelming responses from the audience and even the teachers, </a:t>
            </a:r>
            <a:r>
              <a:rPr lang="en-US" sz="2000" b="1" i="1" u="sng" dirty="0">
                <a:solidFill>
                  <a:srgbClr val="FF0000"/>
                </a:solidFill>
                <a:latin typeface="Calibri" panose="020F0502020204030204" pitchFamily="34" charset="0"/>
                <a:cs typeface="Calibri" panose="020F0502020204030204" pitchFamily="34" charset="0"/>
              </a:rPr>
              <a:t>Faris</a:t>
            </a:r>
            <a:r>
              <a:rPr lang="en-US" sz="2000" b="1" i="1" dirty="0">
                <a:latin typeface="Calibri" panose="020F0502020204030204" pitchFamily="34" charset="0"/>
                <a:cs typeface="Calibri" panose="020F0502020204030204" pitchFamily="34" charset="0"/>
              </a:rPr>
              <a:t>, for the first time, </a:t>
            </a:r>
            <a:r>
              <a:rPr lang="en-US" sz="2000" b="1" i="1" u="sng" dirty="0">
                <a:solidFill>
                  <a:srgbClr val="FF0000"/>
                </a:solidFill>
                <a:latin typeface="Calibri" panose="020F0502020204030204" pitchFamily="34" charset="0"/>
                <a:cs typeface="Calibri" panose="020F0502020204030204" pitchFamily="34" charset="0"/>
              </a:rPr>
              <a:t>didn't feel like the shy boy with extra teeth as before</a:t>
            </a:r>
            <a:r>
              <a:rPr lang="en-US" sz="2000" b="1" i="1" dirty="0">
                <a:latin typeface="Calibri" panose="020F0502020204030204" pitchFamily="34" charset="0"/>
                <a:cs typeface="Calibri" panose="020F0502020204030204" pitchFamily="34" charset="0"/>
              </a:rPr>
              <a:t>. </a:t>
            </a:r>
            <a:endParaRPr lang="en-US" sz="2000" b="1" i="1" dirty="0">
              <a:latin typeface="Calibri" panose="020F0502020204030204" pitchFamily="34" charset="0"/>
              <a:cs typeface="Calibri" panose="020F0502020204030204" pitchFamily="34" charset="0"/>
            </a:endParaRPr>
          </a:p>
          <a:p>
            <a:pPr indent="306070" fontAlgn="auto"/>
            <a:r>
              <a:rPr lang="en-US" sz="2000" b="1" dirty="0">
                <a:latin typeface="Calibri" panose="020F0502020204030204" pitchFamily="34" charset="0"/>
                <a:cs typeface="Calibri" panose="020F0502020204030204" pitchFamily="34" charset="0"/>
              </a:rPr>
              <a:t>B6. </a:t>
            </a:r>
            <a:r>
              <a:rPr lang="zh-CN" sz="2000" b="1" dirty="0">
                <a:latin typeface="Calibri" panose="020F0502020204030204" pitchFamily="34" charset="0"/>
                <a:ea typeface="宋体" panose="02010600030101010101" pitchFamily="2" charset="-122"/>
                <a:cs typeface="Calibri" panose="020F0502020204030204" pitchFamily="34" charset="0"/>
              </a:rPr>
              <a:t>相反，他成了这场演出中自信的明星，沉浸在掌声与赞赏之中，从未有过如此美好的感觉。</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306070" fontAlgn="auto"/>
            <a:r>
              <a:rPr lang="en-US" sz="2000" b="1" i="1" u="sng" dirty="0">
                <a:solidFill>
                  <a:srgbClr val="FF0000"/>
                </a:solidFill>
                <a:latin typeface="Calibri" panose="020F0502020204030204" pitchFamily="34" charset="0"/>
                <a:cs typeface="Calibri" panose="020F0502020204030204" pitchFamily="34" charset="0"/>
              </a:rPr>
              <a:t>Instead</a:t>
            </a:r>
            <a:r>
              <a:rPr lang="en-US" sz="2000" b="1" i="1" dirty="0">
                <a:latin typeface="Calibri" panose="020F0502020204030204" pitchFamily="34" charset="0"/>
                <a:cs typeface="Calibri" panose="020F0502020204030204" pitchFamily="34" charset="0"/>
              </a:rPr>
              <a:t>, he became the confident star of the show, </a:t>
            </a:r>
            <a:r>
              <a:rPr lang="en-US" sz="2000" b="1" i="1" u="sng" dirty="0">
                <a:solidFill>
                  <a:srgbClr val="FF0000"/>
                </a:solidFill>
                <a:latin typeface="Calibri" panose="020F0502020204030204" pitchFamily="34" charset="0"/>
                <a:cs typeface="Calibri" panose="020F0502020204030204" pitchFamily="34" charset="0"/>
              </a:rPr>
              <a:t>bathed in  applause and admiration</a:t>
            </a:r>
            <a:r>
              <a:rPr lang="en-US" sz="2000" b="1" i="1" dirty="0">
                <a:latin typeface="Calibri" panose="020F0502020204030204" pitchFamily="34" charset="0"/>
                <a:cs typeface="Calibri" panose="020F0502020204030204" pitchFamily="34" charset="0"/>
              </a:rPr>
              <a:t> and nothing had ever felt better.</a:t>
            </a:r>
            <a:endParaRPr lang="en-US" sz="2000" b="1" i="1" dirty="0">
              <a:latin typeface="Calibri" panose="020F0502020204030204" pitchFamily="34" charset="0"/>
              <a:cs typeface="Calibri" panose="020F0502020204030204" pitchFamily="34" charset="0"/>
            </a:endParaRPr>
          </a:p>
          <a:p>
            <a:pPr indent="306070" algn="l" fontAlgn="auto">
              <a:buClrTx/>
              <a:buSzTx/>
              <a:buFontTx/>
            </a:pPr>
            <a:r>
              <a:rPr lang="zh-CN" altLang="en-US"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rPr>
              <a:t> 文学结尾（时间线拉长）</a:t>
            </a:r>
            <a:endParaRPr lang="zh-CN" altLang="en-US" sz="2000" b="1" dirty="0">
              <a:solidFill>
                <a:srgbClr val="FF0000"/>
              </a:solidFill>
              <a:highlight>
                <a:srgbClr val="FFFF00"/>
              </a:highlight>
              <a:latin typeface="Calibri" panose="020F0502020204030204"/>
              <a:ea typeface="宋体" panose="02010600030101010101" pitchFamily="2" charset="-122"/>
              <a:cs typeface="Times New Roman" panose="02020603050405020304" pitchFamily="18" charset="0"/>
            </a:endParaRPr>
          </a:p>
          <a:p>
            <a:pPr indent="306070" fontAlgn="auto"/>
            <a:r>
              <a:rPr lang="en-US" sz="2000" b="1" dirty="0">
                <a:latin typeface="Calibri" panose="020F0502020204030204" pitchFamily="34" charset="0"/>
                <a:cs typeface="Calibri" panose="020F0502020204030204" pitchFamily="34" charset="0"/>
              </a:rPr>
              <a:t>B5.</a:t>
            </a:r>
            <a:r>
              <a:rPr lang="zh-CN" sz="2000" b="1" dirty="0">
                <a:latin typeface="Calibri" panose="020F0502020204030204" pitchFamily="34" charset="0"/>
                <a:ea typeface="宋体" panose="02010600030101010101" pitchFamily="2" charset="-122"/>
                <a:cs typeface="Calibri" panose="020F0502020204030204" pitchFamily="34" charset="0"/>
              </a:rPr>
              <a:t>多年后，每当</a:t>
            </a:r>
            <a:r>
              <a:rPr lang="en-US" altLang="zh-CN" sz="2000" b="1" dirty="0">
                <a:latin typeface="Calibri" panose="020F0502020204030204" pitchFamily="34" charset="0"/>
                <a:ea typeface="宋体" panose="02010600030101010101" pitchFamily="2" charset="-122"/>
                <a:cs typeface="Calibri" panose="020F0502020204030204" pitchFamily="34" charset="0"/>
              </a:rPr>
              <a:t>Faris</a:t>
            </a:r>
            <a:r>
              <a:rPr lang="zh-CN" sz="2000" b="1" dirty="0">
                <a:latin typeface="Calibri" panose="020F0502020204030204" pitchFamily="34" charset="0"/>
                <a:ea typeface="宋体" panose="02010600030101010101" pitchFamily="2" charset="-122"/>
                <a:cs typeface="Calibri" panose="020F0502020204030204" pitchFamily="34" charset="0"/>
              </a:rPr>
              <a:t>回忆起自己的首次现场演出，他总会被乐队展现出的热忱与勇气所鼓舞。那是他人生的一个转折点，</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这个点）将他塑造成为如今这般模样的时刻。</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306070" fontAlgn="auto"/>
            <a:r>
              <a:rPr lang="en-US" sz="2000" b="1" i="1" dirty="0">
                <a:latin typeface="Calibri" panose="020F0502020204030204" pitchFamily="34" charset="0"/>
                <a:cs typeface="Calibri" panose="020F0502020204030204" pitchFamily="34" charset="0"/>
              </a:rPr>
              <a:t> Years later, whenever Faris recalled his first live show, he would always be inspired by his band’s devotion and courage. </a:t>
            </a:r>
            <a:r>
              <a:rPr lang="en-US" sz="2000" b="1" i="1" u="sng" dirty="0">
                <a:solidFill>
                  <a:srgbClr val="FF0000"/>
                </a:solidFill>
                <a:latin typeface="Calibri" panose="020F0502020204030204" pitchFamily="34" charset="0"/>
                <a:cs typeface="Calibri" panose="020F0502020204030204" pitchFamily="34" charset="0"/>
              </a:rPr>
              <a:t>It was a turning point in his life, which shaped him into the person he was </a:t>
            </a:r>
            <a:r>
              <a:rPr lang="en-US" sz="2000" b="1" i="1" dirty="0">
                <a:latin typeface="Calibri" panose="020F0502020204030204" pitchFamily="34" charset="0"/>
                <a:cs typeface="Calibri" panose="020F0502020204030204" pitchFamily="34" charset="0"/>
              </a:rPr>
              <a:t>. </a:t>
            </a:r>
            <a:endParaRPr lang="en-US" sz="2000" b="1" i="1" dirty="0">
              <a:latin typeface="Calibri" panose="020F0502020204030204" pitchFamily="34" charset="0"/>
              <a:cs typeface="Calibri" panose="020F0502020204030204" pitchFamily="34" charset="0"/>
            </a:endParaRPr>
          </a:p>
          <a:p>
            <a:pPr indent="306070" fontAlgn="auto"/>
            <a:r>
              <a:rPr lang="en-US" sz="2000" b="1" dirty="0">
                <a:latin typeface="Calibri" panose="020F0502020204030204" pitchFamily="34" charset="0"/>
                <a:cs typeface="Calibri" panose="020F0502020204030204" pitchFamily="34" charset="0"/>
              </a:rPr>
              <a:t>B6. </a:t>
            </a:r>
            <a:r>
              <a:rPr lang="zh-CN" sz="2000" b="1" dirty="0">
                <a:latin typeface="Calibri" panose="020F0502020204030204" pitchFamily="34" charset="0"/>
                <a:ea typeface="宋体" panose="02010600030101010101" pitchFamily="2" charset="-122"/>
                <a:cs typeface="Calibri" panose="020F0502020204030204" pitchFamily="34" charset="0"/>
              </a:rPr>
              <a:t>那个曾经那个有着龅牙的腼腆男孩已然蜕变成了自信的超级巨星，他独特的外貌特征成了勇气与活力的象征，持续激励着无数年轻人</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主句</a:t>
            </a:r>
            <a:r>
              <a:rPr lang="en-US" sz="2000" b="1" dirty="0">
                <a:latin typeface="Calibri" panose="020F0502020204030204" pitchFamily="34" charset="0"/>
                <a:cs typeface="Calibri" panose="020F0502020204030204" pitchFamily="34" charset="0"/>
              </a:rPr>
              <a:t>+</a:t>
            </a:r>
            <a:r>
              <a:rPr lang="zh-CN" sz="2000" b="1" dirty="0">
                <a:latin typeface="Calibri" panose="020F0502020204030204" pitchFamily="34" charset="0"/>
                <a:ea typeface="宋体" panose="02010600030101010101" pitchFamily="2" charset="-122"/>
                <a:cs typeface="Calibri" panose="020F0502020204030204" pitchFamily="34" charset="0"/>
              </a:rPr>
              <a:t>独立主格</a:t>
            </a:r>
            <a:r>
              <a:rPr lang="en-US" sz="2000" b="1" dirty="0">
                <a:latin typeface="Calibri" panose="020F0502020204030204" pitchFamily="34" charset="0"/>
                <a:cs typeface="Calibri" panose="020F0502020204030204" pitchFamily="34" charset="0"/>
              </a:rPr>
              <a:t>+doing</a:t>
            </a:r>
            <a:r>
              <a:rPr lang="zh-CN" sz="2000" b="1" dirty="0">
                <a:latin typeface="Calibri" panose="020F0502020204030204" pitchFamily="34" charset="0"/>
                <a:ea typeface="宋体" panose="02010600030101010101" pitchFamily="2" charset="-122"/>
                <a:cs typeface="Calibri" panose="020F0502020204030204" pitchFamily="34" charset="0"/>
              </a:rPr>
              <a:t>后缀）。</a:t>
            </a:r>
            <a:endParaRPr lang="zh-CN" sz="2000" b="1" dirty="0">
              <a:latin typeface="Calibri" panose="020F0502020204030204" pitchFamily="34" charset="0"/>
              <a:ea typeface="宋体" panose="02010600030101010101" pitchFamily="2" charset="-122"/>
              <a:cs typeface="Calibri" panose="020F0502020204030204" pitchFamily="34" charset="0"/>
            </a:endParaRPr>
          </a:p>
          <a:p>
            <a:pPr indent="306070" fontAlgn="auto"/>
            <a:r>
              <a:rPr lang="en-US" sz="2000" b="1" i="1" u="sng" dirty="0">
                <a:solidFill>
                  <a:srgbClr val="FF0000"/>
                </a:solidFill>
                <a:latin typeface="Calibri" panose="020F0502020204030204" pitchFamily="34" charset="0"/>
                <a:cs typeface="Calibri" panose="020F0502020204030204" pitchFamily="34" charset="0"/>
              </a:rPr>
              <a:t>The once shy boy with extra teeth has been transformed into a confident superstar</a:t>
            </a:r>
            <a:r>
              <a:rPr lang="en-US" sz="2000" b="1" i="1" dirty="0">
                <a:latin typeface="Calibri" panose="020F0502020204030204" pitchFamily="34" charset="0"/>
                <a:cs typeface="Calibri" panose="020F0502020204030204" pitchFamily="34" charset="0"/>
              </a:rPr>
              <a:t>, </a:t>
            </a:r>
            <a:r>
              <a:rPr lang="en-US" sz="2000" b="1" i="1" u="sng" dirty="0">
                <a:solidFill>
                  <a:srgbClr val="FF0000"/>
                </a:solidFill>
                <a:latin typeface="Calibri" panose="020F0502020204030204" pitchFamily="34" charset="0"/>
                <a:cs typeface="Calibri" panose="020F0502020204030204" pitchFamily="34" charset="0"/>
              </a:rPr>
              <a:t>his unique features becoming a symbol of courage and energy,  inspiring countless young people continuously</a:t>
            </a:r>
            <a:r>
              <a:rPr lang="en-US" sz="2000" b="1" i="1" dirty="0">
                <a:latin typeface="Calibri" panose="020F0502020204030204" pitchFamily="34" charset="0"/>
                <a:cs typeface="Calibri" panose="020F0502020204030204" pitchFamily="34" charset="0"/>
              </a:rPr>
              <a:t>. </a:t>
            </a:r>
            <a:endParaRPr lang="en-US" altLang="en-US" sz="2000" b="1" i="1" dirty="0">
              <a:latin typeface="Calibri" panose="020F0502020204030204" pitchFamily="34" charset="0"/>
              <a:cs typeface="Calibri" panose="020F0502020204030204" pitchFamily="34" charset="0"/>
            </a:endParaRPr>
          </a:p>
        </p:txBody>
      </p:sp>
      <p:grpSp>
        <p:nvGrpSpPr>
          <p:cNvPr id="2" name="组合 1"/>
          <p:cNvGrpSpPr/>
          <p:nvPr/>
        </p:nvGrpSpPr>
        <p:grpSpPr>
          <a:xfrm>
            <a:off x="511278" y="294302"/>
            <a:ext cx="4910234" cy="492443"/>
            <a:chOff x="146958" y="290289"/>
            <a:chExt cx="4716444" cy="492443"/>
          </a:xfrm>
        </p:grpSpPr>
        <p:sp>
          <p:nvSpPr>
            <p:cNvPr id="3" name="矩形 2"/>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46958" y="290289"/>
              <a:ext cx="4716444"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0">
                                            <p:txEl>
                                              <p:pRg st="3" end="3"/>
                                            </p:txEl>
                                          </p:spTgt>
                                        </p:tgtEl>
                                        <p:attrNameLst>
                                          <p:attrName>style.visibility</p:attrName>
                                        </p:attrNameLst>
                                      </p:cBhvr>
                                      <p:to>
                                        <p:strVal val="visible"/>
                                      </p:to>
                                    </p:set>
                                    <p:animEffect transition="in" filter="wipe(down)">
                                      <p:cBhvr>
                                        <p:cTn id="7" dur="500"/>
                                        <p:tgtEl>
                                          <p:spTgt spid="10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0">
                                            <p:txEl>
                                              <p:pRg st="5" end="5"/>
                                            </p:txEl>
                                          </p:spTgt>
                                        </p:tgtEl>
                                        <p:attrNameLst>
                                          <p:attrName>style.visibility</p:attrName>
                                        </p:attrNameLst>
                                      </p:cBhvr>
                                      <p:to>
                                        <p:strVal val="visible"/>
                                      </p:to>
                                    </p:set>
                                    <p:animEffect transition="in" filter="wipe(down)">
                                      <p:cBhvr>
                                        <p:cTn id="12" dur="500"/>
                                        <p:tgtEl>
                                          <p:spTgt spid="10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0">
                                            <p:txEl>
                                              <p:pRg st="8" end="8"/>
                                            </p:txEl>
                                          </p:spTgt>
                                        </p:tgtEl>
                                        <p:attrNameLst>
                                          <p:attrName>style.visibility</p:attrName>
                                        </p:attrNameLst>
                                      </p:cBhvr>
                                      <p:to>
                                        <p:strVal val="visible"/>
                                      </p:to>
                                    </p:set>
                                    <p:animEffect transition="in" filter="wipe(down)">
                                      <p:cBhvr>
                                        <p:cTn id="17" dur="500"/>
                                        <p:tgtEl>
                                          <p:spTgt spid="100">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0">
                                            <p:txEl>
                                              <p:pRg st="10" end="10"/>
                                            </p:txEl>
                                          </p:spTgt>
                                        </p:tgtEl>
                                        <p:attrNameLst>
                                          <p:attrName>style.visibility</p:attrName>
                                        </p:attrNameLst>
                                      </p:cBhvr>
                                      <p:to>
                                        <p:strVal val="visible"/>
                                      </p:to>
                                    </p:set>
                                    <p:animEffect transition="in" filter="wipe(down)">
                                      <p:cBhvr>
                                        <p:cTn id="22" dur="500"/>
                                        <p:tgtEl>
                                          <p:spTgt spid="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2362" y="915351"/>
            <a:ext cx="11395689" cy="5651623"/>
          </a:xfrm>
          <a:prstGeom prst="roundRect">
            <a:avLst>
              <a:gd name="adj" fmla="val 5089"/>
            </a:avLst>
          </a:prstGeom>
          <a:noFill/>
        </p:spPr>
        <p:txBody>
          <a:bodyPr wrap="square" rtlCol="0" anchor="t">
            <a:spAutoFit/>
          </a:bodyPr>
          <a:lstStyle/>
          <a:p>
            <a:pPr marL="0" algn="just" defTabSz="266700" fontAlgn="auto">
              <a:lnSpc>
                <a:spcPct val="110000"/>
              </a:lnSpc>
              <a:spcAft>
                <a:spcPct val="0"/>
              </a:spcAft>
            </a:pPr>
            <a:r>
              <a:rPr lang="en-US" altLang="zh-CN" sz="2000" b="1" i="1" dirty="0">
                <a:latin typeface="Calibri" panose="020F0502020204030204" pitchFamily="34" charset="0"/>
                <a:ea typeface="Calibri" panose="020F0502020204030204" pitchFamily="34" charset="0"/>
                <a:cs typeface="Calibri" panose="020F0502020204030204" pitchFamily="34" charset="0"/>
                <a:sym typeface="+mn-ea"/>
              </a:rPr>
              <a:t>    “We should form a band,” Bruce whispered. </a:t>
            </a:r>
            <a:r>
              <a:rPr lang="en-US" altLang="zh-CN" sz="2000" b="1" i="1" dirty="0">
                <a:solidFill>
                  <a:srgbClr val="C00000"/>
                </a:solidFill>
                <a:latin typeface="Calibri" panose="020F0502020204030204" pitchFamily="34" charset="0"/>
                <a:ea typeface="Calibri" panose="020F0502020204030204" pitchFamily="34" charset="0"/>
                <a:cs typeface="Calibri" panose="020F0502020204030204" pitchFamily="34" charset="0"/>
                <a:sym typeface="+mn-ea"/>
              </a:rPr>
              <a:t>S1</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mn-ea"/>
              </a:rPr>
              <a:t> </a:t>
            </a:r>
            <a:r>
              <a:rPr lang="zh-CN" altLang="en-US" sz="2000" i="1" dirty="0">
                <a:solidFill>
                  <a:srgbClr val="C00000"/>
                </a:solidFill>
                <a:latin typeface="Calibri" panose="020F0502020204030204" pitchFamily="34" charset="0"/>
                <a:cs typeface="Calibri" panose="020F0502020204030204" pitchFamily="34" charset="0"/>
              </a:rPr>
              <a:t>Hardly had</a:t>
            </a:r>
            <a:r>
              <a:rPr lang="zh-CN" altLang="en-US" sz="2000" i="1" dirty="0">
                <a:latin typeface="Calibri" panose="020F0502020204030204" pitchFamily="34" charset="0"/>
                <a:cs typeface="Calibri" panose="020F0502020204030204" pitchFamily="34" charset="0"/>
              </a:rPr>
              <a:t> Bruce whisper</a:t>
            </a:r>
            <a:r>
              <a:rPr lang="zh-CN" altLang="en-US" sz="2000" i="1" dirty="0">
                <a:solidFill>
                  <a:srgbClr val="C00000"/>
                </a:solidFill>
                <a:latin typeface="Calibri" panose="020F0502020204030204" pitchFamily="34" charset="0"/>
                <a:cs typeface="Calibri" panose="020F0502020204030204" pitchFamily="34" charset="0"/>
              </a:rPr>
              <a:t>ed</a:t>
            </a:r>
            <a:r>
              <a:rPr lang="zh-CN" altLang="en-US" sz="2000" i="1" dirty="0">
                <a:latin typeface="Calibri" panose="020F0502020204030204" pitchFamily="34" charset="0"/>
                <a:cs typeface="Calibri" panose="020F0502020204030204" pitchFamily="34" charset="0"/>
              </a:rPr>
              <a:t> these words </a:t>
            </a:r>
            <a:r>
              <a:rPr lang="zh-CN" altLang="en-US" sz="2000" i="1" dirty="0">
                <a:solidFill>
                  <a:srgbClr val="C00000"/>
                </a:solidFill>
                <a:latin typeface="Calibri" panose="020F0502020204030204" pitchFamily="34" charset="0"/>
                <a:cs typeface="Calibri" panose="020F0502020204030204" pitchFamily="34" charset="0"/>
              </a:rPr>
              <a:t>when </a:t>
            </a:r>
            <a:r>
              <a:rPr lang="zh-CN" altLang="en-US" sz="2000" i="1" dirty="0">
                <a:latin typeface="Calibri" panose="020F0502020204030204" pitchFamily="34" charset="0"/>
                <a:cs typeface="Calibri" panose="020F0502020204030204" pitchFamily="34" charset="0"/>
              </a:rPr>
              <a:t>everyone</a:t>
            </a:r>
            <a:r>
              <a:rPr lang="en-US" altLang="zh-CN" sz="2000" i="1" dirty="0">
                <a:latin typeface="Calibri" panose="020F0502020204030204" pitchFamily="34" charset="0"/>
                <a:cs typeface="Calibri" panose="020F0502020204030204" pitchFamily="34" charset="0"/>
              </a:rPr>
              <a:t>’</a:t>
            </a:r>
            <a:r>
              <a:rPr lang="zh-CN" altLang="en-US" sz="2000" i="1" dirty="0">
                <a:latin typeface="Calibri" panose="020F0502020204030204" pitchFamily="34" charset="0"/>
                <a:cs typeface="Calibri" panose="020F0502020204030204" pitchFamily="34" charset="0"/>
              </a:rPr>
              <a:t>s eyes lit up, sparkling with excitement and anticipation.They agreed it was a great idea and quickly assigned tasks: Bruce borrowing a guitar, David sneaking out a keyboard, and Faris being lead singer. </a:t>
            </a:r>
            <a:r>
              <a:rPr lang="en-US" altLang="zh-CN" sz="2000" b="1" i="1" dirty="0">
                <a:solidFill>
                  <a:srgbClr val="C00000"/>
                </a:solidFill>
                <a:latin typeface="Calibri" panose="020F0502020204030204" pitchFamily="34" charset="0"/>
                <a:ea typeface="Calibri" panose="020F0502020204030204" pitchFamily="34" charset="0"/>
                <a:cs typeface="Calibri" panose="020F0502020204030204" pitchFamily="34" charset="0"/>
              </a:rPr>
              <a:t>S2</a:t>
            </a:r>
            <a:r>
              <a:rPr lang="en-US" altLang="zh-CN" sz="20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altLang="zh-CN" sz="2000" i="1" dirty="0">
                <a:latin typeface="Calibri" panose="020F0502020204030204" pitchFamily="34" charset="0"/>
                <a:cs typeface="Calibri" panose="020F0502020204030204" pitchFamily="34" charset="0"/>
              </a:rPr>
              <a:t>Over the following weeks, the dusty storage room witnessed their secret yet passionate practice after dark, where they sharpened their skills, perfected their songs, practiced for hours until their fingers ached/burned with blisters and their voices grew (too) hoarse (to continue)</a:t>
            </a:r>
            <a:r>
              <a:rPr lang="zh-CN" altLang="en-US" sz="2000" i="1" dirty="0">
                <a:latin typeface="Calibri" panose="020F0502020204030204" pitchFamily="34" charset="0"/>
                <a:cs typeface="Calibri" panose="020F0502020204030204" pitchFamily="34" charset="0"/>
              </a:rPr>
              <a:t>. </a:t>
            </a:r>
            <a:r>
              <a:rPr lang="en-US" altLang="zh-CN" sz="2000" b="1" i="1" dirty="0">
                <a:solidFill>
                  <a:srgbClr val="C00000"/>
                </a:solidFill>
                <a:latin typeface="Calibri" panose="020F0502020204030204" pitchFamily="34" charset="0"/>
                <a:ea typeface="Calibri" panose="020F0502020204030204" pitchFamily="34" charset="0"/>
                <a:cs typeface="Calibri" panose="020F0502020204030204" pitchFamily="34" charset="0"/>
              </a:rPr>
              <a:t>S3</a:t>
            </a:r>
            <a:r>
              <a:rPr lang="en-US" altLang="zh-CN" sz="2000" i="1" dirty="0">
                <a:latin typeface="Calibri" panose="020F0502020204030204" pitchFamily="34" charset="0"/>
                <a:ea typeface="Calibri" panose="020F0502020204030204" pitchFamily="34" charset="0"/>
                <a:cs typeface="Calibri" panose="020F0502020204030204" pitchFamily="34" charset="0"/>
              </a:rPr>
              <a:t> </a:t>
            </a:r>
            <a:r>
              <a:rPr lang="zh-CN" altLang="en-US" sz="2000" i="1" dirty="0">
                <a:latin typeface="Calibri" panose="020F0502020204030204" pitchFamily="34" charset="0"/>
                <a:cs typeface="Calibri" panose="020F0502020204030204" pitchFamily="34" charset="0"/>
              </a:rPr>
              <a:t>When the news of the annual talent show came, the band was thrilled, eager to shock everyone with their trendy music. </a:t>
            </a:r>
            <a:r>
              <a:rPr lang="zh-CN" altLang="en-US" sz="2000" i="1" dirty="0">
                <a:solidFill>
                  <a:srgbClr val="C00000"/>
                </a:solidFill>
                <a:latin typeface="Calibri" panose="020F0502020204030204" pitchFamily="34" charset="0"/>
                <a:cs typeface="Calibri" panose="020F0502020204030204" pitchFamily="34" charset="0"/>
              </a:rPr>
              <a:t>Then came the big day.</a:t>
            </a:r>
            <a:endParaRPr lang="zh-CN" altLang="en-US" sz="2000" i="1" dirty="0">
              <a:latin typeface="Calibri" panose="020F0502020204030204" pitchFamily="34" charset="0"/>
              <a:cs typeface="Calibri" panose="020F0502020204030204" pitchFamily="34" charset="0"/>
            </a:endParaRPr>
          </a:p>
          <a:p>
            <a:pPr algn="just" fontAlgn="auto">
              <a:lnSpc>
                <a:spcPct val="110000"/>
              </a:lnSpc>
            </a:pPr>
            <a:r>
              <a:rPr lang="en-US" altLang="zh-CN" sz="2000" i="1" dirty="0">
                <a:latin typeface="Calibri" panose="020F0502020204030204" pitchFamily="34" charset="0"/>
                <a:ea typeface="Calibri" panose="020F0502020204030204" pitchFamily="34" charset="0"/>
                <a:cs typeface="Calibri" panose="020F0502020204030204" pitchFamily="34" charset="0"/>
              </a:rPr>
              <a:t>    </a:t>
            </a:r>
            <a:r>
              <a:rPr lang="en-US" altLang="zh-CN" sz="2000" b="1" i="1" dirty="0">
                <a:latin typeface="Calibri" panose="020F0502020204030204" pitchFamily="34" charset="0"/>
                <a:ea typeface="Calibri" panose="020F0502020204030204" pitchFamily="34" charset="0"/>
                <a:cs typeface="Calibri" panose="020F0502020204030204" pitchFamily="34" charset="0"/>
                <a:sym typeface="+mn-ea"/>
              </a:rPr>
              <a:t> Stepping onto the stage, Faris took the microphone and began to sing. </a:t>
            </a:r>
            <a:r>
              <a:rPr lang="en-US" altLang="zh-CN" sz="2000" b="1" i="1" dirty="0">
                <a:solidFill>
                  <a:srgbClr val="C00000"/>
                </a:solidFill>
                <a:latin typeface="Calibri" panose="020F0502020204030204" pitchFamily="34" charset="0"/>
                <a:ea typeface="Calibri" panose="020F0502020204030204" pitchFamily="34" charset="0"/>
                <a:cs typeface="Calibri" panose="020F0502020204030204" pitchFamily="34" charset="0"/>
                <a:sym typeface="+mn-ea"/>
              </a:rPr>
              <a:t>S4 </a:t>
            </a:r>
            <a:r>
              <a:rPr lang="zh-CN" altLang="en-US" sz="2000" i="1" dirty="0">
                <a:solidFill>
                  <a:srgbClr val="C00000"/>
                </a:solidFill>
                <a:latin typeface="Calibri" panose="020F0502020204030204" pitchFamily="34" charset="0"/>
                <a:cs typeface="Calibri" panose="020F0502020204030204" pitchFamily="34" charset="0"/>
              </a:rPr>
              <a:t>The moment </a:t>
            </a:r>
            <a:r>
              <a:rPr lang="zh-CN" altLang="en-US" sz="2000" i="1" dirty="0">
                <a:latin typeface="Calibri" panose="020F0502020204030204" pitchFamily="34" charset="0"/>
                <a:cs typeface="Calibri" panose="020F0502020204030204" pitchFamily="34" charset="0"/>
              </a:rPr>
              <a:t>the first note spread out</a:t>
            </a:r>
            <a:r>
              <a:rPr lang="en-US" altLang="zh-CN" sz="2000" i="1" dirty="0">
                <a:latin typeface="Calibri" panose="020F0502020204030204" pitchFamily="34" charset="0"/>
                <a:cs typeface="Calibri" panose="020F0502020204030204" pitchFamily="34" charset="0"/>
              </a:rPr>
              <a:t>,</a:t>
            </a:r>
            <a:r>
              <a:rPr lang="zh-CN" altLang="en-US" sz="2000" i="1" dirty="0">
                <a:latin typeface="Calibri" panose="020F0502020204030204" pitchFamily="34" charset="0"/>
                <a:cs typeface="Calibri" panose="020F0502020204030204" pitchFamily="34" charset="0"/>
              </a:rPr>
              <a:t> all his nervousness vanished. Faris and his friends immersed themselves in the energetic melody, eager to ignite the stage. </a:t>
            </a:r>
            <a:r>
              <a:rPr lang="en-US" altLang="zh-CN" sz="2000" b="1" i="1" dirty="0">
                <a:solidFill>
                  <a:srgbClr val="C00000"/>
                </a:solidFill>
                <a:latin typeface="Calibri" panose="020F0502020204030204" pitchFamily="34" charset="0"/>
                <a:ea typeface="Calibri" panose="020F0502020204030204" pitchFamily="34" charset="0"/>
                <a:cs typeface="Calibri" panose="020F0502020204030204" pitchFamily="34" charset="0"/>
              </a:rPr>
              <a:t>S5</a:t>
            </a:r>
            <a:r>
              <a:rPr lang="en-US" altLang="zh-CN" sz="2000" i="1" dirty="0">
                <a:latin typeface="Calibri" panose="020F0502020204030204" pitchFamily="34" charset="0"/>
                <a:ea typeface="Calibri" panose="020F0502020204030204" pitchFamily="34" charset="0"/>
                <a:cs typeface="Calibri" panose="020F0502020204030204" pitchFamily="34" charset="0"/>
              </a:rPr>
              <a:t> </a:t>
            </a:r>
            <a:r>
              <a:rPr lang="zh-CN" altLang="en-US" sz="2000" i="1" dirty="0">
                <a:solidFill>
                  <a:srgbClr val="C00000"/>
                </a:solidFill>
                <a:latin typeface="Calibri" panose="020F0502020204030204" pitchFamily="34" charset="0"/>
                <a:cs typeface="Calibri" panose="020F0502020204030204" pitchFamily="34" charset="0"/>
              </a:rPr>
              <a:t>With</a:t>
            </a:r>
            <a:r>
              <a:rPr lang="zh-CN" altLang="en-US" sz="2000" i="1" dirty="0">
                <a:latin typeface="Calibri" panose="020F0502020204030204" pitchFamily="34" charset="0"/>
                <a:cs typeface="Calibri" panose="020F0502020204030204" pitchFamily="34" charset="0"/>
              </a:rPr>
              <a:t> their music</a:t>
            </a:r>
            <a:r>
              <a:rPr lang="zh-CN" altLang="en-US" sz="2000" i="1" dirty="0">
                <a:solidFill>
                  <a:srgbClr val="C00000"/>
                </a:solidFill>
                <a:latin typeface="Calibri" panose="020F0502020204030204" pitchFamily="34" charset="0"/>
                <a:cs typeface="Calibri" panose="020F0502020204030204" pitchFamily="34" charset="0"/>
              </a:rPr>
              <a:t> going</a:t>
            </a:r>
            <a:r>
              <a:rPr lang="zh-CN" altLang="en-US" sz="2000" i="1" dirty="0">
                <a:latin typeface="Calibri" panose="020F0502020204030204" pitchFamily="34" charset="0"/>
                <a:cs typeface="Calibri" panose="020F0502020204030204" pitchFamily="34" charset="0"/>
              </a:rPr>
              <a:t>, the initially quiet crowd erupted into cheers, even the headmaster couldn</a:t>
            </a:r>
            <a:r>
              <a:rPr lang="en-US" altLang="zh-CN" sz="2000" i="1" dirty="0">
                <a:latin typeface="Calibri" panose="020F0502020204030204" pitchFamily="34" charset="0"/>
                <a:cs typeface="Calibri" panose="020F0502020204030204" pitchFamily="34" charset="0"/>
              </a:rPr>
              <a:t>’</a:t>
            </a:r>
            <a:r>
              <a:rPr lang="zh-CN" altLang="en-US" sz="2000" i="1" dirty="0">
                <a:latin typeface="Calibri" panose="020F0502020204030204" pitchFamily="34" charset="0"/>
                <a:cs typeface="Calibri" panose="020F0502020204030204" pitchFamily="34" charset="0"/>
              </a:rPr>
              <a:t>t help tapping feet to the rhythm. Had it not been for the pursue of his music dream, Faris might never have known what he was capable of. </a:t>
            </a:r>
            <a:r>
              <a:rPr lang="en-US" altLang="zh-CN" sz="2000" b="1" i="1" dirty="0">
                <a:solidFill>
                  <a:srgbClr val="C00000"/>
                </a:solidFill>
                <a:latin typeface="Calibri" panose="020F0502020204030204" pitchFamily="34" charset="0"/>
                <a:ea typeface="Calibri" panose="020F0502020204030204" pitchFamily="34" charset="0"/>
                <a:cs typeface="Calibri" panose="020F0502020204030204" pitchFamily="34" charset="0"/>
                <a:sym typeface="+mn-ea"/>
              </a:rPr>
              <a:t>S6 </a:t>
            </a:r>
            <a:r>
              <a:rPr lang="zh-CN" altLang="en-US" sz="2000" i="1" dirty="0">
                <a:solidFill>
                  <a:srgbClr val="C00000"/>
                </a:solidFill>
                <a:latin typeface="Calibri" panose="020F0502020204030204" pitchFamily="34" charset="0"/>
                <a:cs typeface="Calibri" panose="020F0502020204030204" pitchFamily="34" charset="0"/>
              </a:rPr>
              <a:t>Many years later, whenever Faris recalled</a:t>
            </a:r>
            <a:r>
              <a:rPr lang="zh-CN" altLang="en-US" sz="2000" i="1" dirty="0">
                <a:latin typeface="Calibri" panose="020F0502020204030204" pitchFamily="34" charset="0"/>
                <a:cs typeface="Calibri" panose="020F0502020204030204" pitchFamily="34" charset="0"/>
              </a:rPr>
              <a:t> his first live performance, he would always be inspired by their own devotion and courage.</a:t>
            </a:r>
            <a:r>
              <a:rPr lang="zh-CN" altLang="en-US" sz="2000" i="1" dirty="0">
                <a:solidFill>
                  <a:srgbClr val="C00000"/>
                </a:solidFill>
                <a:latin typeface="Calibri" panose="020F0502020204030204" pitchFamily="34" charset="0"/>
                <a:cs typeface="Calibri" panose="020F0502020204030204" pitchFamily="34" charset="0"/>
              </a:rPr>
              <a:t>The once shy boy</a:t>
            </a:r>
            <a:r>
              <a:rPr lang="zh-CN" altLang="en-US" sz="2000" i="1" dirty="0">
                <a:latin typeface="Calibri" panose="020F0502020204030204" pitchFamily="34" charset="0"/>
                <a:cs typeface="Calibri" panose="020F0502020204030204" pitchFamily="34" charset="0"/>
              </a:rPr>
              <a:t> with extra teeth </a:t>
            </a:r>
            <a:r>
              <a:rPr lang="zh-CN" altLang="en-US" sz="2000" i="1" dirty="0">
                <a:solidFill>
                  <a:srgbClr val="C00000"/>
                </a:solidFill>
                <a:latin typeface="Calibri" panose="020F0502020204030204" pitchFamily="34" charset="0"/>
                <a:cs typeface="Calibri" panose="020F0502020204030204" pitchFamily="34" charset="0"/>
              </a:rPr>
              <a:t>has now </a:t>
            </a:r>
            <a:r>
              <a:rPr lang="en-US" altLang="zh-CN" sz="2000" i="1" dirty="0">
                <a:solidFill>
                  <a:srgbClr val="C00000"/>
                </a:solidFill>
                <a:latin typeface="Calibri" panose="020F0502020204030204" pitchFamily="34" charset="0"/>
                <a:ea typeface="Calibri" panose="020F0502020204030204" pitchFamily="34" charset="0"/>
                <a:cs typeface="Calibri" panose="020F0502020204030204" pitchFamily="34" charset="0"/>
              </a:rPr>
              <a:t>been  </a:t>
            </a:r>
            <a:r>
              <a:rPr lang="zh-CN" altLang="en-US" sz="2000" i="1" dirty="0">
                <a:solidFill>
                  <a:srgbClr val="C00000"/>
                </a:solidFill>
                <a:latin typeface="Calibri" panose="020F0502020204030204" pitchFamily="34" charset="0"/>
                <a:cs typeface="Calibri" panose="020F0502020204030204" pitchFamily="34" charset="0"/>
              </a:rPr>
              <a:t>transformed</a:t>
            </a:r>
            <a:r>
              <a:rPr lang="zh-CN" altLang="en-US" sz="2000" i="1" dirty="0">
                <a:latin typeface="Calibri" panose="020F0502020204030204" pitchFamily="34" charset="0"/>
                <a:cs typeface="Calibri" panose="020F0502020204030204" pitchFamily="34" charset="0"/>
              </a:rPr>
              <a:t> into a confident superstar, his unique features becoming a symbol of courage and energy,</a:t>
            </a:r>
            <a:r>
              <a:rPr lang="en-US" altLang="zh-CN" sz="2000" i="1" dirty="0">
                <a:latin typeface="Calibri" panose="020F0502020204030204" pitchFamily="34" charset="0"/>
                <a:ea typeface="Calibri" panose="020F0502020204030204" pitchFamily="34" charset="0"/>
                <a:cs typeface="Calibri" panose="020F0502020204030204" pitchFamily="34" charset="0"/>
              </a:rPr>
              <a:t> </a:t>
            </a:r>
            <a:r>
              <a:rPr lang="zh-CN" altLang="en-US" sz="2000" i="1" dirty="0">
                <a:latin typeface="Calibri" panose="020F0502020204030204" pitchFamily="34" charset="0"/>
                <a:cs typeface="Calibri" panose="020F0502020204030204" pitchFamily="34" charset="0"/>
                <a:sym typeface="+mn-ea"/>
              </a:rPr>
              <a:t>inspiring countless young people continuousl</a:t>
            </a:r>
            <a:r>
              <a:rPr lang="en-US" altLang="zh-CN" sz="2000" i="1" dirty="0">
                <a:latin typeface="Calibri" panose="020F0502020204030204" pitchFamily="34" charset="0"/>
                <a:ea typeface="Calibri" panose="020F0502020204030204" pitchFamily="34" charset="0"/>
                <a:cs typeface="Calibri" panose="020F0502020204030204" pitchFamily="34" charset="0"/>
                <a:sym typeface="+mn-ea"/>
              </a:rPr>
              <a:t>y.</a:t>
            </a:r>
            <a:endParaRPr lang="zh-CN" altLang="en-US" sz="2000" i="1" dirty="0">
              <a:latin typeface="Calibri" panose="020F0502020204030204" pitchFamily="34" charset="0"/>
              <a:cs typeface="Calibri" panose="020F0502020204030204" pitchFamily="34" charset="0"/>
            </a:endParaRPr>
          </a:p>
        </p:txBody>
      </p:sp>
      <p:grpSp>
        <p:nvGrpSpPr>
          <p:cNvPr id="3" name="组合 2"/>
          <p:cNvGrpSpPr/>
          <p:nvPr/>
        </p:nvGrpSpPr>
        <p:grpSpPr>
          <a:xfrm>
            <a:off x="322039" y="350198"/>
            <a:ext cx="1019810" cy="645381"/>
            <a:chOff x="9491" y="2399"/>
            <a:chExt cx="1275" cy="807"/>
          </a:xfrm>
        </p:grpSpPr>
        <p:sp>
          <p:nvSpPr>
            <p:cNvPr id="4" name="椭圆 3"/>
            <p:cNvSpPr/>
            <p:nvPr/>
          </p:nvSpPr>
          <p:spPr>
            <a:xfrm>
              <a:off x="9712" y="2399"/>
              <a:ext cx="807" cy="807"/>
            </a:xfrm>
            <a:prstGeom prst="ellipse">
              <a:avLst/>
            </a:prstGeom>
            <a:solidFill>
              <a:srgbClr val="CB4D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9491" y="2405"/>
              <a:ext cx="1275" cy="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 name="文本框 5"/>
          <p:cNvSpPr txBox="1"/>
          <p:nvPr/>
        </p:nvSpPr>
        <p:spPr>
          <a:xfrm>
            <a:off x="1195689" y="433132"/>
            <a:ext cx="4382109" cy="523220"/>
          </a:xfrm>
          <a:prstGeom prst="rect">
            <a:avLst/>
          </a:prstGeom>
          <a:noFill/>
        </p:spPr>
        <p:txBody>
          <a:bodyPr wrap="square" rtlCol="0">
            <a:spAutoFit/>
          </a:bodyPr>
          <a:lstStyle/>
          <a:p>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下水范文</a:t>
            </a:r>
            <a:endPar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855070"/>
            <a:ext cx="6523285" cy="33713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6928" y="1313464"/>
            <a:ext cx="11183291" cy="5078313"/>
          </a:xfrm>
          <a:prstGeom prst="rect">
            <a:avLst/>
          </a:prstGeom>
          <a:noFill/>
        </p:spPr>
        <p:txBody>
          <a:bodyPr wrap="square">
            <a:spAutoFit/>
          </a:bodyPr>
          <a:lstStyle/>
          <a:p>
            <a:pPr marL="0" indent="266700" algn="just" defTabSz="266700">
              <a:spcAft>
                <a:spcPct val="0"/>
              </a:spcAft>
            </a:pP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Eight-year-old Faris had to get on a ship to go to his new school. What would it be like at his new school? He worried about this for the whole journey. He was also anxious that the other pupils might make fun of his teeth as he had two extra teeth in his upper jaw. Would anybody want to be his friend?</a:t>
            </a:r>
            <a:endPar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Faris didn</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 </a:t>
            </a:r>
            <a:r>
              <a:rPr lang="en-US" altLang="zh-CN" sz="1600"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realise</a:t>
            </a: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that many of the other boys felt just as lonely as he did. He eventually gathered the courage to start chatting with the other pupils, covering his teeth with his hand. He soon made some new friends.</a:t>
            </a:r>
            <a:endPar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His teachers believed that the best way to help students who were homesick was to cheer them up with sports and activities. Then there was music! The students had to take part in choir (</a:t>
            </a:r>
            <a:r>
              <a:rPr lang="zh-CN" altLang="en-US"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合唱</a:t>
            </a: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practice, and that was when the music teacher noticed that Faris had an extraordinary voice. He hit every note perfectly!</a:t>
            </a:r>
            <a:endPar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When Faris was twelve, his friends told him about a new kind of music from Britain and America.</a:t>
            </a:r>
            <a:endPar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“It’s called rock’n’roll!” whispered David. “The headmaster says it’s a bad influence and we shouldn’t listen to it...” Bruce showed Faris a black-and-white picture cut out of a magazine. It was of a handsome man with an impossibly cool haircut standing on his toes (</a:t>
            </a:r>
            <a:r>
              <a:rPr lang="zh-CN" altLang="en-US"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脚趾</a:t>
            </a: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as he sang with his eyes closed. “That guy’s called Elvis! The government wants to ban him because he makes his fans go crazy. He’s the greatest music star in the world!”</a:t>
            </a:r>
            <a:endPar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This sounded exciting to Faris. The shy boy liked the idea of people going crazy for him, too.</a:t>
            </a:r>
            <a:endPar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He and four of his friends slipped into the teachers’ office one night. They gathered around the radio and switched it on... There was a rolling beat, a loud guitar, and a bouncing piano rhythm (</a:t>
            </a:r>
            <a:r>
              <a:rPr lang="zh-CN" altLang="en-US"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旋律</a:t>
            </a: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that made Faris want to get up and dance. It was the most exciting thing in the world!</a:t>
            </a:r>
            <a:endPar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sz="16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He and his friends listened to several rock’n’roll songs before slipping back to the dormitory. They were too excited to sleep.</a:t>
            </a:r>
            <a:endParaRPr lang="en-US" altLang="zh-CN" sz="16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algn="just" defTabSz="266700">
              <a:spcAft>
                <a:spcPct val="0"/>
              </a:spcAft>
            </a:pPr>
            <a:r>
              <a:rPr lang="en-US" altLang="zh-CN" sz="1600" b="1" dirty="0">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16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“We should form a band,” Bruce whispered.</a:t>
            </a:r>
            <a:endParaRPr lang="en-US" altLang="zh-CN" sz="16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algn="just" defTabSz="266700">
              <a:spcAft>
                <a:spcPct val="0"/>
              </a:spcAft>
            </a:pPr>
            <a:r>
              <a:rPr lang="en-US" altLang="zh-CN" sz="16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Para.2 Stepping onto the stage, Faris took the microphone and began to sing.</a:t>
            </a:r>
            <a:endParaRPr lang="en-US" altLang="zh-CN" sz="16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1" name="组合 20"/>
          <p:cNvGrpSpPr/>
          <p:nvPr/>
        </p:nvGrpSpPr>
        <p:grpSpPr>
          <a:xfrm>
            <a:off x="413521" y="530491"/>
            <a:ext cx="1019810" cy="645381"/>
            <a:chOff x="9491" y="2399"/>
            <a:chExt cx="1275" cy="807"/>
          </a:xfrm>
        </p:grpSpPr>
        <p:sp>
          <p:nvSpPr>
            <p:cNvPr id="22" name="椭圆 21"/>
            <p:cNvSpPr/>
            <p:nvPr/>
          </p:nvSpPr>
          <p:spPr>
            <a:xfrm>
              <a:off x="9712" y="2399"/>
              <a:ext cx="807" cy="807"/>
            </a:xfrm>
            <a:prstGeom prst="ellipse">
              <a:avLst/>
            </a:prstGeom>
            <a:solidFill>
              <a:srgbClr val="CB4D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491" y="2405"/>
              <a:ext cx="1275" cy="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287171" y="613425"/>
            <a:ext cx="3381375" cy="521970"/>
          </a:xfrm>
          <a:prstGeom prst="rect">
            <a:avLst/>
          </a:prstGeom>
          <a:noFill/>
        </p:spPr>
        <p:txBody>
          <a:bodyPr wrap="square" rtlCol="0">
            <a:spAutoFit/>
          </a:bodyPr>
          <a:lstStyle/>
          <a:p>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原文呈现</a:t>
            </a:r>
            <a:endPar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13521" y="530491"/>
            <a:ext cx="1019810" cy="645381"/>
            <a:chOff x="9491" y="2399"/>
            <a:chExt cx="1275" cy="807"/>
          </a:xfrm>
        </p:grpSpPr>
        <p:sp>
          <p:nvSpPr>
            <p:cNvPr id="22" name="椭圆 21"/>
            <p:cNvSpPr/>
            <p:nvPr/>
          </p:nvSpPr>
          <p:spPr>
            <a:xfrm>
              <a:off x="9712" y="2399"/>
              <a:ext cx="807" cy="807"/>
            </a:xfrm>
            <a:prstGeom prst="ellipse">
              <a:avLst/>
            </a:prstGeom>
            <a:solidFill>
              <a:srgbClr val="CB4D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491" y="2405"/>
              <a:ext cx="1275" cy="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287171" y="613425"/>
            <a:ext cx="4382109" cy="523220"/>
          </a:xfrm>
          <a:prstGeom prst="rect">
            <a:avLst/>
          </a:prstGeom>
          <a:noFill/>
        </p:spPr>
        <p:txBody>
          <a:bodyPr wrap="square" rtlCol="0">
            <a:spAutoFit/>
          </a:bodyPr>
          <a:lstStyle/>
          <a:p>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语篇分析及存在的问题</a:t>
            </a:r>
            <a:endPar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endParaRPr>
          </a:p>
        </p:txBody>
      </p:sp>
      <p:sp>
        <p:nvSpPr>
          <p:cNvPr id="5" name="文本框 4"/>
          <p:cNvSpPr txBox="1"/>
          <p:nvPr/>
        </p:nvSpPr>
        <p:spPr>
          <a:xfrm>
            <a:off x="619729" y="1287243"/>
            <a:ext cx="10734801" cy="1769715"/>
          </a:xfrm>
          <a:prstGeom prst="rect">
            <a:avLst/>
          </a:prstGeom>
          <a:noFill/>
        </p:spPr>
        <p:txBody>
          <a:bodyPr wrap="square" rtlCol="0">
            <a:spAutoFit/>
          </a:bodyPr>
          <a:lstStyle/>
          <a:p>
            <a:pPr>
              <a:spcBef>
                <a:spcPts val="600"/>
              </a:spcBef>
              <a:defRPr/>
            </a:pPr>
            <a:r>
              <a:rPr lang="en-US" altLang="zh-CN" sz="2600" dirty="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600" dirty="0">
                <a:solidFill>
                  <a:prstClr val="black">
                    <a:lumMod val="65000"/>
                    <a:lumOff val="35000"/>
                  </a:prstClr>
                </a:solidFill>
                <a:latin typeface="微软雅黑" panose="020B0503020204020204" pitchFamily="34" charset="-122"/>
                <a:ea typeface="微软雅黑" panose="020B0503020204020204" pitchFamily="34" charset="-122"/>
              </a:rPr>
              <a:t>本文主题为人与自我，主要涉及个人成长和自我接纳。</a:t>
            </a:r>
            <a:endParaRPr lang="en-US" altLang="zh-CN" sz="2600" dirty="0">
              <a:solidFill>
                <a:prstClr val="black">
                  <a:lumMod val="65000"/>
                  <a:lumOff val="35000"/>
                </a:prstClr>
              </a:solidFill>
              <a:latin typeface="微软雅黑" panose="020B0503020204020204" pitchFamily="34" charset="-122"/>
              <a:ea typeface="微软雅黑" panose="020B0503020204020204" pitchFamily="34" charset="-122"/>
            </a:endParaRPr>
          </a:p>
          <a:p>
            <a:pPr>
              <a:spcBef>
                <a:spcPts val="600"/>
              </a:spcBef>
              <a:defRPr/>
            </a:pPr>
            <a:r>
              <a:rPr lang="en-US" altLang="zh-CN" sz="2600" dirty="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600" dirty="0">
                <a:solidFill>
                  <a:prstClr val="black">
                    <a:lumMod val="65000"/>
                    <a:lumOff val="35000"/>
                  </a:prstClr>
                </a:solidFill>
                <a:latin typeface="微软雅黑" panose="020B0503020204020204" pitchFamily="34" charset="-122"/>
                <a:ea typeface="微软雅黑" panose="020B0503020204020204" pitchFamily="34" charset="-122"/>
              </a:rPr>
              <a:t>主人公</a:t>
            </a:r>
            <a:r>
              <a:rPr lang="en-US" altLang="zh-CN" sz="2600" dirty="0">
                <a:solidFill>
                  <a:prstClr val="black">
                    <a:lumMod val="65000"/>
                    <a:lumOff val="35000"/>
                  </a:prstClr>
                </a:solidFill>
                <a:latin typeface="微软雅黑" panose="020B0503020204020204" pitchFamily="34" charset="-122"/>
                <a:ea typeface="微软雅黑" panose="020B0503020204020204" pitchFamily="34" charset="-122"/>
              </a:rPr>
              <a:t>Faris</a:t>
            </a:r>
            <a:r>
              <a:rPr lang="zh-CN" altLang="en-US" sz="2600" dirty="0">
                <a:solidFill>
                  <a:prstClr val="black">
                    <a:lumMod val="65000"/>
                    <a:lumOff val="35000"/>
                  </a:prstClr>
                </a:solidFill>
                <a:latin typeface="微软雅黑" panose="020B0503020204020204" pitchFamily="34" charset="-122"/>
                <a:ea typeface="微软雅黑" panose="020B0503020204020204" pitchFamily="34" charset="-122"/>
              </a:rPr>
              <a:t>因为龅牙而不自信，但拥有好嗓音的他与他的四个朋友在听到摇滚乐之后便有了组建乐队的想法。然而，摇滚乐易让人疯狂的特点让这种音乐被校长和政府所反对。</a:t>
            </a:r>
            <a:endParaRPr lang="en-US" altLang="zh-CN" sz="2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49314" y="3447218"/>
            <a:ext cx="10734801" cy="1954381"/>
          </a:xfrm>
          <a:prstGeom prst="rect">
            <a:avLst/>
          </a:prstGeom>
          <a:noFill/>
        </p:spPr>
        <p:txBody>
          <a:bodyPr wrap="square" rtlCol="0">
            <a:spAutoFit/>
          </a:bodyPr>
          <a:lstStyle/>
          <a:p>
            <a:pPr>
              <a:spcBef>
                <a:spcPts val="600"/>
              </a:spcBef>
              <a:defRPr/>
            </a:pPr>
            <a:r>
              <a:rPr lang="zh-CN" altLang="en-US" sz="2600" b="1" dirty="0">
                <a:solidFill>
                  <a:prstClr val="black">
                    <a:lumMod val="65000"/>
                    <a:lumOff val="35000"/>
                  </a:prstClr>
                </a:solidFill>
                <a:latin typeface="微软雅黑" panose="020B0503020204020204" pitchFamily="34" charset="-122"/>
                <a:ea typeface="微软雅黑" panose="020B0503020204020204" pitchFamily="34" charset="-122"/>
              </a:rPr>
              <a:t>学生习作存在的问题：</a:t>
            </a: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endParaRPr>
          </a:p>
          <a:p>
            <a:pPr>
              <a:spcBef>
                <a:spcPts val="600"/>
              </a:spcBef>
              <a:defRPr/>
            </a:pP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1</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）“龅牙”带来的不自信是本次续写的重点，但很多学生都忽视了该内容。</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a:p>
            <a:pPr>
              <a:spcBef>
                <a:spcPts val="600"/>
              </a:spcBef>
              <a:defRPr/>
            </a:pP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2</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）原文涉及人物较多，学生未清晰地梳理人物关系，导致所续写的人物特点与原文不一致。</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a:p>
            <a:pPr>
              <a:spcBef>
                <a:spcPts val="600"/>
              </a:spcBef>
              <a:defRPr/>
            </a:pP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3</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）续写部分涉及舞台表现，学生在未明晰原文要点的情况下，直接套用了相关语料积累素材，导致续写内容与原文不适配。</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543469" y="537390"/>
            <a:ext cx="11105061" cy="5783219"/>
          </a:xfrm>
          <a:prstGeom prst="roundRect">
            <a:avLst>
              <a:gd name="adj" fmla="val 8981"/>
            </a:avLst>
          </a:prstGeom>
          <a:solidFill>
            <a:srgbClr val="1E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6" name="图形 5"/>
          <p:cNvPicPr>
            <a:picLocks noChangeAspect="1"/>
          </p:cNvPicPr>
          <p:nvPr/>
        </p:nvPicPr>
        <p:blipFill>
          <a:blip r:embed="rId1"/>
          <a:stretch>
            <a:fillRect/>
          </a:stretch>
        </p:blipFill>
        <p:spPr>
          <a:xfrm>
            <a:off x="9211019" y="547939"/>
            <a:ext cx="2227961" cy="5783218"/>
          </a:xfrm>
          <a:prstGeom prst="rect">
            <a:avLst/>
          </a:prstGeom>
        </p:spPr>
      </p:pic>
      <p:pic>
        <p:nvPicPr>
          <p:cNvPr id="5" name="图形 4"/>
          <p:cNvPicPr>
            <a:picLocks noChangeAspect="1"/>
          </p:cNvPicPr>
          <p:nvPr/>
        </p:nvPicPr>
        <p:blipFill>
          <a:blip r:embed="rId2"/>
          <a:stretch>
            <a:fillRect/>
          </a:stretch>
        </p:blipFill>
        <p:spPr>
          <a:xfrm>
            <a:off x="9096828" y="537390"/>
            <a:ext cx="2227961" cy="5783218"/>
          </a:xfrm>
          <a:prstGeom prst="rect">
            <a:avLst/>
          </a:prstGeom>
        </p:spPr>
      </p:pic>
      <p:pic>
        <p:nvPicPr>
          <p:cNvPr id="8" name="图形 7"/>
          <p:cNvPicPr>
            <a:picLocks noChangeAspect="1"/>
          </p:cNvPicPr>
          <p:nvPr/>
        </p:nvPicPr>
        <p:blipFill>
          <a:blip r:embed="rId3"/>
          <a:stretch>
            <a:fillRect/>
          </a:stretch>
        </p:blipFill>
        <p:spPr>
          <a:xfrm>
            <a:off x="8462408" y="5444858"/>
            <a:ext cx="393556" cy="379985"/>
          </a:xfrm>
          <a:prstGeom prst="rect">
            <a:avLst/>
          </a:prstGeom>
        </p:spPr>
      </p:pic>
      <p:pic>
        <p:nvPicPr>
          <p:cNvPr id="9" name="图形 8"/>
          <p:cNvPicPr>
            <a:picLocks noChangeAspect="1"/>
          </p:cNvPicPr>
          <p:nvPr/>
        </p:nvPicPr>
        <p:blipFill>
          <a:blip r:embed="rId4"/>
          <a:stretch>
            <a:fillRect/>
          </a:stretch>
        </p:blipFill>
        <p:spPr>
          <a:xfrm>
            <a:off x="9171658" y="2723610"/>
            <a:ext cx="394961" cy="381341"/>
          </a:xfrm>
          <a:prstGeom prst="rect">
            <a:avLst/>
          </a:prstGeom>
        </p:spPr>
      </p:pic>
      <p:pic>
        <p:nvPicPr>
          <p:cNvPr id="10" name="图形 9"/>
          <p:cNvPicPr>
            <a:picLocks noChangeAspect="1"/>
          </p:cNvPicPr>
          <p:nvPr/>
        </p:nvPicPr>
        <p:blipFill>
          <a:blip r:embed="rId5"/>
          <a:stretch>
            <a:fillRect/>
          </a:stretch>
        </p:blipFill>
        <p:spPr>
          <a:xfrm>
            <a:off x="8733195" y="3528418"/>
            <a:ext cx="219075" cy="323850"/>
          </a:xfrm>
          <a:prstGeom prst="rect">
            <a:avLst/>
          </a:prstGeom>
        </p:spPr>
      </p:pic>
      <p:pic>
        <p:nvPicPr>
          <p:cNvPr id="11" name="图形 10"/>
          <p:cNvPicPr>
            <a:picLocks noChangeAspect="1"/>
          </p:cNvPicPr>
          <p:nvPr/>
        </p:nvPicPr>
        <p:blipFill>
          <a:blip r:embed="rId6"/>
          <a:stretch>
            <a:fillRect/>
          </a:stretch>
        </p:blipFill>
        <p:spPr>
          <a:xfrm>
            <a:off x="11125143" y="2335523"/>
            <a:ext cx="393556" cy="578758"/>
          </a:xfrm>
          <a:prstGeom prst="rect">
            <a:avLst/>
          </a:prstGeom>
        </p:spPr>
      </p:pic>
      <p:sp>
        <p:nvSpPr>
          <p:cNvPr id="100" name="文本框 99"/>
          <p:cNvSpPr txBox="1"/>
          <p:nvPr/>
        </p:nvSpPr>
        <p:spPr>
          <a:xfrm>
            <a:off x="733290" y="729321"/>
            <a:ext cx="7443020" cy="5562228"/>
          </a:xfrm>
          <a:prstGeom prst="rect">
            <a:avLst/>
          </a:prstGeom>
          <a:noFill/>
          <a:ln w="9525">
            <a:noFill/>
          </a:ln>
          <a:effectLst/>
        </p:spPr>
        <p:txBody>
          <a:bodyPr wrap="square">
            <a:spAutoFit/>
          </a:bodyPr>
          <a:lstStyle/>
          <a:p>
            <a:pPr indent="0" fontAlgn="auto">
              <a:lnSpc>
                <a:spcPct val="150000"/>
              </a:lnSpc>
            </a:pPr>
            <a:r>
              <a:rPr lang="zh-CN" sz="2400" b="1" dirty="0">
                <a:solidFill>
                  <a:schemeClr val="bg1"/>
                </a:solidFill>
                <a:latin typeface="Times New Roman" panose="02020603050405020304" pitchFamily="18" charset="0"/>
                <a:ea typeface="宋体" panose="02010600030101010101" pitchFamily="2" charset="-122"/>
              </a:rPr>
              <a:t>思考：</a:t>
            </a:r>
            <a:endParaRPr lang="en-US" sz="2400" b="1" dirty="0">
              <a:solidFill>
                <a:schemeClr val="bg1"/>
              </a:solidFill>
              <a:latin typeface="Times New Roman" panose="02020603050405020304" pitchFamily="18" charset="0"/>
            </a:endParaRPr>
          </a:p>
          <a:p>
            <a:pPr indent="0" fontAlgn="auto">
              <a:lnSpc>
                <a:spcPct val="150000"/>
              </a:lnSpc>
            </a:pPr>
            <a:r>
              <a:rPr lang="en-US" sz="2400" b="1" dirty="0">
                <a:solidFill>
                  <a:schemeClr val="bg1"/>
                </a:solidFill>
                <a:latin typeface="Times New Roman" panose="02020603050405020304" pitchFamily="18" charset="0"/>
              </a:rPr>
              <a:t>1.P2</a:t>
            </a:r>
            <a:r>
              <a:rPr lang="zh-CN" sz="2400" b="1" dirty="0">
                <a:solidFill>
                  <a:schemeClr val="bg1"/>
                </a:solidFill>
                <a:latin typeface="Times New Roman" panose="02020603050405020304" pitchFamily="18" charset="0"/>
                <a:ea typeface="宋体" panose="02010600030101010101" pitchFamily="2" charset="-122"/>
              </a:rPr>
              <a:t>以表演的现场开头，</a:t>
            </a:r>
            <a:r>
              <a:rPr lang="en-US" sz="2400" b="1" dirty="0">
                <a:solidFill>
                  <a:schemeClr val="bg1"/>
                </a:solidFill>
                <a:latin typeface="Times New Roman" panose="02020603050405020304" pitchFamily="18" charset="0"/>
              </a:rPr>
              <a:t>P1</a:t>
            </a:r>
            <a:r>
              <a:rPr lang="zh-CN" sz="2400" b="1" dirty="0">
                <a:solidFill>
                  <a:schemeClr val="bg1"/>
                </a:solidFill>
                <a:latin typeface="Times New Roman" panose="02020603050405020304" pitchFamily="18" charset="0"/>
                <a:ea typeface="宋体" panose="02010600030101010101" pitchFamily="2" charset="-122"/>
              </a:rPr>
              <a:t>如何铺垫到摇滚乐表演？</a:t>
            </a:r>
            <a:endParaRPr lang="zh-CN" sz="2400" b="1" dirty="0">
              <a:solidFill>
                <a:schemeClr val="bg1"/>
              </a:solidFill>
              <a:latin typeface="Times New Roman" panose="02020603050405020304" pitchFamily="18" charset="0"/>
              <a:ea typeface="宋体" panose="02010600030101010101" pitchFamily="2" charset="-122"/>
            </a:endParaRPr>
          </a:p>
          <a:p>
            <a:pPr indent="0" fontAlgn="auto">
              <a:lnSpc>
                <a:spcPct val="150000"/>
              </a:lnSpc>
            </a:pPr>
            <a:r>
              <a:rPr lang="en-US" altLang="zh-CN" sz="2400" b="1" dirty="0">
                <a:solidFill>
                  <a:schemeClr val="bg1"/>
                </a:solidFill>
                <a:latin typeface="Times New Roman" panose="02020603050405020304" pitchFamily="18" charset="0"/>
                <a:ea typeface="宋体" panose="02010600030101010101" pitchFamily="2" charset="-122"/>
              </a:rPr>
              <a:t>2.</a:t>
            </a:r>
            <a:r>
              <a:rPr lang="zh-CN" altLang="en-US" sz="2400" b="1" dirty="0">
                <a:solidFill>
                  <a:schemeClr val="bg1"/>
                </a:solidFill>
                <a:latin typeface="Times New Roman" panose="02020603050405020304" pitchFamily="18" charset="0"/>
                <a:ea typeface="宋体" panose="02010600030101010101" pitchFamily="2" charset="-122"/>
              </a:rPr>
              <a:t>原文提到</a:t>
            </a:r>
            <a:r>
              <a:rPr lang="en-US" altLang="zh-CN" sz="2400" b="1" dirty="0">
                <a:solidFill>
                  <a:schemeClr val="bg1"/>
                </a:solidFill>
                <a:latin typeface="Times New Roman" panose="02020603050405020304" pitchFamily="18" charset="0"/>
                <a:ea typeface="宋体" panose="02010600030101010101" pitchFamily="2" charset="-122"/>
              </a:rPr>
              <a:t>Faris</a:t>
            </a:r>
            <a:r>
              <a:rPr lang="zh-CN" altLang="en-US" sz="2400" b="1" dirty="0">
                <a:solidFill>
                  <a:schemeClr val="bg1"/>
                </a:solidFill>
                <a:latin typeface="Times New Roman" panose="02020603050405020304" pitchFamily="18" charset="0"/>
                <a:ea typeface="宋体" panose="02010600030101010101" pitchFamily="2" charset="-122"/>
              </a:rPr>
              <a:t>的牙齿两次，是为了说明什么？</a:t>
            </a:r>
            <a:endParaRPr lang="en-US" sz="2400" b="1" dirty="0">
              <a:solidFill>
                <a:schemeClr val="bg1"/>
              </a:solidFill>
              <a:latin typeface="Times New Roman" panose="02020603050405020304" pitchFamily="18" charset="0"/>
            </a:endParaRPr>
          </a:p>
          <a:p>
            <a:pPr indent="0" fontAlgn="auto">
              <a:lnSpc>
                <a:spcPct val="150000"/>
              </a:lnSpc>
            </a:pPr>
            <a:r>
              <a:rPr lang="en-US" sz="2400" b="1" dirty="0">
                <a:solidFill>
                  <a:schemeClr val="bg1"/>
                </a:solidFill>
                <a:latin typeface="Times New Roman" panose="02020603050405020304" pitchFamily="18" charset="0"/>
              </a:rPr>
              <a:t>3.</a:t>
            </a:r>
            <a:r>
              <a:rPr lang="zh-CN" sz="2400" b="1" dirty="0">
                <a:solidFill>
                  <a:schemeClr val="bg1"/>
                </a:solidFill>
                <a:latin typeface="Times New Roman" panose="02020603050405020304" pitchFamily="18" charset="0"/>
                <a:ea typeface="宋体" panose="02010600030101010101" pitchFamily="2" charset="-122"/>
              </a:rPr>
              <a:t>原文提到了几个男生</a:t>
            </a:r>
            <a:r>
              <a:rPr lang="en-US" sz="2400" b="1" dirty="0">
                <a:solidFill>
                  <a:schemeClr val="bg1"/>
                </a:solidFill>
                <a:latin typeface="Times New Roman" panose="02020603050405020304" pitchFamily="18" charset="0"/>
              </a:rPr>
              <a:t>?</a:t>
            </a:r>
            <a:r>
              <a:rPr lang="zh-CN" sz="2400" b="1" dirty="0">
                <a:solidFill>
                  <a:schemeClr val="bg1"/>
                </a:solidFill>
                <a:latin typeface="Times New Roman" panose="02020603050405020304" pitchFamily="18" charset="0"/>
                <a:ea typeface="宋体" panose="02010600030101010101" pitchFamily="2" charset="-122"/>
              </a:rPr>
              <a:t>他们有作用吗，分别在摇滚乐队里承担什么角色？</a:t>
            </a:r>
            <a:endParaRPr lang="en-US" sz="2400" b="1" dirty="0">
              <a:solidFill>
                <a:schemeClr val="bg1"/>
              </a:solidFill>
              <a:latin typeface="Times New Roman" panose="02020603050405020304" pitchFamily="18" charset="0"/>
            </a:endParaRPr>
          </a:p>
          <a:p>
            <a:pPr indent="0" fontAlgn="auto">
              <a:lnSpc>
                <a:spcPct val="150000"/>
              </a:lnSpc>
            </a:pPr>
            <a:r>
              <a:rPr lang="en-US" sz="2400" b="1" dirty="0">
                <a:solidFill>
                  <a:schemeClr val="bg1"/>
                </a:solidFill>
                <a:latin typeface="Times New Roman" panose="02020603050405020304" pitchFamily="18" charset="0"/>
              </a:rPr>
              <a:t>4.</a:t>
            </a:r>
            <a:r>
              <a:rPr lang="zh-CN" sz="2400" b="1" dirty="0">
                <a:solidFill>
                  <a:schemeClr val="bg1"/>
                </a:solidFill>
                <a:latin typeface="Times New Roman" panose="02020603050405020304" pitchFamily="18" charset="0"/>
                <a:ea typeface="宋体" panose="02010600030101010101" pitchFamily="2" charset="-122"/>
              </a:rPr>
              <a:t>原文里提及校长反对学生们听摇滚乐，他对</a:t>
            </a:r>
            <a:r>
              <a:rPr lang="en-US" sz="2400" b="1" dirty="0">
                <a:solidFill>
                  <a:schemeClr val="bg1"/>
                </a:solidFill>
                <a:latin typeface="Times New Roman" panose="02020603050405020304" pitchFamily="18" charset="0"/>
              </a:rPr>
              <a:t>Faris</a:t>
            </a:r>
            <a:r>
              <a:rPr lang="zh-CN" sz="2400" b="1" dirty="0">
                <a:solidFill>
                  <a:schemeClr val="bg1"/>
                </a:solidFill>
                <a:latin typeface="Times New Roman" panose="02020603050405020304" pitchFamily="18" charset="0"/>
                <a:ea typeface="宋体" panose="02010600030101010101" pitchFamily="2" charset="-122"/>
              </a:rPr>
              <a:t>他们的表演会是什么态度？</a:t>
            </a:r>
            <a:endParaRPr lang="zh-CN" sz="2400" b="1" dirty="0">
              <a:solidFill>
                <a:schemeClr val="bg1"/>
              </a:solidFill>
              <a:latin typeface="Times New Roman" panose="02020603050405020304" pitchFamily="18" charset="0"/>
              <a:ea typeface="宋体" panose="02010600030101010101" pitchFamily="2" charset="-122"/>
            </a:endParaRPr>
          </a:p>
          <a:p>
            <a:pPr indent="0" fontAlgn="auto">
              <a:lnSpc>
                <a:spcPct val="150000"/>
              </a:lnSpc>
            </a:pPr>
            <a:r>
              <a:rPr lang="en-US" sz="2400" b="1" dirty="0">
                <a:solidFill>
                  <a:schemeClr val="bg1"/>
                </a:solidFill>
                <a:latin typeface="Times New Roman" panose="02020603050405020304" pitchFamily="18" charset="0"/>
              </a:rPr>
              <a:t>5.Faris</a:t>
            </a:r>
            <a:r>
              <a:rPr lang="zh-CN" sz="2400" b="1" dirty="0">
                <a:solidFill>
                  <a:schemeClr val="bg1"/>
                </a:solidFill>
                <a:latin typeface="Times New Roman" panose="02020603050405020304" pitchFamily="18" charset="0"/>
                <a:ea typeface="宋体" panose="02010600030101010101" pitchFamily="2" charset="-122"/>
              </a:rPr>
              <a:t>和伙伴们为什么想要组成摇滚乐队并上台表演？（主旨）</a:t>
            </a:r>
            <a:endParaRPr lang="en-US" sz="2400" b="1" dirty="0">
              <a:solidFill>
                <a:schemeClr val="bg1"/>
              </a:solidFill>
              <a:latin typeface="Times New Roman" panose="02020603050405020304" pitchFamily="18" charset="0"/>
            </a:endParaRPr>
          </a:p>
          <a:p>
            <a:pPr indent="0" fontAlgn="auto">
              <a:lnSpc>
                <a:spcPct val="150000"/>
              </a:lnSpc>
            </a:pPr>
            <a:r>
              <a:rPr lang="en-US" sz="2400" b="1" dirty="0">
                <a:solidFill>
                  <a:schemeClr val="bg1"/>
                </a:solidFill>
                <a:latin typeface="Times New Roman" panose="02020603050405020304" pitchFamily="18" charset="0"/>
              </a:rPr>
              <a:t>6.</a:t>
            </a:r>
            <a:r>
              <a:rPr lang="zh-CN" sz="2400" b="1" dirty="0">
                <a:solidFill>
                  <a:schemeClr val="bg1"/>
                </a:solidFill>
                <a:latin typeface="Times New Roman" panose="02020603050405020304" pitchFamily="18" charset="0"/>
                <a:ea typeface="宋体" panose="02010600030101010101" pitchFamily="2" charset="-122"/>
              </a:rPr>
              <a:t>经历此事后，</a:t>
            </a:r>
            <a:r>
              <a:rPr lang="en-US" sz="2400" b="1" dirty="0">
                <a:solidFill>
                  <a:schemeClr val="bg1"/>
                </a:solidFill>
                <a:latin typeface="Times New Roman" panose="02020603050405020304" pitchFamily="18" charset="0"/>
              </a:rPr>
              <a:t>Faris</a:t>
            </a:r>
            <a:r>
              <a:rPr lang="zh-CN" sz="2400" b="1" dirty="0">
                <a:solidFill>
                  <a:schemeClr val="bg1"/>
                </a:solidFill>
                <a:latin typeface="Times New Roman" panose="02020603050405020304" pitchFamily="18" charset="0"/>
                <a:ea typeface="宋体" panose="02010600030101010101" pitchFamily="2" charset="-122"/>
              </a:rPr>
              <a:t>会有怎样的蜕变？（主旨）</a:t>
            </a:r>
            <a:endParaRPr lang="zh-CN" altLang="en-US" sz="2400" b="1" dirty="0">
              <a:solidFill>
                <a:schemeClr val="bg1"/>
              </a:solidFill>
              <a:latin typeface="Times New Roman" panose="02020603050405020304" pitchFamily="18" charset="0"/>
              <a:ea typeface="宋体" panose="02010600030101010101" pitchFamily="2" charset="-122"/>
            </a:endParaRPr>
          </a:p>
        </p:txBody>
      </p:sp>
      <p:pic>
        <p:nvPicPr>
          <p:cNvPr id="5124" name="图片 6" descr="logo横版 png"/>
          <p:cNvPicPr>
            <a:picLocks noChangeAspect="1"/>
          </p:cNvPicPr>
          <p:nvPr/>
        </p:nvPicPr>
        <p:blipFill>
          <a:blip r:embed="rId7"/>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70052" y="1626856"/>
            <a:ext cx="5370523" cy="409342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defRPr/>
            </a:pPr>
            <a:r>
              <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Step1 </a:t>
            </a:r>
            <a:r>
              <a:rPr lang="zh-CN" altLang="en-US"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要素抓取：锁定文本大意</a:t>
            </a: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r>
              <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Step2 </a:t>
            </a:r>
            <a:r>
              <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脉络梳理：确定主题升华</a:t>
            </a:r>
            <a:endPar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r>
              <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Step3</a:t>
            </a:r>
            <a:r>
              <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 </a:t>
            </a:r>
            <a:r>
              <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情节构思：连贯文本主线</a:t>
            </a:r>
            <a:endPar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r>
              <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a:t>
            </a:r>
            <a:r>
              <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 </a:t>
            </a:r>
            <a:r>
              <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7" name="组合 6"/>
          <p:cNvGrpSpPr/>
          <p:nvPr/>
        </p:nvGrpSpPr>
        <p:grpSpPr>
          <a:xfrm>
            <a:off x="600334" y="658311"/>
            <a:ext cx="1019810" cy="645381"/>
            <a:chOff x="9491" y="2399"/>
            <a:chExt cx="1275" cy="807"/>
          </a:xfrm>
        </p:grpSpPr>
        <p:sp>
          <p:nvSpPr>
            <p:cNvPr id="8" name="椭圆 7"/>
            <p:cNvSpPr/>
            <p:nvPr/>
          </p:nvSpPr>
          <p:spPr>
            <a:xfrm>
              <a:off x="9712" y="2399"/>
              <a:ext cx="807" cy="807"/>
            </a:xfrm>
            <a:prstGeom prst="ellipse">
              <a:avLst/>
            </a:prstGeom>
            <a:solidFill>
              <a:srgbClr val="CB4D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 name="文本框 8"/>
            <p:cNvSpPr txBox="1"/>
            <p:nvPr/>
          </p:nvSpPr>
          <p:spPr>
            <a:xfrm>
              <a:off x="9491" y="2405"/>
              <a:ext cx="1275" cy="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1473984" y="741245"/>
            <a:ext cx="4382109" cy="523220"/>
          </a:xfrm>
          <a:prstGeom prst="rect">
            <a:avLst/>
          </a:prstGeom>
          <a:noFill/>
        </p:spPr>
        <p:txBody>
          <a:bodyPr wrap="square" rtlCol="0">
            <a:spAutoFit/>
          </a:bodyPr>
          <a:lstStyle/>
          <a:p>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读后续写解题步骤</a:t>
            </a:r>
            <a:endPar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60419" y="2445775"/>
            <a:ext cx="4199193" cy="2519516"/>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8866" y="1163832"/>
            <a:ext cx="2108717" cy="5410712"/>
          </a:xfrm>
          <a:prstGeom prst="rect">
            <a:avLst/>
          </a:prstGeom>
        </p:spPr>
        <p:txBody>
          <a:bodyPr wrap="square">
            <a:spAutoFit/>
          </a:bodyPr>
          <a:lstStyle/>
          <a:p>
            <a:pPr lvl="0" algn="just">
              <a:spcAft>
                <a:spcPts val="0"/>
              </a:spcAft>
            </a:pPr>
            <a:r>
              <a:rPr lang="en-US" altLang="zh-CN" sz="2880" b="1" kern="100" dirty="0">
                <a:latin typeface="Calibri" panose="020F0502020204030204" pitchFamily="34" charset="0"/>
                <a:ea typeface="Calibri" panose="020F0502020204030204" pitchFamily="34" charset="0"/>
                <a:cs typeface="Calibri" panose="020F0502020204030204" pitchFamily="34" charset="0"/>
              </a:rPr>
              <a:t>Who?</a:t>
            </a: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r>
              <a:rPr lang="en-US" altLang="zh-CN" sz="2880" b="1" kern="100" dirty="0">
                <a:latin typeface="Calibri" panose="020F0502020204030204" pitchFamily="34" charset="0"/>
                <a:ea typeface="Calibri" panose="020F0502020204030204" pitchFamily="34" charset="0"/>
                <a:cs typeface="Calibri" panose="020F0502020204030204" pitchFamily="34" charset="0"/>
              </a:rPr>
              <a:t>When?</a:t>
            </a: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r>
              <a:rPr lang="en-US" altLang="zh-CN" sz="2880" b="1" kern="100" dirty="0">
                <a:latin typeface="Calibri" panose="020F0502020204030204" pitchFamily="34" charset="0"/>
                <a:ea typeface="Calibri" panose="020F0502020204030204" pitchFamily="34" charset="0"/>
                <a:cs typeface="Calibri" panose="020F0502020204030204" pitchFamily="34" charset="0"/>
              </a:rPr>
              <a:t>Where?</a:t>
            </a: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r>
              <a:rPr lang="en-US" altLang="zh-CN" sz="2880" b="1" kern="100" dirty="0">
                <a:latin typeface="Calibri" panose="020F0502020204030204" pitchFamily="34" charset="0"/>
                <a:ea typeface="Calibri" panose="020F0502020204030204" pitchFamily="34" charset="0"/>
                <a:cs typeface="Calibri" panose="020F0502020204030204" pitchFamily="34" charset="0"/>
              </a:rPr>
              <a:t>What?</a:t>
            </a: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a:p>
            <a:pPr lvl="0" algn="just">
              <a:spcAft>
                <a:spcPts val="0"/>
              </a:spcAft>
            </a:pPr>
            <a:r>
              <a:rPr lang="en-US" altLang="zh-CN" sz="2880" b="1" kern="100" dirty="0">
                <a:latin typeface="Calibri" panose="020F0502020204030204" pitchFamily="34" charset="0"/>
                <a:ea typeface="Calibri" panose="020F0502020204030204" pitchFamily="34" charset="0"/>
                <a:cs typeface="Calibri" panose="020F0502020204030204" pitchFamily="34" charset="0"/>
              </a:rPr>
              <a:t>How?</a:t>
            </a:r>
            <a:endParaRPr lang="en-US" altLang="zh-CN" sz="2880" b="1" kern="1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Box 19"/>
          <p:cNvSpPr txBox="1">
            <a:spLocks noChangeArrowheads="1"/>
          </p:cNvSpPr>
          <p:nvPr/>
        </p:nvSpPr>
        <p:spPr bwMode="auto">
          <a:xfrm>
            <a:off x="2430826" y="1131443"/>
            <a:ext cx="934664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400" b="1" i="1" kern="100" dirty="0">
                <a:solidFill>
                  <a:prstClr val="black"/>
                </a:solidFill>
                <a:highlight>
                  <a:srgbClr val="FFFF00"/>
                </a:highlight>
                <a:latin typeface="Calibri" panose="020F0502020204030204" pitchFamily="34" charset="0"/>
                <a:ea typeface="Calibri" panose="020F0502020204030204" pitchFamily="34" charset="0"/>
                <a:cs typeface="Calibri" panose="020F0502020204030204" pitchFamily="34" charset="0"/>
              </a:rPr>
              <a:t>Faris:</a:t>
            </a:r>
            <a:r>
              <a:rPr lang="zh-CN" altLang="en-US" sz="2400" b="1" i="1" kern="100" dirty="0">
                <a:solidFill>
                  <a:prstClr val="black"/>
                </a:solidFill>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unconfident about himself for two extra teeth in his upper jaw/ </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               have an extraordinary voice; hit every note perfectly</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400" b="1" i="1" kern="100" dirty="0">
                <a:solidFill>
                  <a:prstClr val="black"/>
                </a:solidFill>
                <a:highlight>
                  <a:srgbClr val="FFFF00"/>
                </a:highlight>
                <a:latin typeface="Calibri" panose="020F0502020204030204" pitchFamily="34" charset="0"/>
                <a:ea typeface="Calibri" panose="020F0502020204030204" pitchFamily="34" charset="0"/>
                <a:cs typeface="Calibri" panose="020F0502020204030204" pitchFamily="34" charset="0"/>
              </a:rPr>
              <a:t>Teachers: </a:t>
            </a: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 careful about the students</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400" b="1" i="1" kern="100" dirty="0">
                <a:solidFill>
                  <a:prstClr val="black"/>
                </a:solidFill>
                <a:highlight>
                  <a:srgbClr val="FFFF00"/>
                </a:highlight>
                <a:latin typeface="Calibri" panose="020F0502020204030204" pitchFamily="34" charset="0"/>
                <a:ea typeface="Calibri" panose="020F0502020204030204" pitchFamily="34" charset="0"/>
                <a:cs typeface="Calibri" panose="020F0502020204030204" pitchFamily="34" charset="0"/>
              </a:rPr>
              <a:t>David, Bruce (four of Faris’ friends):</a:t>
            </a: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 share the same interest in rock’n’roll</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Box 19"/>
          <p:cNvSpPr txBox="1">
            <a:spLocks noChangeArrowheads="1"/>
          </p:cNvSpPr>
          <p:nvPr/>
        </p:nvSpPr>
        <p:spPr bwMode="auto">
          <a:xfrm>
            <a:off x="2441838" y="3447529"/>
            <a:ext cx="93466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“eight-year-old”: at the new school</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When Faris was twelve: teachers’ office/ stage</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 Box 19"/>
          <p:cNvSpPr txBox="1">
            <a:spLocks noChangeArrowheads="1"/>
          </p:cNvSpPr>
          <p:nvPr/>
        </p:nvSpPr>
        <p:spPr bwMode="auto">
          <a:xfrm>
            <a:off x="2433383" y="4665943"/>
            <a:ext cx="8365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Faris and his four friends listened rock’n’roll in the teachers’ office and wanted to form a band, but the music was thought to have a bad influence</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Box 19"/>
          <p:cNvSpPr txBox="1">
            <a:spLocks noChangeArrowheads="1"/>
          </p:cNvSpPr>
          <p:nvPr/>
        </p:nvSpPr>
        <p:spPr bwMode="auto">
          <a:xfrm>
            <a:off x="2515384" y="5962228"/>
            <a:ext cx="8365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unconfident/ excited</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组合 6"/>
          <p:cNvGrpSpPr/>
          <p:nvPr/>
        </p:nvGrpSpPr>
        <p:grpSpPr>
          <a:xfrm>
            <a:off x="549294" y="436593"/>
            <a:ext cx="4966218" cy="892552"/>
            <a:chOff x="146958" y="290289"/>
            <a:chExt cx="4716444" cy="892552"/>
          </a:xfrm>
        </p:grpSpPr>
        <p:sp>
          <p:nvSpPr>
            <p:cNvPr id="8" name="矩形 7"/>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46958" y="290289"/>
              <a:ext cx="4716444" cy="89255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Step1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要素抓取：锁定文本大意</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8102" y="743194"/>
            <a:ext cx="11183291" cy="5909310"/>
          </a:xfrm>
          <a:prstGeom prst="rect">
            <a:avLst/>
          </a:prstGeom>
          <a:noFill/>
        </p:spPr>
        <p:txBody>
          <a:bodyPr wrap="square">
            <a:spAutoFit/>
          </a:bodyPr>
          <a:lstStyle/>
          <a:p>
            <a:pPr marL="0" indent="266700" algn="just" defTabSz="266700">
              <a:spcAft>
                <a:spcPct val="0"/>
              </a:spcAft>
            </a:pP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Eight-year-old Faris had to get on a ship to go to his new school. What would it be like at his new school? He worried about this for the whole journey. He was also anxious that the other pupils might make fun of his teeth as he had two extra teeth in his upper jaw. Would anybody want to be his friend?</a:t>
            </a:r>
            <a:endPar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Faris didn</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 </a:t>
            </a:r>
            <a:r>
              <a:rPr lang="en-US" altLang="zh-CN" dirty="0" err="1">
                <a:solidFill>
                  <a:schemeClr val="tx1"/>
                </a:solidFill>
                <a:latin typeface="Times New Roman" panose="02020603050405020304" pitchFamily="18" charset="0"/>
                <a:ea typeface="宋体" panose="02010600030101010101" pitchFamily="2" charset="-122"/>
                <a:cs typeface="Times New Roman" panose="02020603050405020304" pitchFamily="18" charset="0"/>
              </a:rPr>
              <a:t>realise</a:t>
            </a: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that many of the other boys felt just as lonely as he did. He eventually gathered the courage to start chatting with the other pupils, covering his teeth with his hand. He soon made some new friends.</a:t>
            </a:r>
            <a:endPar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His teachers believed that the best way to help students who were homesick was to cheer them up with sports and activities. Then there was music! The students had to take part in choir (</a:t>
            </a:r>
            <a:r>
              <a:rPr lang="zh-CN" alt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合唱</a:t>
            </a: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practice, and that was when the music teacher noticed that Faris had an extraordinary voice. He hit every note perfectly!</a:t>
            </a:r>
            <a:endPar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When Faris was twelve, his friends told him about a new kind of music from Britain and America.</a:t>
            </a:r>
            <a:endPar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“It’s called rock’n’roll!” whispered David. “The headmaster says it’s a bad influence and we shouldn’t listen to it...” Bruce showed Faris a black-and-white picture cut out of a magazine. It was of a handsome man with an impossibly cool haircut standing on his toes (</a:t>
            </a:r>
            <a:r>
              <a:rPr lang="zh-CN" alt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脚趾</a:t>
            </a: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as he sang with his eyes closed. “That guy’s called Elvis! The government wants to ban him because he makes his fans go crazy. He’s the greatest music star in the world!”</a:t>
            </a:r>
            <a:endPar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This sounded exciting to Faris. The shy boy liked the idea of people going crazy for him, too.</a:t>
            </a:r>
            <a:endPar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He and four of his friends slipped into the teachers’ office one night. They gathered around the radio and switched it on... There was a rolling beat, a loud guitar, and a bouncing piano rhythm (</a:t>
            </a:r>
            <a:r>
              <a:rPr lang="zh-CN" altLang="en-US"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旋律</a:t>
            </a: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that made Faris want to get up and dance. It was the most exciting thing in the world!</a:t>
            </a:r>
            <a:endPar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indent="266700" algn="just" defTabSz="266700">
              <a:spcAft>
                <a:spcPct val="0"/>
              </a:spcAft>
            </a:pPr>
            <a:r>
              <a:rPr lang="en-US" altLang="zh-CN"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He and his friends listened to several rock’n’roll songs before slipping back to the dormitory. They were too excited to sleep.</a:t>
            </a:r>
            <a:endParaRPr lang="en-US" altLang="zh-CN"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algn="just" defTabSz="266700">
              <a:spcAft>
                <a:spcPct val="0"/>
              </a:spcAft>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Para.1 </a:t>
            </a:r>
            <a:r>
              <a:rPr lang="en-US" altLang="zh-CN"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“We should form a band,” Bruce whispered.</a:t>
            </a:r>
            <a:endParaRPr lang="en-US" altLang="zh-CN"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0" algn="just" defTabSz="266700">
              <a:spcAft>
                <a:spcPct val="0"/>
              </a:spcAft>
            </a:pPr>
            <a:r>
              <a:rPr lang="en-US" altLang="zh-CN"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Para.2 Stepping onto the stage, Faris took the microphone and began to sing.</a:t>
            </a:r>
            <a:endParaRPr lang="en-US" altLang="zh-CN"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圆角 4"/>
          <p:cNvSpPr/>
          <p:nvPr/>
        </p:nvSpPr>
        <p:spPr>
          <a:xfrm>
            <a:off x="10747013" y="6060996"/>
            <a:ext cx="910469" cy="3932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clue</a:t>
            </a:r>
            <a:endParaRPr lang="zh-CN" altLang="en-US" b="1" dirty="0">
              <a:solidFill>
                <a:schemeClr val="tx1"/>
              </a:solidFill>
            </a:endParaRPr>
          </a:p>
        </p:txBody>
      </p:sp>
      <p:sp>
        <p:nvSpPr>
          <p:cNvPr id="6" name="矩形 5"/>
          <p:cNvSpPr/>
          <p:nvPr/>
        </p:nvSpPr>
        <p:spPr>
          <a:xfrm>
            <a:off x="10795275" y="6099737"/>
            <a:ext cx="862207" cy="354549"/>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9774826" y="6061587"/>
            <a:ext cx="910469" cy="3932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echo</a:t>
            </a:r>
            <a:endParaRPr lang="zh-CN" altLang="en-US" b="1" dirty="0">
              <a:solidFill>
                <a:schemeClr val="tx1"/>
              </a:solidFill>
            </a:endParaRPr>
          </a:p>
        </p:txBody>
      </p:sp>
      <p:sp>
        <p:nvSpPr>
          <p:cNvPr id="8" name="矩形 7"/>
          <p:cNvSpPr/>
          <p:nvPr/>
        </p:nvSpPr>
        <p:spPr>
          <a:xfrm>
            <a:off x="9842752" y="6092454"/>
            <a:ext cx="862207" cy="354549"/>
          </a:xfrm>
          <a:prstGeom prst="rect">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429590" y="1060845"/>
            <a:ext cx="7192139" cy="246846"/>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2107" y="1380393"/>
            <a:ext cx="3362474" cy="212434"/>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70830" y="1906418"/>
            <a:ext cx="6238408" cy="266511"/>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359900" y="2737245"/>
            <a:ext cx="5771377" cy="22226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813048" y="3292767"/>
            <a:ext cx="6651365" cy="21472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119578" y="3882702"/>
            <a:ext cx="2504445" cy="193753"/>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3418" y="4136702"/>
            <a:ext cx="4241805" cy="203913"/>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644648" y="4390047"/>
            <a:ext cx="5815295" cy="23504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439623" y="5487327"/>
            <a:ext cx="2245360" cy="21472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78503" y="5751487"/>
            <a:ext cx="955040" cy="24520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47842" y="1054677"/>
            <a:ext cx="11216821" cy="1132017"/>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矩形 19"/>
          <p:cNvSpPr/>
          <p:nvPr/>
        </p:nvSpPr>
        <p:spPr>
          <a:xfrm>
            <a:off x="1321602" y="2416118"/>
            <a:ext cx="2387781" cy="288738"/>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1" name="矩形 20"/>
          <p:cNvSpPr/>
          <p:nvPr/>
        </p:nvSpPr>
        <p:spPr>
          <a:xfrm>
            <a:off x="4024162" y="3777558"/>
            <a:ext cx="2824661" cy="278578"/>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2" name="矩形 21"/>
          <p:cNvSpPr/>
          <p:nvPr/>
        </p:nvSpPr>
        <p:spPr>
          <a:xfrm>
            <a:off x="4704882" y="4102678"/>
            <a:ext cx="3830501" cy="278577"/>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3" name="矩形 22"/>
          <p:cNvSpPr/>
          <p:nvPr/>
        </p:nvSpPr>
        <p:spPr>
          <a:xfrm>
            <a:off x="2378242" y="4133158"/>
            <a:ext cx="2316661" cy="227777"/>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23"/>
          <p:cNvSpPr/>
          <p:nvPr/>
        </p:nvSpPr>
        <p:spPr>
          <a:xfrm>
            <a:off x="986322" y="4915478"/>
            <a:ext cx="7213781" cy="268417"/>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矩形 24"/>
          <p:cNvSpPr/>
          <p:nvPr/>
        </p:nvSpPr>
        <p:spPr>
          <a:xfrm>
            <a:off x="9754583" y="4905318"/>
            <a:ext cx="1940560" cy="278577"/>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569943" y="5189798"/>
            <a:ext cx="4602480" cy="268417"/>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矩形 26"/>
          <p:cNvSpPr/>
          <p:nvPr/>
        </p:nvSpPr>
        <p:spPr>
          <a:xfrm>
            <a:off x="3211362" y="4661478"/>
            <a:ext cx="4033701" cy="258257"/>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8" name="矩形 27"/>
          <p:cNvSpPr/>
          <p:nvPr/>
        </p:nvSpPr>
        <p:spPr>
          <a:xfrm>
            <a:off x="3516162" y="5484438"/>
            <a:ext cx="5913301" cy="248097"/>
          </a:xfrm>
          <a:prstGeom prst="rect">
            <a:avLst/>
          </a:prstGeom>
          <a:noFill/>
          <a:ln w="28575" cap="flat" cmpd="sng" algn="ctr">
            <a:solidFill>
              <a:srgbClr val="00B0F0"/>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30" name="组合 29"/>
          <p:cNvGrpSpPr/>
          <p:nvPr/>
        </p:nvGrpSpPr>
        <p:grpSpPr>
          <a:xfrm>
            <a:off x="402596" y="290289"/>
            <a:ext cx="5003540" cy="892552"/>
            <a:chOff x="146958" y="290289"/>
            <a:chExt cx="4716444" cy="892552"/>
          </a:xfrm>
        </p:grpSpPr>
        <p:sp>
          <p:nvSpPr>
            <p:cNvPr id="31" name="矩形 30"/>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2" name="文本框 31"/>
            <p:cNvSpPr txBox="1"/>
            <p:nvPr/>
          </p:nvSpPr>
          <p:spPr>
            <a:xfrm>
              <a:off x="146958" y="290289"/>
              <a:ext cx="4716444" cy="89255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Step2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脉络梳理：确定主题升华</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down)">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down)">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1276" y="1208788"/>
            <a:ext cx="10953135" cy="3046988"/>
          </a:xfrm>
          <a:prstGeom prst="rect">
            <a:avLst/>
          </a:prstGeom>
          <a:noFill/>
        </p:spPr>
        <p:txBody>
          <a:bodyPr wrap="square">
            <a:spAutoFit/>
          </a:bodyPr>
          <a:lstStyle/>
          <a:p>
            <a:pPr marL="0" indent="266700" algn="just" defTabSz="266700">
              <a:spcAft>
                <a:spcPct val="0"/>
              </a:spcAft>
            </a:pPr>
            <a:r>
              <a:rPr lang="en-US" altLang="zh-CN" sz="2400" b="1" dirty="0">
                <a:solidFill>
                  <a:schemeClr val="tx1"/>
                </a:solidFill>
                <a:latin typeface="Calibri" panose="020F0502020204030204" pitchFamily="34" charset="0"/>
                <a:ea typeface="Calibri" panose="020F0502020204030204" pitchFamily="34" charset="0"/>
                <a:cs typeface="Calibri" panose="020F0502020204030204" pitchFamily="34" charset="0"/>
              </a:rPr>
              <a:t>Theme</a:t>
            </a:r>
            <a:r>
              <a:rPr lang="zh-CN" altLang="en-US" sz="2400" b="1" dirty="0">
                <a:solidFill>
                  <a:schemeClr val="tx1"/>
                </a:solidFill>
                <a:latin typeface="Calibri" panose="020F0502020204030204" pitchFamily="34" charset="0"/>
                <a:ea typeface="宋体" panose="02010600030101010101" pitchFamily="2" charset="-122"/>
                <a:cs typeface="Calibri" panose="020F0502020204030204" pitchFamily="34" charset="0"/>
              </a:rPr>
              <a:t>：</a:t>
            </a:r>
            <a:endParaRPr lang="en-US" altLang="zh-C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266700" algn="just" defTabSz="266700">
              <a:spcAft>
                <a:spcPct val="0"/>
              </a:spcAft>
            </a:pPr>
            <a:endParaRPr lang="en-US" altLang="zh-C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266700" algn="just" defTabSz="266700">
              <a:spcAft>
                <a:spcPct val="0"/>
              </a:spcAft>
            </a:pPr>
            <a:r>
              <a:rPr lang="en-US" altLang="zh-CN" sz="2400" b="1" dirty="0">
                <a:latin typeface="Calibri" panose="020F0502020204030204" pitchFamily="34" charset="0"/>
                <a:ea typeface="Calibri" panose="020F0502020204030204" pitchFamily="34" charset="0"/>
                <a:cs typeface="Calibri" panose="020F0502020204030204" pitchFamily="34" charset="0"/>
              </a:rPr>
              <a:t>Conflict</a:t>
            </a:r>
            <a:r>
              <a:rPr lang="zh-CN" altLang="en-US" sz="2400" b="1" dirty="0">
                <a:latin typeface="Calibri" panose="020F0502020204030204" pitchFamily="34" charset="0"/>
                <a:ea typeface="宋体" panose="02010600030101010101" pitchFamily="2" charset="-122"/>
                <a:cs typeface="Calibri" panose="020F0502020204030204" pitchFamily="34" charset="0"/>
              </a:rPr>
              <a:t>：</a:t>
            </a: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marL="0" indent="266700" algn="just" defTabSz="266700">
              <a:spcAft>
                <a:spcPct val="0"/>
              </a:spcAft>
            </a:pPr>
            <a:endParaRPr lang="en-US" altLang="zh-C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266700" algn="just" defTabSz="266700">
              <a:spcAft>
                <a:spcPct val="0"/>
              </a:spcAft>
            </a:pPr>
            <a:endParaRPr lang="en-US" altLang="zh-C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266700" algn="just" defTabSz="266700">
              <a:spcAft>
                <a:spcPct val="0"/>
              </a:spcAft>
            </a:pP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marL="0" indent="266700" algn="just" defTabSz="266700">
              <a:spcAft>
                <a:spcPct val="0"/>
              </a:spcAft>
            </a:pPr>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marL="0" indent="266700" algn="just" defTabSz="266700">
              <a:spcAft>
                <a:spcPct val="0"/>
              </a:spcAft>
            </a:pPr>
            <a:r>
              <a:rPr lang="en-US" altLang="zh-CN" sz="2400" b="1" dirty="0">
                <a:solidFill>
                  <a:schemeClr val="tx1"/>
                </a:solidFill>
                <a:latin typeface="Calibri" panose="020F0502020204030204" pitchFamily="34" charset="0"/>
                <a:ea typeface="Calibri" panose="020F0502020204030204" pitchFamily="34" charset="0"/>
                <a:cs typeface="Calibri" panose="020F0502020204030204" pitchFamily="34" charset="0"/>
              </a:rPr>
              <a:t>Ending:</a:t>
            </a:r>
            <a:endParaRPr lang="en-US" altLang="zh-C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文本框 2"/>
          <p:cNvSpPr txBox="1"/>
          <p:nvPr/>
        </p:nvSpPr>
        <p:spPr>
          <a:xfrm>
            <a:off x="2206481" y="1208788"/>
            <a:ext cx="2434017" cy="461665"/>
          </a:xfrm>
          <a:prstGeom prst="rect">
            <a:avLst/>
          </a:prstGeom>
          <a:noFill/>
        </p:spPr>
        <p:txBody>
          <a:bodyPr wrap="square" rtlCol="0">
            <a:spAutoFit/>
          </a:bodyPr>
          <a:lstStyle/>
          <a:p>
            <a:pPr>
              <a:defRPr/>
            </a:pP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人与自我 </a:t>
            </a: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endParaRPr lang="zh-CN" altLang="en-US" sz="28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126721" y="1208788"/>
            <a:ext cx="3134691" cy="461665"/>
          </a:xfrm>
          <a:prstGeom prst="rect">
            <a:avLst/>
          </a:prstGeom>
          <a:noFill/>
        </p:spPr>
        <p:txBody>
          <a:bodyPr wrap="square" rtlCol="0">
            <a:spAutoFit/>
          </a:bodyPr>
          <a:lstStyle/>
          <a:p>
            <a:pPr>
              <a:defRPr/>
            </a:pP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自我接纳</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002317" y="1891970"/>
            <a:ext cx="10064177" cy="1877437"/>
          </a:xfrm>
          <a:prstGeom prst="rect">
            <a:avLst/>
          </a:prstGeom>
          <a:noFill/>
        </p:spPr>
        <p:txBody>
          <a:bodyPr wrap="square" rtlCol="0">
            <a:spAutoFit/>
          </a:bodyPr>
          <a:lstStyle/>
          <a:p>
            <a:pPr>
              <a:defRPr/>
            </a:pPr>
            <a:r>
              <a:rPr lang="en-US" altLang="zh-CN" sz="2800" b="1" dirty="0">
                <a:latin typeface="Calibri" panose="020F0502020204030204"/>
                <a:ea typeface="宋体" panose="02010600030101010101" pitchFamily="2" charset="-122"/>
                <a:cs typeface="Times New Roman" panose="02020603050405020304" pitchFamily="18" charset="0"/>
              </a:rPr>
              <a:t>have two extra teeth hi his upper jaw   </a:t>
            </a:r>
            <a:r>
              <a:rPr lang="en-US" altLang="zh-CN" sz="2800" b="1" dirty="0">
                <a:highlight>
                  <a:srgbClr val="FFFF00"/>
                </a:highlight>
                <a:latin typeface="Calibri" panose="020F0502020204030204"/>
                <a:ea typeface="宋体" panose="02010600030101010101" pitchFamily="2" charset="-122"/>
                <a:cs typeface="Times New Roman" panose="02020603050405020304" pitchFamily="18" charset="0"/>
              </a:rPr>
              <a:t>vs</a:t>
            </a:r>
            <a:r>
              <a:rPr lang="en-US" altLang="zh-CN" sz="2800" b="1" dirty="0">
                <a:latin typeface="Calibri" panose="020F0502020204030204"/>
                <a:ea typeface="宋体" panose="02010600030101010101" pitchFamily="2" charset="-122"/>
                <a:cs typeface="Times New Roman" panose="02020603050405020304" pitchFamily="18" charset="0"/>
              </a:rPr>
              <a:t>   </a:t>
            </a:r>
            <a:endParaRPr lang="en-US" altLang="zh-CN" sz="2800" b="1" dirty="0">
              <a:latin typeface="Calibri" panose="020F0502020204030204"/>
              <a:ea typeface="宋体" panose="02010600030101010101" pitchFamily="2" charset="-122"/>
              <a:cs typeface="Times New Roman" panose="02020603050405020304" pitchFamily="18" charset="0"/>
            </a:endParaRPr>
          </a:p>
          <a:p>
            <a:pPr>
              <a:defRPr/>
            </a:pPr>
            <a:r>
              <a:rPr lang="en-US" altLang="zh-CN" sz="2800" b="1" dirty="0">
                <a:latin typeface="Calibri" panose="020F0502020204030204"/>
                <a:ea typeface="宋体" panose="02010600030101010101" pitchFamily="2" charset="-122"/>
                <a:cs typeface="Times New Roman" panose="02020603050405020304" pitchFamily="18" charset="0"/>
              </a:rPr>
              <a:t>anxious about being made fun of</a:t>
            </a:r>
            <a:endParaRPr lang="en-US" altLang="zh-CN" sz="2800" b="1" dirty="0">
              <a:latin typeface="Calibri" panose="020F0502020204030204"/>
              <a:ea typeface="宋体" panose="02010600030101010101" pitchFamily="2" charset="-122"/>
              <a:cs typeface="Times New Roman" panose="02020603050405020304" pitchFamily="18" charset="0"/>
            </a:endParaRPr>
          </a:p>
          <a:p>
            <a:pPr>
              <a:defRPr/>
            </a:pPr>
            <a:r>
              <a:rPr lang="en-US" altLang="zh-CN" sz="2800" b="1" dirty="0">
                <a:latin typeface="Calibri" panose="020F0502020204030204"/>
                <a:ea typeface="宋体" panose="02010600030101010101" pitchFamily="2" charset="-122"/>
                <a:cs typeface="Times New Roman" panose="02020603050405020304" pitchFamily="18" charset="0"/>
              </a:rPr>
              <a:t>be banned from listening to Rock’n’roll   </a:t>
            </a:r>
            <a:r>
              <a:rPr lang="en-US" altLang="zh-CN" sz="2800" b="1" dirty="0">
                <a:highlight>
                  <a:srgbClr val="FFFF00"/>
                </a:highlight>
                <a:latin typeface="Calibri" panose="020F0502020204030204"/>
                <a:ea typeface="宋体" panose="02010600030101010101" pitchFamily="2" charset="-122"/>
                <a:cs typeface="Times New Roman" panose="02020603050405020304" pitchFamily="18" charset="0"/>
              </a:rPr>
              <a:t>vs</a:t>
            </a:r>
            <a:r>
              <a:rPr lang="en-US" altLang="zh-CN" sz="2800" b="1" dirty="0">
                <a:latin typeface="Calibri" panose="020F0502020204030204"/>
                <a:ea typeface="宋体" panose="02010600030101010101" pitchFamily="2" charset="-122"/>
                <a:cs typeface="Times New Roman" panose="02020603050405020304" pitchFamily="18" charset="0"/>
              </a:rPr>
              <a:t>    </a:t>
            </a:r>
            <a:endParaRPr lang="en-US" altLang="zh-CN" sz="2800" b="1" dirty="0">
              <a:latin typeface="Calibri" panose="020F0502020204030204"/>
              <a:ea typeface="宋体" panose="02010600030101010101" pitchFamily="2" charset="-122"/>
              <a:cs typeface="Times New Roman" panose="02020603050405020304" pitchFamily="18" charset="0"/>
            </a:endParaRPr>
          </a:p>
          <a:p>
            <a:pPr>
              <a:defRPr/>
            </a:pPr>
            <a:r>
              <a:rPr lang="en-US" altLang="zh-CN" sz="2800" b="1" dirty="0">
                <a:latin typeface="Calibri" panose="020F0502020204030204"/>
                <a:ea typeface="宋体" panose="02010600030101010101" pitchFamily="2" charset="-122"/>
                <a:cs typeface="Times New Roman" panose="02020603050405020304" pitchFamily="18" charset="0"/>
              </a:rPr>
              <a:t>wanted to form a rock’n’roll band</a:t>
            </a:r>
            <a:endParaRPr lang="zh-CN" altLang="en-US" sz="3200" b="1" dirty="0">
              <a:latin typeface="Calibri" panose="020F0502020204030204"/>
              <a:ea typeface="宋体" panose="02010600030101010101" pitchFamily="2" charset="-122"/>
            </a:endParaRPr>
          </a:p>
        </p:txBody>
      </p:sp>
      <p:sp>
        <p:nvSpPr>
          <p:cNvPr id="6" name="文本框 5"/>
          <p:cNvSpPr txBox="1"/>
          <p:nvPr/>
        </p:nvSpPr>
        <p:spPr>
          <a:xfrm>
            <a:off x="1975422" y="3700690"/>
            <a:ext cx="10064177" cy="1384995"/>
          </a:xfrm>
          <a:prstGeom prst="rect">
            <a:avLst/>
          </a:prstGeom>
          <a:noFill/>
        </p:spPr>
        <p:txBody>
          <a:bodyPr wrap="square" rtlCol="0">
            <a:spAutoFit/>
          </a:bodyPr>
          <a:lstStyle/>
          <a:p>
            <a:pPr>
              <a:defRPr/>
            </a:pPr>
            <a:r>
              <a:rPr lang="en-US" altLang="zh-CN" sz="2800" b="1" dirty="0">
                <a:latin typeface="Calibri" panose="020F0502020204030204"/>
                <a:ea typeface="宋体" panose="02010600030101010101" pitchFamily="2" charset="-122"/>
                <a:cs typeface="Times New Roman" panose="02020603050405020304" pitchFamily="18" charset="0"/>
              </a:rPr>
              <a:t>Faris and his four friends formed the band and had an impressive performance: change Faris and change headmaster/government’s attitude to rock’n’roll</a:t>
            </a:r>
            <a:endParaRPr lang="zh-CN" altLang="en-US" sz="3200" b="1" dirty="0">
              <a:latin typeface="Calibri" panose="020F0502020204030204"/>
              <a:ea typeface="宋体" panose="02010600030101010101" pitchFamily="2" charset="-122"/>
            </a:endParaRPr>
          </a:p>
        </p:txBody>
      </p:sp>
      <p:grpSp>
        <p:nvGrpSpPr>
          <p:cNvPr id="7" name="组合 6"/>
          <p:cNvGrpSpPr/>
          <p:nvPr/>
        </p:nvGrpSpPr>
        <p:grpSpPr>
          <a:xfrm>
            <a:off x="457460" y="509745"/>
            <a:ext cx="5003540" cy="892552"/>
            <a:chOff x="146958" y="290289"/>
            <a:chExt cx="4716444" cy="892552"/>
          </a:xfrm>
        </p:grpSpPr>
        <p:sp>
          <p:nvSpPr>
            <p:cNvPr id="8" name="矩形 7"/>
            <p:cNvSpPr/>
            <p:nvPr/>
          </p:nvSpPr>
          <p:spPr>
            <a:xfrm>
              <a:off x="195943" y="587829"/>
              <a:ext cx="4581330" cy="149289"/>
            </a:xfrm>
            <a:prstGeom prst="rect">
              <a:avLst/>
            </a:prstGeom>
            <a:solidFill>
              <a:srgbClr val="26A6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 name="文本框 8"/>
            <p:cNvSpPr txBox="1"/>
            <p:nvPr/>
          </p:nvSpPr>
          <p:spPr>
            <a:xfrm>
              <a:off x="146958" y="290289"/>
              <a:ext cx="4716444" cy="89255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Step2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脉络梳理：确定主题升华</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gr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arn(inVertical)">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arn(inVertical)">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唐峰设计：https://v.youku.com/v_show/id_XNTg4OTcwMDM3Ng==.htm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16243</Words>
  <Application>WPS 演示</Application>
  <PresentationFormat>宽屏</PresentationFormat>
  <Paragraphs>331</Paragraphs>
  <Slides>23</Slides>
  <Notes>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Arial</vt:lpstr>
      <vt:lpstr>宋体</vt:lpstr>
      <vt:lpstr>Wingdings</vt:lpstr>
      <vt:lpstr>微软雅黑</vt:lpstr>
      <vt:lpstr>Times New Roman</vt:lpstr>
      <vt:lpstr>Arial</vt:lpstr>
      <vt:lpstr>汉仪旗黑Y2-45W</vt:lpstr>
      <vt:lpstr>等线</vt:lpstr>
      <vt:lpstr>Calibri</vt:lpstr>
      <vt:lpstr>Calibri</vt:lpstr>
      <vt:lpstr>Arial Unicode MS</vt:lpstr>
      <vt:lpstr>等线 Light</vt:lpstr>
      <vt:lpstr>HelveticaNeue</vt:lpstr>
      <vt:lpstr>华文新魏</vt:lpstr>
      <vt:lpstr>Segoe Print</vt:lpstr>
      <vt:lpstr>黑体</vt:lpstr>
      <vt:lpstr>唐峰设计：https://v.youku.com/v_show/id_XNTg4OTcwMDM3Ng==.html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晨华 吴</dc:creator>
  <cp:lastModifiedBy>Administrator</cp:lastModifiedBy>
  <cp:revision>63</cp:revision>
  <dcterms:created xsi:type="dcterms:W3CDTF">2025-04-14T12:34:00Z</dcterms:created>
  <dcterms:modified xsi:type="dcterms:W3CDTF">2025-04-21T02:34:39Z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E8F15D30CEA64EF5A48C0CF7F406527E_12</vt:lpwstr>
  </property>
</Properties>
</file>