
<file path=[Content_Types].xml><?xml version="1.0" encoding="utf-8"?>
<Types xmlns="http://schemas.openxmlformats.org/package/2006/content-types">
  <Default Extension="jpeg" ContentType="image/jpeg"/>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3315" r:id="rId4"/>
    <p:sldId id="3288" r:id="rId5"/>
    <p:sldId id="3290" r:id="rId7"/>
    <p:sldId id="3291" r:id="rId8"/>
    <p:sldId id="3292" r:id="rId9"/>
    <p:sldId id="305" r:id="rId10"/>
    <p:sldId id="3293" r:id="rId11"/>
    <p:sldId id="3296" r:id="rId12"/>
    <p:sldId id="3299" r:id="rId13"/>
    <p:sldId id="3300" r:id="rId14"/>
    <p:sldId id="3301" r:id="rId15"/>
    <p:sldId id="3307" r:id="rId16"/>
    <p:sldId id="3295" r:id="rId17"/>
    <p:sldId id="394" r:id="rId18"/>
    <p:sldId id="3289" r:id="rId19"/>
    <p:sldId id="3305" r:id="rId20"/>
    <p:sldId id="3304" r:id="rId21"/>
    <p:sldId id="3303" r:id="rId22"/>
    <p:sldId id="3306"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 y="3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CE660D-BC94-4333-8548-51EF06C3B9D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4AB1D-C24E-41CF-A795-DE210B13B30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054AB1D-C24E-41CF-A795-DE210B13B30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054AB1D-C24E-41CF-A795-DE210B13B30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054AB1D-C24E-41CF-A795-DE210B13B30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11A530D-1D62-4401-B910-622B4BF449C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23102E3-9BB4-4B93-9E96-278B69AB711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752892-C203-43D1-9CEC-2E1D0AFA912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23102E3-9BB4-4B93-9E96-278B69AB711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752892-C203-43D1-9CEC-2E1D0AFA912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23102E3-9BB4-4B93-9E96-278B69AB711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752892-C203-43D1-9CEC-2E1D0AFA912A}"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B5EA7979-3AFE-4107-BB93-749F1AFCF96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981F6C-F266-4A36-93A0-8E6D2F7477BB}"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5EA7979-3AFE-4107-BB93-749F1AFCF96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981F6C-F266-4A36-93A0-8E6D2F7477BB}"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B5EA7979-3AFE-4107-BB93-749F1AFCF96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981F6C-F266-4A36-93A0-8E6D2F7477BB}"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B5EA7979-3AFE-4107-BB93-749F1AFCF96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981F6C-F266-4A36-93A0-8E6D2F7477BB}"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B5EA7979-3AFE-4107-BB93-749F1AFCF96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2981F6C-F266-4A36-93A0-8E6D2F7477BB}"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5EA7979-3AFE-4107-BB93-749F1AFCF96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2981F6C-F266-4A36-93A0-8E6D2F7477BB}"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5EA7979-3AFE-4107-BB93-749F1AFCF96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2981F6C-F266-4A36-93A0-8E6D2F7477BB}"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5EA7979-3AFE-4107-BB93-749F1AFCF96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981F6C-F266-4A36-93A0-8E6D2F7477B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23102E3-9BB4-4B93-9E96-278B69AB711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752892-C203-43D1-9CEC-2E1D0AFA912A}"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5EA7979-3AFE-4107-BB93-749F1AFCF96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981F6C-F266-4A36-93A0-8E6D2F7477BB}"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5EA7979-3AFE-4107-BB93-749F1AFCF96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981F6C-F266-4A36-93A0-8E6D2F7477BB}"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5EA7979-3AFE-4107-BB93-749F1AFCF96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981F6C-F266-4A36-93A0-8E6D2F7477B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23102E3-9BB4-4B93-9E96-278B69AB711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752892-C203-43D1-9CEC-2E1D0AFA912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323102E3-9BB4-4B93-9E96-278B69AB711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C752892-C203-43D1-9CEC-2E1D0AFA912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323102E3-9BB4-4B93-9E96-278B69AB711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C752892-C203-43D1-9CEC-2E1D0AFA912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23102E3-9BB4-4B93-9E96-278B69AB711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C752892-C203-43D1-9CEC-2E1D0AFA912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3102E3-9BB4-4B93-9E96-278B69AB711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C752892-C203-43D1-9CEC-2E1D0AFA912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23102E3-9BB4-4B93-9E96-278B69AB711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C752892-C203-43D1-9CEC-2E1D0AFA912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23102E3-9BB4-4B93-9E96-278B69AB711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C752892-C203-43D1-9CEC-2E1D0AFA912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102E3-9BB4-4B93-9E96-278B69AB711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52892-C203-43D1-9CEC-2E1D0AFA912A}"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A7979-3AFE-4107-BB93-749F1AFCF96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981F6C-F266-4A36-93A0-8E6D2F7477BB}"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microsoft.com/office/2007/relationships/media" Target="../media/media1.mp4"/><Relationship Id="rId1" Type="http://schemas.openxmlformats.org/officeDocument/2006/relationships/video" Target="../media/media1.mp4"/></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7.xml"/><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microsoft.com/office/2007/relationships/media" Target="file:///E:\&#21315;&#22270;&#32593;\&#12304;&#38899;&#20048;&#32032;&#26448;&#24211;&#12305;\&#32431;&#38899;&#20048;%20-%20&#29233;&#30340;&#21327;&#22863;&#26354;%20-%20concerto%20pour%20unr%20j.mp3" TargetMode="External"/><Relationship Id="rId2" Type="http://schemas.openxmlformats.org/officeDocument/2006/relationships/audio" Target="file:///E:\&#21315;&#22270;&#32593;\&#12304;&#38899;&#20048;&#32032;&#26448;&#24211;&#12305;\&#32431;&#38899;&#20048;%20-%20&#29233;&#30340;&#21327;&#22863;&#26354;%20-%20concerto%20pour%20unr%20j.mp3" TargetMode="Externa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1.pn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0768" y="484913"/>
            <a:ext cx="11960127" cy="52322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  思维突破</a:t>
            </a:r>
            <a:r>
              <a:rPr kumimoji="0" lang="en-US" altLang="zh-CN"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3</a:t>
            </a:r>
            <a:r>
              <a:rPr kumimoji="0" lang="zh-CN" altLang="en-US"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a:t>
            </a:r>
            <a:endParaRPr kumimoji="0" lang="zh-CN" altLang="en-US"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endParaRPr>
          </a:p>
        </p:txBody>
      </p:sp>
      <p:pic>
        <p:nvPicPr>
          <p:cNvPr id="5" name="图片 4"/>
          <p:cNvPicPr>
            <a:picLocks noChangeAspect="1"/>
          </p:cNvPicPr>
          <p:nvPr/>
        </p:nvPicPr>
        <p:blipFill>
          <a:blip r:embed="rId1"/>
          <a:stretch>
            <a:fillRect/>
          </a:stretch>
        </p:blipFill>
        <p:spPr>
          <a:xfrm>
            <a:off x="10853650" y="5857521"/>
            <a:ext cx="1099253" cy="974933"/>
          </a:xfrm>
          <a:prstGeom prst="rect">
            <a:avLst/>
          </a:prstGeom>
        </p:spPr>
      </p:pic>
      <p:sp>
        <p:nvSpPr>
          <p:cNvPr id="2" name="文本框 1"/>
          <p:cNvSpPr txBox="1"/>
          <p:nvPr/>
        </p:nvSpPr>
        <p:spPr>
          <a:xfrm>
            <a:off x="285293" y="89188"/>
            <a:ext cx="5003991" cy="369332"/>
          </a:xfrm>
          <a:prstGeom prst="rect">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学生问题</a:t>
            </a:r>
            <a:r>
              <a:rPr kumimoji="0" lang="en-US" altLang="zh-CN"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2:</a:t>
            </a:r>
            <a:r>
              <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相关阐述空洞，肤浅，甚至无话可说</a:t>
            </a: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6" name="文本框 5"/>
          <p:cNvSpPr txBox="1"/>
          <p:nvPr/>
        </p:nvSpPr>
        <p:spPr>
          <a:xfrm>
            <a:off x="5727319" y="89188"/>
            <a:ext cx="5897058" cy="338554"/>
          </a:xfrm>
          <a:prstGeom prst="rect">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学生问题</a:t>
            </a:r>
            <a:r>
              <a:rPr kumimoji="0" lang="en-US" altLang="zh-CN" sz="16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3:</a:t>
            </a:r>
            <a:r>
              <a:rPr kumimoji="0" lang="zh-CN" altLang="en-US" sz="16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文章内容松散，逻辑性不强，没有深度，交际功能弱</a:t>
            </a:r>
            <a:endParaRPr kumimoji="0" lang="zh-CN" altLang="en-US" sz="16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endParaRPr>
          </a:p>
        </p:txBody>
      </p:sp>
      <p:sp>
        <p:nvSpPr>
          <p:cNvPr id="10" name="文本框 9"/>
          <p:cNvSpPr txBox="1"/>
          <p:nvPr/>
        </p:nvSpPr>
        <p:spPr>
          <a:xfrm>
            <a:off x="383281" y="1960211"/>
            <a:ext cx="10950900" cy="4401205"/>
          </a:xfrm>
          <a:prstGeom prst="rect">
            <a:avLst/>
          </a:prstGeom>
          <a:solidFill>
            <a:schemeClr val="accent4">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回复 </a:t>
            </a:r>
            <a:r>
              <a:rPr kumimoji="0" lang="en-US" altLang="zh-CN"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Jason </a:t>
            </a:r>
            <a:r>
              <a:rPr kumimoji="0" lang="zh-CN" altLang="en-US"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的求助帖（对 </a:t>
            </a:r>
            <a:r>
              <a:rPr kumimoji="0" lang="en-US" altLang="zh-CN"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AI </a:t>
            </a:r>
            <a:r>
              <a:rPr kumimoji="0" lang="zh-CN" altLang="en-US"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时代的职业选择感到困惑）</a:t>
            </a:r>
            <a:r>
              <a:rPr kumimoji="0" lang="zh-CN" altLang="en-US"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a:t>
            </a:r>
            <a:r>
              <a:rPr kumimoji="0" lang="en-US" altLang="zh-CN"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Instead of worrying about AI taking over jobs, focus on developing skills that complement AI, such as creativity and emotional intelligence</a:t>
            </a:r>
            <a:r>
              <a:rPr lang="en-US" altLang="zh-CN" sz="2800" dirty="0">
                <a:solidFill>
                  <a:prstClr val="black"/>
                </a:solidFill>
                <a:latin typeface="等线" panose="02010600030101010101" charset="-122"/>
                <a:ea typeface="等线" panose="02010600030101010101" charset="-122"/>
              </a:rPr>
              <a:t>.</a:t>
            </a:r>
            <a:endParaRPr kumimoji="0" lang="en-US" altLang="zh-CN"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AI may lead to the loss of some jobs. For example, jobs involving mechanical labor may be replaced. However, the rise of AI, such as in virtual reality and intelligent logistics, will also give birth to a number of new jobs.</a:t>
            </a:r>
            <a:endParaRPr kumimoji="0" lang="en-US" altLang="zh-CN"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给校长的 </a:t>
            </a:r>
            <a:r>
              <a:rPr kumimoji="0" lang="en-US" altLang="zh-CN"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AI </a:t>
            </a:r>
            <a:r>
              <a:rPr kumimoji="0" lang="zh-CN" altLang="en-US"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课程建议信：</a:t>
            </a:r>
            <a:r>
              <a:rPr kumimoji="0" lang="en-US" altLang="zh-CN"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The AI curriculum should not only teach technical skills but also emphasize ethical use and human judgment to prevent over - reliance.</a:t>
            </a:r>
            <a:endParaRPr kumimoji="0" lang="zh-CN" altLang="en-US"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1" name="内容占位符 2"/>
          <p:cNvSpPr>
            <a:spLocks noGrp="1"/>
          </p:cNvSpPr>
          <p:nvPr>
            <p:ph idx="1"/>
          </p:nvPr>
        </p:nvSpPr>
        <p:spPr>
          <a:xfrm>
            <a:off x="189537" y="1008134"/>
            <a:ext cx="11426692" cy="887575"/>
          </a:xfrm>
          <a:solidFill>
            <a:schemeClr val="bg1">
              <a:lumMod val="95000"/>
            </a:schemeClr>
          </a:solidFill>
        </p:spPr>
        <p:txBody>
          <a:bodyPr>
            <a:normAutofit/>
          </a:bodyPr>
          <a:lstStyle/>
          <a:p>
            <a:pPr lvl="1"/>
            <a:r>
              <a:rPr lang="zh-CN" altLang="en-US" b="1" dirty="0">
                <a:highlight>
                  <a:srgbClr val="00FF00"/>
                </a:highlight>
              </a:rPr>
              <a:t>逆向思维</a:t>
            </a:r>
            <a:endParaRPr lang="zh-CN" altLang="en-US" b="1" dirty="0">
              <a:highlight>
                <a:srgbClr val="00FF00"/>
              </a:highlight>
            </a:endParaRPr>
          </a:p>
          <a:p>
            <a:pPr lvl="1"/>
            <a:r>
              <a:rPr lang="zh-CN" altLang="en-US" b="1" dirty="0"/>
              <a:t>定义：对司空见惯的似乎已成定论的事物或观点反过来思考的一种思维方式</a:t>
            </a:r>
            <a:endParaRPr lang="zh-CN" altLang="en-US" dirty="0">
              <a:solidFill>
                <a:srgbClr val="222222"/>
              </a:solidFill>
              <a:latin typeface="Inter"/>
            </a:endParaRPr>
          </a:p>
        </p:txBody>
      </p:sp>
      <p:sp>
        <p:nvSpPr>
          <p:cNvPr id="12" name="文本框 11"/>
          <p:cNvSpPr txBox="1"/>
          <p:nvPr/>
        </p:nvSpPr>
        <p:spPr>
          <a:xfrm>
            <a:off x="496066" y="6334780"/>
            <a:ext cx="988444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7030A0"/>
                </a:solidFill>
                <a:effectLst/>
                <a:uLnTx/>
                <a:uFillTx/>
                <a:latin typeface="幼圆" panose="02010509060101010101" pitchFamily="49" charset="-122"/>
                <a:ea typeface="微软简隶书" pitchFamily="2" charset="-122"/>
                <a:cs typeface="+mn-cs"/>
              </a:rPr>
              <a:t>通过逆向思维，使文章观点更具创新性和独特性</a:t>
            </a:r>
            <a:endParaRPr kumimoji="0" lang="zh-CN" altLang="en-US" sz="2800" b="1" i="0" u="none" strike="noStrike" kern="1200" cap="none" spc="0" normalizeH="0" baseline="0" noProof="0" dirty="0">
              <a:ln>
                <a:noFill/>
              </a:ln>
              <a:solidFill>
                <a:srgbClr val="7030A0"/>
              </a:solidFill>
              <a:effectLst/>
              <a:uLnTx/>
              <a:uFillTx/>
              <a:latin typeface="幼圆" panose="02010509060101010101" pitchFamily="49" charset="-122"/>
              <a:ea typeface="微软简隶书"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0768" y="484913"/>
            <a:ext cx="11960127" cy="52322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  思维突破</a:t>
            </a:r>
            <a:r>
              <a:rPr kumimoji="0" lang="en-US" altLang="zh-CN"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4</a:t>
            </a:r>
            <a:r>
              <a:rPr kumimoji="0" lang="zh-CN" altLang="en-US"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a:t>
            </a:r>
            <a:endParaRPr kumimoji="0" lang="zh-CN" altLang="en-US"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endParaRPr>
          </a:p>
        </p:txBody>
      </p:sp>
      <p:pic>
        <p:nvPicPr>
          <p:cNvPr id="5" name="图片 4"/>
          <p:cNvPicPr>
            <a:picLocks noChangeAspect="1"/>
          </p:cNvPicPr>
          <p:nvPr/>
        </p:nvPicPr>
        <p:blipFill>
          <a:blip r:embed="rId1"/>
          <a:stretch>
            <a:fillRect/>
          </a:stretch>
        </p:blipFill>
        <p:spPr>
          <a:xfrm>
            <a:off x="10853650" y="5857521"/>
            <a:ext cx="1099253" cy="974933"/>
          </a:xfrm>
          <a:prstGeom prst="rect">
            <a:avLst/>
          </a:prstGeom>
        </p:spPr>
      </p:pic>
      <p:sp>
        <p:nvSpPr>
          <p:cNvPr id="2" name="文本框 1"/>
          <p:cNvSpPr txBox="1"/>
          <p:nvPr/>
        </p:nvSpPr>
        <p:spPr>
          <a:xfrm>
            <a:off x="285293" y="89188"/>
            <a:ext cx="5003991" cy="369332"/>
          </a:xfrm>
          <a:prstGeom prst="rect">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学生问题</a:t>
            </a:r>
            <a:r>
              <a:rPr kumimoji="0" lang="en-US" altLang="zh-CN"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2:</a:t>
            </a:r>
            <a:r>
              <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相关阐述空洞，肤浅，甚至无话可说</a:t>
            </a: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6" name="文本框 5"/>
          <p:cNvSpPr txBox="1"/>
          <p:nvPr/>
        </p:nvSpPr>
        <p:spPr>
          <a:xfrm>
            <a:off x="5727319" y="89188"/>
            <a:ext cx="5897058" cy="338554"/>
          </a:xfrm>
          <a:prstGeom prst="rect">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学生问题</a:t>
            </a:r>
            <a:r>
              <a:rPr kumimoji="0" lang="en-US" altLang="zh-CN" sz="16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3:</a:t>
            </a:r>
            <a:r>
              <a:rPr kumimoji="0" lang="zh-CN" altLang="en-US" sz="16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文章内容松散，逻辑性不强，没有深度，交际功能弱</a:t>
            </a:r>
            <a:endParaRPr kumimoji="0" lang="zh-CN" altLang="en-US" sz="16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endParaRPr>
          </a:p>
        </p:txBody>
      </p:sp>
      <p:sp>
        <p:nvSpPr>
          <p:cNvPr id="10" name="文本框 9"/>
          <p:cNvSpPr txBox="1"/>
          <p:nvPr/>
        </p:nvSpPr>
        <p:spPr>
          <a:xfrm>
            <a:off x="339477" y="1834275"/>
            <a:ext cx="10978277" cy="4401205"/>
          </a:xfrm>
          <a:prstGeom prst="rect">
            <a:avLst/>
          </a:prstGeom>
          <a:solidFill>
            <a:schemeClr val="accent4">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回复 </a:t>
            </a:r>
            <a:r>
              <a:rPr kumimoji="0" lang="en-US" altLang="zh-CN"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Jason/Ben </a:t>
            </a:r>
            <a:r>
              <a:rPr kumimoji="0" lang="zh-CN" altLang="en-US"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关于用 </a:t>
            </a:r>
            <a:r>
              <a:rPr kumimoji="0" lang="en-US" altLang="zh-CN"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AI </a:t>
            </a:r>
            <a:r>
              <a:rPr kumimoji="0" lang="zh-CN" altLang="en-US"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写作业的信件</a:t>
            </a:r>
            <a:r>
              <a:rPr kumimoji="0" lang="zh-CN" altLang="en-US"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a:t>
            </a:r>
            <a:r>
              <a:rPr kumimoji="0" lang="en-US" altLang="zh-CN"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While AI can quickly correct grammar mistakes, it may overlook the deeper meaning or unique style of a student‘s writing.</a:t>
            </a:r>
            <a:endParaRPr kumimoji="0" lang="en-US" altLang="zh-CN"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英语论坛投稿（</a:t>
            </a:r>
            <a:r>
              <a:rPr kumimoji="0" lang="en-US" altLang="zh-CN"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AI </a:t>
            </a:r>
            <a:r>
              <a:rPr kumimoji="0" lang="zh-CN" altLang="en-US"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与学习）：</a:t>
            </a:r>
            <a:r>
              <a:rPr kumimoji="0" lang="en-US" altLang="zh-CN"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AI is a powerful tool, but it should never replace human teachers' role in fostering critical thinking.</a:t>
            </a:r>
            <a:endParaRPr kumimoji="0" lang="en-US" altLang="zh-CN"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 </a:t>
            </a:r>
            <a:r>
              <a:rPr kumimoji="0" lang="zh-CN" altLang="en-US"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回复 </a:t>
            </a:r>
            <a:r>
              <a:rPr kumimoji="0" lang="en-US" altLang="zh-CN"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Jason/Ben </a:t>
            </a:r>
            <a:r>
              <a:rPr kumimoji="0" lang="zh-CN" altLang="en-US"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关于用 </a:t>
            </a:r>
            <a:r>
              <a:rPr kumimoji="0" lang="en-US" altLang="zh-CN"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AI </a:t>
            </a:r>
            <a:r>
              <a:rPr kumimoji="0" lang="zh-CN" altLang="en-US"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写作业的信件：</a:t>
            </a:r>
            <a:r>
              <a:rPr kumimoji="0" lang="en-US" altLang="zh-CN"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Using AI to finish homework might save time, but it robs you of the chance to truly understand the material.</a:t>
            </a:r>
            <a:endParaRPr kumimoji="0" lang="en-US" altLang="zh-CN"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创意提案（</a:t>
            </a:r>
            <a:r>
              <a:rPr kumimoji="0" lang="en-US" altLang="zh-CN"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AI </a:t>
            </a:r>
            <a:r>
              <a:rPr kumimoji="0" lang="zh-CN" altLang="en-US"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赋能体育选修课）：</a:t>
            </a:r>
            <a:r>
              <a:rPr kumimoji="0" lang="en-US" altLang="zh-CN"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While AI can enhance training accuracy, it's important to preserve the human interaction in sports</a:t>
            </a:r>
            <a:endParaRPr kumimoji="0" lang="zh-CN" altLang="en-US"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1" name="内容占位符 2"/>
          <p:cNvSpPr>
            <a:spLocks noGrp="1"/>
          </p:cNvSpPr>
          <p:nvPr>
            <p:ph idx="1"/>
          </p:nvPr>
        </p:nvSpPr>
        <p:spPr>
          <a:xfrm>
            <a:off x="189537" y="1008134"/>
            <a:ext cx="11426692" cy="887575"/>
          </a:xfrm>
          <a:solidFill>
            <a:schemeClr val="bg1">
              <a:lumMod val="95000"/>
            </a:schemeClr>
          </a:solidFill>
        </p:spPr>
        <p:txBody>
          <a:bodyPr>
            <a:normAutofit fontScale="85000" lnSpcReduction="20000"/>
          </a:bodyPr>
          <a:lstStyle/>
          <a:p>
            <a:pPr lvl="1"/>
            <a:r>
              <a:rPr lang="zh-CN" altLang="en-US" b="1" dirty="0">
                <a:highlight>
                  <a:srgbClr val="00FF00"/>
                </a:highlight>
              </a:rPr>
              <a:t>批判性思维</a:t>
            </a:r>
            <a:endParaRPr lang="en-US" altLang="zh-CN" b="1" dirty="0">
              <a:highlight>
                <a:srgbClr val="00FF00"/>
              </a:highlight>
            </a:endParaRPr>
          </a:p>
          <a:p>
            <a:pPr lvl="1"/>
            <a:r>
              <a:rPr lang="zh-CN" altLang="en-US" b="1" dirty="0"/>
              <a:t>定义：通过质疑、验证、推理、评估等一系列严谨的思考过程，洞察事物的本质、发现其中的逻辑漏洞、权衡各种观点的合理性与局限性，从而形成自己独立且客观的见解。</a:t>
            </a:r>
            <a:endParaRPr lang="zh-CN" altLang="en-US" dirty="0">
              <a:solidFill>
                <a:srgbClr val="222222"/>
              </a:solidFill>
              <a:latin typeface="Inter"/>
            </a:endParaRPr>
          </a:p>
        </p:txBody>
      </p:sp>
      <p:sp>
        <p:nvSpPr>
          <p:cNvPr id="12" name="文本框 11"/>
          <p:cNvSpPr txBox="1"/>
          <p:nvPr/>
        </p:nvSpPr>
        <p:spPr>
          <a:xfrm>
            <a:off x="430361" y="6265825"/>
            <a:ext cx="988444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7030A0"/>
                </a:solidFill>
                <a:effectLst/>
                <a:uLnTx/>
                <a:uFillTx/>
                <a:latin typeface="幼圆" panose="02010509060101010101" pitchFamily="49" charset="-122"/>
                <a:ea typeface="微软简隶书" pitchFamily="2" charset="-122"/>
                <a:cs typeface="+mn-cs"/>
              </a:rPr>
              <a:t>通过批判性思维，使文章观点更具准确性和说服力</a:t>
            </a:r>
            <a:endParaRPr kumimoji="0" lang="zh-CN" altLang="en-US" sz="2800" b="1" i="0" u="none" strike="noStrike" kern="1200" cap="none" spc="0" normalizeH="0" baseline="0" noProof="0" dirty="0">
              <a:ln>
                <a:noFill/>
              </a:ln>
              <a:solidFill>
                <a:srgbClr val="7030A0"/>
              </a:solidFill>
              <a:effectLst/>
              <a:uLnTx/>
              <a:uFillTx/>
              <a:latin typeface="幼圆" panose="02010509060101010101" pitchFamily="49" charset="-122"/>
              <a:ea typeface="微软简隶书"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马云 AI">
            <a:hlinkClick r:id="" action="ppaction://media"/>
          </p:cNvPr>
          <p:cNvPicPr>
            <a:picLocks noGrp="1" noChangeAspect="1"/>
          </p:cNvPicPr>
          <p:nvPr>
            <p:ph idx="1"/>
            <a:videoFile r:link="rId1"/>
            <p:extLst>
              <p:ext uri="{DAA4B4D4-6D71-4841-9C94-3DE7FCFB9230}">
                <p14:media xmlns:p14="http://schemas.microsoft.com/office/powerpoint/2010/main" r:embed="rId2"/>
              </p:ext>
            </p:extLst>
          </p:nvPr>
        </p:nvPicPr>
        <p:blipFill>
          <a:blip r:embed="rId3"/>
          <a:stretch>
            <a:fillRect/>
          </a:stretch>
        </p:blipFill>
        <p:spPr>
          <a:xfrm>
            <a:off x="355905" y="148997"/>
            <a:ext cx="3690452" cy="6560006"/>
          </a:xfrm>
        </p:spPr>
      </p:pic>
      <p:sp>
        <p:nvSpPr>
          <p:cNvPr id="2" name="标题 1"/>
          <p:cNvSpPr txBox="1"/>
          <p:nvPr/>
        </p:nvSpPr>
        <p:spPr>
          <a:xfrm>
            <a:off x="5603209" y="3035293"/>
            <a:ext cx="5373452" cy="696463"/>
          </a:xfrm>
          <a:prstGeom prst="rect">
            <a:avLst/>
          </a:prstGeom>
          <a:solidFill>
            <a:schemeClr val="accent2">
              <a:lumMod val="20000"/>
              <a:lumOff val="8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dirty="0">
                <a:solidFill>
                  <a:srgbClr val="7030A0"/>
                </a:solidFill>
                <a:latin typeface="幼圆" panose="02010509060101010101" pitchFamily="49" charset="-122"/>
                <a:ea typeface="微软简隶书" pitchFamily="2" charset="-122"/>
                <a:cs typeface="+mn-cs"/>
              </a:rPr>
              <a:t>关注话题词汇和思维</a:t>
            </a:r>
            <a:endParaRPr lang="zh-CN" altLang="en-US" b="1" dirty="0">
              <a:solidFill>
                <a:srgbClr val="7030A0"/>
              </a:solidFill>
              <a:latin typeface="幼圆" panose="02010509060101010101" pitchFamily="49" charset="-122"/>
              <a:ea typeface="微软简隶书"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9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90277" y="865122"/>
            <a:ext cx="11421707" cy="936301"/>
          </a:xfrm>
          <a:solidFill>
            <a:schemeClr val="bg1">
              <a:lumMod val="95000"/>
            </a:schemeClr>
          </a:solidFill>
        </p:spPr>
        <p:txBody>
          <a:bodyPr>
            <a:normAutofit/>
          </a:bodyPr>
          <a:lstStyle/>
          <a:p>
            <a:r>
              <a:rPr lang="zh-CN" altLang="en-US" dirty="0"/>
              <a:t>假定你是李华</a:t>
            </a:r>
            <a:r>
              <a:rPr lang="en-US" altLang="zh-CN" dirty="0"/>
              <a:t>,</a:t>
            </a:r>
            <a:r>
              <a:rPr lang="zh-CN" altLang="en-US" dirty="0"/>
              <a:t>你在</a:t>
            </a:r>
            <a:r>
              <a:rPr lang="en-US" altLang="zh-CN" dirty="0"/>
              <a:t>Global Forum</a:t>
            </a:r>
            <a:r>
              <a:rPr lang="zh-CN" altLang="en-US" dirty="0"/>
              <a:t>上看到了</a:t>
            </a:r>
            <a:r>
              <a:rPr lang="en-US" altLang="zh-CN" dirty="0"/>
              <a:t>Jason</a:t>
            </a:r>
            <a:r>
              <a:rPr lang="zh-CN" altLang="en-US" dirty="0"/>
              <a:t>的求助帖。请给他回帖</a:t>
            </a:r>
            <a:r>
              <a:rPr lang="en-US" altLang="zh-CN" dirty="0"/>
              <a:t>,</a:t>
            </a:r>
            <a:r>
              <a:rPr lang="zh-CN" altLang="en-US" dirty="0"/>
              <a:t>内容如下</a:t>
            </a:r>
            <a:r>
              <a:rPr lang="en-US" altLang="zh-CN" dirty="0"/>
              <a:t>: (1) </a:t>
            </a:r>
            <a:r>
              <a:rPr lang="zh-CN" altLang="en-US" dirty="0"/>
              <a:t>你的看法</a:t>
            </a:r>
            <a:r>
              <a:rPr lang="en-US" altLang="zh-CN" dirty="0"/>
              <a:t>; (2) </a:t>
            </a:r>
            <a:r>
              <a:rPr lang="zh-CN" altLang="en-US" dirty="0"/>
              <a:t>你的建议</a:t>
            </a:r>
            <a:endParaRPr lang="zh-CN" altLang="en-US" dirty="0"/>
          </a:p>
        </p:txBody>
      </p:sp>
      <p:sp>
        <p:nvSpPr>
          <p:cNvPr id="4" name="文本框 3"/>
          <p:cNvSpPr txBox="1"/>
          <p:nvPr/>
        </p:nvSpPr>
        <p:spPr>
          <a:xfrm>
            <a:off x="290278" y="134171"/>
            <a:ext cx="11901722" cy="523220"/>
          </a:xfrm>
          <a:prstGeom prst="rect">
            <a:avLst/>
          </a:prstGeom>
          <a:solidFill>
            <a:schemeClr val="accent6">
              <a:lumMod val="60000"/>
              <a:lumOff val="4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  </a:t>
            </a:r>
            <a:r>
              <a:rPr lang="en-US" altLang="zh-CN" sz="2800" b="1" dirty="0">
                <a:solidFill>
                  <a:srgbClr val="7030A0"/>
                </a:solidFill>
                <a:latin typeface="Calibri" panose="020F0502020204030204"/>
                <a:ea typeface="宋体" panose="02010600030101010101" pitchFamily="2" charset="-122"/>
              </a:rPr>
              <a:t> </a:t>
            </a:r>
            <a:r>
              <a:rPr lang="zh-CN" altLang="en-US" sz="2800" b="1" dirty="0">
                <a:solidFill>
                  <a:srgbClr val="7030A0"/>
                </a:solidFill>
                <a:latin typeface="Calibri" panose="020F0502020204030204"/>
                <a:ea typeface="宋体" panose="02010600030101010101" pitchFamily="2" charset="-122"/>
              </a:rPr>
              <a:t>实战：</a:t>
            </a:r>
            <a:r>
              <a:rPr lang="en-US" altLang="zh-CN" sz="2800" b="1" dirty="0">
                <a:solidFill>
                  <a:srgbClr val="7030A0"/>
                </a:solidFill>
                <a:latin typeface="Calibri" panose="020F0502020204030204"/>
                <a:ea typeface="宋体" panose="02010600030101010101" pitchFamily="2" charset="-122"/>
              </a:rPr>
              <a:t>202503</a:t>
            </a:r>
            <a:r>
              <a:rPr lang="zh-CN" altLang="en-US" sz="2800" b="1" dirty="0">
                <a:solidFill>
                  <a:srgbClr val="7030A0"/>
                </a:solidFill>
                <a:latin typeface="Calibri" panose="020F0502020204030204"/>
                <a:ea typeface="宋体" panose="02010600030101010101" pitchFamily="2" charset="-122"/>
              </a:rPr>
              <a:t>山东济宁高三统测</a:t>
            </a:r>
            <a:endParaRPr lang="zh-CN" altLang="en-US" sz="2800" b="1" dirty="0">
              <a:solidFill>
                <a:srgbClr val="7030A0"/>
              </a:solidFill>
              <a:latin typeface="Calibri" panose="020F0502020204030204"/>
              <a:ea typeface="宋体" panose="02010600030101010101" pitchFamily="2" charset="-122"/>
            </a:endParaRPr>
          </a:p>
        </p:txBody>
      </p:sp>
      <p:pic>
        <p:nvPicPr>
          <p:cNvPr id="5" name="图片 4"/>
          <p:cNvPicPr>
            <a:picLocks noChangeAspect="1"/>
          </p:cNvPicPr>
          <p:nvPr/>
        </p:nvPicPr>
        <p:blipFill>
          <a:blip r:embed="rId1"/>
          <a:stretch>
            <a:fillRect/>
          </a:stretch>
        </p:blipFill>
        <p:spPr>
          <a:xfrm>
            <a:off x="9220658" y="4505627"/>
            <a:ext cx="1954284" cy="1733264"/>
          </a:xfrm>
          <a:prstGeom prst="rect">
            <a:avLst/>
          </a:prstGeom>
        </p:spPr>
      </p:pic>
      <p:pic>
        <p:nvPicPr>
          <p:cNvPr id="8" name="图片 7"/>
          <p:cNvPicPr>
            <a:picLocks noChangeAspect="1"/>
          </p:cNvPicPr>
          <p:nvPr/>
        </p:nvPicPr>
        <p:blipFill>
          <a:blip r:embed="rId2"/>
          <a:stretch>
            <a:fillRect/>
          </a:stretch>
        </p:blipFill>
        <p:spPr>
          <a:xfrm>
            <a:off x="106510" y="1929810"/>
            <a:ext cx="11845060" cy="1782907"/>
          </a:xfrm>
          <a:prstGeom prst="rect">
            <a:avLst/>
          </a:prstGeom>
        </p:spPr>
      </p:pic>
      <p:sp>
        <p:nvSpPr>
          <p:cNvPr id="2" name="标题 1"/>
          <p:cNvSpPr txBox="1"/>
          <p:nvPr/>
        </p:nvSpPr>
        <p:spPr>
          <a:xfrm>
            <a:off x="2082496" y="3883987"/>
            <a:ext cx="5373452" cy="696463"/>
          </a:xfrm>
          <a:prstGeom prst="rect">
            <a:avLst/>
          </a:prstGeom>
          <a:solidFill>
            <a:schemeClr val="accent2">
              <a:lumMod val="20000"/>
              <a:lumOff val="8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dirty="0">
                <a:solidFill>
                  <a:srgbClr val="7030A0"/>
                </a:solidFill>
                <a:latin typeface="幼圆" panose="02010509060101010101" pitchFamily="49" charset="-122"/>
                <a:ea typeface="微软简隶书" pitchFamily="2" charset="-122"/>
                <a:cs typeface="+mn-cs"/>
              </a:rPr>
              <a:t>关注话题词汇和思维</a:t>
            </a:r>
            <a:endParaRPr lang="zh-CN" altLang="en-US" b="1" dirty="0">
              <a:solidFill>
                <a:srgbClr val="7030A0"/>
              </a:solidFill>
              <a:latin typeface="幼圆" panose="02010509060101010101" pitchFamily="49" charset="-122"/>
              <a:ea typeface="微软简隶书"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54650" y="749696"/>
            <a:ext cx="2712460" cy="647833"/>
          </a:xfrm>
          <a:solidFill>
            <a:schemeClr val="accent6">
              <a:lumMod val="20000"/>
              <a:lumOff val="80000"/>
            </a:schemeClr>
          </a:solidFill>
        </p:spPr>
        <p:txBody>
          <a:bodyPr>
            <a:normAutofit/>
          </a:bodyPr>
          <a:lstStyle/>
          <a:p>
            <a:r>
              <a:rPr lang="en-US" altLang="zh-CN" sz="3600" b="1" dirty="0">
                <a:solidFill>
                  <a:srgbClr val="0070C0"/>
                </a:solidFill>
              </a:rPr>
              <a:t>5</a:t>
            </a:r>
            <a:r>
              <a:rPr lang="zh-CN" altLang="en-US" sz="3600" b="1" dirty="0">
                <a:solidFill>
                  <a:srgbClr val="0070C0"/>
                </a:solidFill>
              </a:rPr>
              <a:t>步审题法</a:t>
            </a:r>
            <a:endParaRPr lang="zh-CN" altLang="en-US" sz="5400" b="1" dirty="0">
              <a:solidFill>
                <a:srgbClr val="0070C0"/>
              </a:solidFill>
            </a:endParaRPr>
          </a:p>
        </p:txBody>
      </p:sp>
      <p:sp>
        <p:nvSpPr>
          <p:cNvPr id="3" name="内容占位符 2"/>
          <p:cNvSpPr>
            <a:spLocks noGrp="1"/>
          </p:cNvSpPr>
          <p:nvPr>
            <p:ph idx="1"/>
          </p:nvPr>
        </p:nvSpPr>
        <p:spPr>
          <a:xfrm>
            <a:off x="279114" y="914532"/>
            <a:ext cx="4482251" cy="3806191"/>
          </a:xfrm>
          <a:solidFill>
            <a:schemeClr val="bg2"/>
          </a:solidFill>
        </p:spPr>
        <p:txBody>
          <a:bodyPr>
            <a:normAutofit fontScale="77500" lnSpcReduction="20000"/>
          </a:bodyPr>
          <a:lstStyle/>
          <a:p>
            <a:pPr>
              <a:lnSpc>
                <a:spcPct val="120000"/>
              </a:lnSpc>
              <a:spcBef>
                <a:spcPts val="0"/>
              </a:spcBef>
            </a:pPr>
            <a:r>
              <a:rPr lang="zh-CN" altLang="en-US" sz="4400" dirty="0"/>
              <a:t>假定你是李华</a:t>
            </a:r>
            <a:r>
              <a:rPr lang="en-US" altLang="zh-CN" sz="4400" dirty="0"/>
              <a:t>,</a:t>
            </a:r>
            <a:r>
              <a:rPr lang="zh-CN" altLang="en-US" sz="4400" dirty="0"/>
              <a:t>你在</a:t>
            </a:r>
            <a:r>
              <a:rPr lang="en-US" altLang="zh-CN" sz="4400" dirty="0">
                <a:solidFill>
                  <a:srgbClr val="002060"/>
                </a:solidFill>
              </a:rPr>
              <a:t>Global Forum</a:t>
            </a:r>
            <a:r>
              <a:rPr lang="zh-CN" altLang="en-US" sz="4400" dirty="0"/>
              <a:t>上看到了</a:t>
            </a:r>
            <a:r>
              <a:rPr lang="en-US" altLang="zh-CN" sz="4400" dirty="0">
                <a:solidFill>
                  <a:schemeClr val="accent1">
                    <a:lumMod val="75000"/>
                  </a:schemeClr>
                </a:solidFill>
              </a:rPr>
              <a:t>Jason</a:t>
            </a:r>
            <a:r>
              <a:rPr lang="zh-CN" altLang="en-US" sz="4400" dirty="0"/>
              <a:t>的</a:t>
            </a:r>
            <a:r>
              <a:rPr lang="zh-CN" altLang="en-US" sz="4400" dirty="0">
                <a:highlight>
                  <a:srgbClr val="FF00FF"/>
                </a:highlight>
              </a:rPr>
              <a:t>求助帖</a:t>
            </a:r>
            <a:r>
              <a:rPr lang="zh-CN" altLang="en-US" sz="4400" dirty="0"/>
              <a:t>。请给他</a:t>
            </a:r>
            <a:r>
              <a:rPr lang="zh-CN" altLang="en-US" sz="4400" dirty="0">
                <a:highlight>
                  <a:srgbClr val="FFFF00"/>
                </a:highlight>
              </a:rPr>
              <a:t>回帖</a:t>
            </a:r>
            <a:r>
              <a:rPr lang="en-US" altLang="zh-CN" sz="4400" dirty="0"/>
              <a:t>,</a:t>
            </a:r>
            <a:r>
              <a:rPr lang="zh-CN" altLang="en-US" sz="4400" dirty="0"/>
              <a:t>内容如下</a:t>
            </a:r>
            <a:r>
              <a:rPr lang="en-US" altLang="zh-CN" sz="4400" dirty="0"/>
              <a:t>:</a:t>
            </a:r>
            <a:endParaRPr lang="en-US" altLang="zh-CN" sz="4400" dirty="0"/>
          </a:p>
          <a:p>
            <a:pPr>
              <a:lnSpc>
                <a:spcPct val="120000"/>
              </a:lnSpc>
              <a:spcBef>
                <a:spcPts val="0"/>
              </a:spcBef>
            </a:pPr>
            <a:r>
              <a:rPr lang="en-US" altLang="zh-CN" sz="4400" dirty="0"/>
              <a:t> (1) </a:t>
            </a:r>
            <a:r>
              <a:rPr lang="zh-CN" altLang="en-US" sz="4400" dirty="0"/>
              <a:t>你的</a:t>
            </a:r>
            <a:r>
              <a:rPr lang="zh-CN" altLang="en-US" sz="4400" dirty="0">
                <a:highlight>
                  <a:srgbClr val="00FF00"/>
                </a:highlight>
              </a:rPr>
              <a:t>看法</a:t>
            </a:r>
            <a:r>
              <a:rPr lang="en-US" altLang="zh-CN" sz="4400" dirty="0"/>
              <a:t>; </a:t>
            </a:r>
            <a:endParaRPr lang="en-US" altLang="zh-CN" sz="4400" dirty="0"/>
          </a:p>
          <a:p>
            <a:pPr>
              <a:lnSpc>
                <a:spcPct val="120000"/>
              </a:lnSpc>
              <a:spcBef>
                <a:spcPts val="0"/>
              </a:spcBef>
            </a:pPr>
            <a:r>
              <a:rPr lang="en-US" altLang="zh-CN" sz="4400" dirty="0"/>
              <a:t>(2) </a:t>
            </a:r>
            <a:r>
              <a:rPr lang="zh-CN" altLang="en-US" sz="4400" dirty="0"/>
              <a:t>你的</a:t>
            </a:r>
            <a:r>
              <a:rPr lang="zh-CN" altLang="en-US" sz="4400" dirty="0">
                <a:highlight>
                  <a:srgbClr val="00FF00"/>
                </a:highlight>
              </a:rPr>
              <a:t>建议</a:t>
            </a:r>
            <a:endParaRPr lang="zh-CN" altLang="en-US" sz="4400" dirty="0">
              <a:highlight>
                <a:srgbClr val="00FF00"/>
              </a:highlight>
            </a:endParaRPr>
          </a:p>
          <a:p>
            <a:endParaRPr lang="zh-CN" altLang="en-US" sz="2400" dirty="0"/>
          </a:p>
        </p:txBody>
      </p:sp>
      <p:sp>
        <p:nvSpPr>
          <p:cNvPr id="6" name="标题 1"/>
          <p:cNvSpPr txBox="1"/>
          <p:nvPr/>
        </p:nvSpPr>
        <p:spPr>
          <a:xfrm>
            <a:off x="5382366" y="1183623"/>
            <a:ext cx="6263915" cy="5645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1 </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文体：回帖</a:t>
            </a:r>
            <a:endPar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endParaRPr>
          </a:p>
        </p:txBody>
      </p:sp>
      <p:sp>
        <p:nvSpPr>
          <p:cNvPr id="9" name="标题 1"/>
          <p:cNvSpPr txBox="1"/>
          <p:nvPr/>
        </p:nvSpPr>
        <p:spPr>
          <a:xfrm>
            <a:off x="5225332" y="2334160"/>
            <a:ext cx="5454327" cy="647833"/>
          </a:xfrm>
          <a:prstGeom prst="rect">
            <a:avLst/>
          </a:prstGeom>
          <a:solidFill>
            <a:schemeClr val="bg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defTabSz="914400"/>
            <a:r>
              <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3 </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主题：</a:t>
            </a:r>
            <a:r>
              <a:rPr lang="zh-CN" altLang="en-US" sz="2200" b="1" dirty="0">
                <a:solidFill>
                  <a:srgbClr val="7030A0"/>
                </a:solidFill>
              </a:rPr>
              <a:t>对 </a:t>
            </a:r>
            <a:r>
              <a:rPr lang="en-US" altLang="zh-CN" sz="2200" b="1" dirty="0">
                <a:solidFill>
                  <a:srgbClr val="7030A0"/>
                </a:solidFill>
              </a:rPr>
              <a:t>AI </a:t>
            </a:r>
            <a:r>
              <a:rPr lang="zh-CN" altLang="en-US" sz="2200" b="1" dirty="0">
                <a:solidFill>
                  <a:srgbClr val="7030A0"/>
                </a:solidFill>
              </a:rPr>
              <a:t>时代的职业选择感到困惑</a:t>
            </a:r>
            <a:endPar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endParaRPr>
          </a:p>
        </p:txBody>
      </p:sp>
      <p:sp>
        <p:nvSpPr>
          <p:cNvPr id="10" name="标题 1"/>
          <p:cNvSpPr txBox="1"/>
          <p:nvPr/>
        </p:nvSpPr>
        <p:spPr>
          <a:xfrm>
            <a:off x="5382366" y="1818969"/>
            <a:ext cx="5322137" cy="405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2 </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时态：一般现在时</a:t>
            </a:r>
            <a:endPar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endParaRPr>
          </a:p>
        </p:txBody>
      </p:sp>
      <p:sp>
        <p:nvSpPr>
          <p:cNvPr id="11" name="标题 1"/>
          <p:cNvSpPr txBox="1"/>
          <p:nvPr/>
        </p:nvSpPr>
        <p:spPr>
          <a:xfrm>
            <a:off x="5382366" y="3531107"/>
            <a:ext cx="4793065" cy="405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4  </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要点分层：</a:t>
            </a:r>
            <a:endPar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endParaRPr>
          </a:p>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P1</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：背景</a:t>
            </a:r>
            <a:r>
              <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观点总起</a:t>
            </a:r>
            <a:endPar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endParaRPr>
          </a:p>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P2</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：具体看法</a:t>
            </a:r>
            <a:endPar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endParaRPr>
          </a:p>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P3</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：建议</a:t>
            </a:r>
            <a:endPar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endParaRPr>
          </a:p>
        </p:txBody>
      </p:sp>
      <p:sp>
        <p:nvSpPr>
          <p:cNvPr id="7" name="标题 1"/>
          <p:cNvSpPr txBox="1"/>
          <p:nvPr/>
        </p:nvSpPr>
        <p:spPr>
          <a:xfrm>
            <a:off x="4958614" y="4462525"/>
            <a:ext cx="5979969" cy="405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defRPr/>
            </a:pPr>
            <a:r>
              <a:rPr kumimoji="0" lang="en-US" altLang="zh-CN"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5 </a:t>
            </a:r>
            <a:r>
              <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rPr>
              <a:t>语气：平级，礼貌，真诚</a:t>
            </a:r>
            <a:endParaRPr kumimoji="0" lang="zh-CN" altLang="en-US" sz="2200" b="1" i="0" u="none" strike="noStrike" kern="1200" cap="none" spc="0" normalizeH="0" baseline="0" noProof="0" dirty="0">
              <a:ln>
                <a:noFill/>
              </a:ln>
              <a:solidFill>
                <a:srgbClr val="7030A0"/>
              </a:solidFill>
              <a:effectLst/>
              <a:highlight>
                <a:srgbClr val="C0C0C0"/>
              </a:highlight>
              <a:uLnTx/>
              <a:uFillTx/>
              <a:latin typeface="等线 Light" panose="02010600030101010101" charset="-122"/>
              <a:ea typeface="等线 Light" panose="02010600030101010101" charset="-122"/>
              <a:cs typeface="+mj-cs"/>
            </a:endParaRPr>
          </a:p>
        </p:txBody>
      </p:sp>
      <p:sp>
        <p:nvSpPr>
          <p:cNvPr id="25" name="矩形 24"/>
          <p:cNvSpPr/>
          <p:nvPr/>
        </p:nvSpPr>
        <p:spPr>
          <a:xfrm>
            <a:off x="731019" y="266880"/>
            <a:ext cx="387019" cy="387019"/>
          </a:xfrm>
          <a:prstGeom prst="rect">
            <a:avLst/>
          </a:prstGeom>
          <a:solidFill>
            <a:srgbClr val="0170C1"/>
          </a:solidFill>
          <a:ln w="9525" cap="flat" cmpd="sng" algn="ctr">
            <a:noFill/>
            <a:prstDash val="solid"/>
            <a:miter lim="800000"/>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gradFill>
                <a:gsLst>
                  <a:gs pos="0">
                    <a:srgbClr val="66CCFF"/>
                  </a:gs>
                  <a:gs pos="52000">
                    <a:prstClr val="white"/>
                  </a:gs>
                  <a:gs pos="100000">
                    <a:srgbClr val="0070C0"/>
                  </a:gs>
                </a:gsLst>
                <a:lin ang="0" scaled="1"/>
              </a:gradFill>
              <a:effectLst/>
              <a:uLnTx/>
              <a:uFillTx/>
              <a:latin typeface="Calibri" panose="020F0502020204030204"/>
              <a:ea typeface="宋体" panose="02010600030101010101" pitchFamily="2" charset="-122"/>
              <a:cs typeface="+mn-cs"/>
            </a:endParaRPr>
          </a:p>
        </p:txBody>
      </p:sp>
      <p:sp>
        <p:nvSpPr>
          <p:cNvPr id="26" name="矩形 25"/>
          <p:cNvSpPr/>
          <p:nvPr/>
        </p:nvSpPr>
        <p:spPr>
          <a:xfrm>
            <a:off x="490992" y="26853"/>
            <a:ext cx="480053" cy="480053"/>
          </a:xfrm>
          <a:prstGeom prst="rect">
            <a:avLst/>
          </a:prstGeom>
          <a:noFill/>
          <a:ln w="9525" cap="flat" cmpd="sng" algn="ctr">
            <a:solidFill>
              <a:srgbClr val="0170C1"/>
            </a:solidFill>
            <a:prstDash val="solid"/>
            <a:miter lim="800000"/>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p:nvSpPr>
        <p:spPr>
          <a:xfrm>
            <a:off x="290278" y="87980"/>
            <a:ext cx="11901722" cy="523220"/>
          </a:xfrm>
          <a:prstGeom prst="rect">
            <a:avLst/>
          </a:prstGeom>
          <a:solidFill>
            <a:schemeClr val="accent6">
              <a:lumMod val="60000"/>
              <a:lumOff val="4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  </a:t>
            </a:r>
            <a:r>
              <a:rPr lang="en-US" altLang="zh-CN" sz="2800" b="1" dirty="0">
                <a:solidFill>
                  <a:srgbClr val="7030A0"/>
                </a:solidFill>
                <a:latin typeface="Calibri" panose="020F0502020204030204"/>
                <a:ea typeface="宋体" panose="02010600030101010101" pitchFamily="2" charset="-122"/>
              </a:rPr>
              <a:t> </a:t>
            </a:r>
            <a:r>
              <a:rPr lang="zh-CN" altLang="en-US" sz="2800" b="1" dirty="0">
                <a:solidFill>
                  <a:srgbClr val="7030A0"/>
                </a:solidFill>
                <a:latin typeface="Calibri" panose="020F0502020204030204"/>
                <a:ea typeface="宋体" panose="02010600030101010101" pitchFamily="2" charset="-122"/>
              </a:rPr>
              <a:t>实战：</a:t>
            </a:r>
            <a:r>
              <a:rPr lang="en-US" altLang="zh-CN" sz="2800" b="1" dirty="0">
                <a:solidFill>
                  <a:srgbClr val="7030A0"/>
                </a:solidFill>
                <a:latin typeface="Calibri" panose="020F0502020204030204"/>
                <a:ea typeface="宋体" panose="02010600030101010101" pitchFamily="2" charset="-122"/>
              </a:rPr>
              <a:t>202503</a:t>
            </a:r>
            <a:r>
              <a:rPr lang="zh-CN" altLang="en-US" sz="2800" b="1" dirty="0">
                <a:solidFill>
                  <a:srgbClr val="7030A0"/>
                </a:solidFill>
                <a:latin typeface="Calibri" panose="020F0502020204030204"/>
                <a:ea typeface="宋体" panose="02010600030101010101" pitchFamily="2" charset="-122"/>
              </a:rPr>
              <a:t>山东济宁高三统测</a:t>
            </a:r>
            <a:endParaRPr lang="zh-CN" altLang="en-US" sz="2800" b="1" dirty="0">
              <a:solidFill>
                <a:srgbClr val="7030A0"/>
              </a:solidFill>
              <a:latin typeface="Calibri" panose="020F0502020204030204"/>
              <a:ea typeface="宋体" panose="02010600030101010101" pitchFamily="2" charset="-122"/>
            </a:endParaRPr>
          </a:p>
        </p:txBody>
      </p:sp>
      <p:pic>
        <p:nvPicPr>
          <p:cNvPr id="8" name="图片 7"/>
          <p:cNvPicPr>
            <a:picLocks noChangeAspect="1"/>
          </p:cNvPicPr>
          <p:nvPr/>
        </p:nvPicPr>
        <p:blipFill>
          <a:blip r:embed="rId1"/>
          <a:stretch>
            <a:fillRect/>
          </a:stretch>
        </p:blipFill>
        <p:spPr>
          <a:xfrm>
            <a:off x="346940" y="4867716"/>
            <a:ext cx="11845060" cy="17829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3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300" fill="hold"/>
                                        <p:tgtEl>
                                          <p:spTgt spid="25"/>
                                        </p:tgtEl>
                                        <p:attrNameLst>
                                          <p:attrName>ppt_w</p:attrName>
                                        </p:attrNameLst>
                                      </p:cBhvr>
                                      <p:tavLst>
                                        <p:tav tm="0">
                                          <p:val>
                                            <p:fltVal val="0"/>
                                          </p:val>
                                        </p:tav>
                                        <p:tav tm="100000">
                                          <p:val>
                                            <p:strVal val="#ppt_w"/>
                                          </p:val>
                                        </p:tav>
                                      </p:tavLst>
                                    </p:anim>
                                    <p:anim calcmode="lin" valueType="num">
                                      <p:cBhvr>
                                        <p:cTn id="26" dur="300" fill="hold"/>
                                        <p:tgtEl>
                                          <p:spTgt spid="25"/>
                                        </p:tgtEl>
                                        <p:attrNameLst>
                                          <p:attrName>ppt_h</p:attrName>
                                        </p:attrNameLst>
                                      </p:cBhvr>
                                      <p:tavLst>
                                        <p:tav tm="0">
                                          <p:val>
                                            <p:fltVal val="0"/>
                                          </p:val>
                                        </p:tav>
                                        <p:tav tm="100000">
                                          <p:val>
                                            <p:strVal val="#ppt_h"/>
                                          </p:val>
                                        </p:tav>
                                      </p:tavLst>
                                    </p:anim>
                                    <p:anim calcmode="lin" valueType="num">
                                      <p:cBhvr>
                                        <p:cTn id="27" dur="300" fill="hold"/>
                                        <p:tgtEl>
                                          <p:spTgt spid="25"/>
                                        </p:tgtEl>
                                        <p:attrNameLst>
                                          <p:attrName>style.rotation</p:attrName>
                                        </p:attrNameLst>
                                      </p:cBhvr>
                                      <p:tavLst>
                                        <p:tav tm="0">
                                          <p:val>
                                            <p:fltVal val="90"/>
                                          </p:val>
                                        </p:tav>
                                        <p:tav tm="100000">
                                          <p:val>
                                            <p:fltVal val="0"/>
                                          </p:val>
                                        </p:tav>
                                      </p:tavLst>
                                    </p:anim>
                                    <p:animEffect transition="in" filter="fade">
                                      <p:cBhvr>
                                        <p:cTn id="28" dur="300"/>
                                        <p:tgtEl>
                                          <p:spTgt spid="25"/>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300" fill="hold"/>
                                        <p:tgtEl>
                                          <p:spTgt spid="26"/>
                                        </p:tgtEl>
                                        <p:attrNameLst>
                                          <p:attrName>ppt_w</p:attrName>
                                        </p:attrNameLst>
                                      </p:cBhvr>
                                      <p:tavLst>
                                        <p:tav tm="0">
                                          <p:val>
                                            <p:fltVal val="0"/>
                                          </p:val>
                                        </p:tav>
                                        <p:tav tm="100000">
                                          <p:val>
                                            <p:strVal val="#ppt_w"/>
                                          </p:val>
                                        </p:tav>
                                      </p:tavLst>
                                    </p:anim>
                                    <p:anim calcmode="lin" valueType="num">
                                      <p:cBhvr>
                                        <p:cTn id="32" dur="300" fill="hold"/>
                                        <p:tgtEl>
                                          <p:spTgt spid="26"/>
                                        </p:tgtEl>
                                        <p:attrNameLst>
                                          <p:attrName>ppt_h</p:attrName>
                                        </p:attrNameLst>
                                      </p:cBhvr>
                                      <p:tavLst>
                                        <p:tav tm="0">
                                          <p:val>
                                            <p:fltVal val="0"/>
                                          </p:val>
                                        </p:tav>
                                        <p:tav tm="100000">
                                          <p:val>
                                            <p:strVal val="#ppt_h"/>
                                          </p:val>
                                        </p:tav>
                                      </p:tavLst>
                                    </p:anim>
                                    <p:anim calcmode="lin" valueType="num">
                                      <p:cBhvr>
                                        <p:cTn id="33" dur="300" fill="hold"/>
                                        <p:tgtEl>
                                          <p:spTgt spid="26"/>
                                        </p:tgtEl>
                                        <p:attrNameLst>
                                          <p:attrName>style.rotation</p:attrName>
                                        </p:attrNameLst>
                                      </p:cBhvr>
                                      <p:tavLst>
                                        <p:tav tm="0">
                                          <p:val>
                                            <p:fltVal val="90"/>
                                          </p:val>
                                        </p:tav>
                                        <p:tav tm="100000">
                                          <p:val>
                                            <p:fltVal val="0"/>
                                          </p:val>
                                        </p:tav>
                                      </p:tavLst>
                                    </p:anim>
                                    <p:animEffect transition="in" filter="fade">
                                      <p:cBhvr>
                                        <p:cTn id="34" dur="3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p:bldP spid="11" grpId="0"/>
      <p:bldP spid="7" grpId="0"/>
      <p:bldP spid="25" grpId="0" bldLvl="0" animBg="1"/>
      <p:bldP spid="2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14383" y="761087"/>
            <a:ext cx="5555298" cy="5700599"/>
          </a:xfrm>
          <a:solidFill>
            <a:schemeClr val="accent4">
              <a:lumMod val="20000"/>
              <a:lumOff val="80000"/>
            </a:schemeClr>
          </a:solidFill>
        </p:spPr>
        <p:txBody>
          <a:bodyPr>
            <a:normAutofit fontScale="77500" lnSpcReduction="20000"/>
          </a:bodyPr>
          <a:lstStyle/>
          <a:p>
            <a:r>
              <a:rPr lang="en-US" altLang="zh-CN" dirty="0">
                <a:highlight>
                  <a:srgbClr val="00FFFF"/>
                </a:highlight>
              </a:rPr>
              <a:t>1. </a:t>
            </a:r>
            <a:r>
              <a:rPr lang="zh-CN" altLang="en-US" dirty="0">
                <a:highlight>
                  <a:srgbClr val="00FFFF"/>
                </a:highlight>
              </a:rPr>
              <a:t>发散性思维（</a:t>
            </a:r>
            <a:r>
              <a:rPr lang="en-US" altLang="zh-CN" dirty="0">
                <a:highlight>
                  <a:srgbClr val="00FFFF"/>
                </a:highlight>
              </a:rPr>
              <a:t>Divergent Thinking</a:t>
            </a:r>
            <a:r>
              <a:rPr lang="zh-CN" altLang="en-US" dirty="0">
                <a:highlight>
                  <a:srgbClr val="00FFFF"/>
                </a:highlight>
              </a:rPr>
              <a:t>）</a:t>
            </a:r>
            <a:endParaRPr lang="zh-CN" altLang="en-US" dirty="0">
              <a:highlight>
                <a:srgbClr val="00FFFF"/>
              </a:highlight>
            </a:endParaRPr>
          </a:p>
          <a:p>
            <a:r>
              <a:rPr lang="en-US" altLang="zh-CN" dirty="0">
                <a:solidFill>
                  <a:srgbClr val="C00000"/>
                </a:solidFill>
              </a:rPr>
              <a:t>AI will transform various industries.</a:t>
            </a:r>
            <a:endParaRPr lang="en-US" altLang="zh-CN" dirty="0">
              <a:solidFill>
                <a:srgbClr val="C00000"/>
              </a:solidFill>
            </a:endParaRPr>
          </a:p>
          <a:p>
            <a:r>
              <a:rPr lang="zh-CN" altLang="en-US" dirty="0"/>
              <a:t>制造业：</a:t>
            </a:r>
            <a:r>
              <a:rPr lang="en-US" altLang="zh-CN" dirty="0"/>
              <a:t>Assembly line workers may be replaced by robots.</a:t>
            </a:r>
            <a:endParaRPr lang="en-US" altLang="zh-CN" dirty="0"/>
          </a:p>
          <a:p>
            <a:r>
              <a:rPr lang="zh-CN" altLang="en-US" dirty="0"/>
              <a:t>医疗：</a:t>
            </a:r>
            <a:r>
              <a:rPr lang="en-US" altLang="zh-CN" dirty="0"/>
              <a:t>AI can assist doctors in diagnosing diseases.</a:t>
            </a:r>
            <a:endParaRPr lang="en-US" altLang="zh-CN" dirty="0"/>
          </a:p>
          <a:p>
            <a:r>
              <a:rPr lang="zh-CN" altLang="en-US" dirty="0"/>
              <a:t>教育：</a:t>
            </a:r>
            <a:r>
              <a:rPr lang="en-US" altLang="zh-CN" dirty="0"/>
              <a:t>Virtual tutors could personalize learning.</a:t>
            </a:r>
            <a:endParaRPr lang="en-US" altLang="zh-CN" dirty="0"/>
          </a:p>
          <a:p>
            <a:r>
              <a:rPr lang="zh-CN" altLang="en-US" dirty="0"/>
              <a:t>（</a:t>
            </a:r>
            <a:r>
              <a:rPr lang="zh-CN" altLang="en-US" b="1" dirty="0">
                <a:solidFill>
                  <a:srgbClr val="7030A0"/>
                </a:solidFill>
              </a:rPr>
              <a:t>发散思维：从不同领域分析 </a:t>
            </a:r>
            <a:r>
              <a:rPr lang="en-US" altLang="zh-CN" b="1" dirty="0">
                <a:solidFill>
                  <a:srgbClr val="7030A0"/>
                </a:solidFill>
              </a:rPr>
              <a:t>AI </a:t>
            </a:r>
            <a:r>
              <a:rPr lang="zh-CN" altLang="en-US" b="1" dirty="0">
                <a:solidFill>
                  <a:srgbClr val="7030A0"/>
                </a:solidFill>
              </a:rPr>
              <a:t>的影响）</a:t>
            </a:r>
            <a:endParaRPr lang="zh-CN" altLang="en-US" b="1" dirty="0">
              <a:solidFill>
                <a:srgbClr val="7030A0"/>
              </a:solidFill>
            </a:endParaRPr>
          </a:p>
          <a:p>
            <a:r>
              <a:rPr lang="en-US" altLang="zh-CN" dirty="0">
                <a:highlight>
                  <a:srgbClr val="00FFFF"/>
                </a:highlight>
              </a:rPr>
              <a:t>2. </a:t>
            </a:r>
            <a:r>
              <a:rPr lang="zh-CN" altLang="en-US" dirty="0">
                <a:highlight>
                  <a:srgbClr val="00FFFF"/>
                </a:highlight>
              </a:rPr>
              <a:t>逆向思维（</a:t>
            </a:r>
            <a:r>
              <a:rPr lang="en-US" altLang="zh-CN" dirty="0">
                <a:highlight>
                  <a:srgbClr val="00FFFF"/>
                </a:highlight>
              </a:rPr>
              <a:t>Reverse Thinking</a:t>
            </a:r>
            <a:r>
              <a:rPr lang="zh-CN" altLang="en-US" dirty="0">
                <a:highlight>
                  <a:srgbClr val="00FFFF"/>
                </a:highlight>
              </a:rPr>
              <a:t>）</a:t>
            </a:r>
            <a:endParaRPr lang="zh-CN" altLang="en-US" dirty="0">
              <a:highlight>
                <a:srgbClr val="00FFFF"/>
              </a:highlight>
            </a:endParaRPr>
          </a:p>
          <a:p>
            <a:r>
              <a:rPr lang="en-US" altLang="zh-CN" dirty="0">
                <a:solidFill>
                  <a:srgbClr val="C00000"/>
                </a:solidFill>
              </a:rPr>
              <a:t>While some jobs disappear, new ones emerge.</a:t>
            </a:r>
            <a:endParaRPr lang="en-US" altLang="zh-CN" dirty="0">
              <a:solidFill>
                <a:srgbClr val="C00000"/>
              </a:solidFill>
            </a:endParaRPr>
          </a:p>
          <a:p>
            <a:r>
              <a:rPr lang="en-US" altLang="zh-CN" dirty="0"/>
              <a:t>AI developers, data analysts, and robot maintenance technicians will be in high demand.</a:t>
            </a:r>
            <a:endParaRPr lang="en-US" altLang="zh-CN" dirty="0"/>
          </a:p>
          <a:p>
            <a:r>
              <a:rPr lang="en-US" altLang="zh-CN" dirty="0"/>
              <a:t>Just like cars created jobs for mechanics, AI will need human experts to manage it.</a:t>
            </a:r>
            <a:endParaRPr lang="en-US" altLang="zh-CN" dirty="0"/>
          </a:p>
          <a:p>
            <a:r>
              <a:rPr lang="zh-CN" altLang="en-US" b="1" dirty="0">
                <a:solidFill>
                  <a:srgbClr val="7030A0"/>
                </a:solidFill>
              </a:rPr>
              <a:t>（逆向思维：将 “威胁” 转化为 “机遇”）</a:t>
            </a:r>
            <a:endParaRPr lang="zh-CN" altLang="en-US" b="1" dirty="0">
              <a:solidFill>
                <a:srgbClr val="7030A0"/>
              </a:solidFill>
            </a:endParaRPr>
          </a:p>
        </p:txBody>
      </p:sp>
      <p:sp>
        <p:nvSpPr>
          <p:cNvPr id="5" name="文本框 4"/>
          <p:cNvSpPr txBox="1"/>
          <p:nvPr/>
        </p:nvSpPr>
        <p:spPr>
          <a:xfrm>
            <a:off x="6223760" y="657054"/>
            <a:ext cx="5555296" cy="5632311"/>
          </a:xfrm>
          <a:prstGeom prst="rect">
            <a:avLst/>
          </a:prstGeom>
          <a:solidFill>
            <a:schemeClr val="accent4">
              <a:lumMod val="20000"/>
              <a:lumOff val="80000"/>
            </a:schemeClr>
          </a:solidFill>
        </p:spPr>
        <p:txBody>
          <a:bodyPr wrap="square">
            <a:spAutoFit/>
          </a:bodyPr>
          <a:lstStyle/>
          <a:p>
            <a:r>
              <a:rPr lang="en-US" altLang="zh-CN" sz="2400" dirty="0">
                <a:highlight>
                  <a:srgbClr val="00FFFF"/>
                </a:highlight>
              </a:rPr>
              <a:t>3. </a:t>
            </a:r>
            <a:r>
              <a:rPr lang="zh-CN" altLang="en-US" sz="2400" dirty="0">
                <a:highlight>
                  <a:srgbClr val="00FFFF"/>
                </a:highlight>
              </a:rPr>
              <a:t>批判性思维（</a:t>
            </a:r>
            <a:r>
              <a:rPr lang="en-US" altLang="zh-CN" sz="2400" dirty="0">
                <a:highlight>
                  <a:srgbClr val="00FFFF"/>
                </a:highlight>
              </a:rPr>
              <a:t>Critical Thinking</a:t>
            </a:r>
            <a:r>
              <a:rPr lang="zh-CN" altLang="en-US" sz="2400" dirty="0">
                <a:highlight>
                  <a:srgbClr val="00FFFF"/>
                </a:highlight>
              </a:rPr>
              <a:t>）</a:t>
            </a:r>
            <a:endParaRPr lang="zh-CN" altLang="en-US" sz="2400" dirty="0">
              <a:highlight>
                <a:srgbClr val="00FFFF"/>
              </a:highlight>
            </a:endParaRPr>
          </a:p>
          <a:p>
            <a:r>
              <a:rPr lang="en-US" altLang="zh-CN" sz="2400" dirty="0">
                <a:solidFill>
                  <a:srgbClr val="C00000"/>
                </a:solidFill>
              </a:rPr>
              <a:t>AI brings both benefits and challenges.</a:t>
            </a:r>
            <a:endParaRPr lang="en-US" altLang="zh-CN" sz="2400" dirty="0">
              <a:solidFill>
                <a:srgbClr val="C00000"/>
              </a:solidFill>
            </a:endParaRPr>
          </a:p>
          <a:p>
            <a:r>
              <a:rPr lang="zh-CN" altLang="en-US" sz="2400" dirty="0"/>
              <a:t>好处：提高效率，减少重复性工作。</a:t>
            </a:r>
            <a:endParaRPr lang="zh-CN" altLang="en-US" sz="2400" dirty="0"/>
          </a:p>
          <a:p>
            <a:r>
              <a:rPr lang="zh-CN" altLang="en-US" sz="2400" dirty="0"/>
              <a:t>风险：过度依赖可能导致人类技能退化，例如翻译软件可能削弱语言学习能力。</a:t>
            </a:r>
            <a:endParaRPr lang="zh-CN" altLang="en-US" sz="2400" dirty="0"/>
          </a:p>
          <a:p>
            <a:r>
              <a:rPr lang="zh-CN" altLang="en-US" sz="2400" b="1" dirty="0">
                <a:solidFill>
                  <a:srgbClr val="7030A0"/>
                </a:solidFill>
              </a:rPr>
              <a:t>（批判性思维：平衡利弊，提出警示）</a:t>
            </a:r>
            <a:endParaRPr lang="zh-CN" altLang="en-US" sz="2400" b="1" dirty="0">
              <a:solidFill>
                <a:srgbClr val="7030A0"/>
              </a:solidFill>
            </a:endParaRPr>
          </a:p>
          <a:p>
            <a:r>
              <a:rPr lang="en-US" altLang="zh-CN" sz="2400" dirty="0">
                <a:solidFill>
                  <a:srgbClr val="C00000"/>
                </a:solidFill>
              </a:rPr>
              <a:t>4. </a:t>
            </a:r>
            <a:r>
              <a:rPr lang="zh-CN" altLang="en-US" sz="2400" dirty="0">
                <a:solidFill>
                  <a:srgbClr val="C00000"/>
                </a:solidFill>
              </a:rPr>
              <a:t>类比思维（</a:t>
            </a:r>
            <a:r>
              <a:rPr lang="en-US" altLang="zh-CN" sz="2400" dirty="0">
                <a:solidFill>
                  <a:srgbClr val="C00000"/>
                </a:solidFill>
              </a:rPr>
              <a:t>Analogical Thinking</a:t>
            </a:r>
            <a:r>
              <a:rPr lang="zh-CN" altLang="en-US" sz="2400" dirty="0">
                <a:solidFill>
                  <a:srgbClr val="C00000"/>
                </a:solidFill>
              </a:rPr>
              <a:t>）</a:t>
            </a:r>
            <a:endParaRPr lang="zh-CN" altLang="en-US" sz="2400" dirty="0">
              <a:solidFill>
                <a:srgbClr val="C00000"/>
              </a:solidFill>
            </a:endParaRPr>
          </a:p>
          <a:p>
            <a:r>
              <a:rPr lang="en-US" altLang="zh-CN" sz="2400" dirty="0">
                <a:solidFill>
                  <a:srgbClr val="C00000"/>
                </a:solidFill>
              </a:rPr>
              <a:t>AI is like a powerful tool, not a replacement.</a:t>
            </a:r>
            <a:endParaRPr lang="en-US" altLang="zh-CN" sz="2400" dirty="0">
              <a:solidFill>
                <a:srgbClr val="C00000"/>
              </a:solidFill>
            </a:endParaRPr>
          </a:p>
          <a:p>
            <a:r>
              <a:rPr lang="en-US" altLang="zh-CN" sz="2400" dirty="0"/>
              <a:t>A chef uses a knife to cook, but the creativity comes from the chef. Similarly, AI can assist lawyers in research, but human judgment decides the case.</a:t>
            </a:r>
            <a:endParaRPr lang="en-US" altLang="zh-CN" sz="2400" dirty="0"/>
          </a:p>
          <a:p>
            <a:r>
              <a:rPr lang="zh-CN" altLang="en-US" sz="2400" b="1" dirty="0">
                <a:solidFill>
                  <a:srgbClr val="7030A0"/>
                </a:solidFill>
              </a:rPr>
              <a:t>（类比思维：用工具类比说明 </a:t>
            </a:r>
            <a:r>
              <a:rPr lang="en-US" altLang="zh-CN" sz="2400" b="1" dirty="0">
                <a:solidFill>
                  <a:srgbClr val="7030A0"/>
                </a:solidFill>
              </a:rPr>
              <a:t>AI </a:t>
            </a:r>
            <a:r>
              <a:rPr lang="zh-CN" altLang="en-US" sz="2400" b="1" dirty="0">
                <a:solidFill>
                  <a:srgbClr val="7030A0"/>
                </a:solidFill>
              </a:rPr>
              <a:t>的辅助角色）</a:t>
            </a:r>
            <a:endParaRPr lang="zh-CN" altLang="en-US" sz="2400" b="1" dirty="0">
              <a:solidFill>
                <a:srgbClr val="7030A0"/>
              </a:solidFill>
            </a:endParaRPr>
          </a:p>
        </p:txBody>
      </p:sp>
      <p:sp>
        <p:nvSpPr>
          <p:cNvPr id="4" name="文本框 3"/>
          <p:cNvSpPr txBox="1"/>
          <p:nvPr/>
        </p:nvSpPr>
        <p:spPr>
          <a:xfrm>
            <a:off x="314383" y="107032"/>
            <a:ext cx="6096912" cy="461665"/>
          </a:xfrm>
          <a:prstGeom prst="rect">
            <a:avLst/>
          </a:prstGeom>
          <a:solidFill>
            <a:schemeClr val="accent2">
              <a:lumMod val="60000"/>
              <a:lumOff val="40000"/>
            </a:schemeClr>
          </a:solidFill>
        </p:spPr>
        <p:txBody>
          <a:bodyPr wrap="square">
            <a:spAutoFit/>
          </a:bodyPr>
          <a:lstStyle/>
          <a:p>
            <a:r>
              <a:rPr lang="en-US" altLang="zh-CN" sz="2400" b="1" dirty="0"/>
              <a:t>(1) </a:t>
            </a:r>
            <a:r>
              <a:rPr lang="zh-CN" altLang="en-US" sz="2400" b="1" dirty="0"/>
              <a:t>你的</a:t>
            </a:r>
            <a:r>
              <a:rPr lang="zh-CN" altLang="en-US" sz="2400" b="1" dirty="0">
                <a:highlight>
                  <a:srgbClr val="00FF00"/>
                </a:highlight>
              </a:rPr>
              <a:t>看法</a:t>
            </a:r>
            <a:endParaRPr lang="zh-CN" altLang="en-US" sz="24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35445" y="799416"/>
            <a:ext cx="11690083" cy="5377547"/>
          </a:xfrm>
          <a:solidFill>
            <a:schemeClr val="accent6">
              <a:lumMod val="20000"/>
              <a:lumOff val="80000"/>
            </a:schemeClr>
          </a:solidFill>
        </p:spPr>
        <p:txBody>
          <a:bodyPr>
            <a:normAutofit fontScale="92500" lnSpcReduction="10000"/>
          </a:bodyPr>
          <a:lstStyle/>
          <a:p>
            <a:r>
              <a:rPr lang="zh-CN" altLang="en-US" dirty="0">
                <a:highlight>
                  <a:srgbClr val="00FF00"/>
                </a:highlight>
              </a:rPr>
              <a:t> 学习</a:t>
            </a:r>
            <a:r>
              <a:rPr lang="en-US" altLang="zh-CN" dirty="0">
                <a:highlight>
                  <a:srgbClr val="00FF00"/>
                </a:highlight>
              </a:rPr>
              <a:t>AI</a:t>
            </a:r>
            <a:r>
              <a:rPr lang="zh-CN" altLang="en-US" dirty="0">
                <a:highlight>
                  <a:srgbClr val="00FF00"/>
                </a:highlight>
              </a:rPr>
              <a:t>基础知识（通过课程、在线资源；为未来职业打下基石）</a:t>
            </a:r>
            <a:endParaRPr lang="zh-CN" altLang="en-US" dirty="0">
              <a:highlight>
                <a:srgbClr val="00FF00"/>
              </a:highlight>
            </a:endParaRPr>
          </a:p>
          <a:p>
            <a:r>
              <a:rPr lang="zh-CN" altLang="en-US" dirty="0"/>
              <a:t>      </a:t>
            </a:r>
            <a:r>
              <a:rPr lang="en-US" altLang="zh-CN" dirty="0"/>
              <a:t>Learn basic AI knowledge (Through courses and online resources; Lay the foundation for future careers.)</a:t>
            </a:r>
            <a:endParaRPr lang="en-US" altLang="zh-CN" dirty="0"/>
          </a:p>
          <a:p>
            <a:r>
              <a:rPr lang="en-US" altLang="zh-CN" dirty="0"/>
              <a:t>    </a:t>
            </a:r>
            <a:r>
              <a:rPr lang="zh-CN" altLang="en-US" dirty="0">
                <a:highlight>
                  <a:srgbClr val="00FF00"/>
                </a:highlight>
              </a:rPr>
              <a:t>关注</a:t>
            </a:r>
            <a:r>
              <a:rPr lang="en-US" altLang="zh-CN" dirty="0">
                <a:highlight>
                  <a:srgbClr val="00FF00"/>
                </a:highlight>
              </a:rPr>
              <a:t>AI</a:t>
            </a:r>
            <a:r>
              <a:rPr lang="zh-CN" altLang="en-US" dirty="0">
                <a:highlight>
                  <a:srgbClr val="00FF00"/>
                </a:highlight>
              </a:rPr>
              <a:t>应用领域（如医疗、教育等；把握职业新方向）</a:t>
            </a:r>
            <a:endParaRPr lang="zh-CN" altLang="en-US" dirty="0">
              <a:highlight>
                <a:srgbClr val="00FF00"/>
              </a:highlight>
            </a:endParaRPr>
          </a:p>
          <a:p>
            <a:r>
              <a:rPr lang="zh-CN" altLang="en-US" dirty="0"/>
              <a:t>      </a:t>
            </a:r>
            <a:r>
              <a:rPr lang="en-US" altLang="zh-CN" dirty="0"/>
              <a:t>Pay attention to AI application fields (Such as healthcare, education, etc.; Grasp new career directions.)</a:t>
            </a:r>
            <a:endParaRPr lang="en-US" altLang="zh-CN" dirty="0"/>
          </a:p>
          <a:p>
            <a:r>
              <a:rPr lang="en-US" altLang="zh-CN" dirty="0">
                <a:highlight>
                  <a:srgbClr val="00FF00"/>
                </a:highlight>
              </a:rPr>
              <a:t>  </a:t>
            </a:r>
            <a:r>
              <a:rPr lang="zh-CN" altLang="en-US" dirty="0">
                <a:highlight>
                  <a:srgbClr val="00FF00"/>
                </a:highlight>
              </a:rPr>
              <a:t>提前职业规划</a:t>
            </a:r>
            <a:endParaRPr lang="zh-CN" altLang="en-US" dirty="0">
              <a:highlight>
                <a:srgbClr val="00FF00"/>
              </a:highlight>
            </a:endParaRPr>
          </a:p>
          <a:p>
            <a:r>
              <a:rPr lang="zh-CN" altLang="en-US" dirty="0"/>
              <a:t>    </a:t>
            </a:r>
            <a:r>
              <a:rPr lang="zh-CN" altLang="en-US" dirty="0">
                <a:highlight>
                  <a:srgbClr val="00FF00"/>
                </a:highlight>
              </a:rPr>
              <a:t>探索兴趣爱好（参加社团、实践活动；找到职业热情所在）</a:t>
            </a:r>
            <a:endParaRPr lang="zh-CN" altLang="en-US" dirty="0">
              <a:highlight>
                <a:srgbClr val="00FF00"/>
              </a:highlight>
            </a:endParaRPr>
          </a:p>
          <a:p>
            <a:r>
              <a:rPr lang="zh-CN" altLang="en-US" dirty="0"/>
              <a:t>      </a:t>
            </a:r>
            <a:r>
              <a:rPr lang="en-US" altLang="zh-CN" dirty="0"/>
              <a:t>Explore hobbies (Join clubs and practical activities; Find the passion for a career.)</a:t>
            </a:r>
            <a:endParaRPr lang="en-US" altLang="zh-CN" dirty="0"/>
          </a:p>
          <a:p>
            <a:r>
              <a:rPr lang="en-US" altLang="zh-CN" dirty="0"/>
              <a:t>    </a:t>
            </a:r>
            <a:r>
              <a:rPr lang="zh-CN" altLang="en-US" dirty="0">
                <a:highlight>
                  <a:srgbClr val="00FF00"/>
                </a:highlight>
              </a:rPr>
              <a:t>实习与实践（假期找相关兼职；积累实际工作经验）</a:t>
            </a:r>
            <a:endParaRPr lang="zh-CN" altLang="en-US" dirty="0">
              <a:highlight>
                <a:srgbClr val="00FF00"/>
              </a:highlight>
            </a:endParaRPr>
          </a:p>
          <a:p>
            <a:r>
              <a:rPr lang="zh-CN" altLang="en-US" dirty="0"/>
              <a:t>      </a:t>
            </a:r>
            <a:r>
              <a:rPr lang="en-US" altLang="zh-CN" dirty="0"/>
              <a:t>Internships and practices (Find relevant part - time jobs during holidays; Accumulate practical work experience.)</a:t>
            </a:r>
            <a:endParaRPr lang="zh-CN" altLang="en-US" dirty="0"/>
          </a:p>
        </p:txBody>
      </p:sp>
      <p:sp>
        <p:nvSpPr>
          <p:cNvPr id="4" name="文本框 3"/>
          <p:cNvSpPr txBox="1"/>
          <p:nvPr/>
        </p:nvSpPr>
        <p:spPr>
          <a:xfrm>
            <a:off x="314383" y="107032"/>
            <a:ext cx="6096912" cy="461665"/>
          </a:xfrm>
          <a:prstGeom prst="rect">
            <a:avLst/>
          </a:prstGeom>
          <a:solidFill>
            <a:schemeClr val="accent2">
              <a:lumMod val="60000"/>
              <a:lumOff val="40000"/>
            </a:schemeClr>
          </a:solidFill>
        </p:spPr>
        <p:txBody>
          <a:bodyPr wrap="square">
            <a:spAutoFit/>
          </a:bodyPr>
          <a:lstStyle/>
          <a:p>
            <a:r>
              <a:rPr lang="en-US" altLang="zh-CN" sz="2400" b="1" dirty="0"/>
              <a:t>2 </a:t>
            </a:r>
            <a:r>
              <a:rPr lang="zh-CN" altLang="en-US" sz="2400" b="1" dirty="0"/>
              <a:t>你的建议</a:t>
            </a:r>
            <a:endParaRPr lang="zh-CN" altLang="en-US" sz="24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7346" y="782989"/>
            <a:ext cx="11525820" cy="5683516"/>
          </a:xfrm>
          <a:solidFill>
            <a:schemeClr val="accent3">
              <a:lumMod val="20000"/>
              <a:lumOff val="80000"/>
            </a:schemeClr>
          </a:solidFill>
        </p:spPr>
        <p:txBody>
          <a:bodyPr>
            <a:normAutofit fontScale="92500" lnSpcReduction="10000"/>
          </a:bodyPr>
          <a:lstStyle/>
          <a:p>
            <a:r>
              <a:rPr lang="en-US" altLang="zh-CN" dirty="0">
                <a:latin typeface="Times New Roman" panose="02020603050405020304" pitchFamily="18" charset="0"/>
              </a:rPr>
              <a:t>  Hi Jason,</a:t>
            </a:r>
            <a:endParaRPr lang="en-US" altLang="zh-CN" dirty="0">
              <a:latin typeface="Times New Roman" panose="02020603050405020304" pitchFamily="18" charset="0"/>
            </a:endParaRPr>
          </a:p>
          <a:p>
            <a:r>
              <a:rPr lang="en-US" altLang="zh-CN" dirty="0">
                <a:latin typeface="Times New Roman" panose="02020603050405020304" pitchFamily="18" charset="0"/>
              </a:rPr>
              <a:t>     I can truly understand your anxiety regarding future career planning in this AI - driven era. It's </a:t>
            </a:r>
            <a:r>
              <a:rPr lang="en-US" altLang="zh-CN" dirty="0">
                <a:highlight>
                  <a:srgbClr val="00FFFF"/>
                </a:highlight>
                <a:latin typeface="Times New Roman" panose="02020603050405020304" pitchFamily="18" charset="0"/>
              </a:rPr>
              <a:t>as if you're driving on a road full of sudden twists and turns.</a:t>
            </a:r>
            <a:r>
              <a:rPr lang="en-US" altLang="zh-CN" dirty="0">
                <a:latin typeface="Times New Roman" panose="02020603050405020304" pitchFamily="18" charset="0"/>
              </a:rPr>
              <a:t> </a:t>
            </a:r>
            <a:endParaRPr lang="en-US" altLang="zh-CN" dirty="0">
              <a:latin typeface="Times New Roman" panose="02020603050405020304" pitchFamily="18" charset="0"/>
            </a:endParaRPr>
          </a:p>
          <a:p>
            <a:r>
              <a:rPr lang="en-US" altLang="zh-CN" dirty="0">
                <a:latin typeface="Times New Roman" panose="02020603050405020304" pitchFamily="18" charset="0"/>
              </a:rPr>
              <a:t>   Surely, AI has made some jobs disappear. These are usually the jobs that are boring and always the same, </a:t>
            </a:r>
            <a:r>
              <a:rPr lang="en-US" altLang="zh-CN" dirty="0">
                <a:highlight>
                  <a:srgbClr val="00FFFF"/>
                </a:highlight>
                <a:latin typeface="Times New Roman" panose="02020603050405020304" pitchFamily="18" charset="0"/>
              </a:rPr>
              <a:t>like data entry clerks and some workers on the assembly line</a:t>
            </a:r>
            <a:r>
              <a:rPr lang="en-US" altLang="zh-CN" dirty="0">
                <a:latin typeface="Times New Roman" panose="02020603050405020304" pitchFamily="18" charset="0"/>
              </a:rPr>
              <a:t>. </a:t>
            </a:r>
            <a:r>
              <a:rPr lang="en-US" altLang="zh-CN" dirty="0">
                <a:highlight>
                  <a:srgbClr val="FFFF00"/>
                </a:highlight>
                <a:latin typeface="Times New Roman" panose="02020603050405020304" pitchFamily="18" charset="0"/>
              </a:rPr>
              <a:t>However</a:t>
            </a:r>
            <a:r>
              <a:rPr lang="en-US" altLang="zh-CN" dirty="0">
                <a:latin typeface="Times New Roman" panose="02020603050405020304" pitchFamily="18" charset="0"/>
              </a:rPr>
              <a:t>, </a:t>
            </a:r>
            <a:r>
              <a:rPr lang="en-US" altLang="zh-CN" dirty="0">
                <a:highlight>
                  <a:srgbClr val="00FFFF"/>
                </a:highlight>
                <a:latin typeface="Times New Roman" panose="02020603050405020304" pitchFamily="18" charset="0"/>
              </a:rPr>
              <a:t>a chef uses a knife to cook, but the creativity comes from the chef. </a:t>
            </a:r>
            <a:r>
              <a:rPr lang="en-US" altLang="zh-CN" dirty="0">
                <a:solidFill>
                  <a:srgbClr val="FF0000"/>
                </a:solidFill>
                <a:latin typeface="Times New Roman" panose="02020603050405020304" pitchFamily="18" charset="0"/>
              </a:rPr>
              <a:t>Similarly</a:t>
            </a:r>
            <a:r>
              <a:rPr lang="en-US" altLang="zh-CN" dirty="0">
                <a:latin typeface="Times New Roman" panose="02020603050405020304" pitchFamily="18" charset="0"/>
              </a:rPr>
              <a:t>, AI can assist lawyers in research, but human judgment decides the case. Therefore, we should bravely embrace the arrival of the AI era. </a:t>
            </a:r>
            <a:endParaRPr lang="en-US" altLang="zh-CN" dirty="0">
              <a:latin typeface="Times New Roman" panose="02020603050405020304" pitchFamily="18" charset="0"/>
            </a:endParaRPr>
          </a:p>
          <a:p>
            <a:r>
              <a:rPr lang="en-US" altLang="zh-CN" dirty="0">
                <a:latin typeface="Times New Roman" panose="02020603050405020304" pitchFamily="18" charset="0"/>
              </a:rPr>
              <a:t>     To cope with the challenges of the AI era, my advice is to enhance ourselves by actively exploring hobbies and engaging in internships and practices. </a:t>
            </a:r>
            <a:r>
              <a:rPr lang="en-US" altLang="zh-CN" dirty="0">
                <a:solidFill>
                  <a:srgbClr val="FF0000"/>
                </a:solidFill>
                <a:latin typeface="Times New Roman" panose="02020603050405020304" pitchFamily="18" charset="0"/>
              </a:rPr>
              <a:t>On one hand, </a:t>
            </a:r>
            <a:r>
              <a:rPr lang="en-US" altLang="zh-CN" dirty="0">
                <a:latin typeface="Times New Roman" panose="02020603050405020304" pitchFamily="18" charset="0"/>
              </a:rPr>
              <a:t>we should actively join various clubs and participate in practical activities to discover interests that can lead us to our ideal careers. </a:t>
            </a:r>
            <a:r>
              <a:rPr lang="en-US" altLang="zh-CN" dirty="0">
                <a:solidFill>
                  <a:srgbClr val="FF0000"/>
                </a:solidFill>
                <a:latin typeface="Times New Roman" panose="02020603050405020304" pitchFamily="18" charset="0"/>
              </a:rPr>
              <a:t>On the other hand</a:t>
            </a:r>
            <a:r>
              <a:rPr lang="en-US" altLang="zh-CN" dirty="0">
                <a:latin typeface="Times New Roman" panose="02020603050405020304" pitchFamily="18" charset="0"/>
              </a:rPr>
              <a:t>, we should make full use of holidays to find part - time jobs related to our interests and accumulate valuable practical work experience. </a:t>
            </a:r>
            <a:r>
              <a:rPr lang="en-US" altLang="zh-CN" dirty="0">
                <a:solidFill>
                  <a:srgbClr val="FF0000"/>
                </a:solidFill>
                <a:latin typeface="Times New Roman" panose="02020603050405020304" pitchFamily="18" charset="0"/>
              </a:rPr>
              <a:t>In this way, </a:t>
            </a:r>
            <a:r>
              <a:rPr lang="en-US" altLang="zh-CN" dirty="0">
                <a:latin typeface="Times New Roman" panose="02020603050405020304" pitchFamily="18" charset="0"/>
              </a:rPr>
              <a:t>we can better adapt to the ever - changing job market.</a:t>
            </a:r>
            <a:endParaRPr lang="en-US" altLang="zh-CN" dirty="0">
              <a:latin typeface="Times New Roman" panose="02020603050405020304" pitchFamily="18" charset="0"/>
            </a:endParaRPr>
          </a:p>
        </p:txBody>
      </p:sp>
      <p:sp>
        <p:nvSpPr>
          <p:cNvPr id="4" name="标题 1"/>
          <p:cNvSpPr>
            <a:spLocks noGrp="1"/>
          </p:cNvSpPr>
          <p:nvPr>
            <p:ph type="title"/>
          </p:nvPr>
        </p:nvSpPr>
        <p:spPr>
          <a:xfrm>
            <a:off x="257345" y="133221"/>
            <a:ext cx="11683844" cy="493938"/>
          </a:xfrm>
          <a:solidFill>
            <a:schemeClr val="accent1">
              <a:lumMod val="20000"/>
              <a:lumOff val="80000"/>
            </a:schemeClr>
          </a:solidFill>
        </p:spPr>
        <p:txBody>
          <a:bodyPr>
            <a:noAutofit/>
          </a:bodyPr>
          <a:lstStyle/>
          <a:p>
            <a:r>
              <a:rPr lang="zh-CN" altLang="en-US" sz="3200" b="1" dirty="0"/>
              <a:t>下水作文：</a:t>
            </a:r>
            <a:endParaRPr lang="zh-CN" altLang="en-US" sz="32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7345" y="782989"/>
            <a:ext cx="11677309" cy="5559278"/>
          </a:xfrm>
          <a:solidFill>
            <a:schemeClr val="accent3">
              <a:lumMod val="20000"/>
              <a:lumOff val="80000"/>
            </a:schemeClr>
          </a:solidFill>
        </p:spPr>
        <p:txBody>
          <a:bodyPr>
            <a:normAutofit fontScale="92500"/>
          </a:bodyPr>
          <a:lstStyle/>
          <a:p>
            <a:r>
              <a:rPr lang="en-US" altLang="zh-CN" dirty="0">
                <a:latin typeface="Times New Roman" panose="02020603050405020304" pitchFamily="18" charset="0"/>
              </a:rPr>
              <a:t>Hi Jason,</a:t>
            </a:r>
            <a:endParaRPr lang="en-US" altLang="zh-CN" dirty="0">
              <a:latin typeface="Times New Roman" panose="02020603050405020304" pitchFamily="18" charset="0"/>
            </a:endParaRPr>
          </a:p>
          <a:p>
            <a:r>
              <a:rPr lang="en-US" altLang="zh-CN" dirty="0">
                <a:latin typeface="Times New Roman" panose="02020603050405020304" pitchFamily="18" charset="0"/>
              </a:rPr>
              <a:t>I totally get your concerns about planning a future career in this Al-driven era. The fast-paced tech changes can make it tough to see a clear way ahead. Indeed, the swift pace of technological progress can sometimes seem overwhelming, but viewing Al as a helpful tool rather than a barrier is a truly wonderful way to approach it. </a:t>
            </a:r>
            <a:endParaRPr lang="en-US" altLang="zh-CN" dirty="0">
              <a:latin typeface="Times New Roman" panose="02020603050405020304" pitchFamily="18" charset="0"/>
            </a:endParaRPr>
          </a:p>
          <a:p>
            <a:r>
              <a:rPr lang="en-US" altLang="zh-CN" dirty="0">
                <a:latin typeface="Times New Roman" panose="02020603050405020304" pitchFamily="18" charset="0"/>
              </a:rPr>
              <a:t>My advice starts by thinking about what you‘re good at, and what you’re passionate about. Personally, our deepest interests and enthusiasms form the cornerstone of a fulfilling career. Then </a:t>
            </a:r>
            <a:r>
              <a:rPr lang="zh-CN" altLang="en-US" dirty="0">
                <a:latin typeface="Times New Roman" panose="02020603050405020304" pitchFamily="18" charset="0"/>
              </a:rPr>
              <a:t>，</a:t>
            </a:r>
            <a:r>
              <a:rPr lang="en-US" altLang="zh-CN" dirty="0">
                <a:latin typeface="Times New Roman" panose="02020603050405020304" pitchFamily="18" charset="0"/>
              </a:rPr>
              <a:t>look into how Al connects with those things. Luckily, there are lots of Al-powered platforms and online resources, which can give you personalized career advice based on your skills and dreams. Don't be afraid to try new things and stay open to opportunities. This way, you'll not only adapt but also thrive in this evolving world.</a:t>
            </a:r>
            <a:endParaRPr lang="en-US" altLang="zh-CN" dirty="0">
              <a:latin typeface="Times New Roman" panose="02020603050405020304" pitchFamily="18" charset="0"/>
            </a:endParaRPr>
          </a:p>
          <a:p>
            <a:r>
              <a:rPr lang="en-US" altLang="zh-CN" dirty="0">
                <a:latin typeface="Times New Roman" panose="02020603050405020304" pitchFamily="18" charset="0"/>
              </a:rPr>
              <a:t>With Al on your side, you can create a unique and rewarding career path that fits you perfectly.</a:t>
            </a:r>
            <a:endParaRPr lang="zh-CN" altLang="en-US" dirty="0">
              <a:latin typeface="Times New Roman" panose="02020603050405020304" pitchFamily="18" charset="0"/>
            </a:endParaRPr>
          </a:p>
        </p:txBody>
      </p:sp>
      <p:sp>
        <p:nvSpPr>
          <p:cNvPr id="4" name="标题 1"/>
          <p:cNvSpPr>
            <a:spLocks noGrp="1"/>
          </p:cNvSpPr>
          <p:nvPr>
            <p:ph type="title"/>
          </p:nvPr>
        </p:nvSpPr>
        <p:spPr>
          <a:xfrm>
            <a:off x="257345" y="133221"/>
            <a:ext cx="11683844" cy="493938"/>
          </a:xfrm>
          <a:solidFill>
            <a:schemeClr val="accent1">
              <a:lumMod val="20000"/>
              <a:lumOff val="80000"/>
            </a:schemeClr>
          </a:solidFill>
        </p:spPr>
        <p:txBody>
          <a:bodyPr>
            <a:normAutofit/>
          </a:bodyPr>
          <a:lstStyle/>
          <a:p>
            <a:r>
              <a:rPr lang="zh-CN" altLang="en-US" sz="2200" dirty="0"/>
              <a:t>参考范文</a:t>
            </a:r>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494065" y="328527"/>
            <a:ext cx="4480741" cy="6356996"/>
          </a:xfrm>
          <a:solidFill>
            <a:schemeClr val="accent2">
              <a:lumMod val="20000"/>
              <a:lumOff val="80000"/>
            </a:schemeClr>
          </a:solidFill>
        </p:spPr>
        <p:txBody>
          <a:bodyPr/>
          <a:lstStyle/>
          <a:p>
            <a:r>
              <a:rPr lang="en-US" altLang="zh-CN" sz="3600" dirty="0"/>
              <a:t>Artificial intelligence is an extension of rationality, while human beings are a symphony of sensibility and rationality. </a:t>
            </a:r>
            <a:r>
              <a:rPr lang="en-US" altLang="zh-CN" sz="3600" b="1" dirty="0">
                <a:solidFill>
                  <a:srgbClr val="FF0000"/>
                </a:solidFill>
              </a:rPr>
              <a:t>What is dangerous is not that machines think like humans, but that humans work like machines.</a:t>
            </a:r>
            <a:endParaRPr lang="en-US" altLang="zh-CN" sz="3600" b="1" dirty="0">
              <a:solidFill>
                <a:srgbClr val="FF0000"/>
              </a:solidFill>
            </a:endParaRPr>
          </a:p>
          <a:p>
            <a:endParaRPr lang="zh-CN" altLang="en-US" dirty="0"/>
          </a:p>
        </p:txBody>
      </p:sp>
      <p:pic>
        <p:nvPicPr>
          <p:cNvPr id="4" name="图片 3"/>
          <p:cNvPicPr>
            <a:picLocks noChangeAspect="1"/>
          </p:cNvPicPr>
          <p:nvPr/>
        </p:nvPicPr>
        <p:blipFill>
          <a:blip r:embed="rId1"/>
          <a:stretch>
            <a:fillRect/>
          </a:stretch>
        </p:blipFill>
        <p:spPr>
          <a:xfrm>
            <a:off x="465413" y="289135"/>
            <a:ext cx="6441458" cy="6067861"/>
          </a:xfrm>
          <a:prstGeom prst="rect">
            <a:avLst/>
          </a:prstGeom>
        </p:spPr>
      </p:pic>
      <p:pic>
        <p:nvPicPr>
          <p:cNvPr id="5" name="图片 4"/>
          <p:cNvPicPr>
            <a:picLocks noChangeAspect="1"/>
          </p:cNvPicPr>
          <p:nvPr/>
        </p:nvPicPr>
        <p:blipFill>
          <a:blip r:embed="rId2"/>
          <a:stretch>
            <a:fillRect/>
          </a:stretch>
        </p:blipFill>
        <p:spPr>
          <a:xfrm>
            <a:off x="609176" y="1046100"/>
            <a:ext cx="6724699" cy="4024165"/>
          </a:xfrm>
          <a:prstGeom prst="rect">
            <a:avLst/>
          </a:prstGeom>
        </p:spPr>
      </p:pic>
      <p:sp>
        <p:nvSpPr>
          <p:cNvPr id="6" name="矩形 5"/>
          <p:cNvSpPr/>
          <p:nvPr/>
        </p:nvSpPr>
        <p:spPr>
          <a:xfrm>
            <a:off x="662529" y="3235990"/>
            <a:ext cx="6707425" cy="980106"/>
          </a:xfrm>
          <a:prstGeom prst="rect">
            <a:avLst/>
          </a:prstGeom>
          <a:noFill/>
          <a:ln w="762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新建文件夹 (3)\875869dd1e15439副本.jpg"/>
          <p:cNvPicPr>
            <a:picLocks noChangeAspect="1" noChangeArrowheads="1"/>
          </p:cNvPicPr>
          <p:nvPr/>
        </p:nvPicPr>
        <p:blipFill>
          <a:blip r:embed="rId1" cstate="print"/>
          <a:srcRect/>
          <a:stretch>
            <a:fillRect/>
          </a:stretch>
        </p:blipFill>
        <p:spPr bwMode="auto">
          <a:xfrm>
            <a:off x="146603" y="-323080"/>
            <a:ext cx="12188238" cy="6862231"/>
          </a:xfrm>
          <a:prstGeom prst="rect">
            <a:avLst/>
          </a:prstGeom>
          <a:noFill/>
        </p:spPr>
      </p:pic>
      <p:sp>
        <p:nvSpPr>
          <p:cNvPr id="11" name="TextBox 26"/>
          <p:cNvSpPr txBox="1"/>
          <p:nvPr/>
        </p:nvSpPr>
        <p:spPr>
          <a:xfrm>
            <a:off x="4637254" y="1637453"/>
            <a:ext cx="7031949" cy="912879"/>
          </a:xfrm>
          <a:prstGeom prst="rect">
            <a:avLst/>
          </a:prstGeom>
          <a:solidFill>
            <a:schemeClr val="accent1">
              <a:lumMod val="20000"/>
              <a:lumOff val="80000"/>
            </a:schemeClr>
          </a:solidFill>
        </p:spPr>
        <p:txBody>
          <a:bodyPr wrap="square" rtlCol="0">
            <a:spAutoFit/>
          </a:bodyPr>
          <a:lstStyle/>
          <a:p>
            <a:pPr defTabSz="1218565" fontAlgn="base">
              <a:spcBef>
                <a:spcPct val="0"/>
              </a:spcBef>
              <a:spcAft>
                <a:spcPct val="0"/>
              </a:spcAft>
            </a:pPr>
            <a:r>
              <a:rPr lang="zh-CN" altLang="en-US" sz="5330" b="1" dirty="0">
                <a:solidFill>
                  <a:schemeClr val="accent1"/>
                </a:solidFill>
                <a:latin typeface="Arial" panose="020B0604020202020204"/>
                <a:ea typeface="微软雅黑" panose="020B0503020204020204" charset="-122"/>
                <a:cs typeface="+mn-ea"/>
                <a:sym typeface="+mn-lt"/>
              </a:rPr>
              <a:t>热点应用文：</a:t>
            </a:r>
            <a:r>
              <a:rPr lang="en-US" altLang="zh-CN" sz="5330" b="1" dirty="0">
                <a:solidFill>
                  <a:schemeClr val="accent1"/>
                </a:solidFill>
                <a:highlight>
                  <a:srgbClr val="FFFF00"/>
                </a:highlight>
                <a:latin typeface="Arial" panose="020B0604020202020204"/>
                <a:ea typeface="微软雅黑" panose="020B0503020204020204" charset="-122"/>
                <a:cs typeface="+mn-ea"/>
                <a:sym typeface="+mn-lt"/>
              </a:rPr>
              <a:t>AI</a:t>
            </a:r>
            <a:r>
              <a:rPr lang="zh-CN" altLang="en-US" sz="5330" b="1" dirty="0">
                <a:solidFill>
                  <a:schemeClr val="accent1"/>
                </a:solidFill>
                <a:highlight>
                  <a:srgbClr val="FFFF00"/>
                </a:highlight>
                <a:latin typeface="Arial" panose="020B0604020202020204"/>
                <a:ea typeface="微软雅黑" panose="020B0503020204020204" charset="-122"/>
                <a:cs typeface="+mn-ea"/>
                <a:sym typeface="+mn-lt"/>
              </a:rPr>
              <a:t>类</a:t>
            </a:r>
            <a:r>
              <a:rPr lang="zh-CN" altLang="en-US" sz="5330" b="1" dirty="0">
                <a:solidFill>
                  <a:schemeClr val="accent1"/>
                </a:solidFill>
                <a:latin typeface="Arial" panose="020B0604020202020204"/>
                <a:ea typeface="微软雅黑" panose="020B0503020204020204" charset="-122"/>
                <a:cs typeface="+mn-ea"/>
                <a:sym typeface="+mn-lt"/>
              </a:rPr>
              <a:t>话题</a:t>
            </a:r>
            <a:endParaRPr lang="zh-CN" altLang="en-US" sz="5330" b="1" dirty="0">
              <a:solidFill>
                <a:schemeClr val="accent1"/>
              </a:solidFill>
              <a:latin typeface="Arial" panose="020B0604020202020204"/>
              <a:ea typeface="微软雅黑" panose="020B0503020204020204" charset="-122"/>
              <a:cs typeface="+mn-ea"/>
              <a:sym typeface="+mn-lt"/>
            </a:endParaRPr>
          </a:p>
        </p:txBody>
      </p:sp>
      <p:pic>
        <p:nvPicPr>
          <p:cNvPr id="15" name="纯音乐 - 爱的协奏曲 - concerto pour unr j.mp3">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cstate="print"/>
          <a:stretch>
            <a:fillRect/>
          </a:stretch>
        </p:blipFill>
        <p:spPr>
          <a:xfrm>
            <a:off x="-405452" y="165644"/>
            <a:ext cx="406275" cy="406275"/>
          </a:xfrm>
          <a:prstGeom prst="rect">
            <a:avLst/>
          </a:prstGeom>
        </p:spPr>
      </p:pic>
      <p:sp>
        <p:nvSpPr>
          <p:cNvPr id="3" name="TextBox 12"/>
          <p:cNvSpPr txBox="1"/>
          <p:nvPr/>
        </p:nvSpPr>
        <p:spPr>
          <a:xfrm>
            <a:off x="3772994" y="64087"/>
            <a:ext cx="5641288" cy="1015663"/>
          </a:xfrm>
          <a:prstGeom prst="rect">
            <a:avLst/>
          </a:prstGeom>
          <a:solidFill>
            <a:schemeClr val="accent2">
              <a:lumMod val="20000"/>
              <a:lumOff val="80000"/>
            </a:schemeClr>
          </a:solidFill>
        </p:spPr>
        <p:txBody>
          <a:bodyPr wrap="none" rtlCol="0">
            <a:spAutoFit/>
          </a:bodyPr>
          <a:lstStyle/>
          <a:p>
            <a:pPr defTabSz="1218565" fontAlgn="base">
              <a:spcBef>
                <a:spcPct val="0"/>
              </a:spcBef>
              <a:spcAft>
                <a:spcPct val="0"/>
              </a:spcAft>
            </a:pPr>
            <a:r>
              <a:rPr lang="en-US" altLang="zh-CN" sz="6000" spc="-400" dirty="0">
                <a:solidFill>
                  <a:prstClr val="black">
                    <a:lumMod val="65000"/>
                    <a:lumOff val="35000"/>
                  </a:prstClr>
                </a:solidFill>
                <a:latin typeface="Arial" panose="020B0604020202020204"/>
                <a:ea typeface="微软雅黑" panose="020B0503020204020204" charset="-122"/>
                <a:cs typeface="+mn-ea"/>
                <a:sym typeface="+mn-lt"/>
              </a:rPr>
              <a:t>2025</a:t>
            </a:r>
            <a:r>
              <a:rPr lang="zh-CN" altLang="en-US" sz="4800" spc="-400" dirty="0">
                <a:solidFill>
                  <a:prstClr val="black">
                    <a:lumMod val="65000"/>
                    <a:lumOff val="35000"/>
                  </a:prstClr>
                </a:solidFill>
                <a:latin typeface="Arial" panose="020B0604020202020204"/>
                <a:ea typeface="微软雅黑" panose="020B0503020204020204" charset="-122"/>
                <a:cs typeface="+mn-ea"/>
                <a:sym typeface="+mn-lt"/>
              </a:rPr>
              <a:t>应用文二轮复习</a:t>
            </a:r>
            <a:endParaRPr lang="zh-CN" altLang="en-US" sz="6000" spc="-400" dirty="0">
              <a:solidFill>
                <a:prstClr val="black">
                  <a:lumMod val="65000"/>
                  <a:lumOff val="35000"/>
                </a:prstClr>
              </a:solidFill>
              <a:latin typeface="Arial" panose="020B0604020202020204"/>
              <a:ea typeface="微软雅黑" panose="020B0503020204020204" charset="-122"/>
              <a:cs typeface="+mn-ea"/>
              <a:sym typeface="+mn-lt"/>
            </a:endParaRPr>
          </a:p>
        </p:txBody>
      </p:sp>
      <p:pic>
        <p:nvPicPr>
          <p:cNvPr id="5" name="图片 4"/>
          <p:cNvPicPr>
            <a:picLocks noChangeAspect="1"/>
          </p:cNvPicPr>
          <p:nvPr/>
        </p:nvPicPr>
        <p:blipFill>
          <a:blip r:embed="rId5"/>
          <a:stretch>
            <a:fillRect/>
          </a:stretch>
        </p:blipFill>
        <p:spPr>
          <a:xfrm>
            <a:off x="9880178" y="4490487"/>
            <a:ext cx="1286367" cy="646232"/>
          </a:xfrm>
          <a:prstGeom prst="rect">
            <a:avLst/>
          </a:prstGeom>
        </p:spPr>
      </p:pic>
      <p:pic>
        <p:nvPicPr>
          <p:cNvPr id="8" name="图片 7"/>
          <p:cNvPicPr>
            <a:picLocks noChangeAspect="1"/>
          </p:cNvPicPr>
          <p:nvPr/>
        </p:nvPicPr>
        <p:blipFill>
          <a:blip r:embed="rId6"/>
          <a:stretch>
            <a:fillRect/>
          </a:stretch>
        </p:blipFill>
        <p:spPr>
          <a:xfrm>
            <a:off x="743019" y="1204696"/>
            <a:ext cx="3029975" cy="2719052"/>
          </a:xfrm>
          <a:prstGeom prst="rect">
            <a:avLst/>
          </a:prstGeom>
        </p:spPr>
      </p:pic>
      <p:pic>
        <p:nvPicPr>
          <p:cNvPr id="9" name="图片 8"/>
          <p:cNvPicPr>
            <a:picLocks noChangeAspect="1"/>
          </p:cNvPicPr>
          <p:nvPr/>
        </p:nvPicPr>
        <p:blipFill>
          <a:blip r:embed="rId7"/>
          <a:stretch>
            <a:fillRect/>
          </a:stretch>
        </p:blipFill>
        <p:spPr>
          <a:xfrm>
            <a:off x="1668638" y="3108036"/>
            <a:ext cx="3072650" cy="2725148"/>
          </a:xfrm>
          <a:prstGeom prst="rect">
            <a:avLst/>
          </a:prstGeom>
        </p:spPr>
      </p:pic>
      <p:sp>
        <p:nvSpPr>
          <p:cNvPr id="2" name="标题 1"/>
          <p:cNvSpPr txBox="1"/>
          <p:nvPr/>
        </p:nvSpPr>
        <p:spPr>
          <a:xfrm>
            <a:off x="6096000" y="3172178"/>
            <a:ext cx="5373452" cy="696463"/>
          </a:xfrm>
          <a:prstGeom prst="rect">
            <a:avLst/>
          </a:prstGeom>
          <a:solidFill>
            <a:schemeClr val="accent2">
              <a:lumMod val="20000"/>
              <a:lumOff val="8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dirty="0">
                <a:solidFill>
                  <a:srgbClr val="7030A0"/>
                </a:solidFill>
                <a:latin typeface="幼圆" panose="02010509060101010101" pitchFamily="49" charset="-122"/>
                <a:ea typeface="微软简隶书" pitchFamily="2" charset="-122"/>
                <a:cs typeface="+mn-cs"/>
              </a:rPr>
              <a:t>关注话题词汇和思维</a:t>
            </a:r>
            <a:endParaRPr lang="zh-CN" altLang="en-US" b="1" dirty="0">
              <a:solidFill>
                <a:srgbClr val="7030A0"/>
              </a:solidFill>
              <a:latin typeface="幼圆" panose="02010509060101010101" pitchFamily="49" charset="-122"/>
              <a:ea typeface="微软简隶书"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000" fill="hold"/>
                                        <p:tgtEl>
                                          <p:spTgt spid="1026"/>
                                        </p:tgtEl>
                                        <p:attrNameLst>
                                          <p:attrName>ppt_w</p:attrName>
                                        </p:attrNameLst>
                                      </p:cBhvr>
                                      <p:tavLst>
                                        <p:tav tm="0">
                                          <p:val>
                                            <p:strVal val="#ppt_w+.3"/>
                                          </p:val>
                                        </p:tav>
                                        <p:tav tm="100000">
                                          <p:val>
                                            <p:strVal val="#ppt_w"/>
                                          </p:val>
                                        </p:tav>
                                      </p:tavLst>
                                    </p:anim>
                                    <p:anim calcmode="lin" valueType="num">
                                      <p:cBhvr>
                                        <p:cTn id="12" dur="1000" fill="hold"/>
                                        <p:tgtEl>
                                          <p:spTgt spid="1026"/>
                                        </p:tgtEl>
                                        <p:attrNameLst>
                                          <p:attrName>ppt_h</p:attrName>
                                        </p:attrNameLst>
                                      </p:cBhvr>
                                      <p:tavLst>
                                        <p:tav tm="0">
                                          <p:val>
                                            <p:strVal val="#ppt_h"/>
                                          </p:val>
                                        </p:tav>
                                        <p:tav tm="100000">
                                          <p:val>
                                            <p:strVal val="#ppt_h"/>
                                          </p:val>
                                        </p:tav>
                                      </p:tavLst>
                                    </p:anim>
                                    <p:animEffect transition="in" filter="fade">
                                      <p:cBhvr>
                                        <p:cTn id="13" dur="1000"/>
                                        <p:tgtEl>
                                          <p:spTgt spid="1026"/>
                                        </p:tgtEl>
                                      </p:cBhvr>
                                    </p:animEffect>
                                  </p:childTnLst>
                                </p:cTn>
                              </p:par>
                            </p:childTnLst>
                          </p:cTn>
                        </p:par>
                        <p:par>
                          <p:cTn id="14" fill="hold">
                            <p:stCondLst>
                              <p:cond delay="1000"/>
                            </p:stCondLst>
                            <p:childTnLst>
                              <p:par>
                                <p:cTn id="15" presetID="45" presetClass="entr" presetSubtype="0"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ppt_w</p:attrName>
                                        </p:attrNameLst>
                                      </p:cBhvr>
                                      <p:tavLst>
                                        <p:tav tm="0" fmla="#ppt_w*sin(2.5*pi*$)">
                                          <p:val>
                                            <p:fltVal val="0"/>
                                          </p:val>
                                        </p:tav>
                                        <p:tav tm="100000">
                                          <p:val>
                                            <p:fltVal val="1"/>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20" repeatCount="indefinite" fill="hold" display="0">
                  <p:stCondLst>
                    <p:cond delay="indefinite"/>
                  </p:stCondLst>
                  <p:endCondLst>
                    <p:cond evt="onPrev" delay="0">
                      <p:tgtEl>
                        <p:sldTgt/>
                      </p:tgtEl>
                    </p:cond>
                    <p:cond evt="onStopAudio" delay="0">
                      <p:tgtEl>
                        <p:sldTgt/>
                      </p:tgtEl>
                    </p:cond>
                  </p:endCondLst>
                </p:cTn>
                <p:tgtEl>
                  <p:spTgt spid="15"/>
                </p:tgtEl>
              </p:cMediaNode>
            </p:audio>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07" y="140633"/>
            <a:ext cx="5940406" cy="614980"/>
          </a:xfrm>
          <a:solidFill>
            <a:schemeClr val="accent2">
              <a:lumMod val="20000"/>
              <a:lumOff val="80000"/>
            </a:schemeClr>
          </a:solidFill>
        </p:spPr>
        <p:txBody>
          <a:bodyPr>
            <a:normAutofit/>
          </a:bodyPr>
          <a:lstStyle/>
          <a:p>
            <a:r>
              <a:rPr lang="en-US" altLang="zh-CN" sz="3200" b="1" dirty="0">
                <a:solidFill>
                  <a:srgbClr val="002060"/>
                </a:solidFill>
                <a:latin typeface="幼圆" panose="02010509060101010101" pitchFamily="49" charset="-122"/>
                <a:ea typeface="幼圆" panose="02010509060101010101" pitchFamily="49" charset="-122"/>
                <a:cs typeface="+mn-cs"/>
              </a:rPr>
              <a:t>AI</a:t>
            </a:r>
            <a:r>
              <a:rPr lang="zh-CN" altLang="en-US" sz="3200" b="1" dirty="0">
                <a:solidFill>
                  <a:srgbClr val="002060"/>
                </a:solidFill>
                <a:latin typeface="幼圆" panose="02010509060101010101" pitchFamily="49" charset="-122"/>
                <a:ea typeface="幼圆" panose="02010509060101010101" pitchFamily="49" charset="-122"/>
                <a:cs typeface="+mn-cs"/>
              </a:rPr>
              <a:t>类应用文</a:t>
            </a:r>
            <a:endParaRPr lang="zh-CN" altLang="en-US" sz="3200" b="1" dirty="0">
              <a:solidFill>
                <a:srgbClr val="002060"/>
              </a:solidFill>
              <a:latin typeface="幼圆" panose="02010509060101010101" pitchFamily="49" charset="-122"/>
              <a:ea typeface="幼圆" panose="02010509060101010101" pitchFamily="49" charset="-122"/>
              <a:cs typeface="+mn-cs"/>
            </a:endParaRPr>
          </a:p>
        </p:txBody>
      </p:sp>
      <p:graphicFrame>
        <p:nvGraphicFramePr>
          <p:cNvPr id="5" name="表格 4"/>
          <p:cNvGraphicFramePr>
            <a:graphicFrameLocks noGrp="1"/>
          </p:cNvGraphicFramePr>
          <p:nvPr/>
        </p:nvGraphicFramePr>
        <p:xfrm>
          <a:off x="264646" y="811000"/>
          <a:ext cx="11662707" cy="4870047"/>
        </p:xfrm>
        <a:graphic>
          <a:graphicData uri="http://schemas.openxmlformats.org/drawingml/2006/table">
            <a:tbl>
              <a:tblPr firstRow="1" bandRow="1">
                <a:tableStyleId>{5C22544A-7EE6-4342-B048-85BDC9FD1C3A}</a:tableStyleId>
              </a:tblPr>
              <a:tblGrid>
                <a:gridCol w="1826976"/>
                <a:gridCol w="7561595"/>
                <a:gridCol w="2274136"/>
              </a:tblGrid>
              <a:tr h="778793">
                <a:tc>
                  <a:txBody>
                    <a:bodyPr/>
                    <a:lstStyle/>
                    <a:p>
                      <a:r>
                        <a:rPr lang="zh-CN" altLang="en-US" sz="2000" dirty="0"/>
                        <a:t>南京市高二英语期中考试应用文写作</a:t>
                      </a:r>
                      <a:endParaRPr lang="zh-CN" altLang="en-US" sz="2000" dirty="0"/>
                    </a:p>
                  </a:txBody>
                  <a:tcPr/>
                </a:tc>
                <a:tc>
                  <a:txBody>
                    <a:bodyPr/>
                    <a:lstStyle/>
                    <a:p>
                      <a:r>
                        <a:rPr lang="zh-CN" altLang="en-US" sz="2000" dirty="0"/>
                        <a:t>假设你是李华，上周外教老师组织了一次用</a:t>
                      </a:r>
                      <a:r>
                        <a:rPr lang="en-US" altLang="zh-CN" sz="2000" dirty="0"/>
                        <a:t>AI</a:t>
                      </a:r>
                      <a:r>
                        <a:rPr lang="zh-CN" altLang="en-US" sz="2000" dirty="0"/>
                        <a:t>创作诗歌的活动。 给美国笔友</a:t>
                      </a:r>
                      <a:r>
                        <a:rPr lang="en-US" altLang="zh-CN" sz="2000" dirty="0"/>
                        <a:t>Simon</a:t>
                      </a:r>
                      <a:r>
                        <a:rPr lang="zh-CN" altLang="en-US" sz="2000" dirty="0"/>
                        <a:t>写一封邮件分享你的创作经历，内容包括： </a:t>
                      </a:r>
                      <a:r>
                        <a:rPr lang="en-US" altLang="zh-CN" sz="2000" dirty="0"/>
                        <a:t>•1. </a:t>
                      </a:r>
                      <a:r>
                        <a:rPr lang="zh-CN" altLang="en-US" sz="2000" dirty="0"/>
                        <a:t>概述诗歌内容； </a:t>
                      </a:r>
                      <a:r>
                        <a:rPr lang="en-US" altLang="zh-CN" sz="2000" dirty="0"/>
                        <a:t>•2. </a:t>
                      </a:r>
                      <a:r>
                        <a:rPr lang="zh-CN" altLang="en-US" sz="2000" dirty="0"/>
                        <a:t>表达你的感想。 </a:t>
                      </a:r>
                      <a:endParaRPr lang="zh-CN" altLang="en-US" sz="2000" dirty="0"/>
                    </a:p>
                  </a:txBody>
                  <a:tcPr/>
                </a:tc>
                <a:tc>
                  <a:txBody>
                    <a:bodyPr/>
                    <a:lstStyle/>
                    <a:p>
                      <a:r>
                        <a:rPr lang="zh-CN" altLang="en-US" sz="2000" dirty="0"/>
                        <a:t>邮件，</a:t>
                      </a:r>
                      <a:r>
                        <a:rPr lang="en-US" altLang="zh-CN" sz="2000" dirty="0"/>
                        <a:t>AI+</a:t>
                      </a:r>
                      <a:r>
                        <a:rPr lang="zh-CN" altLang="en-US" sz="2000" dirty="0"/>
                        <a:t>诗歌</a:t>
                      </a:r>
                      <a:endParaRPr lang="zh-CN" altLang="en-US" sz="2000" dirty="0"/>
                    </a:p>
                  </a:txBody>
                  <a:tcPr/>
                </a:tc>
              </a:tr>
              <a:tr h="1242927">
                <a:tc>
                  <a:txBody>
                    <a:bodyPr/>
                    <a:lstStyle/>
                    <a:p>
                      <a:r>
                        <a:rPr lang="zh-CN" altLang="en-US" sz="2000" dirty="0"/>
                        <a:t>湖南师大附中</a:t>
                      </a:r>
                      <a:r>
                        <a:rPr lang="en-US" altLang="zh-CN" sz="2000" dirty="0"/>
                        <a:t>2024-2025</a:t>
                      </a:r>
                      <a:r>
                        <a:rPr lang="zh-CN" altLang="en-US" sz="2000" dirty="0"/>
                        <a:t>学年度高二考试</a:t>
                      </a:r>
                      <a:endParaRPr lang="zh-CN" altLang="en-US" sz="2000" dirty="0"/>
                    </a:p>
                  </a:txBody>
                  <a:tcPr/>
                </a:tc>
                <a:tc>
                  <a:txBody>
                    <a:bodyPr/>
                    <a:lstStyle/>
                    <a:p>
                      <a:r>
                        <a:rPr lang="zh-CN" altLang="en-US" sz="2000" dirty="0"/>
                        <a:t>假定你是李华，最近收到好友 </a:t>
                      </a:r>
                      <a:r>
                        <a:rPr lang="en-US" altLang="zh-CN" sz="2000" dirty="0"/>
                        <a:t>Jason </a:t>
                      </a:r>
                      <a:r>
                        <a:rPr lang="zh-CN" altLang="en-US" sz="2000" dirty="0"/>
                        <a:t>的来信，信中说他因为使用 </a:t>
                      </a:r>
                      <a:r>
                        <a:rPr lang="en-US" altLang="zh-CN" sz="2000" dirty="0"/>
                        <a:t>AI </a:t>
                      </a:r>
                      <a:r>
                        <a:rPr lang="zh-CN" altLang="en-US" sz="2000" dirty="0"/>
                        <a:t>完成作业而受到老师批评。请你写一封回信，内容包括：</a:t>
                      </a:r>
                      <a:r>
                        <a:rPr lang="en-US" altLang="zh-CN" sz="2000" dirty="0"/>
                        <a:t>(1) </a:t>
                      </a:r>
                      <a:r>
                        <a:rPr lang="zh-CN" altLang="en-US" sz="2000" dirty="0"/>
                        <a:t>对使用 </a:t>
                      </a:r>
                      <a:r>
                        <a:rPr lang="en-US" altLang="zh-CN" sz="2000" dirty="0"/>
                        <a:t>AI </a:t>
                      </a:r>
                      <a:r>
                        <a:rPr lang="zh-CN" altLang="en-US" sz="2000" dirty="0"/>
                        <a:t>完成作业的看法；</a:t>
                      </a:r>
                      <a:r>
                        <a:rPr lang="en-US" altLang="zh-CN" sz="2000" dirty="0"/>
                        <a:t>(2) </a:t>
                      </a:r>
                      <a:r>
                        <a:rPr lang="zh-CN" altLang="en-US" sz="2000" dirty="0"/>
                        <a:t>你的建议。</a:t>
                      </a:r>
                      <a:endParaRPr lang="zh-CN" altLang="en-US" sz="2000" dirty="0"/>
                    </a:p>
                  </a:txBody>
                  <a:tcPr/>
                </a:tc>
                <a:tc>
                  <a:txBody>
                    <a:bodyPr/>
                    <a:lstStyle/>
                    <a:p>
                      <a:r>
                        <a:rPr lang="zh-CN" altLang="en-US" sz="2000" dirty="0"/>
                        <a:t>通知，传统美食</a:t>
                      </a:r>
                      <a:r>
                        <a:rPr lang="en-US" altLang="zh-CN" sz="2000" dirty="0"/>
                        <a:t>+</a:t>
                      </a:r>
                      <a:r>
                        <a:rPr lang="zh-CN" altLang="en-US" sz="2000" dirty="0"/>
                        <a:t>劳动教育</a:t>
                      </a:r>
                      <a:endParaRPr lang="zh-CN" altLang="en-US" sz="2000" dirty="0"/>
                    </a:p>
                  </a:txBody>
                  <a:tcPr/>
                </a:tc>
              </a:tr>
              <a:tr h="1242927">
                <a:tc>
                  <a:txBody>
                    <a:bodyPr/>
                    <a:lstStyle/>
                    <a:p>
                      <a:r>
                        <a:rPr lang="zh-CN" altLang="en-US" sz="2000" dirty="0"/>
                        <a:t>考</a:t>
                      </a:r>
                      <a:r>
                        <a:rPr lang="en-US" altLang="zh-CN" sz="2000" dirty="0"/>
                        <a:t>2024</a:t>
                      </a:r>
                      <a:r>
                        <a:rPr lang="zh-CN" altLang="en-US" sz="2000" dirty="0"/>
                        <a:t>年</a:t>
                      </a:r>
                      <a:r>
                        <a:rPr lang="en-US" altLang="zh-CN" sz="2000" dirty="0"/>
                        <a:t>1</a:t>
                      </a:r>
                      <a:r>
                        <a:rPr lang="zh-CN" altLang="en-US" sz="2000" dirty="0"/>
                        <a:t>月江苏苏州市高二联考</a:t>
                      </a:r>
                      <a:endParaRPr lang="zh-CN" altLang="en-US" sz="2000" dirty="0"/>
                    </a:p>
                    <a:p>
                      <a:endParaRPr lang="zh-CN" altLang="en-US" sz="2000" dirty="0"/>
                    </a:p>
                  </a:txBody>
                  <a:tcPr/>
                </a:tc>
                <a:tc>
                  <a:txBody>
                    <a:bodyPr/>
                    <a:lstStyle/>
                    <a:p>
                      <a:r>
                        <a:rPr lang="zh-CN" altLang="en-US" sz="2000" dirty="0"/>
                        <a:t>随着全球数字化，人工智能产品已悄然融入我们的生活。假如你是李华，近期你班英语课前一分钟汇报的主题是“</a:t>
                      </a:r>
                      <a:r>
                        <a:rPr lang="en-US" altLang="zh-CN" sz="2000" dirty="0"/>
                        <a:t>AI</a:t>
                      </a:r>
                      <a:r>
                        <a:rPr lang="zh-CN" altLang="en-US" sz="2000" dirty="0"/>
                        <a:t>与我们”，请你写一篇汇报稿，主要内容包括：</a:t>
                      </a:r>
                      <a:r>
                        <a:rPr lang="en-US" altLang="zh-CN" sz="2000" dirty="0"/>
                        <a:t>1. </a:t>
                      </a:r>
                      <a:r>
                        <a:rPr lang="zh-CN" altLang="en-US" sz="2000" dirty="0"/>
                        <a:t>简要介绍</a:t>
                      </a:r>
                      <a:r>
                        <a:rPr lang="en-US" altLang="zh-CN" sz="2000" dirty="0"/>
                        <a:t>AI</a:t>
                      </a:r>
                      <a:r>
                        <a:rPr lang="zh-CN" altLang="en-US" sz="2000" dirty="0"/>
                        <a:t>（应用、影响等）；</a:t>
                      </a:r>
                      <a:r>
                        <a:rPr lang="en-US" altLang="zh-CN" sz="2000" dirty="0"/>
                        <a:t>2. </a:t>
                      </a:r>
                      <a:r>
                        <a:rPr lang="zh-CN" altLang="en-US" sz="2000" dirty="0"/>
                        <a:t>你认为未来人们该如何与</a:t>
                      </a:r>
                      <a:r>
                        <a:rPr lang="en-US" altLang="zh-CN" sz="2000" dirty="0"/>
                        <a:t>AI</a:t>
                      </a:r>
                      <a:r>
                        <a:rPr lang="zh-CN" altLang="en-US" sz="2000" dirty="0"/>
                        <a:t>共存。</a:t>
                      </a:r>
                      <a:endParaRPr lang="zh-CN" altLang="en-US" sz="2000" dirty="0"/>
                    </a:p>
                  </a:txBody>
                  <a:tcPr/>
                </a:tc>
                <a:tc>
                  <a:txBody>
                    <a:bodyPr/>
                    <a:lstStyle/>
                    <a:p>
                      <a:r>
                        <a:rPr lang="zh-CN" altLang="en-US" sz="2000" dirty="0"/>
                        <a:t>演讲稿，</a:t>
                      </a:r>
                      <a:r>
                        <a:rPr lang="en-US" altLang="zh-CN" sz="2000" dirty="0"/>
                        <a:t>AI+</a:t>
                      </a:r>
                      <a:r>
                        <a:rPr lang="zh-CN" altLang="en-US" sz="2000" dirty="0"/>
                        <a:t>生活</a:t>
                      </a:r>
                      <a:endParaRPr lang="zh-CN" altLang="en-US" sz="2000" dirty="0"/>
                    </a:p>
                  </a:txBody>
                  <a:tcPr/>
                </a:tc>
              </a:tr>
              <a:tr h="1242927">
                <a:tc>
                  <a:txBody>
                    <a:bodyPr/>
                    <a:lstStyle/>
                    <a:p>
                      <a:r>
                        <a:rPr lang="en-US" altLang="zh-CN" sz="2000" dirty="0"/>
                        <a:t>202503 </a:t>
                      </a:r>
                      <a:r>
                        <a:rPr lang="zh-CN" altLang="en-US" sz="2000" dirty="0"/>
                        <a:t>育新高二模拟</a:t>
                      </a:r>
                      <a:endParaRPr lang="zh-CN" altLang="en-US" sz="2000" dirty="0"/>
                    </a:p>
                  </a:txBody>
                  <a:tcPr/>
                </a:tc>
                <a:tc>
                  <a:txBody>
                    <a:bodyPr/>
                    <a:lstStyle/>
                    <a:p>
                      <a:r>
                        <a:rPr lang="zh-CN" altLang="en-US" sz="2000" dirty="0"/>
                        <a:t>假定你是李华，你校正在考虑增设 </a:t>
                      </a:r>
                      <a:r>
                        <a:rPr lang="en-US" altLang="zh-CN" sz="2000" dirty="0"/>
                        <a:t>AI </a:t>
                      </a:r>
                      <a:r>
                        <a:rPr lang="zh-CN" altLang="en-US" sz="2000" dirty="0"/>
                        <a:t>通识课程。请你给校长写一封英文邮件，内容包括：</a:t>
                      </a:r>
                      <a:r>
                        <a:rPr lang="en-US" altLang="zh-CN" sz="2000" dirty="0"/>
                        <a:t>1.</a:t>
                      </a:r>
                      <a:r>
                        <a:rPr lang="zh-CN" altLang="en-US" sz="2000" dirty="0"/>
                        <a:t>你对增设该课程的看法如重要性、必要性等；</a:t>
                      </a:r>
                      <a:r>
                        <a:rPr lang="en-US" altLang="zh-CN" sz="2000" dirty="0"/>
                        <a:t>2.</a:t>
                      </a:r>
                      <a:r>
                        <a:rPr lang="zh-CN" altLang="en-US" sz="2000" dirty="0"/>
                        <a:t>你对课程内容和教学方式的建议；</a:t>
                      </a:r>
                      <a:r>
                        <a:rPr lang="en-US" altLang="zh-CN" sz="2000" dirty="0"/>
                        <a:t>3.</a:t>
                      </a:r>
                      <a:r>
                        <a:rPr lang="zh-CN" altLang="en-US" sz="2000" dirty="0"/>
                        <a:t>表达你对学校开展此类课程的期待。</a:t>
                      </a:r>
                      <a:endParaRPr lang="zh-CN" altLang="en-US" sz="2000" dirty="0"/>
                    </a:p>
                  </a:txBody>
                  <a:tcPr/>
                </a:tc>
                <a:tc>
                  <a:txBody>
                    <a:bodyPr/>
                    <a:lstStyle/>
                    <a:p>
                      <a:r>
                        <a:rPr lang="zh-CN" altLang="en-US" sz="2000" dirty="0"/>
                        <a:t>邮件，</a:t>
                      </a:r>
                      <a:r>
                        <a:rPr lang="en-US" altLang="zh-CN" sz="2000" dirty="0"/>
                        <a:t>AI+</a:t>
                      </a:r>
                      <a:r>
                        <a:rPr lang="zh-CN" altLang="en-US" sz="2000" dirty="0"/>
                        <a:t>课程</a:t>
                      </a:r>
                      <a:endParaRPr lang="zh-CN" altLang="en-US" sz="2000" dirty="0"/>
                    </a:p>
                  </a:txBody>
                  <a:tcPr/>
                </a:tc>
              </a:tr>
            </a:tbl>
          </a:graphicData>
        </a:graphic>
      </p:graphicFrame>
      <p:pic>
        <p:nvPicPr>
          <p:cNvPr id="3" name="图片 2"/>
          <p:cNvPicPr>
            <a:picLocks noChangeAspect="1"/>
          </p:cNvPicPr>
          <p:nvPr/>
        </p:nvPicPr>
        <p:blipFill>
          <a:blip r:embed="rId1"/>
          <a:stretch>
            <a:fillRect/>
          </a:stretch>
        </p:blipFill>
        <p:spPr>
          <a:xfrm>
            <a:off x="10438129" y="5320670"/>
            <a:ext cx="1371380" cy="1238917"/>
          </a:xfrm>
          <a:prstGeom prst="rect">
            <a:avLst/>
          </a:prstGeom>
        </p:spPr>
      </p:pic>
      <p:sp>
        <p:nvSpPr>
          <p:cNvPr id="4" name="文本框 3"/>
          <p:cNvSpPr txBox="1"/>
          <p:nvPr/>
        </p:nvSpPr>
        <p:spPr>
          <a:xfrm>
            <a:off x="373365" y="5858707"/>
            <a:ext cx="8603677" cy="523220"/>
          </a:xfrm>
          <a:prstGeom prst="rect">
            <a:avLst/>
          </a:prstGeom>
          <a:solidFill>
            <a:srgbClr val="FFC000"/>
          </a:solidFill>
        </p:spPr>
        <p:txBody>
          <a:bodyPr wrap="square">
            <a:spAutoFit/>
          </a:bodyPr>
          <a:lstStyle/>
          <a:p>
            <a:r>
              <a:rPr lang="zh-CN" altLang="en-US" sz="2800" b="1" dirty="0">
                <a:solidFill>
                  <a:srgbClr val="7030A0"/>
                </a:solidFill>
                <a:latin typeface="Calibri" panose="020F0502020204030204"/>
                <a:ea typeface="宋体" panose="02010600030101010101" pitchFamily="2" charset="-122"/>
              </a:rPr>
              <a:t>学生问题</a:t>
            </a:r>
            <a:r>
              <a:rPr lang="en-US" altLang="zh-CN" sz="2800" b="1" dirty="0">
                <a:solidFill>
                  <a:srgbClr val="7030A0"/>
                </a:solidFill>
                <a:latin typeface="Calibri" panose="020F0502020204030204"/>
                <a:ea typeface="宋体" panose="02010600030101010101" pitchFamily="2" charset="-122"/>
              </a:rPr>
              <a:t>1:</a:t>
            </a:r>
            <a:r>
              <a:rPr lang="zh-CN" altLang="en-US" sz="2800" b="1" dirty="0">
                <a:solidFill>
                  <a:srgbClr val="7030A0"/>
                </a:solidFill>
                <a:latin typeface="Calibri" panose="020F0502020204030204"/>
                <a:ea typeface="宋体" panose="02010600030101010101" pitchFamily="2" charset="-122"/>
              </a:rPr>
              <a:t>和</a:t>
            </a:r>
            <a:r>
              <a:rPr lang="en-US" altLang="zh-CN" sz="2800" b="1" dirty="0">
                <a:solidFill>
                  <a:srgbClr val="7030A0"/>
                </a:solidFill>
                <a:latin typeface="Calibri" panose="020F0502020204030204"/>
                <a:ea typeface="宋体" panose="02010600030101010101" pitchFamily="2" charset="-122"/>
              </a:rPr>
              <a:t>AI</a:t>
            </a:r>
            <a:r>
              <a:rPr lang="zh-CN" altLang="en-US" sz="2800" b="1" dirty="0">
                <a:solidFill>
                  <a:srgbClr val="7030A0"/>
                </a:solidFill>
                <a:latin typeface="Calibri" panose="020F0502020204030204"/>
                <a:ea typeface="宋体" panose="02010600030101010101" pitchFamily="2" charset="-122"/>
              </a:rPr>
              <a:t>相关的词汇匮乏，或低端，不够地道</a:t>
            </a:r>
            <a:endParaRPr lang="zh-CN" altLang="en-US" sz="2800" b="1" dirty="0">
              <a:solidFill>
                <a:srgbClr val="7030A0"/>
              </a:solidFill>
              <a:latin typeface="Calibri" panose="020F0502020204030204"/>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07" y="140633"/>
            <a:ext cx="5940406" cy="614980"/>
          </a:xfrm>
          <a:solidFill>
            <a:schemeClr val="accent2">
              <a:lumMod val="20000"/>
              <a:lumOff val="80000"/>
            </a:schemeClr>
          </a:solidFill>
        </p:spPr>
        <p:txBody>
          <a:bodyPr>
            <a:normAutofit/>
          </a:bodyPr>
          <a:lstStyle/>
          <a:p>
            <a:r>
              <a:rPr lang="en-US" altLang="zh-CN" sz="3200" b="1" dirty="0">
                <a:solidFill>
                  <a:srgbClr val="002060"/>
                </a:solidFill>
                <a:latin typeface="幼圆" panose="02010509060101010101" pitchFamily="49" charset="-122"/>
                <a:ea typeface="幼圆" panose="02010509060101010101" pitchFamily="49" charset="-122"/>
                <a:cs typeface="+mn-cs"/>
              </a:rPr>
              <a:t>AI</a:t>
            </a:r>
            <a:r>
              <a:rPr lang="zh-CN" altLang="en-US" sz="3200" b="1" dirty="0">
                <a:solidFill>
                  <a:srgbClr val="002060"/>
                </a:solidFill>
                <a:latin typeface="幼圆" panose="02010509060101010101" pitchFamily="49" charset="-122"/>
                <a:ea typeface="幼圆" panose="02010509060101010101" pitchFamily="49" charset="-122"/>
                <a:cs typeface="+mn-cs"/>
              </a:rPr>
              <a:t>类应用文</a:t>
            </a:r>
            <a:endParaRPr lang="zh-CN" altLang="en-US" sz="3200" b="1" dirty="0">
              <a:solidFill>
                <a:srgbClr val="002060"/>
              </a:solidFill>
              <a:latin typeface="幼圆" panose="02010509060101010101" pitchFamily="49" charset="-122"/>
              <a:ea typeface="幼圆" panose="02010509060101010101" pitchFamily="49" charset="-122"/>
              <a:cs typeface="+mn-cs"/>
            </a:endParaRPr>
          </a:p>
        </p:txBody>
      </p:sp>
      <p:graphicFrame>
        <p:nvGraphicFramePr>
          <p:cNvPr id="5" name="表格 4"/>
          <p:cNvGraphicFramePr>
            <a:graphicFrameLocks noGrp="1"/>
          </p:cNvGraphicFramePr>
          <p:nvPr/>
        </p:nvGraphicFramePr>
        <p:xfrm>
          <a:off x="264646" y="1092168"/>
          <a:ext cx="11662707" cy="4870047"/>
        </p:xfrm>
        <a:graphic>
          <a:graphicData uri="http://schemas.openxmlformats.org/drawingml/2006/table">
            <a:tbl>
              <a:tblPr firstRow="1" bandRow="1">
                <a:tableStyleId>{5C22544A-7EE6-4342-B048-85BDC9FD1C3A}</a:tableStyleId>
              </a:tblPr>
              <a:tblGrid>
                <a:gridCol w="1826976"/>
                <a:gridCol w="7561595"/>
                <a:gridCol w="2274136"/>
              </a:tblGrid>
              <a:tr h="724672">
                <a:tc>
                  <a:txBody>
                    <a:bodyPr/>
                    <a:lstStyle/>
                    <a:p>
                      <a:r>
                        <a:rPr lang="en-US" altLang="zh-CN" sz="2000" dirty="0"/>
                        <a:t>20240320</a:t>
                      </a:r>
                      <a:r>
                        <a:rPr lang="zh-CN" altLang="en-US" sz="2000" dirty="0"/>
                        <a:t>天域全国名校协作体</a:t>
                      </a:r>
                      <a:endParaRPr lang="zh-CN" altLang="en-US" sz="2000" dirty="0"/>
                    </a:p>
                  </a:txBody>
                  <a:tcPr/>
                </a:tc>
                <a:tc>
                  <a:txBody>
                    <a:bodyPr/>
                    <a:lstStyle/>
                    <a:p>
                      <a:r>
                        <a:rPr lang="zh-CN" altLang="en-US" sz="2000" dirty="0"/>
                        <a:t>你是李华，最近收到好友</a:t>
                      </a:r>
                      <a:r>
                        <a:rPr lang="en-US" altLang="zh-CN" sz="2000" dirty="0"/>
                        <a:t>Ben</a:t>
                      </a:r>
                      <a:r>
                        <a:rPr lang="zh-CN" altLang="en-US" sz="2000" dirty="0"/>
                        <a:t>来信，信中说他因为使用人工智能完成作业而收到老师批评。请你写一封回信，内容包括：</a:t>
                      </a:r>
                      <a:r>
                        <a:rPr lang="en-US" altLang="zh-CN" sz="2000" dirty="0"/>
                        <a:t>1.</a:t>
                      </a:r>
                      <a:r>
                        <a:rPr lang="zh-CN" altLang="en-US" sz="2000" dirty="0"/>
                        <a:t>对使用人工智能完成作业的看法；</a:t>
                      </a:r>
                      <a:r>
                        <a:rPr lang="en-US" altLang="zh-CN" sz="2000" dirty="0"/>
                        <a:t>2.</a:t>
                      </a:r>
                      <a:r>
                        <a:rPr lang="zh-CN" altLang="en-US" sz="2000" dirty="0"/>
                        <a:t>你的建议。</a:t>
                      </a:r>
                      <a:endParaRPr lang="zh-CN" altLang="en-US" sz="2000" dirty="0"/>
                    </a:p>
                  </a:txBody>
                  <a:tcPr/>
                </a:tc>
                <a:tc>
                  <a:txBody>
                    <a:bodyPr/>
                    <a:lstStyle/>
                    <a:p>
                      <a:r>
                        <a:rPr lang="zh-CN" altLang="en-US" sz="2000" dirty="0"/>
                        <a:t>邮件，</a:t>
                      </a:r>
                      <a:r>
                        <a:rPr lang="en-US" altLang="zh-CN" sz="2000" dirty="0"/>
                        <a:t>AI+</a:t>
                      </a:r>
                      <a:r>
                        <a:rPr lang="zh-CN" altLang="en-US" sz="2000" dirty="0"/>
                        <a:t>诗歌</a:t>
                      </a:r>
                      <a:endParaRPr lang="zh-CN" altLang="en-US" sz="2000" dirty="0"/>
                    </a:p>
                  </a:txBody>
                  <a:tcPr/>
                </a:tc>
              </a:tr>
              <a:tr h="1242927">
                <a:tc>
                  <a:txBody>
                    <a:bodyPr/>
                    <a:lstStyle/>
                    <a:p>
                      <a:r>
                        <a:rPr lang="en-US" altLang="zh-CN" sz="2000" dirty="0"/>
                        <a:t>202305 </a:t>
                      </a:r>
                      <a:r>
                        <a:rPr lang="zh-CN" altLang="en-US" sz="2000" dirty="0"/>
                        <a:t>石家庄三模</a:t>
                      </a:r>
                      <a:endParaRPr lang="zh-CN" altLang="en-US" sz="2000" dirty="0"/>
                    </a:p>
                  </a:txBody>
                  <a:tcPr/>
                </a:tc>
                <a:tc>
                  <a:txBody>
                    <a:bodyPr/>
                    <a:lstStyle/>
                    <a:p>
                      <a:r>
                        <a:rPr lang="zh-CN" altLang="en-US" sz="2000" dirty="0"/>
                        <a:t>假定你是李华，英语课上，老师要求就应用人工智能</a:t>
                      </a:r>
                      <a:r>
                        <a:rPr lang="en-US" altLang="zh-CN" sz="2000" dirty="0"/>
                        <a:t>(artificial intelligence)</a:t>
                      </a:r>
                      <a:r>
                        <a:rPr lang="zh-CN" altLang="en-US" sz="2000" dirty="0"/>
                        <a:t>的利弊进行讨论，请你代表小组写一篇发言稿，说明讨论的结果。注意</a:t>
                      </a:r>
                      <a:r>
                        <a:rPr lang="en-US" altLang="zh-CN" sz="2000" dirty="0"/>
                        <a:t>: (1)</a:t>
                      </a:r>
                      <a:r>
                        <a:rPr lang="zh-CN" altLang="en-US" sz="2000" dirty="0"/>
                        <a:t>写作词数应为</a:t>
                      </a:r>
                      <a:r>
                        <a:rPr lang="en-US" altLang="zh-CN" sz="2000" dirty="0"/>
                        <a:t>80</a:t>
                      </a:r>
                      <a:r>
                        <a:rPr lang="zh-CN" altLang="en-US" sz="2000" dirty="0"/>
                        <a:t>左右</a:t>
                      </a:r>
                      <a:r>
                        <a:rPr lang="en-US" altLang="zh-CN" sz="2000" dirty="0"/>
                        <a:t>; (2)</a:t>
                      </a:r>
                      <a:r>
                        <a:rPr lang="zh-CN" altLang="en-US" sz="2000" dirty="0"/>
                        <a:t>可以适当添加细节，以使行文连贯。</a:t>
                      </a:r>
                      <a:endParaRPr lang="zh-CN" altLang="en-US" sz="2000" dirty="0"/>
                    </a:p>
                  </a:txBody>
                  <a:tcPr/>
                </a:tc>
                <a:tc>
                  <a:txBody>
                    <a:bodyPr/>
                    <a:lstStyle/>
                    <a:p>
                      <a:r>
                        <a:rPr lang="zh-CN" altLang="en-US" sz="2000" dirty="0"/>
                        <a:t>发言稿，</a:t>
                      </a:r>
                      <a:r>
                        <a:rPr lang="en-US" altLang="zh-CN" sz="2000" dirty="0"/>
                        <a:t>AI+</a:t>
                      </a:r>
                      <a:r>
                        <a:rPr lang="zh-CN" altLang="en-US" sz="2000" dirty="0"/>
                        <a:t>开放话题</a:t>
                      </a:r>
                      <a:endParaRPr lang="zh-CN" altLang="en-US" sz="2000" dirty="0"/>
                    </a:p>
                  </a:txBody>
                  <a:tcPr/>
                </a:tc>
              </a:tr>
              <a:tr h="1242927">
                <a:tc>
                  <a:txBody>
                    <a:bodyPr/>
                    <a:lstStyle/>
                    <a:p>
                      <a:r>
                        <a:rPr lang="en-US" altLang="zh-CN" sz="2000" dirty="0"/>
                        <a:t>202305</a:t>
                      </a:r>
                      <a:r>
                        <a:rPr lang="zh-CN" altLang="en-US" sz="2000" dirty="0"/>
                        <a:t>湖北省圆创联考高三联合测评</a:t>
                      </a:r>
                      <a:endParaRPr lang="zh-CN" altLang="en-US" sz="2000" dirty="0"/>
                    </a:p>
                  </a:txBody>
                  <a:tcPr/>
                </a:tc>
                <a:tc>
                  <a:txBody>
                    <a:bodyPr/>
                    <a:lstStyle/>
                    <a:p>
                      <a:r>
                        <a:rPr lang="zh-CN" altLang="en-US" sz="2000" dirty="0"/>
                        <a:t>假定你是李华，上周你班举行了一场主题为“人工智能 </a:t>
                      </a:r>
                      <a:r>
                        <a:rPr lang="en-US" altLang="zh-CN" sz="2000" dirty="0"/>
                        <a:t>(AI)</a:t>
                      </a:r>
                      <a:r>
                        <a:rPr lang="zh-CN" altLang="en-US" sz="2000" dirty="0"/>
                        <a:t>与英语学习</a:t>
                      </a:r>
                      <a:r>
                        <a:rPr lang="en-US" altLang="zh-CN" sz="2000" dirty="0"/>
                        <a:t>"</a:t>
                      </a:r>
                      <a:r>
                        <a:rPr lang="zh-CN" altLang="en-US" sz="2000" dirty="0"/>
                        <a:t>的讨论，请为校英文报写一篇报道，内容包括</a:t>
                      </a:r>
                      <a:r>
                        <a:rPr lang="en-US" altLang="zh-CN" sz="2000" dirty="0"/>
                        <a:t>:1.</a:t>
                      </a:r>
                      <a:r>
                        <a:rPr lang="zh-CN" altLang="en-US" sz="2000" dirty="0"/>
                        <a:t>讨论目的；</a:t>
                      </a:r>
                      <a:r>
                        <a:rPr lang="en-US" altLang="zh-CN" sz="2000" dirty="0"/>
                        <a:t>2.</a:t>
                      </a:r>
                      <a:r>
                        <a:rPr lang="zh-CN" altLang="en-US" sz="2000" dirty="0"/>
                        <a:t>讨论内容；</a:t>
                      </a:r>
                      <a:r>
                        <a:rPr lang="en-US" altLang="zh-CN" sz="2000" dirty="0"/>
                        <a:t>3.</a:t>
                      </a:r>
                      <a:r>
                        <a:rPr lang="zh-CN" altLang="en-US" sz="2000" dirty="0"/>
                        <a:t>你的收获。</a:t>
                      </a:r>
                      <a:endParaRPr lang="zh-CN" altLang="en-US" sz="2000" dirty="0"/>
                    </a:p>
                  </a:txBody>
                  <a:tcPr/>
                </a:tc>
                <a:tc>
                  <a:txBody>
                    <a:bodyPr/>
                    <a:lstStyle/>
                    <a:p>
                      <a:r>
                        <a:rPr lang="zh-CN" altLang="en-US" sz="2000" dirty="0"/>
                        <a:t>报道</a:t>
                      </a:r>
                      <a:r>
                        <a:rPr lang="en-US" altLang="zh-CN" sz="2000" dirty="0"/>
                        <a:t>AI+</a:t>
                      </a:r>
                      <a:r>
                        <a:rPr lang="zh-CN" altLang="en-US" sz="2000" dirty="0"/>
                        <a:t>英语学习</a:t>
                      </a:r>
                      <a:endParaRPr lang="zh-CN" altLang="en-US" sz="2000" dirty="0"/>
                    </a:p>
                  </a:txBody>
                  <a:tcPr/>
                </a:tc>
              </a:tr>
              <a:tr h="1242927">
                <a:tc>
                  <a:txBody>
                    <a:bodyPr/>
                    <a:lstStyle/>
                    <a:p>
                      <a:r>
                        <a:rPr lang="en-US" altLang="zh-CN" sz="2000" dirty="0"/>
                        <a:t>240322</a:t>
                      </a:r>
                      <a:r>
                        <a:rPr lang="zh-CN" altLang="en-US" sz="2000" dirty="0"/>
                        <a:t>浙江省高二四校联考</a:t>
                      </a:r>
                      <a:endParaRPr lang="zh-CN" altLang="en-US" sz="2000" dirty="0"/>
                    </a:p>
                  </a:txBody>
                  <a:tcPr/>
                </a:tc>
                <a:tc>
                  <a:txBody>
                    <a:bodyPr/>
                    <a:lstStyle/>
                    <a:p>
                      <a:r>
                        <a:rPr lang="en-US" altLang="zh-CN" sz="2000" dirty="0"/>
                        <a:t>-</a:t>
                      </a:r>
                      <a:r>
                        <a:rPr lang="zh-CN" altLang="en-US" sz="2000" dirty="0"/>
                        <a:t>建议信</a:t>
                      </a:r>
                      <a:r>
                        <a:rPr lang="en-US" altLang="zh-CN" sz="2000" dirty="0"/>
                        <a:t>-</a:t>
                      </a:r>
                      <a:r>
                        <a:rPr lang="zh-CN" altLang="en-US" sz="2000" dirty="0"/>
                        <a:t>用</a:t>
                      </a:r>
                      <a:r>
                        <a:rPr lang="en-US" altLang="zh-CN" sz="2000" dirty="0"/>
                        <a:t>AI</a:t>
                      </a:r>
                      <a:r>
                        <a:rPr lang="zh-CN" altLang="en-US" sz="2000" dirty="0"/>
                        <a:t>做翻译作业假定你是李华，你的英国笔友</a:t>
                      </a:r>
                      <a:r>
                        <a:rPr lang="en-US" altLang="zh-CN" sz="2000" dirty="0"/>
                        <a:t>Peter</a:t>
                      </a:r>
                      <a:r>
                        <a:rPr lang="zh-CN" altLang="en-US" sz="2000" dirty="0"/>
                        <a:t>上周因为使用 </a:t>
                      </a:r>
                      <a:r>
                        <a:rPr lang="en-US" altLang="zh-CN" sz="2000" dirty="0"/>
                        <a:t>AI</a:t>
                      </a:r>
                      <a:r>
                        <a:rPr lang="zh-CN" altLang="en-US" sz="2000" dirty="0"/>
                        <a:t>完成翻译作业而被中文老师批评，心情非常低落。请你写封邮件，内容包括</a:t>
                      </a:r>
                      <a:r>
                        <a:rPr lang="en-US" altLang="zh-CN" sz="2000" dirty="0"/>
                        <a:t>: 1.</a:t>
                      </a:r>
                      <a:r>
                        <a:rPr lang="zh-CN" altLang="en-US" sz="2000" dirty="0"/>
                        <a:t>表示安慰</a:t>
                      </a:r>
                      <a:r>
                        <a:rPr lang="en-US" altLang="zh-CN" sz="2000" dirty="0"/>
                        <a:t>; 2.</a:t>
                      </a:r>
                      <a:r>
                        <a:rPr lang="zh-CN" altLang="en-US" sz="2000" dirty="0"/>
                        <a:t>使用“</a:t>
                      </a:r>
                      <a:r>
                        <a:rPr lang="en-US" altLang="zh-CN" sz="2000" dirty="0"/>
                        <a:t>AI</a:t>
                      </a:r>
                      <a:r>
                        <a:rPr lang="zh-CN" altLang="en-US" sz="2000" dirty="0"/>
                        <a:t>辅助学的建议</a:t>
                      </a:r>
                      <a:r>
                        <a:rPr lang="en-US" altLang="zh-CN" sz="2000" dirty="0"/>
                        <a:t>; 3.</a:t>
                      </a:r>
                      <a:r>
                        <a:rPr lang="zh-CN" altLang="en-US" sz="2000" dirty="0"/>
                        <a:t>表达祝愿。参考词汇</a:t>
                      </a:r>
                      <a:r>
                        <a:rPr lang="en-US" altLang="zh-CN" sz="2000" dirty="0"/>
                        <a:t>:AI-assisted learning</a:t>
                      </a:r>
                      <a:endParaRPr lang="zh-CN" altLang="en-US" sz="2000" dirty="0"/>
                    </a:p>
                  </a:txBody>
                  <a:tcPr/>
                </a:tc>
                <a:tc>
                  <a:txBody>
                    <a:bodyPr/>
                    <a:lstStyle/>
                    <a:p>
                      <a:r>
                        <a:rPr lang="zh-CN" altLang="en-US" sz="2000" dirty="0"/>
                        <a:t>邮件，</a:t>
                      </a:r>
                      <a:r>
                        <a:rPr lang="en-US" altLang="zh-CN" sz="2000" dirty="0"/>
                        <a:t>AI+</a:t>
                      </a:r>
                      <a:r>
                        <a:rPr lang="zh-CN" altLang="en-US" sz="2000" dirty="0"/>
                        <a:t>作业</a:t>
                      </a:r>
                      <a:endParaRPr lang="zh-CN" altLang="en-US" sz="2000" dirty="0"/>
                    </a:p>
                  </a:txBody>
                  <a:tcPr/>
                </a:tc>
              </a:tr>
            </a:tbl>
          </a:graphicData>
        </a:graphic>
      </p:graphicFrame>
      <p:pic>
        <p:nvPicPr>
          <p:cNvPr id="3" name="图片 2"/>
          <p:cNvPicPr>
            <a:picLocks noChangeAspect="1"/>
          </p:cNvPicPr>
          <p:nvPr/>
        </p:nvPicPr>
        <p:blipFill>
          <a:blip r:embed="rId1"/>
          <a:stretch>
            <a:fillRect/>
          </a:stretch>
        </p:blipFill>
        <p:spPr>
          <a:xfrm>
            <a:off x="10454556" y="5238537"/>
            <a:ext cx="1419867" cy="1282721"/>
          </a:xfrm>
          <a:prstGeom prst="rect">
            <a:avLst/>
          </a:prstGeom>
        </p:spPr>
      </p:pic>
      <p:sp>
        <p:nvSpPr>
          <p:cNvPr id="6" name="文本框 5"/>
          <p:cNvSpPr txBox="1"/>
          <p:nvPr/>
        </p:nvSpPr>
        <p:spPr>
          <a:xfrm>
            <a:off x="317577" y="6037160"/>
            <a:ext cx="9529028" cy="523220"/>
          </a:xfrm>
          <a:prstGeom prst="rect">
            <a:avLst/>
          </a:prstGeom>
          <a:solidFill>
            <a:srgbClr val="FFC000"/>
          </a:solidFill>
        </p:spPr>
        <p:txBody>
          <a:bodyPr wrap="square">
            <a:spAutoFit/>
          </a:bodyPr>
          <a:lstStyle/>
          <a:p>
            <a:r>
              <a:rPr lang="zh-CN" altLang="en-US" sz="2800" b="1" dirty="0">
                <a:solidFill>
                  <a:srgbClr val="7030A0"/>
                </a:solidFill>
                <a:latin typeface="Calibri" panose="020F0502020204030204"/>
                <a:ea typeface="宋体" panose="02010600030101010101" pitchFamily="2" charset="-122"/>
              </a:rPr>
              <a:t>学生问题</a:t>
            </a:r>
            <a:r>
              <a:rPr lang="en-US" altLang="zh-CN" sz="2800" b="1" dirty="0">
                <a:solidFill>
                  <a:srgbClr val="7030A0"/>
                </a:solidFill>
                <a:latin typeface="Calibri" panose="020F0502020204030204"/>
                <a:ea typeface="宋体" panose="02010600030101010101" pitchFamily="2" charset="-122"/>
              </a:rPr>
              <a:t>2:</a:t>
            </a:r>
            <a:r>
              <a:rPr lang="zh-CN" altLang="en-US" sz="2800" b="1" dirty="0">
                <a:solidFill>
                  <a:srgbClr val="7030A0"/>
                </a:solidFill>
                <a:latin typeface="Calibri" panose="020F0502020204030204"/>
                <a:ea typeface="宋体" panose="02010600030101010101" pitchFamily="2" charset="-122"/>
              </a:rPr>
              <a:t>相关阐述空洞，肤浅，甚至无话可说</a:t>
            </a:r>
            <a:endParaRPr lang="zh-CN" altLang="en-US" sz="2800" b="1" dirty="0">
              <a:solidFill>
                <a:srgbClr val="7030A0"/>
              </a:solidFill>
              <a:latin typeface="Calibri" panose="020F0502020204030204"/>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5593" y="42075"/>
            <a:ext cx="5940406" cy="614980"/>
          </a:xfrm>
          <a:solidFill>
            <a:schemeClr val="accent2">
              <a:lumMod val="20000"/>
              <a:lumOff val="80000"/>
            </a:schemeClr>
          </a:solidFill>
        </p:spPr>
        <p:txBody>
          <a:bodyPr>
            <a:normAutofit/>
          </a:bodyPr>
          <a:lstStyle/>
          <a:p>
            <a:r>
              <a:rPr lang="en-US" altLang="zh-CN" sz="3200" b="1" dirty="0">
                <a:solidFill>
                  <a:srgbClr val="002060"/>
                </a:solidFill>
                <a:latin typeface="幼圆" panose="02010509060101010101" pitchFamily="49" charset="-122"/>
                <a:ea typeface="幼圆" panose="02010509060101010101" pitchFamily="49" charset="-122"/>
                <a:cs typeface="+mn-cs"/>
              </a:rPr>
              <a:t>2024--2025AI</a:t>
            </a:r>
            <a:r>
              <a:rPr lang="zh-CN" altLang="en-US" sz="3200" b="1" dirty="0">
                <a:solidFill>
                  <a:srgbClr val="002060"/>
                </a:solidFill>
                <a:latin typeface="幼圆" panose="02010509060101010101" pitchFamily="49" charset="-122"/>
                <a:ea typeface="幼圆" panose="02010509060101010101" pitchFamily="49" charset="-122"/>
                <a:cs typeface="+mn-cs"/>
              </a:rPr>
              <a:t>类应用文梳理</a:t>
            </a:r>
            <a:endParaRPr lang="zh-CN" altLang="en-US" sz="3200" b="1" dirty="0">
              <a:solidFill>
                <a:srgbClr val="002060"/>
              </a:solidFill>
              <a:latin typeface="幼圆" panose="02010509060101010101" pitchFamily="49" charset="-122"/>
              <a:ea typeface="幼圆" panose="02010509060101010101" pitchFamily="49" charset="-122"/>
              <a:cs typeface="+mn-cs"/>
            </a:endParaRPr>
          </a:p>
        </p:txBody>
      </p:sp>
      <p:graphicFrame>
        <p:nvGraphicFramePr>
          <p:cNvPr id="5" name="表格 4"/>
          <p:cNvGraphicFramePr>
            <a:graphicFrameLocks noGrp="1"/>
          </p:cNvGraphicFramePr>
          <p:nvPr/>
        </p:nvGraphicFramePr>
        <p:xfrm>
          <a:off x="198940" y="657055"/>
          <a:ext cx="11662707" cy="6073370"/>
        </p:xfrm>
        <a:graphic>
          <a:graphicData uri="http://schemas.openxmlformats.org/drawingml/2006/table">
            <a:tbl>
              <a:tblPr firstRow="1" bandRow="1">
                <a:tableStyleId>{5C22544A-7EE6-4342-B048-85BDC9FD1C3A}</a:tableStyleId>
              </a:tblPr>
              <a:tblGrid>
                <a:gridCol w="1826976"/>
                <a:gridCol w="7495889"/>
                <a:gridCol w="2339842"/>
              </a:tblGrid>
              <a:tr h="724672">
                <a:tc>
                  <a:txBody>
                    <a:bodyPr/>
                    <a:lstStyle/>
                    <a:p>
                      <a:r>
                        <a:rPr lang="en-US" altLang="zh-CN" sz="2000" dirty="0"/>
                        <a:t>2025</a:t>
                      </a:r>
                      <a:r>
                        <a:rPr lang="zh-CN" altLang="en-US" sz="2000" dirty="0"/>
                        <a:t>届广州市高三</a:t>
                      </a:r>
                      <a:r>
                        <a:rPr lang="en-US" altLang="zh-CN" sz="2000" dirty="0"/>
                        <a:t>12</a:t>
                      </a:r>
                      <a:r>
                        <a:rPr lang="zh-CN" altLang="en-US" sz="2000" dirty="0"/>
                        <a:t>月</a:t>
                      </a:r>
                      <a:r>
                        <a:rPr lang="en-US" altLang="zh-CN" sz="2000" dirty="0"/>
                        <a:t>24</a:t>
                      </a:r>
                      <a:r>
                        <a:rPr lang="zh-CN" altLang="en-US" sz="2000" dirty="0"/>
                        <a:t>日调研考</a:t>
                      </a:r>
                      <a:endParaRPr lang="zh-CN" altLang="en-US" sz="2000" dirty="0"/>
                    </a:p>
                  </a:txBody>
                  <a:tcPr/>
                </a:tc>
                <a:tc>
                  <a:txBody>
                    <a:bodyPr/>
                    <a:lstStyle/>
                    <a:p>
                      <a:r>
                        <a:rPr lang="zh-CN" altLang="en-US" sz="2000" dirty="0"/>
                        <a:t>假定你是李华，外教</a:t>
                      </a:r>
                      <a:r>
                        <a:rPr lang="en-US" altLang="zh-CN" sz="2000" dirty="0"/>
                        <a:t>Ryan </a:t>
                      </a:r>
                      <a:r>
                        <a:rPr lang="zh-CN" altLang="en-US" sz="2000" dirty="0"/>
                        <a:t>打算使用</a:t>
                      </a:r>
                      <a:r>
                        <a:rPr lang="en-US" altLang="zh-CN" sz="2000" dirty="0"/>
                        <a:t>AI </a:t>
                      </a:r>
                      <a:r>
                        <a:rPr lang="zh-CN" altLang="en-US" sz="2000" dirty="0"/>
                        <a:t>技术辅助英语作文批改，并向同学们征询意见。请你给外教写一封邮件，内容包括：</a:t>
                      </a:r>
                      <a:r>
                        <a:rPr lang="en-US" altLang="zh-CN" sz="2000" dirty="0"/>
                        <a:t>1. </a:t>
                      </a:r>
                      <a:r>
                        <a:rPr lang="zh-CN" altLang="en-US" sz="2000" dirty="0"/>
                        <a:t>你的看法；</a:t>
                      </a:r>
                      <a:r>
                        <a:rPr lang="en-US" altLang="zh-CN" sz="2000" dirty="0"/>
                        <a:t>2. </a:t>
                      </a:r>
                      <a:r>
                        <a:rPr lang="zh-CN" altLang="en-US" sz="2000" dirty="0"/>
                        <a:t>你的建议</a:t>
                      </a:r>
                      <a:endParaRPr lang="zh-CN" altLang="en-US" sz="2000" dirty="0"/>
                    </a:p>
                  </a:txBody>
                  <a:tcPr/>
                </a:tc>
                <a:tc>
                  <a:txBody>
                    <a:bodyPr/>
                    <a:lstStyle/>
                    <a:p>
                      <a:r>
                        <a:rPr lang="zh-CN" altLang="en-US" sz="2000" dirty="0"/>
                        <a:t>邮件，</a:t>
                      </a:r>
                      <a:r>
                        <a:rPr lang="en-US" altLang="zh-CN" sz="2000" dirty="0"/>
                        <a:t>AI+</a:t>
                      </a:r>
                      <a:r>
                        <a:rPr lang="zh-CN" altLang="en-US" sz="2000" dirty="0"/>
                        <a:t>改作业</a:t>
                      </a:r>
                      <a:endParaRPr lang="zh-CN" altLang="en-US" sz="2000" dirty="0"/>
                    </a:p>
                  </a:txBody>
                  <a:tcPr/>
                </a:tc>
              </a:tr>
              <a:tr h="1242927">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dirty="0"/>
                        <a:t>金丽衢十二校 </a:t>
                      </a:r>
                      <a:r>
                        <a:rPr lang="en-US" altLang="zh-CN" sz="2000" dirty="0"/>
                        <a:t>2024 </a:t>
                      </a:r>
                      <a:r>
                        <a:rPr lang="zh-CN" altLang="en-US" sz="2000" dirty="0"/>
                        <a:t>学年高三第二次联考英语试题</a:t>
                      </a:r>
                      <a:endParaRPr lang="zh-CN" altLang="en-US" sz="2000" dirty="0"/>
                    </a:p>
                    <a:p>
                      <a:endParaRPr lang="zh-CN" altLang="en-US" sz="2000" dirty="0"/>
                    </a:p>
                  </a:txBody>
                  <a:tcPr/>
                </a:tc>
                <a:tc>
                  <a:txBody>
                    <a:bodyPr/>
                    <a:lstStyle/>
                    <a:p>
                      <a:r>
                        <a:rPr lang="zh-CN" altLang="en-US" sz="2000" dirty="0"/>
                        <a:t>假如你是李华，你们学校的校报英语论坛（</a:t>
                      </a:r>
                      <a:r>
                        <a:rPr lang="en-US" altLang="zh-CN" sz="2000" dirty="0"/>
                        <a:t>English Forum</a:t>
                      </a:r>
                      <a:r>
                        <a:rPr lang="zh-CN" altLang="en-US" sz="2000" dirty="0"/>
                        <a:t>）正在组织一次讨论活动。主题是“</a:t>
                      </a:r>
                      <a:r>
                        <a:rPr lang="en-US" altLang="zh-CN" sz="2000" dirty="0"/>
                        <a:t>AI And Our Study”</a:t>
                      </a:r>
                      <a:r>
                        <a:rPr lang="zh-CN" altLang="en-US" sz="2000" dirty="0"/>
                        <a:t>。请你写一篇英语文章投稿。</a:t>
                      </a:r>
                      <a:endParaRPr lang="zh-CN" altLang="en-US" sz="2000" dirty="0"/>
                    </a:p>
                    <a:p>
                      <a:r>
                        <a:rPr lang="zh-CN" altLang="en-US" sz="2000" dirty="0"/>
                        <a:t>内容包括：</a:t>
                      </a:r>
                      <a:r>
                        <a:rPr lang="en-US" altLang="zh-CN" sz="2000" dirty="0"/>
                        <a:t>1. AI</a:t>
                      </a:r>
                      <a:r>
                        <a:rPr lang="zh-CN" altLang="en-US" sz="2000" dirty="0"/>
                        <a:t>用于学习的现状；  </a:t>
                      </a:r>
                      <a:r>
                        <a:rPr lang="en-US" altLang="zh-CN" sz="2000" dirty="0"/>
                        <a:t>2. </a:t>
                      </a:r>
                      <a:r>
                        <a:rPr lang="zh-CN" altLang="en-US" sz="2000" dirty="0"/>
                        <a:t>你的看法或建议。</a:t>
                      </a:r>
                      <a:endParaRPr lang="zh-CN" altLang="en-US" sz="2000" dirty="0"/>
                    </a:p>
                    <a:p>
                      <a:endParaRPr lang="zh-CN" altLang="en-US" sz="2000" dirty="0"/>
                    </a:p>
                  </a:txBody>
                  <a:tcPr/>
                </a:tc>
                <a:tc>
                  <a:txBody>
                    <a:bodyPr/>
                    <a:lstStyle/>
                    <a:p>
                      <a:r>
                        <a:rPr lang="zh-CN" altLang="en-US" sz="2000" dirty="0"/>
                        <a:t>投稿，</a:t>
                      </a:r>
                      <a:r>
                        <a:rPr lang="en-US" altLang="zh-CN" sz="2000" dirty="0"/>
                        <a:t>AI+</a:t>
                      </a:r>
                      <a:r>
                        <a:rPr lang="zh-CN" altLang="en-US" sz="2000" dirty="0"/>
                        <a:t>学习</a:t>
                      </a:r>
                      <a:endParaRPr lang="zh-CN" altLang="en-US" sz="2000" dirty="0"/>
                    </a:p>
                  </a:txBody>
                  <a:tcPr/>
                </a:tc>
              </a:tr>
              <a:tr h="1836650">
                <a:tc>
                  <a:txBody>
                    <a:bodyPr/>
                    <a:lstStyle/>
                    <a:p>
                      <a:r>
                        <a:rPr lang="en-US" altLang="zh-CN" sz="2000" dirty="0"/>
                        <a:t>202503</a:t>
                      </a:r>
                      <a:r>
                        <a:rPr lang="zh-CN" altLang="en-US" sz="2000" dirty="0"/>
                        <a:t>山东济宁高三统测</a:t>
                      </a:r>
                      <a:endParaRPr lang="zh-CN" alt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dirty="0"/>
                        <a:t>假定你是李华</a:t>
                      </a:r>
                      <a:r>
                        <a:rPr lang="en-US" altLang="zh-CN" sz="2000" dirty="0"/>
                        <a:t>,</a:t>
                      </a:r>
                      <a:r>
                        <a:rPr lang="zh-CN" altLang="en-US" sz="2000" dirty="0"/>
                        <a:t>你在</a:t>
                      </a:r>
                      <a:r>
                        <a:rPr lang="en-US" altLang="zh-CN" sz="2000" dirty="0"/>
                        <a:t>Global Forum</a:t>
                      </a:r>
                      <a:r>
                        <a:rPr lang="zh-CN" altLang="en-US" sz="2000" dirty="0"/>
                        <a:t>上看到了</a:t>
                      </a:r>
                      <a:r>
                        <a:rPr lang="en-US" altLang="zh-CN" sz="2000" dirty="0"/>
                        <a:t>Jason</a:t>
                      </a:r>
                      <a:r>
                        <a:rPr lang="zh-CN" altLang="en-US" sz="2000" dirty="0"/>
                        <a:t>的求助帖。请给他回帖</a:t>
                      </a:r>
                      <a:r>
                        <a:rPr lang="en-US" altLang="zh-CN" sz="2000" dirty="0"/>
                        <a:t>,</a:t>
                      </a:r>
                      <a:r>
                        <a:rPr lang="zh-CN" altLang="en-US" sz="2000" dirty="0"/>
                        <a:t>内容如下</a:t>
                      </a:r>
                      <a:r>
                        <a:rPr lang="en-US" altLang="zh-CN" sz="2000" dirty="0"/>
                        <a:t>: (1) </a:t>
                      </a:r>
                      <a:r>
                        <a:rPr lang="zh-CN" altLang="en-US" sz="2000" dirty="0"/>
                        <a:t>你的看法</a:t>
                      </a:r>
                      <a:r>
                        <a:rPr lang="en-US" altLang="zh-CN" sz="2000" dirty="0"/>
                        <a:t>; (2) </a:t>
                      </a:r>
                      <a:r>
                        <a:rPr lang="zh-CN" altLang="en-US" sz="2000" dirty="0"/>
                        <a:t>你的建议</a:t>
                      </a:r>
                      <a:endParaRPr lang="en-US" altLang="zh-CN" sz="2000" dirty="0"/>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2000" dirty="0"/>
                    </a:p>
                    <a:p>
                      <a:r>
                        <a:rPr lang="en-US" altLang="zh-CN" sz="2000" dirty="0"/>
                        <a:t> </a:t>
                      </a:r>
                      <a:endParaRPr lang="en-US" altLang="zh-CN" sz="2000" dirty="0"/>
                    </a:p>
                  </a:txBody>
                  <a:tcPr/>
                </a:tc>
                <a:tc>
                  <a:txBody>
                    <a:bodyPr/>
                    <a:lstStyle/>
                    <a:p>
                      <a:r>
                        <a:rPr lang="zh-CN" altLang="en-US" sz="2000" dirty="0"/>
                        <a:t>帖子，</a:t>
                      </a:r>
                      <a:r>
                        <a:rPr lang="en-US" altLang="zh-CN" sz="2000" dirty="0"/>
                        <a:t>AI+</a:t>
                      </a:r>
                      <a:r>
                        <a:rPr lang="zh-CN" altLang="en-US" sz="2000" dirty="0"/>
                        <a:t>职业</a:t>
                      </a:r>
                      <a:endParaRPr lang="zh-CN" altLang="en-US" sz="2000" dirty="0"/>
                    </a:p>
                  </a:txBody>
                  <a:tcPr/>
                </a:tc>
              </a:tr>
              <a:tr h="1242927">
                <a:tc>
                  <a:txBody>
                    <a:bodyPr/>
                    <a:lstStyle/>
                    <a:p>
                      <a:r>
                        <a:rPr lang="en-US" altLang="zh-CN" sz="2000" dirty="0"/>
                        <a:t>202503</a:t>
                      </a:r>
                      <a:r>
                        <a:rPr lang="zh-CN" altLang="en-US" sz="2000" dirty="0"/>
                        <a:t>厦门二检</a:t>
                      </a:r>
                      <a:endParaRPr lang="zh-CN" altLang="en-US" sz="2000" dirty="0"/>
                    </a:p>
                  </a:txBody>
                  <a:tcPr/>
                </a:tc>
                <a:tc>
                  <a:txBody>
                    <a:bodyPr/>
                    <a:lstStyle/>
                    <a:p>
                      <a:r>
                        <a:rPr lang="zh-CN" altLang="en-US" sz="2000" dirty="0"/>
                        <a:t>假定你是国际学校学生李华，校英文报正在组织“</a:t>
                      </a:r>
                      <a:r>
                        <a:rPr lang="en-US" altLang="zh-CN" sz="2000" dirty="0"/>
                        <a:t>AI</a:t>
                      </a:r>
                      <a:r>
                        <a:rPr lang="zh-CN" altLang="en-US" sz="2000" dirty="0"/>
                        <a:t>赋能高中体育选修课”创意提案征集活动。请以此为主题写一篇短文投稿。内容包括</a:t>
                      </a:r>
                      <a:r>
                        <a:rPr lang="en-US" altLang="zh-CN" sz="2000" dirty="0"/>
                        <a:t>:</a:t>
                      </a:r>
                      <a:endParaRPr lang="en-US" altLang="zh-CN" sz="2000" dirty="0"/>
                    </a:p>
                    <a:p>
                      <a:r>
                        <a:rPr lang="en-US" altLang="zh-CN" sz="2000" dirty="0"/>
                        <a:t>(1)</a:t>
                      </a:r>
                      <a:r>
                        <a:rPr lang="zh-CN" altLang="en-US" sz="2000" dirty="0"/>
                        <a:t>你的提案及理由</a:t>
                      </a:r>
                      <a:r>
                        <a:rPr lang="en-US" altLang="zh-CN" sz="2000" dirty="0"/>
                        <a:t>;</a:t>
                      </a:r>
                      <a:endParaRPr lang="en-US" altLang="zh-CN" sz="2000" dirty="0"/>
                    </a:p>
                    <a:p>
                      <a:r>
                        <a:rPr lang="en-US" altLang="zh-CN" sz="2000" dirty="0"/>
                        <a:t>(2)</a:t>
                      </a:r>
                      <a:r>
                        <a:rPr lang="zh-CN" altLang="en-US" sz="2000" dirty="0"/>
                        <a:t>预期效果。</a:t>
                      </a:r>
                      <a:endParaRPr lang="zh-CN" altLang="en-US" sz="2000" dirty="0"/>
                    </a:p>
                  </a:txBody>
                  <a:tcPr/>
                </a:tc>
                <a:tc>
                  <a:txBody>
                    <a:bodyPr/>
                    <a:lstStyle/>
                    <a:p>
                      <a:r>
                        <a:rPr lang="zh-CN" altLang="en-US" sz="2000" dirty="0"/>
                        <a:t>投稿，</a:t>
                      </a:r>
                      <a:r>
                        <a:rPr lang="en-US" altLang="zh-CN" sz="2000" dirty="0"/>
                        <a:t>AI+</a:t>
                      </a:r>
                      <a:r>
                        <a:rPr lang="zh-CN" altLang="en-US" sz="2000" dirty="0"/>
                        <a:t>体育</a:t>
                      </a:r>
                      <a:endParaRPr lang="zh-CN" altLang="en-US" sz="2000" dirty="0"/>
                    </a:p>
                  </a:txBody>
                  <a:tcPr/>
                </a:tc>
              </a:tr>
            </a:tbl>
          </a:graphicData>
        </a:graphic>
      </p:graphicFrame>
      <p:pic>
        <p:nvPicPr>
          <p:cNvPr id="3" name="图片 2"/>
          <p:cNvPicPr>
            <a:picLocks noChangeAspect="1"/>
          </p:cNvPicPr>
          <p:nvPr/>
        </p:nvPicPr>
        <p:blipFill>
          <a:blip r:embed="rId1"/>
          <a:stretch>
            <a:fillRect/>
          </a:stretch>
        </p:blipFill>
        <p:spPr>
          <a:xfrm>
            <a:off x="2014964" y="4053867"/>
            <a:ext cx="7052380" cy="1062461"/>
          </a:xfrm>
          <a:prstGeom prst="rect">
            <a:avLst/>
          </a:prstGeom>
        </p:spPr>
      </p:pic>
      <p:pic>
        <p:nvPicPr>
          <p:cNvPr id="4" name="图片 3"/>
          <p:cNvPicPr>
            <a:picLocks noChangeAspect="1"/>
          </p:cNvPicPr>
          <p:nvPr/>
        </p:nvPicPr>
        <p:blipFill>
          <a:blip r:embed="rId2"/>
          <a:stretch>
            <a:fillRect/>
          </a:stretch>
        </p:blipFill>
        <p:spPr>
          <a:xfrm>
            <a:off x="10759260" y="5555670"/>
            <a:ext cx="1233800" cy="1107193"/>
          </a:xfrm>
          <a:prstGeom prst="rect">
            <a:avLst/>
          </a:prstGeom>
        </p:spPr>
      </p:pic>
      <p:sp>
        <p:nvSpPr>
          <p:cNvPr id="6" name="文本框 5"/>
          <p:cNvSpPr txBox="1"/>
          <p:nvPr/>
        </p:nvSpPr>
        <p:spPr>
          <a:xfrm>
            <a:off x="231873" y="2583143"/>
            <a:ext cx="11960127" cy="523220"/>
          </a:xfrm>
          <a:prstGeom prst="rect">
            <a:avLst/>
          </a:prstGeom>
          <a:solidFill>
            <a:srgbClr val="FFC000"/>
          </a:solidFill>
        </p:spPr>
        <p:txBody>
          <a:bodyPr wrap="square">
            <a:spAutoFit/>
          </a:bodyPr>
          <a:lstStyle/>
          <a:p>
            <a:r>
              <a:rPr lang="zh-CN" altLang="en-US" sz="2800" b="1" dirty="0">
                <a:solidFill>
                  <a:srgbClr val="7030A0"/>
                </a:solidFill>
                <a:latin typeface="Calibri" panose="020F0502020204030204"/>
                <a:ea typeface="宋体" panose="02010600030101010101" pitchFamily="2" charset="-122"/>
              </a:rPr>
              <a:t>学生问题</a:t>
            </a:r>
            <a:r>
              <a:rPr lang="en-US" altLang="zh-CN" sz="2800" b="1" dirty="0">
                <a:solidFill>
                  <a:srgbClr val="7030A0"/>
                </a:solidFill>
                <a:latin typeface="Calibri" panose="020F0502020204030204"/>
                <a:ea typeface="宋体" panose="02010600030101010101" pitchFamily="2" charset="-122"/>
              </a:rPr>
              <a:t>3:</a:t>
            </a:r>
            <a:r>
              <a:rPr lang="zh-CN" altLang="en-US" sz="2800" b="1" dirty="0">
                <a:solidFill>
                  <a:srgbClr val="7030A0"/>
                </a:solidFill>
                <a:latin typeface="Calibri" panose="020F0502020204030204"/>
                <a:ea typeface="宋体" panose="02010600030101010101" pitchFamily="2" charset="-122"/>
              </a:rPr>
              <a:t>文章内容松散，逻辑性不强，没有深度，交际功能弱</a:t>
            </a:r>
            <a:endParaRPr lang="zh-CN" altLang="en-US" sz="2800" b="1" dirty="0">
              <a:solidFill>
                <a:srgbClr val="7030A0"/>
              </a:solidFill>
              <a:latin typeface="Calibri" panose="020F0502020204030204"/>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5063" y="1515490"/>
            <a:ext cx="4894481" cy="4901736"/>
          </a:xfrm>
          <a:solidFill>
            <a:schemeClr val="bg1">
              <a:lumMod val="95000"/>
            </a:schemeClr>
          </a:solidFill>
        </p:spPr>
        <p:txBody>
          <a:bodyPr>
            <a:normAutofit fontScale="92500" lnSpcReduction="10000"/>
          </a:bodyPr>
          <a:lstStyle/>
          <a:p>
            <a:r>
              <a:rPr lang="zh-CN" altLang="en-US" b="1" dirty="0">
                <a:highlight>
                  <a:srgbClr val="00FF00"/>
                </a:highlight>
              </a:rPr>
              <a:t>名词（</a:t>
            </a:r>
            <a:r>
              <a:rPr lang="en-US" altLang="zh-CN" b="1" dirty="0">
                <a:highlight>
                  <a:srgbClr val="00FF00"/>
                </a:highlight>
              </a:rPr>
              <a:t>Nouns</a:t>
            </a:r>
            <a:r>
              <a:rPr lang="zh-CN" altLang="en-US" b="1" dirty="0">
                <a:highlight>
                  <a:srgbClr val="00FF00"/>
                </a:highlight>
              </a:rPr>
              <a:t>）</a:t>
            </a:r>
            <a:endParaRPr lang="zh-CN" altLang="en-US" b="1" dirty="0">
              <a:highlight>
                <a:srgbClr val="00FF00"/>
              </a:highlight>
            </a:endParaRPr>
          </a:p>
          <a:p>
            <a:pPr>
              <a:lnSpc>
                <a:spcPct val="100000"/>
              </a:lnSpc>
            </a:pPr>
            <a:r>
              <a:rPr lang="en-US" altLang="zh-CN" b="1" dirty="0"/>
              <a:t>Intelligence</a:t>
            </a:r>
            <a:r>
              <a:rPr lang="zh-CN" altLang="en-US" b="1" dirty="0"/>
              <a:t>（智能）</a:t>
            </a:r>
            <a:endParaRPr lang="zh-CN" altLang="en-US" b="1" dirty="0"/>
          </a:p>
          <a:p>
            <a:pPr>
              <a:lnSpc>
                <a:spcPct val="100000"/>
              </a:lnSpc>
            </a:pPr>
            <a:r>
              <a:rPr lang="en-US" altLang="zh-CN" b="1" dirty="0"/>
              <a:t>Efficiency</a:t>
            </a:r>
            <a:r>
              <a:rPr lang="zh-CN" altLang="en-US" b="1" dirty="0"/>
              <a:t>（效率）</a:t>
            </a:r>
            <a:endParaRPr lang="zh-CN" altLang="en-US" b="1" dirty="0"/>
          </a:p>
          <a:p>
            <a:pPr>
              <a:lnSpc>
                <a:spcPct val="100000"/>
              </a:lnSpc>
            </a:pPr>
            <a:r>
              <a:rPr lang="en-US" altLang="zh-CN" b="1" dirty="0"/>
              <a:t>Accuracy</a:t>
            </a:r>
            <a:r>
              <a:rPr lang="zh-CN" altLang="en-US" b="1" dirty="0"/>
              <a:t>（准确性）</a:t>
            </a:r>
            <a:endParaRPr lang="zh-CN" altLang="en-US" b="1" dirty="0"/>
          </a:p>
          <a:p>
            <a:pPr>
              <a:lnSpc>
                <a:spcPct val="100000"/>
              </a:lnSpc>
            </a:pPr>
            <a:r>
              <a:rPr lang="en-US" altLang="zh-CN" b="1" dirty="0"/>
              <a:t>Learning ability</a:t>
            </a:r>
            <a:r>
              <a:rPr lang="zh-CN" altLang="en-US" b="1" dirty="0"/>
              <a:t>（学习能力）</a:t>
            </a:r>
            <a:endParaRPr lang="zh-CN" altLang="en-US" b="1" dirty="0"/>
          </a:p>
          <a:p>
            <a:pPr>
              <a:lnSpc>
                <a:spcPct val="100000"/>
              </a:lnSpc>
            </a:pPr>
            <a:r>
              <a:rPr lang="en-US" altLang="zh-CN" b="1" dirty="0"/>
              <a:t>Adaptability</a:t>
            </a:r>
            <a:r>
              <a:rPr lang="zh-CN" altLang="en-US" b="1" dirty="0"/>
              <a:t>（适应性）</a:t>
            </a:r>
            <a:endParaRPr lang="en-US" altLang="zh-CN" b="1" dirty="0"/>
          </a:p>
          <a:p>
            <a:r>
              <a:rPr lang="en-US" altLang="zh-CN" b="1" dirty="0"/>
              <a:t>Data Analysis</a:t>
            </a:r>
            <a:r>
              <a:rPr lang="en-US" altLang="zh-CN" dirty="0"/>
              <a:t> - </a:t>
            </a:r>
            <a:r>
              <a:rPr lang="zh-CN" altLang="en-US" dirty="0"/>
              <a:t>数据分析</a:t>
            </a:r>
            <a:endParaRPr lang="zh-CN" altLang="en-US" dirty="0"/>
          </a:p>
          <a:p>
            <a:r>
              <a:rPr lang="en-US" altLang="zh-CN" b="1" dirty="0"/>
              <a:t>Neural Network</a:t>
            </a:r>
            <a:r>
              <a:rPr lang="en-US" altLang="zh-CN" dirty="0"/>
              <a:t> - </a:t>
            </a:r>
            <a:r>
              <a:rPr lang="zh-CN" altLang="en-US" dirty="0"/>
              <a:t>神经网络</a:t>
            </a:r>
            <a:endParaRPr lang="zh-CN" altLang="en-US" dirty="0"/>
          </a:p>
          <a:p>
            <a:r>
              <a:rPr lang="en-US" altLang="zh-CN" b="1" dirty="0"/>
              <a:t>Ethics</a:t>
            </a:r>
            <a:r>
              <a:rPr lang="en-US" altLang="zh-CN" dirty="0"/>
              <a:t> - </a:t>
            </a:r>
            <a:r>
              <a:rPr lang="zh-CN" altLang="en-US" dirty="0"/>
              <a:t>伦理</a:t>
            </a:r>
            <a:endParaRPr lang="zh-CN" altLang="en-US" dirty="0"/>
          </a:p>
          <a:p>
            <a:r>
              <a:rPr lang="en-US" altLang="zh-CN" b="1" dirty="0"/>
              <a:t>Innovation</a:t>
            </a:r>
            <a:r>
              <a:rPr lang="en-US" altLang="zh-CN" dirty="0"/>
              <a:t> - </a:t>
            </a:r>
            <a:r>
              <a:rPr lang="zh-CN" altLang="en-US" dirty="0"/>
              <a:t>创新</a:t>
            </a:r>
            <a:endParaRPr lang="zh-CN" altLang="en-US" dirty="0"/>
          </a:p>
          <a:p>
            <a:pPr marL="0" indent="0">
              <a:buNone/>
            </a:pPr>
            <a:endParaRPr lang="zh-CN" altLang="en-US" dirty="0"/>
          </a:p>
        </p:txBody>
      </p:sp>
      <p:sp>
        <p:nvSpPr>
          <p:cNvPr id="4" name="文本框 3"/>
          <p:cNvSpPr txBox="1"/>
          <p:nvPr/>
        </p:nvSpPr>
        <p:spPr>
          <a:xfrm>
            <a:off x="164833" y="566709"/>
            <a:ext cx="11943668" cy="523220"/>
          </a:xfrm>
          <a:prstGeom prst="rect">
            <a:avLst/>
          </a:prstGeom>
          <a:solidFill>
            <a:schemeClr val="accent1">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  词汇突破：描述 </a:t>
            </a:r>
            <a:r>
              <a:rPr kumimoji="0" lang="en-US" altLang="zh-CN"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AI </a:t>
            </a:r>
            <a:r>
              <a:rPr kumimoji="0" lang="zh-CN" altLang="en-US"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特点特征的常用词汇及习语</a:t>
            </a:r>
            <a:endParaRPr kumimoji="0" lang="zh-CN" altLang="en-US"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endParaRPr>
          </a:p>
        </p:txBody>
      </p:sp>
      <p:sp>
        <p:nvSpPr>
          <p:cNvPr id="2" name="内容占位符 2"/>
          <p:cNvSpPr txBox="1"/>
          <p:nvPr/>
        </p:nvSpPr>
        <p:spPr>
          <a:xfrm>
            <a:off x="5507959" y="1131297"/>
            <a:ext cx="4894481" cy="5592554"/>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highlight>
                  <a:srgbClr val="00FF00"/>
                </a:highlight>
              </a:rPr>
              <a:t>形容词（</a:t>
            </a:r>
            <a:r>
              <a:rPr lang="en-US" altLang="zh-CN" b="1" dirty="0">
                <a:highlight>
                  <a:srgbClr val="00FF00"/>
                </a:highlight>
              </a:rPr>
              <a:t>Adjectives</a:t>
            </a:r>
            <a:r>
              <a:rPr lang="zh-CN" altLang="en-US" b="1" dirty="0">
                <a:highlight>
                  <a:srgbClr val="00FF00"/>
                </a:highlight>
              </a:rPr>
              <a:t>）</a:t>
            </a:r>
            <a:endParaRPr lang="en-US" altLang="zh-CN" b="1" dirty="0">
              <a:highlight>
                <a:srgbClr val="00FF00"/>
              </a:highlight>
            </a:endParaRPr>
          </a:p>
          <a:p>
            <a:r>
              <a:rPr lang="en-US" altLang="zh-CN" b="1" dirty="0"/>
              <a:t>Intelligent</a:t>
            </a:r>
            <a:r>
              <a:rPr lang="en-US" altLang="zh-CN" dirty="0"/>
              <a:t> - </a:t>
            </a:r>
            <a:r>
              <a:rPr lang="zh-CN" altLang="en-US" dirty="0"/>
              <a:t>智能的</a:t>
            </a:r>
            <a:endParaRPr lang="zh-CN" altLang="en-US" dirty="0"/>
          </a:p>
          <a:p>
            <a:r>
              <a:rPr lang="en-US" altLang="zh-CN" b="1" dirty="0"/>
              <a:t>Efficient</a:t>
            </a:r>
            <a:r>
              <a:rPr lang="en-US" altLang="zh-CN" dirty="0"/>
              <a:t> - </a:t>
            </a:r>
            <a:r>
              <a:rPr lang="zh-CN" altLang="en-US" dirty="0"/>
              <a:t>高效的</a:t>
            </a:r>
            <a:endParaRPr lang="zh-CN" altLang="en-US" dirty="0"/>
          </a:p>
          <a:p>
            <a:r>
              <a:rPr lang="en-US" altLang="zh-CN" b="1" dirty="0"/>
              <a:t>Adaptive</a:t>
            </a:r>
            <a:r>
              <a:rPr lang="en-US" altLang="zh-CN" dirty="0"/>
              <a:t> - </a:t>
            </a:r>
            <a:r>
              <a:rPr lang="zh-CN" altLang="en-US" dirty="0"/>
              <a:t>自适应的</a:t>
            </a:r>
            <a:endParaRPr lang="zh-CN" altLang="en-US" dirty="0"/>
          </a:p>
          <a:p>
            <a:r>
              <a:rPr lang="en-US" altLang="zh-CN" b="1" dirty="0"/>
              <a:t>Revolutionary</a:t>
            </a:r>
            <a:r>
              <a:rPr lang="en-US" altLang="zh-CN" dirty="0"/>
              <a:t> - </a:t>
            </a:r>
            <a:r>
              <a:rPr lang="zh-CN" altLang="en-US" dirty="0"/>
              <a:t>革命性的</a:t>
            </a:r>
            <a:endParaRPr lang="zh-CN" altLang="en-US" dirty="0"/>
          </a:p>
          <a:p>
            <a:r>
              <a:rPr lang="en-US" altLang="zh-CN" b="1" dirty="0"/>
              <a:t>Controversial</a:t>
            </a:r>
            <a:r>
              <a:rPr lang="en-US" altLang="zh-CN" dirty="0"/>
              <a:t> - </a:t>
            </a:r>
            <a:r>
              <a:rPr lang="zh-CN" altLang="en-US" dirty="0"/>
              <a:t>有争议的</a:t>
            </a:r>
            <a:endParaRPr lang="zh-CN" altLang="en-US" dirty="0"/>
          </a:p>
          <a:p>
            <a:r>
              <a:rPr lang="en-US" altLang="zh-CN" b="1" dirty="0"/>
              <a:t>Automated</a:t>
            </a:r>
            <a:r>
              <a:rPr lang="en-US" altLang="zh-CN" dirty="0"/>
              <a:t> - </a:t>
            </a:r>
            <a:r>
              <a:rPr lang="zh-CN" altLang="en-US" dirty="0"/>
              <a:t>自动化的</a:t>
            </a:r>
            <a:endParaRPr lang="zh-CN" altLang="en-US" dirty="0"/>
          </a:p>
          <a:p>
            <a:r>
              <a:rPr lang="en-US" altLang="zh-CN" b="1" dirty="0"/>
              <a:t>User-friendly</a:t>
            </a:r>
            <a:r>
              <a:rPr lang="en-US" altLang="zh-CN" dirty="0"/>
              <a:t> - </a:t>
            </a:r>
            <a:r>
              <a:rPr lang="zh-CN" altLang="en-US" dirty="0"/>
              <a:t>用户友好的</a:t>
            </a:r>
            <a:endParaRPr lang="zh-CN" altLang="en-US" dirty="0"/>
          </a:p>
          <a:p>
            <a:r>
              <a:rPr lang="en-US" altLang="zh-CN" b="1" dirty="0"/>
              <a:t>Ethical</a:t>
            </a:r>
            <a:r>
              <a:rPr lang="en-US" altLang="zh-CN" dirty="0"/>
              <a:t> - </a:t>
            </a:r>
            <a:r>
              <a:rPr lang="zh-CN" altLang="en-US" dirty="0"/>
              <a:t>合乎伦理的</a:t>
            </a:r>
            <a:endParaRPr lang="zh-CN" altLang="en-US" dirty="0"/>
          </a:p>
          <a:p>
            <a:r>
              <a:rPr lang="en-US" altLang="zh-CN" b="1" dirty="0"/>
              <a:t>Dual-edged</a:t>
            </a:r>
            <a:r>
              <a:rPr lang="en-US" altLang="zh-CN" dirty="0"/>
              <a:t> - </a:t>
            </a:r>
            <a:r>
              <a:rPr lang="zh-CN" altLang="en-US" dirty="0"/>
              <a:t>双刃剑的</a:t>
            </a:r>
            <a:endParaRPr lang="zh-CN" altLang="en-US" dirty="0"/>
          </a:p>
          <a:p>
            <a:r>
              <a:rPr lang="en-US" altLang="zh-CN" b="1" dirty="0"/>
              <a:t>Innovative</a:t>
            </a:r>
            <a:r>
              <a:rPr lang="en-US" altLang="zh-CN" dirty="0"/>
              <a:t> - </a:t>
            </a:r>
            <a:r>
              <a:rPr lang="zh-CN" altLang="en-US" dirty="0"/>
              <a:t>创新的</a:t>
            </a:r>
            <a:endParaRPr lang="zh-CN" altLang="en-US" dirty="0"/>
          </a:p>
        </p:txBody>
      </p:sp>
      <p:pic>
        <p:nvPicPr>
          <p:cNvPr id="5" name="图片 4"/>
          <p:cNvPicPr>
            <a:picLocks noChangeAspect="1"/>
          </p:cNvPicPr>
          <p:nvPr/>
        </p:nvPicPr>
        <p:blipFill>
          <a:blip r:embed="rId1"/>
          <a:stretch>
            <a:fillRect/>
          </a:stretch>
        </p:blipFill>
        <p:spPr>
          <a:xfrm>
            <a:off x="10490962" y="5237582"/>
            <a:ext cx="1567704" cy="1416278"/>
          </a:xfrm>
          <a:prstGeom prst="rect">
            <a:avLst/>
          </a:prstGeom>
        </p:spPr>
      </p:pic>
      <p:sp>
        <p:nvSpPr>
          <p:cNvPr id="6" name="文本框 5"/>
          <p:cNvSpPr txBox="1"/>
          <p:nvPr/>
        </p:nvSpPr>
        <p:spPr>
          <a:xfrm>
            <a:off x="225063" y="141148"/>
            <a:ext cx="5069696" cy="338554"/>
          </a:xfrm>
          <a:prstGeom prst="rect">
            <a:avLst/>
          </a:prstGeom>
          <a:solidFill>
            <a:srgbClr val="FFC000"/>
          </a:solidFill>
        </p:spPr>
        <p:txBody>
          <a:bodyPr wrap="square">
            <a:spAutoFit/>
          </a:bodyPr>
          <a:lstStyle/>
          <a:p>
            <a:r>
              <a:rPr lang="zh-CN" altLang="en-US" sz="1600" b="1" dirty="0">
                <a:solidFill>
                  <a:srgbClr val="7030A0"/>
                </a:solidFill>
                <a:latin typeface="Calibri" panose="020F0502020204030204"/>
                <a:ea typeface="宋体" panose="02010600030101010101" pitchFamily="2" charset="-122"/>
              </a:rPr>
              <a:t>学生问题</a:t>
            </a:r>
            <a:r>
              <a:rPr lang="en-US" altLang="zh-CN" sz="1600" b="1" dirty="0">
                <a:solidFill>
                  <a:srgbClr val="7030A0"/>
                </a:solidFill>
                <a:latin typeface="Calibri" panose="020F0502020204030204"/>
                <a:ea typeface="宋体" panose="02010600030101010101" pitchFamily="2" charset="-122"/>
              </a:rPr>
              <a:t>1:</a:t>
            </a:r>
            <a:r>
              <a:rPr lang="zh-CN" altLang="en-US" sz="1600" b="1" dirty="0">
                <a:solidFill>
                  <a:srgbClr val="7030A0"/>
                </a:solidFill>
                <a:latin typeface="Calibri" panose="020F0502020204030204"/>
                <a:ea typeface="宋体" panose="02010600030101010101" pitchFamily="2" charset="-122"/>
              </a:rPr>
              <a:t>和</a:t>
            </a:r>
            <a:r>
              <a:rPr lang="en-US" altLang="zh-CN" sz="1600" b="1" dirty="0">
                <a:solidFill>
                  <a:srgbClr val="7030A0"/>
                </a:solidFill>
                <a:latin typeface="Calibri" panose="020F0502020204030204"/>
                <a:ea typeface="宋体" panose="02010600030101010101" pitchFamily="2" charset="-122"/>
              </a:rPr>
              <a:t>AI</a:t>
            </a:r>
            <a:r>
              <a:rPr lang="zh-CN" altLang="en-US" sz="1600" b="1" dirty="0">
                <a:solidFill>
                  <a:srgbClr val="7030A0"/>
                </a:solidFill>
                <a:latin typeface="Calibri" panose="020F0502020204030204"/>
                <a:ea typeface="宋体" panose="02010600030101010101" pitchFamily="2" charset="-122"/>
              </a:rPr>
              <a:t>相关的词汇匮乏，或低端，不够地道</a:t>
            </a:r>
            <a:endParaRPr lang="zh-CN" altLang="en-US" sz="1600" b="1" dirty="0">
              <a:solidFill>
                <a:srgbClr val="7030A0"/>
              </a:solidFill>
              <a:latin typeface="Calibri" panose="020F0502020204030204"/>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bg/>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2" grpId="0" animBg="1"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2441" y="863912"/>
            <a:ext cx="4894481" cy="5818490"/>
          </a:xfrm>
          <a:solidFill>
            <a:schemeClr val="bg1">
              <a:lumMod val="95000"/>
            </a:schemeClr>
          </a:solidFill>
        </p:spPr>
        <p:txBody>
          <a:bodyPr>
            <a:normAutofit/>
          </a:bodyPr>
          <a:lstStyle/>
          <a:p>
            <a:r>
              <a:rPr lang="zh-CN" altLang="en-US" b="1" dirty="0">
                <a:highlight>
                  <a:srgbClr val="00FF00"/>
                </a:highlight>
              </a:rPr>
              <a:t>副词（</a:t>
            </a:r>
            <a:r>
              <a:rPr lang="en-US" altLang="zh-CN" b="1" dirty="0">
                <a:highlight>
                  <a:srgbClr val="00FF00"/>
                </a:highlight>
              </a:rPr>
              <a:t>Adverbs</a:t>
            </a:r>
            <a:r>
              <a:rPr lang="zh-CN" altLang="en-US" b="1" dirty="0">
                <a:highlight>
                  <a:srgbClr val="00FF00"/>
                </a:highlight>
              </a:rPr>
              <a:t>）</a:t>
            </a:r>
            <a:endParaRPr lang="zh-CN" altLang="en-US" b="1" dirty="0">
              <a:highlight>
                <a:srgbClr val="00FF00"/>
              </a:highlight>
            </a:endParaRPr>
          </a:p>
          <a:p>
            <a:r>
              <a:rPr lang="en-US" altLang="zh-CN" b="1" dirty="0"/>
              <a:t>Efficiently</a:t>
            </a:r>
            <a:r>
              <a:rPr lang="en-US" altLang="zh-CN" dirty="0"/>
              <a:t> - </a:t>
            </a:r>
            <a:r>
              <a:rPr lang="zh-CN" altLang="en-US" dirty="0"/>
              <a:t>高效地</a:t>
            </a:r>
            <a:endParaRPr lang="zh-CN" altLang="en-US" dirty="0"/>
          </a:p>
          <a:p>
            <a:r>
              <a:rPr lang="en-US" altLang="zh-CN" b="1" dirty="0"/>
              <a:t>Accurately</a:t>
            </a:r>
            <a:r>
              <a:rPr lang="en-US" altLang="zh-CN" dirty="0"/>
              <a:t> - </a:t>
            </a:r>
            <a:r>
              <a:rPr lang="zh-CN" altLang="en-US" dirty="0"/>
              <a:t>精准地</a:t>
            </a:r>
            <a:endParaRPr lang="zh-CN" altLang="en-US" dirty="0"/>
          </a:p>
          <a:p>
            <a:r>
              <a:rPr lang="en-US" altLang="zh-CN" b="1" dirty="0"/>
              <a:t>Ethically</a:t>
            </a:r>
            <a:r>
              <a:rPr lang="en-US" altLang="zh-CN" dirty="0"/>
              <a:t> - </a:t>
            </a:r>
            <a:r>
              <a:rPr lang="zh-CN" altLang="en-US" dirty="0"/>
              <a:t>合乎伦理地</a:t>
            </a:r>
            <a:endParaRPr lang="zh-CN" altLang="en-US" b="1" dirty="0"/>
          </a:p>
          <a:p>
            <a:r>
              <a:rPr lang="en-US" altLang="zh-CN" b="1" dirty="0"/>
              <a:t>Gradually - </a:t>
            </a:r>
            <a:r>
              <a:rPr lang="zh-CN" altLang="en-US" b="1" dirty="0"/>
              <a:t>逐步地</a:t>
            </a:r>
            <a:endParaRPr lang="zh-CN" altLang="en-US" b="1" dirty="0"/>
          </a:p>
          <a:p>
            <a:r>
              <a:rPr lang="en-US" altLang="zh-CN" b="1" dirty="0"/>
              <a:t>Significantly - </a:t>
            </a:r>
            <a:r>
              <a:rPr lang="zh-CN" altLang="en-US" b="1" dirty="0"/>
              <a:t>显著地</a:t>
            </a:r>
            <a:endParaRPr lang="zh-CN" altLang="en-US" b="1" dirty="0"/>
          </a:p>
          <a:p>
            <a:r>
              <a:rPr lang="en-US" altLang="zh-CN" b="1" dirty="0"/>
              <a:t>Rapidly</a:t>
            </a:r>
            <a:r>
              <a:rPr lang="zh-CN" altLang="en-US" b="1" dirty="0"/>
              <a:t>（迅速地）</a:t>
            </a:r>
            <a:endParaRPr lang="zh-CN" altLang="en-US" b="1" dirty="0"/>
          </a:p>
          <a:p>
            <a:r>
              <a:rPr lang="en-US" altLang="zh-CN" b="1" dirty="0"/>
              <a:t>Independently</a:t>
            </a:r>
            <a:r>
              <a:rPr lang="zh-CN" altLang="en-US" b="1" dirty="0"/>
              <a:t>（独立地）</a:t>
            </a:r>
            <a:endParaRPr lang="zh-CN" altLang="en-US" b="1" dirty="0"/>
          </a:p>
          <a:p>
            <a:endParaRPr lang="zh-CN" altLang="en-US" dirty="0"/>
          </a:p>
          <a:p>
            <a:endParaRPr lang="zh-CN" altLang="en-US" dirty="0"/>
          </a:p>
        </p:txBody>
      </p:sp>
      <p:sp>
        <p:nvSpPr>
          <p:cNvPr id="4" name="文本框 3"/>
          <p:cNvSpPr txBox="1"/>
          <p:nvPr/>
        </p:nvSpPr>
        <p:spPr>
          <a:xfrm>
            <a:off x="157075" y="175598"/>
            <a:ext cx="11960127" cy="523220"/>
          </a:xfrm>
          <a:prstGeom prst="rect">
            <a:avLst/>
          </a:prstGeom>
          <a:solidFill>
            <a:schemeClr val="accent1">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  词汇突破：描述 </a:t>
            </a:r>
            <a:r>
              <a:rPr kumimoji="0" lang="en-US" altLang="zh-CN"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AI </a:t>
            </a:r>
            <a:r>
              <a:rPr kumimoji="0" lang="zh-CN" altLang="en-US"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特点特征的常用词汇及习语</a:t>
            </a:r>
            <a:endParaRPr kumimoji="0" lang="zh-CN" altLang="en-US"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endParaRPr>
          </a:p>
        </p:txBody>
      </p:sp>
      <p:sp>
        <p:nvSpPr>
          <p:cNvPr id="2" name="内容占位符 2"/>
          <p:cNvSpPr txBox="1"/>
          <p:nvPr/>
        </p:nvSpPr>
        <p:spPr>
          <a:xfrm>
            <a:off x="5792683" y="912279"/>
            <a:ext cx="5541497" cy="5818490"/>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kumimoji="0" lang="zh-CN" altLang="en-US" sz="2800" b="1" i="0" u="none" strike="noStrike" kern="1200" cap="none" spc="0" normalizeH="0" baseline="0" noProof="0" dirty="0">
                <a:ln>
                  <a:noFill/>
                </a:ln>
                <a:solidFill>
                  <a:prstClr val="black"/>
                </a:solidFill>
                <a:effectLst/>
                <a:highlight>
                  <a:srgbClr val="00FF00"/>
                </a:highlight>
                <a:uLnTx/>
                <a:uFillTx/>
                <a:latin typeface="等线" panose="02010600030101010101" charset="-122"/>
                <a:ea typeface="等线" panose="02010600030101010101" charset="-122"/>
              </a:rPr>
              <a:t>动词</a:t>
            </a:r>
            <a:endParaRPr kumimoji="0" lang="zh-CN" altLang="en-US" sz="2800" b="1" i="0" u="none" strike="noStrike" kern="1200" cap="none" spc="0" normalizeH="0" baseline="0" noProof="0" dirty="0">
              <a:ln>
                <a:noFill/>
              </a:ln>
              <a:solidFill>
                <a:prstClr val="black"/>
              </a:solidFill>
              <a:effectLst/>
              <a:highlight>
                <a:srgbClr val="00FF00"/>
              </a:highlight>
              <a:uLnTx/>
              <a:uFillTx/>
              <a:latin typeface="等线" panose="02010600030101010101" charset="-122"/>
              <a:ea typeface="等线" panose="02010600030101010101" charset="-122"/>
            </a:endParaRPr>
          </a:p>
          <a:p>
            <a:pPr lvl="0"/>
            <a:r>
              <a:rPr lang="en-US" altLang="zh-CN" b="1" dirty="0">
                <a:solidFill>
                  <a:prstClr val="black"/>
                </a:solidFill>
              </a:rPr>
              <a:t>Optimize - </a:t>
            </a:r>
            <a:r>
              <a:rPr lang="zh-CN" altLang="en-US" b="1" dirty="0">
                <a:solidFill>
                  <a:prstClr val="black"/>
                </a:solidFill>
              </a:rPr>
              <a:t>优化</a:t>
            </a:r>
            <a:endParaRPr lang="zh-CN" altLang="en-US" b="1" dirty="0">
              <a:solidFill>
                <a:prstClr val="black"/>
              </a:solidFill>
            </a:endParaRPr>
          </a:p>
          <a:p>
            <a:pPr lvl="0"/>
            <a:r>
              <a:rPr lang="en-US" altLang="zh-CN" b="1" dirty="0">
                <a:solidFill>
                  <a:prstClr val="black"/>
                </a:solidFill>
              </a:rPr>
              <a:t>Automate - </a:t>
            </a:r>
            <a:r>
              <a:rPr lang="zh-CN" altLang="en-US" b="1" dirty="0">
                <a:solidFill>
                  <a:prstClr val="black"/>
                </a:solidFill>
              </a:rPr>
              <a:t>使自动化</a:t>
            </a:r>
            <a:endParaRPr lang="zh-CN" altLang="en-US" b="1" dirty="0">
              <a:solidFill>
                <a:prstClr val="black"/>
              </a:solidFill>
            </a:endParaRPr>
          </a:p>
          <a:p>
            <a:pPr lvl="0"/>
            <a:r>
              <a:rPr lang="en-US" altLang="zh-CN" b="1" dirty="0">
                <a:solidFill>
                  <a:prstClr val="black"/>
                </a:solidFill>
              </a:rPr>
              <a:t>Analyze - </a:t>
            </a:r>
            <a:r>
              <a:rPr lang="zh-CN" altLang="en-US" b="1" dirty="0">
                <a:solidFill>
                  <a:prstClr val="black"/>
                </a:solidFill>
              </a:rPr>
              <a:t>分析</a:t>
            </a:r>
            <a:endParaRPr lang="zh-CN" altLang="en-US" b="1" dirty="0">
              <a:solidFill>
                <a:prstClr val="black"/>
              </a:solidFill>
            </a:endParaRPr>
          </a:p>
          <a:p>
            <a:pPr lvl="0"/>
            <a:r>
              <a:rPr lang="en-US" altLang="zh-CN" b="1" dirty="0">
                <a:solidFill>
                  <a:prstClr val="black"/>
                </a:solidFill>
              </a:rPr>
              <a:t>Predict - </a:t>
            </a:r>
            <a:r>
              <a:rPr lang="zh-CN" altLang="en-US" b="1" dirty="0">
                <a:solidFill>
                  <a:prstClr val="black"/>
                </a:solidFill>
              </a:rPr>
              <a:t>预测</a:t>
            </a:r>
            <a:endParaRPr lang="zh-CN" altLang="en-US" b="1" dirty="0">
              <a:solidFill>
                <a:prstClr val="black"/>
              </a:solidFill>
            </a:endParaRPr>
          </a:p>
          <a:p>
            <a:pPr lvl="0"/>
            <a:r>
              <a:rPr lang="en-US" altLang="zh-CN" b="1" dirty="0">
                <a:solidFill>
                  <a:prstClr val="black"/>
                </a:solidFill>
              </a:rPr>
              <a:t>Enhance - </a:t>
            </a:r>
            <a:r>
              <a:rPr lang="zh-CN" altLang="en-US" b="1" dirty="0">
                <a:solidFill>
                  <a:prstClr val="black"/>
                </a:solidFill>
              </a:rPr>
              <a:t>增强</a:t>
            </a:r>
            <a:endParaRPr lang="zh-CN" altLang="en-US" b="1" dirty="0">
              <a:solidFill>
                <a:prstClr val="black"/>
              </a:solidFill>
            </a:endParaRPr>
          </a:p>
          <a:p>
            <a:pPr lvl="0"/>
            <a:r>
              <a:rPr lang="en-US" altLang="zh-CN" b="1" dirty="0">
                <a:solidFill>
                  <a:prstClr val="black"/>
                </a:solidFill>
              </a:rPr>
              <a:t>Revolutionize - </a:t>
            </a:r>
            <a:r>
              <a:rPr lang="zh-CN" altLang="en-US" b="1" dirty="0">
                <a:solidFill>
                  <a:prstClr val="black"/>
                </a:solidFill>
              </a:rPr>
              <a:t>彻底改变</a:t>
            </a:r>
            <a:endParaRPr lang="zh-CN" altLang="en-US" b="1" dirty="0">
              <a:solidFill>
                <a:prstClr val="black"/>
              </a:solidFill>
            </a:endParaRPr>
          </a:p>
          <a:p>
            <a:pPr lvl="0"/>
            <a:r>
              <a:rPr lang="en-US" altLang="zh-CN" b="1" dirty="0">
                <a:solidFill>
                  <a:prstClr val="black"/>
                </a:solidFill>
              </a:rPr>
              <a:t>Ethically regulate - </a:t>
            </a:r>
            <a:r>
              <a:rPr lang="zh-CN" altLang="en-US" b="1" dirty="0">
                <a:solidFill>
                  <a:prstClr val="black"/>
                </a:solidFill>
              </a:rPr>
              <a:t>伦理监管</a:t>
            </a:r>
            <a:endParaRPr lang="zh-CN" altLang="en-US" b="1" dirty="0">
              <a:solidFill>
                <a:prstClr val="black"/>
              </a:solidFill>
            </a:endParaRPr>
          </a:p>
          <a:p>
            <a:pPr lvl="0"/>
            <a:r>
              <a:rPr lang="en-US" altLang="zh-CN" b="1" dirty="0">
                <a:solidFill>
                  <a:prstClr val="black"/>
                </a:solidFill>
              </a:rPr>
              <a:t>Collaborate - </a:t>
            </a:r>
            <a:r>
              <a:rPr lang="zh-CN" altLang="en-US" b="1" dirty="0">
                <a:solidFill>
                  <a:prstClr val="black"/>
                </a:solidFill>
              </a:rPr>
              <a:t>协作</a:t>
            </a:r>
            <a:endParaRPr lang="zh-CN" altLang="en-US" b="1" dirty="0">
              <a:solidFill>
                <a:prstClr val="black"/>
              </a:solidFill>
            </a:endParaRPr>
          </a:p>
          <a:p>
            <a:pPr lvl="0"/>
            <a:r>
              <a:rPr lang="en-US" altLang="zh-CN" b="1" dirty="0">
                <a:solidFill>
                  <a:prstClr val="black"/>
                </a:solidFill>
              </a:rPr>
              <a:t>Simulate - </a:t>
            </a:r>
            <a:r>
              <a:rPr lang="zh-CN" altLang="en-US" b="1" dirty="0">
                <a:solidFill>
                  <a:prstClr val="black"/>
                </a:solidFill>
              </a:rPr>
              <a:t>模拟</a:t>
            </a:r>
            <a:endParaRPr lang="zh-CN" altLang="en-US" b="1" dirty="0">
              <a:solidFill>
                <a:prstClr val="black"/>
              </a:solidFill>
            </a:endParaRPr>
          </a:p>
          <a:p>
            <a:pPr lvl="0"/>
            <a:r>
              <a:rPr lang="en-US" altLang="zh-CN" b="1" dirty="0">
                <a:solidFill>
                  <a:prstClr val="black"/>
                </a:solidFill>
              </a:rPr>
              <a:t>Personalize - </a:t>
            </a:r>
            <a:r>
              <a:rPr lang="zh-CN" altLang="en-US" b="1" dirty="0">
                <a:solidFill>
                  <a:prstClr val="black"/>
                </a:solidFill>
              </a:rPr>
              <a:t>个性化</a:t>
            </a:r>
            <a:endParaRPr kumimoji="0" lang="zh-CN" altLang="en-US" sz="28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endParaRPr>
          </a:p>
        </p:txBody>
      </p:sp>
      <p:pic>
        <p:nvPicPr>
          <p:cNvPr id="5" name="图片 4"/>
          <p:cNvPicPr>
            <a:picLocks noChangeAspect="1"/>
          </p:cNvPicPr>
          <p:nvPr/>
        </p:nvPicPr>
        <p:blipFill>
          <a:blip r:embed="rId1"/>
          <a:stretch>
            <a:fillRect/>
          </a:stretch>
        </p:blipFill>
        <p:spPr>
          <a:xfrm>
            <a:off x="10383376" y="5123554"/>
            <a:ext cx="1607753" cy="14524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bg/>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2" grpId="0" animBg="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85292" y="1106186"/>
            <a:ext cx="11906707" cy="1018288"/>
          </a:xfrm>
          <a:solidFill>
            <a:schemeClr val="bg1">
              <a:lumMod val="95000"/>
            </a:schemeClr>
          </a:solidFill>
        </p:spPr>
        <p:txBody>
          <a:bodyPr>
            <a:normAutofit/>
          </a:bodyPr>
          <a:lstStyle/>
          <a:p>
            <a:r>
              <a:rPr lang="zh-CN" altLang="en-US" b="1" dirty="0">
                <a:highlight>
                  <a:srgbClr val="00FF00"/>
                </a:highlight>
              </a:rPr>
              <a:t>类比思维</a:t>
            </a:r>
            <a:endParaRPr lang="zh-CN" altLang="en-US" dirty="0">
              <a:highlight>
                <a:srgbClr val="00FF00"/>
              </a:highlight>
            </a:endParaRPr>
          </a:p>
          <a:p>
            <a:pPr lvl="1"/>
            <a:r>
              <a:rPr lang="zh-CN" altLang="en-US" b="1" dirty="0"/>
              <a:t>定义</a:t>
            </a:r>
            <a:r>
              <a:rPr lang="zh-CN" altLang="en-US" dirty="0"/>
              <a:t>：根据两个或两类对象部分属性相同，从而推出它们的其他属性也相同的推理。</a:t>
            </a:r>
            <a:endParaRPr lang="zh-CN" altLang="en-US" dirty="0"/>
          </a:p>
        </p:txBody>
      </p:sp>
      <p:sp>
        <p:nvSpPr>
          <p:cNvPr id="4" name="文本框 3"/>
          <p:cNvSpPr txBox="1"/>
          <p:nvPr/>
        </p:nvSpPr>
        <p:spPr>
          <a:xfrm>
            <a:off x="290768" y="484913"/>
            <a:ext cx="11960127" cy="52322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  思维突破</a:t>
            </a:r>
            <a:r>
              <a:rPr kumimoji="0" lang="en-US" altLang="zh-CN"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1</a:t>
            </a:r>
            <a:r>
              <a:rPr kumimoji="0" lang="zh-CN" altLang="en-US"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a:t>
            </a:r>
            <a:endParaRPr kumimoji="0" lang="zh-CN" altLang="en-US"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endParaRPr>
          </a:p>
        </p:txBody>
      </p:sp>
      <p:pic>
        <p:nvPicPr>
          <p:cNvPr id="5" name="图片 4"/>
          <p:cNvPicPr>
            <a:picLocks noChangeAspect="1"/>
          </p:cNvPicPr>
          <p:nvPr/>
        </p:nvPicPr>
        <p:blipFill>
          <a:blip r:embed="rId1"/>
          <a:stretch>
            <a:fillRect/>
          </a:stretch>
        </p:blipFill>
        <p:spPr>
          <a:xfrm>
            <a:off x="10853650" y="5857521"/>
            <a:ext cx="1099253" cy="974933"/>
          </a:xfrm>
          <a:prstGeom prst="rect">
            <a:avLst/>
          </a:prstGeom>
        </p:spPr>
      </p:pic>
      <p:sp>
        <p:nvSpPr>
          <p:cNvPr id="2" name="文本框 1"/>
          <p:cNvSpPr txBox="1"/>
          <p:nvPr/>
        </p:nvSpPr>
        <p:spPr>
          <a:xfrm>
            <a:off x="285293" y="89188"/>
            <a:ext cx="5003991" cy="369332"/>
          </a:xfrm>
          <a:prstGeom prst="rect">
            <a:avLst/>
          </a:prstGeom>
          <a:solidFill>
            <a:schemeClr val="accent2">
              <a:lumMod val="40000"/>
              <a:lumOff val="60000"/>
            </a:schemeClr>
          </a:solidFill>
        </p:spPr>
        <p:txBody>
          <a:bodyPr wrap="square">
            <a:spAutoFit/>
          </a:bodyPr>
          <a:lstStyle/>
          <a:p>
            <a:r>
              <a:rPr lang="zh-CN" altLang="en-US" dirty="0"/>
              <a:t>学生问题</a:t>
            </a:r>
            <a:r>
              <a:rPr lang="en-US" altLang="zh-CN" dirty="0"/>
              <a:t>2:</a:t>
            </a:r>
            <a:r>
              <a:rPr lang="zh-CN" altLang="en-US" dirty="0"/>
              <a:t>相关阐述空洞，肤浅，甚至无话可说</a:t>
            </a:r>
            <a:endParaRPr lang="zh-CN" altLang="en-US" dirty="0"/>
          </a:p>
        </p:txBody>
      </p:sp>
      <p:sp>
        <p:nvSpPr>
          <p:cNvPr id="6" name="文本框 5"/>
          <p:cNvSpPr txBox="1"/>
          <p:nvPr/>
        </p:nvSpPr>
        <p:spPr>
          <a:xfrm>
            <a:off x="5727319" y="89188"/>
            <a:ext cx="5897058" cy="338554"/>
          </a:xfrm>
          <a:prstGeom prst="rect">
            <a:avLst/>
          </a:prstGeom>
          <a:solidFill>
            <a:schemeClr val="accent2">
              <a:lumMod val="40000"/>
              <a:lumOff val="60000"/>
            </a:schemeClr>
          </a:solidFill>
        </p:spPr>
        <p:txBody>
          <a:bodyPr wrap="square">
            <a:spAutoFit/>
          </a:bodyPr>
          <a:lstStyle/>
          <a:p>
            <a:r>
              <a:rPr lang="zh-CN" altLang="en-US" sz="1600" b="1" dirty="0">
                <a:solidFill>
                  <a:srgbClr val="7030A0"/>
                </a:solidFill>
                <a:latin typeface="Calibri" panose="020F0502020204030204"/>
                <a:ea typeface="宋体" panose="02010600030101010101" pitchFamily="2" charset="-122"/>
              </a:rPr>
              <a:t>学生问题</a:t>
            </a:r>
            <a:r>
              <a:rPr lang="en-US" altLang="zh-CN" sz="1600" b="1" dirty="0">
                <a:solidFill>
                  <a:srgbClr val="7030A0"/>
                </a:solidFill>
                <a:latin typeface="Calibri" panose="020F0502020204030204"/>
                <a:ea typeface="宋体" panose="02010600030101010101" pitchFamily="2" charset="-122"/>
              </a:rPr>
              <a:t>3:</a:t>
            </a:r>
            <a:r>
              <a:rPr lang="zh-CN" altLang="en-US" sz="1600" b="1" dirty="0">
                <a:solidFill>
                  <a:srgbClr val="7030A0"/>
                </a:solidFill>
                <a:latin typeface="Calibri" panose="020F0502020204030204"/>
                <a:ea typeface="宋体" panose="02010600030101010101" pitchFamily="2" charset="-122"/>
              </a:rPr>
              <a:t>文章内容松散，逻辑性不强，没有深度，交际功能弱</a:t>
            </a:r>
            <a:endParaRPr lang="zh-CN" altLang="en-US" sz="1600" b="1" dirty="0">
              <a:solidFill>
                <a:srgbClr val="7030A0"/>
              </a:solidFill>
              <a:latin typeface="Calibri" panose="020F0502020204030204"/>
              <a:ea typeface="宋体" panose="02010600030101010101" pitchFamily="2" charset="-122"/>
            </a:endParaRPr>
          </a:p>
        </p:txBody>
      </p:sp>
      <p:sp>
        <p:nvSpPr>
          <p:cNvPr id="10" name="文本框 9"/>
          <p:cNvSpPr txBox="1"/>
          <p:nvPr/>
        </p:nvSpPr>
        <p:spPr>
          <a:xfrm>
            <a:off x="378374" y="1894506"/>
            <a:ext cx="12055115" cy="4401205"/>
          </a:xfrm>
          <a:prstGeom prst="rect">
            <a:avLst/>
          </a:prstGeom>
          <a:solidFill>
            <a:schemeClr val="accent4">
              <a:lumMod val="20000"/>
              <a:lumOff val="80000"/>
            </a:schemeClr>
          </a:solidFill>
        </p:spPr>
        <p:txBody>
          <a:bodyPr wrap="square">
            <a:spAutoFit/>
          </a:bodyPr>
          <a:lstStyle/>
          <a:p>
            <a:r>
              <a:rPr lang="zh-CN" altLang="en-US" sz="2800" dirty="0">
                <a:highlight>
                  <a:srgbClr val="00FFFF"/>
                </a:highlight>
              </a:rPr>
              <a:t>回复 </a:t>
            </a:r>
            <a:r>
              <a:rPr lang="en-US" altLang="zh-CN" sz="2800" dirty="0">
                <a:highlight>
                  <a:srgbClr val="00FFFF"/>
                </a:highlight>
              </a:rPr>
              <a:t>Jason </a:t>
            </a:r>
            <a:r>
              <a:rPr lang="zh-CN" altLang="en-US" sz="2800" dirty="0">
                <a:highlight>
                  <a:srgbClr val="00FFFF"/>
                </a:highlight>
              </a:rPr>
              <a:t>关于 </a:t>
            </a:r>
            <a:r>
              <a:rPr lang="en-US" altLang="zh-CN" sz="2800" dirty="0">
                <a:highlight>
                  <a:srgbClr val="00FFFF"/>
                </a:highlight>
              </a:rPr>
              <a:t>AI </a:t>
            </a:r>
            <a:r>
              <a:rPr lang="zh-CN" altLang="en-US" sz="2800" dirty="0">
                <a:highlight>
                  <a:srgbClr val="00FFFF"/>
                </a:highlight>
              </a:rPr>
              <a:t>写作业的信件</a:t>
            </a:r>
            <a:r>
              <a:rPr lang="en-US" altLang="zh-CN" sz="2800" dirty="0">
                <a:highlight>
                  <a:srgbClr val="00FFFF"/>
                </a:highlight>
              </a:rPr>
              <a:t>:</a:t>
            </a:r>
            <a:r>
              <a:rPr lang="en-US" altLang="zh-CN" sz="2800" dirty="0"/>
              <a:t>Using AI to do homework </a:t>
            </a:r>
            <a:r>
              <a:rPr lang="en-US" altLang="zh-CN" sz="2800" dirty="0">
                <a:solidFill>
                  <a:srgbClr val="C00000"/>
                </a:solidFill>
              </a:rPr>
              <a:t>is similar to cheating with</a:t>
            </a:r>
            <a:r>
              <a:rPr lang="en-US" altLang="zh-CN" sz="2800" dirty="0"/>
              <a:t> a calculator in math exams. It might get you the answer, but you’ll never learn the problem - solving process.</a:t>
            </a:r>
            <a:endParaRPr lang="en-US" altLang="zh-CN" sz="2800" dirty="0"/>
          </a:p>
          <a:p>
            <a:r>
              <a:rPr lang="zh-CN" altLang="en-US" sz="2800" dirty="0">
                <a:highlight>
                  <a:srgbClr val="00FFFF"/>
                </a:highlight>
              </a:rPr>
              <a:t>论坛</a:t>
            </a:r>
            <a:r>
              <a:rPr lang="en-US" altLang="zh-CN" sz="2800" dirty="0">
                <a:highlight>
                  <a:srgbClr val="00FFFF"/>
                </a:highlight>
              </a:rPr>
              <a:t>“AI And Our Study”</a:t>
            </a:r>
            <a:r>
              <a:rPr lang="zh-CN" altLang="en-US" sz="2800" dirty="0">
                <a:highlight>
                  <a:srgbClr val="00FFFF"/>
                </a:highlight>
              </a:rPr>
              <a:t>：</a:t>
            </a:r>
            <a:r>
              <a:rPr lang="en-US" altLang="zh-CN" sz="2800" dirty="0"/>
              <a:t>AI in student sports </a:t>
            </a:r>
            <a:r>
              <a:rPr lang="en-US" altLang="zh-CN" sz="2800" b="1" dirty="0">
                <a:solidFill>
                  <a:srgbClr val="FF0000"/>
                </a:solidFill>
              </a:rPr>
              <a:t>is like a doctor checking patients</a:t>
            </a:r>
            <a:r>
              <a:rPr lang="en-US" altLang="zh-CN" sz="2800" dirty="0"/>
              <a:t>: it tracks things like heart rate and how they move. Then it spots problems in their training, </a:t>
            </a:r>
            <a:r>
              <a:rPr lang="en-US" altLang="zh-CN" sz="2800" b="1" dirty="0">
                <a:solidFill>
                  <a:srgbClr val="FF0000"/>
                </a:solidFill>
              </a:rPr>
              <a:t>just like a doctor reads medical records</a:t>
            </a:r>
            <a:r>
              <a:rPr lang="en-US" altLang="zh-CN" sz="2800" dirty="0"/>
              <a:t>. Finally, it makes personalized workout plans to help them get fitter and perform better.</a:t>
            </a:r>
            <a:endParaRPr lang="en-US" altLang="zh-CN" sz="2800" dirty="0"/>
          </a:p>
          <a:p>
            <a:r>
              <a:rPr lang="zh-CN" altLang="en-US" sz="2800" dirty="0">
                <a:highlight>
                  <a:srgbClr val="00FFFF"/>
                </a:highlight>
              </a:rPr>
              <a:t>课前汇报（</a:t>
            </a:r>
            <a:r>
              <a:rPr lang="en-US" altLang="zh-CN" sz="2800" dirty="0">
                <a:highlight>
                  <a:srgbClr val="00FFFF"/>
                </a:highlight>
              </a:rPr>
              <a:t>AI </a:t>
            </a:r>
            <a:r>
              <a:rPr lang="zh-CN" altLang="en-US" sz="2800" dirty="0">
                <a:highlight>
                  <a:srgbClr val="00FFFF"/>
                </a:highlight>
              </a:rPr>
              <a:t>与人类共存</a:t>
            </a:r>
            <a:r>
              <a:rPr lang="en-US" altLang="zh-CN" sz="2800" dirty="0">
                <a:highlight>
                  <a:srgbClr val="00FFFF"/>
                </a:highlight>
              </a:rPr>
              <a:t>: </a:t>
            </a:r>
            <a:r>
              <a:rPr lang="en-US" altLang="zh-CN" sz="2800" dirty="0"/>
              <a:t>AI is a versatile tool, </a:t>
            </a:r>
            <a:r>
              <a:rPr lang="en-US" altLang="zh-CN" sz="2800" dirty="0">
                <a:solidFill>
                  <a:srgbClr val="C00000"/>
                </a:solidFill>
              </a:rPr>
              <a:t>much like a Swiss Army knife</a:t>
            </a:r>
            <a:r>
              <a:rPr lang="en-US" altLang="zh-CN" sz="2800" dirty="0"/>
              <a:t>. It can handle many tasks, but you still need a human hand to decide when and how to use it</a:t>
            </a:r>
            <a:endParaRPr lang="en-US" altLang="zh-CN" sz="2800" dirty="0"/>
          </a:p>
        </p:txBody>
      </p:sp>
      <p:sp>
        <p:nvSpPr>
          <p:cNvPr id="12" name="文本框 11"/>
          <p:cNvSpPr txBox="1"/>
          <p:nvPr/>
        </p:nvSpPr>
        <p:spPr>
          <a:xfrm>
            <a:off x="488624" y="6295711"/>
            <a:ext cx="9884440" cy="523220"/>
          </a:xfrm>
          <a:prstGeom prst="rect">
            <a:avLst/>
          </a:prstGeom>
          <a:noFill/>
        </p:spPr>
        <p:txBody>
          <a:bodyPr wrap="square">
            <a:spAutoFit/>
          </a:bodyPr>
          <a:lstStyle/>
          <a:p>
            <a:r>
              <a:rPr lang="zh-CN" altLang="en-US" sz="2800" b="1" dirty="0">
                <a:solidFill>
                  <a:srgbClr val="7030A0"/>
                </a:solidFill>
                <a:latin typeface="幼圆" panose="02010509060101010101" pitchFamily="49" charset="-122"/>
                <a:ea typeface="微软简隶书" pitchFamily="2" charset="-122"/>
              </a:rPr>
              <a:t>通过类比，能让读者更易理解 </a:t>
            </a:r>
            <a:r>
              <a:rPr lang="en-US" altLang="zh-CN" sz="2800" b="1" dirty="0">
                <a:solidFill>
                  <a:srgbClr val="7030A0"/>
                </a:solidFill>
                <a:latin typeface="幼圆" panose="02010509060101010101" pitchFamily="49" charset="-122"/>
                <a:ea typeface="微软简隶书" pitchFamily="2" charset="-122"/>
              </a:rPr>
              <a:t>AI </a:t>
            </a:r>
            <a:r>
              <a:rPr lang="zh-CN" altLang="en-US" sz="2800" b="1" dirty="0">
                <a:solidFill>
                  <a:srgbClr val="7030A0"/>
                </a:solidFill>
                <a:latin typeface="幼圆" panose="02010509060101010101" pitchFamily="49" charset="-122"/>
                <a:ea typeface="微软简隶书" pitchFamily="2" charset="-122"/>
              </a:rPr>
              <a:t>的作用机制。</a:t>
            </a:r>
            <a:endParaRPr lang="zh-CN" altLang="en-US" sz="2800" b="1" dirty="0">
              <a:solidFill>
                <a:srgbClr val="7030A0"/>
              </a:solidFill>
              <a:latin typeface="幼圆" panose="02010509060101010101" pitchFamily="49" charset="-122"/>
              <a:ea typeface="微软简隶书"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0768" y="484913"/>
            <a:ext cx="11960127" cy="52322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  思维突破</a:t>
            </a:r>
            <a:r>
              <a:rPr kumimoji="0" lang="en-US" altLang="zh-CN"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2</a:t>
            </a:r>
            <a:r>
              <a:rPr kumimoji="0" lang="zh-CN" altLang="en-US"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a:t>
            </a:r>
            <a:endParaRPr kumimoji="0" lang="zh-CN" altLang="en-US" sz="28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endParaRPr>
          </a:p>
        </p:txBody>
      </p:sp>
      <p:pic>
        <p:nvPicPr>
          <p:cNvPr id="5" name="图片 4"/>
          <p:cNvPicPr>
            <a:picLocks noChangeAspect="1"/>
          </p:cNvPicPr>
          <p:nvPr/>
        </p:nvPicPr>
        <p:blipFill>
          <a:blip r:embed="rId1"/>
          <a:stretch>
            <a:fillRect/>
          </a:stretch>
        </p:blipFill>
        <p:spPr>
          <a:xfrm>
            <a:off x="10853650" y="5857521"/>
            <a:ext cx="1099253" cy="974933"/>
          </a:xfrm>
          <a:prstGeom prst="rect">
            <a:avLst/>
          </a:prstGeom>
        </p:spPr>
      </p:pic>
      <p:sp>
        <p:nvSpPr>
          <p:cNvPr id="2" name="文本框 1"/>
          <p:cNvSpPr txBox="1"/>
          <p:nvPr/>
        </p:nvSpPr>
        <p:spPr>
          <a:xfrm>
            <a:off x="285293" y="89188"/>
            <a:ext cx="5003991" cy="369332"/>
          </a:xfrm>
          <a:prstGeom prst="rect">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学生问题</a:t>
            </a:r>
            <a:r>
              <a:rPr kumimoji="0" lang="en-US" altLang="zh-CN"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2:</a:t>
            </a:r>
            <a:r>
              <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相关阐述空洞，肤浅，甚至无话可说</a:t>
            </a: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6" name="文本框 5"/>
          <p:cNvSpPr txBox="1"/>
          <p:nvPr/>
        </p:nvSpPr>
        <p:spPr>
          <a:xfrm>
            <a:off x="5727319" y="89188"/>
            <a:ext cx="5897058" cy="338554"/>
          </a:xfrm>
          <a:prstGeom prst="rect">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学生问题</a:t>
            </a:r>
            <a:r>
              <a:rPr kumimoji="0" lang="en-US" altLang="zh-CN" sz="16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3:</a:t>
            </a:r>
            <a:r>
              <a:rPr kumimoji="0" lang="zh-CN" altLang="en-US" sz="16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rPr>
              <a:t>文章内容松散，逻辑性不强，没有深度，交际功能弱</a:t>
            </a:r>
            <a:endParaRPr kumimoji="0" lang="zh-CN" altLang="en-US" sz="1600" b="1" i="0" u="none" strike="noStrike" kern="1200" cap="none" spc="0" normalizeH="0" baseline="0" noProof="0" dirty="0">
              <a:ln>
                <a:noFill/>
              </a:ln>
              <a:solidFill>
                <a:srgbClr val="7030A0"/>
              </a:solidFill>
              <a:effectLst/>
              <a:uLnTx/>
              <a:uFillTx/>
              <a:latin typeface="Calibri" panose="020F0502020204030204"/>
              <a:ea typeface="宋体" panose="02010600030101010101" pitchFamily="2" charset="-122"/>
              <a:cs typeface="+mn-cs"/>
            </a:endParaRPr>
          </a:p>
        </p:txBody>
      </p:sp>
      <p:sp>
        <p:nvSpPr>
          <p:cNvPr id="10" name="文本框 9"/>
          <p:cNvSpPr txBox="1"/>
          <p:nvPr/>
        </p:nvSpPr>
        <p:spPr>
          <a:xfrm>
            <a:off x="239097" y="2332543"/>
            <a:ext cx="11095084" cy="3108543"/>
          </a:xfrm>
          <a:prstGeom prst="rect">
            <a:avLst/>
          </a:prstGeom>
          <a:solidFill>
            <a:schemeClr val="accent4">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创意提案（</a:t>
            </a:r>
            <a:r>
              <a:rPr kumimoji="0" lang="en-US" altLang="zh-CN"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AI </a:t>
            </a:r>
            <a:r>
              <a:rPr kumimoji="0" lang="zh-CN" altLang="en-US"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赋能高中体育选修课）</a:t>
            </a:r>
            <a:r>
              <a:rPr kumimoji="0" lang="en-US" altLang="zh-CN"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a:t>
            </a:r>
            <a:r>
              <a:rPr kumimoji="0" lang="en-US" altLang="zh-CN"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AI can revolutionize PE classes by offering VR snowboarding experiences, real - time motion correction, and personalized fitness plans tailored to each student’s strengths and weaknesses.</a:t>
            </a:r>
            <a:endParaRPr kumimoji="0" lang="en-US" altLang="zh-CN" sz="2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给校长的 </a:t>
            </a:r>
            <a:r>
              <a:rPr kumimoji="0" lang="en-US" altLang="zh-CN"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AI </a:t>
            </a:r>
            <a:r>
              <a:rPr kumimoji="0" lang="zh-CN" altLang="en-US" sz="2800" b="0" i="0" u="none" strike="noStrike" kern="1200" cap="none" spc="0" normalizeH="0" baseline="0" noProof="0" dirty="0">
                <a:ln>
                  <a:noFill/>
                </a:ln>
                <a:solidFill>
                  <a:prstClr val="black"/>
                </a:solidFill>
                <a:effectLst/>
                <a:highlight>
                  <a:srgbClr val="00FFFF"/>
                </a:highlight>
                <a:uLnTx/>
                <a:uFillTx/>
                <a:latin typeface="等线" panose="02010600030101010101" charset="-122"/>
                <a:ea typeface="等线" panose="02010600030101010101" charset="-122"/>
                <a:cs typeface="+mn-cs"/>
              </a:rPr>
              <a:t>课程建议信：</a:t>
            </a:r>
            <a:r>
              <a:rPr lang="en-US" altLang="zh-CN" sz="2800" dirty="0">
                <a:solidFill>
                  <a:prstClr val="black"/>
                </a:solidFill>
                <a:latin typeface="等线" panose="02010600030101010101" charset="-122"/>
                <a:ea typeface="等线" panose="02010600030101010101" charset="-122"/>
              </a:rPr>
              <a:t>The AI course could include hands - on coding projects, ethical debates about AI bias, and partnerships with tech companies for real - world exposure.</a:t>
            </a:r>
            <a:endParaRPr lang="zh-CN" altLang="en-US" sz="2800" dirty="0">
              <a:solidFill>
                <a:prstClr val="black"/>
              </a:solidFill>
              <a:latin typeface="等线" panose="02010600030101010101" charset="-122"/>
              <a:ea typeface="等线" panose="02010600030101010101" charset="-122"/>
            </a:endParaRPr>
          </a:p>
        </p:txBody>
      </p:sp>
      <p:sp>
        <p:nvSpPr>
          <p:cNvPr id="11" name="内容占位符 2"/>
          <p:cNvSpPr>
            <a:spLocks noGrp="1"/>
          </p:cNvSpPr>
          <p:nvPr>
            <p:ph idx="1"/>
          </p:nvPr>
        </p:nvSpPr>
        <p:spPr>
          <a:xfrm>
            <a:off x="189537" y="1008134"/>
            <a:ext cx="11426692" cy="1324408"/>
          </a:xfrm>
          <a:solidFill>
            <a:schemeClr val="bg1">
              <a:lumMod val="95000"/>
            </a:schemeClr>
          </a:solidFill>
        </p:spPr>
        <p:txBody>
          <a:bodyPr>
            <a:normAutofit/>
          </a:bodyPr>
          <a:lstStyle/>
          <a:p>
            <a:r>
              <a:rPr lang="zh-CN" altLang="en-US" b="1" dirty="0">
                <a:highlight>
                  <a:srgbClr val="00FF00"/>
                </a:highlight>
              </a:rPr>
              <a:t>发散思维</a:t>
            </a:r>
            <a:endParaRPr lang="zh-CN" altLang="en-US" dirty="0">
              <a:highlight>
                <a:srgbClr val="00FF00"/>
              </a:highlight>
            </a:endParaRPr>
          </a:p>
          <a:p>
            <a:pPr lvl="1"/>
            <a:r>
              <a:rPr lang="zh-CN" altLang="en-US" b="1" dirty="0"/>
              <a:t>定义</a:t>
            </a:r>
            <a:r>
              <a:rPr lang="zh-CN" altLang="en-US" dirty="0"/>
              <a:t>：以一个问题为中心，沿着不同方向、不同角度，向外扩散，寻求多种答案的思维方式。</a:t>
            </a:r>
            <a:endParaRPr lang="zh-CN" altLang="en-US" dirty="0"/>
          </a:p>
          <a:p>
            <a:pPr marL="0" indent="0">
              <a:spcBef>
                <a:spcPts val="600"/>
              </a:spcBef>
              <a:buNone/>
            </a:pPr>
            <a:endParaRPr lang="zh-CN" altLang="en-US" dirty="0">
              <a:solidFill>
                <a:srgbClr val="222222"/>
              </a:solidFill>
              <a:latin typeface="Inter"/>
            </a:endParaRPr>
          </a:p>
        </p:txBody>
      </p:sp>
      <p:sp>
        <p:nvSpPr>
          <p:cNvPr id="12" name="文本框 11"/>
          <p:cNvSpPr txBox="1"/>
          <p:nvPr/>
        </p:nvSpPr>
        <p:spPr>
          <a:xfrm>
            <a:off x="407294" y="5678916"/>
            <a:ext cx="9884440" cy="523220"/>
          </a:xfrm>
          <a:prstGeom prst="rect">
            <a:avLst/>
          </a:prstGeom>
          <a:noFill/>
        </p:spPr>
        <p:txBody>
          <a:bodyPr wrap="square">
            <a:spAutoFit/>
          </a:bodyPr>
          <a:lstStyle/>
          <a:p>
            <a:r>
              <a:rPr lang="zh-CN" altLang="en-US" sz="2800" b="1" dirty="0">
                <a:solidFill>
                  <a:srgbClr val="7030A0"/>
                </a:solidFill>
                <a:latin typeface="幼圆" panose="02010509060101010101" pitchFamily="49" charset="-122"/>
                <a:ea typeface="微软简隶书" pitchFamily="2" charset="-122"/>
              </a:rPr>
              <a:t>从多个维度提出创意，丰富提案内容。</a:t>
            </a:r>
            <a:endParaRPr lang="zh-CN" altLang="en-US" sz="2800" b="1" dirty="0">
              <a:solidFill>
                <a:srgbClr val="7030A0"/>
              </a:solidFill>
              <a:latin typeface="幼圆" panose="02010509060101010101" pitchFamily="49" charset="-122"/>
              <a:ea typeface="微软简隶书"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build="p"/>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8933</Words>
  <Application>WPS 演示</Application>
  <PresentationFormat>宽屏</PresentationFormat>
  <Paragraphs>302</Paragraphs>
  <Slides>19</Slides>
  <Notes>5</Notes>
  <HiddenSlides>0</HiddenSlides>
  <MMClips>2</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19</vt:i4>
      </vt:variant>
    </vt:vector>
  </HeadingPairs>
  <TitlesOfParts>
    <vt:vector size="38" baseType="lpstr">
      <vt:lpstr>Arial</vt:lpstr>
      <vt:lpstr>宋体</vt:lpstr>
      <vt:lpstr>Wingdings</vt:lpstr>
      <vt:lpstr>Arial</vt:lpstr>
      <vt:lpstr>微软雅黑</vt:lpstr>
      <vt:lpstr>幼圆</vt:lpstr>
      <vt:lpstr>微软简隶书</vt:lpstr>
      <vt:lpstr>Calibri</vt:lpstr>
      <vt:lpstr>Calibri</vt:lpstr>
      <vt:lpstr>等线</vt:lpstr>
      <vt:lpstr>Inter</vt:lpstr>
      <vt:lpstr>等线 Light</vt:lpstr>
      <vt:lpstr>Times New Roman</vt:lpstr>
      <vt:lpstr>Arial Unicode MS</vt:lpstr>
      <vt:lpstr>HelveticaNeue</vt:lpstr>
      <vt:lpstr>华文新魏</vt:lpstr>
      <vt:lpstr>Segoe Print</vt:lpstr>
      <vt:lpstr>Office 主题​​</vt:lpstr>
      <vt:lpstr>1_Office 主题​​</vt:lpstr>
      <vt:lpstr>PowerPoint 演示文稿</vt:lpstr>
      <vt:lpstr>PowerPoint 演示文稿</vt:lpstr>
      <vt:lpstr>AI类应用文</vt:lpstr>
      <vt:lpstr>AI类应用文</vt:lpstr>
      <vt:lpstr>2024--2025AI类应用文梳理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5步审题法</vt:lpstr>
      <vt:lpstr>PowerPoint 演示文稿</vt:lpstr>
      <vt:lpstr>PowerPoint 演示文稿</vt:lpstr>
      <vt:lpstr>下水作文：</vt:lpstr>
      <vt:lpstr>参考范文</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艳 刘</dc:creator>
  <cp:lastModifiedBy>Administrator</cp:lastModifiedBy>
  <cp:revision>25</cp:revision>
  <dcterms:created xsi:type="dcterms:W3CDTF">2025-03-15T06:51:00Z</dcterms:created>
  <dcterms:modified xsi:type="dcterms:W3CDTF">2025-04-22T06:03:46Z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