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30" r:id="rId3"/>
    <p:sldId id="270" r:id="rId4"/>
    <p:sldId id="416" r:id="rId5"/>
    <p:sldId id="417" r:id="rId6"/>
    <p:sldId id="488" r:id="rId8"/>
    <p:sldId id="441" r:id="rId9"/>
    <p:sldId id="468" r:id="rId10"/>
    <p:sldId id="511" r:id="rId11"/>
    <p:sldId id="512" r:id="rId12"/>
    <p:sldId id="513" r:id="rId13"/>
    <p:sldId id="514" r:id="rId14"/>
    <p:sldId id="515" r:id="rId15"/>
    <p:sldId id="516" r:id="rId16"/>
    <p:sldId id="517" r:id="rId17"/>
    <p:sldId id="518" r:id="rId18"/>
    <p:sldId id="519" r:id="rId19"/>
    <p:sldId id="520" r:id="rId20"/>
    <p:sldId id="521" r:id="rId21"/>
    <p:sldId id="522" r:id="rId22"/>
    <p:sldId id="523" r:id="rId23"/>
    <p:sldId id="524" r:id="rId24"/>
    <p:sldId id="525" r:id="rId25"/>
    <p:sldId id="454" r:id="rId26"/>
    <p:sldId id="277" r:id="rId27"/>
    <p:sldId id="439" r:id="rId28"/>
    <p:sldId id="505" r:id="rId29"/>
  </p:sldIdLst>
  <p:sldSz cx="12192000" cy="6858000"/>
  <p:notesSz cx="6858000" cy="9144000"/>
  <p:embeddedFontLst>
    <p:embeddedFont>
      <p:font typeface="Trebuchet MS" panose="020B0603020202020204"/>
      <p:regular r:id="rId34"/>
      <p:bold r:id="rId35"/>
      <p:italic r:id="rId36"/>
      <p:boldItalic r:id="rId37"/>
    </p:embeddedFont>
    <p:embeddedFont>
      <p:font typeface="微软雅黑" panose="020B0503020204020204" charset="-122"/>
      <p:regular r:id="rId38"/>
    </p:embeddedFont>
    <p:embeddedFont>
      <p:font typeface="华文中宋" panose="02010600040101010101" charset="-122"/>
      <p:regular r:id="rId39"/>
    </p:embeddedFont>
    <p:embeddedFont>
      <p:font typeface="Calibri" panose="020F0502020204030204" charset="0"/>
      <p:regular r:id="rId40"/>
      <p:bold r:id="rId41"/>
      <p:italic r:id="rId42"/>
      <p:boldItalic r:id="rId43"/>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46"/>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【设计意图】通过阅读理解的形式帮助学生理解新闻的主要内容。该新闻主题语境是关于“人与社会”中“社会热点问题”这一子主题，通过学习让学生了解威尔士禁止体罚孩子的法律。 </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image" Target="../media/image8.png"/><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4" Type="http://schemas.openxmlformats.org/officeDocument/2006/relationships/notesSlide" Target="../notesSlides/notesSlide4.xml"/><Relationship Id="rId13" Type="http://schemas.openxmlformats.org/officeDocument/2006/relationships/slideLayout" Target="../slideLayouts/slideLayout2.xml"/><Relationship Id="rId12" Type="http://schemas.openxmlformats.org/officeDocument/2006/relationships/tags" Target="../tags/tag23.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1" Type="http://schemas.openxmlformats.org/officeDocument/2006/relationships/notesSlide" Target="../notesSlides/notesSlide5.xml"/><Relationship Id="rId10" Type="http://schemas.openxmlformats.org/officeDocument/2006/relationships/slideLayout" Target="../slideLayouts/slideLayout2.xml"/><Relationship Id="rId1" Type="http://schemas.openxmlformats.org/officeDocument/2006/relationships/tags" Target="../tags/tag24.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39.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1.xml"/><Relationship Id="rId1" Type="http://schemas.openxmlformats.org/officeDocument/2006/relationships/tags" Target="../tags/tag40.xml"/></Relationships>
</file>

<file path=ppt/slides/_rels/slide15.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image" Target="../media/image8.png"/><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6" Type="http://schemas.openxmlformats.org/officeDocument/2006/relationships/notesSlide" Target="../notesSlides/notesSlide6.xml"/><Relationship Id="rId15" Type="http://schemas.openxmlformats.org/officeDocument/2006/relationships/slideLayout" Target="../slideLayouts/slideLayout2.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2.xml"/></Relationships>
</file>

<file path=ppt/slides/_rels/slide16.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tags" Target="../tags/tag55.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0.xml"/><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media/media1.mp3"/></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custDataLst>
              <p:tags r:id="rId1"/>
            </p:custDataLst>
          </p:nvPr>
        </p:nvSpPr>
        <p:spPr>
          <a:xfrm>
            <a:off x="2037715" y="789940"/>
            <a:ext cx="8247380" cy="188658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1. </a:t>
            </a:r>
            <a:r>
              <a:rPr lang="en-US" altLang="zh-CN" sz="2000" b="0" i="0" smtClean="0">
                <a:latin typeface="Times New Roman" panose="02020603050405020304" charset="0"/>
                <a:ea typeface="华文中宋" panose="02010600040101010101" charset="-122"/>
                <a:cs typeface="Times New Roman" panose="02020603050405020304" charset="0"/>
              </a:rPr>
              <a:t>Which transportation is used when traveling from Chongqing to Guilin?</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Cruise ship</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High-speed bullet train</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Domestic flight</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Private coach</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custDataLst>
              <p:tags r:id="rId2"/>
            </p:custDataLst>
          </p:nvPr>
        </p:nvSpPr>
        <p:spPr>
          <a:xfrm>
            <a:off x="2037715" y="2891155"/>
            <a:ext cx="8248015" cy="1886585"/>
          </a:xfrm>
          <a:prstGeom prst="rect">
            <a:avLst/>
          </a:prstGeom>
          <a:solidFill>
            <a:schemeClr val="bg2"/>
          </a:solidFill>
          <a:ln w="34925" cmpd="sng">
            <a:noFill/>
            <a:prstDash val="sysDash"/>
          </a:ln>
        </p:spPr>
        <p:txBody>
          <a:bodyPr wrap="square">
            <a:spAutoFit/>
          </a:bodyPr>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2</a:t>
            </a:r>
            <a:r>
              <a:rPr sz="2000" b="0" i="0" smtClean="0">
                <a:latin typeface="Times New Roman" panose="02020603050405020304" charset="0"/>
                <a:ea typeface="华文中宋" panose="02010600040101010101" charset="-122"/>
                <a:cs typeface="Times New Roman" panose="02020603050405020304" charset="0"/>
              </a:rPr>
              <a:t>.</a:t>
            </a:r>
            <a:r>
              <a:rPr lang="en-US" sz="2000" b="0" i="0" smtClean="0">
                <a:latin typeface="Times New Roman" panose="02020603050405020304" charset="0"/>
                <a:ea typeface="华文中宋" panose="02010600040101010101" charset="-122"/>
                <a:cs typeface="Times New Roman" panose="02020603050405020304" charset="0"/>
              </a:rPr>
              <a:t> </a:t>
            </a:r>
            <a:r>
              <a:rPr lang="en-US" altLang="zh-CN" sz="2000" b="0" i="0" smtClean="0">
                <a:latin typeface="Times New Roman" panose="02020603050405020304" charset="0"/>
                <a:ea typeface="华文中宋" panose="02010600040101010101" charset="-122"/>
                <a:cs typeface="Times New Roman" panose="02020603050405020304" charset="0"/>
              </a:rPr>
              <a:t>Which activity is mentioned as part of the Shanghai itinerary?</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Visiting the Terracotta Warriors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Exploring the Reed Flute Caves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Cruising on the Huangpu River</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Hiking along the Great Wall</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sp>
        <p:nvSpPr>
          <p:cNvPr id="3" name="文本框 2"/>
          <p:cNvSpPr txBox="1"/>
          <p:nvPr>
            <p:custDataLst>
              <p:tags r:id="rId3"/>
            </p:custDataLst>
          </p:nvPr>
        </p:nvSpPr>
        <p:spPr>
          <a:xfrm>
            <a:off x="495300" y="3492500"/>
            <a:ext cx="1054100" cy="429895"/>
          </a:xfrm>
          <a:prstGeom prst="rect">
            <a:avLst/>
          </a:prstGeom>
          <a:solidFill>
            <a:srgbClr val="0070C0"/>
          </a:solidFill>
        </p:spPr>
        <p:txBody>
          <a:bodyPr wrap="square" rtlCol="0" anchor="t">
            <a:spAutoFit/>
          </a:bodyPr>
          <a:lstStyle/>
          <a:p>
            <a:pPr lvl="0" algn="l">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sp>
        <p:nvSpPr>
          <p:cNvPr id="4" name="文本框 3"/>
          <p:cNvSpPr txBox="1"/>
          <p:nvPr>
            <p:custDataLst>
              <p:tags r:id="rId4"/>
            </p:custDataLst>
          </p:nvPr>
        </p:nvSpPr>
        <p:spPr>
          <a:xfrm>
            <a:off x="495935" y="1351280"/>
            <a:ext cx="1053465" cy="429895"/>
          </a:xfrm>
          <a:prstGeom prst="rect">
            <a:avLst/>
          </a:prstGeom>
          <a:solidFill>
            <a:srgbClr val="0070C0"/>
          </a:solidFill>
        </p:spPr>
        <p:txBody>
          <a:bodyPr wrap="square" rtlCol="0" anchor="t">
            <a:spAutoFit/>
          </a:bodyPr>
          <a:lstStyle/>
          <a:p>
            <a:pPr lvl="0" algn="l">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pic>
        <p:nvPicPr>
          <p:cNvPr id="6" name="图片 5"/>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rcRect l="70052" t="56434" r="6315" b="20374"/>
          <a:stretch>
            <a:fillRect/>
          </a:stretch>
        </p:blipFill>
        <p:spPr>
          <a:xfrm>
            <a:off x="2037715" y="4893945"/>
            <a:ext cx="379466" cy="396000"/>
          </a:xfrm>
          <a:prstGeom prst="rect">
            <a:avLst/>
          </a:prstGeom>
        </p:spPr>
      </p:pic>
      <p:pic>
        <p:nvPicPr>
          <p:cNvPr id="8" name="图片 7"/>
          <p:cNvPicPr>
            <a:picLocks noChangeAspect="1"/>
          </p:cNvPicPr>
          <p:nvPr>
            <p:custDataLst>
              <p:tags r:id="rId7"/>
            </p:custDataLst>
          </p:nvPr>
        </p:nvPicPr>
        <p:blipFill>
          <a:blip r:embed="rId6">
            <a:clrChange>
              <a:clrFrom>
                <a:srgbClr val="FFFFFF">
                  <a:alpha val="100000"/>
                </a:srgbClr>
              </a:clrFrom>
              <a:clrTo>
                <a:srgbClr val="FFFFFF">
                  <a:alpha val="100000"/>
                  <a:alpha val="0"/>
                </a:srgbClr>
              </a:clrTo>
            </a:clrChange>
          </a:blip>
          <a:srcRect l="70052" t="56434" r="6315" b="20374"/>
          <a:stretch>
            <a:fillRect/>
          </a:stretch>
        </p:blipFill>
        <p:spPr>
          <a:xfrm>
            <a:off x="2037715" y="1564005"/>
            <a:ext cx="379466" cy="396000"/>
          </a:xfrm>
          <a:prstGeom prst="rect">
            <a:avLst/>
          </a:prstGeom>
        </p:spPr>
      </p:pic>
      <p:sp>
        <p:nvSpPr>
          <p:cNvPr id="13" name="矩形 12"/>
          <p:cNvSpPr/>
          <p:nvPr>
            <p:custDataLst>
              <p:tags r:id="rId8"/>
            </p:custDataLst>
          </p:nvPr>
        </p:nvSpPr>
        <p:spPr>
          <a:xfrm>
            <a:off x="2037715" y="4858385"/>
            <a:ext cx="8248015" cy="1886585"/>
          </a:xfrm>
          <a:prstGeom prst="rect">
            <a:avLst/>
          </a:prstGeom>
          <a:solidFill>
            <a:schemeClr val="accent6">
              <a:lumMod val="20000"/>
              <a:lumOff val="80000"/>
            </a:schemeClr>
          </a:solidFill>
          <a:ln w="34925" cmpd="sng">
            <a:noFill/>
            <a:prstDash val="sysDash"/>
          </a:ln>
        </p:spPr>
        <p:txBody>
          <a:bodyPr wrap="square" rtlCol="0" anchor="t">
            <a:spAutoFit/>
          </a:bodyPr>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3. What type of text is this passage most likely to be?</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A. A news report on cultural heritage</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B. A promotional advertisement for a tour package</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C. An academic article on Chinese geography</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D. A personal travel blog about Shanghai</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p:txBody>
      </p:sp>
      <p:sp>
        <p:nvSpPr>
          <p:cNvPr id="14" name="文本框 13"/>
          <p:cNvSpPr txBox="1"/>
          <p:nvPr>
            <p:custDataLst>
              <p:tags r:id="rId9"/>
            </p:custDataLst>
          </p:nvPr>
        </p:nvSpPr>
        <p:spPr>
          <a:xfrm>
            <a:off x="518160" y="5601970"/>
            <a:ext cx="1031875" cy="429895"/>
          </a:xfrm>
          <a:prstGeom prst="rect">
            <a:avLst/>
          </a:prstGeom>
          <a:solidFill>
            <a:srgbClr val="0070C0"/>
          </a:solidFill>
        </p:spPr>
        <p:txBody>
          <a:bodyPr wrap="square" rtlCol="0" anchor="t">
            <a:spAutoFit/>
          </a:bodyPr>
          <a:p>
            <a:pPr lvl="0" algn="l">
              <a:buClrTx/>
              <a:buSzTx/>
              <a:buFontTx/>
            </a:pPr>
            <a:r>
              <a:rPr kumimoji="1" lang="en-US" altLang="zh-CN" sz="2200" b="1" dirty="0">
                <a:solidFill>
                  <a:schemeClr val="lt1"/>
                </a:solidFill>
                <a:sym typeface="+mn-ea"/>
              </a:rPr>
              <a:t>  GIST</a:t>
            </a:r>
            <a:endParaRPr kumimoji="1" lang="en-US" altLang="zh-CN" sz="2200" b="1" dirty="0">
              <a:solidFill>
                <a:schemeClr val="lt1"/>
              </a:solidFill>
              <a:sym typeface="+mn-ea"/>
            </a:endParaRPr>
          </a:p>
        </p:txBody>
      </p:sp>
      <p:pic>
        <p:nvPicPr>
          <p:cNvPr id="12" name="图片 11"/>
          <p:cNvPicPr>
            <a:picLocks noChangeAspect="1"/>
          </p:cNvPicPr>
          <p:nvPr>
            <p:custDataLst>
              <p:tags r:id="rId10"/>
            </p:custDataLst>
          </p:nvPr>
        </p:nvPicPr>
        <p:blipFill>
          <a:blip r:embed="rId6">
            <a:clrChange>
              <a:clrFrom>
                <a:srgbClr val="FFFFFF">
                  <a:alpha val="100000"/>
                </a:srgbClr>
              </a:clrFrom>
              <a:clrTo>
                <a:srgbClr val="FFFFFF">
                  <a:alpha val="100000"/>
                  <a:alpha val="0"/>
                </a:srgbClr>
              </a:clrTo>
            </a:clrChange>
          </a:blip>
          <a:srcRect l="70052" t="56434" r="6315" b="20374"/>
          <a:stretch>
            <a:fillRect/>
          </a:stretch>
        </p:blipFill>
        <p:spPr>
          <a:xfrm>
            <a:off x="2037715" y="5604510"/>
            <a:ext cx="379466" cy="396000"/>
          </a:xfrm>
          <a:prstGeom prst="rect">
            <a:avLst/>
          </a:prstGeom>
        </p:spPr>
      </p:pic>
      <p:sp>
        <p:nvSpPr>
          <p:cNvPr id="15" name="文本框 16"/>
          <p:cNvSpPr txBox="1"/>
          <p:nvPr>
            <p:custDataLst>
              <p:tags r:id="rId11"/>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pic>
        <p:nvPicPr>
          <p:cNvPr id="16" name="图片 15"/>
          <p:cNvPicPr>
            <a:picLocks noChangeAspect="1"/>
          </p:cNvPicPr>
          <p:nvPr>
            <p:custDataLst>
              <p:tags r:id="rId12"/>
            </p:custDataLst>
          </p:nvPr>
        </p:nvPicPr>
        <p:blipFill>
          <a:blip r:embed="rId6">
            <a:clrChange>
              <a:clrFrom>
                <a:srgbClr val="FFFFFF">
                  <a:alpha val="100000"/>
                </a:srgbClr>
              </a:clrFrom>
              <a:clrTo>
                <a:srgbClr val="FFFFFF">
                  <a:alpha val="100000"/>
                  <a:alpha val="0"/>
                </a:srgbClr>
              </a:clrTo>
            </a:clrChange>
          </a:blip>
          <a:srcRect l="70052" t="56434" r="6315" b="20374"/>
          <a:stretch>
            <a:fillRect/>
          </a:stretch>
        </p:blipFill>
        <p:spPr>
          <a:xfrm>
            <a:off x="2037715" y="3942715"/>
            <a:ext cx="379466" cy="3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3294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blend</a:t>
            </a:r>
            <a:r>
              <a:rPr lang="en-US" altLang="zh-CN" sz="2800">
                <a:latin typeface="Times New Roman" panose="02020603050405020304" charset="0"/>
                <a:ea typeface="华文中宋" panose="02010600040101010101" charset="-122"/>
                <a:cs typeface="Times New Roman" panose="02020603050405020304" charset="0"/>
                <a:sym typeface="+mn-ea"/>
              </a:rPr>
              <a:t>: to combine with sth in an attractive or effective way; to combine sth in this way</a:t>
            </a:r>
            <a:r>
              <a:rPr lang="zh-CN" altLang="en-US" sz="2800">
                <a:latin typeface="Times New Roman" panose="02020603050405020304" charset="0"/>
                <a:ea typeface="华文中宋" panose="02010600040101010101" charset="-122"/>
                <a:cs typeface="Times New Roman" panose="02020603050405020304" charset="0"/>
                <a:sym typeface="+mn-ea"/>
              </a:rPr>
              <a:t>（使）调和，协调，融合</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Their music blends traditional and modern styles.                                                        </a:t>
            </a:r>
            <a:r>
              <a:rPr lang="zh-CN" altLang="en-US" sz="2800">
                <a:latin typeface="Times New Roman" panose="02020603050405020304" charset="0"/>
                <a:ea typeface="华文中宋" panose="02010600040101010101" charset="-122"/>
                <a:cs typeface="Times New Roman" panose="02020603050405020304" charset="0"/>
              </a:rPr>
              <a:t>他们的音乐融合了传统和现代风格。</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shroud</a:t>
            </a:r>
            <a:r>
              <a:rPr lang="en-US" altLang="zh-CN" sz="2800">
                <a:latin typeface="Times New Roman" panose="02020603050405020304" charset="0"/>
                <a:cs typeface="Times New Roman" panose="02020603050405020304" charset="0"/>
              </a:rPr>
              <a: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hide information or keep it secret and mysterious</a:t>
            </a:r>
            <a:r>
              <a:rPr lang="zh-CN" altLang="en-US" sz="2800">
                <a:latin typeface="Times New Roman" panose="02020603050405020304" charset="0"/>
                <a:ea typeface="华文中宋" panose="02010600040101010101" charset="-122"/>
                <a:cs typeface="Times New Roman" panose="02020603050405020304" charset="0"/>
              </a:rPr>
              <a:t>隐瞒；保密</a:t>
            </a:r>
            <a:endParaRPr lang="en-US" altLang="zh-CN"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His family background is shrouded in mystery</a:t>
            </a:r>
            <a:r>
              <a:rPr sz="2800">
                <a:latin typeface="Times New Roman" panose="02020603050405020304" charset="0"/>
                <a:cs typeface="Times New Roman" panose="02020603050405020304" charset="0"/>
              </a:rPr>
              <a:t>.</a:t>
            </a:r>
            <a:r>
              <a:rPr lang="en-US"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他的家庭背景蒙上了神秘的色彩。</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66509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168015"/>
            <a:ext cx="96418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old and new buildings blend together perfectly.</a:t>
            </a:r>
            <a:endParaRPr lang="zh-CN" altLang="en-US"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5784850"/>
            <a:ext cx="8295640" cy="50400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The incident has always been shrouded in mystery.</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648585"/>
            <a:ext cx="3795395" cy="521970"/>
          </a:xfrm>
          <a:prstGeom prst="rect">
            <a:avLst/>
          </a:prstGeom>
          <a:noFill/>
        </p:spPr>
        <p:txBody>
          <a:bodyPr wrap="square" rtlCol="0" anchor="t">
            <a:spAutoFit/>
          </a:bodyPr>
          <a:lstStyle/>
          <a:p>
            <a:r>
              <a:rPr lang="zh-CN" altLang="en-US" sz="2800">
                <a:ea typeface="华文中宋" panose="02010600040101010101" charset="-122"/>
              </a:rPr>
              <a:t>新旧建筑物相映成趣。</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656965"/>
            <a:ext cx="7732395" cy="88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a:off x="320675" y="6250305"/>
            <a:ext cx="7402830" cy="1270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263515"/>
            <a:ext cx="5078095" cy="521970"/>
          </a:xfrm>
          <a:prstGeom prst="rect">
            <a:avLst/>
          </a:prstGeom>
          <a:noFill/>
        </p:spPr>
        <p:txBody>
          <a:bodyPr wrap="square" rtlCol="0" anchor="t">
            <a:spAutoFit/>
          </a:bodyPr>
          <a:p>
            <a:r>
              <a:rPr lang="zh-CN" altLang="en-US" sz="2800">
                <a:ea typeface="华文中宋" panose="02010600040101010101" charset="-122"/>
              </a:rPr>
              <a:t>这一事件一直笼罩在神秘之中。</a:t>
            </a:r>
            <a:endParaRPr lang="zh-CN" altLang="en-US" sz="2800">
              <a:ea typeface="华文中宋" panose="02010600040101010101" charset="-122"/>
            </a:endParaRPr>
          </a:p>
        </p:txBody>
      </p:sp>
      <p:sp>
        <p:nvSpPr>
          <p:cNvPr id="2" name="文本框 1"/>
          <p:cNvSpPr txBox="1"/>
          <p:nvPr>
            <p:custDataLst>
              <p:tags r:id="rId8"/>
            </p:custDataLst>
          </p:nvPr>
        </p:nvSpPr>
        <p:spPr>
          <a:xfrm>
            <a:off x="269875" y="524065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39775"/>
            <a:ext cx="11597005" cy="304228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855980"/>
            <a:ext cx="11483340" cy="167068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Starting in the bustling capital, Beijing, explore the magnificent Forbidden City and harmonious Temple of Heaven, before a trip to the iconic Great Wall. You’ll discover the ancient city walls of Xian and come face-to-face with the Warriors which have been shrouded in mystery since their discovery in the 1970s.</a:t>
            </a:r>
            <a:endParaRPr lang="en-US" altLang="zh-CN" sz="2600">
              <a:latin typeface="Times New Roman" panose="02020603050405020304" charset="0"/>
              <a:cs typeface="Times New Roman" panose="02020603050405020304" charset="0"/>
              <a:sym typeface="+mn-ea"/>
            </a:endParaRPr>
          </a:p>
          <a:p>
            <a:pPr algn="l"/>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64490" y="2526665"/>
            <a:ext cx="11063605" cy="90233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从繁华的首都北京出发，探索宏伟的紫禁城和和谐的天坛，然后前往标志性的长城。你会发现西安的古城墙，并与自</a:t>
            </a:r>
            <a:r>
              <a:rPr lang="en-US" altLang="zh-CN" sz="2400">
                <a:latin typeface="Times New Roman" panose="02020603050405020304" charset="0"/>
                <a:ea typeface="华文中宋" panose="02010600040101010101" charset="-122"/>
                <a:cs typeface="Times New Roman" panose="02020603050405020304" charset="0"/>
              </a:rPr>
              <a:t>20</a:t>
            </a:r>
            <a:r>
              <a:rPr lang="zh-CN" altLang="en-US" sz="2400">
                <a:latin typeface="Times New Roman" panose="02020603050405020304" charset="0"/>
                <a:ea typeface="华文中宋" panose="02010600040101010101" charset="-122"/>
                <a:cs typeface="Times New Roman" panose="02020603050405020304" charset="0"/>
              </a:rPr>
              <a:t>世纪</a:t>
            </a:r>
            <a:r>
              <a:rPr lang="en-US" altLang="zh-CN" sz="2400">
                <a:latin typeface="Times New Roman" panose="02020603050405020304" charset="0"/>
                <a:ea typeface="华文中宋" panose="02010600040101010101" charset="-122"/>
                <a:cs typeface="Times New Roman" panose="02020603050405020304" charset="0"/>
              </a:rPr>
              <a:t>70</a:t>
            </a:r>
            <a:r>
              <a:rPr lang="zh-CN" altLang="en-US" sz="2400">
                <a:latin typeface="Times New Roman" panose="02020603050405020304" charset="0"/>
                <a:ea typeface="华文中宋" panose="02010600040101010101" charset="-122"/>
                <a:cs typeface="Times New Roman" panose="02020603050405020304" charset="0"/>
              </a:rPr>
              <a:t>年代被发现以来一直笼罩在神秘之中的兵马俑面对面。</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4200525"/>
            <a:ext cx="11588115" cy="224536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4265930"/>
            <a:ext cx="11426825" cy="169164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Wind between the dramatic limestone karsts of the Li River with a trip to the lush emerald-green countryside of Yangshuo, and return to Guilin to visit the famous and the colourful Reed Flute Caves.</a:t>
            </a:r>
            <a:endParaRPr lang="en-US" altLang="zh-CN" sz="2600">
              <a:latin typeface="Times New Roman" panose="02020603050405020304" charset="0"/>
              <a:cs typeface="Times New Roman" panose="02020603050405020304" charset="0"/>
              <a:sym typeface="+mn-ea"/>
            </a:endParaRPr>
          </a:p>
          <a:p>
            <a:pPr algn="l"/>
            <a:endParaRPr lang="en-US" altLang="zh-CN"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64490" y="5483225"/>
            <a:ext cx="11196320" cy="829945"/>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在漓江壮观的石灰岩喀斯特之间乘风而行，前往阳朔郁郁葱葱的翠绿乡村，然后返回桂林参观著名的色彩缤纷的芦笛洞。</a:t>
            </a:r>
            <a:endParaRPr lang="zh-CN" altLang="en-US"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661795" y="217805"/>
            <a:ext cx="9449435" cy="1014730"/>
          </a:xfrm>
          <a:prstGeom prst="rect">
            <a:avLst/>
          </a:prstGeom>
          <a:noFill/>
        </p:spPr>
        <p:txBody>
          <a:bodyPr wrap="square" rtlCol="0" anchor="t">
            <a:spAutoFit/>
          </a:bodyPr>
          <a:p>
            <a:pPr algn="ctr">
              <a:buClrTx/>
              <a:buSzTx/>
              <a:buFontTx/>
            </a:pPr>
            <a:r>
              <a:rPr lang="en-US" altLang="zh-CN" sz="3200" b="1">
                <a:sym typeface="+mn-ea"/>
              </a:rPr>
              <a:t>3. Wood made see-through using rice and egg whites</a:t>
            </a:r>
            <a:endParaRPr lang="en-US" altLang="zh-CN" sz="3200" b="1">
              <a:sym typeface="+mn-ea"/>
            </a:endParaRPr>
          </a:p>
          <a:p>
            <a:pPr algn="ctr">
              <a:buClrTx/>
              <a:buSzTx/>
              <a:buFontTx/>
            </a:pP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利用大米与蛋清制备可降解透明木材</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1"/>
          <a:stretch>
            <a:fillRect/>
          </a:stretch>
        </p:blipFill>
        <p:spPr>
          <a:xfrm>
            <a:off x="2519680" y="1529715"/>
            <a:ext cx="6480000" cy="4320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3340" y="514985"/>
            <a:ext cx="12032615" cy="6247130"/>
          </a:xfrm>
          <a:prstGeom prst="rect">
            <a:avLst/>
          </a:prstGeom>
          <a:noFill/>
          <a:ln w="9525">
            <a:noFill/>
          </a:ln>
        </p:spPr>
        <p:txBody>
          <a:bodyPr wrap="square">
            <a:spAutoFit/>
          </a:bodyPr>
          <a:p>
            <a:pPr indent="266700"/>
            <a:r>
              <a:rPr lang="en-US" sz="2000" b="0">
                <a:latin typeface="Times New Roman" panose="02020603050405020304" charset="0"/>
                <a:ea typeface="宋体" panose="02010600030101010101" pitchFamily="2" charset="-122"/>
              </a:rPr>
              <a:t>Windows</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and smartphone screens</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may one day be constructed from</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transparent wood </a:t>
            </a:r>
            <a:r>
              <a:rPr lang="en-US" sz="2000" b="0" u="sng">
                <a:solidFill>
                  <a:schemeClr val="tx1"/>
                </a:solidFill>
                <a:latin typeface="Times New Roman" panose="02020603050405020304" charset="0"/>
                <a:ea typeface="宋体" panose="02010600030101010101" pitchFamily="2" charset="-122"/>
              </a:rPr>
              <a:t>laced</a:t>
            </a:r>
            <a:r>
              <a:rPr lang="en-US" sz="2000" b="0">
                <a:solidFill>
                  <a:schemeClr val="tx1"/>
                </a:solidFill>
                <a:latin typeface="Times New Roman" panose="02020603050405020304" charset="0"/>
                <a:ea typeface="宋体" panose="02010600030101010101" pitchFamily="2" charset="-122"/>
              </a:rPr>
              <a:t> </a:t>
            </a:r>
            <a:r>
              <a:rPr lang="en-US" sz="2000" b="0">
                <a:latin typeface="Times New Roman" panose="02020603050405020304" charset="0"/>
                <a:ea typeface="宋体" panose="02010600030101010101" pitchFamily="2" charset="-122"/>
              </a:rPr>
              <a:t>with egg</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whites and safely composted at</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the end of their life.    Wood has been turned into</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a transparent material before by</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removing the organic polymer lignin</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from it and</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then injecting epoxy as</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a replacement,</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but this results</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in a</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non-biodegradable product.</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Now,</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Bharat Baruah at Kennesaw State</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University in Georgia and his team have developed a process that replaces the synthetic epoxy with natural egg white and rice extract.    “Previous examples of transparent wood are very hard to </a:t>
            </a:r>
            <a:r>
              <a:rPr lang="en-US" sz="2000" b="0">
                <a:solidFill>
                  <a:srgbClr val="0000FF"/>
                </a:solidFill>
                <a:latin typeface="Times New Roman" panose="02020603050405020304" charset="0"/>
                <a:ea typeface="宋体" panose="02010600030101010101" pitchFamily="2" charset="-122"/>
              </a:rPr>
              <a:t>synthesise</a:t>
            </a:r>
            <a:r>
              <a:rPr lang="en-US" sz="2000" b="0">
                <a:latin typeface="Times New Roman" panose="02020603050405020304" charset="0"/>
                <a:ea typeface="宋体" panose="02010600030101010101" pitchFamily="2" charset="-122"/>
              </a:rPr>
              <a:t>, hard to make and you spend a lot of time and energy and money to make those,“says Baruah.    He was inspired to use egg whites by buildings in his home state of Assam in India, which date back to the 1500s and used a cement-like mixture that included sand, sticky rice and egg whites. “That was the cement in those days, and those buildings are still there,”</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says Baruah.</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“They’re still there after</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more than four or five centuries.”</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    The team took sheets of balsa and</a:t>
            </a:r>
            <a:r>
              <a:rPr lang="en-US" sz="2000" b="0">
                <a:latin typeface="Times New Roman" panose="02020603050405020304" charset="0"/>
                <a:ea typeface="宋体" panose="02010600030101010101" pitchFamily="2" charset="-122"/>
                <a:cs typeface="Times New Roman" panose="02020603050405020304" charset="0"/>
              </a:rPr>
              <a:t> </a:t>
            </a:r>
            <a:r>
              <a:rPr lang="en-US" sz="2000" b="0">
                <a:solidFill>
                  <a:srgbClr val="0000FF"/>
                </a:solidFill>
                <a:latin typeface="Times New Roman" panose="02020603050405020304" charset="0"/>
                <a:ea typeface="宋体" panose="02010600030101010101" pitchFamily="2" charset="-122"/>
              </a:rPr>
              <a:t>drench</a:t>
            </a:r>
            <a:r>
              <a:rPr lang="en-US" sz="2000" b="0">
                <a:latin typeface="Times New Roman" panose="02020603050405020304" charset="0"/>
                <a:ea typeface="宋体" panose="02010600030101010101" pitchFamily="2" charset="-122"/>
              </a:rPr>
              <a:t>ed them with sodiumsulphite,</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sodium hydroxide and</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diluted bleach in</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a vacuum chamber</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to remove the wood’s lignin and</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hemicellulose,</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leaving a</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paper-like</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cellulose structure.</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The voids in the</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material were then filled with rice</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extract and egg white before being</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dried in an oven at 60℃</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(140℉)</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to</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create a semi-transparent plate with a slight brown tint. “It’s not 100 percent transparent, but it is semi-transparent,”</a:t>
            </a:r>
            <a:r>
              <a:rPr lang="en-US" sz="2000" b="0">
                <a:latin typeface="Times New Roman" panose="02020603050405020304" charset="0"/>
                <a:ea typeface="宋体" panose="02010600030101010101" pitchFamily="2" charset="-122"/>
                <a:cs typeface="Times New Roman" panose="02020603050405020304" charset="0"/>
              </a:rPr>
              <a:t> </a:t>
            </a:r>
            <a:r>
              <a:rPr lang="en-US" sz="2000" b="0">
                <a:latin typeface="Times New Roman" panose="02020603050405020304" charset="0"/>
                <a:ea typeface="宋体" panose="02010600030101010101" pitchFamily="2" charset="-122"/>
              </a:rPr>
              <a:t>says Baruah. “And it’s biodegradable.”    Baruah and his colleagues built a small birdhouse fitted with a transparent wood window as a mock-up, and found that it stayed 5 to 6℃ (9 to 11℉) cooler inside when exposed to a heat lamp than the same birdhouse fitted with a glass window. The research was presented last week at the spring meeting of the American Chemical Society in San Diego, California.</a:t>
            </a:r>
            <a:endParaRPr lang="en-US" altLang="en-US" sz="2000" b="0">
              <a:latin typeface="Times New Roman" panose="02020603050405020304" charset="0"/>
              <a:ea typeface="宋体" panose="02010600030101010101" pitchFamily="2" charset="-122"/>
            </a:endParaRPr>
          </a:p>
        </p:txBody>
      </p:sp>
      <p:sp>
        <p:nvSpPr>
          <p:cNvPr id="10" name="文本框 16"/>
          <p:cNvSpPr txBox="1"/>
          <p:nvPr>
            <p:custDataLst>
              <p:tags r:id="rId1"/>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3846830" y="0"/>
            <a:ext cx="7704455"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New Scientist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April 5 , 2025 P17)</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custDataLst>
              <p:tags r:id="rId1"/>
            </p:custDataLst>
          </p:nvPr>
        </p:nvSpPr>
        <p:spPr>
          <a:xfrm>
            <a:off x="2164080" y="3770630"/>
            <a:ext cx="8247380" cy="80899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ts val="2800"/>
              </a:lnSpc>
            </a:pPr>
            <a:r>
              <a:rPr sz="2000" b="0" i="0" smtClean="0">
                <a:latin typeface="Times New Roman" panose="02020603050405020304" charset="0"/>
                <a:ea typeface="华文中宋" panose="02010600040101010101" charset="-122"/>
                <a:cs typeface="Times New Roman" panose="02020603050405020304" charset="0"/>
              </a:rPr>
              <a:t>3.What is Bharat Baruah</a:t>
            </a:r>
            <a:r>
              <a:rPr lang="en-US" sz="2000" b="0" i="0" smtClean="0">
                <a:latin typeface="Times New Roman" panose="02020603050405020304" charset="0"/>
                <a:ea typeface="华文中宋" panose="02010600040101010101" charset="-122"/>
                <a:cs typeface="Times New Roman" panose="02020603050405020304" charset="0"/>
              </a:rPr>
              <a:t>’</a:t>
            </a:r>
            <a:r>
              <a:rPr sz="2000" b="0" i="0" smtClean="0">
                <a:latin typeface="Times New Roman" panose="02020603050405020304" charset="0"/>
                <a:ea typeface="华文中宋" panose="02010600040101010101" charset="-122"/>
                <a:cs typeface="Times New Roman" panose="02020603050405020304" charset="0"/>
              </a:rPr>
              <a:t>s attitude to </a:t>
            </a:r>
            <a:r>
              <a:rPr lang="en-US" sz="2000" b="0" i="0" smtClean="0">
                <a:latin typeface="Times New Roman" panose="02020603050405020304" charset="0"/>
                <a:ea typeface="华文中宋" panose="02010600040101010101" charset="-122"/>
                <a:cs typeface="Times New Roman" panose="02020603050405020304" charset="0"/>
              </a:rPr>
              <a:t>this new</a:t>
            </a:r>
            <a:r>
              <a:rPr sz="2000" b="0" i="0" smtClean="0">
                <a:latin typeface="Times New Roman" panose="02020603050405020304" charset="0"/>
                <a:ea typeface="华文中宋" panose="02010600040101010101" charset="-122"/>
                <a:cs typeface="Times New Roman" panose="02020603050405020304" charset="0"/>
              </a:rPr>
              <a:t> method?</a:t>
            </a:r>
            <a:endParaRPr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sz="2000" b="0" i="0" smtClean="0">
                <a:latin typeface="Times New Roman" panose="02020603050405020304" charset="0"/>
                <a:ea typeface="华文中宋" panose="02010600040101010101" charset="-122"/>
                <a:cs typeface="Times New Roman" panose="02020603050405020304" charset="0"/>
              </a:rPr>
              <a:t>A.</a:t>
            </a:r>
            <a:r>
              <a:rPr lang="en-US" sz="2000" b="0" i="0" smtClean="0">
                <a:latin typeface="Times New Roman" panose="02020603050405020304" charset="0"/>
                <a:ea typeface="华文中宋" panose="02010600040101010101" charset="-122"/>
                <a:cs typeface="Times New Roman" panose="02020603050405020304" charset="0"/>
              </a:rPr>
              <a:t>positive	 </a:t>
            </a:r>
            <a:r>
              <a:rPr sz="2000" b="0" i="0" smtClean="0">
                <a:latin typeface="Times New Roman" panose="02020603050405020304" charset="0"/>
                <a:ea typeface="华文中宋" panose="02010600040101010101" charset="-122"/>
                <a:cs typeface="Times New Roman" panose="02020603050405020304" charset="0"/>
              </a:rPr>
              <a:t>B. </a:t>
            </a:r>
            <a:r>
              <a:rPr lang="en-US" sz="2000" b="0" i="0" smtClean="0">
                <a:latin typeface="Times New Roman" panose="02020603050405020304" charset="0"/>
                <a:ea typeface="华文中宋" panose="02010600040101010101" charset="-122"/>
                <a:cs typeface="Times New Roman" panose="02020603050405020304" charset="0"/>
              </a:rPr>
              <a:t>doubtful	</a:t>
            </a:r>
            <a:r>
              <a:rPr sz="2000" b="0" i="0" smtClean="0">
                <a:latin typeface="Times New Roman" panose="02020603050405020304" charset="0"/>
                <a:ea typeface="华文中宋" panose="02010600040101010101" charset="-122"/>
                <a:cs typeface="Times New Roman" panose="02020603050405020304" charset="0"/>
              </a:rPr>
              <a:t>C. critical     </a:t>
            </a:r>
            <a:r>
              <a:rPr lang="en-US" sz="2000" b="0" i="0" smtClean="0">
                <a:latin typeface="Times New Roman" panose="02020603050405020304" charset="0"/>
                <a:ea typeface="华文中宋" panose="02010600040101010101" charset="-122"/>
                <a:cs typeface="Times New Roman" panose="02020603050405020304" charset="0"/>
              </a:rPr>
              <a:t>    	</a:t>
            </a:r>
            <a:r>
              <a:rPr sz="2000" b="0" i="0" smtClean="0">
                <a:latin typeface="Times New Roman" panose="02020603050405020304" charset="0"/>
                <a:ea typeface="华文中宋" panose="02010600040101010101" charset="-122"/>
                <a:cs typeface="Times New Roman" panose="02020603050405020304" charset="0"/>
              </a:rPr>
              <a:t>D. indifferent</a:t>
            </a:r>
            <a:endParaRPr sz="2000" b="0" i="0" smtClean="0">
              <a:latin typeface="Times New Roman" panose="02020603050405020304" charset="0"/>
              <a:ea typeface="华文中宋" panose="02010600040101010101" charset="-122"/>
              <a:cs typeface="Times New Roman" panose="02020603050405020304" charset="0"/>
            </a:endParaRPr>
          </a:p>
        </p:txBody>
      </p:sp>
      <p:sp>
        <p:nvSpPr>
          <p:cNvPr id="10" name="矩形 9"/>
          <p:cNvSpPr/>
          <p:nvPr>
            <p:custDataLst>
              <p:tags r:id="rId2"/>
            </p:custDataLst>
          </p:nvPr>
        </p:nvSpPr>
        <p:spPr>
          <a:xfrm>
            <a:off x="2164080" y="1605280"/>
            <a:ext cx="8247380" cy="1886585"/>
          </a:xfrm>
          <a:prstGeom prst="rect">
            <a:avLst/>
          </a:prstGeom>
          <a:solidFill>
            <a:schemeClr val="accent6">
              <a:lumMod val="20000"/>
              <a:lumOff val="80000"/>
            </a:schemeClr>
          </a:solidFill>
          <a:ln w="34925" cmpd="sng">
            <a:noFill/>
            <a:prstDash val="sysDash"/>
          </a:ln>
        </p:spPr>
        <p:txBody>
          <a:bodyPr wrap="square">
            <a:spAutoFit/>
          </a:bodyPr>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2.What natural materials are used to replace synthetic epoxy?</a:t>
            </a:r>
            <a:endParaRPr lang="en-US"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A. Sand and sticky rice</a:t>
            </a:r>
            <a:endParaRPr lang="en-US"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B. Egg white and rice extract</a:t>
            </a:r>
            <a:endParaRPr lang="en-US"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C. Sodium sulphite and diluted bleach</a:t>
            </a:r>
            <a:endParaRPr lang="en-US"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sz="2000" b="0" i="0" smtClean="0">
                <a:latin typeface="Times New Roman" panose="02020603050405020304" charset="0"/>
                <a:ea typeface="华文中宋" panose="02010600040101010101" charset="-122"/>
                <a:cs typeface="Times New Roman" panose="02020603050405020304" charset="0"/>
              </a:rPr>
              <a:t>D. Cellulose and hemicellulose</a:t>
            </a:r>
            <a:endParaRPr lang="en-US" sz="20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custDataLst>
              <p:tags r:id="rId3"/>
            </p:custDataLst>
          </p:nvPr>
        </p:nvSpPr>
        <p:spPr>
          <a:xfrm>
            <a:off x="2163445" y="574675"/>
            <a:ext cx="8248015" cy="808990"/>
          </a:xfrm>
          <a:prstGeom prst="rect">
            <a:avLst/>
          </a:prstGeom>
          <a:solidFill>
            <a:schemeClr val="bg2"/>
          </a:solidFill>
          <a:ln w="34925" cmpd="sng">
            <a:noFill/>
            <a:prstDash val="sysDash"/>
          </a:ln>
        </p:spPr>
        <p:txBody>
          <a:bodyPr wrap="square">
            <a:spAutoFit/>
          </a:bodyPr>
          <a:p>
            <a:pPr indent="0" algn="just" fontAlgn="auto">
              <a:lnSpc>
                <a:spcPts val="2800"/>
              </a:lnSpc>
            </a:pPr>
            <a:r>
              <a:rPr sz="2000" b="0" i="0" smtClean="0">
                <a:latin typeface="Times New Roman" panose="02020603050405020304" charset="0"/>
                <a:ea typeface="华文中宋" panose="02010600040101010101" charset="-122"/>
                <a:cs typeface="Times New Roman" panose="02020603050405020304" charset="0"/>
              </a:rPr>
              <a:t>1.What does the underlined word “</a:t>
            </a:r>
            <a:r>
              <a:rPr lang="en-US" sz="2000" b="0" i="0" smtClean="0">
                <a:latin typeface="Times New Roman" panose="02020603050405020304" charset="0"/>
                <a:ea typeface="华文中宋" panose="02010600040101010101" charset="-122"/>
                <a:cs typeface="Times New Roman" panose="02020603050405020304" charset="0"/>
              </a:rPr>
              <a:t>laced</a:t>
            </a:r>
            <a:r>
              <a:rPr sz="2000" b="0" i="0" smtClean="0">
                <a:latin typeface="Times New Roman" panose="02020603050405020304" charset="0"/>
                <a:ea typeface="华文中宋" panose="02010600040101010101" charset="-122"/>
                <a:cs typeface="Times New Roman" panose="02020603050405020304" charset="0"/>
              </a:rPr>
              <a:t>” mean in Paragraph </a:t>
            </a:r>
            <a:r>
              <a:rPr lang="en-US" sz="2000" b="0" i="0" smtClean="0">
                <a:latin typeface="Times New Roman" panose="02020603050405020304" charset="0"/>
                <a:ea typeface="华文中宋" panose="02010600040101010101" charset="-122"/>
                <a:cs typeface="Times New Roman" panose="02020603050405020304" charset="0"/>
              </a:rPr>
              <a:t>1</a:t>
            </a:r>
            <a:r>
              <a:rPr sz="2000" b="0" i="0" smtClean="0">
                <a:latin typeface="Times New Roman" panose="02020603050405020304" charset="0"/>
                <a:ea typeface="华文中宋" panose="02010600040101010101" charset="-122"/>
                <a:cs typeface="Times New Roman" panose="02020603050405020304" charset="0"/>
              </a:rPr>
              <a:t>? </a:t>
            </a:r>
            <a:endParaRPr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sz="2000" b="0" i="0" smtClean="0">
                <a:latin typeface="Times New Roman" panose="02020603050405020304" charset="0"/>
                <a:ea typeface="华文中宋" panose="02010600040101010101" charset="-122"/>
                <a:cs typeface="Times New Roman" panose="02020603050405020304" charset="0"/>
              </a:rPr>
              <a:t>A.</a:t>
            </a:r>
            <a:r>
              <a:rPr lang="en-US" sz="2000" b="0" i="0" smtClean="0">
                <a:latin typeface="Times New Roman" panose="02020603050405020304" charset="0"/>
                <a:ea typeface="华文中宋" panose="02010600040101010101" charset="-122"/>
                <a:cs typeface="Times New Roman" panose="02020603050405020304" charset="0"/>
              </a:rPr>
              <a:t>added		</a:t>
            </a:r>
            <a:r>
              <a:rPr sz="2000" b="0" i="0" smtClean="0">
                <a:latin typeface="Times New Roman" panose="02020603050405020304" charset="0"/>
                <a:ea typeface="华文中宋" panose="02010600040101010101" charset="-122"/>
                <a:cs typeface="Times New Roman" panose="02020603050405020304" charset="0"/>
              </a:rPr>
              <a:t>B. </a:t>
            </a:r>
            <a:r>
              <a:rPr lang="en-US" sz="2000" b="0" i="0" smtClean="0">
                <a:latin typeface="Times New Roman" panose="02020603050405020304" charset="0"/>
                <a:ea typeface="华文中宋" panose="02010600040101010101" charset="-122"/>
                <a:cs typeface="Times New Roman" panose="02020603050405020304" charset="0"/>
              </a:rPr>
              <a:t>decorated	</a:t>
            </a:r>
            <a:r>
              <a:rPr sz="2000" b="0" i="0" smtClean="0">
                <a:latin typeface="Times New Roman" panose="02020603050405020304" charset="0"/>
                <a:ea typeface="华文中宋" panose="02010600040101010101" charset="-122"/>
                <a:cs typeface="Times New Roman" panose="02020603050405020304" charset="0"/>
              </a:rPr>
              <a:t>C. </a:t>
            </a:r>
            <a:r>
              <a:rPr lang="en-US" sz="2000" b="0" i="0" smtClean="0">
                <a:latin typeface="Times New Roman" panose="02020603050405020304" charset="0"/>
                <a:ea typeface="华文中宋" panose="02010600040101010101" charset="-122"/>
                <a:cs typeface="Times New Roman" panose="02020603050405020304" charset="0"/>
              </a:rPr>
              <a:t>equipped	</a:t>
            </a:r>
            <a:r>
              <a:rPr sz="2000" b="0" i="0" smtClean="0">
                <a:latin typeface="Times New Roman" panose="02020603050405020304" charset="0"/>
                <a:ea typeface="华文中宋" panose="02010600040101010101" charset="-122"/>
                <a:cs typeface="Times New Roman" panose="02020603050405020304" charset="0"/>
              </a:rPr>
              <a:t>D.</a:t>
            </a:r>
            <a:r>
              <a:rPr lang="en-US" sz="2000" b="0" i="0" smtClean="0">
                <a:latin typeface="Times New Roman" panose="02020603050405020304" charset="0"/>
                <a:ea typeface="华文中宋" panose="02010600040101010101" charset="-122"/>
                <a:cs typeface="Times New Roman" panose="02020603050405020304" charset="0"/>
              </a:rPr>
              <a:t>provided</a:t>
            </a:r>
            <a:endParaRPr lang="en-US" sz="2000" b="0" i="0" smtClean="0">
              <a:latin typeface="Times New Roman" panose="02020603050405020304" charset="0"/>
              <a:ea typeface="华文中宋" panose="02010600040101010101" charset="-122"/>
              <a:cs typeface="Times New Roman" panose="02020603050405020304" charset="0"/>
            </a:endParaRPr>
          </a:p>
        </p:txBody>
      </p:sp>
      <p:sp>
        <p:nvSpPr>
          <p:cNvPr id="3" name="文本框 2"/>
          <p:cNvSpPr txBox="1"/>
          <p:nvPr>
            <p:custDataLst>
              <p:tags r:id="rId4"/>
            </p:custDataLst>
          </p:nvPr>
        </p:nvSpPr>
        <p:spPr>
          <a:xfrm>
            <a:off x="368935" y="887095"/>
            <a:ext cx="1367790" cy="321945"/>
          </a:xfrm>
          <a:prstGeom prst="rect">
            <a:avLst/>
          </a:prstGeom>
          <a:solidFill>
            <a:srgbClr val="0070C0"/>
          </a:solidFill>
        </p:spPr>
        <p:txBody>
          <a:bodyPr wrap="square" rtlCol="0" anchor="t">
            <a:spAutoFit/>
          </a:bodyPr>
          <a:lstStyle/>
          <a:p>
            <a:pPr lvl="0" algn="l">
              <a:buClrTx/>
              <a:buSzTx/>
              <a:buFontTx/>
            </a:pPr>
            <a:r>
              <a:rPr kumimoji="1" lang="en-US" altLang="zh-CN" sz="1500" b="1" dirty="0">
                <a:solidFill>
                  <a:schemeClr val="lt1"/>
                </a:solidFill>
                <a:sym typeface="+mn-ea"/>
              </a:rPr>
              <a:t>VOCABULARY</a:t>
            </a:r>
            <a:endParaRPr kumimoji="1" lang="en-US" altLang="zh-CN" sz="1500" b="1" dirty="0">
              <a:solidFill>
                <a:schemeClr val="lt1"/>
              </a:solidFill>
              <a:sym typeface="+mn-ea"/>
            </a:endParaRPr>
          </a:p>
        </p:txBody>
      </p:sp>
      <p:sp>
        <p:nvSpPr>
          <p:cNvPr id="4" name="文本框 3"/>
          <p:cNvSpPr txBox="1"/>
          <p:nvPr>
            <p:custDataLst>
              <p:tags r:id="rId5"/>
            </p:custDataLst>
          </p:nvPr>
        </p:nvSpPr>
        <p:spPr>
          <a:xfrm>
            <a:off x="368935" y="2134235"/>
            <a:ext cx="1367790" cy="429895"/>
          </a:xfrm>
          <a:prstGeom prst="rect">
            <a:avLst/>
          </a:prstGeom>
          <a:solidFill>
            <a:srgbClr val="0070C0"/>
          </a:solidFill>
        </p:spPr>
        <p:txBody>
          <a:bodyPr wrap="square" rtlCol="0" anchor="t">
            <a:spAutoFit/>
          </a:bodyPr>
          <a:lstStyle/>
          <a:p>
            <a:pPr lvl="0" algn="l">
              <a:buClrTx/>
              <a:buSzTx/>
              <a:buFontTx/>
            </a:pPr>
            <a:r>
              <a:rPr kumimoji="1" lang="en-US" altLang="zh-CN" sz="2200" b="1" dirty="0">
                <a:solidFill>
                  <a:schemeClr val="lt1"/>
                </a:solidFill>
                <a:sym typeface="+mn-ea"/>
              </a:rPr>
              <a:t>  DETAIL</a:t>
            </a:r>
            <a:endParaRPr kumimoji="1" lang="en-US" altLang="zh-CN" sz="2200" b="1" dirty="0">
              <a:solidFill>
                <a:schemeClr val="lt1"/>
              </a:solidFill>
              <a:sym typeface="+mn-ea"/>
            </a:endParaRPr>
          </a:p>
        </p:txBody>
      </p:sp>
      <p:sp>
        <p:nvSpPr>
          <p:cNvPr id="5" name="文本框 4"/>
          <p:cNvSpPr txBox="1"/>
          <p:nvPr>
            <p:custDataLst>
              <p:tags r:id="rId6"/>
            </p:custDataLst>
          </p:nvPr>
        </p:nvSpPr>
        <p:spPr>
          <a:xfrm>
            <a:off x="368300" y="3998595"/>
            <a:ext cx="1368425" cy="398780"/>
          </a:xfrm>
          <a:prstGeom prst="rect">
            <a:avLst/>
          </a:prstGeom>
          <a:solidFill>
            <a:srgbClr val="0070C0"/>
          </a:solidFill>
        </p:spPr>
        <p:txBody>
          <a:bodyPr wrap="square" rtlCol="0" anchor="t">
            <a:spAutoFit/>
          </a:bodyPr>
          <a:lstStyle/>
          <a:p>
            <a:pPr lvl="0" algn="l">
              <a:buClrTx/>
              <a:buSzTx/>
              <a:buFontTx/>
            </a:pPr>
            <a:r>
              <a:rPr kumimoji="1" lang="en-US" altLang="zh-CN" sz="2000" b="1" dirty="0">
                <a:solidFill>
                  <a:schemeClr val="lt1"/>
                </a:solidFill>
                <a:sym typeface="+mn-ea"/>
              </a:rPr>
              <a:t>INFERENCE</a:t>
            </a:r>
            <a:endParaRPr kumimoji="1" lang="en-US" altLang="zh-CN" sz="2000" b="1" dirty="0">
              <a:solidFill>
                <a:schemeClr val="lt1"/>
              </a:solidFill>
              <a:sym typeface="+mn-ea"/>
            </a:endParaRPr>
          </a:p>
        </p:txBody>
      </p:sp>
      <p:pic>
        <p:nvPicPr>
          <p:cNvPr id="6" name="图片 5"/>
          <p:cNvPicPr>
            <a:picLocks noChangeAspect="1"/>
          </p:cNvPicPr>
          <p:nvPr>
            <p:custDataLst>
              <p:tags r:id="rId7"/>
            </p:custDataLst>
          </p:nvPr>
        </p:nvPicPr>
        <p:blipFill>
          <a:blip r:embed="rId8">
            <a:clrChange>
              <a:clrFrom>
                <a:srgbClr val="FFFFFF">
                  <a:alpha val="100000"/>
                </a:srgbClr>
              </a:clrFrom>
              <a:clrTo>
                <a:srgbClr val="FFFFFF">
                  <a:alpha val="100000"/>
                  <a:alpha val="0"/>
                </a:srgbClr>
              </a:clrTo>
            </a:clrChange>
          </a:blip>
          <a:srcRect l="70052" t="56434" r="6315" b="20374"/>
          <a:stretch>
            <a:fillRect/>
          </a:stretch>
        </p:blipFill>
        <p:spPr>
          <a:xfrm>
            <a:off x="2105025" y="969010"/>
            <a:ext cx="379466" cy="396000"/>
          </a:xfrm>
          <a:prstGeom prst="rect">
            <a:avLst/>
          </a:prstGeom>
        </p:spPr>
      </p:pic>
      <p:pic>
        <p:nvPicPr>
          <p:cNvPr id="8" name="图片 7"/>
          <p:cNvPicPr>
            <a:picLocks noChangeAspect="1"/>
          </p:cNvPicPr>
          <p:nvPr>
            <p:custDataLst>
              <p:tags r:id="rId9"/>
            </p:custDataLst>
          </p:nvPr>
        </p:nvPicPr>
        <p:blipFill>
          <a:blip r:embed="rId8">
            <a:clrChange>
              <a:clrFrom>
                <a:srgbClr val="FFFFFF">
                  <a:alpha val="100000"/>
                </a:srgbClr>
              </a:clrFrom>
              <a:clrTo>
                <a:srgbClr val="FFFFFF">
                  <a:alpha val="100000"/>
                  <a:alpha val="0"/>
                </a:srgbClr>
              </a:clrTo>
            </a:clrChange>
          </a:blip>
          <a:srcRect l="70052" t="56434" r="6315" b="20374"/>
          <a:stretch>
            <a:fillRect/>
          </a:stretch>
        </p:blipFill>
        <p:spPr>
          <a:xfrm>
            <a:off x="2163445" y="2379345"/>
            <a:ext cx="379466" cy="396000"/>
          </a:xfrm>
          <a:prstGeom prst="rect">
            <a:avLst/>
          </a:prstGeom>
        </p:spPr>
      </p:pic>
      <p:pic>
        <p:nvPicPr>
          <p:cNvPr id="9" name="图片 8"/>
          <p:cNvPicPr>
            <a:picLocks noChangeAspect="1"/>
          </p:cNvPicPr>
          <p:nvPr>
            <p:custDataLst>
              <p:tags r:id="rId10"/>
            </p:custDataLst>
          </p:nvPr>
        </p:nvPicPr>
        <p:blipFill>
          <a:blip r:embed="rId8">
            <a:clrChange>
              <a:clrFrom>
                <a:srgbClr val="FFFFFF">
                  <a:alpha val="100000"/>
                </a:srgbClr>
              </a:clrFrom>
              <a:clrTo>
                <a:srgbClr val="FFFFFF">
                  <a:alpha val="100000"/>
                  <a:alpha val="0"/>
                </a:srgbClr>
              </a:clrTo>
            </a:clrChange>
          </a:blip>
          <a:srcRect l="70052" t="56434" r="6315" b="20374"/>
          <a:stretch>
            <a:fillRect/>
          </a:stretch>
        </p:blipFill>
        <p:spPr>
          <a:xfrm>
            <a:off x="2105025" y="4183380"/>
            <a:ext cx="379466" cy="396000"/>
          </a:xfrm>
          <a:prstGeom prst="rect">
            <a:avLst/>
          </a:prstGeom>
        </p:spPr>
      </p:pic>
      <p:sp>
        <p:nvSpPr>
          <p:cNvPr id="13" name="矩形 12"/>
          <p:cNvSpPr/>
          <p:nvPr>
            <p:custDataLst>
              <p:tags r:id="rId11"/>
            </p:custDataLst>
          </p:nvPr>
        </p:nvSpPr>
        <p:spPr>
          <a:xfrm>
            <a:off x="2163445" y="4858385"/>
            <a:ext cx="8248015" cy="1886585"/>
          </a:xfrm>
          <a:prstGeom prst="rect">
            <a:avLst/>
          </a:prstGeom>
          <a:solidFill>
            <a:schemeClr val="accent6">
              <a:lumMod val="20000"/>
              <a:lumOff val="80000"/>
            </a:schemeClr>
          </a:solidFill>
          <a:ln w="34925" cmpd="sng">
            <a:noFill/>
            <a:prstDash val="sysDash"/>
          </a:ln>
        </p:spPr>
        <p:txBody>
          <a:bodyPr wrap="square" rtlCol="0" anchor="t">
            <a:spAutoFit/>
          </a:bodyPr>
          <a:p>
            <a:pPr lvl="0" indent="0" algn="just" fontAlgn="auto">
              <a:lnSpc>
                <a:spcPts val="2800"/>
              </a:lnSpc>
              <a:buClrTx/>
              <a:buSzTx/>
              <a:buFontTx/>
            </a:pPr>
            <a:r>
              <a:rPr lang="en-US" sz="2000" smtClean="0">
                <a:latin typeface="Times New Roman" panose="02020603050405020304" charset="0"/>
                <a:ea typeface="华文中宋" panose="02010600040101010101" charset="-122"/>
                <a:cs typeface="Times New Roman" panose="02020603050405020304" charset="0"/>
                <a:sym typeface="+mn-ea"/>
              </a:rPr>
              <a:t>4.What’s the best title for the text?</a:t>
            </a:r>
            <a:endParaRPr lang="en-US"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sz="2000" smtClean="0">
                <a:latin typeface="Times New Roman" panose="02020603050405020304" charset="0"/>
                <a:ea typeface="华文中宋" panose="02010600040101010101" charset="-122"/>
                <a:cs typeface="Times New Roman" panose="02020603050405020304" charset="0"/>
                <a:sym typeface="+mn-ea"/>
              </a:rPr>
              <a:t>A. Ancient Indian Architecture Inspires Modern Science</a:t>
            </a:r>
            <a:endParaRPr lang="en-US"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sz="2000" smtClean="0">
                <a:latin typeface="Times New Roman" panose="02020603050405020304" charset="0"/>
                <a:ea typeface="华文中宋" panose="02010600040101010101" charset="-122"/>
                <a:cs typeface="Times New Roman" panose="02020603050405020304" charset="0"/>
                <a:sym typeface="+mn-ea"/>
              </a:rPr>
              <a:t>B. The Challenges of Producing Transparent Wood</a:t>
            </a:r>
            <a:endParaRPr lang="en-US"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sz="2000" smtClean="0">
                <a:latin typeface="Times New Roman" panose="02020603050405020304" charset="0"/>
                <a:ea typeface="华文中宋" panose="02010600040101010101" charset="-122"/>
                <a:cs typeface="Times New Roman" panose="02020603050405020304" charset="0"/>
                <a:sym typeface="+mn-ea"/>
              </a:rPr>
              <a:t>C. Biodegradable Transparent Wood: A Sustainable Innovation</a:t>
            </a:r>
            <a:endParaRPr lang="en-US"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sz="2000" smtClean="0">
                <a:latin typeface="Times New Roman" panose="02020603050405020304" charset="0"/>
                <a:ea typeface="华文中宋" panose="02010600040101010101" charset="-122"/>
                <a:cs typeface="Times New Roman" panose="02020603050405020304" charset="0"/>
                <a:sym typeface="+mn-ea"/>
              </a:rPr>
              <a:t>D. How to Build a Birdhouse with Natural Materials</a:t>
            </a:r>
            <a:endParaRPr lang="en-US" sz="2000" smtClean="0">
              <a:latin typeface="Times New Roman" panose="02020603050405020304" charset="0"/>
              <a:ea typeface="华文中宋" panose="02010600040101010101" charset="-122"/>
              <a:cs typeface="Times New Roman" panose="02020603050405020304" charset="0"/>
              <a:sym typeface="+mn-ea"/>
            </a:endParaRPr>
          </a:p>
        </p:txBody>
      </p:sp>
      <p:sp>
        <p:nvSpPr>
          <p:cNvPr id="14" name="文本框 13"/>
          <p:cNvSpPr txBox="1"/>
          <p:nvPr>
            <p:custDataLst>
              <p:tags r:id="rId12"/>
            </p:custDataLst>
          </p:nvPr>
        </p:nvSpPr>
        <p:spPr>
          <a:xfrm>
            <a:off x="368935" y="5601970"/>
            <a:ext cx="1367155" cy="429895"/>
          </a:xfrm>
          <a:prstGeom prst="rect">
            <a:avLst/>
          </a:prstGeom>
          <a:solidFill>
            <a:srgbClr val="0070C0"/>
          </a:solidFill>
        </p:spPr>
        <p:txBody>
          <a:bodyPr wrap="square" rtlCol="0" anchor="t">
            <a:spAutoFit/>
          </a:bodyPr>
          <a:p>
            <a:pPr lvl="0" algn="l">
              <a:buClrTx/>
              <a:buSzTx/>
              <a:buFontTx/>
            </a:pPr>
            <a:r>
              <a:rPr kumimoji="1" lang="en-US" altLang="zh-CN" sz="2200" b="1" dirty="0">
                <a:solidFill>
                  <a:schemeClr val="lt1"/>
                </a:solidFill>
                <a:sym typeface="+mn-ea"/>
              </a:rPr>
              <a:t>    GIST</a:t>
            </a:r>
            <a:endParaRPr kumimoji="1" lang="en-US" altLang="zh-CN" sz="2200" b="1" dirty="0">
              <a:solidFill>
                <a:schemeClr val="lt1"/>
              </a:solidFill>
              <a:sym typeface="+mn-ea"/>
            </a:endParaRPr>
          </a:p>
        </p:txBody>
      </p:sp>
      <p:pic>
        <p:nvPicPr>
          <p:cNvPr id="12" name="图片 11"/>
          <p:cNvPicPr>
            <a:picLocks noChangeAspect="1"/>
          </p:cNvPicPr>
          <p:nvPr>
            <p:custDataLst>
              <p:tags r:id="rId13"/>
            </p:custDataLst>
          </p:nvPr>
        </p:nvPicPr>
        <p:blipFill>
          <a:blip r:embed="rId8">
            <a:clrChange>
              <a:clrFrom>
                <a:srgbClr val="FFFFFF">
                  <a:alpha val="100000"/>
                </a:srgbClr>
              </a:clrFrom>
              <a:clrTo>
                <a:srgbClr val="FFFFFF">
                  <a:alpha val="100000"/>
                  <a:alpha val="0"/>
                </a:srgbClr>
              </a:clrTo>
            </a:clrChange>
          </a:blip>
          <a:srcRect l="70052" t="56434" r="6315" b="20374"/>
          <a:stretch>
            <a:fillRect/>
          </a:stretch>
        </p:blipFill>
        <p:spPr>
          <a:xfrm>
            <a:off x="2163445" y="5987415"/>
            <a:ext cx="379466" cy="396000"/>
          </a:xfrm>
          <a:prstGeom prst="rect">
            <a:avLst/>
          </a:prstGeom>
        </p:spPr>
      </p:pic>
      <p:sp>
        <p:nvSpPr>
          <p:cNvPr id="15" name="文本框 16"/>
          <p:cNvSpPr txBox="1"/>
          <p:nvPr>
            <p:custDataLst>
              <p:tags r:id="rId14"/>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760730"/>
            <a:ext cx="11904980" cy="43294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synthesise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produce a substance by means of chemical or biological processes （通过化学手段或生物过程）合成</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Albert Hoffman first succeeded in synthesising the acid in 1938.                                                        </a:t>
            </a:r>
            <a:r>
              <a:rPr lang="zh-CN" altLang="en-US" sz="2800">
                <a:latin typeface="Times New Roman" panose="02020603050405020304" charset="0"/>
                <a:ea typeface="华文中宋" panose="02010600040101010101" charset="-122"/>
                <a:cs typeface="Times New Roman" panose="02020603050405020304" charset="0"/>
              </a:rPr>
              <a:t>艾伯特</a:t>
            </a:r>
            <a:r>
              <a:rPr lang="en-US" altLang="zh-CN" sz="2800">
                <a:latin typeface="Times New Roman" panose="02020603050405020304" charset="0"/>
                <a:ea typeface="华文中宋" panose="02010600040101010101" charset="-122"/>
                <a:cs typeface="Times New Roman" panose="02020603050405020304" charset="0"/>
              </a:rPr>
              <a:t>·</a:t>
            </a:r>
            <a:r>
              <a:rPr lang="zh-CN" altLang="en-US" sz="2800">
                <a:latin typeface="Times New Roman" panose="02020603050405020304" charset="0"/>
                <a:ea typeface="华文中宋" panose="02010600040101010101" charset="-122"/>
                <a:cs typeface="Times New Roman" panose="02020603050405020304" charset="0"/>
              </a:rPr>
              <a:t>霍夫曼于</a:t>
            </a:r>
            <a:r>
              <a:rPr lang="en-US" altLang="zh-CN" sz="2800">
                <a:latin typeface="Times New Roman" panose="02020603050405020304" charset="0"/>
                <a:ea typeface="华文中宋" panose="02010600040101010101" charset="-122"/>
                <a:cs typeface="Times New Roman" panose="02020603050405020304" charset="0"/>
              </a:rPr>
              <a:t>1938</a:t>
            </a:r>
            <a:r>
              <a:rPr lang="zh-CN" altLang="en-US" sz="2800">
                <a:latin typeface="Times New Roman" panose="02020603050405020304" charset="0"/>
                <a:ea typeface="华文中宋" panose="02010600040101010101" charset="-122"/>
                <a:cs typeface="Times New Roman" panose="02020603050405020304" charset="0"/>
              </a:rPr>
              <a:t>年首次成功合成了迷幻剂。</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drench</a:t>
            </a:r>
            <a:r>
              <a:rPr lang="en-US" altLang="zh-CN" sz="2800">
                <a:latin typeface="Times New Roman" panose="02020603050405020304" charset="0"/>
                <a:cs typeface="Times New Roman" panose="02020603050405020304" charset="0"/>
              </a:rPr>
              <a:t>:</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to make sb/sth completely wet </a:t>
            </a:r>
            <a:r>
              <a:rPr lang="zh-CN" altLang="en-US" sz="2800">
                <a:latin typeface="Times New Roman" panose="02020603050405020304" charset="0"/>
                <a:ea typeface="华文中宋" panose="02010600040101010101" charset="-122"/>
                <a:cs typeface="Times New Roman" panose="02020603050405020304" charset="0"/>
              </a:rPr>
              <a:t>使湿透</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We were caught in the storm and got drenched to the skin</a:t>
            </a:r>
            <a:r>
              <a:rPr sz="2800">
                <a:latin typeface="Times New Roman" panose="02020603050405020304" charset="0"/>
                <a:cs typeface="Times New Roman" panose="02020603050405020304" charset="0"/>
              </a:rPr>
              <a:t>.</a:t>
            </a:r>
            <a:r>
              <a:rPr lang="en-US"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我们遇上了暴雨，淋得浑身透湿。</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66509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168015"/>
            <a:ext cx="96418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There are many vitamins that the body cannot synthesize itself.</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5784850"/>
            <a:ext cx="8295640" cy="50400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I forgot my umbrella and got drenched.</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648585"/>
            <a:ext cx="7137400" cy="521970"/>
          </a:xfrm>
          <a:prstGeom prst="rect">
            <a:avLst/>
          </a:prstGeom>
          <a:noFill/>
        </p:spPr>
        <p:txBody>
          <a:bodyPr wrap="square" rtlCol="0" anchor="t">
            <a:spAutoFit/>
          </a:bodyPr>
          <a:lstStyle/>
          <a:p>
            <a:r>
              <a:rPr lang="zh-CN" altLang="en-US" sz="2800">
                <a:ea typeface="华文中宋" panose="02010600040101010101" charset="-122"/>
              </a:rPr>
              <a:t>有很多维生素是人体自身无法合成的。</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656965"/>
            <a:ext cx="913765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a:off x="320675" y="6250305"/>
            <a:ext cx="587121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263515"/>
            <a:ext cx="5078095" cy="521970"/>
          </a:xfrm>
          <a:prstGeom prst="rect">
            <a:avLst/>
          </a:prstGeom>
          <a:noFill/>
        </p:spPr>
        <p:txBody>
          <a:bodyPr wrap="square" rtlCol="0" anchor="t">
            <a:spAutoFit/>
          </a:bodyPr>
          <a:p>
            <a:r>
              <a:rPr lang="zh-CN" altLang="en-US" sz="2800">
                <a:ea typeface="华文中宋" panose="02010600040101010101" charset="-122"/>
              </a:rPr>
              <a:t>我忘了带伞，全身都湿透了。</a:t>
            </a:r>
            <a:endParaRPr lang="zh-CN" altLang="en-US" sz="2800">
              <a:ea typeface="华文中宋" panose="02010600040101010101" charset="-122"/>
            </a:endParaRPr>
          </a:p>
        </p:txBody>
      </p:sp>
      <p:sp>
        <p:nvSpPr>
          <p:cNvPr id="2" name="文本框 1"/>
          <p:cNvSpPr txBox="1"/>
          <p:nvPr>
            <p:custDataLst>
              <p:tags r:id="rId8"/>
            </p:custDataLst>
          </p:nvPr>
        </p:nvSpPr>
        <p:spPr>
          <a:xfrm>
            <a:off x="269875" y="524065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39775"/>
            <a:ext cx="11597005" cy="22745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60045" y="855980"/>
            <a:ext cx="11452860" cy="1362075"/>
          </a:xfrm>
          <a:prstGeom prst="rect">
            <a:avLst/>
          </a:prstGeom>
          <a:noFill/>
        </p:spPr>
        <p:txBody>
          <a:bodyPr wrap="square">
            <a:noAutofit/>
          </a:bodyPr>
          <a:lstStyle/>
          <a:p>
            <a:pPr algn="l"/>
            <a:r>
              <a:rPr lang="en-US" altLang="zh-CN" sz="2600">
                <a:latin typeface="Times New Roman" panose="02020603050405020304" charset="0"/>
                <a:cs typeface="Times New Roman" panose="02020603050405020304" charset="0"/>
                <a:sym typeface="+mn-ea"/>
              </a:rPr>
              <a:t>Wood has been turned into a transparent material before by removing the organic polymer lignin from it and then injecting epoxy as a replacement, but this results in a non-biodegradable product.</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65125" y="2112010"/>
            <a:ext cx="11421745" cy="902335"/>
          </a:xfrm>
          <a:prstGeom prst="rect">
            <a:avLst/>
          </a:prstGeom>
          <a:noFill/>
        </p:spPr>
        <p:txBody>
          <a:bodyPr wrap="square" rtlCol="0">
            <a:no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通过去除木材中的有机聚合物木质素，然后注入环氧树脂作为替代品，木材已经变成了透明材料，但这导致了不可生物降解的产品。</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838575"/>
            <a:ext cx="11588115" cy="224536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3903980"/>
            <a:ext cx="1142682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Baruah and his colleagues built a small birdhouse fitted with a transparent wood window as a mock-up, and found that it stayed 5 to 6℃ (9 to 11℉) cooler inside when exposed to a heat lamp than the same birdhouse fitted with a glass window. </a:t>
            </a:r>
            <a:endParaRPr lang="en-US" altLang="zh-CN"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64490" y="5121275"/>
            <a:ext cx="11196320" cy="829945"/>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Baruah和他的同事们建造了一个装有透明木窗的小型鸟舍作为模型，发现当暴露在加热灯下时，它的内部温度比装有玻璃窗的鸟舍低5到6摄氏度（9到11华氏度）。</a:t>
            </a:r>
            <a:endParaRPr lang="zh-CN" altLang="en-US" sz="24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a:t>
            </a:r>
            <a:r>
              <a:rPr lang="en-US" sz="2800" b="1">
                <a:latin typeface="Times New Roman" panose="02020603050405020304" charset="0"/>
                <a:cs typeface="Times New Roman" panose="02020603050405020304" charset="0"/>
              </a:rPr>
              <a:t>The author who started the teen vampire craze</a:t>
            </a:r>
            <a:endParaRPr lang="en-US" sz="28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引发青少年吸血鬼热潮的作家</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1972945" y="1151890"/>
            <a:ext cx="3799840" cy="3756025"/>
          </a:xfrm>
          <a:prstGeom prst="rect">
            <a:avLst/>
          </a:prstGeom>
        </p:spPr>
      </p:pic>
      <p:pic>
        <p:nvPicPr>
          <p:cNvPr id="4" name="图片 3"/>
          <p:cNvPicPr>
            <a:picLocks noChangeAspect="1"/>
          </p:cNvPicPr>
          <p:nvPr/>
        </p:nvPicPr>
        <p:blipFill>
          <a:blip r:embed="rId2"/>
          <a:stretch>
            <a:fillRect/>
          </a:stretch>
        </p:blipFill>
        <p:spPr>
          <a:xfrm>
            <a:off x="6577330" y="1837690"/>
            <a:ext cx="3329305" cy="465963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45135"/>
            <a:ext cx="12108815" cy="6195695"/>
          </a:xfrm>
          <a:prstGeom prst="rect">
            <a:avLst/>
          </a:prstGeom>
          <a:noFill/>
        </p:spPr>
        <p:txBody>
          <a:bodyPr wrap="square" rtlCol="0" anchor="t">
            <a:spAutoFit/>
          </a:bodyPr>
          <a:p>
            <a:pPr indent="0" algn="just" fontAlgn="auto">
              <a:lnSpc>
                <a:spcPts val="28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L.J. Smith gave the world a taste for teenage vampires. The author of </a:t>
            </a:r>
            <a:r>
              <a:rPr sz="2000" i="1">
                <a:latin typeface="Times New Roman" panose="02020603050405020304" charset="0"/>
                <a:cs typeface="Times New Roman" panose="02020603050405020304" charset="0"/>
              </a:rPr>
              <a:t>the Vampire Diaries </a:t>
            </a:r>
            <a:r>
              <a:rPr sz="2000">
                <a:latin typeface="Times New Roman" panose="02020603050405020304" charset="0"/>
                <a:cs typeface="Times New Roman" panose="02020603050405020304" charset="0"/>
              </a:rPr>
              <a:t>series, </a:t>
            </a:r>
            <a:r>
              <a:rPr lang="en-US" sz="2000">
                <a:latin typeface="Times New Roman" panose="02020603050405020304" charset="0"/>
                <a:cs typeface="Times New Roman" panose="02020603050405020304" charset="0"/>
              </a:rPr>
              <a:t>________</a:t>
            </a:r>
            <a:r>
              <a:rPr sz="2000">
                <a:latin typeface="Times New Roman" panose="02020603050405020304" charset="0"/>
                <a:cs typeface="Times New Roman" panose="02020603050405020304" charset="0"/>
              </a:rPr>
              <a:t> has sold more than 5 million copies, began writing the tale of a girl caught in a love triangle between two blood-feeding brothers in 1990. </a:t>
            </a:r>
            <a:r>
              <a:rPr lang="en-US" sz="2000">
                <a:latin typeface="Times New Roman" panose="02020603050405020304" charset="0"/>
                <a:cs typeface="Times New Roman" panose="02020603050405020304" charset="0"/>
              </a:rPr>
              <a:t>______________ (</a:t>
            </a:r>
            <a:r>
              <a:rPr sz="2000">
                <a:latin typeface="Times New Roman" panose="02020603050405020304" charset="0"/>
                <a:cs typeface="Times New Roman" panose="02020603050405020304" charset="0"/>
              </a:rPr>
              <a:t>experience</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in negotiating, she signed away rights to her work for just a few thousand dollars—not knowing that the cultural passion for high school vampires would </a:t>
            </a:r>
            <a:r>
              <a:rPr lang="en-US" altLang="zh-CN" sz="2000">
                <a:solidFill>
                  <a:srgbClr val="0000FF"/>
                </a:solidFill>
                <a:latin typeface="Times New Roman" panose="02020603050405020304" charset="0"/>
                <a:cs typeface="Times New Roman" panose="02020603050405020304" charset="0"/>
              </a:rPr>
              <a:t>reignite</a:t>
            </a:r>
            <a:r>
              <a:rPr sz="2000">
                <a:latin typeface="Times New Roman" panose="02020603050405020304" charset="0"/>
                <a:cs typeface="Times New Roman" panose="02020603050405020304" charset="0"/>
              </a:rPr>
              <a:t> years later. When her publisher started </a:t>
            </a:r>
            <a:r>
              <a:rPr lang="en-US" altLang="zh-CN" sz="2000">
                <a:solidFill>
                  <a:srgbClr val="0000FF"/>
                </a:solidFill>
                <a:latin typeface="Times New Roman" panose="02020603050405020304" charset="0"/>
                <a:cs typeface="Times New Roman" panose="02020603050405020304" charset="0"/>
              </a:rPr>
              <a:t>churning out</a:t>
            </a:r>
            <a:r>
              <a:rPr sz="2000">
                <a:latin typeface="Times New Roman" panose="02020603050405020304" charset="0"/>
                <a:cs typeface="Times New Roman" panose="02020603050405020304" charset="0"/>
              </a:rPr>
              <a:t> ghostwritten </a:t>
            </a:r>
            <a:r>
              <a:rPr sz="2000" i="1">
                <a:latin typeface="Times New Roman" panose="02020603050405020304" charset="0"/>
                <a:cs typeface="Times New Roman" panose="02020603050405020304" charset="0"/>
              </a:rPr>
              <a:t>Vampire Diaries </a:t>
            </a:r>
            <a:r>
              <a:rPr sz="2000">
                <a:latin typeface="Times New Roman" panose="02020603050405020304" charset="0"/>
                <a:cs typeface="Times New Roman" panose="02020603050405020304" charset="0"/>
              </a:rPr>
              <a:t>books, Smith went around traditional book </a:t>
            </a:r>
            <a:r>
              <a:rPr lang="en-US" sz="2000">
                <a:latin typeface="Times New Roman" panose="02020603050405020304" charset="0"/>
                <a:cs typeface="Times New Roman" panose="02020603050405020304" charset="0"/>
              </a:rPr>
              <a:t>_________ (</a:t>
            </a:r>
            <a:r>
              <a:rPr sz="2000">
                <a:latin typeface="Times New Roman" panose="02020603050405020304" charset="0"/>
                <a:cs typeface="Times New Roman" panose="02020603050405020304" charset="0"/>
              </a:rPr>
              <a:t>channel</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to keep control of the narrative. </a:t>
            </a:r>
            <a:endParaRPr sz="2000">
              <a:latin typeface="Times New Roman" panose="02020603050405020304" charset="0"/>
              <a:cs typeface="Times New Roman" panose="02020603050405020304" charset="0"/>
            </a:endParaRPr>
          </a:p>
          <a:p>
            <a:pPr indent="0" algn="just" fontAlgn="auto">
              <a:lnSpc>
                <a:spcPts val="28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Raised in Southern California by </a:t>
            </a:r>
            <a:r>
              <a:rPr lang="en-US" sz="2000">
                <a:latin typeface="Times New Roman" panose="02020603050405020304" charset="0"/>
                <a:cs typeface="Times New Roman" panose="02020603050405020304" charset="0"/>
              </a:rPr>
              <a:t>____ </a:t>
            </a:r>
            <a:r>
              <a:rPr sz="2000">
                <a:latin typeface="Times New Roman" panose="02020603050405020304" charset="0"/>
                <a:cs typeface="Times New Roman" panose="02020603050405020304" charset="0"/>
              </a:rPr>
              <a:t>engineer and a teacher, Lisa Jane Smith started writing her first novel, </a:t>
            </a:r>
            <a:r>
              <a:rPr sz="2000" i="1">
                <a:latin typeface="Times New Roman" panose="02020603050405020304" charset="0"/>
                <a:cs typeface="Times New Roman" panose="02020603050405020304" charset="0"/>
              </a:rPr>
              <a:t>The Night of the Solstice</a:t>
            </a:r>
            <a:r>
              <a:rPr sz="2000">
                <a:latin typeface="Times New Roman" panose="02020603050405020304" charset="0"/>
                <a:cs typeface="Times New Roman" panose="02020603050405020304" charset="0"/>
              </a:rPr>
              <a:t>, in high school, but spent several years as a teacher before </a:t>
            </a:r>
            <a:r>
              <a:rPr lang="en-US" sz="2000">
                <a:latin typeface="Times New Roman" panose="02020603050405020304" charset="0"/>
                <a:cs typeface="Times New Roman" panose="02020603050405020304" charset="0"/>
              </a:rPr>
              <a:t>___________ (</a:t>
            </a:r>
            <a:r>
              <a:rPr sz="2000">
                <a:latin typeface="Times New Roman" panose="02020603050405020304" charset="0"/>
                <a:cs typeface="Times New Roman" panose="02020603050405020304" charset="0"/>
              </a:rPr>
              <a:t>commit</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herself full-time to fiction. She“chose to model her pen name after her two favorite fantasy writers,” J.R.R. Tolkien and C.S. Lewis, said People. </a:t>
            </a:r>
            <a:r>
              <a:rPr sz="2000" i="1">
                <a:latin typeface="Times New Roman" panose="02020603050405020304" charset="0"/>
                <a:cs typeface="Times New Roman" panose="02020603050405020304" charset="0"/>
              </a:rPr>
              <a:t>The Night of the Solstice</a:t>
            </a:r>
            <a:r>
              <a:rPr sz="2000">
                <a:latin typeface="Times New Roman" panose="02020603050405020304" charset="0"/>
                <a:cs typeface="Times New Roman" panose="02020603050405020304" charset="0"/>
              </a:rPr>
              <a:t> sold only 5,000 copies, but it</a:t>
            </a:r>
            <a:r>
              <a:rPr lang="en-US" sz="2000">
                <a:latin typeface="Times New Roman" panose="02020603050405020304" charset="0"/>
                <a:cs typeface="Times New Roman" panose="02020603050405020304" charset="0"/>
              </a:rPr>
              <a:t> _______ </a:t>
            </a:r>
            <a:r>
              <a:rPr sz="2000">
                <a:latin typeface="Times New Roman" panose="02020603050405020304" charset="0"/>
                <a:cs typeface="Times New Roman" panose="02020603050405020304" charset="0"/>
              </a:rPr>
              <a:t> </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cat</a:t>
            </a:r>
            <a:r>
              <a:rPr lang="en-US" sz="2000">
                <a:latin typeface="Times New Roman" panose="02020603050405020304" charset="0"/>
                <a:cs typeface="Times New Roman" panose="02020603050405020304" charset="0"/>
              </a:rPr>
              <a:t>ch)</a:t>
            </a:r>
            <a:r>
              <a:rPr sz="2000">
                <a:latin typeface="Times New Roman" panose="02020603050405020304" charset="0"/>
                <a:cs typeface="Times New Roman" panose="02020603050405020304" charset="0"/>
              </a:rPr>
              <a:t> the attention of the publishing imprint Alloy Entertainment and led to the first three </a:t>
            </a:r>
            <a:r>
              <a:rPr sz="2000" i="1">
                <a:latin typeface="Times New Roman" panose="02020603050405020304" charset="0"/>
                <a:cs typeface="Times New Roman" panose="02020603050405020304" charset="0"/>
              </a:rPr>
              <a:t>Vampire Diaries</a:t>
            </a:r>
            <a:r>
              <a:rPr sz="2000">
                <a:latin typeface="Times New Roman" panose="02020603050405020304" charset="0"/>
                <a:cs typeface="Times New Roman" panose="02020603050405020304" charset="0"/>
              </a:rPr>
              <a:t> books. The following decade, the </a:t>
            </a:r>
            <a:r>
              <a:rPr sz="2000" i="1">
                <a:latin typeface="Times New Roman" panose="02020603050405020304" charset="0"/>
                <a:cs typeface="Times New Roman" panose="02020603050405020304" charset="0"/>
              </a:rPr>
              <a:t>Twilight</a:t>
            </a:r>
            <a:r>
              <a:rPr sz="2000">
                <a:latin typeface="Times New Roman" panose="02020603050405020304" charset="0"/>
                <a:cs typeface="Times New Roman" panose="02020603050405020304" charset="0"/>
              </a:rPr>
              <a:t> series “</a:t>
            </a:r>
            <a:r>
              <a:rPr sz="2000" u="sng">
                <a:latin typeface="Times New Roman" panose="02020603050405020304" charset="0"/>
                <a:cs typeface="Times New Roman" panose="02020603050405020304" charset="0"/>
              </a:rPr>
              <a:t>ushered</a:t>
            </a:r>
            <a:r>
              <a:rPr lang="en-US" sz="2000" u="sng">
                <a:latin typeface="Times New Roman" panose="02020603050405020304" charset="0"/>
                <a:cs typeface="Times New Roman" panose="02020603050405020304" charset="0"/>
              </a:rPr>
              <a:t> in</a:t>
            </a:r>
            <a:r>
              <a:rPr sz="2000">
                <a:latin typeface="Times New Roman" panose="02020603050405020304" charset="0"/>
                <a:cs typeface="Times New Roman" panose="02020603050405020304" charset="0"/>
              </a:rPr>
              <a:t> a vogue for sexy stories of vampires more toothsome </a:t>
            </a:r>
            <a:r>
              <a:rPr lang="en-US" sz="2000">
                <a:latin typeface="Times New Roman" panose="02020603050405020304" charset="0"/>
                <a:cs typeface="Times New Roman" panose="02020603050405020304" charset="0"/>
              </a:rPr>
              <a:t>______ </a:t>
            </a:r>
            <a:r>
              <a:rPr sz="2000">
                <a:latin typeface="Times New Roman" panose="02020603050405020304" charset="0"/>
                <a:cs typeface="Times New Roman" panose="02020603050405020304" charset="0"/>
              </a:rPr>
              <a:t> toothy,”said </a:t>
            </a:r>
            <a:r>
              <a:rPr sz="2000" i="1">
                <a:latin typeface="Times New Roman" panose="02020603050405020304" charset="0"/>
                <a:cs typeface="Times New Roman" panose="02020603050405020304" charset="0"/>
              </a:rPr>
              <a:t>The Telegraph </a:t>
            </a:r>
            <a:r>
              <a:rPr sz="2000">
                <a:latin typeface="Times New Roman" panose="02020603050405020304" charset="0"/>
                <a:cs typeface="Times New Roman" panose="02020603050405020304" charset="0"/>
              </a:rPr>
              <a:t>(U.K.). Smith published another Vampire Diariestrilogy from 2009 to 2011, </a:t>
            </a:r>
            <a:r>
              <a:rPr lang="en-US" sz="2000">
                <a:latin typeface="Times New Roman" panose="02020603050405020304" charset="0"/>
                <a:cs typeface="Times New Roman" panose="02020603050405020304" charset="0"/>
              </a:rPr>
              <a:t>_____</a:t>
            </a:r>
            <a:r>
              <a:rPr sz="2000">
                <a:latin typeface="Times New Roman" panose="02020603050405020304" charset="0"/>
                <a:cs typeface="Times New Roman" panose="02020603050405020304" charset="0"/>
              </a:rPr>
              <a:t> it turned into a cultural sensation when the CW Network picked up a TV adaptation.</a:t>
            </a:r>
            <a:endParaRPr sz="2000">
              <a:latin typeface="Times New Roman" panose="02020603050405020304" charset="0"/>
              <a:cs typeface="Times New Roman" panose="02020603050405020304" charset="0"/>
            </a:endParaRPr>
          </a:p>
          <a:p>
            <a:pPr indent="0" algn="just" fontAlgn="auto">
              <a:lnSpc>
                <a:spcPts val="2800"/>
              </a:lnSpc>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“An indefatigable writer,” said </a:t>
            </a:r>
            <a:r>
              <a:rPr sz="2000" i="1">
                <a:latin typeface="Times New Roman" panose="02020603050405020304" charset="0"/>
                <a:cs typeface="Times New Roman" panose="02020603050405020304" charset="0"/>
              </a:rPr>
              <a:t>The New York Times</a:t>
            </a:r>
            <a:r>
              <a:rPr sz="2000">
                <a:latin typeface="Times New Roman" panose="02020603050405020304" charset="0"/>
                <a:cs typeface="Times New Roman" panose="02020603050405020304" charset="0"/>
              </a:rPr>
              <a:t>, Smith kept working “as she went in and out of hospitals” after </a:t>
            </a:r>
            <a:r>
              <a:rPr lang="en-US" sz="2000">
                <a:latin typeface="Times New Roman" panose="02020603050405020304" charset="0"/>
                <a:cs typeface="Times New Roman" panose="02020603050405020304" charset="0"/>
              </a:rPr>
              <a:t>______________(</a:t>
            </a:r>
            <a:r>
              <a:rPr sz="2000">
                <a:latin typeface="Times New Roman" panose="02020603050405020304" charset="0"/>
                <a:cs typeface="Times New Roman" panose="02020603050405020304" charset="0"/>
              </a:rPr>
              <a:t>diagnose</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with an autoimmune disorder. Before she died, she had </a:t>
            </a:r>
            <a:r>
              <a:rPr lang="en-US" sz="2000">
                <a:latin typeface="Times New Roman" panose="02020603050405020304" charset="0"/>
                <a:cs typeface="Times New Roman" panose="02020603050405020304" charset="0"/>
              </a:rPr>
              <a:t>___________ (</a:t>
            </a:r>
            <a:r>
              <a:rPr sz="2000">
                <a:latin typeface="Times New Roman" panose="02020603050405020304" charset="0"/>
                <a:cs typeface="Times New Roman" panose="02020603050405020304" charset="0"/>
              </a:rPr>
              <a:t>report</a:t>
            </a:r>
            <a:r>
              <a:rPr lang="en-US" sz="2000">
                <a:latin typeface="Times New Roman" panose="02020603050405020304" charset="0"/>
                <a:cs typeface="Times New Roman" panose="02020603050405020304" charset="0"/>
              </a:rPr>
              <a:t>ed)</a:t>
            </a:r>
            <a:r>
              <a:rPr sz="2000">
                <a:latin typeface="Times New Roman" panose="02020603050405020304" charset="0"/>
                <a:cs typeface="Times New Roman" panose="02020603050405020304" charset="0"/>
              </a:rPr>
              <a:t> completed</a:t>
            </a:r>
            <a:r>
              <a:rPr sz="2000" i="1">
                <a:latin typeface="Times New Roman" panose="02020603050405020304" charset="0"/>
                <a:cs typeface="Times New Roman" panose="02020603050405020304" charset="0"/>
              </a:rPr>
              <a:t> Night World</a:t>
            </a:r>
            <a:r>
              <a:rPr sz="2000">
                <a:latin typeface="Times New Roman" panose="02020603050405020304" charset="0"/>
                <a:cs typeface="Times New Roman" panose="02020603050405020304" charset="0"/>
              </a:rPr>
              <a:t>, another YA series, as well as a new postapocalyptic novel aimed at adults.</a:t>
            </a:r>
            <a:endParaRPr sz="20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5847715"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Week </a:t>
            </a:r>
            <a:r>
              <a:rPr lang="en-US" sz="2400" b="1">
                <a:solidFill>
                  <a:srgbClr val="ED7D31"/>
                </a:solidFill>
                <a:latin typeface="微软雅黑" panose="020B0503020204020204" charset="-122"/>
                <a:ea typeface="微软雅黑" panose="020B0503020204020204" charset="-122"/>
                <a:cs typeface="微软雅黑" panose="020B0503020204020204" charset="-122"/>
              </a:rPr>
              <a:t> (April 11 2025 P35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10727055" y="544830"/>
            <a:ext cx="7175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which</a:t>
            </a:r>
            <a:r>
              <a:rPr sz="2000">
                <a:solidFill>
                  <a:srgbClr val="FF0000"/>
                </a:solidFill>
                <a:latin typeface="Times New Roman" panose="02020603050405020304" charset="0"/>
                <a:cs typeface="Times New Roman" panose="02020603050405020304" charset="0"/>
                <a:sym typeface="+mn-ea"/>
              </a:rPr>
              <a:t> </a:t>
            </a:r>
            <a:endParaRPr sz="20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984375" y="1209675"/>
            <a:ext cx="25971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Inexperienced</a:t>
            </a:r>
            <a:endParaRPr sz="20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153670" y="2313940"/>
            <a:ext cx="107569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channels</a:t>
            </a:r>
            <a:endParaRPr sz="20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4144010" y="2621280"/>
            <a:ext cx="25590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a</a:t>
            </a:r>
            <a:r>
              <a:rPr lang="en-US" sz="2000">
                <a:solidFill>
                  <a:srgbClr val="FF0000"/>
                </a:solidFill>
                <a:latin typeface="Times New Roman" panose="02020603050405020304" charset="0"/>
                <a:cs typeface="Times New Roman" panose="02020603050405020304" charset="0"/>
                <a:sym typeface="+mn-ea"/>
              </a:rPr>
              <a:t>n</a:t>
            </a:r>
            <a:endParaRPr lang="en-US" sz="20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953500" y="3012440"/>
            <a:ext cx="132334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committing</a:t>
            </a:r>
            <a:endParaRPr sz="20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526145" y="4432300"/>
            <a:ext cx="83629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than</a:t>
            </a:r>
            <a:endParaRPr lang="en-US" sz="20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7987030" y="4824730"/>
            <a:ext cx="76708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an</a:t>
            </a:r>
            <a:r>
              <a:rPr sz="2000">
                <a:solidFill>
                  <a:srgbClr val="FF0000"/>
                </a:solidFill>
                <a:latin typeface="Times New Roman" panose="02020603050405020304" charset="0"/>
                <a:cs typeface="Times New Roman" panose="02020603050405020304" charset="0"/>
                <a:sym typeface="+mn-ea"/>
              </a:rPr>
              <a:t>d</a:t>
            </a:r>
            <a:endParaRPr sz="20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8189595" y="3730625"/>
            <a:ext cx="8572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caught </a:t>
            </a:r>
            <a:endParaRPr sz="20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81355" y="5852795"/>
            <a:ext cx="25971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being diagnosed</a:t>
            </a:r>
            <a:endParaRPr sz="20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flipH="1">
            <a:off x="9542780" y="5852795"/>
            <a:ext cx="16065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000">
                <a:solidFill>
                  <a:srgbClr val="FF0000"/>
                </a:solidFill>
                <a:latin typeface="Times New Roman" panose="02020603050405020304" charset="0"/>
                <a:cs typeface="Times New Roman" panose="02020603050405020304" charset="0"/>
                <a:sym typeface="+mn-ea"/>
              </a:rPr>
              <a:t>r</a:t>
            </a:r>
            <a:r>
              <a:rPr sz="2000">
                <a:solidFill>
                  <a:srgbClr val="FF0000"/>
                </a:solidFill>
                <a:latin typeface="Times New Roman" panose="02020603050405020304" charset="0"/>
                <a:cs typeface="Times New Roman" panose="02020603050405020304" charset="0"/>
                <a:sym typeface="+mn-ea"/>
              </a:rPr>
              <a:t>eportedly</a:t>
            </a:r>
            <a:endParaRPr sz="20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April 1st</a:t>
            </a:r>
            <a:r>
              <a:t>-</a:t>
            </a:r>
            <a:r>
              <a:rPr lang="en-US"/>
              <a:t>15th</a:t>
            </a:r>
            <a:r>
              <a:t>, 202</a:t>
            </a:r>
            <a:r>
              <a:rPr lang="en-US"/>
              <a:t>5</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917065" y="1082675"/>
            <a:ext cx="9693275" cy="239966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000" b="0" i="0" smtClean="0">
                <a:latin typeface="Times New Roman" panose="02020603050405020304" charset="0"/>
                <a:ea typeface="华文中宋" panose="02010600040101010101" charset="-122"/>
                <a:cs typeface="Times New Roman" panose="02020603050405020304" charset="0"/>
              </a:rPr>
              <a:t>1</a:t>
            </a:r>
            <a:r>
              <a:rPr sz="2000" b="0" i="0" smtClean="0">
                <a:latin typeface="Times New Roman" panose="02020603050405020304" charset="0"/>
                <a:ea typeface="华文中宋" panose="02010600040101010101" charset="-122"/>
                <a:cs typeface="Times New Roman" panose="02020603050405020304" charset="0"/>
              </a:rPr>
              <a:t>.</a:t>
            </a:r>
            <a:r>
              <a:rPr lang="en-US" sz="2000" b="0" i="0" smtClean="0">
                <a:latin typeface="Times New Roman" panose="02020603050405020304" charset="0"/>
                <a:ea typeface="华文中宋" panose="02010600040101010101" charset="-122"/>
                <a:cs typeface="Times New Roman" panose="02020603050405020304" charset="0"/>
              </a:rPr>
              <a:t> What was key to the initial success of L.J. Smith’s </a:t>
            </a:r>
            <a:r>
              <a:rPr lang="en-US" sz="2000" b="0" i="1" smtClean="0">
                <a:latin typeface="Times New Roman" panose="02020603050405020304" charset="0"/>
                <a:ea typeface="华文中宋" panose="02010600040101010101" charset="-122"/>
                <a:cs typeface="Times New Roman" panose="02020603050405020304" charset="0"/>
              </a:rPr>
              <a:t>The Vampire Diaries</a:t>
            </a:r>
            <a:r>
              <a:rPr lang="en-US" sz="2000" b="0" i="0" smtClean="0">
                <a:latin typeface="Times New Roman" panose="02020603050405020304" charset="0"/>
                <a:ea typeface="华文中宋" panose="02010600040101010101" charset="-122"/>
                <a:cs typeface="Times New Roman" panose="02020603050405020304" charset="0"/>
              </a:rPr>
              <a:t> series</a:t>
            </a:r>
            <a:r>
              <a:rPr sz="2000" b="0" i="0" smtClean="0">
                <a:latin typeface="Times New Roman" panose="02020603050405020304" charset="0"/>
                <a:ea typeface="华文中宋" panose="02010600040101010101" charset="-122"/>
                <a:cs typeface="Times New Roman" panose="02020603050405020304" charset="0"/>
              </a:rPr>
              <a:t>? </a:t>
            </a:r>
            <a:endParaRPr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000" b="0" i="0" smtClean="0">
                <a:latin typeface="Times New Roman" panose="02020603050405020304" charset="0"/>
                <a:ea typeface="华文中宋" panose="02010600040101010101" charset="-122"/>
                <a:cs typeface="Times New Roman" panose="02020603050405020304" charset="0"/>
              </a:rPr>
              <a:t>A. She was skilled in business negotiations.</a:t>
            </a:r>
            <a:endParaRPr lang="en-US"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000" b="0" i="0" smtClean="0">
                <a:latin typeface="Times New Roman" panose="02020603050405020304" charset="0"/>
                <a:ea typeface="华文中宋" panose="02010600040101010101" charset="-122"/>
                <a:cs typeface="Times New Roman" panose="02020603050405020304" charset="0"/>
              </a:rPr>
              <a:t>B. Her novels became instant global bestsellers.</a:t>
            </a:r>
            <a:endParaRPr lang="en-US"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000" b="0" i="0" smtClean="0">
                <a:latin typeface="Times New Roman" panose="02020603050405020304" charset="0"/>
                <a:ea typeface="华文中宋" panose="02010600040101010101" charset="-122"/>
                <a:cs typeface="Times New Roman" panose="02020603050405020304" charset="0"/>
              </a:rPr>
              <a:t>C. Her work caught the attention of Alloy Entertainment.</a:t>
            </a:r>
            <a:endParaRPr lang="en-US"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sz="2000" b="0" i="0" smtClean="0">
                <a:latin typeface="Times New Roman" panose="02020603050405020304" charset="0"/>
                <a:ea typeface="华文中宋" panose="02010600040101010101" charset="-122"/>
                <a:cs typeface="Times New Roman" panose="02020603050405020304" charset="0"/>
              </a:rPr>
              <a:t>D. She completed </a:t>
            </a:r>
            <a:r>
              <a:rPr lang="en-US" sz="2000" b="0" i="1" smtClean="0">
                <a:latin typeface="Times New Roman" panose="02020603050405020304" charset="0"/>
                <a:ea typeface="华文中宋" panose="02010600040101010101" charset="-122"/>
                <a:cs typeface="Times New Roman" panose="02020603050405020304" charset="0"/>
              </a:rPr>
              <a:t>The Vampire Diaries</a:t>
            </a:r>
            <a:r>
              <a:rPr lang="en-US" sz="2000" b="0" i="0" smtClean="0">
                <a:latin typeface="Times New Roman" panose="02020603050405020304" charset="0"/>
                <a:ea typeface="华文中宋" panose="02010600040101010101" charset="-122"/>
                <a:cs typeface="Times New Roman" panose="02020603050405020304" charset="0"/>
              </a:rPr>
              <a:t> while still in high school.</a:t>
            </a:r>
            <a:endParaRPr lang="en-US" sz="20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1916430" y="4119880"/>
            <a:ext cx="9693275" cy="1476375"/>
          </a:xfrm>
          <a:prstGeom prst="rect">
            <a:avLst/>
          </a:prstGeom>
          <a:solidFill>
            <a:schemeClr val="accent6">
              <a:lumMod val="20000"/>
              <a:lumOff val="80000"/>
            </a:schemeClr>
          </a:solidFill>
          <a:ln w="34925" cmpd="sng">
            <a:noFill/>
            <a:prstDash val="sysDash"/>
          </a:ln>
        </p:spPr>
        <p:txBody>
          <a:bodyPr wrap="square">
            <a:spAutoFit/>
          </a:bodyPr>
          <a:p>
            <a:pPr indent="0" algn="just" fontAlgn="auto">
              <a:lnSpc>
                <a:spcPct val="150000"/>
              </a:lnSpc>
            </a:pPr>
            <a:r>
              <a:rPr lang="en-US" sz="2000" smtClean="0">
                <a:latin typeface="Times New Roman" panose="02020603050405020304" charset="0"/>
                <a:ea typeface="华文中宋" panose="02010600040101010101" charset="-122"/>
                <a:cs typeface="Times New Roman" panose="02020603050405020304" charset="0"/>
                <a:sym typeface="+mn-ea"/>
              </a:rPr>
              <a:t>2</a:t>
            </a:r>
            <a:r>
              <a:rPr sz="2000" smtClean="0">
                <a:latin typeface="Times New Roman" panose="02020603050405020304" charset="0"/>
                <a:ea typeface="华文中宋" panose="02010600040101010101" charset="-122"/>
                <a:cs typeface="Times New Roman" panose="02020603050405020304" charset="0"/>
                <a:sym typeface="+mn-ea"/>
              </a:rPr>
              <a:t>.</a:t>
            </a:r>
            <a:r>
              <a:rPr lang="en-US" sz="2000" smtClean="0">
                <a:latin typeface="Times New Roman" panose="02020603050405020304" charset="0"/>
                <a:ea typeface="华文中宋" panose="02010600040101010101" charset="-122"/>
                <a:cs typeface="Times New Roman" panose="02020603050405020304" charset="0"/>
                <a:sym typeface="+mn-ea"/>
              </a:rPr>
              <a:t> </a:t>
            </a:r>
            <a:r>
              <a:rPr sz="2000" smtClean="0">
                <a:latin typeface="Times New Roman" panose="02020603050405020304" charset="0"/>
                <a:ea typeface="华文中宋" panose="02010600040101010101" charset="-122"/>
                <a:cs typeface="Times New Roman" panose="02020603050405020304" charset="0"/>
                <a:sym typeface="+mn-ea"/>
              </a:rPr>
              <a:t>What does the underlined word “usher</a:t>
            </a:r>
            <a:r>
              <a:rPr lang="en-US" sz="2000" smtClean="0">
                <a:latin typeface="Times New Roman" panose="02020603050405020304" charset="0"/>
                <a:ea typeface="华文中宋" panose="02010600040101010101" charset="-122"/>
                <a:cs typeface="Times New Roman" panose="02020603050405020304" charset="0"/>
                <a:sym typeface="+mn-ea"/>
              </a:rPr>
              <a:t>ed in</a:t>
            </a:r>
            <a:r>
              <a:rPr sz="2000" smtClean="0">
                <a:latin typeface="Times New Roman" panose="02020603050405020304" charset="0"/>
                <a:ea typeface="华文中宋" panose="02010600040101010101" charset="-122"/>
                <a:cs typeface="Times New Roman" panose="02020603050405020304" charset="0"/>
                <a:sym typeface="+mn-ea"/>
              </a:rPr>
              <a:t>” in paragraph </a:t>
            </a:r>
            <a:r>
              <a:rPr lang="en-US" sz="2000" smtClean="0">
                <a:latin typeface="Times New Roman" panose="02020603050405020304" charset="0"/>
                <a:ea typeface="华文中宋" panose="02010600040101010101" charset="-122"/>
                <a:cs typeface="Times New Roman" panose="02020603050405020304" charset="0"/>
                <a:sym typeface="+mn-ea"/>
              </a:rPr>
              <a:t>2</a:t>
            </a:r>
            <a:r>
              <a:rPr sz="2000" smtClean="0">
                <a:latin typeface="Times New Roman" panose="02020603050405020304" charset="0"/>
                <a:ea typeface="华文中宋" panose="02010600040101010101" charset="-122"/>
                <a:cs typeface="Times New Roman" panose="02020603050405020304" charset="0"/>
                <a:sym typeface="+mn-ea"/>
              </a:rPr>
              <a:t> mean? </a:t>
            </a:r>
            <a:endParaRPr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000" smtClean="0">
                <a:latin typeface="Times New Roman" panose="02020603050405020304" charset="0"/>
                <a:ea typeface="华文中宋" panose="02010600040101010101" charset="-122"/>
                <a:cs typeface="Times New Roman" panose="02020603050405020304" charset="0"/>
                <a:sym typeface="+mn-ea"/>
              </a:rPr>
              <a:t>A.</a:t>
            </a:r>
            <a:r>
              <a:rPr lang="en-US" sz="2000" smtClean="0">
                <a:latin typeface="Times New Roman" panose="02020603050405020304" charset="0"/>
                <a:ea typeface="华文中宋" panose="02010600040101010101" charset="-122"/>
                <a:cs typeface="Times New Roman" panose="02020603050405020304" charset="0"/>
                <a:sym typeface="+mn-ea"/>
              </a:rPr>
              <a:t> Bring in.        </a:t>
            </a:r>
            <a:r>
              <a:rPr sz="2000" smtClean="0">
                <a:latin typeface="Times New Roman" panose="02020603050405020304" charset="0"/>
                <a:ea typeface="华文中宋" panose="02010600040101010101" charset="-122"/>
                <a:cs typeface="Times New Roman" panose="02020603050405020304" charset="0"/>
                <a:sym typeface="+mn-ea"/>
              </a:rPr>
              <a:t>     </a:t>
            </a:r>
            <a:r>
              <a:rPr lang="en-US" sz="2000" smtClean="0">
                <a:latin typeface="Times New Roman" panose="02020603050405020304" charset="0"/>
                <a:ea typeface="华文中宋" panose="02010600040101010101" charset="-122"/>
                <a:cs typeface="Times New Roman" panose="02020603050405020304" charset="0"/>
                <a:sym typeface="+mn-ea"/>
              </a:rPr>
              <a:t>   		           </a:t>
            </a:r>
            <a:r>
              <a:rPr sz="2000" smtClean="0">
                <a:latin typeface="Times New Roman" panose="02020603050405020304" charset="0"/>
                <a:ea typeface="华文中宋" panose="02010600040101010101" charset="-122"/>
                <a:cs typeface="Times New Roman" panose="02020603050405020304" charset="0"/>
                <a:sym typeface="+mn-ea"/>
              </a:rPr>
              <a:t>B. </a:t>
            </a:r>
            <a:r>
              <a:rPr lang="en-US" sz="2000" smtClean="0">
                <a:latin typeface="Times New Roman" panose="02020603050405020304" charset="0"/>
                <a:ea typeface="华文中宋" panose="02010600040101010101" charset="-122"/>
                <a:cs typeface="Times New Roman" panose="02020603050405020304" charset="0"/>
                <a:sym typeface="+mn-ea"/>
              </a:rPr>
              <a:t>Hand in.</a:t>
            </a:r>
            <a:r>
              <a:rPr sz="2000" smtClean="0">
                <a:latin typeface="Times New Roman" panose="02020603050405020304" charset="0"/>
                <a:ea typeface="华文中宋" panose="02010600040101010101" charset="-122"/>
                <a:cs typeface="Times New Roman" panose="02020603050405020304" charset="0"/>
                <a:sym typeface="+mn-ea"/>
              </a:rPr>
              <a:t>        </a:t>
            </a:r>
            <a:endParaRPr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000" smtClean="0">
                <a:latin typeface="Times New Roman" panose="02020603050405020304" charset="0"/>
                <a:ea typeface="华文中宋" panose="02010600040101010101" charset="-122"/>
                <a:cs typeface="Times New Roman" panose="02020603050405020304" charset="0"/>
                <a:sym typeface="+mn-ea"/>
              </a:rPr>
              <a:t>C. </a:t>
            </a:r>
            <a:r>
              <a:rPr lang="en-US" sz="2000" smtClean="0">
                <a:latin typeface="Times New Roman" panose="02020603050405020304" charset="0"/>
                <a:ea typeface="华文中宋" panose="02010600040101010101" charset="-122"/>
                <a:cs typeface="Times New Roman" panose="02020603050405020304" charset="0"/>
                <a:sym typeface="+mn-ea"/>
              </a:rPr>
              <a:t>Take in.			           </a:t>
            </a:r>
            <a:r>
              <a:rPr sz="2000" smtClean="0">
                <a:latin typeface="Times New Roman" panose="02020603050405020304" charset="0"/>
                <a:ea typeface="华文中宋" panose="02010600040101010101" charset="-122"/>
                <a:cs typeface="Times New Roman" panose="02020603050405020304" charset="0"/>
                <a:sym typeface="+mn-ea"/>
              </a:rPr>
              <a:t>D. </a:t>
            </a:r>
            <a:r>
              <a:rPr lang="en-US" sz="2000" smtClean="0">
                <a:latin typeface="Times New Roman" panose="02020603050405020304" charset="0"/>
                <a:ea typeface="华文中宋" panose="02010600040101010101" charset="-122"/>
                <a:cs typeface="Times New Roman" panose="02020603050405020304" charset="0"/>
                <a:sym typeface="+mn-ea"/>
              </a:rPr>
              <a:t>Give in.</a:t>
            </a:r>
            <a:endParaRPr lang="en-US" sz="2000">
              <a:latin typeface="Times New Roman" panose="02020603050405020304" charset="0"/>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1852295" y="2570480"/>
            <a:ext cx="379095" cy="403225"/>
          </a:xfrm>
          <a:prstGeom prst="rect">
            <a:avLst/>
          </a:prstGeom>
        </p:spPr>
      </p:pic>
      <p:pic>
        <p:nvPicPr>
          <p:cNvPr id="6" name="图片 5"/>
          <p:cNvPicPr>
            <a:picLocks noChangeAspect="1"/>
          </p:cNvPicPr>
          <p:nvPr/>
        </p:nvPicPr>
        <p:blipFill>
          <a:blip r:embed="rId1"/>
          <a:stretch>
            <a:fillRect/>
          </a:stretch>
        </p:blipFill>
        <p:spPr>
          <a:xfrm>
            <a:off x="1898015" y="4702175"/>
            <a:ext cx="391160" cy="415925"/>
          </a:xfrm>
          <a:prstGeom prst="rect">
            <a:avLst/>
          </a:prstGeom>
        </p:spPr>
      </p:pic>
      <p:sp>
        <p:nvSpPr>
          <p:cNvPr id="3" name="文本框 2"/>
          <p:cNvSpPr txBox="1"/>
          <p:nvPr>
            <p:custDataLst>
              <p:tags r:id="rId2"/>
            </p:custDataLst>
          </p:nvPr>
        </p:nvSpPr>
        <p:spPr>
          <a:xfrm>
            <a:off x="218440" y="4697095"/>
            <a:ext cx="1367790" cy="321945"/>
          </a:xfrm>
          <a:prstGeom prst="rect">
            <a:avLst/>
          </a:prstGeom>
          <a:solidFill>
            <a:srgbClr val="0070C0"/>
          </a:solidFill>
        </p:spPr>
        <p:txBody>
          <a:bodyPr wrap="square" rtlCol="0" anchor="t">
            <a:spAutoFit/>
          </a:bodyPr>
          <a:p>
            <a:pPr lvl="0" algn="l">
              <a:buClrTx/>
              <a:buSzTx/>
              <a:buFontTx/>
            </a:pPr>
            <a:r>
              <a:rPr kumimoji="1" lang="en-US" altLang="zh-CN" sz="1500" b="1" dirty="0">
                <a:solidFill>
                  <a:schemeClr val="lt1"/>
                </a:solidFill>
                <a:sym typeface="+mn-ea"/>
              </a:rPr>
              <a:t>VOCABULARY</a:t>
            </a:r>
            <a:endParaRPr kumimoji="1" lang="en-US" altLang="zh-CN" sz="1500" b="1" dirty="0">
              <a:solidFill>
                <a:schemeClr val="lt1"/>
              </a:solidFill>
              <a:sym typeface="+mn-ea"/>
            </a:endParaRPr>
          </a:p>
        </p:txBody>
      </p:sp>
      <p:sp>
        <p:nvSpPr>
          <p:cNvPr id="4" name="文本框 3"/>
          <p:cNvSpPr txBox="1"/>
          <p:nvPr>
            <p:custDataLst>
              <p:tags r:id="rId3"/>
            </p:custDataLst>
          </p:nvPr>
        </p:nvSpPr>
        <p:spPr>
          <a:xfrm>
            <a:off x="246380" y="2121535"/>
            <a:ext cx="1311910" cy="321945"/>
          </a:xfrm>
          <a:prstGeom prst="rect">
            <a:avLst/>
          </a:prstGeom>
          <a:solidFill>
            <a:srgbClr val="0070C0"/>
          </a:solidFill>
        </p:spPr>
        <p:txBody>
          <a:bodyPr wrap="square" rtlCol="0" anchor="t">
            <a:spAutoFit/>
          </a:bodyPr>
          <a:p>
            <a:pPr lvl="0" algn="l">
              <a:buClrTx/>
              <a:buSzTx/>
              <a:buFontTx/>
            </a:pPr>
            <a:r>
              <a:rPr kumimoji="1" lang="en-US" altLang="zh-CN" sz="1500" b="1" dirty="0">
                <a:solidFill>
                  <a:schemeClr val="lt1"/>
                </a:solidFill>
                <a:sym typeface="+mn-ea"/>
              </a:rPr>
              <a:t>      DETAIL</a:t>
            </a:r>
            <a:endParaRPr kumimoji="1" lang="en-US" altLang="zh-CN" sz="1500" b="1" dirty="0">
              <a:solidFill>
                <a:schemeClr val="lt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reignite: </a:t>
            </a:r>
            <a:r>
              <a:rPr lang="en-US" sz="2800">
                <a:latin typeface="Times New Roman" panose="02020603050405020304" charset="0"/>
                <a:ea typeface="华文中宋" panose="02010600040101010101" charset="-122"/>
                <a:cs typeface="Times New Roman" panose="02020603050405020304" charset="0"/>
                <a:sym typeface="+mn-ea"/>
              </a:rPr>
              <a:t> to make sth start burning again   </a:t>
            </a:r>
            <a:r>
              <a:rPr sz="2800">
                <a:latin typeface="Times New Roman" panose="02020603050405020304" charset="0"/>
                <a:ea typeface="华文中宋" panose="02010600040101010101" charset="-122"/>
                <a:cs typeface="Times New Roman" panose="02020603050405020304" charset="0"/>
                <a:sym typeface="+mn-ea"/>
              </a:rPr>
              <a:t>（使）重新燃烧；再点燃</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Their passion was reignited by a romantic trip to Venice.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去威尼斯的浪漫之旅重新燃起了他们的激情</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churn out</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produce mechanically or copiously </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大量生产，机械地生产</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That young writer churn out about three or four new books every year.</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那位青年作家每年能赶写出四五部书。</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2693670"/>
            <a:ext cx="635000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You may need to reignite the pilot light.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83210" y="5922010"/>
            <a:ext cx="971740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He began to churn out literary compositions in English.</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229485"/>
            <a:ext cx="9491980" cy="521970"/>
          </a:xfrm>
          <a:prstGeom prst="rect">
            <a:avLst/>
          </a:prstGeom>
          <a:noFill/>
        </p:spPr>
        <p:txBody>
          <a:bodyPr wrap="square" rtlCol="0" anchor="t">
            <a:spAutoFit/>
          </a:bodyPr>
          <a:lstStyle/>
          <a:p>
            <a:r>
              <a:rPr lang="zh-CN" sz="2800">
                <a:ea typeface="华文中宋" panose="02010600040101010101" charset="-122"/>
              </a:rPr>
              <a:t>你得重新点燃长明火</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193675" y="3140710"/>
            <a:ext cx="5805805" cy="577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83210" y="6351270"/>
            <a:ext cx="8064500" cy="298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01900" y="5400040"/>
            <a:ext cx="8297545" cy="521970"/>
          </a:xfrm>
          <a:prstGeom prst="rect">
            <a:avLst/>
          </a:prstGeom>
          <a:noFill/>
        </p:spPr>
        <p:txBody>
          <a:bodyPr wrap="square" rtlCol="0" anchor="t">
            <a:spAutoFit/>
          </a:bodyPr>
          <a:p>
            <a:r>
              <a:rPr lang="zh-CN" altLang="en-US" sz="2800">
                <a:ea typeface="华文中宋" panose="02010600040101010101" charset="-122"/>
              </a:rPr>
              <a:t>他开始用英文很快地创作出大量的文学作品。</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21170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139065" y="538734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8465" y="850900"/>
            <a:ext cx="11502390" cy="1445260"/>
          </a:xfrm>
          <a:prstGeom prst="rect">
            <a:avLst/>
          </a:prstGeom>
          <a:noFill/>
        </p:spPr>
        <p:txBody>
          <a:bodyPr wrap="square">
            <a:spAutoFit/>
          </a:bodyPr>
          <a:lstStyle/>
          <a:p>
            <a:pPr algn="l"/>
            <a:r>
              <a:rPr lang="en-US" altLang="zh-CN" sz="2200">
                <a:latin typeface="Times New Roman" panose="02020603050405020304" charset="0"/>
                <a:cs typeface="Times New Roman" panose="02020603050405020304" charset="0"/>
                <a:sym typeface="+mn-ea"/>
              </a:rPr>
              <a:t> Inexperienced in negotiating, she signed away rights to her work for just a few thousand dollars—not knowing that the cultural passion for high school vampires would reignite years later. When her publisher started churning out ghostwritten</a:t>
            </a:r>
            <a:r>
              <a:rPr lang="en-US" altLang="zh-CN" sz="2200" i="1">
                <a:latin typeface="Times New Roman" panose="02020603050405020304" charset="0"/>
                <a:cs typeface="Times New Roman" panose="02020603050405020304" charset="0"/>
                <a:sym typeface="+mn-ea"/>
              </a:rPr>
              <a:t> Vampire Diaries</a:t>
            </a:r>
            <a:r>
              <a:rPr lang="en-US" altLang="zh-CN" sz="2200">
                <a:latin typeface="Times New Roman" panose="02020603050405020304" charset="0"/>
                <a:cs typeface="Times New Roman" panose="02020603050405020304" charset="0"/>
                <a:sym typeface="+mn-ea"/>
              </a:rPr>
              <a:t> books, Smith went around traditional book channels to keep control of the narrative.</a:t>
            </a:r>
            <a:endParaRPr lang="en-US" altLang="zh-CN" sz="2200">
              <a:latin typeface="Times New Roman" panose="02020603050405020304" charset="0"/>
              <a:cs typeface="Times New Roman" panose="02020603050405020304" charset="0"/>
              <a:sym typeface="+mn-ea"/>
            </a:endParaRPr>
          </a:p>
        </p:txBody>
      </p:sp>
      <p:sp>
        <p:nvSpPr>
          <p:cNvPr id="10" name="文本框 9"/>
          <p:cNvSpPr txBox="1"/>
          <p:nvPr/>
        </p:nvSpPr>
        <p:spPr>
          <a:xfrm>
            <a:off x="425450" y="2296160"/>
            <a:ext cx="11495405"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由于缺乏谈判经验，她以几千美元的价格放弃了自己作品的版权——她不知道对高中吸血鬼的文化热情会在几年后重新燃起。当她的出版商开始大量出版代写的《吸血鬼日记》时，史密斯通过传统的图书渠道来控制故事的叙述。</a:t>
            </a:r>
            <a:endParaRPr sz="20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58318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25450" y="4025265"/>
            <a:ext cx="11678920" cy="1445260"/>
          </a:xfrm>
          <a:prstGeom prst="rect">
            <a:avLst/>
          </a:prstGeom>
          <a:noFill/>
        </p:spPr>
        <p:txBody>
          <a:bodyPr wrap="square">
            <a:spAutoFit/>
          </a:bodyPr>
          <a:lstStyle/>
          <a:p>
            <a:pPr algn="l"/>
            <a:r>
              <a:rPr sz="2200">
                <a:latin typeface="Times New Roman" panose="02020603050405020304" charset="0"/>
                <a:cs typeface="Times New Roman" panose="02020603050405020304" charset="0"/>
                <a:sym typeface="+mn-ea"/>
              </a:rPr>
              <a:t>The following decade,</a:t>
            </a:r>
            <a:r>
              <a:rPr sz="2200" i="1">
                <a:latin typeface="Times New Roman" panose="02020603050405020304" charset="0"/>
                <a:cs typeface="Times New Roman" panose="02020603050405020304" charset="0"/>
                <a:sym typeface="+mn-ea"/>
              </a:rPr>
              <a:t> the Twilight</a:t>
            </a:r>
            <a:r>
              <a:rPr sz="2200">
                <a:latin typeface="Times New Roman" panose="02020603050405020304" charset="0"/>
                <a:cs typeface="Times New Roman" panose="02020603050405020304" charset="0"/>
                <a:sym typeface="+mn-ea"/>
              </a:rPr>
              <a:t> series “ushered in a vogue for sexy stories of vampires more toothsome than toothy,”said </a:t>
            </a:r>
            <a:r>
              <a:rPr sz="2200" i="1">
                <a:latin typeface="Times New Roman" panose="02020603050405020304" charset="0"/>
                <a:cs typeface="Times New Roman" panose="02020603050405020304" charset="0"/>
                <a:sym typeface="+mn-ea"/>
              </a:rPr>
              <a:t>The Telegraph</a:t>
            </a:r>
            <a:r>
              <a:rPr sz="2200">
                <a:latin typeface="Times New Roman" panose="02020603050405020304" charset="0"/>
                <a:cs typeface="Times New Roman" panose="02020603050405020304" charset="0"/>
                <a:sym typeface="+mn-ea"/>
              </a:rPr>
              <a:t> (U.K.). Smith published another Vampire Diariestrilogy from 2009 to 2011, and it turned into a cultural sensation when the CW Network picked up a TV adaptation.</a:t>
            </a:r>
            <a:endParaRPr sz="2200">
              <a:latin typeface="Times New Roman" panose="02020603050405020304" charset="0"/>
              <a:cs typeface="Times New Roman" panose="02020603050405020304" charset="0"/>
              <a:sym typeface="+mn-ea"/>
            </a:endParaRPr>
          </a:p>
        </p:txBody>
      </p:sp>
      <p:sp>
        <p:nvSpPr>
          <p:cNvPr id="14" name="文本框 13"/>
          <p:cNvSpPr txBox="1"/>
          <p:nvPr/>
        </p:nvSpPr>
        <p:spPr>
          <a:xfrm>
            <a:off x="382270" y="5470525"/>
            <a:ext cx="11476990"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接下来的十年，《暮光之城》系列“迎来了”</a:t>
            </a:r>
            <a:r>
              <a:rPr lang="zh-CN" sz="2000">
                <a:latin typeface="Times New Roman" panose="02020603050405020304" charset="0"/>
                <a:ea typeface="华文中宋" panose="02010600040101010101" charset="-122"/>
                <a:cs typeface="Times New Roman" panose="02020603050405020304" charset="0"/>
              </a:rPr>
              <a:t>如</a:t>
            </a:r>
            <a:r>
              <a:rPr sz="2000">
                <a:latin typeface="Times New Roman" panose="02020603050405020304" charset="0"/>
                <a:ea typeface="华文中宋" panose="02010600040101010101" charset="-122"/>
                <a:cs typeface="Times New Roman" panose="02020603050405020304" charset="0"/>
              </a:rPr>
              <a:t>英国《每日电讯报》</a:t>
            </a:r>
            <a:r>
              <a:rPr lang="zh-CN" sz="2000">
                <a:latin typeface="Times New Roman" panose="02020603050405020304" charset="0"/>
                <a:ea typeface="华文中宋" panose="02010600040101010101" charset="-122"/>
                <a:cs typeface="Times New Roman" panose="02020603050405020304" charset="0"/>
              </a:rPr>
              <a:t>所</a:t>
            </a:r>
            <a:r>
              <a:rPr sz="2000">
                <a:latin typeface="Times New Roman" panose="02020603050405020304" charset="0"/>
                <a:ea typeface="华文中宋" panose="02010600040101010101" charset="-122"/>
                <a:cs typeface="Times New Roman" panose="02020603050405020304" charset="0"/>
              </a:rPr>
              <a:t>说：“</a:t>
            </a:r>
            <a:r>
              <a:rPr lang="zh-CN" sz="2000">
                <a:latin typeface="Times New Roman" panose="02020603050405020304" charset="0"/>
                <a:ea typeface="华文中宋" panose="02010600040101010101" charset="-122"/>
                <a:cs typeface="Times New Roman" panose="02020603050405020304" charset="0"/>
              </a:rPr>
              <a:t>比</a:t>
            </a:r>
            <a:r>
              <a:rPr sz="2000">
                <a:latin typeface="Times New Roman" panose="02020603050405020304" charset="0"/>
                <a:ea typeface="华文中宋" panose="02010600040101010101" charset="-122"/>
                <a:cs typeface="Times New Roman" panose="02020603050405020304" charset="0"/>
              </a:rPr>
              <a:t>吸血鬼的露出牙齿更性感</a:t>
            </a:r>
            <a:r>
              <a:rPr lang="zh-CN" sz="2000">
                <a:latin typeface="Times New Roman" panose="02020603050405020304" charset="0"/>
                <a:ea typeface="华文中宋" panose="02010600040101010101" charset="-122"/>
                <a:cs typeface="Times New Roman" panose="02020603050405020304" charset="0"/>
              </a:rPr>
              <a:t>的故事</a:t>
            </a:r>
            <a:r>
              <a:rPr sz="2000">
                <a:latin typeface="Times New Roman" panose="02020603050405020304" charset="0"/>
                <a:ea typeface="华文中宋" panose="02010600040101010101" charset="-122"/>
                <a:cs typeface="Times New Roman" panose="02020603050405020304" charset="0"/>
              </a:rPr>
              <a:t>。”史密斯在2009年至2011年间出版了另一部吸血鬼日记，并在CW电视台将其改编成电视剧后引起了轰动。</a:t>
            </a:r>
            <a:endParaRPr sz="20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08</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45720" y="464185"/>
            <a:ext cx="12082145" cy="624586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Stock markets in Asia have plunged as fears mount about the cost of US trade policies. Japan</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s Nikkei at one point traded over 8% lower before recovering. Donald Trump has </a:t>
            </a:r>
            <a:r>
              <a:rPr lang="en-US" sz="2000">
                <a:latin typeface="Times New Roman" panose="02020603050405020304" charset="0"/>
                <a:cs typeface="Times New Roman" panose="02020603050405020304" charset="0"/>
              </a:rPr>
              <a:t>________ </a:t>
            </a:r>
            <a:r>
              <a:rPr sz="2000">
                <a:latin typeface="Times New Roman" panose="02020603050405020304" charset="0"/>
                <a:cs typeface="Times New Roman" panose="02020603050405020304" charset="0"/>
              </a:rPr>
              <a:t>his use of </a:t>
            </a:r>
            <a:r>
              <a:rPr lang="en-US" altLang="zh-CN" sz="2000">
                <a:solidFill>
                  <a:srgbClr val="0000FF"/>
                </a:solidFill>
                <a:latin typeface="Times New Roman" panose="02020603050405020304" charset="0"/>
                <a:ea typeface="+mn-ea"/>
                <a:cs typeface="Times New Roman" panose="02020603050405020304" charset="0"/>
              </a:rPr>
              <a:t>tariff</a:t>
            </a:r>
            <a:r>
              <a:rPr sz="2000">
                <a:latin typeface="Times New Roman" panose="02020603050405020304" charset="0"/>
                <a:cs typeface="Times New Roman" panose="02020603050405020304" charset="0"/>
              </a:rPr>
              <a:t>s, saying </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sometimes you have to take medicine to fix something</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 In Japan, one of the biggest exporters to the US, the Prime Minister says his government will offer support to companies affected by the tariffs and </a:t>
            </a:r>
            <a:r>
              <a:rPr lang="en-US" sz="2000">
                <a:latin typeface="Times New Roman" panose="02020603050405020304" charset="0"/>
                <a:cs typeface="Times New Roman" panose="02020603050405020304" charset="0"/>
              </a:rPr>
              <a:t>____________</a:t>
            </a:r>
            <a:r>
              <a:rPr sz="2000">
                <a:latin typeface="Times New Roman" panose="02020603050405020304" charset="0"/>
                <a:cs typeface="Times New Roman" panose="02020603050405020304" charset="0"/>
              </a:rPr>
              <a:t> to protect jobs. South Korea has promised similar </a:t>
            </a:r>
            <a:r>
              <a:rPr lang="en-US" sz="2000">
                <a:latin typeface="Times New Roman" panose="02020603050405020304" charset="0"/>
                <a:cs typeface="Times New Roman" panose="02020603050405020304" charset="0"/>
              </a:rPr>
              <a:t>_________</a:t>
            </a:r>
            <a:r>
              <a:rPr sz="2000">
                <a:latin typeface="Times New Roman" panose="02020603050405020304" charset="0"/>
                <a:cs typeface="Times New Roman" panose="02020603050405020304" charset="0"/>
              </a:rPr>
              <a:t>.</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US Health Secretary Robert Kennedy has said the most </a:t>
            </a:r>
            <a:r>
              <a:rPr lang="en-US" sz="2000">
                <a:latin typeface="Times New Roman" panose="02020603050405020304" charset="0"/>
                <a:cs typeface="Times New Roman" panose="02020603050405020304" charset="0"/>
              </a:rPr>
              <a:t>________ </a:t>
            </a:r>
            <a:r>
              <a:rPr sz="2000">
                <a:latin typeface="Times New Roman" panose="02020603050405020304" charset="0"/>
                <a:cs typeface="Times New Roman" panose="02020603050405020304" charset="0"/>
              </a:rPr>
              <a:t>way to prevent the spread of measles is the MMR vaccine. He</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s previously been considered a vaccine </a:t>
            </a:r>
            <a:r>
              <a:rPr lang="en-US" altLang="zh-CN" sz="2000">
                <a:solidFill>
                  <a:srgbClr val="0000FF"/>
                </a:solidFill>
                <a:latin typeface="Times New Roman" panose="02020603050405020304" charset="0"/>
                <a:ea typeface="+mn-ea"/>
                <a:cs typeface="Times New Roman" panose="02020603050405020304" charset="0"/>
              </a:rPr>
              <a:t>sceptic</a:t>
            </a:r>
            <a:r>
              <a:rPr sz="2000">
                <a:latin typeface="Times New Roman" panose="02020603050405020304" charset="0"/>
                <a:cs typeface="Times New Roman" panose="02020603050405020304" charset="0"/>
              </a:rPr>
              <a:t>.</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UN has warned that cuts to aid budgets could </a:t>
            </a:r>
            <a:r>
              <a:rPr lang="en-US" sz="2000">
                <a:latin typeface="Times New Roman" panose="02020603050405020304" charset="0"/>
                <a:cs typeface="Times New Roman" panose="02020603050405020304" charset="0"/>
              </a:rPr>
              <a:t>__________ </a:t>
            </a:r>
            <a:r>
              <a:rPr sz="2000">
                <a:latin typeface="Times New Roman" panose="02020603050405020304" charset="0"/>
                <a:cs typeface="Times New Roman" panose="02020603050405020304" charset="0"/>
              </a:rPr>
              <a:t>years of progress in reducing maternal mortality. A report says there are fears rates will rise again because of cuts to </a:t>
            </a:r>
            <a:r>
              <a:rPr lang="en-US" sz="2000">
                <a:latin typeface="Times New Roman" panose="02020603050405020304" charset="0"/>
                <a:cs typeface="Times New Roman" panose="02020603050405020304" charset="0"/>
              </a:rPr>
              <a:t>__________</a:t>
            </a:r>
            <a:r>
              <a:rPr sz="2000">
                <a:latin typeface="Times New Roman" panose="02020603050405020304" charset="0"/>
                <a:cs typeface="Times New Roman" panose="02020603050405020304" charset="0"/>
              </a:rPr>
              <a:t>.</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Hamas militants say they</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ve fired rockets from Gaza into southern Israel, where one person </a:t>
            </a:r>
            <a:r>
              <a:rPr lang="en-US" sz="2000">
                <a:latin typeface="Times New Roman" panose="02020603050405020304" charset="0"/>
                <a:cs typeface="Times New Roman" panose="02020603050405020304" charset="0"/>
              </a:rPr>
              <a:t>________ </a:t>
            </a:r>
            <a:r>
              <a:rPr sz="2000">
                <a:latin typeface="Times New Roman" panose="02020603050405020304" charset="0"/>
                <a:cs typeface="Times New Roman" panose="02020603050405020304" charset="0"/>
              </a:rPr>
              <a:t>minor injuries. It coincides with fresh efforts to broker a resumption of the Gaza ceasefire. The Israeli military says its troops have killed a Palestinian and wounded two others in Turmus Ayya in the West Bank. Palestinian officials said the victim was a teenager with (UN) US citizenship.</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The Dominican Republic has announced plans to bolster </a:t>
            </a:r>
            <a:r>
              <a:rPr lang="en-US" sz="2000">
                <a:latin typeface="Times New Roman" panose="02020603050405020304" charset="0"/>
                <a:cs typeface="Times New Roman" panose="02020603050405020304" charset="0"/>
              </a:rPr>
              <a:t>_____________</a:t>
            </a:r>
            <a:r>
              <a:rPr sz="2000">
                <a:latin typeface="Times New Roman" panose="02020603050405020304" charset="0"/>
                <a:cs typeface="Times New Roman" panose="02020603050405020304" charset="0"/>
              </a:rPr>
              <a:t> to control illegal migration from neighbouring Haiti. The measures include speeding up the construction of a border wall.</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Powerful storms in the central United States have left at least 17 people dead. Many parts of Kentucky, Arkansas, and Tennessee have seen more than 30 centimetres of rain and </a:t>
            </a:r>
            <a:r>
              <a:rPr lang="en-US" sz="2000">
                <a:latin typeface="Times New Roman" panose="02020603050405020304" charset="0"/>
                <a:cs typeface="Times New Roman" panose="02020603050405020304" charset="0"/>
              </a:rPr>
              <a:t>__________</a:t>
            </a:r>
            <a:r>
              <a:rPr sz="2000">
                <a:latin typeface="Times New Roman" panose="02020603050405020304" charset="0"/>
                <a:cs typeface="Times New Roman" panose="02020603050405020304" charset="0"/>
              </a:rPr>
              <a:t>.</a:t>
            </a:r>
            <a:endParaRPr sz="2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000">
                <a:latin typeface="Times New Roman" panose="02020603050405020304" charset="0"/>
                <a:cs typeface="Times New Roman" panose="02020603050405020304" charset="0"/>
              </a:rPr>
              <a:t>     </a:t>
            </a:r>
            <a:r>
              <a:rPr sz="2000">
                <a:latin typeface="Times New Roman" panose="02020603050405020304" charset="0"/>
                <a:cs typeface="Times New Roman" panose="02020603050405020304" charset="0"/>
              </a:rPr>
              <a:t>European scientists have found a way to detect the </a:t>
            </a:r>
            <a:r>
              <a:rPr lang="en-US" sz="2000">
                <a:latin typeface="Times New Roman" panose="02020603050405020304" charset="0"/>
                <a:cs typeface="Times New Roman" panose="02020603050405020304" charset="0"/>
              </a:rPr>
              <a:t>________ </a:t>
            </a:r>
            <a:r>
              <a:rPr sz="2000">
                <a:latin typeface="Times New Roman" panose="02020603050405020304" charset="0"/>
                <a:cs typeface="Times New Roman" panose="02020603050405020304" charset="0"/>
              </a:rPr>
              <a:t>of invasive Asian hornets, which threaten native bee populations. It</a:t>
            </a:r>
            <a:r>
              <a:rPr lang="en-US" sz="2000">
                <a:latin typeface="Times New Roman" panose="02020603050405020304" charset="0"/>
                <a:cs typeface="Times New Roman" panose="02020603050405020304" charset="0"/>
              </a:rPr>
              <a:t>’</a:t>
            </a:r>
            <a:r>
              <a:rPr sz="2000">
                <a:latin typeface="Times New Roman" panose="02020603050405020304" charset="0"/>
                <a:cs typeface="Times New Roman" panose="02020603050405020304" charset="0"/>
              </a:rPr>
              <a:t>s hoped the system, which identifies the sound of the hornet hovering near a hive, could be used to send alerts to beekeepers.</a:t>
            </a:r>
            <a:endParaRPr sz="20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nvSpPr>
        <p:spPr>
          <a:xfrm>
            <a:off x="6257290" y="822960"/>
            <a:ext cx="198120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defended </a:t>
            </a:r>
            <a:endParaRPr kumimoji="0" lang="zh-CN" altLang="en-US" sz="2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6633845" y="2037715"/>
            <a:ext cx="251523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effective </a:t>
            </a:r>
            <a:endParaRPr sz="20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6753225" y="2962275"/>
            <a:ext cx="400304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foreign aid</a:t>
            </a:r>
            <a:endParaRPr lang="zh-CN" sz="20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9812655" y="3244850"/>
            <a:ext cx="143129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sustained </a:t>
            </a:r>
            <a:endParaRPr sz="20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6526530" y="5404485"/>
            <a:ext cx="234632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flash floods</a:t>
            </a:r>
            <a:endParaRPr kumimoji="0" lang="en-US" sz="2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5671185" y="5695315"/>
            <a:ext cx="113220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presence </a:t>
            </a:r>
            <a:endParaRPr kumimoji="0" lang="en-US" sz="2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6264275" y="4479290"/>
            <a:ext cx="207073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border security</a:t>
            </a:r>
            <a:endParaRPr kumimoji="0" lang="en-US" sz="20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5621655" y="2648585"/>
            <a:ext cx="233743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undermine </a:t>
            </a:r>
            <a:endParaRPr sz="20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2341245" y="1730375"/>
            <a:ext cx="286385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assistance</a:t>
            </a:r>
            <a:endParaRPr sz="20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7323455" y="1428750"/>
            <a:ext cx="241490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000">
                <a:solidFill>
                  <a:srgbClr val="FF0000"/>
                </a:solidFill>
                <a:latin typeface="Times New Roman" panose="02020603050405020304" charset="0"/>
                <a:cs typeface="Times New Roman" panose="02020603050405020304" charset="0"/>
                <a:sym typeface="+mn-ea"/>
              </a:rPr>
              <a:t>take measures</a:t>
            </a:r>
            <a:endParaRPr sz="2000">
              <a:solidFill>
                <a:srgbClr val="FF0000"/>
              </a:solidFill>
              <a:latin typeface="Times New Roman" panose="02020603050405020304" charset="0"/>
              <a:cs typeface="Times New Roman" panose="02020603050405020304" charset="0"/>
              <a:sym typeface="+mn-ea"/>
            </a:endParaRPr>
          </a:p>
        </p:txBody>
      </p:sp>
      <p:pic>
        <p:nvPicPr>
          <p:cNvPr id="5" name="BBC.04.08.2025">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71910" y="6306820"/>
            <a:ext cx="408940" cy="46863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5"/>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tariff</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tax or duty to be paid on a particular class of imports or exports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(政府对进口商品征收的)关税</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America wants to eliminate tariffs on items such as electronics.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美国打算取消电子产品等的关税</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sceptic</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a person who doubts the validity or authenticity of something, especially religious or philosophical beliefs</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持怀疑态度的人;怀疑论者</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He now has to convince sceptics that he has a serious plan.</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他现在得让怀疑者相信他有一个严肃的计划。</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199130"/>
            <a:ext cx="11181715" cy="475615"/>
          </a:xfrm>
          <a:prstGeom prst="rect">
            <a:avLst/>
          </a:prstGeom>
          <a:noFill/>
        </p:spPr>
        <p:txBody>
          <a:bodyPr wrap="square" rtlCol="0">
            <a:spAutoFit/>
          </a:bodyPr>
          <a:lstStyle/>
          <a:p>
            <a:r>
              <a:rPr lang="en-US" altLang="zh-CN" sz="2500">
                <a:solidFill>
                  <a:srgbClr val="FF0000"/>
                </a:solidFill>
                <a:latin typeface="Times New Roman" panose="02020603050405020304" charset="0"/>
                <a:ea typeface="华文中宋" panose="02010600040101010101" charset="-122"/>
                <a:cs typeface="Times New Roman" panose="02020603050405020304" charset="0"/>
                <a:sym typeface="+mn-ea"/>
              </a:rPr>
              <a:t>The new tariff policy will have a significant impact on the import and export business. </a:t>
            </a:r>
            <a:endParaRPr lang="en-US" altLang="zh-CN" sz="25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142875" y="6212205"/>
            <a:ext cx="10081895" cy="475615"/>
          </a:xfrm>
          <a:prstGeom prst="rect">
            <a:avLst/>
          </a:prstGeom>
          <a:noFill/>
        </p:spPr>
        <p:txBody>
          <a:bodyPr wrap="square" rtlCol="0">
            <a:spAutoFit/>
          </a:bodyPr>
          <a:lstStyle/>
          <a:p>
            <a:r>
              <a:rPr lang="en-US" sz="2500">
                <a:solidFill>
                  <a:srgbClr val="FF0000"/>
                </a:solidFill>
                <a:latin typeface="Times New Roman" panose="02020603050405020304" charset="0"/>
                <a:cs typeface="Times New Roman" panose="02020603050405020304" charset="0"/>
              </a:rPr>
              <a:t>The sceptic argued that there was no scientific evidence to support the theory.</a:t>
            </a:r>
            <a:endParaRPr sz="25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701925"/>
            <a:ext cx="9491980" cy="521970"/>
          </a:xfrm>
          <a:prstGeom prst="rect">
            <a:avLst/>
          </a:prstGeom>
          <a:noFill/>
        </p:spPr>
        <p:txBody>
          <a:bodyPr wrap="square" rtlCol="0" anchor="t">
            <a:spAutoFit/>
          </a:bodyPr>
          <a:lstStyle/>
          <a:p>
            <a:r>
              <a:rPr lang="zh-CN" sz="2800">
                <a:ea typeface="华文中宋" panose="02010600040101010101" charset="-122"/>
              </a:rPr>
              <a:t>新的关税政策将对进出口贸易产生重大影响</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03835" y="3628390"/>
            <a:ext cx="11142980" cy="635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38125" y="6690995"/>
            <a:ext cx="10017125" cy="165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680075"/>
            <a:ext cx="8297545" cy="521970"/>
          </a:xfrm>
          <a:prstGeom prst="rect">
            <a:avLst/>
          </a:prstGeom>
          <a:noFill/>
        </p:spPr>
        <p:txBody>
          <a:bodyPr wrap="square" rtlCol="0" anchor="t">
            <a:spAutoFit/>
          </a:bodyPr>
          <a:p>
            <a:r>
              <a:rPr lang="zh-CN" altLang="en-US" sz="2800">
                <a:ea typeface="华文中宋" panose="02010600040101010101" charset="-122"/>
              </a:rPr>
              <a:t>这位怀疑论者认为，没有科学证据支持这一理论。</a:t>
            </a:r>
            <a:endParaRPr lang="zh-CN" altLang="en-US" sz="2800">
              <a:ea typeface="华文中宋" panose="02010600040101010101" charset="-122"/>
            </a:endParaRPr>
          </a:p>
        </p:txBody>
      </p:sp>
      <p:sp>
        <p:nvSpPr>
          <p:cNvPr id="5" name="文本框 1"/>
          <p:cNvSpPr txBox="1"/>
          <p:nvPr>
            <p:custDataLst>
              <p:tags r:id="rId1"/>
            </p:custDataLst>
          </p:nvPr>
        </p:nvSpPr>
        <p:spPr>
          <a:xfrm>
            <a:off x="126365" y="268224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680075"/>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8594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0845" y="865505"/>
            <a:ext cx="11502390" cy="1630045"/>
          </a:xfrm>
          <a:prstGeom prst="rect">
            <a:avLst/>
          </a:prstGeom>
          <a:noFill/>
        </p:spPr>
        <p:txBody>
          <a:bodyPr wrap="square">
            <a:spAutoFit/>
          </a:bodyPr>
          <a:lstStyle/>
          <a:p>
            <a:pPr algn="l"/>
            <a:r>
              <a:rPr lang="en-US" altLang="zh-CN" sz="2000">
                <a:latin typeface="Times New Roman" panose="02020603050405020304" charset="0"/>
                <a:cs typeface="Times New Roman" panose="02020603050405020304" charset="0"/>
                <a:sym typeface="+mn-ea"/>
              </a:rPr>
              <a:t>Stock markets in Asia have plunged as fears mount about the cost of US trade policies. Japan’s Nikkei at one point traded over 8% lower before recovering. Donald Trump has defended his use of tariffs, saying ‘sometimes you have to take medicine to fix something’. In Japan, one of the biggest exporters to the US, the Prime Minister says his government will offer support to companies affected by the tariffs and take measures to protect jobs. South Korea has promised similar assistance.</a:t>
            </a:r>
            <a:endParaRPr lang="en-US" altLang="zh-CN" sz="2000">
              <a:latin typeface="Times New Roman" panose="02020603050405020304" charset="0"/>
              <a:cs typeface="Times New Roman" panose="02020603050405020304" charset="0"/>
              <a:sym typeface="+mn-ea"/>
            </a:endParaRPr>
          </a:p>
        </p:txBody>
      </p:sp>
      <p:sp>
        <p:nvSpPr>
          <p:cNvPr id="10" name="文本框 9"/>
          <p:cNvSpPr txBox="1"/>
          <p:nvPr/>
        </p:nvSpPr>
        <p:spPr>
          <a:xfrm>
            <a:off x="408940" y="2502535"/>
            <a:ext cx="11470640" cy="922020"/>
          </a:xfrm>
          <a:prstGeom prst="rect">
            <a:avLst/>
          </a:prstGeom>
          <a:noFill/>
        </p:spPr>
        <p:txBody>
          <a:bodyPr wrap="square" rtlCol="0">
            <a:spAutoFit/>
          </a:bodyPr>
          <a:lstStyle/>
          <a:p>
            <a:pPr algn="l">
              <a:buClrTx/>
              <a:buSzTx/>
              <a:buFontTx/>
            </a:pPr>
            <a:r>
              <a:rPr>
                <a:latin typeface="Times New Roman" panose="02020603050405020304" charset="0"/>
                <a:ea typeface="华文中宋" panose="02010600040101010101" charset="-122"/>
                <a:cs typeface="Times New Roman" panose="02020603050405020304" charset="0"/>
              </a:rPr>
              <a:t>亚洲股市暴跌，市场愈发担忧美国贸易政策将带来的代价。日本日经指数盘中一度下跌超过8%，随后有所回升。唐纳德·特朗普为其关税政策辩护称</a:t>
            </a:r>
            <a:r>
              <a:rPr lang="zh-CN">
                <a:latin typeface="Times New Roman" panose="02020603050405020304" charset="0"/>
                <a:ea typeface="华文中宋" panose="02010600040101010101" charset="-122"/>
                <a:cs typeface="Times New Roman" panose="02020603050405020304" charset="0"/>
              </a:rPr>
              <a:t>“</a:t>
            </a:r>
            <a:r>
              <a:rPr>
                <a:latin typeface="Times New Roman" panose="02020603050405020304" charset="0"/>
                <a:ea typeface="华文中宋" panose="02010600040101010101" charset="-122"/>
                <a:cs typeface="Times New Roman" panose="02020603050405020304" charset="0"/>
              </a:rPr>
              <a:t>有时必须服药才能治愈问题</a:t>
            </a:r>
            <a:r>
              <a:rPr lang="zh-CN">
                <a:latin typeface="Times New Roman" panose="02020603050405020304" charset="0"/>
                <a:ea typeface="华文中宋" panose="02010600040101010101" charset="-122"/>
                <a:cs typeface="Times New Roman" panose="02020603050405020304" charset="0"/>
              </a:rPr>
              <a:t>”</a:t>
            </a:r>
            <a:r>
              <a:rPr>
                <a:latin typeface="Times New Roman" panose="02020603050405020304" charset="0"/>
                <a:ea typeface="华文中宋" panose="02010600040101010101" charset="-122"/>
                <a:cs typeface="Times New Roman" panose="02020603050405020304" charset="0"/>
              </a:rPr>
              <a:t>。作为美国最大出口国之一的日本，首相表示政府将为受关税影响的企业提供支持，并将采取措施保护就业岗位。韩国也承诺将采取类似援助措施。</a:t>
            </a:r>
            <a:endParaRPr>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20345" y="3992245"/>
            <a:ext cx="11751310" cy="255841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68300" y="4121150"/>
            <a:ext cx="11603355" cy="1322070"/>
          </a:xfrm>
          <a:prstGeom prst="rect">
            <a:avLst/>
          </a:prstGeom>
          <a:noFill/>
        </p:spPr>
        <p:txBody>
          <a:bodyPr wrap="square">
            <a:spAutoFit/>
          </a:bodyPr>
          <a:lstStyle/>
          <a:p>
            <a:pPr algn="l"/>
            <a:r>
              <a:rPr sz="2000">
                <a:latin typeface="Times New Roman" panose="02020603050405020304" charset="0"/>
                <a:cs typeface="Times New Roman" panose="02020603050405020304" charset="0"/>
                <a:sym typeface="+mn-ea"/>
              </a:rPr>
              <a:t>The US Health Secretary Robert Kennedy has said the most effective way to prevent the spread of measles is the MMR vaccine. He’s previously been considered a vaccine sceptic.The UN has warned that cuts to aid budgets could undermine years of progress in reducing maternal mortality. A report says there are fears rates will rise again because of cuts to foreign aid.</a:t>
            </a:r>
            <a:endParaRPr sz="2000">
              <a:latin typeface="Times New Roman" panose="02020603050405020304" charset="0"/>
              <a:cs typeface="Times New Roman" panose="02020603050405020304" charset="0"/>
              <a:sym typeface="+mn-ea"/>
            </a:endParaRPr>
          </a:p>
        </p:txBody>
      </p:sp>
      <p:sp>
        <p:nvSpPr>
          <p:cNvPr id="14" name="文本框 13"/>
          <p:cNvSpPr txBox="1"/>
          <p:nvPr/>
        </p:nvSpPr>
        <p:spPr>
          <a:xfrm>
            <a:off x="365125" y="5421630"/>
            <a:ext cx="11494135" cy="922020"/>
          </a:xfrm>
          <a:prstGeom prst="rect">
            <a:avLst/>
          </a:prstGeom>
          <a:noFill/>
        </p:spPr>
        <p:txBody>
          <a:bodyPr wrap="square" rtlCol="0">
            <a:spAutoFit/>
          </a:bodyPr>
          <a:lstStyle/>
          <a:p>
            <a:pPr algn="l">
              <a:buClrTx/>
              <a:buSzTx/>
              <a:buFontTx/>
            </a:pPr>
            <a:r>
              <a:rPr>
                <a:latin typeface="Times New Roman" panose="02020603050405020304" charset="0"/>
                <a:ea typeface="华文中宋" panose="02010600040101010101" charset="-122"/>
                <a:cs typeface="Times New Roman" panose="02020603050405020304" charset="0"/>
              </a:rPr>
              <a:t>美国卫生部长罗伯特·肯尼迪表示，预防麻疹传播最有效的方法是MMR疫苗。他之前被认为是疫苗怀疑论者。联合国警告称，削减援助预算可能会破坏多年来在降低孕产妇死亡率方面取得的进展。</a:t>
            </a:r>
            <a:r>
              <a:rPr lang="zh-CN">
                <a:latin typeface="Times New Roman" panose="02020603050405020304" charset="0"/>
                <a:ea typeface="华文中宋" panose="02010600040101010101" charset="-122"/>
                <a:cs typeface="Times New Roman" panose="02020603050405020304" charset="0"/>
              </a:rPr>
              <a:t>一份</a:t>
            </a:r>
            <a:r>
              <a:rPr>
                <a:latin typeface="Times New Roman" panose="02020603050405020304" charset="0"/>
                <a:ea typeface="华文中宋" panose="02010600040101010101" charset="-122"/>
                <a:cs typeface="Times New Roman" panose="02020603050405020304" charset="0"/>
              </a:rPr>
              <a:t>报告指出，由于多国削减对外援助，人们担忧孕产妇死亡率或将出现反弹。</a:t>
            </a:r>
            <a:endParaRPr>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a:t>
            </a:r>
            <a:r>
              <a:rPr lang="en-US" sz="2800" b="1">
                <a:latin typeface="Times New Roman" panose="02020603050405020304" charset="0"/>
                <a:cs typeface="Times New Roman" panose="02020603050405020304" charset="0"/>
              </a:rPr>
              <a:t>Stuck in space for nine months, astronauts would go back ‘in a heartbeat’</a:t>
            </a:r>
            <a:r>
              <a:rPr lang="en-US" sz="2800" b="1"/>
              <a:t>  </a:t>
            </a:r>
            <a:endParaRPr lang="en-US" sz="2800" b="1"/>
          </a:p>
          <a:p>
            <a:pPr algn="ctr"/>
            <a:r>
              <a:rPr sz="3000" b="1">
                <a:solidFill>
                  <a:srgbClr val="ED7D31"/>
                </a:solidFill>
                <a:latin typeface="微软雅黑" panose="020B0503020204020204" charset="-122"/>
                <a:ea typeface="微软雅黑" panose="020B0503020204020204" charset="-122"/>
                <a:cs typeface="微软雅黑" panose="020B0503020204020204" charset="-122"/>
              </a:rPr>
              <a:t>被困太空九个月的宇航员表示仍会</a:t>
            </a:r>
            <a:r>
              <a:rPr lang="en-US" sz="3000" b="1">
                <a:solidFill>
                  <a:srgbClr val="ED7D31"/>
                </a:solidFill>
                <a:latin typeface="微软雅黑" panose="020B0503020204020204" charset="-122"/>
                <a:ea typeface="微软雅黑" panose="020B0503020204020204" charset="-122"/>
                <a:cs typeface="微软雅黑" panose="020B0503020204020204" charset="-122"/>
              </a:rPr>
              <a:t>“</a:t>
            </a:r>
            <a:r>
              <a:rPr sz="3000" b="1">
                <a:solidFill>
                  <a:srgbClr val="ED7D31"/>
                </a:solidFill>
                <a:latin typeface="微软雅黑" panose="020B0503020204020204" charset="-122"/>
                <a:ea typeface="微软雅黑" panose="020B0503020204020204" charset="-122"/>
                <a:cs typeface="微软雅黑" panose="020B0503020204020204" charset="-122"/>
              </a:rPr>
              <a:t>毫不犹豫</a:t>
            </a:r>
            <a:r>
              <a:rPr lang="en-US" sz="3000" b="1">
                <a:solidFill>
                  <a:srgbClr val="ED7D31"/>
                </a:solidFill>
                <a:latin typeface="微软雅黑" panose="020B0503020204020204" charset="-122"/>
                <a:ea typeface="微软雅黑" panose="020B0503020204020204" charset="-122"/>
                <a:cs typeface="微软雅黑" panose="020B0503020204020204" charset="-122"/>
              </a:rPr>
              <a:t>”</a:t>
            </a:r>
            <a:r>
              <a:rPr sz="3000" b="1">
                <a:solidFill>
                  <a:srgbClr val="ED7D31"/>
                </a:solidFill>
                <a:latin typeface="微软雅黑" panose="020B0503020204020204" charset="-122"/>
                <a:ea typeface="微软雅黑" panose="020B0503020204020204" charset="-122"/>
                <a:cs typeface="微软雅黑" panose="020B0503020204020204" charset="-122"/>
              </a:rPr>
              <a:t>重返太空</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437130" y="1155700"/>
            <a:ext cx="7316470" cy="56356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516890"/>
            <a:ext cx="12108815" cy="6054725"/>
          </a:xfrm>
          <a:prstGeom prst="rect">
            <a:avLst/>
          </a:prstGeom>
          <a:noFill/>
        </p:spPr>
        <p:txBody>
          <a:bodyPr wrap="square" rtlCol="0" anchor="t">
            <a:spAutoFit/>
          </a:bodyPr>
          <a:p>
            <a:pPr indent="0" fontAlgn="auto">
              <a:lnSpc>
                <a:spcPts val="3100"/>
              </a:lnSpc>
            </a:pP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Sunita "Suni" Williams and Barry "Butch" Wilmore have had quite the year: The NASA astronauts were the first people to travel aboard Boeing</a:t>
            </a:r>
            <a:r>
              <a:rPr lang="en-US" sz="1750">
                <a:latin typeface="Times New Roman" panose="02020603050405020304" charset="0"/>
                <a:cs typeface="Times New Roman" panose="02020603050405020304" charset="0"/>
              </a:rPr>
              <a:t>’</a:t>
            </a:r>
            <a:r>
              <a:rPr sz="1750">
                <a:latin typeface="Times New Roman" panose="02020603050405020304" charset="0"/>
                <a:cs typeface="Times New Roman" panose="02020603050405020304" charset="0"/>
              </a:rPr>
              <a:t>s Starliner spacecraft, before technical issues left them </a:t>
            </a:r>
            <a:r>
              <a:rPr lang="en-US" sz="1750">
                <a:latin typeface="Times New Roman" panose="02020603050405020304" charset="0"/>
                <a:cs typeface="Times New Roman" panose="02020603050405020304" charset="0"/>
              </a:rPr>
              <a:t>______ (stick) </a:t>
            </a:r>
            <a:r>
              <a:rPr sz="1750">
                <a:latin typeface="Times New Roman" panose="02020603050405020304" charset="0"/>
                <a:cs typeface="Times New Roman" panose="02020603050405020304" charset="0"/>
              </a:rPr>
              <a:t>in the International Space Station for months </a:t>
            </a:r>
            <a:r>
              <a:rPr lang="en-US" altLang="zh-CN" sz="1750">
                <a:solidFill>
                  <a:srgbClr val="0000FF"/>
                </a:solidFill>
                <a:latin typeface="Times New Roman" panose="02020603050405020304" charset="0"/>
                <a:cs typeface="Times New Roman" panose="02020603050405020304" charset="0"/>
              </a:rPr>
              <a:t>on end</a:t>
            </a:r>
            <a:r>
              <a:rPr sz="1750">
                <a:latin typeface="Times New Roman" panose="02020603050405020304" charset="0"/>
                <a:cs typeface="Times New Roman" panose="02020603050405020304" charset="0"/>
              </a:rPr>
              <a:t>. They finally made it back to Earth  in a SpaceX</a:t>
            </a: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Dragon capsule</a:t>
            </a: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last month, after 286 days in space.</a:t>
            </a:r>
            <a:endParaRPr sz="1750">
              <a:latin typeface="Times New Roman" panose="02020603050405020304" charset="0"/>
              <a:cs typeface="Times New Roman" panose="02020603050405020304" charset="0"/>
            </a:endParaRPr>
          </a:p>
          <a:p>
            <a:pPr indent="0" fontAlgn="auto">
              <a:lnSpc>
                <a:spcPts val="3100"/>
              </a:lnSpc>
            </a:pP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Williams, 59, and Wilmore, 62, set off into space aboard Boeing's Starliner spacecraft on June 5. They were expected to spend about eight days in space, but their return to Earth </a:t>
            </a:r>
            <a:r>
              <a:rPr lang="en-US" sz="1750">
                <a:latin typeface="Times New Roman" panose="02020603050405020304" charset="0"/>
                <a:cs typeface="Times New Roman" panose="02020603050405020304" charset="0"/>
              </a:rPr>
              <a:t>___________ (delay)</a:t>
            </a:r>
            <a:r>
              <a:rPr sz="1750">
                <a:latin typeface="Times New Roman" panose="02020603050405020304" charset="0"/>
                <a:cs typeface="Times New Roman" panose="02020603050405020304" charset="0"/>
              </a:rPr>
              <a:t> after they encountered issues with the thrusters and helium leaks in the propulsion system. </a:t>
            </a:r>
            <a:r>
              <a:rPr lang="en-US" sz="1750">
                <a:latin typeface="Times New Roman" panose="02020603050405020304" charset="0"/>
                <a:cs typeface="Times New Roman" panose="02020603050405020304" charset="0"/>
              </a:rPr>
              <a:t>_____</a:t>
            </a:r>
            <a:r>
              <a:rPr sz="1750">
                <a:latin typeface="Times New Roman" panose="02020603050405020304" charset="0"/>
                <a:cs typeface="Times New Roman" panose="02020603050405020304" charset="0"/>
              </a:rPr>
              <a:t> on Monday, both said they would be willing to fly on the Starliner again.</a:t>
            </a:r>
            <a:endParaRPr sz="1750">
              <a:latin typeface="Times New Roman" panose="02020603050405020304" charset="0"/>
              <a:cs typeface="Times New Roman" panose="02020603050405020304" charset="0"/>
            </a:endParaRPr>
          </a:p>
          <a:p>
            <a:pPr indent="0" fontAlgn="auto">
              <a:lnSpc>
                <a:spcPts val="3100"/>
              </a:lnSpc>
            </a:pP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"We</a:t>
            </a:r>
            <a:r>
              <a:rPr lang="en-US" sz="1750">
                <a:latin typeface="Times New Roman" panose="02020603050405020304" charset="0"/>
                <a:cs typeface="Times New Roman" panose="02020603050405020304" charset="0"/>
              </a:rPr>
              <a:t>’</a:t>
            </a:r>
            <a:r>
              <a:rPr sz="1750">
                <a:latin typeface="Times New Roman" panose="02020603050405020304" charset="0"/>
                <a:cs typeface="Times New Roman" panose="02020603050405020304" charset="0"/>
              </a:rPr>
              <a:t>re going to </a:t>
            </a:r>
            <a:r>
              <a:rPr sz="1750" u="sng">
                <a:latin typeface="Times New Roman" panose="02020603050405020304" charset="0"/>
                <a:cs typeface="Times New Roman" panose="02020603050405020304" charset="0"/>
              </a:rPr>
              <a:t>rectify</a:t>
            </a:r>
            <a:r>
              <a:rPr sz="1750">
                <a:latin typeface="Times New Roman" panose="02020603050405020304" charset="0"/>
                <a:cs typeface="Times New Roman" panose="02020603050405020304" charset="0"/>
              </a:rPr>
              <a:t> all the issues that we encountered, we</a:t>
            </a:r>
            <a:r>
              <a:rPr lang="en-US" sz="1750">
                <a:latin typeface="Times New Roman" panose="02020603050405020304" charset="0"/>
                <a:cs typeface="Times New Roman" panose="02020603050405020304" charset="0"/>
              </a:rPr>
              <a:t>’</a:t>
            </a:r>
            <a:r>
              <a:rPr sz="1750">
                <a:latin typeface="Times New Roman" panose="02020603050405020304" charset="0"/>
                <a:cs typeface="Times New Roman" panose="02020603050405020304" charset="0"/>
              </a:rPr>
              <a:t>re going to fix them, we</a:t>
            </a:r>
            <a:r>
              <a:rPr lang="en-US" sz="1750">
                <a:latin typeface="Times New Roman" panose="02020603050405020304" charset="0"/>
                <a:cs typeface="Times New Roman" panose="02020603050405020304" charset="0"/>
              </a:rPr>
              <a:t>’</a:t>
            </a:r>
            <a:r>
              <a:rPr sz="1750">
                <a:latin typeface="Times New Roman" panose="02020603050405020304" charset="0"/>
                <a:cs typeface="Times New Roman" panose="02020603050405020304" charset="0"/>
              </a:rPr>
              <a:t>re going to make it work," Wilmore said at </a:t>
            </a:r>
            <a:r>
              <a:rPr lang="en-US" sz="1750">
                <a:latin typeface="Times New Roman" panose="02020603050405020304" charset="0"/>
                <a:cs typeface="Times New Roman" panose="02020603050405020304" charset="0"/>
              </a:rPr>
              <a:t>___</a:t>
            </a:r>
            <a:r>
              <a:rPr sz="1750">
                <a:latin typeface="Times New Roman" panose="02020603050405020304" charset="0"/>
                <a:cs typeface="Times New Roman" panose="02020603050405020304" charset="0"/>
              </a:rPr>
              <a:t> news conference. "Boeing</a:t>
            </a:r>
            <a:r>
              <a:rPr lang="en-US" sz="1750">
                <a:latin typeface="Times New Roman" panose="02020603050405020304" charset="0"/>
                <a:cs typeface="Times New Roman" panose="02020603050405020304" charset="0"/>
              </a:rPr>
              <a:t>’</a:t>
            </a:r>
            <a:r>
              <a:rPr sz="1750">
                <a:latin typeface="Times New Roman" panose="02020603050405020304" charset="0"/>
                <a:cs typeface="Times New Roman" panose="02020603050405020304" charset="0"/>
              </a:rPr>
              <a:t>s completely committed, NASA is completely committed, and with that I</a:t>
            </a:r>
            <a:r>
              <a:rPr lang="en-US" sz="1750">
                <a:latin typeface="Times New Roman" panose="02020603050405020304" charset="0"/>
                <a:cs typeface="Times New Roman" panose="02020603050405020304" charset="0"/>
              </a:rPr>
              <a:t>’</a:t>
            </a:r>
            <a:r>
              <a:rPr sz="1750">
                <a:latin typeface="Times New Roman" panose="02020603050405020304" charset="0"/>
                <a:cs typeface="Times New Roman" panose="02020603050405020304" charset="0"/>
              </a:rPr>
              <a:t>d get on </a:t>
            </a:r>
            <a:r>
              <a:rPr lang="en-US" sz="1750">
                <a:latin typeface="Times New Roman" panose="02020603050405020304" charset="0"/>
                <a:cs typeface="Times New Roman" panose="02020603050405020304" charset="0"/>
              </a:rPr>
              <a:t>___</a:t>
            </a:r>
            <a:r>
              <a:rPr sz="1750">
                <a:latin typeface="Times New Roman" panose="02020603050405020304" charset="0"/>
                <a:cs typeface="Times New Roman" panose="02020603050405020304" charset="0"/>
              </a:rPr>
              <a:t> a heartbeat."</a:t>
            </a:r>
            <a:endParaRPr sz="1750">
              <a:latin typeface="Times New Roman" panose="02020603050405020304" charset="0"/>
              <a:cs typeface="Times New Roman" panose="02020603050405020304" charset="0"/>
            </a:endParaRPr>
          </a:p>
          <a:p>
            <a:pPr indent="0" fontAlgn="auto">
              <a:lnSpc>
                <a:spcPts val="3100"/>
              </a:lnSpc>
            </a:pP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Both Williams and Wilmore described their surprise at just </a:t>
            </a:r>
            <a:r>
              <a:rPr lang="en-US" sz="1750">
                <a:latin typeface="Times New Roman" panose="02020603050405020304" charset="0"/>
                <a:cs typeface="Times New Roman" panose="02020603050405020304" charset="0"/>
              </a:rPr>
              <a:t>_____ </a:t>
            </a:r>
            <a:r>
              <a:rPr sz="1750">
                <a:latin typeface="Times New Roman" panose="02020603050405020304" charset="0"/>
                <a:cs typeface="Times New Roman" panose="02020603050405020304" charset="0"/>
              </a:rPr>
              <a:t>quickly their strength returned after so long in space. "It</a:t>
            </a:r>
            <a:r>
              <a:rPr lang="en-US" sz="1750">
                <a:latin typeface="Times New Roman" panose="02020603050405020304" charset="0"/>
                <a:cs typeface="Times New Roman" panose="02020603050405020304" charset="0"/>
              </a:rPr>
              <a:t>’</a:t>
            </a:r>
            <a:r>
              <a:rPr sz="1750">
                <a:latin typeface="Times New Roman" panose="02020603050405020304" charset="0"/>
                <a:cs typeface="Times New Roman" panose="02020603050405020304" charset="0"/>
              </a:rPr>
              <a:t>s pretty much a miracle </a:t>
            </a:r>
            <a:r>
              <a:rPr lang="en-US" sz="1750">
                <a:latin typeface="Times New Roman" panose="02020603050405020304" charset="0"/>
                <a:cs typeface="Times New Roman" panose="02020603050405020304" charset="0"/>
              </a:rPr>
              <a:t>_____ (see)</a:t>
            </a:r>
            <a:r>
              <a:rPr sz="1750">
                <a:latin typeface="Times New Roman" panose="02020603050405020304" charset="0"/>
                <a:cs typeface="Times New Roman" panose="02020603050405020304" charset="0"/>
              </a:rPr>
              <a:t> how your human body can adapt," Williams said in the news conference, </a:t>
            </a:r>
            <a:r>
              <a:rPr lang="en-US" sz="1750">
                <a:latin typeface="Times New Roman" panose="02020603050405020304" charset="0"/>
                <a:cs typeface="Times New Roman" panose="02020603050405020304" charset="0"/>
              </a:rPr>
              <a:t>_______ (add)</a:t>
            </a:r>
            <a:r>
              <a:rPr sz="1750">
                <a:solidFill>
                  <a:srgbClr val="FF0000"/>
                </a:solidFill>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that she was able to run three miles on Sunday.</a:t>
            </a: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"When all of us came down the ladder and greeted everybody... we were all a little bit wobbly at that time. And it</a:t>
            </a:r>
            <a:r>
              <a:rPr lang="en-US" sz="1750">
                <a:latin typeface="Times New Roman" panose="02020603050405020304" charset="0"/>
                <a:cs typeface="Times New Roman" panose="02020603050405020304" charset="0"/>
              </a:rPr>
              <a:t>’</a:t>
            </a:r>
            <a:r>
              <a:rPr sz="1750">
                <a:latin typeface="Times New Roman" panose="02020603050405020304" charset="0"/>
                <a:cs typeface="Times New Roman" panose="02020603050405020304" charset="0"/>
              </a:rPr>
              <a:t>s amazing within 24 hours how the neuro-vestibular system kicks in and your brain understands what</a:t>
            </a:r>
            <a:r>
              <a:rPr lang="en-US" sz="1750">
                <a:latin typeface="Times New Roman" panose="02020603050405020304" charset="0"/>
                <a:cs typeface="Times New Roman" panose="02020603050405020304" charset="0"/>
              </a:rPr>
              <a:t>’</a:t>
            </a:r>
            <a:r>
              <a:rPr sz="1750">
                <a:latin typeface="Times New Roman" panose="02020603050405020304" charset="0"/>
                <a:cs typeface="Times New Roman" panose="02020603050405020304" charset="0"/>
              </a:rPr>
              <a:t>s going on."</a:t>
            </a:r>
            <a:endParaRPr sz="1750">
              <a:latin typeface="Times New Roman" panose="02020603050405020304" charset="0"/>
              <a:cs typeface="Times New Roman" panose="02020603050405020304" charset="0"/>
            </a:endParaRPr>
          </a:p>
          <a:p>
            <a:pPr indent="0" fontAlgn="auto">
              <a:lnSpc>
                <a:spcPts val="3100"/>
              </a:lnSpc>
            </a:pPr>
            <a:r>
              <a:rPr lang="en-US" sz="1750">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Being away from home for so long was "difficult," according to Wilmore, but he and his family had discussed different </a:t>
            </a:r>
            <a:r>
              <a:rPr lang="en-US" sz="1750">
                <a:latin typeface="Times New Roman" panose="02020603050405020304" charset="0"/>
                <a:cs typeface="Times New Roman" panose="02020603050405020304" charset="0"/>
              </a:rPr>
              <a:t>___________ (possible) </a:t>
            </a:r>
            <a:r>
              <a:rPr sz="1750">
                <a:latin typeface="Times New Roman" panose="02020603050405020304" charset="0"/>
                <a:cs typeface="Times New Roman" panose="02020603050405020304" charset="0"/>
              </a:rPr>
              <a:t>----and he </a:t>
            </a:r>
            <a:r>
              <a:rPr lang="en-US" altLang="zh-CN" sz="1750">
                <a:solidFill>
                  <a:srgbClr val="0000FF"/>
                </a:solidFill>
                <a:latin typeface="Times New Roman" panose="02020603050405020304" charset="0"/>
                <a:cs typeface="Times New Roman" panose="02020603050405020304" charset="0"/>
              </a:rPr>
              <a:t>liken</a:t>
            </a:r>
            <a:r>
              <a:rPr sz="1750">
                <a:latin typeface="Times New Roman" panose="02020603050405020304" charset="0"/>
                <a:cs typeface="Times New Roman" panose="02020603050405020304" charset="0"/>
              </a:rPr>
              <a:t>ed</a:t>
            </a:r>
            <a:r>
              <a:rPr lang="en-US" altLang="zh-CN" sz="1750">
                <a:solidFill>
                  <a:srgbClr val="0000FF"/>
                </a:solidFill>
                <a:latin typeface="Times New Roman" panose="02020603050405020304" charset="0"/>
                <a:cs typeface="Times New Roman" panose="02020603050405020304" charset="0"/>
              </a:rPr>
              <a:t> </a:t>
            </a:r>
            <a:r>
              <a:rPr sz="1750">
                <a:latin typeface="Times New Roman" panose="02020603050405020304" charset="0"/>
                <a:cs typeface="Times New Roman" panose="02020603050405020304" charset="0"/>
              </a:rPr>
              <a:t>their experience to that of people working in the military, for the police or in other jobs </a:t>
            </a:r>
            <a:r>
              <a:rPr lang="en-US" sz="1750">
                <a:latin typeface="Times New Roman" panose="02020603050405020304" charset="0"/>
                <a:cs typeface="Times New Roman" panose="02020603050405020304" charset="0"/>
              </a:rPr>
              <a:t>___________ </a:t>
            </a:r>
            <a:r>
              <a:rPr sz="1750">
                <a:latin typeface="Times New Roman" panose="02020603050405020304" charset="0"/>
                <a:cs typeface="Times New Roman" panose="02020603050405020304" charset="0"/>
              </a:rPr>
              <a:t>require extended periods of time away from home.</a:t>
            </a:r>
            <a:endParaRPr sz="175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5847715" cy="460375"/>
          </a:xfrm>
          <a:prstGeom prst="rect">
            <a:avLst/>
          </a:prstGeom>
          <a:noFill/>
        </p:spPr>
        <p:txBody>
          <a:bodyPr wrap="square" rtlCol="0">
            <a:spAutoFit/>
          </a:bodyPr>
          <a:p>
            <a:pPr algn="l">
              <a:buClrTx/>
              <a:buSzTx/>
              <a:buFontTx/>
            </a:pPr>
            <a:r>
              <a:rPr lang="en-US" sz="2400" b="1" i="1">
                <a:solidFill>
                  <a:srgbClr val="ED7D31"/>
                </a:solidFill>
                <a:latin typeface="微软雅黑" panose="020B0503020204020204" charset="-122"/>
                <a:ea typeface="微软雅黑" panose="020B0503020204020204" charset="-122"/>
                <a:cs typeface="微软雅黑" panose="020B0503020204020204" charset="-122"/>
              </a:rPr>
              <a:t>The Washing Post</a:t>
            </a:r>
            <a:r>
              <a:rPr lang="en-US" sz="2400" b="1">
                <a:solidFill>
                  <a:srgbClr val="ED7D31"/>
                </a:solidFill>
                <a:latin typeface="微软雅黑" panose="020B0503020204020204" charset="-122"/>
                <a:ea typeface="微软雅黑" panose="020B0503020204020204" charset="-122"/>
                <a:cs typeface="微软雅黑" panose="020B0503020204020204" charset="-122"/>
              </a:rPr>
              <a:t> (April 2 2025 A12</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6452870" y="1053465"/>
            <a:ext cx="889635" cy="2692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750">
                <a:solidFill>
                  <a:srgbClr val="FF0000"/>
                </a:solidFill>
                <a:latin typeface="Times New Roman" panose="02020603050405020304" charset="0"/>
                <a:cs typeface="Times New Roman" panose="02020603050405020304" charset="0"/>
                <a:sym typeface="+mn-ea"/>
              </a:rPr>
              <a:t>stuck </a:t>
            </a:r>
            <a:endParaRPr sz="175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4665345" y="2225675"/>
            <a:ext cx="2597150" cy="2692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750">
                <a:solidFill>
                  <a:srgbClr val="FF0000"/>
                </a:solidFill>
                <a:latin typeface="Times New Roman" panose="02020603050405020304" charset="0"/>
                <a:cs typeface="Times New Roman" panose="02020603050405020304" charset="0"/>
                <a:sym typeface="+mn-ea"/>
              </a:rPr>
              <a:t>was delayed</a:t>
            </a:r>
            <a:endParaRPr sz="175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3028315" y="2628265"/>
            <a:ext cx="414020" cy="2692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750">
                <a:solidFill>
                  <a:srgbClr val="FF0000"/>
                </a:solidFill>
                <a:latin typeface="Times New Roman" panose="02020603050405020304" charset="0"/>
                <a:cs typeface="Times New Roman" panose="02020603050405020304" charset="0"/>
                <a:sym typeface="+mn-ea"/>
              </a:rPr>
              <a:t>But</a:t>
            </a:r>
            <a:endParaRPr sz="175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94945" y="3397885"/>
            <a:ext cx="255905" cy="2692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750">
                <a:solidFill>
                  <a:srgbClr val="FF0000"/>
                </a:solidFill>
                <a:latin typeface="Times New Roman" panose="02020603050405020304" charset="0"/>
                <a:cs typeface="Times New Roman" panose="02020603050405020304" charset="0"/>
                <a:sym typeface="+mn-ea"/>
              </a:rPr>
              <a:t>a</a:t>
            </a:r>
            <a:endParaRPr sz="175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0302875" y="3406140"/>
            <a:ext cx="307340" cy="2692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750">
                <a:solidFill>
                  <a:srgbClr val="FF0000"/>
                </a:solidFill>
                <a:latin typeface="Times New Roman" panose="02020603050405020304" charset="0"/>
                <a:cs typeface="Times New Roman" panose="02020603050405020304" charset="0"/>
                <a:sym typeface="+mn-ea"/>
              </a:rPr>
              <a:t>in</a:t>
            </a:r>
            <a:endParaRPr sz="175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534795" y="4201795"/>
            <a:ext cx="836295" cy="2692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750">
                <a:solidFill>
                  <a:srgbClr val="FF0000"/>
                </a:solidFill>
                <a:latin typeface="Times New Roman" panose="02020603050405020304" charset="0"/>
                <a:cs typeface="Times New Roman" panose="02020603050405020304" charset="0"/>
                <a:sym typeface="+mn-ea"/>
              </a:rPr>
              <a:t>to see</a:t>
            </a:r>
            <a:endParaRPr sz="175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9237980" y="4201795"/>
            <a:ext cx="767080" cy="2692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750">
                <a:solidFill>
                  <a:srgbClr val="FF0000"/>
                </a:solidFill>
                <a:latin typeface="Times New Roman" panose="02020603050405020304" charset="0"/>
                <a:cs typeface="Times New Roman" panose="02020603050405020304" charset="0"/>
                <a:sym typeface="+mn-ea"/>
              </a:rPr>
              <a:t>adding</a:t>
            </a:r>
            <a:endParaRPr sz="175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5734685" y="3809365"/>
            <a:ext cx="457835" cy="2692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750">
                <a:solidFill>
                  <a:srgbClr val="FF0000"/>
                </a:solidFill>
                <a:latin typeface="Times New Roman" panose="02020603050405020304" charset="0"/>
                <a:cs typeface="Times New Roman" panose="02020603050405020304" charset="0"/>
                <a:sym typeface="+mn-ea"/>
              </a:rPr>
              <a:t>how </a:t>
            </a:r>
            <a:endParaRPr sz="175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76530" y="5775325"/>
            <a:ext cx="2597150" cy="2692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750">
                <a:solidFill>
                  <a:srgbClr val="FF0000"/>
                </a:solidFill>
                <a:latin typeface="Times New Roman" panose="02020603050405020304" charset="0"/>
                <a:cs typeface="Times New Roman" panose="02020603050405020304" charset="0"/>
                <a:sym typeface="+mn-ea"/>
              </a:rPr>
              <a:t>possibilities</a:t>
            </a:r>
            <a:endParaRPr sz="175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53670" y="6184900"/>
            <a:ext cx="2597150" cy="2692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1750">
                <a:solidFill>
                  <a:srgbClr val="FF0000"/>
                </a:solidFill>
                <a:latin typeface="Times New Roman" panose="02020603050405020304" charset="0"/>
                <a:cs typeface="Times New Roman" panose="02020603050405020304" charset="0"/>
                <a:sym typeface="+mn-ea"/>
              </a:rPr>
              <a:t>that </a:t>
            </a:r>
            <a:r>
              <a:rPr lang="en-US" sz="1750">
                <a:solidFill>
                  <a:srgbClr val="FF0000"/>
                </a:solidFill>
                <a:latin typeface="Times New Roman" panose="02020603050405020304" charset="0"/>
                <a:cs typeface="Times New Roman" panose="02020603050405020304" charset="0"/>
                <a:sym typeface="+mn-ea"/>
              </a:rPr>
              <a:t> / which</a:t>
            </a:r>
            <a:endParaRPr lang="en-US" sz="175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955800" y="1098550"/>
            <a:ext cx="9868535" cy="1753235"/>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400" b="0" i="0" smtClean="0">
                <a:latin typeface="Times New Roman" panose="02020603050405020304" charset="0"/>
                <a:ea typeface="华文中宋" panose="02010600040101010101" charset="-122"/>
                <a:cs typeface="Times New Roman" panose="02020603050405020304" charset="0"/>
              </a:rPr>
              <a:t>1</a:t>
            </a:r>
            <a:r>
              <a:rPr sz="2400" b="0" i="0" smtClean="0">
                <a:latin typeface="Times New Roman" panose="02020603050405020304" charset="0"/>
                <a:ea typeface="华文中宋" panose="02010600040101010101" charset="-122"/>
                <a:cs typeface="Times New Roman" panose="02020603050405020304" charset="0"/>
              </a:rPr>
              <a:t>.</a:t>
            </a:r>
            <a:r>
              <a:rPr lang="en-US" sz="2400" b="0" i="0" smtClean="0">
                <a:latin typeface="Times New Roman" panose="02020603050405020304" charset="0"/>
                <a:ea typeface="华文中宋" panose="02010600040101010101" charset="-122"/>
                <a:cs typeface="Times New Roman" panose="02020603050405020304" charset="0"/>
              </a:rPr>
              <a:t> </a:t>
            </a:r>
            <a:r>
              <a:rPr sz="2400" b="0" i="0" smtClean="0">
                <a:latin typeface="Times New Roman" panose="02020603050405020304" charset="0"/>
                <a:ea typeface="华文中宋" panose="02010600040101010101" charset="-122"/>
                <a:cs typeface="Times New Roman" panose="02020603050405020304" charset="0"/>
              </a:rPr>
              <a:t>What does the underlined word “rectify” in paragraph </a:t>
            </a:r>
            <a:r>
              <a:rPr lang="en-US" sz="2400" b="0" i="0" smtClean="0">
                <a:latin typeface="Times New Roman" panose="02020603050405020304" charset="0"/>
                <a:ea typeface="华文中宋" panose="02010600040101010101" charset="-122"/>
                <a:cs typeface="Times New Roman" panose="02020603050405020304" charset="0"/>
              </a:rPr>
              <a:t>3</a:t>
            </a:r>
            <a:r>
              <a:rPr sz="2400" b="0" i="0" smtClean="0">
                <a:latin typeface="Times New Roman" panose="02020603050405020304" charset="0"/>
                <a:ea typeface="华文中宋" panose="02010600040101010101" charset="-122"/>
                <a:cs typeface="Times New Roman" panose="02020603050405020304" charset="0"/>
              </a:rPr>
              <a:t> mean? </a:t>
            </a:r>
            <a:endParaRPr sz="24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400" b="0" i="0" smtClean="0">
                <a:latin typeface="Times New Roman" panose="02020603050405020304" charset="0"/>
                <a:ea typeface="华文中宋" panose="02010600040101010101" charset="-122"/>
                <a:cs typeface="Times New Roman" panose="02020603050405020304" charset="0"/>
              </a:rPr>
              <a:t>A.</a:t>
            </a:r>
            <a:r>
              <a:rPr lang="en-US" sz="2400" b="0" i="0" smtClean="0">
                <a:latin typeface="Times New Roman" panose="02020603050405020304" charset="0"/>
                <a:ea typeface="华文中宋" panose="02010600040101010101" charset="-122"/>
                <a:cs typeface="Times New Roman" panose="02020603050405020304" charset="0"/>
              </a:rPr>
              <a:t> Complicate.        </a:t>
            </a:r>
            <a:r>
              <a:rPr sz="2400" b="0" i="0" smtClean="0">
                <a:latin typeface="Times New Roman" panose="02020603050405020304" charset="0"/>
                <a:ea typeface="华文中宋" panose="02010600040101010101" charset="-122"/>
                <a:cs typeface="Times New Roman" panose="02020603050405020304" charset="0"/>
              </a:rPr>
              <a:t>     </a:t>
            </a:r>
            <a:r>
              <a:rPr lang="en-US" sz="2400" b="0" i="0" smtClean="0">
                <a:latin typeface="Times New Roman" panose="02020603050405020304" charset="0"/>
                <a:ea typeface="华文中宋" panose="02010600040101010101" charset="-122"/>
                <a:cs typeface="Times New Roman" panose="02020603050405020304" charset="0"/>
              </a:rPr>
              <a:t>   		</a:t>
            </a:r>
            <a:r>
              <a:rPr sz="2400" b="0" i="0" smtClean="0">
                <a:latin typeface="Times New Roman" panose="02020603050405020304" charset="0"/>
                <a:ea typeface="华文中宋" panose="02010600040101010101" charset="-122"/>
                <a:cs typeface="Times New Roman" panose="02020603050405020304" charset="0"/>
              </a:rPr>
              <a:t>B. </a:t>
            </a:r>
            <a:r>
              <a:rPr lang="en-US" sz="2400" b="0" i="0" smtClean="0">
                <a:latin typeface="Times New Roman" panose="02020603050405020304" charset="0"/>
                <a:ea typeface="华文中宋" panose="02010600040101010101" charset="-122"/>
                <a:cs typeface="Times New Roman" panose="02020603050405020304" charset="0"/>
              </a:rPr>
              <a:t>Fix.</a:t>
            </a:r>
            <a:r>
              <a:rPr sz="2400" b="0" i="0" smtClean="0">
                <a:latin typeface="Times New Roman" panose="02020603050405020304" charset="0"/>
                <a:ea typeface="华文中宋" panose="02010600040101010101" charset="-122"/>
                <a:cs typeface="Times New Roman" panose="02020603050405020304" charset="0"/>
              </a:rPr>
              <a:t>        </a:t>
            </a:r>
            <a:endParaRPr sz="24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sz="2400" b="0" i="0" smtClean="0">
                <a:latin typeface="Times New Roman" panose="02020603050405020304" charset="0"/>
                <a:ea typeface="华文中宋" panose="02010600040101010101" charset="-122"/>
                <a:cs typeface="Times New Roman" panose="02020603050405020304" charset="0"/>
              </a:rPr>
              <a:t>C. </a:t>
            </a:r>
            <a:r>
              <a:rPr lang="en-US" sz="2400" b="0" i="0" smtClean="0">
                <a:latin typeface="Times New Roman" panose="02020603050405020304" charset="0"/>
                <a:ea typeface="华文中宋" panose="02010600040101010101" charset="-122"/>
                <a:cs typeface="Times New Roman" panose="02020603050405020304" charset="0"/>
              </a:rPr>
              <a:t>Ignore.				</a:t>
            </a:r>
            <a:r>
              <a:rPr sz="2400" b="0" i="0" smtClean="0">
                <a:latin typeface="Times New Roman" panose="02020603050405020304" charset="0"/>
                <a:ea typeface="华文中宋" panose="02010600040101010101" charset="-122"/>
                <a:cs typeface="Times New Roman" panose="02020603050405020304" charset="0"/>
              </a:rPr>
              <a:t>D. </a:t>
            </a:r>
            <a:r>
              <a:rPr lang="en-US" sz="2400" b="0" i="0" smtClean="0">
                <a:latin typeface="Times New Roman" panose="02020603050405020304" charset="0"/>
                <a:ea typeface="华文中宋" panose="02010600040101010101" charset="-122"/>
                <a:cs typeface="Times New Roman" panose="02020603050405020304" charset="0"/>
              </a:rPr>
              <a:t>Purify.</a:t>
            </a:r>
            <a:endParaRPr lang="en-US" sz="24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1956435" y="3141345"/>
            <a:ext cx="9867265" cy="263017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200" smtClean="0">
                <a:latin typeface="Times New Roman" panose="02020603050405020304" charset="0"/>
                <a:ea typeface="华文中宋" panose="02010600040101010101" charset="-122"/>
                <a:cs typeface="Times New Roman" panose="02020603050405020304" charset="0"/>
                <a:sym typeface="+mn-ea"/>
              </a:rPr>
              <a:t>2. What was the main reason for the delay in Williams and Wilmore’s return to Earth? </a:t>
            </a:r>
            <a:endParaRPr lang="en-US" sz="2200" smtClean="0">
              <a:latin typeface="Times New Roman" panose="02020603050405020304" charset="0"/>
              <a:ea typeface="华文中宋" panose="02010600040101010101" charset="-122"/>
              <a:cs typeface="Times New Roman" panose="02020603050405020304" charset="0"/>
              <a:sym typeface="+mn-ea"/>
            </a:endParaRPr>
          </a:p>
          <a:p>
            <a:pPr lvl="0" algn="just">
              <a:lnSpc>
                <a:spcPct val="150000"/>
              </a:lnSpc>
              <a:buClrTx/>
              <a:buSzTx/>
              <a:buFontTx/>
            </a:pPr>
            <a:r>
              <a:rPr sz="2200">
                <a:latin typeface="Times New Roman" panose="02020603050405020304" charset="0"/>
                <a:cs typeface="Times New Roman" panose="02020603050405020304" charset="0"/>
                <a:sym typeface="+mn-ea"/>
              </a:rPr>
              <a:t>A. Severe weather conditions on Earth</a:t>
            </a:r>
            <a:r>
              <a:rPr lang="en-US" sz="2200">
                <a:latin typeface="Times New Roman" panose="02020603050405020304" charset="0"/>
                <a:cs typeface="Times New Roman" panose="02020603050405020304" charset="0"/>
                <a:sym typeface="+mn-ea"/>
              </a:rPr>
              <a:t>.</a:t>
            </a:r>
            <a:endParaRPr sz="2200">
              <a:latin typeface="Times New Roman" panose="02020603050405020304" charset="0"/>
              <a:cs typeface="Times New Roman" panose="02020603050405020304" charset="0"/>
              <a:sym typeface="+mn-ea"/>
            </a:endParaRPr>
          </a:p>
          <a:p>
            <a:pPr lvl="0" algn="just">
              <a:lnSpc>
                <a:spcPct val="150000"/>
              </a:lnSpc>
              <a:buClrTx/>
              <a:buSzTx/>
              <a:buFontTx/>
            </a:pPr>
            <a:r>
              <a:rPr sz="2200">
                <a:latin typeface="Times New Roman" panose="02020603050405020304" charset="0"/>
                <a:cs typeface="Times New Roman" panose="02020603050405020304" charset="0"/>
                <a:sym typeface="+mn-ea"/>
              </a:rPr>
              <a:t>B. Issues with SpaceX</a:t>
            </a:r>
            <a:r>
              <a:rPr lang="en-US" sz="2200">
                <a:latin typeface="Times New Roman" panose="02020603050405020304" charset="0"/>
                <a:cs typeface="Times New Roman" panose="02020603050405020304" charset="0"/>
                <a:sym typeface="+mn-ea"/>
              </a:rPr>
              <a:t>’</a:t>
            </a:r>
            <a:r>
              <a:rPr sz="2200">
                <a:latin typeface="Times New Roman" panose="02020603050405020304" charset="0"/>
                <a:cs typeface="Times New Roman" panose="02020603050405020304" charset="0"/>
                <a:sym typeface="+mn-ea"/>
              </a:rPr>
              <a:t>s Dragon capsule</a:t>
            </a:r>
            <a:r>
              <a:rPr lang="en-US" sz="2200">
                <a:latin typeface="Times New Roman" panose="02020603050405020304" charset="0"/>
                <a:cs typeface="Times New Roman" panose="02020603050405020304" charset="0"/>
                <a:sym typeface="+mn-ea"/>
              </a:rPr>
              <a:t>.</a:t>
            </a:r>
            <a:endParaRPr sz="2200">
              <a:latin typeface="Times New Roman" panose="02020603050405020304" charset="0"/>
              <a:cs typeface="Times New Roman" panose="02020603050405020304" charset="0"/>
              <a:sym typeface="+mn-ea"/>
            </a:endParaRPr>
          </a:p>
          <a:p>
            <a:pPr lvl="0" algn="just">
              <a:lnSpc>
                <a:spcPct val="150000"/>
              </a:lnSpc>
              <a:buClrTx/>
              <a:buSzTx/>
              <a:buFontTx/>
            </a:pPr>
            <a:r>
              <a:rPr sz="2200">
                <a:latin typeface="Times New Roman" panose="02020603050405020304" charset="0"/>
                <a:cs typeface="Times New Roman" panose="02020603050405020304" charset="0"/>
                <a:sym typeface="+mn-ea"/>
              </a:rPr>
              <a:t>C. Thruster malfunctions and helium leaks in Starliner</a:t>
            </a:r>
            <a:r>
              <a:rPr lang="en-US" sz="2200">
                <a:latin typeface="Times New Roman" panose="02020603050405020304" charset="0"/>
                <a:cs typeface="Times New Roman" panose="02020603050405020304" charset="0"/>
                <a:sym typeface="+mn-ea"/>
              </a:rPr>
              <a:t>.</a:t>
            </a:r>
            <a:endParaRPr sz="2200">
              <a:latin typeface="Times New Roman" panose="02020603050405020304" charset="0"/>
              <a:cs typeface="Times New Roman" panose="02020603050405020304" charset="0"/>
              <a:sym typeface="+mn-ea"/>
            </a:endParaRPr>
          </a:p>
          <a:p>
            <a:pPr lvl="0" algn="just">
              <a:lnSpc>
                <a:spcPct val="150000"/>
              </a:lnSpc>
              <a:buClrTx/>
              <a:buSzTx/>
              <a:buFontTx/>
            </a:pPr>
            <a:r>
              <a:rPr sz="2200">
                <a:latin typeface="Times New Roman" panose="02020603050405020304" charset="0"/>
                <a:cs typeface="Times New Roman" panose="02020603050405020304" charset="0"/>
                <a:sym typeface="+mn-ea"/>
              </a:rPr>
              <a:t>D. Problems with the International Space Station</a:t>
            </a:r>
            <a:r>
              <a:rPr lang="en-US" sz="2200">
                <a:latin typeface="Times New Roman" panose="02020603050405020304" charset="0"/>
                <a:cs typeface="Times New Roman" panose="02020603050405020304" charset="0"/>
                <a:sym typeface="+mn-ea"/>
              </a:rPr>
              <a:t>’</a:t>
            </a:r>
            <a:r>
              <a:rPr sz="2200">
                <a:latin typeface="Times New Roman" panose="02020603050405020304" charset="0"/>
                <a:cs typeface="Times New Roman" panose="02020603050405020304" charset="0"/>
                <a:sym typeface="+mn-ea"/>
              </a:rPr>
              <a:t>s systems</a:t>
            </a:r>
            <a:r>
              <a:rPr lang="en-US" sz="2200">
                <a:latin typeface="Times New Roman" panose="02020603050405020304" charset="0"/>
                <a:cs typeface="Times New Roman" panose="02020603050405020304" charset="0"/>
                <a:sym typeface="+mn-ea"/>
              </a:rPr>
              <a:t>.</a:t>
            </a:r>
            <a:endParaRPr lang="en-US" sz="2200">
              <a:latin typeface="Times New Roman" panose="02020603050405020304" charset="0"/>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pic>
        <p:nvPicPr>
          <p:cNvPr id="5" name="图片 4"/>
          <p:cNvPicPr>
            <a:picLocks noChangeAspect="1"/>
          </p:cNvPicPr>
          <p:nvPr/>
        </p:nvPicPr>
        <p:blipFill>
          <a:blip r:embed="rId1"/>
          <a:stretch>
            <a:fillRect/>
          </a:stretch>
        </p:blipFill>
        <p:spPr>
          <a:xfrm>
            <a:off x="6466840" y="1719580"/>
            <a:ext cx="481965" cy="511810"/>
          </a:xfrm>
          <a:prstGeom prst="rect">
            <a:avLst/>
          </a:prstGeom>
        </p:spPr>
      </p:pic>
      <p:pic>
        <p:nvPicPr>
          <p:cNvPr id="6" name="图片 5"/>
          <p:cNvPicPr>
            <a:picLocks noChangeAspect="1"/>
          </p:cNvPicPr>
          <p:nvPr/>
        </p:nvPicPr>
        <p:blipFill>
          <a:blip r:embed="rId1"/>
          <a:stretch>
            <a:fillRect/>
          </a:stretch>
        </p:blipFill>
        <p:spPr>
          <a:xfrm>
            <a:off x="1867535" y="4751070"/>
            <a:ext cx="481965" cy="511810"/>
          </a:xfrm>
          <a:prstGeom prst="rect">
            <a:avLst/>
          </a:prstGeom>
        </p:spPr>
      </p:pic>
      <p:sp>
        <p:nvSpPr>
          <p:cNvPr id="3" name="文本框 2"/>
          <p:cNvSpPr txBox="1"/>
          <p:nvPr>
            <p:custDataLst>
              <p:tags r:id="rId2"/>
            </p:custDataLst>
          </p:nvPr>
        </p:nvSpPr>
        <p:spPr>
          <a:xfrm>
            <a:off x="236855" y="1814830"/>
            <a:ext cx="1367790" cy="321945"/>
          </a:xfrm>
          <a:prstGeom prst="rect">
            <a:avLst/>
          </a:prstGeom>
          <a:solidFill>
            <a:srgbClr val="0070C0"/>
          </a:solidFill>
        </p:spPr>
        <p:txBody>
          <a:bodyPr wrap="square" rtlCol="0" anchor="t">
            <a:spAutoFit/>
          </a:bodyPr>
          <a:p>
            <a:pPr lvl="0" algn="l">
              <a:buClrTx/>
              <a:buSzTx/>
              <a:buFontTx/>
            </a:pPr>
            <a:r>
              <a:rPr kumimoji="1" lang="en-US" altLang="zh-CN" sz="1500" b="1" dirty="0">
                <a:solidFill>
                  <a:schemeClr val="lt1"/>
                </a:solidFill>
                <a:sym typeface="+mn-ea"/>
              </a:rPr>
              <a:t>VOCABULARY</a:t>
            </a:r>
            <a:endParaRPr kumimoji="1" lang="en-US" altLang="zh-CN" sz="1500" b="1" dirty="0">
              <a:solidFill>
                <a:schemeClr val="lt1"/>
              </a:solidFill>
              <a:sym typeface="+mn-ea"/>
            </a:endParaRPr>
          </a:p>
        </p:txBody>
      </p:sp>
      <p:sp>
        <p:nvSpPr>
          <p:cNvPr id="4" name="文本框 3"/>
          <p:cNvSpPr txBox="1"/>
          <p:nvPr>
            <p:custDataLst>
              <p:tags r:id="rId3"/>
            </p:custDataLst>
          </p:nvPr>
        </p:nvSpPr>
        <p:spPr>
          <a:xfrm>
            <a:off x="237490" y="4264025"/>
            <a:ext cx="1311910" cy="321945"/>
          </a:xfrm>
          <a:prstGeom prst="rect">
            <a:avLst/>
          </a:prstGeom>
          <a:solidFill>
            <a:srgbClr val="0070C0"/>
          </a:solidFill>
        </p:spPr>
        <p:txBody>
          <a:bodyPr wrap="square" rtlCol="0" anchor="t">
            <a:spAutoFit/>
          </a:bodyPr>
          <a:p>
            <a:pPr lvl="0" algn="l">
              <a:buClrTx/>
              <a:buSzTx/>
              <a:buFontTx/>
            </a:pPr>
            <a:r>
              <a:rPr kumimoji="1" lang="en-US" altLang="zh-CN" sz="1500" b="1" dirty="0">
                <a:solidFill>
                  <a:schemeClr val="lt1"/>
                </a:solidFill>
                <a:sym typeface="+mn-ea"/>
              </a:rPr>
              <a:t>      DETAIL</a:t>
            </a:r>
            <a:endParaRPr kumimoji="1" lang="en-US" altLang="zh-CN" sz="1500" b="1" dirty="0">
              <a:solidFill>
                <a:schemeClr val="lt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on end: </a:t>
            </a:r>
            <a:r>
              <a:rPr lang="en-US" sz="2800">
                <a:latin typeface="Times New Roman" panose="02020603050405020304" charset="0"/>
                <a:ea typeface="华文中宋" panose="02010600040101010101" charset="-122"/>
                <a:cs typeface="Times New Roman" panose="02020603050405020304" charset="0"/>
                <a:sym typeface="+mn-ea"/>
              </a:rPr>
              <a:t>continuously, without interruption    </a:t>
            </a:r>
            <a:r>
              <a:rPr sz="2800">
                <a:latin typeface="Times New Roman" panose="02020603050405020304" charset="0"/>
                <a:ea typeface="华文中宋" panose="02010600040101010101" charset="-122"/>
                <a:cs typeface="Times New Roman" panose="02020603050405020304" charset="0"/>
                <a:sym typeface="+mn-ea"/>
              </a:rPr>
              <a:t>连续地</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is a wonderful companion and we can talk for hours on end.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他是个非常好的同伴，我们可以连续聊上好几个小时</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liken</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If you liken one thing or person to another thing or person, you say that they are similar</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把…比作；把…比拟为</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Many have likened the experience of virtual reality to being transported to another world.</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许多人把虚拟现实体验比作被传送到另一个世界。</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2693670"/>
            <a:ext cx="523811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 spend days on end in this studio.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263005"/>
            <a:ext cx="493458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Poets often liken life to a journey.</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229485"/>
            <a:ext cx="9491980" cy="521970"/>
          </a:xfrm>
          <a:prstGeom prst="rect">
            <a:avLst/>
          </a:prstGeom>
          <a:noFill/>
        </p:spPr>
        <p:txBody>
          <a:bodyPr wrap="square" rtlCol="0" anchor="t">
            <a:spAutoFit/>
          </a:bodyPr>
          <a:lstStyle/>
          <a:p>
            <a:r>
              <a:rPr lang="zh-CN" sz="2800">
                <a:ea typeface="华文中宋" panose="02010600040101010101" charset="-122"/>
              </a:rPr>
              <a:t>我一连几天呆在这个工作室里</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193675" y="3163570"/>
            <a:ext cx="4965700" cy="349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225425" y="6718300"/>
            <a:ext cx="5012055" cy="69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690235"/>
            <a:ext cx="8297545" cy="521970"/>
          </a:xfrm>
          <a:prstGeom prst="rect">
            <a:avLst/>
          </a:prstGeom>
          <a:noFill/>
        </p:spPr>
        <p:txBody>
          <a:bodyPr wrap="square" rtlCol="0" anchor="t">
            <a:spAutoFit/>
          </a:bodyPr>
          <a:p>
            <a:r>
              <a:rPr lang="zh-CN" altLang="en-US" sz="2800">
                <a:ea typeface="华文中宋" panose="02010600040101010101" charset="-122"/>
              </a:rPr>
              <a:t>诗人常把人生比作旅程。</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21170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69722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445260"/>
          </a:xfrm>
          <a:prstGeom prst="rect">
            <a:avLst/>
          </a:prstGeom>
          <a:noFill/>
        </p:spPr>
        <p:txBody>
          <a:bodyPr wrap="square">
            <a:spAutoFit/>
          </a:bodyPr>
          <a:lstStyle/>
          <a:p>
            <a:pPr algn="l"/>
            <a:r>
              <a:rPr lang="en-US" altLang="zh-CN" sz="2200">
                <a:latin typeface="Times New Roman" panose="02020603050405020304" charset="0"/>
                <a:cs typeface="Times New Roman" panose="02020603050405020304" charset="0"/>
                <a:sym typeface="+mn-ea"/>
              </a:rPr>
              <a:t>Sunita "Suni" Williams and Barry "Butch" Wilmore have had quite the year: The NASA astronauts were the first people to travel aboard Boeing’s Starliner spacecraft, before technical issues left them stuck in the International Space Station for months on end. They finally made it back to Earth in a SpaceX Dragon capsule last month, after 286 days in space.</a:t>
            </a:r>
            <a:endParaRPr lang="en-US" altLang="zh-CN" sz="2200">
              <a:latin typeface="Times New Roman" panose="02020603050405020304" charset="0"/>
              <a:cs typeface="Times New Roman" panose="02020603050405020304" charset="0"/>
              <a:sym typeface="+mn-ea"/>
            </a:endParaRPr>
          </a:p>
        </p:txBody>
      </p:sp>
      <p:sp>
        <p:nvSpPr>
          <p:cNvPr id="10" name="文本框 9"/>
          <p:cNvSpPr txBox="1"/>
          <p:nvPr/>
        </p:nvSpPr>
        <p:spPr>
          <a:xfrm>
            <a:off x="425450" y="2296160"/>
            <a:ext cx="11495405" cy="1014730"/>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美国宇航局宇航员苏妮塔·"苏妮"·威廉姆斯和巴里·"巴奇"·威尔莫尔度过了不平凡的一年：这对宇航员今年率先搭乘波音公司"星际客船"航天器执行任务，却因技术故障滞留国际空间站数月，最终于上月搭乘SpaceX龙飞船返回地球，结束了长达286天的太空征程。</a:t>
            </a:r>
            <a:endParaRPr sz="20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20027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71475" y="3996690"/>
            <a:ext cx="11603355" cy="1106805"/>
          </a:xfrm>
          <a:prstGeom prst="rect">
            <a:avLst/>
          </a:prstGeom>
          <a:noFill/>
        </p:spPr>
        <p:txBody>
          <a:bodyPr wrap="square">
            <a:spAutoFit/>
          </a:bodyPr>
          <a:lstStyle/>
          <a:p>
            <a:pPr algn="l"/>
            <a:r>
              <a:rPr sz="2200">
                <a:latin typeface="Times New Roman" panose="02020603050405020304" charset="0"/>
                <a:cs typeface="Times New Roman" panose="02020603050405020304" charset="0"/>
                <a:sym typeface="+mn-ea"/>
              </a:rPr>
              <a:t>They were expected to spend about eight days in space, but their return to Earth </a:t>
            </a:r>
            <a:r>
              <a:rPr lang="en-US" sz="2200">
                <a:latin typeface="Times New Roman" panose="02020603050405020304" charset="0"/>
                <a:cs typeface="Times New Roman" panose="02020603050405020304" charset="0"/>
                <a:sym typeface="+mn-ea"/>
              </a:rPr>
              <a:t>was </a:t>
            </a:r>
            <a:r>
              <a:rPr sz="2200">
                <a:latin typeface="Times New Roman" panose="02020603050405020304" charset="0"/>
                <a:cs typeface="Times New Roman" panose="02020603050405020304" charset="0"/>
                <a:sym typeface="+mn-ea"/>
              </a:rPr>
              <a:t>delay</a:t>
            </a:r>
            <a:r>
              <a:rPr lang="en-US" sz="2200">
                <a:latin typeface="Times New Roman" panose="02020603050405020304" charset="0"/>
                <a:cs typeface="Times New Roman" panose="02020603050405020304" charset="0"/>
                <a:sym typeface="+mn-ea"/>
              </a:rPr>
              <a:t>ed</a:t>
            </a:r>
            <a:r>
              <a:rPr sz="2200">
                <a:latin typeface="Times New Roman" panose="02020603050405020304" charset="0"/>
                <a:cs typeface="Times New Roman" panose="02020603050405020304" charset="0"/>
                <a:sym typeface="+mn-ea"/>
              </a:rPr>
              <a:t> after they encountered issues with the thrusters and helium leaks in the propulsion system.</a:t>
            </a:r>
            <a:r>
              <a:rPr lang="en-US" sz="2200">
                <a:latin typeface="Times New Roman" panose="02020603050405020304" charset="0"/>
                <a:cs typeface="Times New Roman" panose="02020603050405020304" charset="0"/>
                <a:sym typeface="+mn-ea"/>
              </a:rPr>
              <a:t> </a:t>
            </a:r>
            <a:r>
              <a:rPr sz="2200">
                <a:latin typeface="Times New Roman" panose="02020603050405020304" charset="0"/>
                <a:cs typeface="Times New Roman" panose="02020603050405020304" charset="0"/>
                <a:sym typeface="+mn-ea"/>
              </a:rPr>
              <a:t>But on Monday, both said they would be willing to fly on the Starliner again.</a:t>
            </a:r>
            <a:endParaRPr sz="2200">
              <a:latin typeface="Times New Roman" panose="02020603050405020304" charset="0"/>
              <a:cs typeface="Times New Roman" panose="02020603050405020304" charset="0"/>
              <a:sym typeface="+mn-ea"/>
            </a:endParaRPr>
          </a:p>
        </p:txBody>
      </p:sp>
      <p:sp>
        <p:nvSpPr>
          <p:cNvPr id="14" name="文本框 13"/>
          <p:cNvSpPr txBox="1"/>
          <p:nvPr/>
        </p:nvSpPr>
        <p:spPr>
          <a:xfrm>
            <a:off x="394335" y="5191125"/>
            <a:ext cx="11476990" cy="706755"/>
          </a:xfrm>
          <a:prstGeom prst="rect">
            <a:avLst/>
          </a:prstGeom>
          <a:noFill/>
        </p:spPr>
        <p:txBody>
          <a:bodyPr wrap="square" rtlCol="0">
            <a:spAutoFit/>
          </a:bodyPr>
          <a:lstStyle/>
          <a:p>
            <a:pPr algn="l">
              <a:buClrTx/>
              <a:buSzTx/>
              <a:buFontTx/>
            </a:pPr>
            <a:r>
              <a:rPr sz="2000">
                <a:latin typeface="Times New Roman" panose="02020603050405020304" charset="0"/>
                <a:ea typeface="华文中宋" panose="02010600040101010101" charset="-122"/>
                <a:cs typeface="Times New Roman" panose="02020603050405020304" charset="0"/>
              </a:rPr>
              <a:t>他们</a:t>
            </a:r>
            <a:r>
              <a:rPr lang="zh-CN" sz="2000">
                <a:latin typeface="Times New Roman" panose="02020603050405020304" charset="0"/>
                <a:ea typeface="华文中宋" panose="02010600040101010101" charset="-122"/>
                <a:cs typeface="Times New Roman" panose="02020603050405020304" charset="0"/>
              </a:rPr>
              <a:t>本来计划</a:t>
            </a:r>
            <a:r>
              <a:rPr sz="2000">
                <a:latin typeface="Times New Roman" panose="02020603050405020304" charset="0"/>
                <a:ea typeface="华文中宋" panose="02010600040101010101" charset="-122"/>
                <a:cs typeface="Times New Roman" panose="02020603050405020304" charset="0"/>
              </a:rPr>
              <a:t>将在太空中停留大约8天，但由于推进器和推进系统的氦泄漏问题，他们返回地球的时间被推迟了。但在周一，两人都表示愿意再次乘坐星际</a:t>
            </a:r>
            <a:r>
              <a:rPr lang="zh-CN" sz="2000">
                <a:latin typeface="Times New Roman" panose="02020603050405020304" charset="0"/>
                <a:ea typeface="华文中宋" panose="02010600040101010101" charset="-122"/>
                <a:cs typeface="Times New Roman" panose="02020603050405020304" charset="0"/>
              </a:rPr>
              <a:t>飞船</a:t>
            </a:r>
            <a:r>
              <a:rPr sz="2000">
                <a:latin typeface="Times New Roman" panose="02020603050405020304" charset="0"/>
                <a:ea typeface="华文中宋" panose="02010600040101010101" charset="-122"/>
                <a:cs typeface="Times New Roman" panose="02020603050405020304" charset="0"/>
              </a:rPr>
              <a:t>。</a:t>
            </a:r>
            <a:endParaRPr sz="20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1661795" y="217805"/>
            <a:ext cx="9449435" cy="1014730"/>
          </a:xfrm>
          <a:prstGeom prst="rect">
            <a:avLst/>
          </a:prstGeom>
          <a:noFill/>
        </p:spPr>
        <p:txBody>
          <a:bodyPr wrap="square" rtlCol="0" anchor="t">
            <a:spAutoFit/>
          </a:bodyPr>
          <a:p>
            <a:pPr algn="ctr">
              <a:buClrTx/>
              <a:buSzTx/>
              <a:buFontTx/>
            </a:pPr>
            <a:r>
              <a:rPr lang="en-US" altLang="zh-CN" sz="3200" b="1">
                <a:sym typeface="+mn-ea"/>
              </a:rPr>
              <a:t>2. Wonders of China</a:t>
            </a:r>
            <a:endParaRPr lang="en-US" altLang="zh-CN" sz="3200" b="1">
              <a:sym typeface="+mn-ea"/>
            </a:endParaRPr>
          </a:p>
          <a:p>
            <a:pPr algn="ctr">
              <a:buClrTx/>
              <a:buSzTx/>
              <a:buFontTx/>
            </a:pPr>
            <a:r>
              <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中国奇观</a:t>
            </a:r>
            <a:endParaRPr lang="zh-CN"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9" name="图片 8"/>
          <p:cNvPicPr>
            <a:picLocks noChangeAspect="1"/>
          </p:cNvPicPr>
          <p:nvPr/>
        </p:nvPicPr>
        <p:blipFill>
          <a:blip r:embed="rId1"/>
          <a:stretch>
            <a:fillRect/>
          </a:stretch>
        </p:blipFill>
        <p:spPr>
          <a:xfrm>
            <a:off x="2019300" y="1456690"/>
            <a:ext cx="8153400" cy="450532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9050" y="681355"/>
            <a:ext cx="12075795" cy="5908040"/>
          </a:xfrm>
          <a:prstGeom prst="rect">
            <a:avLst/>
          </a:prstGeom>
          <a:noFill/>
        </p:spPr>
        <p:txBody>
          <a:bodyPr wrap="square" rtlCol="0" anchor="t">
            <a:spAutoFit/>
          </a:bodyPr>
          <a:p>
            <a:r>
              <a:rPr lang="en-US" altLang="zh-CN" sz="2100" b="1">
                <a:latin typeface="Times New Roman" panose="02020603050405020304" charset="0"/>
                <a:cs typeface="Times New Roman" panose="02020603050405020304" charset="0"/>
              </a:rPr>
              <a:t>    This all-encompassing 17-day tour of China </a:t>
            </a:r>
            <a:r>
              <a:rPr lang="en-US" altLang="zh-CN" sz="2100">
                <a:solidFill>
                  <a:srgbClr val="0000FF"/>
                </a:solidFill>
                <a:latin typeface="Times New Roman" panose="02020603050405020304" charset="0"/>
                <a:cs typeface="Times New Roman" panose="02020603050405020304" charset="0"/>
              </a:rPr>
              <a:t>blend</a:t>
            </a:r>
            <a:r>
              <a:rPr lang="en-US" altLang="zh-CN" sz="2100" b="1">
                <a:latin typeface="Times New Roman" panose="02020603050405020304" charset="0"/>
                <a:cs typeface="Times New Roman" panose="02020603050405020304" charset="0"/>
              </a:rPr>
              <a:t>s must-see sights with spectacular natural scenery and cultural encounters.</a:t>
            </a:r>
            <a:endParaRPr lang="en-US" altLang="zh-CN" sz="2100" b="1">
              <a:latin typeface="Times New Roman" panose="02020603050405020304" charset="0"/>
              <a:cs typeface="Times New Roman" panose="02020603050405020304" charset="0"/>
            </a:endParaRPr>
          </a:p>
          <a:p>
            <a:r>
              <a:rPr lang="en-US" altLang="zh-CN" sz="2100">
                <a:latin typeface="Times New Roman" panose="02020603050405020304" charset="0"/>
                <a:cs typeface="Times New Roman" panose="02020603050405020304" charset="0"/>
              </a:rPr>
              <a:t>    Starting in the bustling capital, Beijing, explore the magnificent Forbidden City and harmonious Temple of Heaven, before a trip to the iconic Great Wall. You’ll discover the ancient city walls of Xian and come face-to-face with the Warriors which have been </a:t>
            </a:r>
            <a:r>
              <a:rPr lang="en-US" altLang="zh-CN" sz="2100">
                <a:solidFill>
                  <a:srgbClr val="0000FF"/>
                </a:solidFill>
                <a:latin typeface="Times New Roman" panose="02020603050405020304" charset="0"/>
                <a:cs typeface="Times New Roman" panose="02020603050405020304" charset="0"/>
              </a:rPr>
              <a:t>shroud</a:t>
            </a:r>
            <a:r>
              <a:rPr lang="en-US" altLang="zh-CN" sz="2100">
                <a:latin typeface="Times New Roman" panose="02020603050405020304" charset="0"/>
                <a:cs typeface="Times New Roman" panose="02020603050405020304" charset="0"/>
              </a:rPr>
              <a:t>ed in mystery since their discovery in the 1970s.</a:t>
            </a:r>
            <a:endParaRPr lang="en-US" altLang="zh-CN" sz="2100">
              <a:latin typeface="Times New Roman" panose="02020603050405020304" charset="0"/>
              <a:cs typeface="Times New Roman" panose="02020603050405020304" charset="0"/>
            </a:endParaRPr>
          </a:p>
          <a:p>
            <a:r>
              <a:rPr lang="en-US" altLang="zh-CN" sz="2100">
                <a:latin typeface="Times New Roman" panose="02020603050405020304" charset="0"/>
                <a:cs typeface="Times New Roman" panose="02020603050405020304" charset="0"/>
              </a:rPr>
              <a:t>    Next up is a four-night cruise on the Yangtze River, stopping at many highlights along the way. Witness the world’s largest hydroelectric dam, the Three Gorges, and sail peacefully along the Shennong Stream soaking up the dramatic scenery as you pass riverside villages and forest-covered mountains.</a:t>
            </a:r>
            <a:endParaRPr lang="en-US" altLang="zh-CN" sz="2100">
              <a:latin typeface="Times New Roman" panose="02020603050405020304" charset="0"/>
              <a:cs typeface="Times New Roman" panose="02020603050405020304" charset="0"/>
            </a:endParaRPr>
          </a:p>
          <a:p>
            <a:r>
              <a:rPr lang="en-US" altLang="zh-CN" sz="2100">
                <a:latin typeface="Times New Roman" panose="02020603050405020304" charset="0"/>
                <a:cs typeface="Times New Roman" panose="02020603050405020304" charset="0"/>
              </a:rPr>
              <a:t>    No trip to mainland China is complete without seeing their most adorable residents; the giant pandas. Visit Chongqing Zoo’s Panda House for a closer look at these playful bears before boarding a high-speed bullet train to the stunning city of Guilin - one of China’s most picturesque regions. Wind between the dramatic limestone karsts of the Li River with a trip to the lush emerald-green countryside of Yangshuo, and return to Guilin to visit the famous and the colourful Reed Flute Caves.</a:t>
            </a:r>
            <a:endParaRPr lang="en-US" altLang="zh-CN" sz="2100">
              <a:latin typeface="Times New Roman" panose="02020603050405020304" charset="0"/>
              <a:cs typeface="Times New Roman" panose="02020603050405020304" charset="0"/>
            </a:endParaRPr>
          </a:p>
          <a:p>
            <a:r>
              <a:rPr lang="en-US" altLang="zh-CN" sz="2100">
                <a:latin typeface="Times New Roman" panose="02020603050405020304" charset="0"/>
                <a:cs typeface="Times New Roman" panose="02020603050405020304" charset="0"/>
              </a:rPr>
              <a:t>    The trip ends amongst the towering skyscrapers of Shanghai-a city where the old and new sit harmoniously side by side. See the city’s contrasting skyline with an evening cruise along the Huangpu River, find serenity at the peaceful Yu Gardens and explore the magnificent architecture along The Bund. When booking this tour with The Times Expert Traveller, you will get an exclusive complimentary pre-tour extension including an extra hotel night with breakfast and transfers-make sure to quote TIMES-ON when booking.</a:t>
            </a:r>
            <a:endParaRPr lang="en-US" altLang="zh-CN" sz="21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3846830" y="0"/>
            <a:ext cx="7704455"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The Times</a:t>
            </a:r>
            <a:r>
              <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April 15, 2025 P11)</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DIAGRAM_VIRTUALLY_FRAME" val="{&quot;height&quot;:485.85,&quot;left&quot;:33.2,&quot;top&quot;:45.25,&quot;width&quot;:804.15}"/>
</p:tagLst>
</file>

<file path=ppt/tags/tag14.xml><?xml version="1.0" encoding="utf-8"?>
<p:tagLst xmlns:p="http://schemas.openxmlformats.org/presentationml/2006/main">
  <p:tag name="KSO_WM_DIAGRAM_VIRTUALLY_FRAME" val="{&quot;height&quot;:485.85,&quot;left&quot;:33.2,&quot;top&quot;:45.25,&quot;width&quot;:804.15}"/>
</p:tagLst>
</file>

<file path=ppt/tags/tag15.xml><?xml version="1.0" encoding="utf-8"?>
<p:tagLst xmlns:p="http://schemas.openxmlformats.org/presentationml/2006/main">
  <p:tag name="KSO_WM_DIAGRAM_VIRTUALLY_FRAME" val="{&quot;height&quot;:485.85,&quot;left&quot;:33.2,&quot;top&quot;:45.25,&quot;width&quot;:804.15}"/>
</p:tagLst>
</file>

<file path=ppt/tags/tag16.xml><?xml version="1.0" encoding="utf-8"?>
<p:tagLst xmlns:p="http://schemas.openxmlformats.org/presentationml/2006/main">
  <p:tag name="KSO_WM_DIAGRAM_VIRTUALLY_FRAME" val="{&quot;height&quot;:485.85,&quot;left&quot;:33.2,&quot;top&quot;:45.25,&quot;width&quot;:804.15}"/>
</p:tagLst>
</file>

<file path=ppt/tags/tag17.xml><?xml version="1.0" encoding="utf-8"?>
<p:tagLst xmlns:p="http://schemas.openxmlformats.org/presentationml/2006/main">
  <p:tag name="KSO_WM_DIAGRAM_VIRTUALLY_FRAME" val="{&quot;height&quot;:485.85,&quot;left&quot;:33.2,&quot;top&quot;:45.25,&quot;width&quot;:804.15}"/>
</p:tagLst>
</file>

<file path=ppt/tags/tag18.xml><?xml version="1.0" encoding="utf-8"?>
<p:tagLst xmlns:p="http://schemas.openxmlformats.org/presentationml/2006/main">
  <p:tag name="KSO_WM_DIAGRAM_VIRTUALLY_FRAME" val="{&quot;height&quot;:485.85,&quot;left&quot;:33.2,&quot;top&quot;:45.25,&quot;width&quot;:804.15}"/>
</p:tagLst>
</file>

<file path=ppt/tags/tag19.xml><?xml version="1.0" encoding="utf-8"?>
<p:tagLst xmlns:p="http://schemas.openxmlformats.org/presentationml/2006/main">
  <p:tag name="KSO_WM_DIAGRAM_VIRTUALLY_FRAME" val="{&quot;height&quot;:485.85,&quot;left&quot;:33.2,&quot;top&quot;:45.25,&quot;width&quot;:804.1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 name="KSO_WM_DIAGRAM_VIRTUALLY_FRAME" val="{&quot;height&quot;:485.85,&quot;left&quot;:33.2,&quot;top&quot;:45.25,&quot;width&quot;:804.15}"/>
</p:tagLst>
</file>

<file path=ppt/tags/tag21.xml><?xml version="1.0" encoding="utf-8"?>
<p:tagLst xmlns:p="http://schemas.openxmlformats.org/presentationml/2006/main">
  <p:tag name="KSO_WM_BEAUTIFY_FLAG" val=""/>
  <p:tag name="KSO_WM_DIAGRAM_VIRTUALLY_FRAME" val="{&quot;height&quot;:485.85,&quot;left&quot;:33.2,&quot;top&quot;:45.25,&quot;width&quot;:804.15}"/>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 name="KSO_WM_DIAGRAM_VIRTUALLY_FRAME" val="{&quot;height&quot;:485.85,&quot;left&quot;:33.2,&quot;top&quot;:45.25,&quot;width&quot;:804.15}"/>
</p:tagLst>
</file>

<file path=ppt/tags/tag24.xml><?xml version="1.0" encoding="utf-8"?>
<p:tagLst xmlns:p="http://schemas.openxmlformats.org/presentationml/2006/main">
  <p:tag name="KSO_WM_DIAGRAM_VIRTUALLY_FRAME" val="{&quot;height&quot;:379.8,&quot;left&quot;:14.6,&quot;top&quot;:172.5,&quot;width&quot;:899.4}"/>
</p:tagLst>
</file>

<file path=ppt/tags/tag25.xml><?xml version="1.0" encoding="utf-8"?>
<p:tagLst xmlns:p="http://schemas.openxmlformats.org/presentationml/2006/main">
  <p:tag name="KSO_WM_DIAGRAM_VIRTUALLY_FRAME" val="{&quot;height&quot;:379.8,&quot;left&quot;:14.6,&quot;top&quot;:172.5,&quot;width&quot;:899.4}"/>
</p:tagLst>
</file>

<file path=ppt/tags/tag26.xml><?xml version="1.0" encoding="utf-8"?>
<p:tagLst xmlns:p="http://schemas.openxmlformats.org/presentationml/2006/main">
  <p:tag name="KSO_WM_DIAGRAM_VIRTUALLY_FRAME" val="{&quot;height&quot;:379.8,&quot;left&quot;:14.6,&quot;top&quot;:172.5,&quot;width&quot;:899.4}"/>
</p:tagLst>
</file>

<file path=ppt/tags/tag27.xml><?xml version="1.0" encoding="utf-8"?>
<p:tagLst xmlns:p="http://schemas.openxmlformats.org/presentationml/2006/main">
  <p:tag name="KSO_WM_DIAGRAM_VIRTUALLY_FRAME" val="{&quot;height&quot;:379.8,&quot;left&quot;:14.6,&quot;top&quot;:172.5,&quot;width&quot;:899.4}"/>
</p:tagLst>
</file>

<file path=ppt/tags/tag28.xml><?xml version="1.0" encoding="utf-8"?>
<p:tagLst xmlns:p="http://schemas.openxmlformats.org/presentationml/2006/main">
  <p:tag name="KSO_WM_DIAGRAM_VIRTUALLY_FRAME" val="{&quot;height&quot;:379.8,&quot;left&quot;:14.6,&quot;top&quot;:172.5,&quot;width&quot;:899.4}"/>
</p:tagLst>
</file>

<file path=ppt/tags/tag29.xml><?xml version="1.0" encoding="utf-8"?>
<p:tagLst xmlns:p="http://schemas.openxmlformats.org/presentationml/2006/main">
  <p:tag name="KSO_WM_DIAGRAM_VIRTUALLY_FRAME" val="{&quot;height&quot;:350.2,&quot;left&quot;:14.6,&quot;top&quot;:202.1,&quot;width&quot;:899.4}"/>
</p:tagLst>
</file>

<file path=ppt/tags/tag3.xml><?xml version="1.0" encoding="utf-8"?>
<p:tagLst xmlns:p="http://schemas.openxmlformats.org/presentationml/2006/main">
  <p:tag name="KSO_WM_DIAGRAM_VIRTUALLY_FRAME" val="{&quot;height&quot;:485.85,&quot;left&quot;:37.85,&quot;top&quot;:45.25,&quot;width&quot;:781.95}"/>
</p:tagLst>
</file>

<file path=ppt/tags/tag30.xml><?xml version="1.0" encoding="utf-8"?>
<p:tagLst xmlns:p="http://schemas.openxmlformats.org/presentationml/2006/main">
  <p:tag name="KSO_WM_DIAGRAM_VIRTUALLY_FRAME" val="{&quot;height&quot;:379.8,&quot;left&quot;:14.6,&quot;top&quot;:172.5,&quot;width&quot;:899.4}"/>
</p:tagLst>
</file>

<file path=ppt/tags/tag31.xml><?xml version="1.0" encoding="utf-8"?>
<p:tagLst xmlns:p="http://schemas.openxmlformats.org/presentationml/2006/main">
  <p:tag name="KSO_WM_BEAUTIFY_FLAG" val=""/>
  <p:tag name="KSO_WM_DIAGRAM_VIRTUALLY_FRAME" val="{&quot;height&quot;:379.8,&quot;left&quot;:14.6,&quot;top&quot;:172.5,&quot;width&quot;:899.4}"/>
</p:tagLst>
</file>

<file path=ppt/tags/tag32.xml><?xml version="1.0" encoding="utf-8"?>
<p:tagLst xmlns:p="http://schemas.openxmlformats.org/presentationml/2006/main">
  <p:tag name="KSO_WM_SPECIAL_SOURCE" val="bdnull"/>
</p:tagLst>
</file>

<file path=ppt/tags/tag33.xml><?xml version="1.0" encoding="utf-8"?>
<p:tagLst xmlns:p="http://schemas.openxmlformats.org/presentationml/2006/main">
  <p:tag name="KSO_WM_DIAGRAM_VIRTUALLY_FRAME" val="{&quot;height&quot;:437.8,&quot;left&quot;:18.6,&quot;top&quot;:67.05,&quot;width&quot;:925.8}"/>
</p:tagLst>
</file>

<file path=ppt/tags/tag34.xml><?xml version="1.0" encoding="utf-8"?>
<p:tagLst xmlns:p="http://schemas.openxmlformats.org/presentationml/2006/main">
  <p:tag name="KSO_WM_DIAGRAM_VIRTUALLY_FRAME" val="{&quot;height&quot;:437.8,&quot;left&quot;:18.6,&quot;top&quot;:67.05,&quot;width&quot;:925.8}"/>
</p:tagLst>
</file>

<file path=ppt/tags/tag35.xml><?xml version="1.0" encoding="utf-8"?>
<p:tagLst xmlns:p="http://schemas.openxmlformats.org/presentationml/2006/main">
  <p:tag name="KSO_WM_DIAGRAM_VIRTUALLY_FRAME" val="{&quot;height&quot;:437.8,&quot;left&quot;:18.6,&quot;top&quot;:67.05,&quot;width&quot;:925.8}"/>
</p:tagLst>
</file>

<file path=ppt/tags/tag36.xml><?xml version="1.0" encoding="utf-8"?>
<p:tagLst xmlns:p="http://schemas.openxmlformats.org/presentationml/2006/main">
  <p:tag name="KSO_WM_DIAGRAM_VIRTUALLY_FRAME" val="{&quot;height&quot;:437.8,&quot;left&quot;:18.6,&quot;top&quot;:67.05,&quot;width&quot;:925.8}"/>
</p:tagLst>
</file>

<file path=ppt/tags/tag37.xml><?xml version="1.0" encoding="utf-8"?>
<p:tagLst xmlns:p="http://schemas.openxmlformats.org/presentationml/2006/main">
  <p:tag name="KSO_WM_DIAGRAM_VIRTUALLY_FRAME" val="{&quot;height&quot;:437.8,&quot;left&quot;:18.6,&quot;top&quot;:67.05,&quot;width&quot;:925.8}"/>
</p:tagLst>
</file>

<file path=ppt/tags/tag38.xml><?xml version="1.0" encoding="utf-8"?>
<p:tagLst xmlns:p="http://schemas.openxmlformats.org/presentationml/2006/main">
  <p:tag name="KSO_WM_DIAGRAM_VIRTUALLY_FRAME" val="{&quot;height&quot;:437.8,&quot;left&quot;:18.6,&quot;top&quot;:67.05,&quot;width&quot;:925.8}"/>
</p:tagLst>
</file>

<file path=ppt/tags/tag39.xml><?xml version="1.0" encoding="utf-8"?>
<p:tagLst xmlns:p="http://schemas.openxmlformats.org/presentationml/2006/main">
  <p:tag name="KSO_WM_SPECIAL_SOURCE" val="bdnull"/>
</p:tagLst>
</file>

<file path=ppt/tags/tag4.xml><?xml version="1.0" encoding="utf-8"?>
<p:tagLst xmlns:p="http://schemas.openxmlformats.org/presentationml/2006/main">
  <p:tag name="KSO_WM_DIAGRAM_VIRTUALLY_FRAME" val="{&quot;height&quot;:485.85,&quot;left&quot;:33.2,&quot;top&quot;:45.25,&quot;width&quot;:804.15}"/>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DIAGRAM_VIRTUALLY_FRAME" val="{&quot;height&quot;:485.85,&quot;left&quot;:37.85,&quot;top&quot;:45.25,&quot;width&quot;:781.95}"/>
</p:tagLst>
</file>

<file path=ppt/tags/tag43.xml><?xml version="1.0" encoding="utf-8"?>
<p:tagLst xmlns:p="http://schemas.openxmlformats.org/presentationml/2006/main">
  <p:tag name="KSO_WM_DIAGRAM_VIRTUALLY_FRAME" val="{&quot;height&quot;:485.85,&quot;left&quot;:37.85,&quot;top&quot;:45.25,&quot;width&quot;:781.95}"/>
</p:tagLst>
</file>

<file path=ppt/tags/tag44.xml><?xml version="1.0" encoding="utf-8"?>
<p:tagLst xmlns:p="http://schemas.openxmlformats.org/presentationml/2006/main">
  <p:tag name="KSO_WM_DIAGRAM_VIRTUALLY_FRAME" val="{&quot;height&quot;:485.85,&quot;left&quot;:37.85,&quot;top&quot;:45.25,&quot;width&quot;:781.95}"/>
</p:tagLst>
</file>

<file path=ppt/tags/tag45.xml><?xml version="1.0" encoding="utf-8"?>
<p:tagLst xmlns:p="http://schemas.openxmlformats.org/presentationml/2006/main">
  <p:tag name="KSO_WM_DIAGRAM_VIRTUALLY_FRAME" val="{&quot;height&quot;:485.85,&quot;left&quot;:37.85,&quot;top&quot;:45.25,&quot;width&quot;:781.95}"/>
</p:tagLst>
</file>

<file path=ppt/tags/tag46.xml><?xml version="1.0" encoding="utf-8"?>
<p:tagLst xmlns:p="http://schemas.openxmlformats.org/presentationml/2006/main">
  <p:tag name="KSO_WM_DIAGRAM_VIRTUALLY_FRAME" val="{&quot;height&quot;:485.85,&quot;left&quot;:37.85,&quot;top&quot;:45.25,&quot;width&quot;:781.95}"/>
</p:tagLst>
</file>

<file path=ppt/tags/tag47.xml><?xml version="1.0" encoding="utf-8"?>
<p:tagLst xmlns:p="http://schemas.openxmlformats.org/presentationml/2006/main">
  <p:tag name="KSO_WM_DIAGRAM_VIRTUALLY_FRAME" val="{&quot;height&quot;:485.85,&quot;left&quot;:37.85,&quot;top&quot;:45.25,&quot;width&quot;:781.95}"/>
</p:tagLst>
</file>

<file path=ppt/tags/tag48.xml><?xml version="1.0" encoding="utf-8"?>
<p:tagLst xmlns:p="http://schemas.openxmlformats.org/presentationml/2006/main">
  <p:tag name="KSO_WM_DIAGRAM_VIRTUALLY_FRAME" val="{&quot;height&quot;:485.85,&quot;left&quot;:37.85,&quot;top&quot;:45.25,&quot;width&quot;:781.95}"/>
</p:tagLst>
</file>

<file path=ppt/tags/tag49.xml><?xml version="1.0" encoding="utf-8"?>
<p:tagLst xmlns:p="http://schemas.openxmlformats.org/presentationml/2006/main">
  <p:tag name="KSO_WM_DIAGRAM_VIRTUALLY_FRAME" val="{&quot;height&quot;:485.85,&quot;left&quot;:37.85,&quot;top&quot;:45.25,&quot;width&quot;:781.95}"/>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DIAGRAM_VIRTUALLY_FRAME" val="{&quot;height&quot;:485.85,&quot;left&quot;:37.85,&quot;top&quot;:45.25,&quot;width&quot;:781.95}"/>
</p:tagLst>
</file>

<file path=ppt/tags/tag51.xml><?xml version="1.0" encoding="utf-8"?>
<p:tagLst xmlns:p="http://schemas.openxmlformats.org/presentationml/2006/main">
  <p:tag name="KSO_WM_DIAGRAM_VIRTUALLY_FRAME" val="{&quot;height&quot;:485.85,&quot;left&quot;:37.85,&quot;top&quot;:45.25,&quot;width&quot;:781.95}"/>
</p:tagLst>
</file>

<file path=ppt/tags/tag52.xml><?xml version="1.0" encoding="utf-8"?>
<p:tagLst xmlns:p="http://schemas.openxmlformats.org/presentationml/2006/main">
  <p:tag name="KSO_WM_BEAUTIFY_FLAG" val=""/>
  <p:tag name="KSO_WM_DIAGRAM_VIRTUALLY_FRAME" val="{&quot;height&quot;:485.85,&quot;left&quot;:37.85,&quot;top&quot;:45.25,&quot;width&quot;:781.95}"/>
</p:tagLst>
</file>

<file path=ppt/tags/tag53.xml><?xml version="1.0" encoding="utf-8"?>
<p:tagLst xmlns:p="http://schemas.openxmlformats.org/presentationml/2006/main">
  <p:tag name="KSO_WM_BEAUTIFY_FLAG" val=""/>
  <p:tag name="KSO_WM_DIAGRAM_VIRTUALLY_FRAME" val="{&quot;height&quot;:485.85,&quot;left&quot;:37.85,&quot;top&quot;:45.25,&quot;width&quot;:781.95}"/>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DIAGRAM_VIRTUALLY_FRAME" val="{&quot;height&quot;:379.8,&quot;left&quot;:14.6,&quot;top&quot;:172.5,&quot;width&quot;:899.4}"/>
</p:tagLst>
</file>

<file path=ppt/tags/tag56.xml><?xml version="1.0" encoding="utf-8"?>
<p:tagLst xmlns:p="http://schemas.openxmlformats.org/presentationml/2006/main">
  <p:tag name="KSO_WM_DIAGRAM_VIRTUALLY_FRAME" val="{&quot;height&quot;:379.8,&quot;left&quot;:14.6,&quot;top&quot;:172.5,&quot;width&quot;:899.4}"/>
</p:tagLst>
</file>

<file path=ppt/tags/tag57.xml><?xml version="1.0" encoding="utf-8"?>
<p:tagLst xmlns:p="http://schemas.openxmlformats.org/presentationml/2006/main">
  <p:tag name="KSO_WM_DIAGRAM_VIRTUALLY_FRAME" val="{&quot;height&quot;:379.8,&quot;left&quot;:14.6,&quot;top&quot;:172.5,&quot;width&quot;:899.4}"/>
</p:tagLst>
</file>

<file path=ppt/tags/tag58.xml><?xml version="1.0" encoding="utf-8"?>
<p:tagLst xmlns:p="http://schemas.openxmlformats.org/presentationml/2006/main">
  <p:tag name="KSO_WM_DIAGRAM_VIRTUALLY_FRAME" val="{&quot;height&quot;:379.8,&quot;left&quot;:14.6,&quot;top&quot;:172.5,&quot;width&quot;:899.4}"/>
</p:tagLst>
</file>

<file path=ppt/tags/tag59.xml><?xml version="1.0" encoding="utf-8"?>
<p:tagLst xmlns:p="http://schemas.openxmlformats.org/presentationml/2006/main">
  <p:tag name="KSO_WM_DIAGRAM_VIRTUALLY_FRAME" val="{&quot;height&quot;:379.8,&quot;left&quot;:14.6,&quot;top&quot;:172.5,&quot;width&quot;:899.4}"/>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IRTUALLY_FRAME" val="{&quot;height&quot;:350.2,&quot;left&quot;:14.6,&quot;top&quot;:202.1,&quot;width&quot;:899.4}"/>
</p:tagLst>
</file>

<file path=ppt/tags/tag61.xml><?xml version="1.0" encoding="utf-8"?>
<p:tagLst xmlns:p="http://schemas.openxmlformats.org/presentationml/2006/main">
  <p:tag name="KSO_WM_DIAGRAM_VIRTUALLY_FRAME" val="{&quot;height&quot;:379.8,&quot;left&quot;:14.6,&quot;top&quot;:172.5,&quot;width&quot;:899.4}"/>
</p:tagLst>
</file>

<file path=ppt/tags/tag62.xml><?xml version="1.0" encoding="utf-8"?>
<p:tagLst xmlns:p="http://schemas.openxmlformats.org/presentationml/2006/main">
  <p:tag name="KSO_WM_BEAUTIFY_FLAG" val=""/>
  <p:tag name="KSO_WM_DIAGRAM_VIRTUALLY_FRAME" val="{&quot;height&quot;:379.8,&quot;left&quot;:14.6,&quot;top&quot;:172.5,&quot;width&quot;:899.4}"/>
</p:tagLst>
</file>

<file path=ppt/tags/tag63.xml><?xml version="1.0" encoding="utf-8"?>
<p:tagLst xmlns:p="http://schemas.openxmlformats.org/presentationml/2006/main">
  <p:tag name="KSO_WM_SPECIAL_SOURCE" val="bdnull"/>
</p:tagLst>
</file>

<file path=ppt/tags/tag64.xml><?xml version="1.0" encoding="utf-8"?>
<p:tagLst xmlns:p="http://schemas.openxmlformats.org/presentationml/2006/main">
  <p:tag name="KSO_WM_DIAGRAM_VIRTUALLY_FRAME" val="{&quot;height&quot;:437.8,&quot;left&quot;:18.6,&quot;top&quot;:67.05,&quot;width&quot;:925.8}"/>
</p:tagLst>
</file>

<file path=ppt/tags/tag65.xml><?xml version="1.0" encoding="utf-8"?>
<p:tagLst xmlns:p="http://schemas.openxmlformats.org/presentationml/2006/main">
  <p:tag name="KSO_WM_DIAGRAM_VIRTUALLY_FRAME" val="{&quot;height&quot;:437.8,&quot;left&quot;:18.6,&quot;top&quot;:67.05,&quot;width&quot;:925.8}"/>
</p:tagLst>
</file>

<file path=ppt/tags/tag66.xml><?xml version="1.0" encoding="utf-8"?>
<p:tagLst xmlns:p="http://schemas.openxmlformats.org/presentationml/2006/main">
  <p:tag name="KSO_WM_DIAGRAM_VIRTUALLY_FRAME" val="{&quot;height&quot;:437.8,&quot;left&quot;:18.6,&quot;top&quot;:67.05,&quot;width&quot;:925.8}"/>
</p:tagLst>
</file>

<file path=ppt/tags/tag67.xml><?xml version="1.0" encoding="utf-8"?>
<p:tagLst xmlns:p="http://schemas.openxmlformats.org/presentationml/2006/main">
  <p:tag name="KSO_WM_DIAGRAM_VIRTUALLY_FRAME" val="{&quot;height&quot;:437.8,&quot;left&quot;:18.6,&quot;top&quot;:67.05,&quot;width&quot;:925.8}"/>
</p:tagLst>
</file>

<file path=ppt/tags/tag68.xml><?xml version="1.0" encoding="utf-8"?>
<p:tagLst xmlns:p="http://schemas.openxmlformats.org/presentationml/2006/main">
  <p:tag name="KSO_WM_DIAGRAM_VIRTUALLY_FRAME" val="{&quot;height&quot;:437.8,&quot;left&quot;:18.6,&quot;top&quot;:67.05,&quot;width&quot;:925.8}"/>
</p:tagLst>
</file>

<file path=ppt/tags/tag69.xml><?xml version="1.0" encoding="utf-8"?>
<p:tagLst xmlns:p="http://schemas.openxmlformats.org/presentationml/2006/main">
  <p:tag name="KSO_WM_DIAGRAM_VIRTUALLY_FRAME" val="{&quot;height&quot;:437.8,&quot;left&quot;:18.6,&quot;top&quot;:67.05,&quot;width&quot;:925.8}"/>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SPECIAL_SOURCE" val="bdnul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DIAGRAM_VIRTUALLY_FRAME" val="{&quot;height&quot;:485.85,&quot;left&quot;:37.85,&quot;top&quot;:45.25,&quot;width&quot;:781.95}"/>
</p:tagLst>
</file>

<file path=ppt/tags/tag74.xml><?xml version="1.0" encoding="utf-8"?>
<p:tagLst xmlns:p="http://schemas.openxmlformats.org/presentationml/2006/main">
  <p:tag name="KSO_WM_DIAGRAM_VIRTUALLY_FRAME" val="{&quot;height&quot;:485.85,&quot;left&quot;:33.2,&quot;top&quot;:45.25,&quot;width&quot;:804.15}"/>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SPECIAL_SOURCE" val="bdnul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SPECIAL_SOURCE" val="bdnull"/>
</p:tagLst>
</file>

<file path=ppt/tags/tag80.xml><?xml version="1.0" encoding="utf-8"?>
<p:tagLst xmlns:p="http://schemas.openxmlformats.org/presentationml/2006/main">
  <p:tag name="KSO_WM_SPECIAL_SOURCE" val="bdnul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SPECIAL_SOURCE" val="bdnul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SPECIAL_SOURCE" val="bdnul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19828</Words>
  <Application>WPS 演示</Application>
  <PresentationFormat>宽屏</PresentationFormat>
  <Paragraphs>384</Paragraphs>
  <Slides>26</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26</vt:i4>
      </vt:variant>
    </vt:vector>
  </HeadingPairs>
  <TitlesOfParts>
    <vt:vector size="41" baseType="lpstr">
      <vt:lpstr>Arial</vt:lpstr>
      <vt:lpstr>宋体</vt:lpstr>
      <vt:lpstr>Wingdings</vt:lpstr>
      <vt:lpstr>HelveticaNeue</vt:lpstr>
      <vt:lpstr>华文新魏</vt:lpstr>
      <vt:lpstr>Trebuchet MS</vt:lpstr>
      <vt:lpstr>Times New Roman</vt:lpstr>
      <vt:lpstr>微软雅黑</vt:lpstr>
      <vt:lpstr>华文中宋</vt:lpstr>
      <vt:lpstr>Wingdings</vt:lpstr>
      <vt:lpstr>Segoe Print</vt:lpstr>
      <vt:lpstr>Arial Unicode MS</vt:lpstr>
      <vt:lpstr>Calibri</vt:lpstr>
      <vt:lpstr>Times New Roman</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739</cp:revision>
  <dcterms:created xsi:type="dcterms:W3CDTF">2025-04-25T07:58:00Z</dcterms:created>
  <dcterms:modified xsi:type="dcterms:W3CDTF">2025-04-25T08:35:38Z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5254CA716E5040AF963F96BF55432802_13</vt:lpwstr>
  </property>
</Properties>
</file>