
<file path=[Content_Types].xml><?xml version="1.0" encoding="utf-8"?>
<Types xmlns="http://schemas.openxmlformats.org/package/2006/content-types">
  <Default Extension="jpeg" ContentType="image/jpeg"/>
  <Default Extension="docx" ContentType="application/vnd.openxmlformats-officedocument.wordprocessingml.document"/>
  <Default Extension="bin" ContentType="application/vnd.openxmlformats-officedocument.oleObjec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1" r:id="rId3"/>
    <p:sldId id="256" r:id="rId4"/>
    <p:sldId id="287" r:id="rId5"/>
    <p:sldId id="303" r:id="rId6"/>
    <p:sldId id="288" r:id="rId7"/>
    <p:sldId id="289" r:id="rId8"/>
    <p:sldId id="258" r:id="rId9"/>
    <p:sldId id="290" r:id="rId10"/>
    <p:sldId id="266" r:id="rId11"/>
    <p:sldId id="291" r:id="rId12"/>
    <p:sldId id="301" r:id="rId13"/>
    <p:sldId id="295" r:id="rId14"/>
    <p:sldId id="294" r:id="rId15"/>
    <p:sldId id="297" r:id="rId16"/>
    <p:sldId id="298" r:id="rId17"/>
    <p:sldId id="302" r:id="rId18"/>
    <p:sldId id="304" r:id="rId19"/>
    <p:sldId id="306" r:id="rId20"/>
    <p:sldId id="307" r:id="rId21"/>
    <p:sldId id="257" r:id="rId22"/>
    <p:sldId id="265" r:id="rId23"/>
  </p:sldIdLst>
  <p:sldSz cx="18288000" cy="10287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Montserrat Classic Bold" panose="00000800000000000000"/>
      <p:bold r:id="rId28"/>
    </p:embeddedFont>
    <p:embeddedFont>
      <p:font typeface="Calibri" panose="020F0502020204030204"/>
      <p:regular r:id="rId29"/>
      <p:bold r:id="rId30"/>
      <p:italic r:id="rId31"/>
      <p:boldItalic r:id="rId32"/>
    </p:embeddedFont>
    <p:embeddedFont>
      <p:font typeface="Segoe UI Black" panose="020B0A02040204020203" pitchFamily="34" charset="0"/>
      <p:bold r:id="rId33"/>
    </p:embeddedFont>
    <p:embeddedFont>
      <p:font typeface="Nunito Light"/>
      <p:regular r:id="rId34"/>
      <p:italic r:id="rId35"/>
    </p:embeddedFont>
    <p:embeddedFont>
      <p:font typeface="思源黑体 2" panose="02010600030101010101"/>
      <p:regular r:id="rId36"/>
    </p:embeddedFont>
    <p:embeddedFont>
      <p:font typeface="Montserrat Ultra-Bold" panose="0000090000000000000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7EFB"/>
    <a:srgbClr val="33CD0F"/>
    <a:srgbClr val="7B65DB"/>
    <a:srgbClr val="DC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525240" y="466725"/>
            <a:ext cx="1049655" cy="110998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microsoft.com/office/2007/relationships/hdphoto" Target="../media/image25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hyperlink" Target="2025&#39640;&#32771;&#20914;&#21050;&#38454;&#27573;&#22791;&#32771;&#35745;&#21010;/wordgame.html" TargetMode="External"/><Relationship Id="rId8" Type="http://schemas.openxmlformats.org/officeDocument/2006/relationships/oleObject" Target="../embeddings/oleObject1.bin"/><Relationship Id="rId7" Type="http://schemas.openxmlformats.org/officeDocument/2006/relationships/hyperlink" Target="2025&#39640;&#32771;&#20914;&#21050;&#38454;&#27573;&#22791;&#32771;&#35745;&#21010;/688-400&#20013;&#25991;.htm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7.xml"/><Relationship Id="rId11" Type="http://schemas.openxmlformats.org/officeDocument/2006/relationships/package" Target="../embeddings/Document1.docx"/><Relationship Id="rId10" Type="http://schemas.openxmlformats.org/officeDocument/2006/relationships/oleObject" Target="../embeddings/oleObject2.bin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7.png"/><Relationship Id="rId16" Type="http://schemas.openxmlformats.org/officeDocument/2006/relationships/hyperlink" Target="file:///C:\Users\Administrator\Desktop\4.17\BIGTIM.docx" TargetMode="External"/><Relationship Id="rId15" Type="http://schemas.openxmlformats.org/officeDocument/2006/relationships/image" Target="../media/image66.png"/><Relationship Id="rId14" Type="http://schemas.openxmlformats.org/officeDocument/2006/relationships/image" Target="../media/image65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505"/>
            <a:ext cx="8814435" cy="74777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6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6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6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12542520" y="368744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9235" y="447675"/>
            <a:ext cx="8458835" cy="2739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240" y="466725"/>
            <a:ext cx="1049655" cy="110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790" y="4253865"/>
            <a:ext cx="4447540" cy="444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文字图案&#10;&#10;低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565" y="6459322"/>
            <a:ext cx="3879360" cy="478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28" y="6488955"/>
            <a:ext cx="6227978" cy="622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43" y="6459322"/>
            <a:ext cx="4267497" cy="439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1713669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1423828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词汇分层复习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6" name="TextBox 9"/>
          <p:cNvSpPr txBox="1"/>
          <p:nvPr/>
        </p:nvSpPr>
        <p:spPr>
          <a:xfrm>
            <a:off x="-532740" y="514419"/>
            <a:ext cx="10218038" cy="1173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B65D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daptation  for  all</a:t>
            </a:r>
            <a:endParaRPr lang="en-US" sz="4800" spc="416" dirty="0">
              <a:solidFill>
                <a:srgbClr val="466EE6"/>
              </a:solidFill>
              <a:latin typeface="字由点字倔强黑" panose="00020600040101010101"/>
              <a:ea typeface="字由点字倔强黑" panose="00020600040101010101"/>
              <a:cs typeface="字由点字倔强黑" panose="00020600040101010101"/>
              <a:sym typeface="字由点字倔强黑" panose="00020600040101010101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13773" y="3467410"/>
            <a:ext cx="344636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③单词背诵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/>
              <a:t>1. </a:t>
            </a:r>
            <a:r>
              <a:rPr lang="zh-CN" altLang="en-US" sz="2800" dirty="0"/>
              <a:t>早读（</a:t>
            </a:r>
            <a:r>
              <a:rPr lang="en-US" altLang="zh-CN" sz="2800" dirty="0"/>
              <a:t>30</a:t>
            </a:r>
            <a:r>
              <a:rPr lang="zh-CN" altLang="en-US" sz="2800" dirty="0"/>
              <a:t>分钟）</a:t>
            </a:r>
            <a:endParaRPr lang="zh-CN" altLang="en-US" sz="2800" dirty="0"/>
          </a:p>
          <a:p>
            <a:r>
              <a:rPr lang="en-US" altLang="zh-CN" sz="2800" dirty="0"/>
              <a:t>2. </a:t>
            </a:r>
            <a:r>
              <a:rPr lang="zh-CN" altLang="en-US" sz="2800" dirty="0"/>
              <a:t>晚读（</a:t>
            </a:r>
            <a:r>
              <a:rPr lang="en-US" altLang="zh-CN" sz="2800" dirty="0"/>
              <a:t>20</a:t>
            </a:r>
            <a:r>
              <a:rPr lang="zh-CN" altLang="en-US" sz="2800" dirty="0"/>
              <a:t>分钟）</a:t>
            </a:r>
            <a:endParaRPr lang="zh-CN" altLang="en-US" sz="2800" dirty="0"/>
          </a:p>
          <a:p>
            <a:r>
              <a:rPr lang="en-US" altLang="zh-CN" sz="2800" dirty="0"/>
              <a:t>3. </a:t>
            </a:r>
            <a:r>
              <a:rPr lang="zh-CN" altLang="en-US" sz="2800" dirty="0"/>
              <a:t>夜读（</a:t>
            </a:r>
            <a:r>
              <a:rPr lang="en-US" altLang="zh-CN" sz="2800" dirty="0"/>
              <a:t>30</a:t>
            </a:r>
            <a:r>
              <a:rPr lang="zh-CN" altLang="en-US" sz="2800" dirty="0"/>
              <a:t>分钟）</a:t>
            </a:r>
            <a:endParaRPr lang="zh-CN" altLang="en-US" sz="2800" dirty="0"/>
          </a:p>
          <a:p>
            <a:endParaRPr lang="zh-CN" altLang="en-US" sz="2800" dirty="0"/>
          </a:p>
        </p:txBody>
      </p:sp>
      <p:sp>
        <p:nvSpPr>
          <p:cNvPr id="36" name="文本框 35"/>
          <p:cNvSpPr txBox="1"/>
          <p:nvPr/>
        </p:nvSpPr>
        <p:spPr>
          <a:xfrm>
            <a:off x="7019778" y="2706162"/>
            <a:ext cx="4248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3+2+1+1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模式）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719117" y="3419700"/>
            <a:ext cx="641665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每周读背课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</a:t>
            </a:r>
            <a:r>
              <a:rPr lang="en-US" altLang="zh-CN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	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当周练习重难点词汇强化</a:t>
            </a:r>
            <a:r>
              <a:rPr lang="zh-CN" altLang="en-US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背诵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①</a:t>
            </a:r>
            <a:r>
              <a:rPr lang="zh-CN" altLang="en-US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每周日早读</a:t>
            </a:r>
            <a:r>
              <a:rPr lang="zh-CN" altLang="en-US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：重背本周内容</a:t>
            </a:r>
            <a:endParaRPr lang="en-US" altLang="zh-CN" sz="28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**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检测机制**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早晚自习听默写检测，凡听默必批改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易忘词整理入清单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783818" y="3467410"/>
            <a:ext cx="72003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作文背诵（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个早读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应用文早读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	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应用文模板：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篇（按体裁轮换）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	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结构拆解背诵：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开头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正文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结尾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读后续写早读：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个主题场景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	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情绪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动作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金句重点标记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90500"/>
            <a:ext cx="12174046" cy="647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" y="2500364"/>
            <a:ext cx="12174046" cy="63758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3" y="4437260"/>
            <a:ext cx="11976088" cy="443892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97932" y="3673930"/>
            <a:ext cx="11794068" cy="6476999"/>
            <a:chOff x="397933" y="5295900"/>
            <a:chExt cx="9508068" cy="49911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933" y="5295900"/>
              <a:ext cx="9508068" cy="49911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733800" y="5295900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文字图案&#10;&#10;低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277" y="1028700"/>
            <a:ext cx="525359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utoShape 6"/>
          <p:cNvSpPr/>
          <p:nvPr/>
        </p:nvSpPr>
        <p:spPr>
          <a:xfrm>
            <a:off x="12687277" y="8648700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-4148623" y="824320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792586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2232" y="1717969"/>
            <a:ext cx="6161600" cy="8630898"/>
          </a:xfrm>
          <a:prstGeom prst="rect">
            <a:avLst/>
          </a:prstGeom>
        </p:spPr>
      </p:pic>
      <p:sp>
        <p:nvSpPr>
          <p:cNvPr id="5" name="Freeform 35"/>
          <p:cNvSpPr/>
          <p:nvPr/>
        </p:nvSpPr>
        <p:spPr>
          <a:xfrm rot="7754702">
            <a:off x="-239416" y="-1227279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502745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词汇分层复习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5600" y="9034022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16" y="1800503"/>
            <a:ext cx="12321084" cy="595630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16" y="2030971"/>
            <a:ext cx="4998584" cy="71233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83" y="1995131"/>
            <a:ext cx="11626149" cy="629673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316858" y="7463382"/>
            <a:ext cx="15003618" cy="1772547"/>
            <a:chOff x="-316858" y="7122718"/>
            <a:chExt cx="10850423" cy="1772547"/>
          </a:xfrm>
        </p:grpSpPr>
        <p:sp>
          <p:nvSpPr>
            <p:cNvPr id="29" name="AutoShape 6"/>
            <p:cNvSpPr/>
            <p:nvPr/>
          </p:nvSpPr>
          <p:spPr>
            <a:xfrm>
              <a:off x="-316858" y="7548070"/>
              <a:ext cx="9944878" cy="823166"/>
            </a:xfrm>
            <a:prstGeom prst="rect">
              <a:avLst/>
            </a:prstGeom>
            <a:solidFill>
              <a:srgbClr val="557EFB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688———B1-B5/1993------3500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反复背默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8915400" y="7277100"/>
              <a:ext cx="1772547" cy="1463783"/>
            </a:xfrm>
            <a:prstGeom prst="triangle">
              <a:avLst/>
            </a:prstGeom>
            <a:solidFill>
              <a:srgbClr val="557EFB"/>
            </a:solidFill>
            <a:ln>
              <a:solidFill>
                <a:srgbClr val="557E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2130" y="2187564"/>
            <a:ext cx="9432070" cy="5619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6303" y="1862029"/>
            <a:ext cx="9071329" cy="60850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1529" y="1889969"/>
            <a:ext cx="4442305" cy="599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33" y="6367624"/>
            <a:ext cx="11813728" cy="31873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800099"/>
            <a:ext cx="7051384" cy="52578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559" y="-106339"/>
            <a:ext cx="7866584" cy="658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1" name="组合 10"/>
          <p:cNvGrpSpPr/>
          <p:nvPr/>
        </p:nvGrpSpPr>
        <p:grpSpPr>
          <a:xfrm>
            <a:off x="-6670157" y="-353194"/>
            <a:ext cx="15003618" cy="1772547"/>
            <a:chOff x="-316858" y="7122718"/>
            <a:chExt cx="10850423" cy="1772547"/>
          </a:xfrm>
        </p:grpSpPr>
        <p:sp>
          <p:nvSpPr>
            <p:cNvPr id="12" name="AutoShape 6"/>
            <p:cNvSpPr/>
            <p:nvPr/>
          </p:nvSpPr>
          <p:spPr>
            <a:xfrm>
              <a:off x="-316858" y="7548070"/>
              <a:ext cx="9944878" cy="823166"/>
            </a:xfrm>
            <a:prstGeom prst="rect">
              <a:avLst/>
            </a:prstGeom>
            <a:solidFill>
              <a:srgbClr val="557EFB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                                                   </a:t>
              </a: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各类词汇音频视频反复背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5400000">
              <a:off x="8915400" y="7277100"/>
              <a:ext cx="1772547" cy="1463783"/>
            </a:xfrm>
            <a:prstGeom prst="triangle">
              <a:avLst/>
            </a:prstGeom>
            <a:solidFill>
              <a:srgbClr val="557EFB"/>
            </a:solidFill>
            <a:ln>
              <a:solidFill>
                <a:srgbClr val="557E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1" y="1419353"/>
            <a:ext cx="8377309" cy="46385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71" y="6745205"/>
            <a:ext cx="16465072" cy="2741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39" y="6596225"/>
            <a:ext cx="1677793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-4628358" y="1713669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971482" y="1713669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228510" y="1425060"/>
            <a:ext cx="909709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赋能词汇复习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3"/>
          <p:cNvSpPr/>
          <p:nvPr/>
        </p:nvSpPr>
        <p:spPr>
          <a:xfrm>
            <a:off x="914431" y="3485019"/>
            <a:ext cx="1295401" cy="823166"/>
          </a:xfrm>
          <a:custGeom>
            <a:avLst/>
            <a:gdLst/>
            <a:ahLst/>
            <a:cxnLst/>
            <a:rect l="l" t="t" r="r" b="b"/>
            <a:pathLst>
              <a:path w="1525746" h="1226318">
                <a:moveTo>
                  <a:pt x="0" y="0"/>
                </a:moveTo>
                <a:lnTo>
                  <a:pt x="1525746" y="0"/>
                </a:lnTo>
                <a:lnTo>
                  <a:pt x="1525746" y="1226318"/>
                </a:lnTo>
                <a:lnTo>
                  <a:pt x="0" y="1226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文本框 7"/>
          <p:cNvSpPr txBox="1"/>
          <p:nvPr/>
        </p:nvSpPr>
        <p:spPr>
          <a:xfrm>
            <a:off x="2411973" y="3604532"/>
            <a:ext cx="3226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单词游戏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939415" y="4800417"/>
            <a:ext cx="1295401" cy="823166"/>
          </a:xfrm>
          <a:custGeom>
            <a:avLst/>
            <a:gdLst/>
            <a:ahLst/>
            <a:cxnLst/>
            <a:rect l="l" t="t" r="r" b="b"/>
            <a:pathLst>
              <a:path w="1525746" h="1226318">
                <a:moveTo>
                  <a:pt x="0" y="0"/>
                </a:moveTo>
                <a:lnTo>
                  <a:pt x="1525746" y="0"/>
                </a:lnTo>
                <a:lnTo>
                  <a:pt x="1525746" y="1226318"/>
                </a:lnTo>
                <a:lnTo>
                  <a:pt x="0" y="1226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文本框 26"/>
          <p:cNvSpPr txBox="1"/>
          <p:nvPr/>
        </p:nvSpPr>
        <p:spPr>
          <a:xfrm>
            <a:off x="2436957" y="4919930"/>
            <a:ext cx="4573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定制语境背单词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995763" y="6199487"/>
            <a:ext cx="1295401" cy="823166"/>
          </a:xfrm>
          <a:custGeom>
            <a:avLst/>
            <a:gdLst/>
            <a:ahLst/>
            <a:cxnLst/>
            <a:rect l="l" t="t" r="r" b="b"/>
            <a:pathLst>
              <a:path w="1525746" h="1226318">
                <a:moveTo>
                  <a:pt x="0" y="0"/>
                </a:moveTo>
                <a:lnTo>
                  <a:pt x="1525746" y="0"/>
                </a:lnTo>
                <a:lnTo>
                  <a:pt x="1525746" y="1226318"/>
                </a:lnTo>
                <a:lnTo>
                  <a:pt x="0" y="1226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文本框 28"/>
          <p:cNvSpPr txBox="1"/>
          <p:nvPr/>
        </p:nvSpPr>
        <p:spPr>
          <a:xfrm>
            <a:off x="2493305" y="6319000"/>
            <a:ext cx="5792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lang="zh-CN" altLang="en-US" sz="4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词汇思维导图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1040534" y="7540643"/>
            <a:ext cx="1295401" cy="823166"/>
          </a:xfrm>
          <a:custGeom>
            <a:avLst/>
            <a:gdLst/>
            <a:ahLst/>
            <a:cxnLst/>
            <a:rect l="l" t="t" r="r" b="b"/>
            <a:pathLst>
              <a:path w="1525746" h="1226318">
                <a:moveTo>
                  <a:pt x="0" y="0"/>
                </a:moveTo>
                <a:lnTo>
                  <a:pt x="1525746" y="0"/>
                </a:lnTo>
                <a:lnTo>
                  <a:pt x="1525746" y="1226318"/>
                </a:lnTo>
                <a:lnTo>
                  <a:pt x="0" y="1226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文本框 30"/>
          <p:cNvSpPr txBox="1"/>
          <p:nvPr/>
        </p:nvSpPr>
        <p:spPr>
          <a:xfrm>
            <a:off x="2596180" y="7660156"/>
            <a:ext cx="7614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lang="zh-CN" altLang="en-US" sz="4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词汇释义真题例句通览表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32" name="对象 31">
            <a:hlinkClick r:id="rId7" action="ppaction://hlinkfile"/>
          </p:cNvPr>
          <p:cNvGraphicFramePr>
            <a:graphicFrameLocks noChangeAspect="1"/>
          </p:cNvGraphicFramePr>
          <p:nvPr/>
        </p:nvGraphicFramePr>
        <p:xfrm>
          <a:off x="5228510" y="3028438"/>
          <a:ext cx="4316690" cy="1834034"/>
        </p:xfrm>
        <a:graphic>
          <a:graphicData uri="http://schemas.openxmlformats.org/presentationml/2006/ole"/>
        </a:graphic>
      </p:graphicFrame>
      <p:graphicFrame>
        <p:nvGraphicFramePr>
          <p:cNvPr id="33" name="对象 32">
            <a:hlinkClick r:id="rId9" action="ppaction://hlinkfile"/>
          </p:cNvPr>
          <p:cNvGraphicFramePr>
            <a:graphicFrameLocks noChangeAspect="1"/>
          </p:cNvGraphicFramePr>
          <p:nvPr/>
        </p:nvGraphicFramePr>
        <p:xfrm>
          <a:off x="9760122" y="3028438"/>
          <a:ext cx="3716834" cy="1771979"/>
        </p:xfrm>
        <a:graphic>
          <a:graphicData uri="http://schemas.openxmlformats.org/presentationml/2006/ole"/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/>
        </p:nvGraphicFramePr>
        <p:xfrm>
          <a:off x="10004604" y="372466"/>
          <a:ext cx="6646863" cy="9802813"/>
        </p:xfrm>
        <a:graphic>
          <a:graphicData uri="http://schemas.openxmlformats.org/presentationml/2006/ole"/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rgbClr val="33CD0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1713669"/>
            <a:ext cx="9944878" cy="823166"/>
          </a:xfrm>
          <a:prstGeom prst="rect">
            <a:avLst/>
          </a:prstGeom>
          <a:solidFill>
            <a:srgbClr val="33CD0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1423828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阅读专项复习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6" name="Group 98"/>
          <p:cNvGrpSpPr/>
          <p:nvPr/>
        </p:nvGrpSpPr>
        <p:grpSpPr>
          <a:xfrm>
            <a:off x="-1757072" y="4965526"/>
            <a:ext cx="2893447" cy="538475"/>
            <a:chOff x="0" y="0"/>
            <a:chExt cx="3857930" cy="717967"/>
          </a:xfrm>
        </p:grpSpPr>
        <p:sp>
          <p:nvSpPr>
            <p:cNvPr id="8" name="Freeform 99"/>
            <p:cNvSpPr/>
            <p:nvPr/>
          </p:nvSpPr>
          <p:spPr>
            <a:xfrm>
              <a:off x="0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29684"/>
              </a:stretch>
            </a:blipFill>
          </p:spPr>
        </p:sp>
        <p:sp>
          <p:nvSpPr>
            <p:cNvPr id="26" name="Freeform 100"/>
            <p:cNvSpPr/>
            <p:nvPr/>
          </p:nvSpPr>
          <p:spPr>
            <a:xfrm>
              <a:off x="1442309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2220" r="-117464"/>
              </a:stretch>
            </a:blipFill>
          </p:spPr>
        </p:sp>
        <p:sp>
          <p:nvSpPr>
            <p:cNvPr id="27" name="Freeform 101"/>
            <p:cNvSpPr/>
            <p:nvPr/>
          </p:nvSpPr>
          <p:spPr>
            <a:xfrm>
              <a:off x="2884145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9684"/>
              </a:stretch>
            </a:blipFill>
          </p:spPr>
        </p:sp>
      </p:grpSp>
      <p:grpSp>
        <p:nvGrpSpPr>
          <p:cNvPr id="28" name="Group 98"/>
          <p:cNvGrpSpPr/>
          <p:nvPr/>
        </p:nvGrpSpPr>
        <p:grpSpPr>
          <a:xfrm>
            <a:off x="-1757072" y="3543300"/>
            <a:ext cx="2893447" cy="538475"/>
            <a:chOff x="0" y="0"/>
            <a:chExt cx="3857930" cy="717967"/>
          </a:xfrm>
        </p:grpSpPr>
        <p:sp>
          <p:nvSpPr>
            <p:cNvPr id="29" name="Freeform 99"/>
            <p:cNvSpPr/>
            <p:nvPr/>
          </p:nvSpPr>
          <p:spPr>
            <a:xfrm>
              <a:off x="0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29684"/>
              </a:stretch>
            </a:blipFill>
          </p:spPr>
        </p:sp>
        <p:sp>
          <p:nvSpPr>
            <p:cNvPr id="30" name="Freeform 100"/>
            <p:cNvSpPr/>
            <p:nvPr/>
          </p:nvSpPr>
          <p:spPr>
            <a:xfrm>
              <a:off x="1442309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2220" r="-117464"/>
              </a:stretch>
            </a:blipFill>
          </p:spPr>
        </p:sp>
        <p:sp>
          <p:nvSpPr>
            <p:cNvPr id="31" name="Freeform 101"/>
            <p:cNvSpPr/>
            <p:nvPr/>
          </p:nvSpPr>
          <p:spPr>
            <a:xfrm>
              <a:off x="2884145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9684"/>
              </a:stretch>
            </a:blipFill>
          </p:spPr>
        </p:sp>
      </p:grpSp>
      <p:grpSp>
        <p:nvGrpSpPr>
          <p:cNvPr id="32" name="Group 98"/>
          <p:cNvGrpSpPr/>
          <p:nvPr/>
        </p:nvGrpSpPr>
        <p:grpSpPr>
          <a:xfrm>
            <a:off x="-1750447" y="6342895"/>
            <a:ext cx="2893447" cy="538475"/>
            <a:chOff x="0" y="0"/>
            <a:chExt cx="3857930" cy="717967"/>
          </a:xfrm>
        </p:grpSpPr>
        <p:sp>
          <p:nvSpPr>
            <p:cNvPr id="33" name="Freeform 99"/>
            <p:cNvSpPr/>
            <p:nvPr/>
          </p:nvSpPr>
          <p:spPr>
            <a:xfrm>
              <a:off x="0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29684"/>
              </a:stretch>
            </a:blipFill>
          </p:spPr>
        </p:sp>
        <p:sp>
          <p:nvSpPr>
            <p:cNvPr id="34" name="Freeform 100"/>
            <p:cNvSpPr/>
            <p:nvPr/>
          </p:nvSpPr>
          <p:spPr>
            <a:xfrm>
              <a:off x="1442309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2220" r="-117464"/>
              </a:stretch>
            </a:blipFill>
          </p:spPr>
        </p:sp>
        <p:sp>
          <p:nvSpPr>
            <p:cNvPr id="35" name="Freeform 101"/>
            <p:cNvSpPr/>
            <p:nvPr/>
          </p:nvSpPr>
          <p:spPr>
            <a:xfrm>
              <a:off x="2884145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9684"/>
              </a:stretch>
            </a:blipFill>
          </p:spPr>
        </p:sp>
      </p:grpSp>
      <p:sp>
        <p:nvSpPr>
          <p:cNvPr id="36" name="文本框 35"/>
          <p:cNvSpPr txBox="1"/>
          <p:nvPr/>
        </p:nvSpPr>
        <p:spPr>
          <a:xfrm>
            <a:off x="1420306" y="3543300"/>
            <a:ext cx="4218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篇重点：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19400" y="4908708"/>
            <a:ext cx="467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篇挑战：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419399" y="6266324"/>
            <a:ext cx="513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七选五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3+1+1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9" name="Group 98"/>
          <p:cNvGrpSpPr/>
          <p:nvPr/>
        </p:nvGrpSpPr>
        <p:grpSpPr>
          <a:xfrm>
            <a:off x="-1752600" y="7549508"/>
            <a:ext cx="2893447" cy="538475"/>
            <a:chOff x="0" y="0"/>
            <a:chExt cx="3857930" cy="717967"/>
          </a:xfrm>
        </p:grpSpPr>
        <p:sp>
          <p:nvSpPr>
            <p:cNvPr id="40" name="Freeform 99"/>
            <p:cNvSpPr/>
            <p:nvPr/>
          </p:nvSpPr>
          <p:spPr>
            <a:xfrm>
              <a:off x="0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229684"/>
              </a:stretch>
            </a:blipFill>
          </p:spPr>
        </p:sp>
        <p:sp>
          <p:nvSpPr>
            <p:cNvPr id="41" name="Freeform 100"/>
            <p:cNvSpPr/>
            <p:nvPr/>
          </p:nvSpPr>
          <p:spPr>
            <a:xfrm>
              <a:off x="1442309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2220" r="-117464"/>
              </a:stretch>
            </a:blipFill>
          </p:spPr>
        </p:sp>
        <p:sp>
          <p:nvSpPr>
            <p:cNvPr id="42" name="Freeform 101"/>
            <p:cNvSpPr/>
            <p:nvPr/>
          </p:nvSpPr>
          <p:spPr>
            <a:xfrm>
              <a:off x="2884145" y="0"/>
              <a:ext cx="973785" cy="717967"/>
            </a:xfrm>
            <a:custGeom>
              <a:avLst/>
              <a:gdLst/>
              <a:ahLst/>
              <a:cxnLst/>
              <a:rect l="l" t="t" r="r" b="b"/>
              <a:pathLst>
                <a:path w="973785" h="717967">
                  <a:moveTo>
                    <a:pt x="0" y="0"/>
                  </a:moveTo>
                  <a:lnTo>
                    <a:pt x="973785" y="0"/>
                  </a:lnTo>
                  <a:lnTo>
                    <a:pt x="973785" y="717967"/>
                  </a:lnTo>
                  <a:lnTo>
                    <a:pt x="0" y="71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9684"/>
              </a:stretch>
            </a:blipFill>
          </p:spPr>
        </p:sp>
      </p:grpSp>
      <p:sp>
        <p:nvSpPr>
          <p:cNvPr id="43" name="文本框 42"/>
          <p:cNvSpPr txBox="1"/>
          <p:nvPr/>
        </p:nvSpPr>
        <p:spPr>
          <a:xfrm>
            <a:off x="1483336" y="7437555"/>
            <a:ext cx="513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完型填空巩固词汇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TextBox 3"/>
          <p:cNvSpPr txBox="1"/>
          <p:nvPr/>
        </p:nvSpPr>
        <p:spPr>
          <a:xfrm>
            <a:off x="6685344" y="3030013"/>
            <a:ext cx="11013315" cy="6440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利用专项训练，培养不同题型的解题意识。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FF0000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读懂题目</a:t>
            </a:r>
            <a:endParaRPr lang="en-US" altLang="zh-CN" sz="2800" spc="140" dirty="0">
              <a:solidFill>
                <a:srgbClr val="FF0000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FF0000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读懂选项</a:t>
            </a:r>
            <a:endParaRPr lang="en-US" altLang="zh-CN" sz="2800" spc="140" dirty="0">
              <a:solidFill>
                <a:srgbClr val="FF0000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理解相同单词在不同语境中的正确含义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学会抓关键信息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感知理解同义替换的各种形式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学会解构长难句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推理总结性答案特点与文本表述形式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树立语篇意识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设问与答案的唯一性（答非所问）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457200" indent="-457200" algn="l">
              <a:lnSpc>
                <a:spcPts val="4620"/>
              </a:lnSpc>
              <a:buFont typeface="Arial" panose="020B0604020202020204" pitchFamily="34" charset="0"/>
              <a:buChar char="•"/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。。。</a:t>
            </a:r>
            <a:endParaRPr lang="en-US" altLang="zh-CN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3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3436" y="2691636"/>
            <a:ext cx="8951132" cy="6011219"/>
          </a:xfrm>
          <a:prstGeom prst="rect">
            <a:avLst/>
          </a:prstGeom>
        </p:spPr>
      </p:pic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1713669"/>
            <a:ext cx="9944878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1423828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作文专项复习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02" y="3340052"/>
            <a:ext cx="8423125" cy="543962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42" y="2824051"/>
            <a:ext cx="10233240" cy="591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488640"/>
            <a:ext cx="16535400" cy="9309720"/>
          </a:xfrm>
          <a:prstGeom prst="rect">
            <a:avLst/>
          </a:prstGeom>
        </p:spPr>
      </p:pic>
      <p:sp>
        <p:nvSpPr>
          <p:cNvPr id="4" name="AutoShape 6"/>
          <p:cNvSpPr/>
          <p:nvPr/>
        </p:nvSpPr>
        <p:spPr>
          <a:xfrm>
            <a:off x="0" y="8877300"/>
            <a:ext cx="18288000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搭建正确的句子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6" y="86096"/>
            <a:ext cx="16535400" cy="8791204"/>
          </a:xfrm>
          <a:prstGeom prst="rect">
            <a:avLst/>
          </a:prstGeom>
        </p:spPr>
      </p:pic>
      <p:sp>
        <p:nvSpPr>
          <p:cNvPr id="7" name="AutoShape 6"/>
          <p:cNvSpPr/>
          <p:nvPr/>
        </p:nvSpPr>
        <p:spPr>
          <a:xfrm>
            <a:off x="0" y="9024141"/>
            <a:ext cx="18288000" cy="82316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正确使用高级语法句式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75249"/>
            <a:ext cx="16524514" cy="8883820"/>
          </a:xfrm>
          <a:prstGeom prst="rect">
            <a:avLst/>
          </a:prstGeom>
        </p:spPr>
      </p:pic>
      <p:sp>
        <p:nvSpPr>
          <p:cNvPr id="10" name="AutoShape 6"/>
          <p:cNvSpPr/>
          <p:nvPr/>
        </p:nvSpPr>
        <p:spPr>
          <a:xfrm>
            <a:off x="0" y="8926247"/>
            <a:ext cx="18288000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翻译句子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6" y="153038"/>
            <a:ext cx="16295914" cy="8626368"/>
          </a:xfrm>
          <a:prstGeom prst="rect">
            <a:avLst/>
          </a:prstGeom>
        </p:spPr>
      </p:pic>
      <p:sp>
        <p:nvSpPr>
          <p:cNvPr id="13" name="AutoShape 6"/>
          <p:cNvSpPr/>
          <p:nvPr/>
        </p:nvSpPr>
        <p:spPr>
          <a:xfrm>
            <a:off x="0" y="9040266"/>
            <a:ext cx="18288000" cy="82316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相似话题重复练习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-78271"/>
            <a:ext cx="16192500" cy="9958032"/>
          </a:xfrm>
          <a:prstGeom prst="rect">
            <a:avLst/>
          </a:prstGeom>
        </p:spPr>
      </p:pic>
      <p:sp>
        <p:nvSpPr>
          <p:cNvPr id="16" name="AutoShape 6"/>
          <p:cNvSpPr/>
          <p:nvPr/>
        </p:nvSpPr>
        <p:spPr>
          <a:xfrm>
            <a:off x="0" y="8901774"/>
            <a:ext cx="18288000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解构同类型作文（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5</a:t>
            </a:r>
            <a:r>
              <a:rPr lang="zh-CN" altLang="en-US" sz="4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育话题），提供语言支架，搭建正确的句子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250681"/>
            <a:ext cx="14197883" cy="7300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1713669"/>
            <a:ext cx="9944878" cy="82316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1423828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作文专项复习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34" y="2938613"/>
            <a:ext cx="8318793" cy="578664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415" y="3262606"/>
            <a:ext cx="8880711" cy="51146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74" y="3100171"/>
            <a:ext cx="9248353" cy="55814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74" y="2959290"/>
            <a:ext cx="9944878" cy="5581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293" y="2645378"/>
            <a:ext cx="13211086" cy="629212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9870" y="2762993"/>
            <a:ext cx="11982921" cy="6781962"/>
          </a:xfrm>
          <a:prstGeom prst="rect">
            <a:avLst/>
          </a:prstGeom>
        </p:spPr>
      </p:pic>
      <p:sp>
        <p:nvSpPr>
          <p:cNvPr id="30" name="AutoShape 6"/>
          <p:cNvSpPr/>
          <p:nvPr/>
        </p:nvSpPr>
        <p:spPr>
          <a:xfrm>
            <a:off x="-51634" y="8886294"/>
            <a:ext cx="18288000" cy="823166"/>
          </a:xfrm>
          <a:prstGeom prst="rect">
            <a:avLst/>
          </a:prstGeom>
          <a:solidFill>
            <a:srgbClr val="00B05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noProof="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帮助学生读懂原文，极简化梳理情节发展思路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2423" y="2835490"/>
            <a:ext cx="9801277" cy="5737841"/>
          </a:xfrm>
          <a:prstGeom prst="rect">
            <a:avLst/>
          </a:prstGeom>
        </p:spPr>
      </p:pic>
      <p:sp>
        <p:nvSpPr>
          <p:cNvPr id="35" name="AutoShape 6"/>
          <p:cNvSpPr/>
          <p:nvPr/>
        </p:nvSpPr>
        <p:spPr>
          <a:xfrm>
            <a:off x="-134688" y="9042235"/>
            <a:ext cx="18288000" cy="82316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分主题练习句式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703" y="2677112"/>
            <a:ext cx="10953605" cy="6233433"/>
          </a:xfrm>
          <a:prstGeom prst="rect">
            <a:avLst/>
          </a:prstGeom>
        </p:spPr>
      </p:pic>
      <p:sp>
        <p:nvSpPr>
          <p:cNvPr id="40" name="AutoShape 6"/>
          <p:cNvSpPr/>
          <p:nvPr/>
        </p:nvSpPr>
        <p:spPr>
          <a:xfrm>
            <a:off x="-80461" y="9146972"/>
            <a:ext cx="18288000" cy="823166"/>
          </a:xfrm>
          <a:prstGeom prst="rect">
            <a:avLst/>
          </a:prstGeom>
          <a:solidFill>
            <a:srgbClr val="00B05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noProof="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分段落练习翻译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8091" y="2811335"/>
            <a:ext cx="8058047" cy="596994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955" y="2911627"/>
            <a:ext cx="9870797" cy="5786648"/>
          </a:xfrm>
          <a:prstGeom prst="rect">
            <a:avLst/>
          </a:prstGeom>
        </p:spPr>
      </p:pic>
      <p:sp>
        <p:nvSpPr>
          <p:cNvPr id="47" name="AutoShape 6"/>
          <p:cNvSpPr/>
          <p:nvPr/>
        </p:nvSpPr>
        <p:spPr>
          <a:xfrm>
            <a:off x="49496" y="9157152"/>
            <a:ext cx="18288000" cy="82316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句式段落反复练</a:t>
            </a:r>
            <a:r>
              <a:rPr lang="en-US" altLang="zh-CN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背</a:t>
            </a:r>
            <a:r>
              <a:rPr lang="en-US" altLang="zh-CN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练（按主题）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AutoShape 6"/>
          <p:cNvSpPr/>
          <p:nvPr/>
        </p:nvSpPr>
        <p:spPr>
          <a:xfrm>
            <a:off x="3846610" y="8264223"/>
            <a:ext cx="10491511" cy="823166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聚焦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个头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个尾</a:t>
            </a:r>
            <a:r>
              <a:rPr lang="en-US" altLang="zh-CN" sz="44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1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主题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" name="图形 50" descr="头上的大脑 纯色填充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84891" y="8573331"/>
            <a:ext cx="1124958" cy="1124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40" grpId="0" animBg="1"/>
      <p:bldP spid="47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8388" y="2904121"/>
            <a:ext cx="8928042" cy="641353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4" y="2837800"/>
            <a:ext cx="8342531" cy="6111587"/>
          </a:xfrm>
          <a:prstGeom prst="rect">
            <a:avLst/>
          </a:prstGeom>
        </p:spPr>
      </p:pic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rgbClr val="33CD0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57922" y="1713669"/>
            <a:ext cx="9944878" cy="823166"/>
          </a:xfrm>
          <a:prstGeom prst="rect">
            <a:avLst/>
          </a:prstGeom>
          <a:solidFill>
            <a:srgbClr val="33CD0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813856" y="1423828"/>
            <a:ext cx="712596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真题二次开发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1" name="文本框 30"/>
          <p:cNvSpPr txBox="1"/>
          <p:nvPr/>
        </p:nvSpPr>
        <p:spPr>
          <a:xfrm>
            <a:off x="1453994" y="1747293"/>
            <a:ext cx="4108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 做 高 考 题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691532" y="1733284"/>
            <a:ext cx="46820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巩 固 高 考 词 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" y="4137053"/>
            <a:ext cx="17370950" cy="2869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2715" y="2665456"/>
            <a:ext cx="11128250" cy="65372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4361" y="3796149"/>
            <a:ext cx="11378704" cy="531288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4935" y="2654852"/>
            <a:ext cx="12724525" cy="6513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15797" y="8089759"/>
            <a:ext cx="1944410" cy="200533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8344949">
            <a:off x="-7894535" y="2658263"/>
            <a:ext cx="28425484" cy="16951925"/>
          </a:xfrm>
          <a:custGeom>
            <a:avLst/>
            <a:gdLst/>
            <a:ahLst/>
            <a:cxnLst/>
            <a:rect l="l" t="t" r="r" b="b"/>
            <a:pathLst>
              <a:path w="28425484" h="16951925">
                <a:moveTo>
                  <a:pt x="0" y="0"/>
                </a:moveTo>
                <a:lnTo>
                  <a:pt x="28425484" y="0"/>
                </a:lnTo>
                <a:lnTo>
                  <a:pt x="28425484" y="16951925"/>
                </a:lnTo>
                <a:lnTo>
                  <a:pt x="0" y="16951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12" y="294969"/>
            <a:ext cx="7704905" cy="4104613"/>
          </a:xfrm>
          <a:custGeom>
            <a:avLst/>
            <a:gdLst/>
            <a:ahLst/>
            <a:cxnLst/>
            <a:rect l="l" t="t" r="r" b="b"/>
            <a:pathLst>
              <a:path w="7704905" h="4104613">
                <a:moveTo>
                  <a:pt x="0" y="0"/>
                </a:moveTo>
                <a:lnTo>
                  <a:pt x="7704905" y="0"/>
                </a:lnTo>
                <a:lnTo>
                  <a:pt x="7704905" y="4104614"/>
                </a:lnTo>
                <a:lnTo>
                  <a:pt x="0" y="4104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8398">
            <a:off x="881124" y="7490072"/>
            <a:ext cx="3430099" cy="3064222"/>
          </a:xfrm>
          <a:custGeom>
            <a:avLst/>
            <a:gdLst/>
            <a:ahLst/>
            <a:cxnLst/>
            <a:rect l="l" t="t" r="r" b="b"/>
            <a:pathLst>
              <a:path w="3430099" h="3064222">
                <a:moveTo>
                  <a:pt x="0" y="0"/>
                </a:moveTo>
                <a:lnTo>
                  <a:pt x="3430099" y="0"/>
                </a:lnTo>
                <a:lnTo>
                  <a:pt x="3430099" y="3064222"/>
                </a:lnTo>
                <a:lnTo>
                  <a:pt x="0" y="3064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40924">
            <a:off x="6339728" y="8370011"/>
            <a:ext cx="2321425" cy="2073806"/>
          </a:xfrm>
          <a:custGeom>
            <a:avLst/>
            <a:gdLst/>
            <a:ahLst/>
            <a:cxnLst/>
            <a:rect l="l" t="t" r="r" b="b"/>
            <a:pathLst>
              <a:path w="2321425" h="2073806">
                <a:moveTo>
                  <a:pt x="0" y="0"/>
                </a:moveTo>
                <a:lnTo>
                  <a:pt x="2321424" y="0"/>
                </a:lnTo>
                <a:lnTo>
                  <a:pt x="2321424" y="2073806"/>
                </a:lnTo>
                <a:lnTo>
                  <a:pt x="0" y="207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5984">
            <a:off x="857809" y="3779376"/>
            <a:ext cx="1088122" cy="1347674"/>
          </a:xfrm>
          <a:custGeom>
            <a:avLst/>
            <a:gdLst/>
            <a:ahLst/>
            <a:cxnLst/>
            <a:rect l="l" t="t" r="r" b="b"/>
            <a:pathLst>
              <a:path w="1088122" h="1347674">
                <a:moveTo>
                  <a:pt x="0" y="0"/>
                </a:moveTo>
                <a:lnTo>
                  <a:pt x="1088122" y="0"/>
                </a:lnTo>
                <a:lnTo>
                  <a:pt x="1088122" y="1347674"/>
                </a:lnTo>
                <a:lnTo>
                  <a:pt x="0" y="1347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181" t="-367731" r="-817447" b="-451488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900670" y="6477998"/>
            <a:ext cx="6035174" cy="713625"/>
            <a:chOff x="0" y="0"/>
            <a:chExt cx="8046898" cy="9515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046898" cy="951500"/>
              <a:chOff x="0" y="0"/>
              <a:chExt cx="5307203" cy="6275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2700" y="0"/>
                <a:ext cx="5281803" cy="627547"/>
              </a:xfrm>
              <a:custGeom>
                <a:avLst/>
                <a:gdLst/>
                <a:ahLst/>
                <a:cxnLst/>
                <a:rect l="l" t="t" r="r" b="b"/>
                <a:pathLst>
                  <a:path w="5281803" h="627547">
                    <a:moveTo>
                      <a:pt x="4964303" y="0"/>
                    </a:moveTo>
                    <a:lnTo>
                      <a:pt x="317500" y="0"/>
                    </a:lnTo>
                    <a:cubicBezTo>
                      <a:pt x="142240" y="0"/>
                      <a:pt x="0" y="140551"/>
                      <a:pt x="0" y="313729"/>
                    </a:cubicBezTo>
                    <a:cubicBezTo>
                      <a:pt x="0" y="486907"/>
                      <a:pt x="142240" y="627547"/>
                      <a:pt x="317500" y="627547"/>
                    </a:cubicBezTo>
                    <a:lnTo>
                      <a:pt x="4964303" y="627547"/>
                    </a:lnTo>
                    <a:cubicBezTo>
                      <a:pt x="5139563" y="627547"/>
                      <a:pt x="5281803" y="486907"/>
                      <a:pt x="5281803" y="313729"/>
                    </a:cubicBezTo>
                    <a:cubicBezTo>
                      <a:pt x="5281803" y="140551"/>
                      <a:pt x="5139563" y="0"/>
                      <a:pt x="4964303" y="0"/>
                    </a:cubicBezTo>
                    <a:close/>
                  </a:path>
                </a:pathLst>
              </a:custGeom>
              <a:solidFill>
                <a:srgbClr val="FFCD4C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84924" y="92921"/>
              <a:ext cx="7877051" cy="7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zh-CN" altLang="en-US" sz="3500" spc="181" dirty="0">
                  <a:solidFill>
                    <a:srgbClr val="2049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由点字典黑 35J" panose="00020600040101010101"/>
                  <a:sym typeface="字由点字典黑 35J" panose="00020600040101010101"/>
                </a:rPr>
                <a:t>高三英语考前</a:t>
              </a:r>
              <a:r>
                <a:rPr lang="en-US" altLang="zh-CN" sz="3500" spc="181" dirty="0">
                  <a:solidFill>
                    <a:srgbClr val="2049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由点字典黑 35J" panose="00020600040101010101"/>
                  <a:sym typeface="字由点字典黑 35J" panose="00020600040101010101"/>
                </a:rPr>
                <a:t>50</a:t>
              </a:r>
              <a:r>
                <a:rPr lang="zh-CN" altLang="en-US" sz="3500" spc="181" dirty="0">
                  <a:solidFill>
                    <a:srgbClr val="2049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由点字典黑 35J" panose="00020600040101010101"/>
                  <a:sym typeface="字由点字典黑 35J" panose="00020600040101010101"/>
                </a:rPr>
                <a:t>天备考计划</a:t>
              </a:r>
              <a:endParaRPr lang="en-US" sz="3500" spc="181" dirty="0">
                <a:solidFill>
                  <a:srgbClr val="2049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61590" y="3741673"/>
            <a:ext cx="3116303" cy="6353418"/>
            <a:chOff x="3947895" y="1302402"/>
            <a:chExt cx="4155071" cy="8471224"/>
          </a:xfrm>
        </p:grpSpPr>
        <p:sp>
          <p:nvSpPr>
            <p:cNvPr id="23" name="TextBox 23"/>
            <p:cNvSpPr txBox="1"/>
            <p:nvPr/>
          </p:nvSpPr>
          <p:spPr>
            <a:xfrm>
              <a:off x="3947895" y="9200050"/>
              <a:ext cx="4155071" cy="57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0"/>
                </a:lnSpc>
              </a:pPr>
              <a:r>
                <a:rPr lang="en-US" sz="2600" b="1" dirty="0">
                  <a:solidFill>
                    <a:srgbClr val="466EE6"/>
                  </a:solidFill>
                  <a:latin typeface="Montserrat Classic Bold" panose="00000800000000000000"/>
                  <a:ea typeface="Montserrat Classic Bold" panose="00000800000000000000"/>
                  <a:cs typeface="Montserrat Classic Bold" panose="00000800000000000000"/>
                  <a:sym typeface="Montserrat Classic Bold" panose="00000800000000000000"/>
                </a:rPr>
                <a:t>2025.04</a:t>
              </a:r>
              <a:endParaRPr lang="en-US" sz="2600" b="1" dirty="0">
                <a:solidFill>
                  <a:srgbClr val="466EE6"/>
                </a:solidFill>
                <a:latin typeface="Montserrat Classic Bold" panose="00000800000000000000"/>
                <a:ea typeface="Montserrat Classic Bold" panose="00000800000000000000"/>
                <a:cs typeface="Montserrat Classic Bold" panose="00000800000000000000"/>
                <a:sym typeface="Montserrat Classic Bold" panose="00000800000000000000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 rot="676145">
              <a:off x="6715424" y="1302402"/>
              <a:ext cx="1156895" cy="571217"/>
            </a:xfrm>
            <a:custGeom>
              <a:avLst/>
              <a:gdLst/>
              <a:ahLst/>
              <a:cxnLst/>
              <a:rect l="l" t="t" r="r" b="b"/>
              <a:pathLst>
                <a:path w="1156895" h="571217">
                  <a:moveTo>
                    <a:pt x="0" y="0"/>
                  </a:moveTo>
                  <a:lnTo>
                    <a:pt x="1156895" y="0"/>
                  </a:lnTo>
                  <a:lnTo>
                    <a:pt x="1156895" y="571217"/>
                  </a:lnTo>
                  <a:lnTo>
                    <a:pt x="0" y="571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7" name="Freeform 9"/>
          <p:cNvSpPr/>
          <p:nvPr/>
        </p:nvSpPr>
        <p:spPr>
          <a:xfrm>
            <a:off x="-4827680" y="-322382"/>
            <a:ext cx="14128289" cy="10931763"/>
          </a:xfrm>
          <a:custGeom>
            <a:avLst/>
            <a:gdLst/>
            <a:ahLst/>
            <a:cxnLst/>
            <a:rect l="l" t="t" r="r" b="b"/>
            <a:pathLst>
              <a:path w="14128289" h="10931763">
                <a:moveTo>
                  <a:pt x="0" y="0"/>
                </a:moveTo>
                <a:lnTo>
                  <a:pt x="14128289" y="0"/>
                </a:lnTo>
                <a:lnTo>
                  <a:pt x="14128289" y="10931763"/>
                </a:lnTo>
                <a:lnTo>
                  <a:pt x="0" y="10931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9525000" y="1743673"/>
            <a:ext cx="10527580" cy="4821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557EF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eflection</a:t>
            </a:r>
            <a:endParaRPr kumimoji="0" lang="zh-CN" altLang="en-US" sz="8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O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rientation     </a:t>
            </a:r>
            <a:endParaRPr kumimoji="0" lang="en-US" altLang="zh-CN" sz="8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7B65DB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</a:t>
            </a:r>
            <a:r>
              <a:rPr lang="en-US" altLang="zh-CN" sz="8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daptation</a:t>
            </a:r>
            <a:endParaRPr kumimoji="0" lang="zh-CN" altLang="en-US" sz="8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9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    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33CD0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evotion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2" name="AutoShape 6"/>
          <p:cNvSpPr/>
          <p:nvPr/>
        </p:nvSpPr>
        <p:spPr>
          <a:xfrm>
            <a:off x="11865966" y="7371048"/>
            <a:ext cx="9944878" cy="823166"/>
          </a:xfrm>
          <a:prstGeom prst="rect">
            <a:avLst/>
          </a:prstGeom>
          <a:solidFill>
            <a:srgbClr val="E60053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11034538" y="7581900"/>
            <a:ext cx="8262047" cy="456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Light"/>
                <a:ea typeface="宋体" panose="02010600030101010101" pitchFamily="2" charset="-122"/>
                <a:cs typeface="+mn-cs"/>
              </a:rPr>
              <a:t>析问题  </a:t>
            </a:r>
            <a:r>
              <a:rPr lang="zh-CN" altLang="en-US" sz="3600" b="1" dirty="0">
                <a:solidFill>
                  <a:srgbClr val="FFFFFF"/>
                </a:solidFill>
                <a:latin typeface="Nunito Light"/>
                <a:ea typeface="宋体" panose="02010600030101010101" pitchFamily="2" charset="-122"/>
              </a:rPr>
              <a:t>明目标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Light"/>
                <a:ea typeface="宋体" panose="02010600030101010101" pitchFamily="2" charset="-122"/>
                <a:cs typeface="+mn-cs"/>
              </a:rPr>
              <a:t>  细</a:t>
            </a:r>
            <a:r>
              <a:rPr lang="zh-CN" altLang="en-US" sz="3600" b="1" dirty="0">
                <a:solidFill>
                  <a:srgbClr val="FFFFFF"/>
                </a:solidFill>
                <a:latin typeface="Nunito Light"/>
                <a:ea typeface="宋体" panose="02010600030101010101" pitchFamily="2" charset="-122"/>
              </a:rPr>
              <a:t>调整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Light"/>
                <a:ea typeface="宋体" panose="02010600030101010101" pitchFamily="2" charset="-122"/>
                <a:cs typeface="+mn-cs"/>
              </a:rPr>
              <a:t>  毅前行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10400">
            <a:off x="7649442" y="-9254627"/>
            <a:ext cx="27498616" cy="16756655"/>
          </a:xfrm>
          <a:custGeom>
            <a:avLst/>
            <a:gdLst/>
            <a:ahLst/>
            <a:cxnLst/>
            <a:rect l="l" t="t" r="r" b="b"/>
            <a:pathLst>
              <a:path w="23513300" h="14022477">
                <a:moveTo>
                  <a:pt x="0" y="0"/>
                </a:moveTo>
                <a:lnTo>
                  <a:pt x="23513300" y="0"/>
                </a:lnTo>
                <a:lnTo>
                  <a:pt x="23513300" y="14022476"/>
                </a:lnTo>
                <a:lnTo>
                  <a:pt x="0" y="140224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156404"/>
            <a:ext cx="1232904" cy="873711"/>
            <a:chOff x="0" y="0"/>
            <a:chExt cx="806450" cy="571500"/>
          </a:xfrm>
        </p:grpSpPr>
        <p:sp>
          <p:nvSpPr>
            <p:cNvPr id="6" name="Freeform 6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466EE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339047"/>
            <a:ext cx="5243855" cy="129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33CD0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evotion</a:t>
            </a:r>
            <a:endParaRPr lang="en-US" sz="8000" spc="416" dirty="0">
              <a:solidFill>
                <a:srgbClr val="466EE6"/>
              </a:solidFill>
              <a:latin typeface="字由点字倔强黑" panose="00020600040101010101"/>
              <a:ea typeface="字由点字倔强黑" panose="00020600040101010101"/>
              <a:cs typeface="字由点字倔强黑" panose="00020600040101010101"/>
              <a:sym typeface="字由点字倔强黑" panose="00020600040101010101"/>
            </a:endParaRPr>
          </a:p>
        </p:txBody>
      </p:sp>
      <p:grpSp>
        <p:nvGrpSpPr>
          <p:cNvPr id="9" name="Group 27"/>
          <p:cNvGrpSpPr/>
          <p:nvPr/>
        </p:nvGrpSpPr>
        <p:grpSpPr>
          <a:xfrm>
            <a:off x="9442171" y="1773358"/>
            <a:ext cx="9048198" cy="8554660"/>
            <a:chOff x="0" y="0"/>
            <a:chExt cx="12064264" cy="11406214"/>
          </a:xfrm>
        </p:grpSpPr>
        <p:sp>
          <p:nvSpPr>
            <p:cNvPr id="10" name="Freeform 28"/>
            <p:cNvSpPr/>
            <p:nvPr/>
          </p:nvSpPr>
          <p:spPr>
            <a:xfrm>
              <a:off x="0" y="0"/>
              <a:ext cx="12064264" cy="11406214"/>
            </a:xfrm>
            <a:custGeom>
              <a:avLst/>
              <a:gdLst/>
              <a:ahLst/>
              <a:cxnLst/>
              <a:rect l="l" t="t" r="r" b="b"/>
              <a:pathLst>
                <a:path w="12064264" h="11406214">
                  <a:moveTo>
                    <a:pt x="0" y="0"/>
                  </a:moveTo>
                  <a:lnTo>
                    <a:pt x="12064264" y="0"/>
                  </a:lnTo>
                  <a:lnTo>
                    <a:pt x="12064264" y="11406214"/>
                  </a:lnTo>
                  <a:lnTo>
                    <a:pt x="0" y="1140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1" name="Group 29"/>
            <p:cNvGrpSpPr/>
            <p:nvPr/>
          </p:nvGrpSpPr>
          <p:grpSpPr>
            <a:xfrm>
              <a:off x="8233866" y="2067182"/>
              <a:ext cx="796274" cy="765697"/>
              <a:chOff x="0" y="0"/>
              <a:chExt cx="147887" cy="142208"/>
            </a:xfrm>
          </p:grpSpPr>
          <p:sp>
            <p:nvSpPr>
              <p:cNvPr id="12" name="Freeform 30"/>
              <p:cNvSpPr/>
              <p:nvPr/>
            </p:nvSpPr>
            <p:spPr>
              <a:xfrm>
                <a:off x="0" y="0"/>
                <a:ext cx="147887" cy="142208"/>
              </a:xfrm>
              <a:custGeom>
                <a:avLst/>
                <a:gdLst/>
                <a:ahLst/>
                <a:cxnLst/>
                <a:rect l="l" t="t" r="r" b="b"/>
                <a:pathLst>
                  <a:path w="147887" h="142208">
                    <a:moveTo>
                      <a:pt x="0" y="0"/>
                    </a:moveTo>
                    <a:lnTo>
                      <a:pt x="147887" y="0"/>
                    </a:lnTo>
                    <a:lnTo>
                      <a:pt x="147887" y="142208"/>
                    </a:lnTo>
                    <a:lnTo>
                      <a:pt x="0" y="1422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31"/>
              <p:cNvSpPr txBox="1"/>
              <p:nvPr/>
            </p:nvSpPr>
            <p:spPr>
              <a:xfrm>
                <a:off x="0" y="-38100"/>
                <a:ext cx="147887" cy="1803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</p:grpSp>
      <p:sp>
        <p:nvSpPr>
          <p:cNvPr id="15" name="TextBox 4"/>
          <p:cNvSpPr txBox="1"/>
          <p:nvPr/>
        </p:nvSpPr>
        <p:spPr>
          <a:xfrm>
            <a:off x="706509" y="5568851"/>
            <a:ext cx="686232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57EF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best is not always the most, but the most suitable.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EF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97948" y="8246338"/>
            <a:ext cx="33328145" cy="2068295"/>
            <a:chOff x="0" y="0"/>
            <a:chExt cx="44437526" cy="2757726"/>
          </a:xfrm>
        </p:grpSpPr>
        <p:sp>
          <p:nvSpPr>
            <p:cNvPr id="3" name="Freeform 3"/>
            <p:cNvSpPr/>
            <p:nvPr/>
          </p:nvSpPr>
          <p:spPr>
            <a:xfrm>
              <a:off x="0" y="781164"/>
              <a:ext cx="11800370" cy="1976562"/>
            </a:xfrm>
            <a:custGeom>
              <a:avLst/>
              <a:gdLst/>
              <a:ahLst/>
              <a:cxnLst/>
              <a:rect l="l" t="t" r="r" b="b"/>
              <a:pathLst>
                <a:path w="11800370" h="1976562">
                  <a:moveTo>
                    <a:pt x="0" y="0"/>
                  </a:moveTo>
                  <a:lnTo>
                    <a:pt x="11800370" y="0"/>
                  </a:lnTo>
                  <a:lnTo>
                    <a:pt x="11800370" y="1976562"/>
                  </a:lnTo>
                  <a:lnTo>
                    <a:pt x="0" y="1976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687995" y="205588"/>
              <a:ext cx="1079746" cy="1151152"/>
            </a:xfrm>
            <a:custGeom>
              <a:avLst/>
              <a:gdLst/>
              <a:ahLst/>
              <a:cxnLst/>
              <a:rect l="l" t="t" r="r" b="b"/>
              <a:pathLst>
                <a:path w="1079746" h="1151152">
                  <a:moveTo>
                    <a:pt x="0" y="0"/>
                  </a:moveTo>
                  <a:lnTo>
                    <a:pt x="1079745" y="0"/>
                  </a:lnTo>
                  <a:lnTo>
                    <a:pt x="1079745" y="1151152"/>
                  </a:lnTo>
                  <a:lnTo>
                    <a:pt x="0" y="115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67555" y="781164"/>
              <a:ext cx="11800370" cy="1976562"/>
            </a:xfrm>
            <a:custGeom>
              <a:avLst/>
              <a:gdLst/>
              <a:ahLst/>
              <a:cxnLst/>
              <a:rect l="l" t="t" r="r" b="b"/>
              <a:pathLst>
                <a:path w="11800370" h="1976562">
                  <a:moveTo>
                    <a:pt x="0" y="0"/>
                  </a:moveTo>
                  <a:lnTo>
                    <a:pt x="11800370" y="0"/>
                  </a:lnTo>
                  <a:lnTo>
                    <a:pt x="11800370" y="1976562"/>
                  </a:lnTo>
                  <a:lnTo>
                    <a:pt x="0" y="1976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55320">
              <a:off x="12716413" y="609766"/>
              <a:ext cx="1274066" cy="1138166"/>
            </a:xfrm>
            <a:custGeom>
              <a:avLst/>
              <a:gdLst/>
              <a:ahLst/>
              <a:cxnLst/>
              <a:rect l="l" t="t" r="r" b="b"/>
              <a:pathLst>
                <a:path w="1274066" h="1138166">
                  <a:moveTo>
                    <a:pt x="0" y="0"/>
                  </a:moveTo>
                  <a:lnTo>
                    <a:pt x="1274066" y="0"/>
                  </a:lnTo>
                  <a:lnTo>
                    <a:pt x="1274066" y="1138165"/>
                  </a:lnTo>
                  <a:lnTo>
                    <a:pt x="0" y="1138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359926" y="0"/>
              <a:ext cx="1590796" cy="1269323"/>
            </a:xfrm>
            <a:custGeom>
              <a:avLst/>
              <a:gdLst/>
              <a:ahLst/>
              <a:cxnLst/>
              <a:rect l="l" t="t" r="r" b="b"/>
              <a:pathLst>
                <a:path w="1590796" h="1269323">
                  <a:moveTo>
                    <a:pt x="0" y="0"/>
                  </a:moveTo>
                  <a:lnTo>
                    <a:pt x="1590796" y="0"/>
                  </a:lnTo>
                  <a:lnTo>
                    <a:pt x="1590796" y="1269323"/>
                  </a:lnTo>
                  <a:lnTo>
                    <a:pt x="0" y="1269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9718939" y="377742"/>
              <a:ext cx="1079746" cy="1151152"/>
            </a:xfrm>
            <a:custGeom>
              <a:avLst/>
              <a:gdLst/>
              <a:ahLst/>
              <a:cxnLst/>
              <a:rect l="l" t="t" r="r" b="b"/>
              <a:pathLst>
                <a:path w="1079746" h="1151152">
                  <a:moveTo>
                    <a:pt x="0" y="0"/>
                  </a:moveTo>
                  <a:lnTo>
                    <a:pt x="1079745" y="0"/>
                  </a:lnTo>
                  <a:lnTo>
                    <a:pt x="1079745" y="1151152"/>
                  </a:lnTo>
                  <a:lnTo>
                    <a:pt x="0" y="115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1769601" y="781164"/>
              <a:ext cx="11800370" cy="1976562"/>
            </a:xfrm>
            <a:custGeom>
              <a:avLst/>
              <a:gdLst/>
              <a:ahLst/>
              <a:cxnLst/>
              <a:rect l="l" t="t" r="r" b="b"/>
              <a:pathLst>
                <a:path w="11800370" h="1976562">
                  <a:moveTo>
                    <a:pt x="0" y="0"/>
                  </a:moveTo>
                  <a:lnTo>
                    <a:pt x="11800370" y="0"/>
                  </a:lnTo>
                  <a:lnTo>
                    <a:pt x="11800370" y="1976562"/>
                  </a:lnTo>
                  <a:lnTo>
                    <a:pt x="0" y="1976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355320">
              <a:off x="23618459" y="609766"/>
              <a:ext cx="1274066" cy="1138166"/>
            </a:xfrm>
            <a:custGeom>
              <a:avLst/>
              <a:gdLst/>
              <a:ahLst/>
              <a:cxnLst/>
              <a:rect l="l" t="t" r="r" b="b"/>
              <a:pathLst>
                <a:path w="1274066" h="1138166">
                  <a:moveTo>
                    <a:pt x="0" y="0"/>
                  </a:moveTo>
                  <a:lnTo>
                    <a:pt x="1274066" y="0"/>
                  </a:lnTo>
                  <a:lnTo>
                    <a:pt x="1274066" y="1138165"/>
                  </a:lnTo>
                  <a:lnTo>
                    <a:pt x="0" y="1138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2261972" y="0"/>
              <a:ext cx="1590796" cy="1269323"/>
            </a:xfrm>
            <a:custGeom>
              <a:avLst/>
              <a:gdLst/>
              <a:ahLst/>
              <a:cxnLst/>
              <a:rect l="l" t="t" r="r" b="b"/>
              <a:pathLst>
                <a:path w="1590796" h="1269323">
                  <a:moveTo>
                    <a:pt x="0" y="0"/>
                  </a:moveTo>
                  <a:lnTo>
                    <a:pt x="1590796" y="0"/>
                  </a:lnTo>
                  <a:lnTo>
                    <a:pt x="1590796" y="1269323"/>
                  </a:lnTo>
                  <a:lnTo>
                    <a:pt x="0" y="1269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2637156" y="781164"/>
              <a:ext cx="11800370" cy="1976562"/>
            </a:xfrm>
            <a:custGeom>
              <a:avLst/>
              <a:gdLst/>
              <a:ahLst/>
              <a:cxnLst/>
              <a:rect l="l" t="t" r="r" b="b"/>
              <a:pathLst>
                <a:path w="11800370" h="1976562">
                  <a:moveTo>
                    <a:pt x="0" y="0"/>
                  </a:moveTo>
                  <a:lnTo>
                    <a:pt x="11800370" y="0"/>
                  </a:lnTo>
                  <a:lnTo>
                    <a:pt x="11800370" y="1976562"/>
                  </a:lnTo>
                  <a:lnTo>
                    <a:pt x="0" y="1976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55320">
              <a:off x="34486014" y="609766"/>
              <a:ext cx="1274066" cy="1138166"/>
            </a:xfrm>
            <a:custGeom>
              <a:avLst/>
              <a:gdLst/>
              <a:ahLst/>
              <a:cxnLst/>
              <a:rect l="l" t="t" r="r" b="b"/>
              <a:pathLst>
                <a:path w="1274066" h="1138166">
                  <a:moveTo>
                    <a:pt x="0" y="0"/>
                  </a:moveTo>
                  <a:lnTo>
                    <a:pt x="1274066" y="0"/>
                  </a:lnTo>
                  <a:lnTo>
                    <a:pt x="1274066" y="1138165"/>
                  </a:lnTo>
                  <a:lnTo>
                    <a:pt x="0" y="1138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0800000">
            <a:off x="16957795" y="-453722"/>
            <a:ext cx="8850278" cy="1482422"/>
          </a:xfrm>
          <a:custGeom>
            <a:avLst/>
            <a:gdLst/>
            <a:ahLst/>
            <a:cxnLst/>
            <a:rect l="l" t="t" r="r" b="b"/>
            <a:pathLst>
              <a:path w="8850278" h="1482422">
                <a:moveTo>
                  <a:pt x="0" y="0"/>
                </a:moveTo>
                <a:lnTo>
                  <a:pt x="8850277" y="0"/>
                </a:lnTo>
                <a:lnTo>
                  <a:pt x="8850277" y="1482422"/>
                </a:lnTo>
                <a:lnTo>
                  <a:pt x="0" y="14824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8807128" y="-453722"/>
            <a:ext cx="8850278" cy="1482422"/>
          </a:xfrm>
          <a:custGeom>
            <a:avLst/>
            <a:gdLst/>
            <a:ahLst/>
            <a:cxnLst/>
            <a:rect l="l" t="t" r="r" b="b"/>
            <a:pathLst>
              <a:path w="8850278" h="1482422">
                <a:moveTo>
                  <a:pt x="0" y="0"/>
                </a:moveTo>
                <a:lnTo>
                  <a:pt x="8850278" y="0"/>
                </a:lnTo>
                <a:lnTo>
                  <a:pt x="8850278" y="1482422"/>
                </a:lnTo>
                <a:lnTo>
                  <a:pt x="0" y="14824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630594" y="-453722"/>
            <a:ext cx="8850278" cy="1482422"/>
          </a:xfrm>
          <a:custGeom>
            <a:avLst/>
            <a:gdLst/>
            <a:ahLst/>
            <a:cxnLst/>
            <a:rect l="l" t="t" r="r" b="b"/>
            <a:pathLst>
              <a:path w="8850278" h="1482422">
                <a:moveTo>
                  <a:pt x="0" y="0"/>
                </a:moveTo>
                <a:lnTo>
                  <a:pt x="8850278" y="0"/>
                </a:lnTo>
                <a:lnTo>
                  <a:pt x="8850278" y="1482422"/>
                </a:lnTo>
                <a:lnTo>
                  <a:pt x="0" y="14824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-7520072" y="-453722"/>
            <a:ext cx="8850278" cy="1482422"/>
          </a:xfrm>
          <a:custGeom>
            <a:avLst/>
            <a:gdLst/>
            <a:ahLst/>
            <a:cxnLst/>
            <a:rect l="l" t="t" r="r" b="b"/>
            <a:pathLst>
              <a:path w="8850278" h="1482422">
                <a:moveTo>
                  <a:pt x="0" y="0"/>
                </a:moveTo>
                <a:lnTo>
                  <a:pt x="8850277" y="0"/>
                </a:lnTo>
                <a:lnTo>
                  <a:pt x="8850277" y="1482422"/>
                </a:lnTo>
                <a:lnTo>
                  <a:pt x="0" y="14824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706069" y="3460594"/>
            <a:ext cx="10875862" cy="2598944"/>
            <a:chOff x="0" y="0"/>
            <a:chExt cx="14501149" cy="346525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482633"/>
              <a:ext cx="14501149" cy="98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10"/>
                </a:lnSpc>
                <a:spcBef>
                  <a:spcPct val="0"/>
                </a:spcBef>
              </a:pPr>
              <a:r>
                <a:rPr lang="en-US" sz="4200" spc="441">
                  <a:solidFill>
                    <a:srgbClr val="FFFFFF"/>
                  </a:solidFill>
                  <a:latin typeface="字由点字典黑 65J" panose="00020600040101010101"/>
                  <a:ea typeface="字由点字典黑 65J" panose="00020600040101010101"/>
                  <a:cs typeface="字由点字典黑 65J" panose="00020600040101010101"/>
                  <a:sym typeface="字由点字典黑 65J" panose="00020600040101010101"/>
                </a:rPr>
                <a:t> 谢谢观赏 </a:t>
              </a:r>
              <a:endParaRPr lang="en-US" sz="4200" spc="441">
                <a:solidFill>
                  <a:srgbClr val="FFFFFF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71475"/>
              <a:ext cx="14501149" cy="2580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75"/>
                </a:lnSpc>
                <a:spcBef>
                  <a:spcPct val="0"/>
                </a:spcBef>
              </a:pPr>
              <a:r>
                <a:rPr lang="en-US" sz="11015" b="1" spc="363">
                  <a:solidFill>
                    <a:srgbClr val="FFFFFF"/>
                  </a:solidFill>
                  <a:latin typeface="Montserrat Ultra-Bold" panose="00000900000000000000"/>
                  <a:ea typeface="Montserrat Ultra-Bold" panose="00000900000000000000"/>
                  <a:cs typeface="Montserrat Ultra-Bold" panose="00000900000000000000"/>
                  <a:sym typeface="Montserrat Ultra-Bold" panose="00000900000000000000"/>
                </a:rPr>
                <a:t>Thank You</a:t>
              </a:r>
              <a:endParaRPr lang="en-US" sz="11015" b="1" spc="363">
                <a:solidFill>
                  <a:srgbClr val="FFFFFF"/>
                </a:solidFill>
                <a:latin typeface="Montserrat Ultra-Bold" panose="00000900000000000000"/>
                <a:ea typeface="Montserrat Ultra-Bold" panose="00000900000000000000"/>
                <a:cs typeface="Montserrat Ultra-Bold" panose="00000900000000000000"/>
                <a:sym typeface="Montserrat Ultra-Bold" panose="00000900000000000000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3532075" y="2846365"/>
              <a:ext cx="1651386" cy="262588"/>
              <a:chOff x="0" y="0"/>
              <a:chExt cx="3594100" cy="571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9317688" y="2846365"/>
              <a:ext cx="1651386" cy="262588"/>
              <a:chOff x="0" y="0"/>
              <a:chExt cx="3594100" cy="571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771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5" y="0"/>
                </a:lnTo>
                <a:lnTo>
                  <a:pt x="5875405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9435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4" y="0"/>
                </a:lnTo>
                <a:lnTo>
                  <a:pt x="5875404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33939" y="1088231"/>
            <a:ext cx="11633030" cy="1759292"/>
            <a:chOff x="0" y="-47625"/>
            <a:chExt cx="15510707" cy="2345722"/>
          </a:xfrm>
        </p:grpSpPr>
        <p:sp>
          <p:nvSpPr>
            <p:cNvPr id="5" name="TextBox 5"/>
            <p:cNvSpPr txBox="1"/>
            <p:nvPr/>
          </p:nvSpPr>
          <p:spPr>
            <a:xfrm>
              <a:off x="2683877" y="639801"/>
              <a:ext cx="12826830" cy="1658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935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Reflection</a:t>
              </a:r>
              <a:endParaRPr kumimoji="0" lang="zh-CN" altLang="en-US" sz="8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826830" cy="84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200" b="1" i="0" u="none" strike="noStrike" kern="1200" cap="none" spc="2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 panose="00000800000000000000"/>
                <a:ea typeface="Montserrat Classic Bold" panose="00000800000000000000"/>
                <a:cs typeface="Montserrat Classic Bold" panose="00000800000000000000"/>
                <a:sym typeface="Montserrat Classic Bold" panose="0000080000000000000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269437"/>
            <a:ext cx="4763457" cy="4893613"/>
            <a:chOff x="0" y="0"/>
            <a:chExt cx="6351276" cy="652481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13669" y="414492"/>
              <a:ext cx="6123937" cy="5970325"/>
              <a:chOff x="92710" y="92710"/>
              <a:chExt cx="13225498" cy="1289375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225498" cy="12893751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249691" y="821475"/>
              <a:ext cx="5693908" cy="4924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145" normalizeH="0" baseline="0" noProof="0" dirty="0">
                  <a:ln>
                    <a:noFill/>
                  </a:ln>
                  <a:solidFill>
                    <a:srgbClr val="737373">
                      <a:alpha val="80000"/>
                    </a:srgbClr>
                  </a:solidFill>
                  <a:effectLst/>
                  <a:uLnTx/>
                  <a:uFillTx/>
                  <a:latin typeface="思源黑体 2" panose="02010600030101010101"/>
                  <a:ea typeface="思源黑体 2" panose="02010600030101010101"/>
                  <a:cs typeface="思源黑体 2" panose="02010600030101010101"/>
                  <a:sym typeface="思源黑体 2" panose="02010600030101010101"/>
                </a:rPr>
                <a:t>大部分学生首考分值与平时水平相一致。临界生较多，英语学科贡献值一般，高分学生非常少。</a:t>
              </a:r>
              <a:endParaRPr kumimoji="0" lang="en-US" altLang="zh-CN" sz="40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940626" y="0"/>
              <a:ext cx="4470023" cy="804184"/>
              <a:chOff x="0" y="0"/>
              <a:chExt cx="3396762" cy="61109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2700" y="0"/>
                <a:ext cx="3371362" cy="611098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87801" y="61235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首考</a:t>
              </a:r>
              <a:endParaRPr kumimoji="0" 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2272" y="4269437"/>
            <a:ext cx="4763457" cy="5041312"/>
            <a:chOff x="0" y="0"/>
            <a:chExt cx="6351276" cy="672174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13669" y="414492"/>
              <a:ext cx="6123937" cy="5970325"/>
              <a:chOff x="92710" y="92710"/>
              <a:chExt cx="13225498" cy="1289375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225498" cy="12893751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396899" y="894513"/>
              <a:ext cx="5366089" cy="5827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kumimoji="0" lang="zh-CN" altLang="en-US" sz="2600" b="0" i="0" u="none" strike="noStrike" kern="1200" cap="none" spc="145" normalizeH="0" baseline="0" noProof="0" dirty="0">
                  <a:ln>
                    <a:noFill/>
                  </a:ln>
                  <a:solidFill>
                    <a:srgbClr val="737373">
                      <a:alpha val="80000"/>
                    </a:srgbClr>
                  </a:solidFill>
                  <a:effectLst/>
                  <a:uLnTx/>
                  <a:uFillTx/>
                  <a:latin typeface="思源黑体 2" panose="02010600030101010101"/>
                  <a:ea typeface="思源黑体 2" panose="02010600030101010101"/>
                  <a:cs typeface="思源黑体 2" panose="02010600030101010101"/>
                  <a:sym typeface="思源黑体 2" panose="02010600030101010101"/>
                </a:rPr>
                <a:t>绝大部分学生词汇量有限，遇到生词时无法准确理解句意或段落含义。遇到难词生词长难句有畏难情绪。</a:t>
              </a:r>
              <a:endParaRPr kumimoji="0" lang="en-US" altLang="zh-CN" sz="26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r>
                <a:rPr lang="zh-CN" altLang="en-US" sz="2600" spc="145" dirty="0">
                  <a:solidFill>
                    <a:srgbClr val="737373">
                      <a:alpha val="80000"/>
                    </a:srgbClr>
                  </a:solidFill>
                  <a:latin typeface="思源黑体 2" panose="02010600030101010101"/>
                  <a:ea typeface="思源黑体 2" panose="02010600030101010101"/>
                  <a:cs typeface="思源黑体 2" panose="02010600030101010101"/>
                  <a:sym typeface="思源黑体 2" panose="02010600030101010101"/>
                </a:rPr>
                <a:t>学生</a:t>
              </a:r>
              <a:r>
                <a:rPr kumimoji="0" lang="zh-CN" altLang="en-US" sz="2600" b="0" i="0" u="none" strike="noStrike" kern="1200" cap="none" spc="145" normalizeH="0" baseline="0" noProof="0" dirty="0">
                  <a:ln>
                    <a:noFill/>
                  </a:ln>
                  <a:solidFill>
                    <a:srgbClr val="737373">
                      <a:alpha val="80000"/>
                    </a:srgbClr>
                  </a:solidFill>
                  <a:effectLst/>
                  <a:uLnTx/>
                  <a:uFillTx/>
                  <a:latin typeface="思源黑体 2" panose="02010600030101010101"/>
                  <a:ea typeface="思源黑体 2" panose="02010600030101010101"/>
                  <a:cs typeface="思源黑体 2" panose="02010600030101010101"/>
                  <a:sym typeface="思源黑体 2" panose="02010600030101010101"/>
                </a:rPr>
                <a:t>心态起伏不定，学习意志不坚定。常处于被动学习状态。学习的方式方法不够有效，自我认知不清晰。</a:t>
              </a:r>
              <a:endParaRPr kumimoji="0" lang="zh-CN" altLang="en-US" sz="26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940626" y="0"/>
              <a:ext cx="4470023" cy="804184"/>
              <a:chOff x="0" y="0"/>
              <a:chExt cx="3396762" cy="6110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" y="0"/>
                <a:ext cx="3371362" cy="611098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87801" y="61235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学情</a:t>
              </a:r>
              <a:endParaRPr kumimoji="0" 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95843" y="4269437"/>
            <a:ext cx="4763457" cy="4893613"/>
            <a:chOff x="0" y="0"/>
            <a:chExt cx="6351276" cy="652481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113669" y="414492"/>
              <a:ext cx="6123937" cy="5970325"/>
              <a:chOff x="92710" y="92710"/>
              <a:chExt cx="13225498" cy="1289375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3225498" cy="12893751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940626" y="0"/>
              <a:ext cx="4470023" cy="804184"/>
              <a:chOff x="0" y="0"/>
              <a:chExt cx="3396762" cy="61109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2700" y="0"/>
                <a:ext cx="3371362" cy="611098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987801" y="61235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教学</a:t>
              </a:r>
              <a:endParaRPr kumimoji="0" 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234891" y="2881178"/>
            <a:ext cx="9674678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2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ontserrat Classic Bold" panose="00000800000000000000"/>
                <a:sym typeface="Montserrat Classic Bold" panose="00000800000000000000"/>
              </a:rPr>
              <a:t>析 问 题</a:t>
            </a:r>
            <a:endParaRPr kumimoji="0" lang="en-US" altLang="zh-CN" sz="5400" b="1" i="0" u="none" strike="noStrike" kern="1200" cap="none" spc="21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ontserrat Classic Bold" panose="00000800000000000000"/>
              <a:sym typeface="Montserrat Classic Bold" panose="00000800000000000000"/>
            </a:endParaRPr>
          </a:p>
        </p:txBody>
      </p:sp>
      <p:sp>
        <p:nvSpPr>
          <p:cNvPr id="40" name="AutoShape 6"/>
          <p:cNvSpPr/>
          <p:nvPr/>
        </p:nvSpPr>
        <p:spPr>
          <a:xfrm>
            <a:off x="-3890683" y="1772612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AutoShape 6"/>
          <p:cNvSpPr/>
          <p:nvPr/>
        </p:nvSpPr>
        <p:spPr>
          <a:xfrm>
            <a:off x="12124096" y="1713670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" r="-343"/>
            </a:stretch>
          </a:blipFill>
        </p:spPr>
      </p:sp>
      <p:sp>
        <p:nvSpPr>
          <p:cNvPr id="42" name="TextBox 21"/>
          <p:cNvSpPr txBox="1"/>
          <p:nvPr/>
        </p:nvSpPr>
        <p:spPr>
          <a:xfrm>
            <a:off x="12865288" y="4959869"/>
            <a:ext cx="4024567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7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rPr>
              <a:t>首考结束后，学生学习积极性不高。课堂上略显疲态，注意力不够集中，课堂效率不高。</a:t>
            </a:r>
            <a:endParaRPr kumimoji="0" lang="en-US" altLang="zh-CN" sz="2700" b="0" i="0" u="none" strike="noStrike" kern="1200" cap="none" spc="145" normalizeH="0" baseline="0" noProof="0" dirty="0">
              <a:ln>
                <a:noFill/>
              </a:ln>
              <a:solidFill>
                <a:srgbClr val="737373">
                  <a:alpha val="80000"/>
                </a:srgbClr>
              </a:solidFill>
              <a:effectLst/>
              <a:uLnTx/>
              <a:uFillTx/>
              <a:latin typeface="思源黑体 2" panose="02010600030101010101"/>
              <a:ea typeface="思源黑体 2" panose="02010600030101010101"/>
              <a:cs typeface="思源黑体 2" panose="02010600030101010101"/>
              <a:sym typeface="思源黑体 2" panose="02010600030101010101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sz="2700" spc="145" dirty="0">
                <a:solidFill>
                  <a:srgbClr val="737373">
                    <a:alpha val="80000"/>
                  </a:srgbClr>
                </a:solidFill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rPr>
              <a:t>教学内容重复，容易陷入炒冷饭教学。复习过程缺乏系统化指导，教学模式单一，讲题方式陈旧。</a:t>
            </a:r>
            <a:endParaRPr kumimoji="0" lang="en-US" altLang="zh-CN" sz="2700" b="0" i="0" u="none" strike="noStrike" kern="1200" cap="none" spc="145" normalizeH="0" baseline="0" noProof="0" dirty="0">
              <a:ln>
                <a:noFill/>
              </a:ln>
              <a:solidFill>
                <a:srgbClr val="737373">
                  <a:alpha val="80000"/>
                </a:srgbClr>
              </a:solidFill>
              <a:effectLst/>
              <a:uLnTx/>
              <a:uFillTx/>
              <a:latin typeface="思源黑体 2" panose="02010600030101010101"/>
              <a:ea typeface="思源黑体 2" panose="02010600030101010101"/>
              <a:cs typeface="思源黑体 2" panose="02010600030101010101"/>
              <a:sym typeface="思源黑体 2" panose="0201060003010101010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771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5" y="0"/>
                </a:lnTo>
                <a:lnTo>
                  <a:pt x="5875405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9435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4" y="0"/>
                </a:lnTo>
                <a:lnTo>
                  <a:pt x="5875404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33939" y="1088231"/>
            <a:ext cx="11633030" cy="1759292"/>
            <a:chOff x="0" y="-47625"/>
            <a:chExt cx="15510707" cy="2345722"/>
          </a:xfrm>
        </p:grpSpPr>
        <p:sp>
          <p:nvSpPr>
            <p:cNvPr id="5" name="TextBox 5"/>
            <p:cNvSpPr txBox="1"/>
            <p:nvPr/>
          </p:nvSpPr>
          <p:spPr>
            <a:xfrm>
              <a:off x="2683877" y="639801"/>
              <a:ext cx="12826830" cy="1658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935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Reflection</a:t>
              </a:r>
              <a:endParaRPr kumimoji="0" lang="zh-CN" altLang="en-US" sz="8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826830" cy="84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200" b="1" i="0" u="none" strike="noStrike" kern="1200" cap="none" spc="2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 panose="00000800000000000000"/>
                <a:ea typeface="Montserrat Classic Bold" panose="00000800000000000000"/>
                <a:cs typeface="Montserrat Classic Bold" panose="00000800000000000000"/>
                <a:sym typeface="Montserrat Classic Bold" panose="0000080000000000000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5787" y="3146031"/>
            <a:ext cx="4763457" cy="7220116"/>
            <a:chOff x="0" y="0"/>
            <a:chExt cx="6351276" cy="962682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70741" y="371564"/>
              <a:ext cx="6123937" cy="8489328"/>
              <a:chOff x="1" y="1"/>
              <a:chExt cx="13225498" cy="1833388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" y="1"/>
                <a:ext cx="13225498" cy="18333889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28683" y="927004"/>
              <a:ext cx="5693908" cy="86998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制定计划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：帮助学生制定每日词汇学习计划，分批记忆，避免一次性记忆大量词汇。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使用工具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：推荐使用词汇学习软件或应用，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利用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AI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制作工具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进行词汇抽查检测。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实际应用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：督促学做完试卷整理阅读词汇，写作中积极使用刚背过的词汇和句子。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145" normalizeH="0" baseline="0" noProof="0" dirty="0">
                  <a:ln>
                    <a:noFill/>
                  </a:ln>
                  <a:solidFill>
                    <a:srgbClr val="737373">
                      <a:alpha val="80000"/>
                    </a:srgbClr>
                  </a:solidFill>
                  <a:effectLst/>
                  <a:uLnTx/>
                  <a:uFillTx/>
                  <a:latin typeface="思源黑体 2" panose="02010600030101010101"/>
                  <a:ea typeface="思源黑体 2" panose="02010600030101010101"/>
                  <a:cs typeface="思源黑体 2" panose="02010600030101010101"/>
                  <a:sym typeface="思源黑体 2" panose="02010600030101010101"/>
                </a:rPr>
                <a:t>。</a:t>
              </a:r>
              <a:endParaRPr kumimoji="0" lang="en-US" altLang="zh-CN" sz="40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940626" y="0"/>
              <a:ext cx="4470023" cy="804184"/>
              <a:chOff x="0" y="0"/>
              <a:chExt cx="3396762" cy="61109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2700" y="0"/>
                <a:ext cx="3371362" cy="611098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87801" y="61235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词汇背诵</a:t>
              </a:r>
              <a:endParaRPr kumimoji="0" lang="zh-CN" alt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3095" y="4041355"/>
            <a:ext cx="4763457" cy="5750345"/>
            <a:chOff x="0" y="0"/>
            <a:chExt cx="6351276" cy="766712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13669" y="371563"/>
              <a:ext cx="6123937" cy="7295564"/>
              <a:chOff x="92710" y="-2"/>
              <a:chExt cx="13225498" cy="1575578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92710" y="-2"/>
                <a:ext cx="13225498" cy="15755789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302077" y="865419"/>
              <a:ext cx="5693908" cy="6565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心态调整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：树立能听懂，会做题的学习信心，帮助学生缓解考试焦虑，建立积极的学习心态。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目标设定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：帮助学生设定短期和长期的学习目标，增强学习的目的性和动力。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方法指导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60607"/>
                  </a:solidFill>
                  <a:effectLst/>
                  <a:uLnTx/>
                  <a:uFillTx/>
                  <a:latin typeface="inherit"/>
                  <a:ea typeface="宋体" panose="02010600030101010101" pitchFamily="2" charset="-122"/>
                  <a:cs typeface="+mn-cs"/>
                </a:rPr>
                <a:t>：以词汇为主线任务，有的放矢。</a:t>
              </a:r>
              <a:endParaRPr kumimoji="0" lang="en-US" altLang="zh-CN" sz="2400" b="0" i="0" u="none" strike="noStrike" kern="1200" cap="none" spc="145" normalizeH="0" baseline="0" noProof="0" dirty="0">
                <a:ln>
                  <a:noFill/>
                </a:ln>
                <a:solidFill>
                  <a:srgbClr val="737373">
                    <a:alpha val="80000"/>
                  </a:srgbClr>
                </a:solidFill>
                <a:effectLst/>
                <a:uLnTx/>
                <a:uFillTx/>
                <a:latin typeface="思源黑体 2" panose="02010600030101010101"/>
                <a:ea typeface="思源黑体 2" panose="02010600030101010101"/>
                <a:cs typeface="思源黑体 2" panose="02010600030101010101"/>
                <a:sym typeface="思源黑体 2" panose="02010600030101010101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940626" y="0"/>
              <a:ext cx="4470023" cy="804184"/>
              <a:chOff x="0" y="0"/>
              <a:chExt cx="3396762" cy="6110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" y="0"/>
                <a:ext cx="3371362" cy="611098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87801" y="61235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学习状态</a:t>
              </a:r>
              <a:endParaRPr kumimoji="0" lang="zh-CN" alt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18070" y="3165488"/>
            <a:ext cx="4987202" cy="6794396"/>
            <a:chOff x="0" y="250519"/>
            <a:chExt cx="6351276" cy="627429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74493"/>
              <a:ext cx="6351276" cy="6250324"/>
              <a:chOff x="92710" y="92710"/>
              <a:chExt cx="22867736" cy="2250426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2867736" cy="22504260"/>
              </a:xfrm>
              <a:custGeom>
                <a:avLst/>
                <a:gdLst/>
                <a:ahLst/>
                <a:cxnLst/>
                <a:rect l="l" t="t" r="r" b="b"/>
                <a:pathLst>
                  <a:path w="22867736" h="22504260">
                    <a:moveTo>
                      <a:pt x="22415616" y="22504260"/>
                    </a:moveTo>
                    <a:lnTo>
                      <a:pt x="452120" y="22504260"/>
                    </a:lnTo>
                    <a:cubicBezTo>
                      <a:pt x="201930" y="22504260"/>
                      <a:pt x="0" y="22302330"/>
                      <a:pt x="0" y="22052141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22414347" y="0"/>
                    </a:lnTo>
                    <a:cubicBezTo>
                      <a:pt x="22664536" y="0"/>
                      <a:pt x="22866466" y="201930"/>
                      <a:pt x="22866466" y="452120"/>
                    </a:cubicBezTo>
                    <a:lnTo>
                      <a:pt x="22866466" y="22050871"/>
                    </a:lnTo>
                    <a:cubicBezTo>
                      <a:pt x="22867736" y="22301060"/>
                      <a:pt x="22664536" y="22504260"/>
                      <a:pt x="22415616" y="22504260"/>
                    </a:cubicBezTo>
                    <a:close/>
                  </a:path>
                </a:pathLst>
              </a:custGeom>
              <a:solidFill>
                <a:srgbClr val="FFDAE6">
                  <a:alpha val="2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138619" y="489893"/>
              <a:ext cx="6056059" cy="5851996"/>
              <a:chOff x="146592" y="255548"/>
              <a:chExt cx="13078905" cy="1263820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6592" y="255548"/>
                <a:ext cx="13078905" cy="12638202"/>
              </a:xfrm>
              <a:custGeom>
                <a:avLst/>
                <a:gdLst/>
                <a:ahLst/>
                <a:cxnLst/>
                <a:rect l="l" t="t" r="r" b="b"/>
                <a:pathLst>
                  <a:path w="13225498" h="12893751">
                    <a:moveTo>
                      <a:pt x="12773378" y="12893751"/>
                    </a:moveTo>
                    <a:lnTo>
                      <a:pt x="452120" y="12893751"/>
                    </a:lnTo>
                    <a:cubicBezTo>
                      <a:pt x="201930" y="12893751"/>
                      <a:pt x="0" y="12691821"/>
                      <a:pt x="0" y="12441630"/>
                    </a:cubicBezTo>
                    <a:lnTo>
                      <a:pt x="0" y="452120"/>
                    </a:lnTo>
                    <a:cubicBezTo>
                      <a:pt x="0" y="201930"/>
                      <a:pt x="201930" y="0"/>
                      <a:pt x="452120" y="0"/>
                    </a:cubicBezTo>
                    <a:lnTo>
                      <a:pt x="12772108" y="0"/>
                    </a:lnTo>
                    <a:cubicBezTo>
                      <a:pt x="13022298" y="0"/>
                      <a:pt x="13224228" y="201930"/>
                      <a:pt x="13224228" y="452120"/>
                    </a:cubicBezTo>
                    <a:lnTo>
                      <a:pt x="13224228" y="12440361"/>
                    </a:lnTo>
                    <a:cubicBezTo>
                      <a:pt x="13225498" y="12690551"/>
                      <a:pt x="13022298" y="12893751"/>
                      <a:pt x="12773378" y="128937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931589" y="250519"/>
              <a:ext cx="4436597" cy="578389"/>
              <a:chOff x="-6867" y="190369"/>
              <a:chExt cx="3371362" cy="43951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-6867" y="190369"/>
                <a:ext cx="3371362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3371362" h="611098">
                    <a:moveTo>
                      <a:pt x="3053862" y="0"/>
                    </a:moveTo>
                    <a:lnTo>
                      <a:pt x="317500" y="0"/>
                    </a:lnTo>
                    <a:cubicBezTo>
                      <a:pt x="142240" y="0"/>
                      <a:pt x="0" y="136822"/>
                      <a:pt x="0" y="305406"/>
                    </a:cubicBezTo>
                    <a:cubicBezTo>
                      <a:pt x="0" y="473991"/>
                      <a:pt x="142240" y="611098"/>
                      <a:pt x="317500" y="611098"/>
                    </a:cubicBezTo>
                    <a:lnTo>
                      <a:pt x="3053862" y="611098"/>
                    </a:lnTo>
                    <a:cubicBezTo>
                      <a:pt x="3229122" y="611098"/>
                      <a:pt x="3371362" y="473991"/>
                      <a:pt x="3371362" y="305406"/>
                    </a:cubicBezTo>
                    <a:cubicBezTo>
                      <a:pt x="3371362" y="136822"/>
                      <a:pt x="3229122" y="0"/>
                      <a:pt x="3053862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884670" y="266016"/>
              <a:ext cx="4375675" cy="632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1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由点字典黑 35J" panose="00020600040101010101"/>
                  <a:ea typeface="字由点字典黑 35J" panose="00020600040101010101"/>
                  <a:cs typeface="字由点字典黑 35J" panose="00020600040101010101"/>
                  <a:sym typeface="字由点字典黑 35J" panose="00020600040101010101"/>
                </a:rPr>
                <a:t>教学效率</a:t>
              </a:r>
              <a:endParaRPr kumimoji="0" lang="en-US" sz="2800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由点字典黑 35J" panose="00020600040101010101"/>
                <a:ea typeface="字由点字典黑 35J" panose="00020600040101010101"/>
                <a:cs typeface="字由点字典黑 35J" panose="00020600040101010101"/>
                <a:sym typeface="字由点字典黑 35J" panose="00020600040101010101"/>
              </a:endParaRPr>
            </a:p>
          </p:txBody>
        </p:sp>
      </p:grpSp>
      <p:sp>
        <p:nvSpPr>
          <p:cNvPr id="40" name="AutoShape 6"/>
          <p:cNvSpPr/>
          <p:nvPr/>
        </p:nvSpPr>
        <p:spPr>
          <a:xfrm>
            <a:off x="-3890683" y="1772612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AutoShape 6"/>
          <p:cNvSpPr/>
          <p:nvPr/>
        </p:nvSpPr>
        <p:spPr>
          <a:xfrm>
            <a:off x="12124096" y="1713670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" r="-343"/>
            </a:stretch>
          </a:blipFill>
        </p:spPr>
      </p:sp>
      <p:sp>
        <p:nvSpPr>
          <p:cNvPr id="42" name="TextBox 21"/>
          <p:cNvSpPr txBox="1"/>
          <p:nvPr/>
        </p:nvSpPr>
        <p:spPr>
          <a:xfrm>
            <a:off x="12740776" y="3902838"/>
            <a:ext cx="4515135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课堂调整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：词汇热身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专项讲解。不求面面俱到，讲一题就要会一题再练一题。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60607"/>
              </a:solidFill>
              <a:effectLst/>
              <a:uLnTx/>
              <a:uFillTx/>
              <a:latin typeface="inherit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主动学习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：让学生积极参与讨论，让好学生参与解析辅导，让所有学生聚精会神。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60607"/>
              </a:solidFill>
              <a:effectLst/>
              <a:uLnTx/>
              <a:uFillTx/>
              <a:latin typeface="inherit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个性化辅导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0607"/>
                </a:solidFill>
                <a:effectLst/>
                <a:uLnTx/>
                <a:uFillTx/>
                <a:latin typeface="inherit"/>
                <a:ea typeface="宋体" panose="02010600030101010101" pitchFamily="2" charset="-122"/>
                <a:cs typeface="+mn-cs"/>
              </a:rPr>
              <a:t>：针对临界生和高分学生，提供个性化辅导，帮助他们突破瓶颈，提高成绩。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60607"/>
              </a:solidFill>
              <a:effectLst/>
              <a:uLnTx/>
              <a:uFillTx/>
              <a:latin typeface="inherit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60607"/>
              </a:solidFill>
              <a:effectLst/>
              <a:uLnTx/>
              <a:uFillTx/>
              <a:latin typeface="inheri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-4148623" y="1745403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12435100" y="1713669"/>
            <a:ext cx="9944878" cy="823166"/>
          </a:xfrm>
          <a:prstGeom prst="rect">
            <a:avLst/>
          </a:prstGeom>
          <a:solidFill>
            <a:srgbClr val="557E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43" r="-343"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5969893" y="1425061"/>
            <a:ext cx="129812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O</a:t>
            </a:r>
            <a:r>
              <a:rPr kumimoji="0" lang="en-US" altLang="zh-CN" sz="8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rientation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234891" y="2881178"/>
            <a:ext cx="9674678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218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ontserrat Classic Bold" panose="00000800000000000000"/>
                <a:sym typeface="Montserrat Classic Bold" panose="00000800000000000000"/>
              </a:rPr>
              <a:t>明 目 标</a:t>
            </a:r>
            <a:endParaRPr kumimoji="0" lang="en-US" altLang="zh-CN" sz="5400" b="1" i="0" u="none" strike="noStrike" kern="1200" cap="none" spc="218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ontserrat Classic Bold" panose="00000800000000000000"/>
              <a:sym typeface="Montserrat Classic Bold" panose="00000800000000000000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-2898102" y="8933187"/>
            <a:ext cx="21953933" cy="1353813"/>
            <a:chOff x="0" y="0"/>
            <a:chExt cx="29271911" cy="1805083"/>
          </a:xfrm>
        </p:grpSpPr>
        <p:sp>
          <p:nvSpPr>
            <p:cNvPr id="10" name="Freeform 4"/>
            <p:cNvSpPr/>
            <p:nvPr/>
          </p:nvSpPr>
          <p:spPr>
            <a:xfrm>
              <a:off x="5240225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0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6"/>
            <p:cNvSpPr/>
            <p:nvPr/>
          </p:nvSpPr>
          <p:spPr>
            <a:xfrm rot="355320">
              <a:off x="1210179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7" y="0"/>
                  </a:lnTo>
                  <a:lnTo>
                    <a:pt x="833947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6867834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8"/>
            <p:cNvSpPr/>
            <p:nvPr/>
          </p:nvSpPr>
          <p:spPr>
            <a:xfrm>
              <a:off x="12353638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5" name="Freeform 9"/>
            <p:cNvSpPr/>
            <p:nvPr/>
          </p:nvSpPr>
          <p:spPr>
            <a:xfrm>
              <a:off x="7113412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0"/>
            <p:cNvSpPr/>
            <p:nvPr/>
          </p:nvSpPr>
          <p:spPr>
            <a:xfrm rot="355320">
              <a:off x="8323592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1"/>
            <p:cNvSpPr/>
            <p:nvPr/>
          </p:nvSpPr>
          <p:spPr>
            <a:xfrm>
              <a:off x="13981246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12"/>
            <p:cNvSpPr/>
            <p:nvPr/>
          </p:nvSpPr>
          <p:spPr>
            <a:xfrm>
              <a:off x="19489626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3" y="0"/>
                  </a:lnTo>
                  <a:lnTo>
                    <a:pt x="706753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19" name="Freeform 13"/>
            <p:cNvSpPr/>
            <p:nvPr/>
          </p:nvSpPr>
          <p:spPr>
            <a:xfrm>
              <a:off x="14249401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1" y="0"/>
                  </a:lnTo>
                  <a:lnTo>
                    <a:pt x="7723991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14"/>
            <p:cNvSpPr/>
            <p:nvPr/>
          </p:nvSpPr>
          <p:spPr>
            <a:xfrm rot="355320">
              <a:off x="15459580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15"/>
            <p:cNvSpPr/>
            <p:nvPr/>
          </p:nvSpPr>
          <p:spPr>
            <a:xfrm>
              <a:off x="21117235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3" y="0"/>
                  </a:lnTo>
                  <a:lnTo>
                    <a:pt x="1041263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16"/>
            <p:cNvSpPr/>
            <p:nvPr/>
          </p:nvSpPr>
          <p:spPr>
            <a:xfrm>
              <a:off x="26603039" y="358092"/>
              <a:ext cx="706753" cy="753492"/>
            </a:xfrm>
            <a:custGeom>
              <a:avLst/>
              <a:gdLst/>
              <a:ahLst/>
              <a:cxnLst/>
              <a:rect l="l" t="t" r="r" b="b"/>
              <a:pathLst>
                <a:path w="706753" h="753492">
                  <a:moveTo>
                    <a:pt x="0" y="0"/>
                  </a:moveTo>
                  <a:lnTo>
                    <a:pt x="706752" y="0"/>
                  </a:lnTo>
                  <a:lnTo>
                    <a:pt x="706752" y="753492"/>
                  </a:lnTo>
                  <a:lnTo>
                    <a:pt x="0" y="75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17056" b="-21593"/>
              </a:stretch>
            </a:blipFill>
          </p:spPr>
        </p:sp>
        <p:sp>
          <p:nvSpPr>
            <p:cNvPr id="23" name="Freeform 17"/>
            <p:cNvSpPr/>
            <p:nvPr/>
          </p:nvSpPr>
          <p:spPr>
            <a:xfrm>
              <a:off x="21362813" y="511315"/>
              <a:ext cx="7723991" cy="1293769"/>
            </a:xfrm>
            <a:custGeom>
              <a:avLst/>
              <a:gdLst/>
              <a:ahLst/>
              <a:cxnLst/>
              <a:rect l="l" t="t" r="r" b="b"/>
              <a:pathLst>
                <a:path w="7723991" h="1293769">
                  <a:moveTo>
                    <a:pt x="0" y="0"/>
                  </a:moveTo>
                  <a:lnTo>
                    <a:pt x="7723992" y="0"/>
                  </a:lnTo>
                  <a:lnTo>
                    <a:pt x="7723992" y="1293768"/>
                  </a:lnTo>
                  <a:lnTo>
                    <a:pt x="0" y="1293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18"/>
            <p:cNvSpPr/>
            <p:nvPr/>
          </p:nvSpPr>
          <p:spPr>
            <a:xfrm rot="355320">
              <a:off x="22572993" y="399125"/>
              <a:ext cx="833946" cy="744992"/>
            </a:xfrm>
            <a:custGeom>
              <a:avLst/>
              <a:gdLst/>
              <a:ahLst/>
              <a:cxnLst/>
              <a:rect l="l" t="t" r="r" b="b"/>
              <a:pathLst>
                <a:path w="833946" h="744992">
                  <a:moveTo>
                    <a:pt x="0" y="0"/>
                  </a:moveTo>
                  <a:lnTo>
                    <a:pt x="833946" y="0"/>
                  </a:lnTo>
                  <a:lnTo>
                    <a:pt x="833946" y="744992"/>
                  </a:lnTo>
                  <a:lnTo>
                    <a:pt x="0" y="74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5" name="Freeform 19"/>
            <p:cNvSpPr/>
            <p:nvPr/>
          </p:nvSpPr>
          <p:spPr>
            <a:xfrm>
              <a:off x="28230647" y="0"/>
              <a:ext cx="1041263" cy="830841"/>
            </a:xfrm>
            <a:custGeom>
              <a:avLst/>
              <a:gdLst/>
              <a:ahLst/>
              <a:cxnLst/>
              <a:rect l="l" t="t" r="r" b="b"/>
              <a:pathLst>
                <a:path w="1041263" h="830841">
                  <a:moveTo>
                    <a:pt x="0" y="0"/>
                  </a:moveTo>
                  <a:lnTo>
                    <a:pt x="1041264" y="0"/>
                  </a:lnTo>
                  <a:lnTo>
                    <a:pt x="1041264" y="830841"/>
                  </a:lnTo>
                  <a:lnTo>
                    <a:pt x="0" y="830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aphicFrame>
        <p:nvGraphicFramePr>
          <p:cNvPr id="29" name="表格 28"/>
          <p:cNvGraphicFramePr/>
          <p:nvPr/>
        </p:nvGraphicFramePr>
        <p:xfrm>
          <a:off x="11311452" y="2642189"/>
          <a:ext cx="6291579" cy="6674484"/>
        </p:xfrm>
        <a:graphic>
          <a:graphicData uri="http://schemas.openxmlformats.org/drawingml/2006/table">
            <a:tbl>
              <a:tblPr/>
              <a:tblGrid>
                <a:gridCol w="2097193"/>
                <a:gridCol w="2097193"/>
                <a:gridCol w="2097193"/>
              </a:tblGrid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  <a:endParaRPr lang="zh-CN" altLang="en-US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外语终</a:t>
                      </a:r>
                      <a:endParaRPr lang="zh-CN" altLang="en-US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外语首</a:t>
                      </a:r>
                      <a:endParaRPr lang="zh-CN" altLang="en-US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张睿萱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126</a:t>
                      </a:r>
                      <a:endParaRPr lang="en-US" altLang="zh-CN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陶嘉玲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126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110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鲍安怡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126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102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徐静凌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121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段又旖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124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105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洪艺灵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124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119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王萱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124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99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谢宇轩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123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117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郑希诺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122</a:t>
                      </a:r>
                      <a:endParaRPr lang="en-US" altLang="zh-CN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122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杨徐磊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121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121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王怡丹</a:t>
                      </a:r>
                      <a:endParaRPr lang="zh-CN" altLang="en-US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121</a:t>
                      </a:r>
                      <a:endParaRPr lang="en-US" altLang="zh-CN" sz="2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106</a:t>
                      </a:r>
                      <a:endParaRPr lang="en-US" altLang="zh-CN" sz="2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0" name="TextBox 3"/>
          <p:cNvSpPr txBox="1"/>
          <p:nvPr/>
        </p:nvSpPr>
        <p:spPr>
          <a:xfrm>
            <a:off x="2654201" y="5081776"/>
            <a:ext cx="6694997" cy="17216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zh-CN" altLang="en-US" sz="28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提升复习效率，转变教与学的关系，培育学生的兴趣和挖掘学生的潜能，精准把握备考方向，优化复习和学习策略。</a:t>
            </a:r>
            <a:endParaRPr lang="en-US" sz="28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857">
            <a:off x="278048" y="4036625"/>
            <a:ext cx="2568168" cy="342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771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5" y="0"/>
                </a:lnTo>
                <a:lnTo>
                  <a:pt x="5875405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94358" y="729969"/>
            <a:ext cx="5875405" cy="3129988"/>
          </a:xfrm>
          <a:custGeom>
            <a:avLst/>
            <a:gdLst/>
            <a:ahLst/>
            <a:cxnLst/>
            <a:rect l="l" t="t" r="r" b="b"/>
            <a:pathLst>
              <a:path w="5875405" h="3129988">
                <a:moveTo>
                  <a:pt x="0" y="0"/>
                </a:moveTo>
                <a:lnTo>
                  <a:pt x="5875404" y="0"/>
                </a:lnTo>
                <a:lnTo>
                  <a:pt x="5875404" y="3129988"/>
                </a:lnTo>
                <a:lnTo>
                  <a:pt x="0" y="31299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33939" y="1088231"/>
            <a:ext cx="11633030" cy="1759292"/>
            <a:chOff x="0" y="-47625"/>
            <a:chExt cx="15510707" cy="2345722"/>
          </a:xfrm>
        </p:grpSpPr>
        <p:sp>
          <p:nvSpPr>
            <p:cNvPr id="5" name="TextBox 5"/>
            <p:cNvSpPr txBox="1"/>
            <p:nvPr/>
          </p:nvSpPr>
          <p:spPr>
            <a:xfrm>
              <a:off x="2683877" y="639801"/>
              <a:ext cx="12826830" cy="1658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935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Reflection</a:t>
              </a:r>
              <a:endParaRPr kumimoji="0" lang="zh-CN" altLang="en-US" sz="8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826830" cy="84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200" b="1" i="0" u="none" strike="noStrike" kern="1200" cap="none" spc="2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 panose="00000800000000000000"/>
                <a:ea typeface="Montserrat Classic Bold" panose="00000800000000000000"/>
                <a:cs typeface="Montserrat Classic Bold" panose="00000800000000000000"/>
                <a:sym typeface="Montserrat Classic Bold" panose="0000080000000000000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234891" y="2881178"/>
            <a:ext cx="9674678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2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ontserrat Classic Bold" panose="00000800000000000000"/>
                <a:sym typeface="Montserrat Classic Bold" panose="00000800000000000000"/>
              </a:rPr>
              <a:t>三 地 市 分 析 </a:t>
            </a:r>
            <a:endParaRPr kumimoji="0" lang="en-US" altLang="zh-CN" sz="5400" b="1" i="0" u="none" strike="noStrike" kern="1200" cap="none" spc="21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ontserrat Classic Bold" panose="00000800000000000000"/>
              <a:sym typeface="Montserrat Classic Bold" panose="00000800000000000000"/>
            </a:endParaRPr>
          </a:p>
        </p:txBody>
      </p:sp>
      <p:sp>
        <p:nvSpPr>
          <p:cNvPr id="40" name="AutoShape 6"/>
          <p:cNvSpPr/>
          <p:nvPr/>
        </p:nvSpPr>
        <p:spPr>
          <a:xfrm>
            <a:off x="-3890683" y="1772612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AutoShape 6"/>
          <p:cNvSpPr/>
          <p:nvPr/>
        </p:nvSpPr>
        <p:spPr>
          <a:xfrm>
            <a:off x="12124096" y="1713670"/>
            <a:ext cx="9944878" cy="82316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 rot="7754702">
            <a:off x="-239416" y="-306196"/>
            <a:ext cx="2341132" cy="1868028"/>
          </a:xfrm>
          <a:custGeom>
            <a:avLst/>
            <a:gdLst/>
            <a:ahLst/>
            <a:cxnLst/>
            <a:rect l="l" t="t" r="r" b="b"/>
            <a:pathLst>
              <a:path w="2341132" h="1868028">
                <a:moveTo>
                  <a:pt x="0" y="0"/>
                </a:moveTo>
                <a:lnTo>
                  <a:pt x="2341131" y="0"/>
                </a:lnTo>
                <a:lnTo>
                  <a:pt x="2341131" y="1868028"/>
                </a:lnTo>
                <a:lnTo>
                  <a:pt x="0" y="186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3" r="-343"/>
            </a:stretch>
          </a:blipFill>
        </p:spPr>
      </p:sp>
      <p:sp>
        <p:nvSpPr>
          <p:cNvPr id="30" name="Freeform 14"/>
          <p:cNvSpPr/>
          <p:nvPr/>
        </p:nvSpPr>
        <p:spPr>
          <a:xfrm>
            <a:off x="1222596" y="3467826"/>
            <a:ext cx="3327448" cy="603138"/>
          </a:xfrm>
          <a:custGeom>
            <a:avLst/>
            <a:gdLst/>
            <a:ahLst/>
            <a:cxnLst/>
            <a:rect l="l" t="t" r="r" b="b"/>
            <a:pathLst>
              <a:path w="3371362" h="611098">
                <a:moveTo>
                  <a:pt x="3053862" y="0"/>
                </a:moveTo>
                <a:lnTo>
                  <a:pt x="317500" y="0"/>
                </a:lnTo>
                <a:cubicBezTo>
                  <a:pt x="142240" y="0"/>
                  <a:pt x="0" y="136822"/>
                  <a:pt x="0" y="305406"/>
                </a:cubicBezTo>
                <a:cubicBezTo>
                  <a:pt x="0" y="473991"/>
                  <a:pt x="142240" y="611098"/>
                  <a:pt x="317500" y="611098"/>
                </a:cubicBezTo>
                <a:lnTo>
                  <a:pt x="3053862" y="611098"/>
                </a:lnTo>
                <a:cubicBezTo>
                  <a:pt x="3229122" y="611098"/>
                  <a:pt x="3371362" y="473991"/>
                  <a:pt x="3371362" y="305406"/>
                </a:cubicBezTo>
                <a:cubicBezTo>
                  <a:pt x="3371362" y="136822"/>
                  <a:pt x="3229122" y="0"/>
                  <a:pt x="3053862" y="0"/>
                </a:cubicBezTo>
                <a:close/>
              </a:path>
            </a:pathLst>
          </a:custGeom>
          <a:solidFill>
            <a:srgbClr val="FF5757"/>
          </a:solidFill>
        </p:spPr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8229"/>
            <a:ext cx="16415781" cy="46679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770" y="-12477007"/>
            <a:ext cx="21974607" cy="31096882"/>
            <a:chOff x="0" y="0"/>
            <a:chExt cx="29299476" cy="41462509"/>
          </a:xfrm>
        </p:grpSpPr>
        <p:sp>
          <p:nvSpPr>
            <p:cNvPr id="3" name="Freeform 3"/>
            <p:cNvSpPr/>
            <p:nvPr/>
          </p:nvSpPr>
          <p:spPr>
            <a:xfrm rot="6047519">
              <a:off x="-4300585" y="9429971"/>
              <a:ext cx="37900645" cy="22602567"/>
            </a:xfrm>
            <a:custGeom>
              <a:avLst/>
              <a:gdLst/>
              <a:ahLst/>
              <a:cxnLst/>
              <a:rect l="l" t="t" r="r" b="b"/>
              <a:pathLst>
                <a:path w="37900645" h="22602567">
                  <a:moveTo>
                    <a:pt x="0" y="0"/>
                  </a:moveTo>
                  <a:lnTo>
                    <a:pt x="37900645" y="0"/>
                  </a:lnTo>
                  <a:lnTo>
                    <a:pt x="37900645" y="22602567"/>
                  </a:lnTo>
                  <a:lnTo>
                    <a:pt x="0" y="2260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5319073" y="17594068"/>
              <a:ext cx="7543800" cy="1417450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6" name="Freeform 6"/>
          <p:cNvSpPr/>
          <p:nvPr/>
        </p:nvSpPr>
        <p:spPr>
          <a:xfrm>
            <a:off x="-4181143" y="2438812"/>
            <a:ext cx="12311460" cy="8279457"/>
          </a:xfrm>
          <a:custGeom>
            <a:avLst/>
            <a:gdLst/>
            <a:ahLst/>
            <a:cxnLst/>
            <a:rect l="l" t="t" r="r" b="b"/>
            <a:pathLst>
              <a:path w="12311460" h="8279457">
                <a:moveTo>
                  <a:pt x="0" y="0"/>
                </a:moveTo>
                <a:lnTo>
                  <a:pt x="12311460" y="0"/>
                </a:lnTo>
                <a:lnTo>
                  <a:pt x="12311460" y="8279457"/>
                </a:lnTo>
                <a:lnTo>
                  <a:pt x="0" y="8279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335145" y="4762500"/>
            <a:ext cx="5010439" cy="234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·</a:t>
            </a:r>
            <a:r>
              <a:rPr lang="zh-CN" alt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词汇夯实</a:t>
            </a:r>
            <a:endParaRPr lang="en-US" altLang="zh-CN" sz="3600" spc="179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algn="ctr">
              <a:lnSpc>
                <a:spcPts val="6300"/>
              </a:lnSpc>
            </a:pPr>
            <a:r>
              <a:rPr 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·</a:t>
            </a:r>
            <a:r>
              <a:rPr lang="zh-CN" alt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阅读语填</a:t>
            </a:r>
            <a:endParaRPr lang="en-US" altLang="zh-CN" sz="3600" spc="179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·</a:t>
            </a:r>
            <a:r>
              <a:rPr lang="zh-CN" altLang="en-US" sz="3600" spc="179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作文专项</a:t>
            </a:r>
            <a:endParaRPr lang="en-US" sz="3600" spc="179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928916" y="2181652"/>
            <a:ext cx="7650084" cy="2146610"/>
            <a:chOff x="-1463066" y="140350"/>
            <a:chExt cx="10200111" cy="2862145"/>
          </a:xfrm>
        </p:grpSpPr>
        <p:sp>
          <p:nvSpPr>
            <p:cNvPr id="9" name="TextBox 9"/>
            <p:cNvSpPr txBox="1"/>
            <p:nvPr/>
          </p:nvSpPr>
          <p:spPr>
            <a:xfrm>
              <a:off x="-1463066" y="1279545"/>
              <a:ext cx="8383826" cy="1722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kumimoji="0" lang="en-US" altLang="zh-C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7B65DB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  <a:r>
                <a:rPr kumimoji="0" lang="en-US" altLang="zh-CN" sz="8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daptation</a:t>
              </a:r>
              <a:endParaRPr lang="en-US" sz="8000" spc="416" dirty="0">
                <a:solidFill>
                  <a:srgbClr val="466EE6"/>
                </a:solidFill>
                <a:latin typeface="字由点字倔强黑" panose="00020600040101010101"/>
                <a:ea typeface="字由点字倔强黑" panose="00020600040101010101"/>
                <a:cs typeface="字由点字倔强黑" panose="00020600040101010101"/>
                <a:sym typeface="字由点字倔强黑" panose="00020600040101010101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45239" y="140350"/>
              <a:ext cx="6991806" cy="87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5"/>
                </a:lnSpc>
              </a:pPr>
              <a:r>
                <a:rPr lang="zh-CN" altLang="en-US" sz="4200" b="1" spc="218" dirty="0">
                  <a:solidFill>
                    <a:srgbClr val="466EE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ontserrat Classic Bold" panose="00000800000000000000"/>
                  <a:sym typeface="Montserrat Classic Bold" panose="00000800000000000000"/>
                </a:rPr>
                <a:t>细 调 整</a:t>
              </a:r>
              <a:endParaRPr lang="en-US" sz="4200" b="1" spc="218" dirty="0">
                <a:solidFill>
                  <a:srgbClr val="466EE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 Classic Bold" panose="00000800000000000000"/>
                <a:sym typeface="Montserrat Classic Bold" panose="0000080000000000000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63425">
            <a:off x="7032517" y="2280088"/>
            <a:ext cx="1515350" cy="748204"/>
          </a:xfrm>
          <a:custGeom>
            <a:avLst/>
            <a:gdLst/>
            <a:ahLst/>
            <a:cxnLst/>
            <a:rect l="l" t="t" r="r" b="b"/>
            <a:pathLst>
              <a:path w="1515350" h="748204">
                <a:moveTo>
                  <a:pt x="0" y="0"/>
                </a:moveTo>
                <a:lnTo>
                  <a:pt x="1515350" y="0"/>
                </a:lnTo>
                <a:lnTo>
                  <a:pt x="1515350" y="748204"/>
                </a:lnTo>
                <a:lnTo>
                  <a:pt x="0" y="74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82281" y="7724034"/>
            <a:ext cx="1208990" cy="2757732"/>
          </a:xfrm>
          <a:custGeom>
            <a:avLst/>
            <a:gdLst/>
            <a:ahLst/>
            <a:cxnLst/>
            <a:rect l="l" t="t" r="r" b="b"/>
            <a:pathLst>
              <a:path w="1208990" h="2757732">
                <a:moveTo>
                  <a:pt x="0" y="0"/>
                </a:moveTo>
                <a:lnTo>
                  <a:pt x="1208990" y="0"/>
                </a:lnTo>
                <a:lnTo>
                  <a:pt x="1208990" y="2757732"/>
                </a:lnTo>
                <a:lnTo>
                  <a:pt x="0" y="2757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62000" y="428332"/>
            <a:ext cx="63246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词汇基础夯实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高频词系统复习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模拟考词汇整理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真题词汇专项整理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1.4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每日定量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滚动复习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阅读理解专项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分体裁训练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说明文（结构分析）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2.1.2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议论文（论点定位）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2.1.3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记叙文（细节推理）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长难句突破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题干类型分类训练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七选五专项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逻辑关系训练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指代关系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3.1.2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转折对比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3.1.3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因果衔接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篇章结构分析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完形填空专项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上下文逻辑训练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高频短语积累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4.3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上下文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线索捕捉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79771" y="395675"/>
            <a:ext cx="6629400" cy="1000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语法填空专项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高频考点突破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谓语非谓语动词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5.1.2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从句连接词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5.1.3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词性转换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长难句解析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应用文写作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分体裁训练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书信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6.1.2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非书信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6.1.3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主题语料库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模板运用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读后续写</a:t>
            </a:r>
            <a:endParaRPr lang="zh-CN" altLang="en-US" sz="2800" b="0" i="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读题技巧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7.1.1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关键要素提取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7.1.2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情节主题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判断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情节规划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7.2.1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矛盾推进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7.2.2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逻辑闭环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细节描写 </a:t>
            </a:r>
            <a:r>
              <a:rPr lang="zh-CN" altLang="en-US" sz="2800" b="0" i="0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原文协同</a:t>
            </a:r>
            <a:endParaRPr lang="zh-CN" altLang="en-US" sz="2800" b="0" i="0" dirty="0">
              <a:solidFill>
                <a:srgbClr val="00B05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7.3.1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情绪动作描写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7.3.2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对话设计原则</a:t>
            </a:r>
            <a:endParaRPr lang="zh-CN" altLang="en-US" sz="28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349167" y="8902005"/>
            <a:ext cx="5715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7.4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结尾提升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7.4.1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主题升华句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金句仿写背诵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23"/>
          <p:cNvGrpSpPr/>
          <p:nvPr/>
        </p:nvGrpSpPr>
        <p:grpSpPr>
          <a:xfrm>
            <a:off x="11065330" y="428332"/>
            <a:ext cx="8376972" cy="388361"/>
            <a:chOff x="0" y="0"/>
            <a:chExt cx="2104987" cy="97588"/>
          </a:xfrm>
        </p:grpSpPr>
        <p:sp>
          <p:nvSpPr>
            <p:cNvPr id="9" name="Freeform 24"/>
            <p:cNvSpPr/>
            <p:nvPr/>
          </p:nvSpPr>
          <p:spPr>
            <a:xfrm>
              <a:off x="0" y="0"/>
              <a:ext cx="2104987" cy="97588"/>
            </a:xfrm>
            <a:custGeom>
              <a:avLst/>
              <a:gdLst/>
              <a:ahLst/>
              <a:cxnLst/>
              <a:rect l="l" t="t" r="r" b="b"/>
              <a:pathLst>
                <a:path w="2104987" h="97588">
                  <a:moveTo>
                    <a:pt x="0" y="0"/>
                  </a:moveTo>
                  <a:lnTo>
                    <a:pt x="2104987" y="0"/>
                  </a:lnTo>
                  <a:lnTo>
                    <a:pt x="2104987" y="97588"/>
                  </a:lnTo>
                  <a:lnTo>
                    <a:pt x="0" y="97588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25"/>
            <p:cNvSpPr txBox="1"/>
            <p:nvPr/>
          </p:nvSpPr>
          <p:spPr>
            <a:xfrm>
              <a:off x="0" y="-38100"/>
              <a:ext cx="2104987" cy="135688"/>
            </a:xfrm>
            <a:prstGeom prst="rect">
              <a:avLst/>
            </a:prstGeom>
          </p:spPr>
          <p:txBody>
            <a:bodyPr lIns="53245" tIns="53245" rIns="53245" bIns="5324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1" name="Group 26"/>
          <p:cNvGrpSpPr/>
          <p:nvPr/>
        </p:nvGrpSpPr>
        <p:grpSpPr>
          <a:xfrm>
            <a:off x="11065330" y="428332"/>
            <a:ext cx="6282674" cy="388361"/>
            <a:chOff x="0" y="0"/>
            <a:chExt cx="1578727" cy="97588"/>
          </a:xfrm>
        </p:grpSpPr>
        <p:sp>
          <p:nvSpPr>
            <p:cNvPr id="12" name="Freeform 27"/>
            <p:cNvSpPr/>
            <p:nvPr/>
          </p:nvSpPr>
          <p:spPr>
            <a:xfrm>
              <a:off x="0" y="0"/>
              <a:ext cx="1578727" cy="97588"/>
            </a:xfrm>
            <a:custGeom>
              <a:avLst/>
              <a:gdLst/>
              <a:ahLst/>
              <a:cxnLst/>
              <a:rect l="l" t="t" r="r" b="b"/>
              <a:pathLst>
                <a:path w="1578727" h="97588">
                  <a:moveTo>
                    <a:pt x="0" y="0"/>
                  </a:moveTo>
                  <a:lnTo>
                    <a:pt x="1578727" y="0"/>
                  </a:lnTo>
                  <a:lnTo>
                    <a:pt x="1578727" y="97588"/>
                  </a:lnTo>
                  <a:lnTo>
                    <a:pt x="0" y="97588"/>
                  </a:lnTo>
                  <a:close/>
                </a:path>
              </a:pathLst>
            </a:custGeom>
            <a:solidFill>
              <a:srgbClr val="FFDF5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28"/>
            <p:cNvSpPr txBox="1"/>
            <p:nvPr/>
          </p:nvSpPr>
          <p:spPr>
            <a:xfrm>
              <a:off x="0" y="-38100"/>
              <a:ext cx="1578727" cy="135688"/>
            </a:xfrm>
            <a:prstGeom prst="rect">
              <a:avLst/>
            </a:prstGeom>
          </p:spPr>
          <p:txBody>
            <a:bodyPr lIns="53245" tIns="53245" rIns="53245" bIns="5324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4" name="TextBox 3"/>
          <p:cNvSpPr txBox="1"/>
          <p:nvPr/>
        </p:nvSpPr>
        <p:spPr>
          <a:xfrm>
            <a:off x="12801600" y="1299125"/>
            <a:ext cx="4110167" cy="41440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每周精选模拟卷</a:t>
            </a:r>
            <a:endParaRPr lang="en-US" altLang="zh-CN" sz="40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+</a:t>
            </a:r>
            <a:r>
              <a:rPr lang="zh-CN" altLang="en-US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真题专项训练</a:t>
            </a:r>
            <a:endParaRPr lang="en-US" altLang="zh-CN" sz="40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algn="ctr">
              <a:lnSpc>
                <a:spcPct val="150000"/>
              </a:lnSpc>
            </a:pPr>
            <a:r>
              <a:rPr lang="en-US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+</a:t>
            </a:r>
            <a:r>
              <a:rPr lang="zh-CN" altLang="en-US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总结重难点</a:t>
            </a:r>
            <a:endParaRPr lang="en-US" altLang="zh-CN" sz="40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spc="140" dirty="0">
                <a:solidFill>
                  <a:srgbClr val="343434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+</a:t>
            </a:r>
            <a:r>
              <a:rPr lang="zh-CN" altLang="en-US" sz="4000" spc="140" dirty="0">
                <a:solidFill>
                  <a:srgbClr val="FF0000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重复背</a:t>
            </a:r>
            <a:r>
              <a:rPr lang="en-US" altLang="zh-CN" sz="4000" spc="140" dirty="0">
                <a:solidFill>
                  <a:srgbClr val="FF0000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/</a:t>
            </a:r>
            <a:r>
              <a:rPr lang="zh-CN" altLang="en-US" sz="4000" spc="140" dirty="0">
                <a:solidFill>
                  <a:srgbClr val="FF0000"/>
                </a:solidFill>
                <a:latin typeface="字由点字典黑 65J" panose="00020600040101010101"/>
                <a:ea typeface="字由点字典黑 65J" panose="00020600040101010101"/>
                <a:cs typeface="字由点字典黑 65J" panose="00020600040101010101"/>
                <a:sym typeface="字由点字典黑 65J" panose="00020600040101010101"/>
              </a:rPr>
              <a:t>练</a:t>
            </a:r>
            <a:endParaRPr lang="en-US" altLang="zh-CN" sz="4000" spc="140" dirty="0">
              <a:solidFill>
                <a:srgbClr val="FF0000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  <a:p>
            <a:pPr algn="ctr">
              <a:lnSpc>
                <a:spcPts val="3800"/>
              </a:lnSpc>
            </a:pPr>
            <a:endParaRPr lang="en-US" sz="2400" spc="140" dirty="0">
              <a:solidFill>
                <a:srgbClr val="343434"/>
              </a:solidFill>
              <a:latin typeface="字由点字典黑 65J" panose="00020600040101010101"/>
              <a:ea typeface="字由点字典黑 65J" panose="00020600040101010101"/>
              <a:cs typeface="字由点字典黑 65J" panose="00020600040101010101"/>
              <a:sym typeface="字由点字典黑 65J" panose="00020600040101010101"/>
            </a:endParaRPr>
          </a:p>
        </p:txBody>
      </p:sp>
      <p:sp>
        <p:nvSpPr>
          <p:cNvPr id="15" name="Freeform 117"/>
          <p:cNvSpPr/>
          <p:nvPr/>
        </p:nvSpPr>
        <p:spPr>
          <a:xfrm>
            <a:off x="14173200" y="5170714"/>
            <a:ext cx="1642933" cy="1863727"/>
          </a:xfrm>
          <a:custGeom>
            <a:avLst/>
            <a:gdLst/>
            <a:ahLst/>
            <a:cxnLst/>
            <a:rect l="l" t="t" r="r" b="b"/>
            <a:pathLst>
              <a:path w="1220363" h="1281221">
                <a:moveTo>
                  <a:pt x="0" y="0"/>
                </a:moveTo>
                <a:lnTo>
                  <a:pt x="1220362" y="0"/>
                </a:lnTo>
                <a:lnTo>
                  <a:pt x="1220362" y="1281221"/>
                </a:lnTo>
                <a:lnTo>
                  <a:pt x="0" y="128122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6" name="Group 23"/>
          <p:cNvGrpSpPr/>
          <p:nvPr/>
        </p:nvGrpSpPr>
        <p:grpSpPr>
          <a:xfrm>
            <a:off x="11249970" y="7979493"/>
            <a:ext cx="8376972" cy="388361"/>
            <a:chOff x="0" y="0"/>
            <a:chExt cx="2104987" cy="97588"/>
          </a:xfrm>
        </p:grpSpPr>
        <p:sp>
          <p:nvSpPr>
            <p:cNvPr id="17" name="Freeform 24"/>
            <p:cNvSpPr/>
            <p:nvPr/>
          </p:nvSpPr>
          <p:spPr>
            <a:xfrm>
              <a:off x="0" y="0"/>
              <a:ext cx="2104987" cy="97588"/>
            </a:xfrm>
            <a:custGeom>
              <a:avLst/>
              <a:gdLst/>
              <a:ahLst/>
              <a:cxnLst/>
              <a:rect l="l" t="t" r="r" b="b"/>
              <a:pathLst>
                <a:path w="2104987" h="97588">
                  <a:moveTo>
                    <a:pt x="0" y="0"/>
                  </a:moveTo>
                  <a:lnTo>
                    <a:pt x="2104987" y="0"/>
                  </a:lnTo>
                  <a:lnTo>
                    <a:pt x="2104987" y="97588"/>
                  </a:lnTo>
                  <a:lnTo>
                    <a:pt x="0" y="97588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25"/>
            <p:cNvSpPr txBox="1"/>
            <p:nvPr/>
          </p:nvSpPr>
          <p:spPr>
            <a:xfrm>
              <a:off x="0" y="-38100"/>
              <a:ext cx="2104987" cy="135688"/>
            </a:xfrm>
            <a:prstGeom prst="rect">
              <a:avLst/>
            </a:prstGeom>
          </p:spPr>
          <p:txBody>
            <a:bodyPr lIns="53245" tIns="53245" rIns="53245" bIns="5324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9" name="Group 26"/>
          <p:cNvGrpSpPr/>
          <p:nvPr/>
        </p:nvGrpSpPr>
        <p:grpSpPr>
          <a:xfrm>
            <a:off x="13246714" y="7808625"/>
            <a:ext cx="6282674" cy="542634"/>
            <a:chOff x="0" y="-38100"/>
            <a:chExt cx="1578727" cy="136354"/>
          </a:xfrm>
        </p:grpSpPr>
        <p:sp>
          <p:nvSpPr>
            <p:cNvPr id="20" name="Freeform 27"/>
            <p:cNvSpPr/>
            <p:nvPr/>
          </p:nvSpPr>
          <p:spPr>
            <a:xfrm>
              <a:off x="0" y="666"/>
              <a:ext cx="1578727" cy="97588"/>
            </a:xfrm>
            <a:custGeom>
              <a:avLst/>
              <a:gdLst/>
              <a:ahLst/>
              <a:cxnLst/>
              <a:rect l="l" t="t" r="r" b="b"/>
              <a:pathLst>
                <a:path w="1578727" h="97588">
                  <a:moveTo>
                    <a:pt x="0" y="0"/>
                  </a:moveTo>
                  <a:lnTo>
                    <a:pt x="1578727" y="0"/>
                  </a:lnTo>
                  <a:lnTo>
                    <a:pt x="1578727" y="97588"/>
                  </a:lnTo>
                  <a:lnTo>
                    <a:pt x="0" y="97588"/>
                  </a:lnTo>
                  <a:close/>
                </a:path>
              </a:pathLst>
            </a:custGeom>
            <a:solidFill>
              <a:srgbClr val="FFDF55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8"/>
            <p:cNvSpPr txBox="1"/>
            <p:nvPr/>
          </p:nvSpPr>
          <p:spPr>
            <a:xfrm>
              <a:off x="0" y="-38100"/>
              <a:ext cx="1578727" cy="135688"/>
            </a:xfrm>
            <a:prstGeom prst="rect">
              <a:avLst/>
            </a:prstGeom>
          </p:spPr>
          <p:txBody>
            <a:bodyPr lIns="53245" tIns="53245" rIns="53245" bIns="5324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/>
          <p:cNvGrpSpPr/>
          <p:nvPr/>
        </p:nvGrpSpPr>
        <p:grpSpPr>
          <a:xfrm>
            <a:off x="-1752600" y="2705100"/>
            <a:ext cx="6096000" cy="7868984"/>
            <a:chOff x="0" y="0"/>
            <a:chExt cx="11935258" cy="13946378"/>
          </a:xfrm>
        </p:grpSpPr>
        <p:sp>
          <p:nvSpPr>
            <p:cNvPr id="15" name="Freeform 7"/>
            <p:cNvSpPr/>
            <p:nvPr/>
          </p:nvSpPr>
          <p:spPr>
            <a:xfrm flipH="1">
              <a:off x="110929" y="0"/>
              <a:ext cx="11824329" cy="10567994"/>
            </a:xfrm>
            <a:custGeom>
              <a:avLst/>
              <a:gdLst/>
              <a:ahLst/>
              <a:cxnLst/>
              <a:rect l="l" t="t" r="r" b="b"/>
              <a:pathLst>
                <a:path w="11824329" h="10567994">
                  <a:moveTo>
                    <a:pt x="11824329" y="0"/>
                  </a:moveTo>
                  <a:lnTo>
                    <a:pt x="0" y="0"/>
                  </a:lnTo>
                  <a:lnTo>
                    <a:pt x="0" y="10567994"/>
                  </a:lnTo>
                  <a:lnTo>
                    <a:pt x="11824329" y="10567994"/>
                  </a:lnTo>
                  <a:lnTo>
                    <a:pt x="11824329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grpSp>
          <p:nvGrpSpPr>
            <p:cNvPr id="16" name="Group 8"/>
            <p:cNvGrpSpPr/>
            <p:nvPr/>
          </p:nvGrpSpPr>
          <p:grpSpPr>
            <a:xfrm rot="-3248558">
              <a:off x="2353059" y="10091884"/>
              <a:ext cx="2628312" cy="2565424"/>
              <a:chOff x="0" y="0"/>
              <a:chExt cx="3130550" cy="3055645"/>
            </a:xfrm>
          </p:grpSpPr>
          <p:sp>
            <p:nvSpPr>
              <p:cNvPr id="23" name="Freeform 9"/>
              <p:cNvSpPr/>
              <p:nvPr/>
            </p:nvSpPr>
            <p:spPr>
              <a:xfrm>
                <a:off x="0" y="0"/>
                <a:ext cx="3130550" cy="3055645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3055645">
                    <a:moveTo>
                      <a:pt x="0" y="387350"/>
                    </a:moveTo>
                    <a:lnTo>
                      <a:pt x="0" y="3055645"/>
                    </a:lnTo>
                    <a:lnTo>
                      <a:pt x="3130550" y="3055645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F0F7F2"/>
              </a:solidFill>
            </p:spPr>
          </p:sp>
        </p:grpSp>
        <p:grpSp>
          <p:nvGrpSpPr>
            <p:cNvPr id="17" name="Group 10"/>
            <p:cNvGrpSpPr/>
            <p:nvPr/>
          </p:nvGrpSpPr>
          <p:grpSpPr>
            <a:xfrm rot="-6547538">
              <a:off x="4551228" y="9937302"/>
              <a:ext cx="2628312" cy="2565424"/>
              <a:chOff x="0" y="0"/>
              <a:chExt cx="3130550" cy="3055645"/>
            </a:xfrm>
          </p:grpSpPr>
          <p:sp>
            <p:nvSpPr>
              <p:cNvPr id="22" name="Freeform 11"/>
              <p:cNvSpPr/>
              <p:nvPr/>
            </p:nvSpPr>
            <p:spPr>
              <a:xfrm>
                <a:off x="0" y="0"/>
                <a:ext cx="3130550" cy="3055645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3055645">
                    <a:moveTo>
                      <a:pt x="0" y="387350"/>
                    </a:moveTo>
                    <a:lnTo>
                      <a:pt x="0" y="3055645"/>
                    </a:lnTo>
                    <a:lnTo>
                      <a:pt x="3130550" y="3055645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F0F7F2"/>
              </a:solidFill>
            </p:spPr>
          </p:sp>
        </p:grpSp>
        <p:grpSp>
          <p:nvGrpSpPr>
            <p:cNvPr id="18" name="Group 12"/>
            <p:cNvGrpSpPr/>
            <p:nvPr/>
          </p:nvGrpSpPr>
          <p:grpSpPr>
            <a:xfrm rot="-5612634">
              <a:off x="4211638" y="10523366"/>
              <a:ext cx="3065114" cy="3566325"/>
              <a:chOff x="0" y="0"/>
              <a:chExt cx="6350000" cy="6350000"/>
            </a:xfrm>
          </p:grpSpPr>
          <p:sp>
            <p:nvSpPr>
              <p:cNvPr id="21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0F7F2"/>
              </a:solidFill>
            </p:spPr>
          </p:sp>
        </p:grpSp>
        <p:grpSp>
          <p:nvGrpSpPr>
            <p:cNvPr id="19" name="Group 14"/>
            <p:cNvGrpSpPr/>
            <p:nvPr/>
          </p:nvGrpSpPr>
          <p:grpSpPr>
            <a:xfrm>
              <a:off x="0" y="6041230"/>
              <a:ext cx="977423" cy="1535742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82636"/>
              </a:solidFill>
            </p:spPr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72" y="0"/>
            <a:ext cx="9347541" cy="878010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56875" y="6241166"/>
            <a:ext cx="42001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/>
              <a:t> 单    词</a:t>
            </a:r>
            <a:endParaRPr lang="zh-CN" altLang="en-US" sz="10000" dirty="0"/>
          </a:p>
        </p:txBody>
      </p:sp>
      <p:sp>
        <p:nvSpPr>
          <p:cNvPr id="8" name="文本框 7"/>
          <p:cNvSpPr txBox="1"/>
          <p:nvPr/>
        </p:nvSpPr>
        <p:spPr>
          <a:xfrm>
            <a:off x="8372342" y="4376447"/>
            <a:ext cx="2754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0" dirty="0"/>
              <a:t>阅 读</a:t>
            </a:r>
            <a:endParaRPr lang="zh-CN" altLang="en-US" sz="9000" dirty="0"/>
          </a:p>
        </p:txBody>
      </p:sp>
      <p:sp>
        <p:nvSpPr>
          <p:cNvPr id="9" name="文本框 8"/>
          <p:cNvSpPr txBox="1"/>
          <p:nvPr/>
        </p:nvSpPr>
        <p:spPr>
          <a:xfrm>
            <a:off x="8631734" y="2997687"/>
            <a:ext cx="1898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语 法</a:t>
            </a:r>
            <a:endParaRPr lang="zh-CN" altLang="en-US" sz="6000" dirty="0"/>
          </a:p>
        </p:txBody>
      </p:sp>
      <p:sp>
        <p:nvSpPr>
          <p:cNvPr id="10" name="文本框 9"/>
          <p:cNvSpPr txBox="1"/>
          <p:nvPr/>
        </p:nvSpPr>
        <p:spPr>
          <a:xfrm>
            <a:off x="8744079" y="1938976"/>
            <a:ext cx="109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写 作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 rot="1120099">
            <a:off x="7036961" y="2724850"/>
            <a:ext cx="1338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0" dirty="0">
                <a:solidFill>
                  <a:schemeClr val="bg1">
                    <a:lumMod val="65000"/>
                  </a:schemeClr>
                </a:solidFill>
              </a:rPr>
              <a:t>思</a:t>
            </a:r>
            <a:endParaRPr lang="en-US" altLang="zh-CN" sz="9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sz="9000" dirty="0">
                <a:solidFill>
                  <a:schemeClr val="bg1">
                    <a:lumMod val="65000"/>
                  </a:schemeClr>
                </a:solidFill>
              </a:rPr>
              <a:t>维</a:t>
            </a:r>
            <a:endParaRPr lang="zh-CN" altLang="en-US" sz="9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2273</Words>
  <Application>WPS 演示</Application>
  <PresentationFormat>自定义</PresentationFormat>
  <Paragraphs>319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字由点字典黑 35J</vt:lpstr>
      <vt:lpstr>Montserrat Classic Bold</vt:lpstr>
      <vt:lpstr>Calibri</vt:lpstr>
      <vt:lpstr>Segoe UI Black</vt:lpstr>
      <vt:lpstr>Nunito Light</vt:lpstr>
      <vt:lpstr>思源黑体 2</vt:lpstr>
      <vt:lpstr>inherit</vt:lpstr>
      <vt:lpstr>字由点字典黑 65J</vt:lpstr>
      <vt:lpstr>字由点字倔强黑</vt:lpstr>
      <vt:lpstr>Arial Unicode MS</vt:lpstr>
      <vt:lpstr>Times New Roman</vt:lpstr>
      <vt:lpstr>Montserrat Ultra-Bold</vt:lpstr>
      <vt:lpstr>Segoe Print</vt:lpstr>
      <vt:lpstr>HelveticaNeue</vt:lpstr>
      <vt:lpstr>华文新魏</vt:lpstr>
      <vt:lpstr>Office Theme</vt:lpstr>
      <vt:lpstr>Word.Document.12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蓝白色电商远程培训招生插画手绘互联网介绍中文演示文稿</dc:title>
  <dc:creator>Administrator</dc:creator>
  <cp:lastModifiedBy>Administrator</cp:lastModifiedBy>
  <cp:revision>14</cp:revision>
  <dcterms:created xsi:type="dcterms:W3CDTF">2006-08-16T00:00:00Z</dcterms:created>
  <dcterms:modified xsi:type="dcterms:W3CDTF">2025-04-27T06:13:27Z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