
<file path=[Content_Types].xml><?xml version="1.0" encoding="utf-8"?>
<Types xmlns="http://schemas.openxmlformats.org/package/2006/content-types">
  <Default Extension="jpeg" ContentType="image/jpeg"/>
  <Default Extension="png" ContentType="image/png"/>
  <Default Extension="gif" ContentType="image/gi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70" r:id="rId3"/>
    <p:sldId id="256" r:id="rId4"/>
    <p:sldId id="257" r:id="rId5"/>
    <p:sldId id="258" r:id="rId6"/>
    <p:sldId id="259" r:id="rId8"/>
    <p:sldId id="260" r:id="rId9"/>
    <p:sldId id="261" r:id="rId10"/>
    <p:sldId id="262" r:id="rId11"/>
    <p:sldId id="263" r:id="rId12"/>
    <p:sldId id="264" r:id="rId13"/>
    <p:sldId id="266" r:id="rId14"/>
    <p:sldId id="268" r:id="rId15"/>
    <p:sldId id="267"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86152" initials="" lastIdx="0" clrIdx="0"/>
  <p:cmAuthor id="7" name="雨林木风" initials="雨" lastIdx="0" clrIdx="0"/>
  <p:cmAuthor id="1" name="gjbj" initials="g" lastIdx="0" clrIdx="0"/>
  <p:cmAuthor id="8" name="未知用户1" initials="未" lastIdx="0" clrIdx="0"/>
  <p:cmAuthor id="2" name="大胖 张" initials="大" lastIdx="0" clrIdx="2"/>
  <p:cmAuthor id="3" name="Administrator" initials="A" lastIdx="0" clrIdx="2"/>
  <p:cmAuthor id="4" name="王习习" initials="王" lastIdx="0" clrIdx="0"/>
  <p:cmAuthor id="5" name="作者" initials="作"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EF7E8"/>
    <a:srgbClr val="D6FF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commentAuthors" Target="commentAuthors.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00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3"/>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6.GIF"/><Relationship Id="rId4" Type="http://schemas.openxmlformats.org/officeDocument/2006/relationships/image" Target="../media/image25.png"/><Relationship Id="rId3"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media/media2.mp3"/></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2.xml"/><Relationship Id="rId2" Type="http://schemas.openxmlformats.org/officeDocument/2006/relationships/tags" Target="../tags/tag24.xml"/><Relationship Id="rId1"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8.jpe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6.xml"/><Relationship Id="rId5" Type="http://schemas.openxmlformats.org/officeDocument/2006/relationships/image" Target="../media/image24.png"/><Relationship Id="rId4" Type="http://schemas.microsoft.com/office/2007/relationships/media" Target="../media/media3.mp3"/><Relationship Id="rId3" Type="http://schemas.openxmlformats.org/officeDocument/2006/relationships/audio" Target="NULL" TargetMode="External"/><Relationship Id="rId2" Type="http://schemas.openxmlformats.org/officeDocument/2006/relationships/tags" Target="../tags/tag26.xml"/><Relationship Id="rId1" Type="http://schemas.openxmlformats.org/officeDocument/2006/relationships/tags" Target="../tags/tag25.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tags" Target="../tags/tag4.xml"/><Relationship Id="rId4" Type="http://schemas.openxmlformats.org/officeDocument/2006/relationships/image" Target="../media/image10.png"/><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0.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16.png"/><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image" Target="../media/image18.png"/><Relationship Id="rId4" Type="http://schemas.openxmlformats.org/officeDocument/2006/relationships/tags" Target="../tags/tag7.xml"/><Relationship Id="rId3" Type="http://schemas.openxmlformats.org/officeDocument/2006/relationships/tags" Target="../tags/tag6.xml"/><Relationship Id="rId27" Type="http://schemas.openxmlformats.org/officeDocument/2006/relationships/slideLayout" Target="../slideLayouts/slideLayout7.xml"/><Relationship Id="rId26" Type="http://schemas.openxmlformats.org/officeDocument/2006/relationships/image" Target="../media/image11.png"/><Relationship Id="rId25" Type="http://schemas.openxmlformats.org/officeDocument/2006/relationships/image" Target="../media/image21.png"/><Relationship Id="rId24" Type="http://schemas.openxmlformats.org/officeDocument/2006/relationships/tags" Target="../tags/tag23.xml"/><Relationship Id="rId23" Type="http://schemas.openxmlformats.org/officeDocument/2006/relationships/tags" Target="../tags/tag22.xml"/><Relationship Id="rId22" Type="http://schemas.openxmlformats.org/officeDocument/2006/relationships/image" Target="../media/image15.jpeg"/><Relationship Id="rId21" Type="http://schemas.openxmlformats.org/officeDocument/2006/relationships/image" Target="../media/image20.png"/><Relationship Id="rId20" Type="http://schemas.openxmlformats.org/officeDocument/2006/relationships/tags" Target="../tags/tag21.xml"/><Relationship Id="rId2" Type="http://schemas.openxmlformats.org/officeDocument/2006/relationships/tags" Target="../tags/tag5.xml"/><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image" Target="../media/image19.png"/><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流程图: 延期 3"/>
          <p:cNvSpPr/>
          <p:nvPr/>
        </p:nvSpPr>
        <p:spPr>
          <a:xfrm>
            <a:off x="-42545" y="5715"/>
            <a:ext cx="2720975" cy="612775"/>
          </a:xfrm>
          <a:prstGeom prst="flowChartDelay">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latin typeface="Times New Roman" panose="02020603050405020304" charset="0"/>
                <a:cs typeface="Times New Roman" panose="02020603050405020304" charset="0"/>
              </a:rPr>
              <a:t>Assignment</a:t>
            </a:r>
            <a:endParaRPr lang="en-US" altLang="zh-CN" sz="3200" b="1">
              <a:latin typeface="Times New Roman" panose="02020603050405020304" charset="0"/>
              <a:cs typeface="Times New Roman" panose="02020603050405020304" charset="0"/>
            </a:endParaRPr>
          </a:p>
        </p:txBody>
      </p:sp>
      <p:pic>
        <p:nvPicPr>
          <p:cNvPr id="2" name="门铃">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477135" y="401320"/>
            <a:ext cx="309880" cy="309880"/>
          </a:xfrm>
          <a:prstGeom prst="rect">
            <a:avLst/>
          </a:prstGeom>
        </p:spPr>
      </p:pic>
      <p:pic>
        <p:nvPicPr>
          <p:cNvPr id="3" name="图片 2" descr="新对话"/>
          <p:cNvPicPr>
            <a:picLocks noChangeAspect="1"/>
          </p:cNvPicPr>
          <p:nvPr/>
        </p:nvPicPr>
        <p:blipFill>
          <a:blip r:embed="rId4"/>
          <a:stretch>
            <a:fillRect/>
          </a:stretch>
        </p:blipFill>
        <p:spPr>
          <a:xfrm>
            <a:off x="0" y="618490"/>
            <a:ext cx="5848350" cy="6239510"/>
          </a:xfrm>
          <a:prstGeom prst="rect">
            <a:avLst/>
          </a:prstGeom>
        </p:spPr>
      </p:pic>
      <p:pic>
        <p:nvPicPr>
          <p:cNvPr id="5" name="图片 4" descr="门铃"/>
          <p:cNvPicPr>
            <a:picLocks noChangeAspect="1"/>
          </p:cNvPicPr>
          <p:nvPr/>
        </p:nvPicPr>
        <p:blipFill>
          <a:blip r:embed="rId5"/>
          <a:stretch>
            <a:fillRect/>
          </a:stretch>
        </p:blipFill>
        <p:spPr>
          <a:xfrm>
            <a:off x="3261995" y="54610"/>
            <a:ext cx="2834005" cy="2834005"/>
          </a:xfrm>
          <a:prstGeom prst="rect">
            <a:avLst/>
          </a:prstGeom>
        </p:spPr>
      </p:pic>
      <p:sp>
        <p:nvSpPr>
          <p:cNvPr id="6" name="文本框 5"/>
          <p:cNvSpPr txBox="1"/>
          <p:nvPr/>
        </p:nvSpPr>
        <p:spPr>
          <a:xfrm>
            <a:off x="6096000" y="401320"/>
            <a:ext cx="5971540" cy="6554470"/>
          </a:xfrm>
          <a:prstGeom prst="rect">
            <a:avLst/>
          </a:prstGeom>
          <a:noFill/>
        </p:spPr>
        <p:txBody>
          <a:bodyPr wrap="square" rtlCol="0" anchor="t">
            <a:spAutoFit/>
          </a:bodyPr>
          <a:p>
            <a:r>
              <a:rPr lang="en-US" altLang="zh-CN" sz="2800" b="1" i="1">
                <a:latin typeface="Times New Roman" panose="02020603050405020304" charset="0"/>
                <a:cs typeface="Times New Roman" panose="02020603050405020304" charset="0"/>
              </a:rPr>
              <a:t>Then the front door bell rang.</a:t>
            </a:r>
            <a:endParaRPr lang="en-US" altLang="zh-CN" sz="2800" b="1" i="1">
              <a:latin typeface="Times New Roman" panose="02020603050405020304" charset="0"/>
              <a:cs typeface="Times New Roman" panose="02020603050405020304" charset="0"/>
            </a:endParaRPr>
          </a:p>
          <a:p>
            <a:r>
              <a:rPr lang="en-US" altLang="zh-CN" sz="2800" b="1" i="1" u="sng">
                <a:latin typeface="Times New Roman" panose="02020603050405020304" charset="0"/>
                <a:cs typeface="Times New Roman" panose="02020603050405020304" charset="0"/>
              </a:rPr>
              <a:t>                                                               </a:t>
            </a:r>
            <a:r>
              <a:rPr lang="en-US" altLang="zh-CN" sz="2800" b="1" i="1">
                <a:noFill/>
                <a:latin typeface="Times New Roman" panose="02020603050405020304" charset="0"/>
                <a:cs typeface="Times New Roman" panose="02020603050405020304" charset="0"/>
              </a:rPr>
              <a:t>;</a:t>
            </a:r>
            <a:endParaRPr lang="en-US" altLang="zh-CN" sz="2800" b="1" i="1">
              <a:latin typeface="Times New Roman" panose="02020603050405020304" charset="0"/>
              <a:cs typeface="Times New Roman" panose="02020603050405020304" charset="0"/>
            </a:endParaRPr>
          </a:p>
          <a:p>
            <a:r>
              <a:rPr lang="en-US" altLang="zh-CN" sz="2800" b="1" i="1" u="sng">
                <a:latin typeface="Times New Roman" panose="02020603050405020304" charset="0"/>
                <a:cs typeface="Times New Roman" panose="02020603050405020304" charset="0"/>
                <a:sym typeface="+mn-ea"/>
              </a:rPr>
              <a:t>                                                               </a:t>
            </a:r>
            <a:r>
              <a:rPr lang="en-US" altLang="zh-CN" sz="2800" b="1" i="1">
                <a:noFill/>
                <a:latin typeface="Times New Roman" panose="02020603050405020304" charset="0"/>
                <a:cs typeface="Times New Roman" panose="02020603050405020304" charset="0"/>
                <a:sym typeface="+mn-ea"/>
              </a:rPr>
              <a:t>;</a:t>
            </a:r>
            <a:endParaRPr lang="en-US" altLang="zh-CN" sz="2800" b="1" i="1">
              <a:latin typeface="Times New Roman" panose="02020603050405020304" charset="0"/>
              <a:cs typeface="Times New Roman" panose="02020603050405020304" charset="0"/>
            </a:endParaRPr>
          </a:p>
          <a:p>
            <a:r>
              <a:rPr lang="en-US" altLang="zh-CN" sz="2800" b="1" i="1" u="sng">
                <a:latin typeface="Times New Roman" panose="02020603050405020304" charset="0"/>
                <a:cs typeface="Times New Roman" panose="02020603050405020304" charset="0"/>
                <a:sym typeface="+mn-ea"/>
              </a:rPr>
              <a:t>                                                               </a:t>
            </a:r>
            <a:r>
              <a:rPr lang="en-US" altLang="zh-CN" sz="2800" b="1" i="1">
                <a:noFill/>
                <a:latin typeface="Times New Roman" panose="02020603050405020304" charset="0"/>
                <a:cs typeface="Times New Roman" panose="02020603050405020304" charset="0"/>
                <a:sym typeface="+mn-ea"/>
              </a:rPr>
              <a:t>;</a:t>
            </a:r>
            <a:endParaRPr lang="en-US" altLang="zh-CN" sz="2800" b="1" i="1">
              <a:latin typeface="Times New Roman" panose="02020603050405020304" charset="0"/>
              <a:cs typeface="Times New Roman" panose="02020603050405020304" charset="0"/>
            </a:endParaRPr>
          </a:p>
          <a:p>
            <a:r>
              <a:rPr lang="en-US" altLang="zh-CN" sz="2800" b="1" i="1" u="sng">
                <a:latin typeface="Times New Roman" panose="02020603050405020304" charset="0"/>
                <a:cs typeface="Times New Roman" panose="02020603050405020304" charset="0"/>
                <a:sym typeface="+mn-ea"/>
              </a:rPr>
              <a:t>                                                               </a:t>
            </a:r>
            <a:r>
              <a:rPr lang="en-US" altLang="zh-CN" sz="2800" b="1" i="1">
                <a:noFill/>
                <a:latin typeface="Times New Roman" panose="02020603050405020304" charset="0"/>
                <a:cs typeface="Times New Roman" panose="02020603050405020304" charset="0"/>
                <a:sym typeface="+mn-ea"/>
              </a:rPr>
              <a:t>;</a:t>
            </a:r>
            <a:endParaRPr lang="en-US" altLang="zh-CN" sz="2800" b="1" i="1">
              <a:latin typeface="Times New Roman" panose="02020603050405020304" charset="0"/>
              <a:cs typeface="Times New Roman" panose="02020603050405020304" charset="0"/>
            </a:endParaRPr>
          </a:p>
          <a:p>
            <a:r>
              <a:rPr lang="en-US" altLang="zh-CN" sz="2800" b="1" i="1" u="sng">
                <a:latin typeface="Times New Roman" panose="02020603050405020304" charset="0"/>
                <a:cs typeface="Times New Roman" panose="02020603050405020304" charset="0"/>
                <a:sym typeface="+mn-ea"/>
              </a:rPr>
              <a:t>                                                               </a:t>
            </a:r>
            <a:r>
              <a:rPr lang="en-US" altLang="zh-CN" sz="2800" b="1" i="1">
                <a:noFill/>
                <a:latin typeface="Times New Roman" panose="02020603050405020304" charset="0"/>
                <a:cs typeface="Times New Roman" panose="02020603050405020304" charset="0"/>
                <a:sym typeface="+mn-ea"/>
              </a:rPr>
              <a:t>;</a:t>
            </a:r>
            <a:endParaRPr lang="en-US" altLang="zh-CN" sz="2800" b="1" i="1">
              <a:latin typeface="Times New Roman" panose="02020603050405020304" charset="0"/>
              <a:cs typeface="Times New Roman" panose="02020603050405020304" charset="0"/>
            </a:endParaRPr>
          </a:p>
          <a:p>
            <a:r>
              <a:rPr lang="en-US" altLang="zh-CN" sz="2800" b="1" i="1" u="sng">
                <a:latin typeface="Times New Roman" panose="02020603050405020304" charset="0"/>
                <a:cs typeface="Times New Roman" panose="02020603050405020304" charset="0"/>
                <a:sym typeface="+mn-ea"/>
              </a:rPr>
              <a:t>                                                               </a:t>
            </a:r>
            <a:r>
              <a:rPr lang="en-US" altLang="zh-CN" sz="2800" b="1" i="1">
                <a:noFill/>
                <a:latin typeface="Times New Roman" panose="02020603050405020304" charset="0"/>
                <a:cs typeface="Times New Roman" panose="02020603050405020304" charset="0"/>
                <a:sym typeface="+mn-ea"/>
              </a:rPr>
              <a:t>;</a:t>
            </a:r>
            <a:endParaRPr lang="en-US" altLang="zh-CN" sz="2800" b="1" i="1">
              <a:latin typeface="Times New Roman" panose="02020603050405020304" charset="0"/>
              <a:cs typeface="Times New Roman" panose="02020603050405020304" charset="0"/>
            </a:endParaRPr>
          </a:p>
          <a:p>
            <a:r>
              <a:rPr lang="en-US" altLang="zh-CN" sz="2800" b="1" i="1">
                <a:latin typeface="Times New Roman" panose="02020603050405020304" charset="0"/>
                <a:cs typeface="Times New Roman" panose="02020603050405020304" charset="0"/>
              </a:rPr>
              <a:t>The next morning a car drove up and took Tony away.</a:t>
            </a:r>
            <a:r>
              <a:rPr lang="en-US" altLang="zh-CN" sz="2800" b="1">
                <a:latin typeface="Times New Roman" panose="02020603050405020304" charset="0"/>
                <a:cs typeface="Times New Roman" panose="02020603050405020304" charset="0"/>
              </a:rPr>
              <a:t> </a:t>
            </a:r>
            <a:endParaRPr lang="en-US" altLang="zh-CN" sz="2800" b="1">
              <a:latin typeface="Times New Roman" panose="02020603050405020304" charset="0"/>
              <a:cs typeface="Times New Roman" panose="02020603050405020304" charset="0"/>
            </a:endParaRPr>
          </a:p>
          <a:p>
            <a:r>
              <a:rPr lang="en-US" altLang="zh-CN" sz="2800" b="1" i="1" u="sng">
                <a:latin typeface="Times New Roman" panose="02020603050405020304" charset="0"/>
                <a:cs typeface="Times New Roman" panose="02020603050405020304" charset="0"/>
                <a:sym typeface="+mn-ea"/>
              </a:rPr>
              <a:t>                                                               </a:t>
            </a:r>
            <a:r>
              <a:rPr lang="en-US" altLang="zh-CN" sz="2800" b="1" i="1">
                <a:noFill/>
                <a:latin typeface="Times New Roman" panose="02020603050405020304" charset="0"/>
                <a:cs typeface="Times New Roman" panose="02020603050405020304" charset="0"/>
                <a:sym typeface="+mn-ea"/>
              </a:rPr>
              <a:t>;</a:t>
            </a:r>
            <a:endParaRPr lang="en-US" altLang="zh-CN" sz="2800" b="1" i="1">
              <a:latin typeface="Times New Roman" panose="02020603050405020304" charset="0"/>
              <a:cs typeface="Times New Roman" panose="02020603050405020304" charset="0"/>
            </a:endParaRPr>
          </a:p>
          <a:p>
            <a:r>
              <a:rPr lang="en-US" altLang="zh-CN" sz="2800" b="1" i="1" u="sng">
                <a:latin typeface="Times New Roman" panose="02020603050405020304" charset="0"/>
                <a:cs typeface="Times New Roman" panose="02020603050405020304" charset="0"/>
                <a:sym typeface="+mn-ea"/>
              </a:rPr>
              <a:t>                                                               </a:t>
            </a:r>
            <a:r>
              <a:rPr lang="en-US" altLang="zh-CN" sz="2800" b="1" i="1">
                <a:noFill/>
                <a:latin typeface="Times New Roman" panose="02020603050405020304" charset="0"/>
                <a:cs typeface="Times New Roman" panose="02020603050405020304" charset="0"/>
                <a:sym typeface="+mn-ea"/>
              </a:rPr>
              <a:t>;</a:t>
            </a:r>
            <a:endParaRPr lang="en-US" altLang="zh-CN" sz="2800" b="1" i="1">
              <a:latin typeface="Times New Roman" panose="02020603050405020304" charset="0"/>
              <a:cs typeface="Times New Roman" panose="02020603050405020304" charset="0"/>
            </a:endParaRPr>
          </a:p>
          <a:p>
            <a:r>
              <a:rPr lang="en-US" altLang="zh-CN" sz="2800" b="1" i="1" u="sng">
                <a:latin typeface="Times New Roman" panose="02020603050405020304" charset="0"/>
                <a:cs typeface="Times New Roman" panose="02020603050405020304" charset="0"/>
                <a:sym typeface="+mn-ea"/>
              </a:rPr>
              <a:t>                                                               </a:t>
            </a:r>
            <a:r>
              <a:rPr lang="en-US" altLang="zh-CN" sz="2800" b="1" i="1">
                <a:noFill/>
                <a:latin typeface="Times New Roman" panose="02020603050405020304" charset="0"/>
                <a:cs typeface="Times New Roman" panose="02020603050405020304" charset="0"/>
                <a:sym typeface="+mn-ea"/>
              </a:rPr>
              <a:t>;</a:t>
            </a:r>
            <a:endParaRPr lang="en-US" altLang="zh-CN" sz="2800" b="1" i="1">
              <a:latin typeface="Times New Roman" panose="02020603050405020304" charset="0"/>
              <a:cs typeface="Times New Roman" panose="02020603050405020304" charset="0"/>
            </a:endParaRPr>
          </a:p>
          <a:p>
            <a:r>
              <a:rPr lang="en-US" altLang="zh-CN" sz="2800" b="1" i="1" u="sng">
                <a:latin typeface="Times New Roman" panose="02020603050405020304" charset="0"/>
                <a:cs typeface="Times New Roman" panose="02020603050405020304" charset="0"/>
                <a:sym typeface="+mn-ea"/>
              </a:rPr>
              <a:t>                                                               </a:t>
            </a:r>
            <a:r>
              <a:rPr lang="en-US" altLang="zh-CN" sz="2800" b="1" i="1">
                <a:noFill/>
                <a:latin typeface="Times New Roman" panose="02020603050405020304" charset="0"/>
                <a:cs typeface="Times New Roman" panose="02020603050405020304" charset="0"/>
                <a:sym typeface="+mn-ea"/>
              </a:rPr>
              <a:t>;</a:t>
            </a:r>
            <a:endParaRPr lang="en-US" altLang="zh-CN" sz="2800" b="1" i="1">
              <a:latin typeface="Times New Roman" panose="02020603050405020304" charset="0"/>
              <a:cs typeface="Times New Roman" panose="02020603050405020304" charset="0"/>
            </a:endParaRPr>
          </a:p>
          <a:p>
            <a:r>
              <a:rPr lang="en-US" altLang="zh-CN" sz="2800" b="1" i="1" u="sng">
                <a:latin typeface="Times New Roman" panose="02020603050405020304" charset="0"/>
                <a:cs typeface="Times New Roman" panose="02020603050405020304" charset="0"/>
                <a:sym typeface="+mn-ea"/>
              </a:rPr>
              <a:t>                                                               </a:t>
            </a:r>
            <a:r>
              <a:rPr lang="en-US" altLang="zh-CN" sz="2800" b="1" i="1">
                <a:noFill/>
                <a:latin typeface="Times New Roman" panose="02020603050405020304" charset="0"/>
                <a:cs typeface="Times New Roman" panose="02020603050405020304" charset="0"/>
                <a:sym typeface="+mn-ea"/>
              </a:rPr>
              <a:t>;</a:t>
            </a:r>
            <a:endParaRPr lang="en-US" altLang="zh-CN" sz="2800" b="1" i="1">
              <a:latin typeface="Times New Roman" panose="02020603050405020304" charset="0"/>
              <a:cs typeface="Times New Roman" panose="02020603050405020304" charset="0"/>
            </a:endParaRPr>
          </a:p>
          <a:p>
            <a:r>
              <a:rPr lang="en-US" altLang="zh-CN" sz="2800" b="1" i="1" u="sng">
                <a:latin typeface="Times New Roman" panose="02020603050405020304" charset="0"/>
                <a:cs typeface="Times New Roman" panose="02020603050405020304" charset="0"/>
                <a:sym typeface="+mn-ea"/>
              </a:rPr>
              <a:t>                                                               </a:t>
            </a:r>
            <a:r>
              <a:rPr lang="en-US" altLang="zh-CN" sz="2800" b="1" i="1">
                <a:noFill/>
                <a:latin typeface="Times New Roman" panose="02020603050405020304" charset="0"/>
                <a:cs typeface="Times New Roman" panose="02020603050405020304" charset="0"/>
                <a:sym typeface="+mn-ea"/>
              </a:rPr>
              <a:t>;</a:t>
            </a:r>
            <a:endParaRPr lang="en-US" altLang="zh-CN" sz="2800" b="1">
              <a:latin typeface="Times New Roman" panose="02020603050405020304" charset="0"/>
              <a:cs typeface="Times New Roman" panose="02020603050405020304" charset="0"/>
            </a:endParaRPr>
          </a:p>
        </p:txBody>
      </p:sp>
      <p:sp>
        <p:nvSpPr>
          <p:cNvPr id="7" name="文本框 6"/>
          <p:cNvSpPr txBox="1"/>
          <p:nvPr/>
        </p:nvSpPr>
        <p:spPr>
          <a:xfrm>
            <a:off x="6150610" y="780415"/>
            <a:ext cx="5692775" cy="2717800"/>
          </a:xfrm>
          <a:prstGeom prst="rect">
            <a:avLst/>
          </a:prstGeom>
          <a:noFill/>
        </p:spPr>
        <p:txBody>
          <a:bodyPr wrap="square" rtlCol="0">
            <a:noAutofit/>
          </a:bodyPr>
          <a:p>
            <a:r>
              <a:rPr lang="en-US" altLang="zh-CN" sz="2800">
                <a:solidFill>
                  <a:srgbClr val="FF0000"/>
                </a:solidFill>
                <a:latin typeface="Times New Roman" panose="02020603050405020304" charset="0"/>
                <a:cs typeface="Times New Roman" panose="02020603050405020304" charset="0"/>
              </a:rPr>
              <a:t>Who rang the bell?</a:t>
            </a:r>
            <a:endParaRPr lang="en-US" altLang="zh-CN" sz="2800">
              <a:solidFill>
                <a:srgbClr val="FF0000"/>
              </a:solidFill>
              <a:latin typeface="Times New Roman" panose="02020603050405020304" charset="0"/>
              <a:cs typeface="Times New Roman" panose="02020603050405020304" charset="0"/>
            </a:endParaRPr>
          </a:p>
          <a:p>
            <a:r>
              <a:rPr lang="en-US" altLang="zh-CN" sz="2800">
                <a:solidFill>
                  <a:srgbClr val="FF0000"/>
                </a:solidFill>
                <a:latin typeface="Times New Roman" panose="02020603050405020304" charset="0"/>
                <a:cs typeface="Times New Roman" panose="02020603050405020304" charset="0"/>
              </a:rPr>
              <a:t>How was the party? Was it successful?</a:t>
            </a:r>
            <a:endParaRPr lang="zh-CN" altLang="en-US" sz="2800">
              <a:solidFill>
                <a:srgbClr val="FF0000"/>
              </a:solidFill>
              <a:latin typeface="Times New Roman" panose="02020603050405020304" charset="0"/>
              <a:cs typeface="Times New Roman" panose="02020603050405020304" charset="0"/>
            </a:endParaRPr>
          </a:p>
          <a:p>
            <a:r>
              <a:rPr lang="en-US" altLang="zh-CN" sz="2800">
                <a:solidFill>
                  <a:srgbClr val="FF0000"/>
                </a:solidFill>
                <a:latin typeface="Times New Roman" panose="02020603050405020304" charset="0"/>
                <a:cs typeface="Times New Roman" panose="02020603050405020304" charset="0"/>
              </a:rPr>
              <a:t>What would happen between Claire and Tony?</a:t>
            </a:r>
            <a:endParaRPr lang="en-US" altLang="zh-CN" sz="2800">
              <a:solidFill>
                <a:srgbClr val="FF0000"/>
              </a:solidFill>
              <a:latin typeface="Times New Roman" panose="02020603050405020304" charset="0"/>
              <a:cs typeface="Times New Roman" panose="02020603050405020304" charset="0"/>
            </a:endParaRPr>
          </a:p>
          <a:p>
            <a:r>
              <a:rPr lang="en-US" altLang="zh-CN" sz="2800">
                <a:solidFill>
                  <a:srgbClr val="FF0000"/>
                </a:solidFill>
                <a:latin typeface="Times New Roman" panose="02020603050405020304" charset="0"/>
                <a:cs typeface="Times New Roman" panose="02020603050405020304" charset="0"/>
              </a:rPr>
              <a:t>What would happen between Claire and Gladys?</a:t>
            </a:r>
            <a:endParaRPr lang="en-US" altLang="zh-CN" sz="2800">
              <a:solidFill>
                <a:srgbClr val="FF0000"/>
              </a:solidFill>
              <a:latin typeface="Times New Roman" panose="02020603050405020304" charset="0"/>
              <a:cs typeface="Times New Roman" panose="02020603050405020304" charset="0"/>
            </a:endParaRPr>
          </a:p>
          <a:p>
            <a:endParaRPr lang="en-US" altLang="zh-CN" sz="2800">
              <a:solidFill>
                <a:srgbClr val="FF0000"/>
              </a:solidFill>
              <a:latin typeface="Times New Roman" panose="02020603050405020304" charset="0"/>
              <a:cs typeface="Times New Roman" panose="02020603050405020304" charset="0"/>
            </a:endParaRPr>
          </a:p>
        </p:txBody>
      </p:sp>
      <p:sp>
        <p:nvSpPr>
          <p:cNvPr id="8" name="文本框 7"/>
          <p:cNvSpPr txBox="1"/>
          <p:nvPr/>
        </p:nvSpPr>
        <p:spPr>
          <a:xfrm>
            <a:off x="6150610" y="4140200"/>
            <a:ext cx="5692775" cy="2717800"/>
          </a:xfrm>
          <a:prstGeom prst="rect">
            <a:avLst/>
          </a:prstGeom>
          <a:noFill/>
        </p:spPr>
        <p:txBody>
          <a:bodyPr wrap="square" rtlCol="0">
            <a:noAutofit/>
          </a:bodyPr>
          <a:p>
            <a:r>
              <a:rPr lang="en-US" altLang="zh-CN" sz="2800">
                <a:solidFill>
                  <a:srgbClr val="FF0000"/>
                </a:solidFill>
                <a:latin typeface="Times New Roman" panose="02020603050405020304" charset="0"/>
                <a:cs typeface="Times New Roman" panose="02020603050405020304" charset="0"/>
              </a:rPr>
              <a:t>What would happen to Tony?</a:t>
            </a:r>
            <a:endParaRPr lang="en-US" altLang="zh-CN" sz="2800">
              <a:solidFill>
                <a:srgbClr val="FF0000"/>
              </a:solidFill>
              <a:latin typeface="Times New Roman" panose="02020603050405020304" charset="0"/>
              <a:cs typeface="Times New Roman" panose="02020603050405020304" charset="0"/>
            </a:endParaRPr>
          </a:p>
          <a:p>
            <a:r>
              <a:rPr lang="en-US" altLang="zh-CN" sz="2800">
                <a:solidFill>
                  <a:srgbClr val="FF0000"/>
                </a:solidFill>
                <a:latin typeface="Times New Roman" panose="02020603050405020304" charset="0"/>
                <a:cs typeface="Times New Roman" panose="02020603050405020304" charset="0"/>
                <a:sym typeface="+mn-ea"/>
              </a:rPr>
              <a:t>Did he pass the test?</a:t>
            </a:r>
            <a:endParaRPr lang="en-US" altLang="zh-CN" sz="2800">
              <a:solidFill>
                <a:srgbClr val="FF0000"/>
              </a:solidFill>
              <a:latin typeface="Times New Roman" panose="02020603050405020304" charset="0"/>
              <a:cs typeface="Times New Roman" panose="02020603050405020304" charset="0"/>
            </a:endParaRPr>
          </a:p>
          <a:p>
            <a:r>
              <a:rPr lang="en-US" altLang="zh-CN" sz="2800">
                <a:solidFill>
                  <a:srgbClr val="FF0000"/>
                </a:solidFill>
                <a:latin typeface="Times New Roman" panose="02020603050405020304" charset="0"/>
                <a:cs typeface="Times New Roman" panose="02020603050405020304" charset="0"/>
              </a:rPr>
              <a:t>Would he be </a:t>
            </a:r>
            <a:r>
              <a:rPr lang="en-US" altLang="zh-CN" sz="2800">
                <a:solidFill>
                  <a:srgbClr val="FF0000"/>
                </a:solidFill>
                <a:highlight>
                  <a:srgbClr val="FFFF00"/>
                </a:highlight>
                <a:latin typeface="Times New Roman" panose="02020603050405020304" charset="0"/>
                <a:cs typeface="Times New Roman" panose="02020603050405020304" charset="0"/>
              </a:rPr>
              <a:t>recognized, upgraded or destroyed</a:t>
            </a:r>
            <a:r>
              <a:rPr lang="en-US" altLang="zh-CN" sz="2800">
                <a:solidFill>
                  <a:srgbClr val="FF0000"/>
                </a:solidFill>
                <a:latin typeface="Times New Roman" panose="02020603050405020304" charset="0"/>
                <a:cs typeface="Times New Roman" panose="02020603050405020304" charset="0"/>
              </a:rPr>
              <a:t>?</a:t>
            </a:r>
            <a:endParaRPr lang="en-US" altLang="zh-CN" sz="2800">
              <a:solidFill>
                <a:srgbClr val="FF0000"/>
              </a:solidFill>
              <a:latin typeface="Times New Roman" panose="02020603050405020304" charset="0"/>
              <a:cs typeface="Times New Roman" panose="02020603050405020304" charset="0"/>
            </a:endParaRPr>
          </a:p>
        </p:txBody>
      </p:sp>
      <p:sp>
        <p:nvSpPr>
          <p:cNvPr id="9" name="文本框 8"/>
          <p:cNvSpPr txBox="1"/>
          <p:nvPr/>
        </p:nvSpPr>
        <p:spPr>
          <a:xfrm>
            <a:off x="2580005" y="5715"/>
            <a:ext cx="6096000" cy="521970"/>
          </a:xfrm>
          <a:prstGeom prst="rect">
            <a:avLst/>
          </a:prstGeom>
          <a:noFill/>
        </p:spPr>
        <p:txBody>
          <a:bodyPr wrap="square" rtlCol="0" anchor="t">
            <a:spAutoFit/>
          </a:bodyPr>
          <a:p>
            <a:r>
              <a:rPr lang="en-US" altLang="zh-CN" sz="2800" b="1">
                <a:latin typeface="Times New Roman" panose="02020603050405020304" charset="0"/>
                <a:cs typeface="Times New Roman" panose="02020603050405020304" charset="0"/>
              </a:rPr>
              <a:t>Write the ending of the story</a:t>
            </a:r>
            <a:r>
              <a:rPr lang="en-US" altLang="zh-CN" sz="2000" b="1"/>
              <a:t> </a:t>
            </a:r>
            <a:endParaRPr lang="en-US" altLang="zh-CN"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30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2"/>
                </p:tgtEl>
              </p:cMediaNode>
            </p:audio>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userDrawn="1"/>
        </p:nvSpPr>
        <p:spPr>
          <a:xfrm>
            <a:off x="3195955" y="0"/>
            <a:ext cx="8970010" cy="534670"/>
          </a:xfrm>
          <a:prstGeom prst="rect">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9D8F"/>
              </a:solidFill>
              <a:latin typeface="方正小标宋简体" panose="02000000000000000000" charset="-122"/>
              <a:ea typeface="方正小标宋简体" panose="02000000000000000000" charset="-122"/>
            </a:endParaRPr>
          </a:p>
        </p:txBody>
      </p:sp>
      <p:sp>
        <p:nvSpPr>
          <p:cNvPr id="3" name="文本框 2"/>
          <p:cNvSpPr txBox="1"/>
          <p:nvPr/>
        </p:nvSpPr>
        <p:spPr>
          <a:xfrm>
            <a:off x="4217670" y="65405"/>
            <a:ext cx="7974330" cy="521970"/>
          </a:xfrm>
          <a:prstGeom prst="rect">
            <a:avLst/>
          </a:prstGeom>
          <a:noFill/>
          <a:extLst>
            <a:ext uri="{909E8E84-426E-40DD-AFC4-6F175D3DCCD1}">
              <a14:hiddenFill xmlns:a14="http://schemas.microsoft.com/office/drawing/2010/main">
                <a:solidFill>
                  <a:schemeClr val="accent3">
                    <a:lumMod val="20000"/>
                    <a:lumOff val="80000"/>
                  </a:schemeClr>
                </a:solidFill>
              </a14:hiddenFill>
            </a:ext>
          </a:extLst>
        </p:spPr>
        <p:txBody>
          <a:bodyPr wrap="square" rtlCol="0" anchor="t">
            <a:spAutoFit/>
          </a:bodyPr>
          <a:lstStyle/>
          <a:p>
            <a:pPr algn="ctr"/>
            <a:r>
              <a:rPr lang="zh-CN" altLang="en-US" sz="2800" b="1">
                <a:latin typeface="Times New Roman" panose="02020603050405020304" charset="0"/>
                <a:cs typeface="Times New Roman" panose="02020603050405020304" charset="0"/>
              </a:rPr>
              <a:t>Isaac Asimov</a:t>
            </a:r>
            <a:r>
              <a:rPr lang="en-US" altLang="zh-CN" sz="2800" b="1">
                <a:latin typeface="Times New Roman" panose="02020603050405020304" charset="0"/>
                <a:cs typeface="Times New Roman" panose="02020603050405020304" charset="0"/>
              </a:rPr>
              <a:t> and his Three Laws of Robotics</a:t>
            </a:r>
            <a:endParaRPr lang="en-US" altLang="zh-CN" sz="2800" b="1">
              <a:latin typeface="Times New Roman" panose="02020603050405020304" charset="0"/>
              <a:cs typeface="Times New Roman" panose="02020603050405020304" charset="0"/>
            </a:endParaRPr>
          </a:p>
        </p:txBody>
      </p:sp>
      <p:sp>
        <p:nvSpPr>
          <p:cNvPr id="9" name="文本框 8"/>
          <p:cNvSpPr txBox="1"/>
          <p:nvPr/>
        </p:nvSpPr>
        <p:spPr>
          <a:xfrm>
            <a:off x="381000" y="1413510"/>
            <a:ext cx="7461250" cy="4742815"/>
          </a:xfrm>
          <a:prstGeom prst="rect">
            <a:avLst/>
          </a:prstGeom>
          <a:solidFill>
            <a:schemeClr val="accent4">
              <a:lumMod val="20000"/>
              <a:lumOff val="80000"/>
            </a:schemeClr>
          </a:solidFill>
        </p:spPr>
        <p:txBody>
          <a:bodyPr wrap="square" rtlCol="0">
            <a:spAutoFit/>
          </a:bodyPr>
          <a:lstStyle/>
          <a:p>
            <a:pPr>
              <a:lnSpc>
                <a:spcPct val="120000"/>
              </a:lnSpc>
              <a:spcBef>
                <a:spcPct val="0"/>
              </a:spcBef>
              <a:spcAft>
                <a:spcPct val="0"/>
              </a:spcAft>
            </a:pPr>
            <a:r>
              <a:rPr lang="en-US" altLang="zh-CN" sz="2800" b="1">
                <a:latin typeface="Times New Roman" panose="02020603050405020304" charset="0"/>
                <a:cs typeface="Times New Roman" panose="02020603050405020304" charset="0"/>
              </a:rPr>
              <a:t>Law 1</a:t>
            </a:r>
            <a:r>
              <a:rPr lang="en-US" altLang="zh-CN" sz="2800">
                <a:latin typeface="Times New Roman" panose="02020603050405020304" charset="0"/>
                <a:cs typeface="Times New Roman" panose="02020603050405020304" charset="0"/>
              </a:rPr>
              <a:t>   A robot may not injure a human being, or, through </a:t>
            </a:r>
            <a:r>
              <a:rPr lang="en-US" altLang="zh-CN" sz="2800">
                <a:solidFill>
                  <a:srgbClr val="C00000"/>
                </a:solidFill>
                <a:latin typeface="Times New Roman" panose="02020603050405020304" charset="0"/>
                <a:cs typeface="Times New Roman" panose="02020603050405020304" charset="0"/>
              </a:rPr>
              <a:t>inaction</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不作为</a:t>
            </a:r>
            <a:r>
              <a:rPr lang="en-US" altLang="zh-CN" sz="2800">
                <a:latin typeface="Times New Roman" panose="02020603050405020304" charset="0"/>
                <a:cs typeface="Times New Roman" panose="02020603050405020304" charset="0"/>
              </a:rPr>
              <a:t>), allow a human being to come to harm.</a:t>
            </a:r>
            <a:endParaRPr lang="en-US" altLang="zh-CN" sz="2800">
              <a:latin typeface="Times New Roman" panose="02020603050405020304" charset="0"/>
              <a:cs typeface="Times New Roman" panose="02020603050405020304" charset="0"/>
            </a:endParaRPr>
          </a:p>
          <a:p>
            <a:pPr>
              <a:lnSpc>
                <a:spcPct val="120000"/>
              </a:lnSpc>
              <a:spcBef>
                <a:spcPct val="0"/>
              </a:spcBef>
              <a:spcAft>
                <a:spcPct val="0"/>
              </a:spcAft>
            </a:pPr>
            <a:r>
              <a:rPr lang="en-US" altLang="zh-CN" sz="2800" b="1">
                <a:latin typeface="Times New Roman" panose="02020603050405020304" charset="0"/>
                <a:cs typeface="Times New Roman" panose="02020603050405020304" charset="0"/>
              </a:rPr>
              <a:t>Law 2</a:t>
            </a:r>
            <a:r>
              <a:rPr lang="en-US" altLang="zh-CN" sz="2800">
                <a:latin typeface="Times New Roman" panose="02020603050405020304" charset="0"/>
                <a:cs typeface="Times New Roman" panose="02020603050405020304" charset="0"/>
              </a:rPr>
              <a:t>   A robot must obey the orders given it by human beings except where such orders would </a:t>
            </a:r>
            <a:r>
              <a:rPr lang="en-US" altLang="zh-CN" sz="2800">
                <a:solidFill>
                  <a:srgbClr val="C00000"/>
                </a:solidFill>
                <a:latin typeface="Times New Roman" panose="02020603050405020304" charset="0"/>
                <a:cs typeface="Times New Roman" panose="02020603050405020304" charset="0"/>
              </a:rPr>
              <a:t>conflict</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起冲突</a:t>
            </a:r>
            <a:r>
              <a:rPr lang="en-US" altLang="zh-CN" sz="2800">
                <a:latin typeface="Times New Roman" panose="02020603050405020304" charset="0"/>
                <a:cs typeface="Times New Roman" panose="02020603050405020304" charset="0"/>
              </a:rPr>
              <a:t>)</a:t>
            </a:r>
            <a:r>
              <a:rPr lang="en-US" altLang="zh-CN" sz="2800">
                <a:solidFill>
                  <a:srgbClr val="C00000"/>
                </a:solidFill>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with the first law.</a:t>
            </a:r>
            <a:endParaRPr lang="en-US" altLang="zh-CN" sz="2800">
              <a:latin typeface="Times New Roman" panose="02020603050405020304" charset="0"/>
              <a:cs typeface="Times New Roman" panose="02020603050405020304" charset="0"/>
            </a:endParaRPr>
          </a:p>
          <a:p>
            <a:pPr>
              <a:lnSpc>
                <a:spcPct val="120000"/>
              </a:lnSpc>
              <a:spcBef>
                <a:spcPct val="0"/>
              </a:spcBef>
              <a:spcAft>
                <a:spcPct val="0"/>
              </a:spcAft>
            </a:pPr>
            <a:r>
              <a:rPr lang="en-US" altLang="zh-CN" sz="2800" b="1">
                <a:latin typeface="Times New Roman" panose="02020603050405020304" charset="0"/>
                <a:cs typeface="Times New Roman" panose="02020603050405020304" charset="0"/>
              </a:rPr>
              <a:t>Law 3  </a:t>
            </a:r>
            <a:r>
              <a:rPr lang="en-US" altLang="zh-CN" sz="2800">
                <a:latin typeface="Times New Roman" panose="02020603050405020304" charset="0"/>
                <a:cs typeface="Times New Roman" panose="02020603050405020304" charset="0"/>
              </a:rPr>
              <a:t> A robot must protect its own </a:t>
            </a:r>
            <a:r>
              <a:rPr lang="en-US" altLang="zh-CN" sz="2800">
                <a:solidFill>
                  <a:srgbClr val="C00000"/>
                </a:solidFill>
                <a:latin typeface="Times New Roman" panose="02020603050405020304" charset="0"/>
                <a:cs typeface="Times New Roman" panose="02020603050405020304" charset="0"/>
              </a:rPr>
              <a:t>existence</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存在</a:t>
            </a:r>
            <a:r>
              <a:rPr lang="en-US" altLang="zh-CN" sz="2800">
                <a:latin typeface="Times New Roman" panose="02020603050405020304" charset="0"/>
                <a:cs typeface="Times New Roman" panose="02020603050405020304" charset="0"/>
              </a:rPr>
              <a:t>)</a:t>
            </a:r>
            <a:r>
              <a:rPr lang="en-US" altLang="zh-CN" sz="2800">
                <a:solidFill>
                  <a:srgbClr val="C00000"/>
                </a:solidFill>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as long as such protection does not conflict with the first law or second law.</a:t>
            </a:r>
            <a:endParaRPr lang="en-US" altLang="zh-CN" sz="2800">
              <a:latin typeface="Times New Roman" panose="02020603050405020304" charset="0"/>
              <a:cs typeface="Times New Roman" panose="02020603050405020304" charset="0"/>
            </a:endParaRPr>
          </a:p>
        </p:txBody>
      </p:sp>
      <p:sp>
        <p:nvSpPr>
          <p:cNvPr id="100" name="文本框 99"/>
          <p:cNvSpPr txBox="1"/>
          <p:nvPr/>
        </p:nvSpPr>
        <p:spPr>
          <a:xfrm>
            <a:off x="954405" y="1551940"/>
            <a:ext cx="6315075" cy="1373505"/>
          </a:xfrm>
          <a:prstGeom prst="rect">
            <a:avLst/>
          </a:prstGeom>
          <a:solidFill>
            <a:schemeClr val="accent4">
              <a:lumMod val="75000"/>
            </a:schemeClr>
          </a:solidFill>
        </p:spPr>
        <p:style>
          <a:lnRef idx="0">
            <a:srgbClr val="FFFFFF"/>
          </a:lnRef>
          <a:fillRef idx="1">
            <a:schemeClr val="accent1"/>
          </a:fillRef>
          <a:effectRef idx="0">
            <a:srgbClr val="FFFFFF"/>
          </a:effectRef>
          <a:fontRef idx="minor">
            <a:schemeClr val="lt1"/>
          </a:fontRef>
        </p:style>
        <p:txBody>
          <a:bodyPr wrap="square">
            <a:noAutofit/>
          </a:bodyPr>
          <a:p>
            <a:pPr indent="0"/>
            <a:r>
              <a:rPr lang="en-US" sz="3600" b="1" i="1">
                <a:latin typeface="Times New Roman" panose="02020603050405020304" charset="0"/>
                <a:ea typeface="宋体" panose="02010600030101010101" pitchFamily="2" charset="-122"/>
                <a:cs typeface="Times New Roman" panose="02020603050405020304" charset="0"/>
              </a:rPr>
              <a:t>The robot wouldn’t harm Claire or allow her to be harmed.</a:t>
            </a:r>
            <a:endParaRPr lang="en-US" altLang="en-US" sz="3600" b="1" i="1">
              <a:latin typeface="Times New Roman" panose="02020603050405020304" charset="0"/>
              <a:ea typeface="宋体" panose="02010600030101010101" pitchFamily="2" charset="-122"/>
              <a:cs typeface="Times New Roman" panose="02020603050405020304" charset="0"/>
            </a:endParaRPr>
          </a:p>
        </p:txBody>
      </p:sp>
      <p:sp>
        <p:nvSpPr>
          <p:cNvPr id="4" name="矩形 3"/>
          <p:cNvSpPr/>
          <p:nvPr/>
        </p:nvSpPr>
        <p:spPr>
          <a:xfrm>
            <a:off x="448310" y="1444625"/>
            <a:ext cx="7326630" cy="1679575"/>
          </a:xfrm>
          <a:prstGeom prst="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流程图: 延期 9"/>
          <p:cNvSpPr/>
          <p:nvPr/>
        </p:nvSpPr>
        <p:spPr>
          <a:xfrm>
            <a:off x="0" y="-25400"/>
            <a:ext cx="4645660" cy="612775"/>
          </a:xfrm>
          <a:prstGeom prst="flowChartDelay">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smtClean="0">
                <a:latin typeface="Times New Roman" panose="02020603050405020304" charset="0"/>
                <a:ea typeface="锐字工房金刚粗黑简1.0" panose="02010600030101010101" charset="-122"/>
                <a:cs typeface="Times New Roman" panose="02020603050405020304" charset="0"/>
                <a:sym typeface="+mn-ea"/>
              </a:rPr>
              <a:t>Further information</a:t>
            </a:r>
            <a:endParaRPr lang="en-US" altLang="zh-CN" sz="3200" b="1">
              <a:latin typeface="Times New Roman" panose="02020603050405020304" charset="0"/>
              <a:cs typeface="Times New Roman" panose="02020603050405020304" charset="0"/>
            </a:endParaRPr>
          </a:p>
        </p:txBody>
      </p:sp>
      <p:sp>
        <p:nvSpPr>
          <p:cNvPr id="11" name="文本框 10"/>
          <p:cNvSpPr txBox="1"/>
          <p:nvPr/>
        </p:nvSpPr>
        <p:spPr>
          <a:xfrm>
            <a:off x="448310" y="677545"/>
            <a:ext cx="10307320" cy="521970"/>
          </a:xfrm>
          <a:prstGeom prst="rect">
            <a:avLst/>
          </a:prstGeom>
          <a:noFill/>
        </p:spPr>
        <p:txBody>
          <a:bodyPr wrap="square" rtlCol="0" anchor="t">
            <a:spAutoFit/>
          </a:bodyPr>
          <a:p>
            <a:r>
              <a:rPr lang="en-US" altLang="zh-CN" sz="2800">
                <a:latin typeface="Times New Roman" panose="02020603050405020304" charset="0"/>
                <a:cs typeface="Times New Roman" panose="02020603050405020304" charset="0"/>
              </a:rPr>
              <a:t>For Claire, falling in love with a robot is also a kind of</a:t>
            </a:r>
            <a:r>
              <a:rPr lang="en-US" altLang="zh-CN" sz="2800">
                <a:solidFill>
                  <a:srgbClr val="C00000"/>
                </a:solidFill>
                <a:latin typeface="Times New Roman" panose="02020603050405020304" charset="0"/>
                <a:cs typeface="Times New Roman" panose="02020603050405020304" charset="0"/>
              </a:rPr>
              <a:t> emotional harm.</a:t>
            </a:r>
            <a:endParaRPr lang="en-US" altLang="zh-CN" sz="2800">
              <a:solidFill>
                <a:srgbClr val="C00000"/>
              </a:solidFill>
              <a:latin typeface="Times New Roman" panose="02020603050405020304" charset="0"/>
              <a:cs typeface="Times New Roman" panose="02020603050405020304" charset="0"/>
            </a:endParaRPr>
          </a:p>
        </p:txBody>
      </p:sp>
      <p:pic>
        <p:nvPicPr>
          <p:cNvPr id="2" name="图片 1"/>
          <p:cNvPicPr/>
          <p:nvPr/>
        </p:nvPicPr>
        <p:blipFill>
          <a:blip r:embed="rId1">
            <a:grayscl/>
          </a:blip>
          <a:stretch>
            <a:fillRect/>
          </a:stretch>
        </p:blipFill>
        <p:spPr>
          <a:xfrm>
            <a:off x="7865110" y="1414145"/>
            <a:ext cx="4244340" cy="4742180"/>
          </a:xfrm>
          <a:prstGeom prst="rect">
            <a:avLst/>
          </a:prstGeom>
        </p:spPr>
      </p:pic>
    </p:spTree>
    <p:custDataLst>
      <p:tags r:id="rId2"/>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00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wipe(down)">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4" grpId="0" bldLvl="0" animBg="1"/>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p:nvPr/>
        </p:nvPicPr>
        <p:blipFill>
          <a:blip r:embed="rId1"/>
          <a:stretch>
            <a:fillRect/>
          </a:stretch>
        </p:blipFill>
        <p:spPr>
          <a:xfrm>
            <a:off x="0" y="55245"/>
            <a:ext cx="12192635" cy="67544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00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3" name="文本框 2"/>
          <p:cNvSpPr txBox="1"/>
          <p:nvPr>
            <p:custDataLst>
              <p:tags r:id="rId1"/>
            </p:custDataLst>
          </p:nvPr>
        </p:nvSpPr>
        <p:spPr>
          <a:xfrm>
            <a:off x="108585" y="233680"/>
            <a:ext cx="11839575" cy="521970"/>
          </a:xfrm>
          <a:prstGeom prst="rect">
            <a:avLst/>
          </a:prstGeom>
          <a:solidFill>
            <a:schemeClr val="bg1"/>
          </a:solidFill>
        </p:spPr>
        <p:txBody>
          <a:bodyPr wrap="square" rtlCol="0" anchor="t">
            <a:spAutoFit/>
          </a:bodyPr>
          <a:p>
            <a:r>
              <a:rPr lang="en-US" altLang="zh-CN" sz="2800" b="1">
                <a:latin typeface="Times New Roman" panose="02020603050405020304" charset="0"/>
                <a:ea typeface="宋体" panose="02010600030101010101" pitchFamily="2" charset="-122"/>
                <a:sym typeface="宋体" panose="02010600030101010101" pitchFamily="2" charset="-122"/>
              </a:rPr>
              <a:t>Listen to the rest of the story and see </a:t>
            </a:r>
            <a:r>
              <a:rPr lang="en-US" altLang="zh-CN" sz="2800" b="1">
                <a:solidFill>
                  <a:srgbClr val="C00000"/>
                </a:solidFill>
                <a:latin typeface="Times New Roman" panose="02020603050405020304" charset="0"/>
                <a:ea typeface="宋体" panose="02010600030101010101" pitchFamily="2" charset="-122"/>
                <a:sym typeface="宋体" panose="02010600030101010101" pitchFamily="2" charset="-122"/>
              </a:rPr>
              <a:t>how different is it from your ending</a:t>
            </a:r>
            <a:r>
              <a:rPr lang="en-US" altLang="zh-CN" sz="2800" b="1">
                <a:latin typeface="Times New Roman" panose="02020603050405020304" charset="0"/>
                <a:ea typeface="宋体" panose="02010600030101010101" pitchFamily="2" charset="-122"/>
                <a:sym typeface="宋体" panose="02010600030101010101" pitchFamily="2" charset="-122"/>
              </a:rPr>
              <a:t>.</a:t>
            </a:r>
            <a:endParaRPr lang="en-US" altLang="zh-CN" sz="2800" b="1">
              <a:sym typeface="+mn-ea"/>
            </a:endParaRPr>
          </a:p>
        </p:txBody>
      </p:sp>
      <p:sp>
        <p:nvSpPr>
          <p:cNvPr id="5" name="内容占位符 7"/>
          <p:cNvSpPr>
            <a:spLocks noGrp="1"/>
          </p:cNvSpPr>
          <p:nvPr>
            <p:custDataLst>
              <p:tags r:id="rId2"/>
            </p:custDataLst>
          </p:nvPr>
        </p:nvSpPr>
        <p:spPr>
          <a:xfrm>
            <a:off x="288290" y="1089660"/>
            <a:ext cx="11719560" cy="5678170"/>
          </a:xfrm>
          <a:prstGeom prst="rect">
            <a:avLst/>
          </a:prstGeom>
          <a:solidFill>
            <a:schemeClr val="accent4">
              <a:lumMod val="20000"/>
              <a:lumOff val="80000"/>
            </a:schemeClr>
          </a:solidFill>
          <a:ln w="19050">
            <a:solidFill>
              <a:srgbClr val="00B050"/>
            </a:solidFill>
            <a:prstDash val="sysDot"/>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ts val="3100"/>
              </a:lnSpc>
              <a:spcBef>
                <a:spcPts val="0"/>
              </a:spcBef>
              <a:buNone/>
            </a:pPr>
            <a:r>
              <a:rPr lang="en-US" altLang="zh-CN" sz="1900">
                <a:latin typeface="Times New Roman" panose="02020603050405020304" charset="0"/>
                <a:cs typeface="Times New Roman" panose="02020603050405020304" charset="0"/>
                <a:sym typeface="+mn-ea"/>
              </a:rPr>
              <a:t>   </a:t>
            </a:r>
            <a:r>
              <a:rPr lang="en-US" altLang="zh-CN" sz="2000">
                <a:latin typeface="Times New Roman" panose="02020603050405020304" charset="0"/>
                <a:cs typeface="Times New Roman" panose="02020603050405020304" charset="0"/>
                <a:sym typeface="+mn-ea"/>
              </a:rPr>
              <a:t> </a:t>
            </a:r>
            <a:r>
              <a:rPr lang="en-US" altLang="zh-CN" sz="2100" i="1">
                <a:latin typeface="Times New Roman" panose="02020603050405020304" charset="0"/>
                <a:cs typeface="Times New Roman" panose="02020603050405020304" charset="0"/>
                <a:sym typeface="+mn-ea"/>
              </a:rPr>
              <a:t> </a:t>
            </a:r>
            <a:r>
              <a:rPr lang="en-US" altLang="zh-CN" sz="2400" i="1">
                <a:latin typeface="Times New Roman" panose="02020603050405020304" charset="0"/>
                <a:cs typeface="Times New Roman" panose="02020603050405020304" charset="0"/>
                <a:sym typeface="+mn-ea"/>
              </a:rPr>
              <a:t>Then the front door bell rang. </a:t>
            </a:r>
            <a:r>
              <a:rPr lang="en-US" altLang="zh-CN" sz="2400" dirty="0">
                <a:latin typeface="Times New Roman" panose="02020603050405020304" charset="0"/>
                <a:cs typeface="Times New Roman" panose="02020603050405020304" charset="0"/>
                <a:sym typeface="+mn-ea"/>
              </a:rPr>
              <a:t>Tony let her go and disappeared from sight. It was then that Claire realized that Tony had opened the curtains of the front window. Her guests had seen everything! The women were impressed by Claire, the house and the delicious cuisine. Just before they left, Claire heard Gladys whispering to another woman that she had never seen anyone so handsome as Tony. What a sweet victory to be envied by those women! She might not be as beautiful as them, but none of them had such a handsome lover. Then she remembered — Tony was just a machine. She shouted "Leave me alone" and ran to her bed. She cried all night.  </a:t>
            </a:r>
            <a:endParaRPr lang="en-US" altLang="zh-CN" sz="2400" dirty="0">
              <a:latin typeface="Times New Roman" panose="02020603050405020304" charset="0"/>
              <a:cs typeface="Times New Roman" panose="02020603050405020304" charset="0"/>
              <a:sym typeface="+mn-ea"/>
            </a:endParaRPr>
          </a:p>
          <a:p>
            <a:pPr marL="0" indent="0" algn="just" fontAlgn="auto">
              <a:lnSpc>
                <a:spcPts val="3100"/>
              </a:lnSpc>
              <a:spcBef>
                <a:spcPts val="1200"/>
              </a:spcBef>
              <a:buNone/>
            </a:pPr>
            <a:r>
              <a:rPr lang="en-US" altLang="zh-CN" sz="2400" i="1">
                <a:latin typeface="Times New Roman" panose="02020603050405020304" charset="0"/>
                <a:cs typeface="Times New Roman" panose="02020603050405020304" charset="0"/>
                <a:sym typeface="+mn-ea"/>
              </a:rPr>
              <a:t>    The next morning a car drove up and took Tony away</a:t>
            </a:r>
            <a:r>
              <a:rPr lang="en-US" altLang="zh-CN" sz="2400">
                <a:latin typeface="Times New Roman" panose="02020603050405020304" charset="0"/>
                <a:cs typeface="Times New Roman" panose="02020603050405020304" charset="0"/>
                <a:sym typeface="+mn-ea"/>
              </a:rPr>
              <a:t>. The company was very pleased with Tony's report on his three weeks with Claire. Tony had protected a human being from harm when he prevented Claire from falling off a ladder. He had also opened the curtains that night so that the other women would see him and Claire, which would make them envy Claire. But even though Tony had been so clever, he would have to be rebuilt — you cannot have women falling in love with machines.</a:t>
            </a:r>
            <a:endParaRPr lang="en-US" altLang="zh-CN" sz="2400">
              <a:latin typeface="Times New Roman" panose="02020603050405020304" charset="0"/>
              <a:cs typeface="Times New Roman" panose="02020603050405020304" charset="0"/>
              <a:sym typeface="+mn-ea"/>
            </a:endParaRPr>
          </a:p>
          <a:p>
            <a:pPr marL="0" indent="0" algn="just" fontAlgn="auto">
              <a:lnSpc>
                <a:spcPts val="3100"/>
              </a:lnSpc>
              <a:spcBef>
                <a:spcPts val="0"/>
              </a:spcBef>
              <a:buNone/>
            </a:pPr>
            <a:r>
              <a:rPr lang="en-US" altLang="zh-CN" sz="2100" dirty="0">
                <a:latin typeface="Times New Roman" panose="02020603050405020304" charset="0"/>
                <a:cs typeface="Times New Roman" panose="02020603050405020304" charset="0"/>
                <a:sym typeface="+mn-ea"/>
              </a:rPr>
              <a:t>      </a:t>
            </a:r>
            <a:endParaRPr lang="en-US" altLang="zh-CN" sz="2100" dirty="0">
              <a:latin typeface="Times New Roman" panose="02020603050405020304" charset="0"/>
              <a:cs typeface="Times New Roman" panose="02020603050405020304" charset="0"/>
              <a:sym typeface="+mn-ea"/>
            </a:endParaRPr>
          </a:p>
        </p:txBody>
      </p:sp>
      <p:pic>
        <p:nvPicPr>
          <p:cNvPr id="4" name="02_3 How do you think this story will end">
            <a:hlinkClick r:id="" action="ppaction://media"/>
          </p:cNvPr>
          <p:cNvPicPr>
            <a:picLocks noRot="1" noChangeAspect="1"/>
          </p:cNvPicPr>
          <p:nvPr>
            <a:audioFile r:link="rId3"/>
            <p:extLst>
              <p:ext uri="{DAA4B4D4-6D71-4841-9C94-3DE7FCFB9230}">
                <p14:media xmlns:p14="http://schemas.microsoft.com/office/powerpoint/2010/main" r:embed="rId4">
                  <p14:trim st="10427.932617"/>
                </p14:media>
              </p:ext>
            </p:extLst>
          </p:nvPr>
        </p:nvPicPr>
        <p:blipFill>
          <a:blip r:embed="rId5"/>
          <a:stretch>
            <a:fillRect/>
          </a:stretch>
        </p:blipFill>
        <p:spPr>
          <a:xfrm>
            <a:off x="11388818" y="136789"/>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additive="base">
                                        <p:cTn id="11" dur="106052"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nvSpPr>
        <p:spPr>
          <a:xfrm>
            <a:off x="-27940" y="-2540"/>
            <a:ext cx="12261850" cy="3206750"/>
          </a:xfrm>
          <a:prstGeom prst="rect">
            <a:avLst/>
          </a:prstGeom>
          <a:gradFill>
            <a:gsLst>
              <a:gs pos="45000">
                <a:srgbClr val="81C28B"/>
              </a:gs>
              <a:gs pos="0">
                <a:srgbClr val="52AD37"/>
              </a:gs>
              <a:gs pos="100000">
                <a:srgbClr val="AEDDF8"/>
              </a:gs>
            </a:gsLst>
            <a:lin ang="27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标题 1"/>
          <p:cNvSpPr>
            <a:spLocks noGrp="1"/>
          </p:cNvSpPr>
          <p:nvPr>
            <p:ph type="ctrTitle"/>
          </p:nvPr>
        </p:nvSpPr>
        <p:spPr>
          <a:xfrm>
            <a:off x="1767205" y="276225"/>
            <a:ext cx="9144000" cy="1193800"/>
          </a:xfrm>
        </p:spPr>
        <p:txBody>
          <a:bodyPr/>
          <a:p>
            <a:r>
              <a:rPr lang="en-US" altLang="zh-CN" b="1">
                <a:latin typeface="Times New Roman" panose="02020603050405020304" charset="0"/>
                <a:cs typeface="Times New Roman" panose="02020603050405020304" charset="0"/>
              </a:rPr>
              <a:t>XB4U1 Science Fiction</a:t>
            </a:r>
            <a:endParaRPr lang="en-US" altLang="zh-CN" b="1">
              <a:latin typeface="Times New Roman" panose="02020603050405020304" charset="0"/>
              <a:cs typeface="Times New Roman" panose="02020603050405020304" charset="0"/>
            </a:endParaRPr>
          </a:p>
        </p:txBody>
      </p:sp>
      <p:sp>
        <p:nvSpPr>
          <p:cNvPr id="3" name="副标题 2"/>
          <p:cNvSpPr>
            <a:spLocks noGrp="1"/>
          </p:cNvSpPr>
          <p:nvPr>
            <p:ph type="subTitle" idx="1"/>
          </p:nvPr>
        </p:nvSpPr>
        <p:spPr>
          <a:xfrm>
            <a:off x="360680" y="2465070"/>
            <a:ext cx="11040110" cy="963930"/>
          </a:xfrm>
        </p:spPr>
        <p:txBody>
          <a:bodyPr>
            <a:noAutofit/>
          </a:bodyPr>
          <a:p>
            <a:r>
              <a:rPr lang="en-US" altLang="zh-CN" sz="3600" b="1">
                <a:latin typeface="Times New Roman" panose="02020603050405020304" charset="0"/>
                <a:cs typeface="Times New Roman" panose="02020603050405020304" charset="0"/>
              </a:rPr>
              <a:t>Explore the relationship between humans and robots</a:t>
            </a:r>
            <a:endParaRPr lang="en-US" altLang="zh-CN" sz="3600" b="1">
              <a:latin typeface="Times New Roman" panose="02020603050405020304" charset="0"/>
              <a:cs typeface="Times New Roman" panose="02020603050405020304" charset="0"/>
            </a:endParaRPr>
          </a:p>
          <a:p>
            <a:endParaRPr lang="en-US" altLang="zh-CN" sz="3600" b="1">
              <a:latin typeface="Times New Roman" panose="02020603050405020304" charset="0"/>
              <a:cs typeface="Times New Roman" panose="02020603050405020304" charset="0"/>
            </a:endParaRPr>
          </a:p>
        </p:txBody>
      </p:sp>
      <p:sp>
        <p:nvSpPr>
          <p:cNvPr id="4" name="文本框 3"/>
          <p:cNvSpPr txBox="1"/>
          <p:nvPr/>
        </p:nvSpPr>
        <p:spPr>
          <a:xfrm>
            <a:off x="3048000" y="1470025"/>
            <a:ext cx="6096000" cy="706755"/>
          </a:xfrm>
          <a:prstGeom prst="rect">
            <a:avLst/>
          </a:prstGeom>
          <a:noFill/>
        </p:spPr>
        <p:txBody>
          <a:bodyPr wrap="square" rtlCol="0" anchor="t">
            <a:spAutoFit/>
          </a:bodyPr>
          <a:p>
            <a:r>
              <a:rPr lang="en-US" altLang="zh-CN" sz="4000" b="1">
                <a:latin typeface="Times New Roman" panose="02020603050405020304" charset="0"/>
                <a:cs typeface="Times New Roman" panose="02020603050405020304" charset="0"/>
                <a:sym typeface="+mn-ea"/>
              </a:rPr>
              <a:t>Reading and Thinking</a:t>
            </a:r>
            <a:endParaRPr lang="en-US" altLang="zh-CN" sz="4000" b="1">
              <a:latin typeface="Times New Roman" panose="02020603050405020304" charset="0"/>
              <a:cs typeface="Times New Roman" panose="02020603050405020304" charset="0"/>
              <a:sym typeface="+mn-ea"/>
            </a:endParaRPr>
          </a:p>
        </p:txBody>
      </p:sp>
      <p:pic>
        <p:nvPicPr>
          <p:cNvPr id="6" name="图片 5" descr="哆啦 A 梦与作业"/>
          <p:cNvPicPr>
            <a:picLocks noChangeAspect="1"/>
          </p:cNvPicPr>
          <p:nvPr/>
        </p:nvPicPr>
        <p:blipFill>
          <a:blip r:embed="rId1"/>
          <a:stretch>
            <a:fillRect/>
          </a:stretch>
        </p:blipFill>
        <p:spPr>
          <a:xfrm>
            <a:off x="0" y="3639820"/>
            <a:ext cx="3177540" cy="3177540"/>
          </a:xfrm>
          <a:prstGeom prst="rect">
            <a:avLst/>
          </a:prstGeom>
        </p:spPr>
      </p:pic>
      <p:pic>
        <p:nvPicPr>
          <p:cNvPr id="7" name="图片 6" descr="哆啦 A 梦与作业 (1)"/>
          <p:cNvPicPr>
            <a:picLocks noChangeAspect="1"/>
          </p:cNvPicPr>
          <p:nvPr/>
        </p:nvPicPr>
        <p:blipFill>
          <a:blip r:embed="rId2"/>
          <a:stretch>
            <a:fillRect/>
          </a:stretch>
        </p:blipFill>
        <p:spPr>
          <a:xfrm>
            <a:off x="2483485" y="3640455"/>
            <a:ext cx="3265805" cy="3188970"/>
          </a:xfrm>
          <a:prstGeom prst="rect">
            <a:avLst/>
          </a:prstGeom>
        </p:spPr>
      </p:pic>
      <p:pic>
        <p:nvPicPr>
          <p:cNvPr id="12" name="图片 11" descr="哆啦 A 梦与作业"/>
          <p:cNvPicPr>
            <a:picLocks noChangeAspect="1"/>
          </p:cNvPicPr>
          <p:nvPr/>
        </p:nvPicPr>
        <p:blipFill>
          <a:blip r:embed="rId3"/>
          <a:srcRect b="6028"/>
          <a:stretch>
            <a:fillRect/>
          </a:stretch>
        </p:blipFill>
        <p:spPr>
          <a:xfrm>
            <a:off x="5355590" y="3639820"/>
            <a:ext cx="3453765" cy="3246120"/>
          </a:xfrm>
          <a:prstGeom prst="rect">
            <a:avLst/>
          </a:prstGeom>
        </p:spPr>
      </p:pic>
      <p:pic>
        <p:nvPicPr>
          <p:cNvPr id="13" name="图片 12" descr="哆啦 A 梦与作业"/>
          <p:cNvPicPr>
            <a:picLocks noChangeAspect="1"/>
          </p:cNvPicPr>
          <p:nvPr/>
        </p:nvPicPr>
        <p:blipFill>
          <a:blip r:embed="rId4"/>
          <a:srcRect b="6231"/>
          <a:stretch>
            <a:fillRect/>
          </a:stretch>
        </p:blipFill>
        <p:spPr>
          <a:xfrm>
            <a:off x="8809355" y="3639820"/>
            <a:ext cx="3357245" cy="3189605"/>
          </a:xfrm>
          <a:prstGeom prst="rect">
            <a:avLst/>
          </a:prstGeom>
        </p:spPr>
      </p:pic>
      <p:sp>
        <p:nvSpPr>
          <p:cNvPr id="5" name="文本框 4"/>
          <p:cNvSpPr txBox="1"/>
          <p:nvPr/>
        </p:nvSpPr>
        <p:spPr>
          <a:xfrm>
            <a:off x="10417810" y="3237865"/>
            <a:ext cx="1524000" cy="368300"/>
          </a:xfrm>
          <a:prstGeom prst="rect">
            <a:avLst/>
          </a:prstGeom>
          <a:noFill/>
        </p:spPr>
        <p:txBody>
          <a:bodyPr wrap="square" rtlCol="0">
            <a:spAutoFit/>
          </a:bodyPr>
          <a:p>
            <a:r>
              <a:rPr lang="en-US" altLang="zh-CN">
                <a:latin typeface="Times New Roman" panose="02020603050405020304" charset="0"/>
                <a:cs typeface="Times New Roman" panose="02020603050405020304" charset="0"/>
              </a:rPr>
              <a:t>By Jennifer</a:t>
            </a:r>
            <a:endParaRPr lang="zh-CN" altLang="en-US">
              <a:latin typeface="Times New Roman" panose="02020603050405020304" charset="0"/>
              <a:cs typeface="Times New Roman" panose="020206030504050203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流程图: 延期 3"/>
          <p:cNvSpPr/>
          <p:nvPr/>
        </p:nvSpPr>
        <p:spPr>
          <a:xfrm>
            <a:off x="0" y="-48260"/>
            <a:ext cx="1993900" cy="612775"/>
          </a:xfrm>
          <a:prstGeom prst="flowChartDelay">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latin typeface="Times New Roman" panose="02020603050405020304" charset="0"/>
                <a:cs typeface="Times New Roman" panose="02020603050405020304" charset="0"/>
              </a:rPr>
              <a:t>Lead-in</a:t>
            </a:r>
            <a:endParaRPr lang="en-US" altLang="zh-CN" sz="3200" b="1">
              <a:latin typeface="Times New Roman" panose="02020603050405020304" charset="0"/>
              <a:cs typeface="Times New Roman" panose="02020603050405020304" charset="0"/>
            </a:endParaRPr>
          </a:p>
        </p:txBody>
      </p:sp>
      <p:pic>
        <p:nvPicPr>
          <p:cNvPr id="6" name="Claire's trouble">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181350" y="1461770"/>
            <a:ext cx="5328920" cy="5043170"/>
          </a:xfrm>
          <a:prstGeom prst="rect">
            <a:avLst/>
          </a:prstGeom>
        </p:spPr>
      </p:pic>
      <p:sp>
        <p:nvSpPr>
          <p:cNvPr id="7" name="文本框 6"/>
          <p:cNvSpPr txBox="1"/>
          <p:nvPr/>
        </p:nvSpPr>
        <p:spPr>
          <a:xfrm>
            <a:off x="2570480" y="158115"/>
            <a:ext cx="6876415" cy="1076325"/>
          </a:xfrm>
          <a:prstGeom prst="rect">
            <a:avLst/>
          </a:prstGeom>
          <a:noFill/>
        </p:spPr>
        <p:txBody>
          <a:bodyPr wrap="square" rtlCol="0">
            <a:spAutoFit/>
          </a:bodyPr>
          <a:p>
            <a:r>
              <a:rPr lang="en-US" altLang="zh-CN" sz="3200">
                <a:latin typeface="Times New Roman" panose="02020603050405020304" charset="0"/>
                <a:cs typeface="Times New Roman" panose="02020603050405020304" charset="0"/>
              </a:rPr>
              <a:t>What will the robot be like?</a:t>
            </a:r>
            <a:endParaRPr lang="en-US" altLang="zh-CN" sz="3200">
              <a:latin typeface="Times New Roman" panose="02020603050405020304" charset="0"/>
              <a:cs typeface="Times New Roman" panose="02020603050405020304" charset="0"/>
            </a:endParaRPr>
          </a:p>
          <a:p>
            <a:r>
              <a:rPr lang="en-US" altLang="zh-CN" sz="3200">
                <a:latin typeface="Times New Roman" panose="02020603050405020304" charset="0"/>
                <a:cs typeface="Times New Roman" panose="02020603050405020304" charset="0"/>
              </a:rPr>
              <a:t>Will Claire get along well with the robot?</a:t>
            </a:r>
            <a:endParaRPr lang="en-US" altLang="zh-CN" sz="32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p:cTn id="9" fill="hold" display="1">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additive="base">
                                        <p:cTn id="14" dur="1" fill="hold"/>
                                        <p:tgtEl>
                                          <p:spTgt spid="6"/>
                                        </p:tgtEl>
                                      </p:cBhvr>
                                    </p:cmd>
                                  </p:childTnLst>
                                </p:cTn>
                              </p:par>
                            </p:childTnLst>
                          </p:cTn>
                        </p:par>
                      </p:childTnLst>
                    </p:cTn>
                  </p:par>
                </p:childTnLst>
              </p:cTn>
              <p:nextCondLst>
                <p:cond evt="onClick" delay="0">
                  <p:tgtEl>
                    <p:spTgt spid="6"/>
                  </p:tgtEl>
                </p:cond>
              </p:nextCondLst>
            </p:seq>
          </p:childTnLst>
        </p:cTn>
      </p:par>
    </p:tnLst>
    <p:bldLst>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流程图: 延期 3"/>
          <p:cNvSpPr/>
          <p:nvPr/>
        </p:nvSpPr>
        <p:spPr>
          <a:xfrm>
            <a:off x="0" y="1905"/>
            <a:ext cx="2680970" cy="612775"/>
          </a:xfrm>
          <a:prstGeom prst="flowChartDelay">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latin typeface="Times New Roman" panose="02020603050405020304" charset="0"/>
                <a:cs typeface="Times New Roman" panose="02020603050405020304" charset="0"/>
              </a:rPr>
              <a:t>Prediction</a:t>
            </a:r>
            <a:endParaRPr lang="en-US" altLang="zh-CN" sz="3200" b="1">
              <a:latin typeface="Times New Roman" panose="02020603050405020304" charset="0"/>
              <a:cs typeface="Times New Roman" panose="02020603050405020304" charset="0"/>
            </a:endParaRPr>
          </a:p>
        </p:txBody>
      </p:sp>
      <p:sp>
        <p:nvSpPr>
          <p:cNvPr id="5" name="文本框 4"/>
          <p:cNvSpPr txBox="1"/>
          <p:nvPr/>
        </p:nvSpPr>
        <p:spPr>
          <a:xfrm>
            <a:off x="-39370" y="766445"/>
            <a:ext cx="7511415" cy="521970"/>
          </a:xfrm>
          <a:prstGeom prst="rect">
            <a:avLst/>
          </a:prstGeom>
          <a:noFill/>
        </p:spPr>
        <p:txBody>
          <a:bodyPr wrap="square" rtlCol="0" anchor="t">
            <a:spAutoFit/>
          </a:bodyPr>
          <a:p>
            <a:r>
              <a:rPr lang="en-US" altLang="zh-CN" sz="2800" b="1">
                <a:latin typeface="Times New Roman" panose="02020603050405020304" charset="0"/>
                <a:cs typeface="Times New Roman" panose="02020603050405020304" charset="0"/>
              </a:rPr>
              <a:t>Focus on the </a:t>
            </a:r>
            <a:r>
              <a:rPr lang="en-US" altLang="zh-CN" sz="2800" b="1">
                <a:solidFill>
                  <a:srgbClr val="C00000"/>
                </a:solidFill>
                <a:latin typeface="Times New Roman" panose="02020603050405020304" charset="0"/>
                <a:cs typeface="Times New Roman" panose="02020603050405020304" charset="0"/>
              </a:rPr>
              <a:t>title</a:t>
            </a:r>
            <a:r>
              <a:rPr lang="en-US" altLang="zh-CN" sz="2800" b="1">
                <a:latin typeface="Times New Roman" panose="02020603050405020304" charset="0"/>
                <a:cs typeface="Times New Roman" panose="02020603050405020304" charset="0"/>
              </a:rPr>
              <a:t> and the</a:t>
            </a:r>
            <a:r>
              <a:rPr lang="en-US" altLang="zh-CN" sz="2800" b="1">
                <a:solidFill>
                  <a:srgbClr val="C00000"/>
                </a:solidFill>
                <a:latin typeface="Times New Roman" panose="02020603050405020304" charset="0"/>
                <a:cs typeface="Times New Roman" panose="02020603050405020304" charset="0"/>
              </a:rPr>
              <a:t> picture</a:t>
            </a:r>
            <a:r>
              <a:rPr lang="en-US" altLang="zh-CN" sz="2800" b="1">
                <a:latin typeface="Times New Roman" panose="02020603050405020304" charset="0"/>
                <a:cs typeface="Times New Roman" panose="02020603050405020304" charset="0"/>
              </a:rPr>
              <a:t> to predict:</a:t>
            </a:r>
            <a:endParaRPr lang="en-US" altLang="zh-CN" sz="2800" b="1">
              <a:latin typeface="Times New Roman" panose="02020603050405020304" charset="0"/>
              <a:cs typeface="Times New Roman" panose="02020603050405020304" charset="0"/>
            </a:endParaRPr>
          </a:p>
        </p:txBody>
      </p:sp>
      <p:pic>
        <p:nvPicPr>
          <p:cNvPr id="7" name="图片 6"/>
          <p:cNvPicPr>
            <a:picLocks noChangeAspect="1"/>
          </p:cNvPicPr>
          <p:nvPr/>
        </p:nvPicPr>
        <p:blipFill>
          <a:blip r:embed="rId1">
            <a:clrChange>
              <a:clrFrom>
                <a:srgbClr val="FFFFFF">
                  <a:alpha val="100000"/>
                </a:srgbClr>
              </a:clrFrom>
              <a:clrTo>
                <a:srgbClr val="FFFFFF">
                  <a:alpha val="100000"/>
                  <a:alpha val="0"/>
                </a:srgbClr>
              </a:clrTo>
            </a:clrChange>
          </a:blip>
          <a:srcRect l="3141" r="7859"/>
          <a:stretch>
            <a:fillRect/>
          </a:stretch>
        </p:blipFill>
        <p:spPr>
          <a:xfrm>
            <a:off x="6382385" y="146685"/>
            <a:ext cx="5774690" cy="6565265"/>
          </a:xfrm>
          <a:prstGeom prst="rect">
            <a:avLst/>
          </a:prstGeom>
        </p:spPr>
      </p:pic>
      <p:sp>
        <p:nvSpPr>
          <p:cNvPr id="17" name="矩形 16"/>
          <p:cNvSpPr/>
          <p:nvPr>
            <p:custDataLst>
              <p:tags r:id="rId2"/>
            </p:custDataLst>
          </p:nvPr>
        </p:nvSpPr>
        <p:spPr>
          <a:xfrm>
            <a:off x="6383020" y="1358265"/>
            <a:ext cx="1174750" cy="1588770"/>
          </a:xfrm>
          <a:prstGeom prst="rect">
            <a:avLst/>
          </a:prstGeom>
          <a:noFill/>
          <a:ln w="38100" cap="flat" cmpd="sng" algn="ctr">
            <a:solidFill>
              <a:srgbClr val="FF0000"/>
            </a:solidFill>
            <a:prstDash val="solid"/>
          </a:ln>
          <a:effectLst/>
          <a:extLst>
            <a:ext uri="{909E8E84-426E-40DD-AFC4-6F175D3DCCD1}">
              <a14:hiddenFill xmlns:a14="http://schemas.microsoft.com/office/drawing/2010/main">
                <a:solidFill>
                  <a:schemeClr val="bg1"/>
                </a:solidFill>
              </a14:hiddenFill>
            </a:ext>
          </a:extLst>
        </p:spPr>
        <p:txBody>
          <a:bodyPr rtlCol="0" anchor="ctr"/>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Tw Cen MT" panose="020B0602020104020603"/>
              <a:ea typeface="华文仿宋" panose="02010600040101010101" pitchFamily="2" charset="-122"/>
              <a:cs typeface="+mn-cs"/>
            </a:endParaRPr>
          </a:p>
        </p:txBody>
      </p:sp>
      <p:sp>
        <p:nvSpPr>
          <p:cNvPr id="7170" name="文本框 1"/>
          <p:cNvSpPr txBox="1">
            <a:spLocks noChangeArrowheads="1"/>
          </p:cNvSpPr>
          <p:nvPr/>
        </p:nvSpPr>
        <p:spPr bwMode="auto">
          <a:xfrm>
            <a:off x="99060" y="1402715"/>
            <a:ext cx="6283325" cy="1345565"/>
          </a:xfrm>
          <a:prstGeom prst="rect">
            <a:avLst/>
          </a:prstGeom>
          <a:noFill/>
          <a:ln>
            <a:solidFill>
              <a:schemeClr val="tx1"/>
            </a:solid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l" eaLnBrk="1" fontAlgn="auto" hangingPunct="1">
              <a:lnSpc>
                <a:spcPct val="100000"/>
              </a:lnSpc>
            </a:pPr>
            <a:r>
              <a:rPr lang="en-US" altLang="zh-CN" sz="2800" b="1" dirty="0">
                <a:solidFill>
                  <a:srgbClr val="C00000"/>
                </a:solidFill>
                <a:latin typeface="Times New Roman" panose="02020603050405020304" charset="0"/>
                <a:cs typeface="Times New Roman" panose="02020603050405020304" charset="0"/>
              </a:rPr>
              <a:t>Isaac Asimov</a:t>
            </a:r>
            <a:r>
              <a:rPr lang="en-US" altLang="zh-CN" sz="2800" b="1" dirty="0">
                <a:solidFill>
                  <a:srgbClr val="FF0000"/>
                </a:solidFill>
                <a:latin typeface="Times New Roman" panose="02020603050405020304" charset="0"/>
                <a:cs typeface="Times New Roman" panose="02020603050405020304" charset="0"/>
              </a:rPr>
              <a:t> </a:t>
            </a:r>
            <a:r>
              <a:rPr lang="en-US" altLang="zh-CN" sz="2800" dirty="0">
                <a:solidFill>
                  <a:schemeClr val="tx1"/>
                </a:solidFill>
                <a:latin typeface="Times New Roman" panose="02020603050405020304" charset="0"/>
                <a:cs typeface="Times New Roman" panose="02020603050405020304" charset="0"/>
              </a:rPr>
              <a:t>[</a:t>
            </a:r>
            <a:r>
              <a:rPr lang="en-US" altLang="en-US" sz="2800" dirty="0">
                <a:solidFill>
                  <a:schemeClr val="tx1"/>
                </a:solidFill>
                <a:latin typeface="Times New Roman" panose="02020603050405020304" charset="0"/>
                <a:cs typeface="Times New Roman" panose="02020603050405020304" charset="0"/>
              </a:rPr>
              <a:t>ˈ</a:t>
            </a:r>
            <a:r>
              <a:rPr lang="en-US" altLang="zh-CN" sz="2800" dirty="0">
                <a:solidFill>
                  <a:schemeClr val="tx1"/>
                </a:solidFill>
                <a:latin typeface="Times New Roman" panose="02020603050405020304" charset="0"/>
                <a:cs typeface="Times New Roman" panose="02020603050405020304" charset="0"/>
              </a:rPr>
              <a:t>a</a:t>
            </a:r>
            <a:r>
              <a:rPr lang="en-US" altLang="en-US" sz="2800" dirty="0">
                <a:solidFill>
                  <a:schemeClr val="tx1"/>
                </a:solidFill>
                <a:latin typeface="Times New Roman" panose="02020603050405020304" charset="0"/>
                <a:cs typeface="Times New Roman" panose="02020603050405020304" charset="0"/>
              </a:rPr>
              <a:t>ɪ</a:t>
            </a:r>
            <a:r>
              <a:rPr lang="en-US" altLang="zh-CN" sz="2800" dirty="0">
                <a:solidFill>
                  <a:schemeClr val="tx1"/>
                </a:solidFill>
                <a:latin typeface="Times New Roman" panose="02020603050405020304" charset="0"/>
                <a:cs typeface="Times New Roman" panose="02020603050405020304" charset="0"/>
              </a:rPr>
              <a:t>z</a:t>
            </a:r>
            <a:r>
              <a:rPr lang="en-US" altLang="en-US" sz="2800" dirty="0">
                <a:solidFill>
                  <a:schemeClr val="tx1"/>
                </a:solidFill>
                <a:latin typeface="Times New Roman" panose="02020603050405020304" charset="0"/>
                <a:cs typeface="Times New Roman" panose="02020603050405020304" charset="0"/>
              </a:rPr>
              <a:t>ə</a:t>
            </a:r>
            <a:r>
              <a:rPr lang="en-US" altLang="zh-CN" sz="2800" dirty="0">
                <a:solidFill>
                  <a:schemeClr val="tx1"/>
                </a:solidFill>
                <a:latin typeface="Times New Roman" panose="02020603050405020304" charset="0"/>
                <a:cs typeface="Times New Roman" panose="02020603050405020304" charset="0"/>
              </a:rPr>
              <a:t>k </a:t>
            </a:r>
            <a:r>
              <a:rPr lang="en-US" altLang="en-US" sz="2800" dirty="0">
                <a:solidFill>
                  <a:schemeClr val="tx1"/>
                </a:solidFill>
                <a:latin typeface="Times New Roman" panose="02020603050405020304" charset="0"/>
                <a:cs typeface="Times New Roman" panose="02020603050405020304" charset="0"/>
              </a:rPr>
              <a:t>ˈæ</a:t>
            </a:r>
            <a:r>
              <a:rPr lang="en-US" altLang="zh-CN" sz="2800" dirty="0">
                <a:solidFill>
                  <a:schemeClr val="tx1"/>
                </a:solidFill>
                <a:latin typeface="Times New Roman" panose="02020603050405020304" charset="0"/>
                <a:cs typeface="Times New Roman" panose="02020603050405020304" charset="0"/>
              </a:rPr>
              <a:t>z</a:t>
            </a:r>
            <a:r>
              <a:rPr lang="en-US" altLang="en-US" sz="2800" dirty="0">
                <a:solidFill>
                  <a:schemeClr val="tx1"/>
                </a:solidFill>
                <a:latin typeface="Times New Roman" panose="02020603050405020304" charset="0"/>
                <a:cs typeface="Times New Roman" panose="02020603050405020304" charset="0"/>
              </a:rPr>
              <a:t>ɪ</a:t>
            </a:r>
            <a:r>
              <a:rPr lang="en-US" altLang="zh-CN" sz="2800" dirty="0">
                <a:solidFill>
                  <a:schemeClr val="tx1"/>
                </a:solidFill>
                <a:latin typeface="Times New Roman" panose="02020603050405020304" charset="0"/>
                <a:cs typeface="Times New Roman" panose="02020603050405020304" charset="0"/>
              </a:rPr>
              <a:t>m</a:t>
            </a:r>
            <a:r>
              <a:rPr lang="en-US" altLang="en-US" sz="2800" dirty="0">
                <a:solidFill>
                  <a:schemeClr val="tx1"/>
                </a:solidFill>
                <a:latin typeface="Times New Roman" panose="02020603050405020304" charset="0"/>
                <a:cs typeface="Times New Roman" panose="02020603050405020304" charset="0"/>
              </a:rPr>
              <a:t>ɒ</a:t>
            </a:r>
            <a:r>
              <a:rPr lang="en-US" altLang="zh-CN" sz="2800" dirty="0">
                <a:solidFill>
                  <a:schemeClr val="tx1"/>
                </a:solidFill>
                <a:latin typeface="Times New Roman" panose="02020603050405020304" charset="0"/>
                <a:cs typeface="Times New Roman" panose="02020603050405020304" charset="0"/>
              </a:rPr>
              <a:t>v] </a:t>
            </a:r>
            <a:r>
              <a:rPr lang="en-US" altLang="zh-CN" sz="2800" dirty="0">
                <a:latin typeface="Times New Roman" panose="02020603050405020304" charset="0"/>
                <a:cs typeface="Times New Roman" panose="02020603050405020304" charset="0"/>
                <a:sym typeface="+mn-ea"/>
              </a:rPr>
              <a:t>(</a:t>
            </a:r>
            <a:r>
              <a:rPr lang="en-US" altLang="zh-CN" sz="2800" dirty="0">
                <a:solidFill>
                  <a:schemeClr val="tx1"/>
                </a:solidFill>
                <a:latin typeface="Times New Roman" panose="02020603050405020304" charset="0"/>
                <a:cs typeface="Times New Roman" panose="02020603050405020304" charset="0"/>
              </a:rPr>
              <a:t>Jan. 2, 1920-Apr.6,1992) was a famous American  </a:t>
            </a:r>
            <a:r>
              <a:rPr lang="en-US" altLang="zh-CN" sz="2800" b="1" dirty="0">
                <a:solidFill>
                  <a:srgbClr val="C00000"/>
                </a:solidFill>
                <a:latin typeface="Times New Roman" panose="02020603050405020304" charset="0"/>
                <a:cs typeface="Times New Roman" panose="02020603050405020304" charset="0"/>
              </a:rPr>
              <a:t>science fiction</a:t>
            </a:r>
            <a:r>
              <a:rPr lang="en-US" altLang="zh-CN" sz="2800" dirty="0">
                <a:solidFill>
                  <a:schemeClr val="tx1"/>
                </a:solidFill>
                <a:latin typeface="Times New Roman" panose="02020603050405020304" charset="0"/>
                <a:cs typeface="Times New Roman" panose="02020603050405020304" charset="0"/>
              </a:rPr>
              <a:t>(</a:t>
            </a:r>
            <a:r>
              <a:rPr lang="zh-CN" altLang="en-US" sz="2800" dirty="0">
                <a:solidFill>
                  <a:schemeClr val="tx1"/>
                </a:solidFill>
                <a:latin typeface="Times New Roman" panose="02020603050405020304" charset="0"/>
                <a:cs typeface="Times New Roman" panose="02020603050405020304" charset="0"/>
              </a:rPr>
              <a:t>科幻小说</a:t>
            </a:r>
            <a:r>
              <a:rPr lang="en-US" altLang="zh-CN" sz="2800" dirty="0">
                <a:solidFill>
                  <a:schemeClr val="tx1"/>
                </a:solidFill>
                <a:latin typeface="Times New Roman" panose="02020603050405020304" charset="0"/>
                <a:cs typeface="Times New Roman" panose="02020603050405020304" charset="0"/>
              </a:rPr>
              <a:t>) writer.</a:t>
            </a:r>
            <a:endParaRPr lang="en-US" altLang="zh-CN" sz="2800" b="1" dirty="0">
              <a:solidFill>
                <a:schemeClr val="tx1"/>
              </a:solidFill>
              <a:latin typeface="Times New Roman" panose="02020603050405020304" charset="0"/>
              <a:cs typeface="Times New Roman" panose="02020603050405020304" charset="0"/>
            </a:endParaRPr>
          </a:p>
        </p:txBody>
      </p:sp>
      <p:sp>
        <p:nvSpPr>
          <p:cNvPr id="19" name="矩形 18"/>
          <p:cNvSpPr/>
          <p:nvPr>
            <p:custDataLst>
              <p:tags r:id="rId3"/>
            </p:custDataLst>
          </p:nvPr>
        </p:nvSpPr>
        <p:spPr>
          <a:xfrm>
            <a:off x="7030085" y="931545"/>
            <a:ext cx="2444750" cy="260985"/>
          </a:xfrm>
          <a:prstGeom prst="rect">
            <a:avLst/>
          </a:prstGeom>
          <a:noFill/>
          <a:ln w="38100" cap="flat" cmpd="sng" algn="ctr">
            <a:solidFill>
              <a:srgbClr val="FF0000"/>
            </a:solidFill>
            <a:prstDash val="solid"/>
          </a:ln>
          <a:effectLst/>
          <a:extLst>
            <a:ext uri="{909E8E84-426E-40DD-AFC4-6F175D3DCCD1}">
              <a14:hiddenFill xmlns:a14="http://schemas.microsoft.com/office/drawing/2010/main">
                <a:solidFill>
                  <a:schemeClr val="bg1"/>
                </a:solidFill>
              </a14:hiddenFill>
            </a:ext>
          </a:extLst>
        </p:spPr>
        <p:txBody>
          <a:bodyPr rtlCol="0" anchor="ctr"/>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Tw Cen MT" panose="020B0602020104020603"/>
              <a:ea typeface="华文仿宋" panose="02010600040101010101" pitchFamily="2" charset="-122"/>
              <a:cs typeface="+mn-cs"/>
            </a:endParaRPr>
          </a:p>
        </p:txBody>
      </p:sp>
      <p:grpSp>
        <p:nvGrpSpPr>
          <p:cNvPr id="12" name="组合 11"/>
          <p:cNvGrpSpPr/>
          <p:nvPr/>
        </p:nvGrpSpPr>
        <p:grpSpPr>
          <a:xfrm>
            <a:off x="8338111" y="6985"/>
            <a:ext cx="3653707" cy="762635"/>
            <a:chOff x="13504" y="121"/>
            <a:chExt cx="5416" cy="1086"/>
          </a:xfrm>
        </p:grpSpPr>
        <p:sp>
          <p:nvSpPr>
            <p:cNvPr id="10" name="圆角矩形标注 9"/>
            <p:cNvSpPr/>
            <p:nvPr/>
          </p:nvSpPr>
          <p:spPr>
            <a:xfrm>
              <a:off x="13610" y="121"/>
              <a:ext cx="5128" cy="1086"/>
            </a:xfrm>
            <a:prstGeom prst="wedgeRoundRectCallout">
              <a:avLst>
                <a:gd name="adj1" fmla="val -19240"/>
                <a:gd name="adj2" fmla="val 69650"/>
                <a:gd name="adj3" fmla="val 16667"/>
              </a:avLst>
            </a:prstGeom>
            <a:solidFill>
              <a:schemeClr val="bg1"/>
            </a:solidFill>
          </p:spPr>
          <p:style>
            <a:lnRef idx="2">
              <a:schemeClr val="accent1"/>
            </a:lnRef>
            <a:fillRef idx="0">
              <a:srgbClr val="FFFFFF"/>
            </a:fillRef>
            <a:effectRef idx="0">
              <a:srgbClr val="FFFFFF"/>
            </a:effectRef>
            <a:fontRef idx="minor">
              <a:schemeClr val="tx1"/>
            </a:fontRef>
          </p:style>
          <p:txBody>
            <a:bodyPr rtlCol="0" anchor="ctr"/>
            <a:p>
              <a:pPr algn="ctr"/>
              <a:endParaRPr lang="zh-CN" altLang="en-US" sz="2800">
                <a:latin typeface="Times New Roman" panose="02020603050405020304" charset="0"/>
                <a:cs typeface="Times New Roman" panose="02020603050405020304" charset="0"/>
              </a:endParaRPr>
            </a:p>
          </p:txBody>
        </p:sp>
        <p:sp>
          <p:nvSpPr>
            <p:cNvPr id="11" name="文本框 10"/>
            <p:cNvSpPr txBox="1"/>
            <p:nvPr/>
          </p:nvSpPr>
          <p:spPr>
            <a:xfrm>
              <a:off x="13504" y="164"/>
              <a:ext cx="5416" cy="1037"/>
            </a:xfrm>
            <a:prstGeom prst="rect">
              <a:avLst/>
            </a:prstGeom>
            <a:noFill/>
          </p:spPr>
          <p:txBody>
            <a:bodyPr wrap="square" rtlCol="0" anchor="t">
              <a:noAutofit/>
            </a:bodyPr>
            <a:p>
              <a:pPr indent="0" algn="l" fontAlgn="auto">
                <a:lnSpc>
                  <a:spcPts val="2760"/>
                </a:lnSpc>
              </a:pPr>
              <a:r>
                <a:rPr lang="en-US" altLang="zh-CN" sz="2800" b="1">
                  <a:latin typeface="Times New Roman" panose="02020603050405020304" charset="0"/>
                  <a:cs typeface="Times New Roman" panose="02020603050405020304" charset="0"/>
                  <a:sym typeface="+mn-ea"/>
                </a:rPr>
                <a:t>guarantee</a:t>
              </a:r>
              <a:r>
                <a:rPr lang="en-US" altLang="zh-CN" sz="2800">
                  <a:latin typeface="Times New Roman" panose="02020603050405020304" charset="0"/>
                  <a:cs typeface="Times New Roman" panose="02020603050405020304" charset="0"/>
                  <a:sym typeface="+mn-ea"/>
                </a:rPr>
                <a:t>:</a:t>
              </a:r>
              <a:r>
                <a:rPr lang="en-US" altLang="zh-CN" sz="2800" i="1">
                  <a:latin typeface="Times New Roman" panose="02020603050405020304" charset="0"/>
                  <a:cs typeface="Times New Roman" panose="02020603050405020304" charset="0"/>
                  <a:sym typeface="+mn-ea"/>
                </a:rPr>
                <a:t>v</a:t>
              </a:r>
              <a:r>
                <a:rPr lang="en-US" altLang="zh-CN" sz="2800">
                  <a:latin typeface="Times New Roman" panose="02020603050405020304" charset="0"/>
                  <a:cs typeface="Times New Roman" panose="02020603050405020304" charset="0"/>
                  <a:sym typeface="+mn-ea"/>
                </a:rPr>
                <a:t>.to promise with certainty</a:t>
              </a:r>
              <a:endParaRPr lang="en-US" altLang="zh-CN" sz="2800">
                <a:latin typeface="Times New Roman" panose="02020603050405020304" charset="0"/>
                <a:cs typeface="Times New Roman" panose="02020603050405020304" charset="0"/>
                <a:sym typeface="+mn-ea"/>
              </a:endParaRPr>
            </a:p>
          </p:txBody>
        </p:sp>
      </p:grpSp>
      <p:grpSp>
        <p:nvGrpSpPr>
          <p:cNvPr id="20" name="组合 19"/>
          <p:cNvGrpSpPr/>
          <p:nvPr/>
        </p:nvGrpSpPr>
        <p:grpSpPr>
          <a:xfrm>
            <a:off x="3077210" y="53340"/>
            <a:ext cx="4733925" cy="798830"/>
            <a:chOff x="5348" y="124"/>
            <a:chExt cx="7455" cy="1258"/>
          </a:xfrm>
        </p:grpSpPr>
        <p:sp>
          <p:nvSpPr>
            <p:cNvPr id="18" name="圆角矩形标注 17"/>
            <p:cNvSpPr/>
            <p:nvPr/>
          </p:nvSpPr>
          <p:spPr>
            <a:xfrm>
              <a:off x="5554" y="124"/>
              <a:ext cx="7249" cy="1104"/>
            </a:xfrm>
            <a:prstGeom prst="wedgeRoundRectCallout">
              <a:avLst>
                <a:gd name="adj1" fmla="val 33188"/>
                <a:gd name="adj2" fmla="val 80032"/>
                <a:gd name="adj3" fmla="val 16667"/>
              </a:avLst>
            </a:prstGeom>
            <a:solidFill>
              <a:schemeClr val="bg1"/>
            </a:solidFill>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5" name="文本框 14"/>
            <p:cNvSpPr txBox="1"/>
            <p:nvPr/>
          </p:nvSpPr>
          <p:spPr>
            <a:xfrm>
              <a:off x="5348" y="124"/>
              <a:ext cx="7455" cy="1258"/>
            </a:xfrm>
            <a:prstGeom prst="rect">
              <a:avLst/>
            </a:prstGeom>
            <a:noFill/>
          </p:spPr>
          <p:txBody>
            <a:bodyPr wrap="square" rtlCol="0" anchor="t">
              <a:spAutoFit/>
            </a:bodyPr>
            <a:p>
              <a:pPr indent="0" algn="ctr" fontAlgn="auto">
                <a:lnSpc>
                  <a:spcPts val="2760"/>
                </a:lnSpc>
              </a:pPr>
              <a:r>
                <a:rPr lang="en-US" altLang="zh-CN" sz="2800" b="1">
                  <a:latin typeface="Times New Roman" panose="02020603050405020304" charset="0"/>
                  <a:cs typeface="Times New Roman" panose="02020603050405020304" charset="0"/>
                  <a:sym typeface="+mn-ea"/>
                </a:rPr>
                <a:t>satisfaction</a:t>
              </a:r>
              <a:r>
                <a:rPr lang="en-US" altLang="zh-CN" sz="2800">
                  <a:latin typeface="Times New Roman" panose="02020603050405020304" charset="0"/>
                  <a:cs typeface="Times New Roman" panose="02020603050405020304" charset="0"/>
                  <a:sym typeface="+mn-ea"/>
                </a:rPr>
                <a:t>:</a:t>
              </a:r>
              <a:r>
                <a:rPr lang="en-US" altLang="zh-CN" sz="2800" i="1">
                  <a:latin typeface="Times New Roman" panose="02020603050405020304" charset="0"/>
                  <a:cs typeface="Times New Roman" panose="02020603050405020304" charset="0"/>
                  <a:sym typeface="+mn-ea"/>
                </a:rPr>
                <a:t>n</a:t>
              </a:r>
              <a:r>
                <a:rPr lang="en-US" altLang="zh-CN" sz="2800">
                  <a:latin typeface="Times New Roman" panose="02020603050405020304" charset="0"/>
                  <a:cs typeface="Times New Roman" panose="02020603050405020304" charset="0"/>
                  <a:sym typeface="+mn-ea"/>
                </a:rPr>
                <a:t>.the good feeling when you get what you want</a:t>
              </a:r>
              <a:endParaRPr lang="en-US" altLang="zh-CN" sz="2800">
                <a:latin typeface="Times New Roman" panose="02020603050405020304" charset="0"/>
                <a:cs typeface="Times New Roman" panose="02020603050405020304" charset="0"/>
                <a:sym typeface="+mn-ea"/>
              </a:endParaRPr>
            </a:p>
          </p:txBody>
        </p:sp>
      </p:grpSp>
      <p:grpSp>
        <p:nvGrpSpPr>
          <p:cNvPr id="6" name="组合 5"/>
          <p:cNvGrpSpPr/>
          <p:nvPr/>
        </p:nvGrpSpPr>
        <p:grpSpPr>
          <a:xfrm>
            <a:off x="98425" y="1633855"/>
            <a:ext cx="8317230" cy="3931285"/>
            <a:chOff x="156" y="2680"/>
            <a:chExt cx="13098" cy="6191"/>
          </a:xfrm>
        </p:grpSpPr>
        <p:sp>
          <p:nvSpPr>
            <p:cNvPr id="2" name="文本框 1"/>
            <p:cNvSpPr txBox="1">
              <a:spLocks noChangeArrowheads="1"/>
            </p:cNvSpPr>
            <p:nvPr/>
          </p:nvSpPr>
          <p:spPr bwMode="auto">
            <a:xfrm>
              <a:off x="156" y="4684"/>
              <a:ext cx="10370" cy="4187"/>
            </a:xfrm>
            <a:prstGeom prst="rect">
              <a:avLst/>
            </a:prstGeom>
            <a:noFill/>
            <a:ln>
              <a:solidFill>
                <a:schemeClr val="tx1"/>
              </a:solid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l" eaLnBrk="1" fontAlgn="auto" hangingPunct="1">
                <a:lnSpc>
                  <a:spcPts val="2860"/>
                </a:lnSpc>
              </a:pPr>
              <a:r>
                <a:rPr lang="en-US" altLang="zh-CN" sz="2800" dirty="0">
                  <a:solidFill>
                    <a:schemeClr val="tx1"/>
                  </a:solidFill>
                  <a:latin typeface="Times New Roman" panose="02020603050405020304" charset="0"/>
                  <a:cs typeface="Times New Roman" panose="02020603050405020304" charset="0"/>
                </a:rPr>
                <a:t>The possible </a:t>
              </a:r>
              <a:r>
                <a:rPr lang="en-US" altLang="zh-CN" sz="2800" b="1" dirty="0">
                  <a:solidFill>
                    <a:srgbClr val="C00000"/>
                  </a:solidFill>
                  <a:latin typeface="Times New Roman" panose="02020603050405020304" charset="0"/>
                  <a:cs typeface="Times New Roman" panose="02020603050405020304" charset="0"/>
                </a:rPr>
                <a:t>reasons</a:t>
              </a:r>
              <a:r>
                <a:rPr lang="en-US" altLang="zh-CN" sz="2800" dirty="0">
                  <a:solidFill>
                    <a:schemeClr val="tx1"/>
                  </a:solidFill>
                  <a:latin typeface="Times New Roman" panose="02020603050405020304" charset="0"/>
                  <a:cs typeface="Times New Roman" panose="02020603050405020304" charset="0"/>
                </a:rPr>
                <a:t> for adapting the original work into teaching materials are as follows, </a:t>
              </a:r>
              <a:r>
                <a:rPr lang="en-US" altLang="zh-CN" sz="2800" b="1" i="1" dirty="0">
                  <a:solidFill>
                    <a:srgbClr val="C00000"/>
                  </a:solidFill>
                  <a:latin typeface="Times New Roman" panose="02020603050405020304" charset="0"/>
                  <a:cs typeface="Times New Roman" panose="02020603050405020304" charset="0"/>
                </a:rPr>
                <a:t>except</a:t>
              </a:r>
              <a:r>
                <a:rPr lang="en-US" altLang="zh-CN" sz="2800" dirty="0">
                  <a:solidFill>
                    <a:schemeClr val="tx1"/>
                  </a:solidFill>
                  <a:latin typeface="Times New Roman" panose="02020603050405020304" charset="0"/>
                  <a:cs typeface="Times New Roman" panose="02020603050405020304" charset="0"/>
                </a:rPr>
                <a:t> </a:t>
              </a:r>
              <a:r>
                <a:rPr lang="en-US" altLang="zh-CN" sz="2800" u="sng" dirty="0">
                  <a:solidFill>
                    <a:schemeClr val="tx1"/>
                  </a:solidFill>
                  <a:latin typeface="Times New Roman" panose="02020603050405020304" charset="0"/>
                  <a:cs typeface="Times New Roman" panose="02020603050405020304" charset="0"/>
                </a:rPr>
                <a:t>                .</a:t>
              </a:r>
              <a:endParaRPr lang="en-US" altLang="zh-CN" sz="2800" dirty="0">
                <a:solidFill>
                  <a:schemeClr val="tx1"/>
                </a:solidFill>
                <a:latin typeface="Times New Roman" panose="02020603050405020304" charset="0"/>
                <a:cs typeface="Times New Roman" panose="02020603050405020304" charset="0"/>
              </a:endParaRPr>
            </a:p>
            <a:p>
              <a:pPr marL="0" indent="0" algn="l" eaLnBrk="1" fontAlgn="auto" hangingPunct="1">
                <a:lnSpc>
                  <a:spcPts val="2860"/>
                </a:lnSpc>
              </a:pPr>
              <a:r>
                <a:rPr lang="en-US" altLang="zh-CN" sz="2800" dirty="0">
                  <a:solidFill>
                    <a:schemeClr val="tx1"/>
                  </a:solidFill>
                  <a:latin typeface="Times New Roman" panose="02020603050405020304" charset="0"/>
                  <a:cs typeface="Times New Roman" panose="02020603050405020304" charset="0"/>
                </a:rPr>
                <a:t>A.To make it shorter  </a:t>
              </a:r>
              <a:endParaRPr lang="en-US" altLang="zh-CN" sz="2800" dirty="0">
                <a:solidFill>
                  <a:schemeClr val="tx1"/>
                </a:solidFill>
                <a:latin typeface="Times New Roman" panose="02020603050405020304" charset="0"/>
                <a:cs typeface="Times New Roman" panose="02020603050405020304" charset="0"/>
              </a:endParaRPr>
            </a:p>
            <a:p>
              <a:pPr marL="0" indent="0" algn="l" eaLnBrk="1" fontAlgn="auto" hangingPunct="1">
                <a:lnSpc>
                  <a:spcPts val="2860"/>
                </a:lnSpc>
              </a:pPr>
              <a:r>
                <a:rPr lang="en-US" altLang="zh-CN" sz="2800" dirty="0">
                  <a:solidFill>
                    <a:schemeClr val="tx1"/>
                  </a:solidFill>
                  <a:latin typeface="Times New Roman" panose="02020603050405020304" charset="0"/>
                  <a:cs typeface="Times New Roman" panose="02020603050405020304" charset="0"/>
                </a:rPr>
                <a:t>B.To make the language easier to understand              </a:t>
              </a:r>
              <a:endParaRPr lang="en-US" altLang="zh-CN" sz="2800" dirty="0">
                <a:solidFill>
                  <a:schemeClr val="tx1"/>
                </a:solidFill>
                <a:latin typeface="Times New Roman" panose="02020603050405020304" charset="0"/>
                <a:cs typeface="Times New Roman" panose="02020603050405020304" charset="0"/>
              </a:endParaRPr>
            </a:p>
            <a:p>
              <a:pPr marL="0" indent="0" algn="l" eaLnBrk="1" fontAlgn="auto" hangingPunct="1">
                <a:lnSpc>
                  <a:spcPts val="2860"/>
                </a:lnSpc>
              </a:pPr>
              <a:r>
                <a:rPr lang="en-US" altLang="zh-CN" sz="2800" dirty="0">
                  <a:solidFill>
                    <a:schemeClr val="tx1"/>
                  </a:solidFill>
                  <a:latin typeface="Times New Roman" panose="02020603050405020304" charset="0"/>
                  <a:cs typeface="Times New Roman" panose="02020603050405020304" charset="0"/>
                </a:rPr>
                <a:t>C.</a:t>
              </a:r>
              <a:r>
                <a:rPr lang="en-US" altLang="zh-CN" sz="2800" dirty="0">
                  <a:latin typeface="Times New Roman" panose="02020603050405020304" charset="0"/>
                  <a:cs typeface="Times New Roman" panose="02020603050405020304" charset="0"/>
                  <a:sym typeface="+mn-ea"/>
                </a:rPr>
                <a:t>To make it more interesting  </a:t>
              </a:r>
              <a:r>
                <a:rPr lang="en-US" altLang="zh-CN" sz="2800" dirty="0">
                  <a:solidFill>
                    <a:schemeClr val="tx1"/>
                  </a:solidFill>
                  <a:latin typeface="Times New Roman" panose="02020603050405020304" charset="0"/>
                  <a:cs typeface="Times New Roman" panose="02020603050405020304" charset="0"/>
                </a:rPr>
                <a:t>                    </a:t>
              </a:r>
              <a:endParaRPr lang="en-US" altLang="zh-CN" sz="2800" dirty="0">
                <a:solidFill>
                  <a:schemeClr val="tx1"/>
                </a:solidFill>
                <a:latin typeface="Times New Roman" panose="02020603050405020304" charset="0"/>
                <a:cs typeface="Times New Roman" panose="02020603050405020304" charset="0"/>
              </a:endParaRPr>
            </a:p>
            <a:p>
              <a:pPr marL="0" indent="0" algn="l" eaLnBrk="1" fontAlgn="auto" hangingPunct="1">
                <a:lnSpc>
                  <a:spcPts val="2860"/>
                </a:lnSpc>
              </a:pPr>
              <a:r>
                <a:rPr lang="en-US" altLang="zh-CN" sz="2800" dirty="0">
                  <a:solidFill>
                    <a:schemeClr val="tx1"/>
                  </a:solidFill>
                  <a:latin typeface="Times New Roman" panose="02020603050405020304" charset="0"/>
                  <a:cs typeface="Times New Roman" panose="02020603050405020304" charset="0"/>
                </a:rPr>
                <a:t>D.To get rid of the core values</a:t>
              </a:r>
              <a:endParaRPr lang="en-US" altLang="zh-CN" sz="2800" dirty="0">
                <a:solidFill>
                  <a:schemeClr val="tx1"/>
                </a:solidFill>
                <a:latin typeface="Times New Roman" panose="02020603050405020304" charset="0"/>
                <a:cs typeface="Times New Roman" panose="02020603050405020304" charset="0"/>
              </a:endParaRPr>
            </a:p>
          </p:txBody>
        </p:sp>
        <p:sp>
          <p:nvSpPr>
            <p:cNvPr id="3" name="直角上箭头 2"/>
            <p:cNvSpPr/>
            <p:nvPr/>
          </p:nvSpPr>
          <p:spPr>
            <a:xfrm rot="16200000" flipH="1">
              <a:off x="10008" y="3338"/>
              <a:ext cx="3904" cy="2587"/>
            </a:xfrm>
            <a:prstGeom prst="bentUpArrow">
              <a:avLst>
                <a:gd name="adj1" fmla="val 5973"/>
                <a:gd name="adj2" fmla="val 15340"/>
                <a:gd name="adj3" fmla="val 11596"/>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pic>
        <p:nvPicPr>
          <p:cNvPr id="16" name="图片 15" descr="R-C"/>
          <p:cNvPicPr>
            <a:picLocks noChangeAspect="1"/>
          </p:cNvPicPr>
          <p:nvPr/>
        </p:nvPicPr>
        <p:blipFill>
          <a:blip r:embed="rId4">
            <a:clrChange>
              <a:clrFrom>
                <a:srgbClr val="ECECEC">
                  <a:alpha val="100000"/>
                </a:srgbClr>
              </a:clrFrom>
              <a:clrTo>
                <a:srgbClr val="ECECEC">
                  <a:alpha val="100000"/>
                  <a:alpha val="0"/>
                </a:srgbClr>
              </a:clrTo>
            </a:clrChange>
          </a:blip>
          <a:srcRect l="8536" t="10934" r="10352" b="10171"/>
          <a:stretch>
            <a:fillRect/>
          </a:stretch>
        </p:blipFill>
        <p:spPr>
          <a:xfrm>
            <a:off x="0" y="5022850"/>
            <a:ext cx="589915" cy="589915"/>
          </a:xfrm>
          <a:prstGeom prst="rect">
            <a:avLst/>
          </a:prstGeom>
        </p:spPr>
      </p:pic>
      <p:sp>
        <p:nvSpPr>
          <p:cNvPr id="14" name="文本框 1"/>
          <p:cNvSpPr txBox="1">
            <a:spLocks noChangeArrowheads="1"/>
          </p:cNvSpPr>
          <p:nvPr/>
        </p:nvSpPr>
        <p:spPr bwMode="auto">
          <a:xfrm>
            <a:off x="112395" y="1440180"/>
            <a:ext cx="6584950" cy="1814830"/>
          </a:xfrm>
          <a:prstGeom prst="rect">
            <a:avLst/>
          </a:prstGeom>
          <a:solidFill>
            <a:schemeClr val="bg1"/>
          </a:solidFill>
          <a:ln>
            <a:solidFill>
              <a:schemeClr val="tx1"/>
            </a:solidFill>
            <a:prstDash val="solid"/>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just" eaLnBrk="1" fontAlgn="auto" hangingPunct="1">
              <a:lnSpc>
                <a:spcPct val="100000"/>
              </a:lnSpc>
            </a:pPr>
            <a:r>
              <a:rPr lang="en-US" altLang="zh-CN" sz="2800" b="1" dirty="0">
                <a:solidFill>
                  <a:srgbClr val="C00000"/>
                </a:solidFill>
                <a:latin typeface="Times New Roman" panose="02020603050405020304" charset="0"/>
                <a:cs typeface="Times New Roman" panose="02020603050405020304" charset="0"/>
              </a:rPr>
              <a:t>Whose</a:t>
            </a:r>
            <a:r>
              <a:rPr lang="en-US" altLang="zh-CN" sz="2800" b="1" dirty="0">
                <a:solidFill>
                  <a:srgbClr val="FF0000"/>
                </a:solidFill>
                <a:latin typeface="Times New Roman" panose="02020603050405020304" charset="0"/>
                <a:cs typeface="Times New Roman" panose="02020603050405020304" charset="0"/>
              </a:rPr>
              <a:t> </a:t>
            </a:r>
            <a:r>
              <a:rPr lang="en-US" altLang="zh-CN" sz="2800" dirty="0">
                <a:solidFill>
                  <a:schemeClr val="tx1"/>
                </a:solidFill>
                <a:latin typeface="Times New Roman" panose="02020603050405020304" charset="0"/>
                <a:cs typeface="Times New Roman" panose="02020603050405020304" charset="0"/>
              </a:rPr>
              <a:t>satisfaction will be guaranteed?</a:t>
            </a:r>
            <a:endParaRPr lang="en-US" altLang="zh-CN" sz="2800" dirty="0">
              <a:solidFill>
                <a:schemeClr val="tx1"/>
              </a:solidFill>
              <a:latin typeface="Times New Roman" panose="02020603050405020304" charset="0"/>
              <a:cs typeface="Times New Roman" panose="02020603050405020304" charset="0"/>
            </a:endParaRPr>
          </a:p>
          <a:p>
            <a:pPr marL="0" indent="0" algn="just" eaLnBrk="1" fontAlgn="auto" hangingPunct="1">
              <a:lnSpc>
                <a:spcPct val="100000"/>
              </a:lnSpc>
            </a:pPr>
            <a:r>
              <a:rPr lang="en-US" altLang="zh-CN" sz="2800" b="1" dirty="0">
                <a:solidFill>
                  <a:srgbClr val="C00000"/>
                </a:solidFill>
                <a:latin typeface="Times New Roman" panose="02020603050405020304" charset="0"/>
                <a:cs typeface="Times New Roman" panose="02020603050405020304" charset="0"/>
              </a:rPr>
              <a:t>Who </a:t>
            </a:r>
            <a:r>
              <a:rPr lang="en-US" altLang="zh-CN" sz="2800" dirty="0">
                <a:solidFill>
                  <a:schemeClr val="tx1"/>
                </a:solidFill>
                <a:latin typeface="Times New Roman" panose="02020603050405020304" charset="0"/>
                <a:cs typeface="Times New Roman" panose="02020603050405020304" charset="0"/>
              </a:rPr>
              <a:t>will guarantee the satisfaction?</a:t>
            </a:r>
            <a:endParaRPr lang="en-US" altLang="zh-CN" sz="2800" b="1" dirty="0">
              <a:solidFill>
                <a:schemeClr val="tx1"/>
              </a:solidFill>
              <a:latin typeface="Times New Roman" panose="02020603050405020304" charset="0"/>
              <a:cs typeface="Times New Roman" panose="02020603050405020304" charset="0"/>
            </a:endParaRPr>
          </a:p>
          <a:p>
            <a:pPr marL="0" indent="0" algn="just" eaLnBrk="1" fontAlgn="auto" hangingPunct="1">
              <a:lnSpc>
                <a:spcPct val="100000"/>
              </a:lnSpc>
            </a:pPr>
            <a:r>
              <a:rPr lang="en-US" altLang="zh-CN" sz="2800" b="1" dirty="0">
                <a:solidFill>
                  <a:srgbClr val="C00000"/>
                </a:solidFill>
                <a:latin typeface="Times New Roman" panose="02020603050405020304" charset="0"/>
                <a:cs typeface="Times New Roman" panose="02020603050405020304" charset="0"/>
              </a:rPr>
              <a:t>Will</a:t>
            </a:r>
            <a:r>
              <a:rPr lang="en-US" altLang="zh-CN" sz="2800" dirty="0">
                <a:solidFill>
                  <a:schemeClr val="tx1"/>
                </a:solidFill>
                <a:latin typeface="Times New Roman" panose="02020603050405020304" charset="0"/>
                <a:cs typeface="Times New Roman" panose="02020603050405020304" charset="0"/>
              </a:rPr>
              <a:t> the </a:t>
            </a:r>
            <a:r>
              <a:rPr lang="en-US" altLang="zh-CN" sz="2800" dirty="0">
                <a:latin typeface="Times New Roman" panose="02020603050405020304" charset="0"/>
                <a:cs typeface="Times New Roman" panose="02020603050405020304" charset="0"/>
                <a:sym typeface="+mn-ea"/>
              </a:rPr>
              <a:t>satisfaction be guaranteed </a:t>
            </a:r>
            <a:r>
              <a:rPr lang="en-US" altLang="zh-CN" sz="2800" dirty="0">
                <a:solidFill>
                  <a:schemeClr val="tx1"/>
                </a:solidFill>
                <a:latin typeface="Times New Roman" panose="02020603050405020304" charset="0"/>
                <a:cs typeface="Times New Roman" panose="02020603050405020304" charset="0"/>
                <a:sym typeface="+mn-ea"/>
              </a:rPr>
              <a:t>in the end</a:t>
            </a:r>
            <a:r>
              <a:rPr lang="en-US" altLang="zh-CN" sz="2800" dirty="0">
                <a:latin typeface="Times New Roman" panose="02020603050405020304" charset="0"/>
                <a:cs typeface="Times New Roman" panose="02020603050405020304" charset="0"/>
                <a:sym typeface="+mn-ea"/>
              </a:rPr>
              <a:t>?  </a:t>
            </a:r>
            <a:r>
              <a:rPr lang="en-US" altLang="zh-CN" sz="2800" dirty="0">
                <a:solidFill>
                  <a:schemeClr val="tx1"/>
                </a:solidFill>
                <a:latin typeface="+mj-lt"/>
                <a:cs typeface="+mj-lt"/>
              </a:rPr>
              <a:t>……</a:t>
            </a:r>
            <a:endParaRPr lang="en-US" altLang="zh-CN" sz="2800" dirty="0">
              <a:solidFill>
                <a:schemeClr val="tx1"/>
              </a:solidFill>
              <a:latin typeface="+mj-lt"/>
              <a:cs typeface="+mj-lt"/>
            </a:endParaRPr>
          </a:p>
        </p:txBody>
      </p:sp>
      <p:sp>
        <p:nvSpPr>
          <p:cNvPr id="9" name="矩形 8"/>
          <p:cNvSpPr/>
          <p:nvPr>
            <p:custDataLst>
              <p:tags r:id="rId5"/>
            </p:custDataLst>
          </p:nvPr>
        </p:nvSpPr>
        <p:spPr>
          <a:xfrm>
            <a:off x="7760335" y="1214755"/>
            <a:ext cx="984250" cy="260985"/>
          </a:xfrm>
          <a:prstGeom prst="rect">
            <a:avLst/>
          </a:prstGeom>
          <a:noFill/>
          <a:ln w="38100" cap="flat" cmpd="sng" algn="ctr">
            <a:solidFill>
              <a:srgbClr val="FF0000"/>
            </a:solidFill>
            <a:prstDash val="solid"/>
          </a:ln>
          <a:effectLst/>
          <a:extLst>
            <a:ext uri="{909E8E84-426E-40DD-AFC4-6F175D3DCCD1}">
              <a14:hiddenFill xmlns:a14="http://schemas.microsoft.com/office/drawing/2010/main">
                <a:solidFill>
                  <a:schemeClr val="bg1"/>
                </a:solidFill>
              </a14:hiddenFill>
            </a:ext>
          </a:extLst>
        </p:spPr>
        <p:txBody>
          <a:bodyPr rtlCol="0" anchor="ctr"/>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Tw Cen MT" panose="020B0602020104020603"/>
              <a:ea typeface="华文仿宋" panose="02010600040101010101" pitchFamily="2" charset="-122"/>
              <a:cs typeface="+mn-cs"/>
            </a:endParaRPr>
          </a:p>
        </p:txBody>
      </p:sp>
      <p:sp>
        <p:nvSpPr>
          <p:cNvPr id="21" name="矩形 20"/>
          <p:cNvSpPr/>
          <p:nvPr/>
        </p:nvSpPr>
        <p:spPr>
          <a:xfrm>
            <a:off x="98425" y="3298825"/>
            <a:ext cx="6598920" cy="2348230"/>
          </a:xfrm>
          <a:prstGeom prst="rect">
            <a:avLst/>
          </a:prstGeom>
          <a:solidFill>
            <a:srgbClr val="EEF7E8"/>
          </a:soli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ctr" eaLnBrk="1" fontAlgn="auto" hangingPunct="1">
              <a:lnSpc>
                <a:spcPct val="100000"/>
              </a:lnSpc>
            </a:pPr>
            <a:r>
              <a:rPr lang="en-US" altLang="zh-CN" sz="2800" dirty="0">
                <a:solidFill>
                  <a:schemeClr val="tx1"/>
                </a:solidFill>
                <a:latin typeface="Times New Roman" panose="02020603050405020304" charset="0"/>
                <a:cs typeface="Times New Roman" panose="02020603050405020304" charset="0"/>
                <a:sym typeface="+mn-ea"/>
              </a:rPr>
              <a:t>A good adaptation ought to be more </a:t>
            </a:r>
            <a:r>
              <a:rPr lang="en-US" altLang="zh-CN" sz="2800" b="1" dirty="0">
                <a:solidFill>
                  <a:srgbClr val="C00000"/>
                </a:solidFill>
                <a:latin typeface="Times New Roman" panose="02020603050405020304" charset="0"/>
                <a:cs typeface="Times New Roman" panose="02020603050405020304" charset="0"/>
                <a:sym typeface="+mn-ea"/>
              </a:rPr>
              <a:t>concise</a:t>
            </a:r>
            <a:r>
              <a:rPr lang="en-US" altLang="zh-CN" sz="2800" dirty="0">
                <a:solidFill>
                  <a:schemeClr val="tx1"/>
                </a:solidFill>
                <a:latin typeface="Times New Roman" panose="02020603050405020304" charset="0"/>
                <a:cs typeface="Times New Roman" panose="02020603050405020304" charset="0"/>
                <a:sym typeface="+mn-ea"/>
              </a:rPr>
              <a:t>(</a:t>
            </a:r>
            <a:r>
              <a:rPr lang="zh-CN" altLang="en-US" sz="2800" dirty="0">
                <a:solidFill>
                  <a:schemeClr val="tx1"/>
                </a:solidFill>
                <a:latin typeface="Times New Roman" panose="02020603050405020304" charset="0"/>
                <a:cs typeface="Times New Roman" panose="02020603050405020304" charset="0"/>
                <a:sym typeface="+mn-ea"/>
              </a:rPr>
              <a:t>简洁的</a:t>
            </a:r>
            <a:r>
              <a:rPr lang="en-US" altLang="zh-CN" sz="2800" dirty="0">
                <a:solidFill>
                  <a:schemeClr val="tx1"/>
                </a:solidFill>
                <a:latin typeface="Times New Roman" panose="02020603050405020304" charset="0"/>
                <a:cs typeface="Times New Roman" panose="02020603050405020304" charset="0"/>
                <a:sym typeface="+mn-ea"/>
              </a:rPr>
              <a:t>), </a:t>
            </a:r>
            <a:r>
              <a:rPr lang="en-US" altLang="zh-CN" sz="2800" b="1" dirty="0">
                <a:solidFill>
                  <a:srgbClr val="C00000"/>
                </a:solidFill>
                <a:latin typeface="Times New Roman" panose="02020603050405020304" charset="0"/>
                <a:cs typeface="Times New Roman" panose="02020603050405020304" charset="0"/>
                <a:sym typeface="+mn-ea"/>
              </a:rPr>
              <a:t>accessible</a:t>
            </a:r>
            <a:r>
              <a:rPr lang="en-US" altLang="zh-CN" sz="2800" dirty="0">
                <a:solidFill>
                  <a:schemeClr val="tx1"/>
                </a:solidFill>
                <a:latin typeface="Times New Roman" panose="02020603050405020304" charset="0"/>
                <a:cs typeface="Times New Roman" panose="02020603050405020304" charset="0"/>
                <a:sym typeface="+mn-ea"/>
              </a:rPr>
              <a:t>(</a:t>
            </a:r>
            <a:r>
              <a:rPr lang="zh-CN" altLang="en-US" sz="2800" dirty="0">
                <a:solidFill>
                  <a:schemeClr val="tx1"/>
                </a:solidFill>
                <a:latin typeface="Times New Roman" panose="02020603050405020304" charset="0"/>
                <a:cs typeface="Times New Roman" panose="02020603050405020304" charset="0"/>
                <a:sym typeface="+mn-ea"/>
              </a:rPr>
              <a:t>易懂的</a:t>
            </a:r>
            <a:r>
              <a:rPr lang="en-US" altLang="zh-CN" sz="2800" dirty="0">
                <a:solidFill>
                  <a:schemeClr val="tx1"/>
                </a:solidFill>
                <a:latin typeface="Times New Roman" panose="02020603050405020304" charset="0"/>
                <a:cs typeface="Times New Roman" panose="02020603050405020304" charset="0"/>
                <a:sym typeface="+mn-ea"/>
              </a:rPr>
              <a:t>) and </a:t>
            </a:r>
            <a:r>
              <a:rPr lang="en-US" altLang="zh-CN" sz="2800" b="1" dirty="0">
                <a:solidFill>
                  <a:srgbClr val="C00000"/>
                </a:solidFill>
                <a:latin typeface="Times New Roman" panose="02020603050405020304" charset="0"/>
                <a:cs typeface="Times New Roman" panose="02020603050405020304" charset="0"/>
                <a:sym typeface="+mn-ea"/>
              </a:rPr>
              <a:t>engaging</a:t>
            </a:r>
            <a:r>
              <a:rPr lang="en-US" altLang="zh-CN" sz="2800" dirty="0">
                <a:solidFill>
                  <a:schemeClr val="tx1"/>
                </a:solidFill>
                <a:latin typeface="Times New Roman" panose="02020603050405020304" charset="0"/>
                <a:cs typeface="Times New Roman" panose="02020603050405020304" charset="0"/>
                <a:sym typeface="+mn-ea"/>
              </a:rPr>
              <a:t>(</a:t>
            </a:r>
            <a:r>
              <a:rPr lang="zh-CN" altLang="en-US" sz="2800" dirty="0">
                <a:solidFill>
                  <a:schemeClr val="tx1"/>
                </a:solidFill>
                <a:latin typeface="Times New Roman" panose="02020603050405020304" charset="0"/>
                <a:cs typeface="Times New Roman" panose="02020603050405020304" charset="0"/>
                <a:sym typeface="+mn-ea"/>
              </a:rPr>
              <a:t>引人入胜的</a:t>
            </a:r>
            <a:r>
              <a:rPr lang="en-US" altLang="zh-CN" sz="2800" dirty="0">
                <a:solidFill>
                  <a:schemeClr val="tx1"/>
                </a:solidFill>
                <a:latin typeface="Times New Roman" panose="02020603050405020304" charset="0"/>
                <a:cs typeface="Times New Roman" panose="02020603050405020304" charset="0"/>
                <a:sym typeface="+mn-ea"/>
              </a:rPr>
              <a:t>) without losing the  core values of the original work.</a:t>
            </a:r>
            <a:endParaRPr lang="en-US" altLang="zh-CN" sz="2800" dirty="0">
              <a:solidFill>
                <a:schemeClr val="tx1"/>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barn(inVertical)">
                                      <p:cBhvr>
                                        <p:cTn id="14" dur="500"/>
                                        <p:tgtEl>
                                          <p:spTgt spid="7170"/>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nodeType="clickEffect">
                                  <p:stCondLst>
                                    <p:cond delay="0"/>
                                  </p:stCondLst>
                                  <p:childTnLst>
                                    <p:animEffect transition="out" filter="wipe(down)">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par>
                                <p:cTn id="39" presetID="22" presetClass="exit" presetSubtype="4" fill="hold" nodeType="withEffect">
                                  <p:stCondLst>
                                    <p:cond delay="0"/>
                                  </p:stCondLst>
                                  <p:childTnLst>
                                    <p:animEffect transition="out" filter="wipe(down)">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xit" presetSubtype="4" fill="hold" nodeType="clickEffect">
                                  <p:stCondLst>
                                    <p:cond delay="0"/>
                                  </p:stCondLst>
                                  <p:childTnLst>
                                    <p:animEffect transition="out" filter="wipe(down)">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22" presetClass="exit" presetSubtype="4" fill="hold" nodeType="withEffect">
                                  <p:stCondLst>
                                    <p:cond delay="0"/>
                                  </p:stCondLst>
                                  <p:childTnLst>
                                    <p:animEffect transition="out" filter="wipe(down)">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barn(inVertical)">
                                      <p:cBhvr>
                                        <p:cTn id="7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7170" grpId="0" bldLvl="0" animBg="1"/>
      <p:bldP spid="19" grpId="0" bldLvl="0" animBg="1"/>
      <p:bldP spid="14" grpId="0" bldLvl="0" animBg="1"/>
      <p:bldP spid="9" grpId="0" bldLvl="0" animBg="1"/>
      <p:bldP spid="21" grpId="0" bldLvl="0" animBg="1"/>
      <p:bldP spid="2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流程图: 延期 3"/>
          <p:cNvSpPr/>
          <p:nvPr/>
        </p:nvSpPr>
        <p:spPr>
          <a:xfrm>
            <a:off x="27940" y="5715"/>
            <a:ext cx="5080635" cy="612775"/>
          </a:xfrm>
          <a:prstGeom prst="flowChartDelay">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latin typeface="Times New Roman" panose="02020603050405020304" charset="0"/>
                <a:cs typeface="Times New Roman" panose="02020603050405020304" charset="0"/>
              </a:rPr>
              <a:t>Read for the characters</a:t>
            </a:r>
            <a:r>
              <a:rPr lang="en-US" altLang="zh-CN" sz="3600" b="1">
                <a:latin typeface="Times New Roman" panose="02020603050405020304" charset="0"/>
                <a:cs typeface="Times New Roman" panose="02020603050405020304" charset="0"/>
              </a:rPr>
              <a:t> </a:t>
            </a:r>
            <a:endParaRPr lang="en-US" altLang="zh-CN" sz="3600" b="1">
              <a:latin typeface="Times New Roman" panose="02020603050405020304" charset="0"/>
              <a:cs typeface="Times New Roman" panose="02020603050405020304" charset="0"/>
            </a:endParaRPr>
          </a:p>
        </p:txBody>
      </p:sp>
      <p:pic>
        <p:nvPicPr>
          <p:cNvPr id="2" name="图片 1" descr="kitchen"/>
          <p:cNvPicPr>
            <a:picLocks noChangeAspect="1"/>
          </p:cNvPicPr>
          <p:nvPr/>
        </p:nvPicPr>
        <p:blipFill>
          <a:blip r:embed="rId1"/>
          <a:stretch>
            <a:fillRect/>
          </a:stretch>
        </p:blipFill>
        <p:spPr>
          <a:xfrm>
            <a:off x="4849495" y="1517650"/>
            <a:ext cx="1938020" cy="1885950"/>
          </a:xfrm>
          <a:prstGeom prst="ellipse">
            <a:avLst/>
          </a:prstGeom>
        </p:spPr>
      </p:pic>
      <p:pic>
        <p:nvPicPr>
          <p:cNvPr id="3" name="图片 2" descr="Larry Belmont"/>
          <p:cNvPicPr>
            <a:picLocks noChangeAspect="1"/>
          </p:cNvPicPr>
          <p:nvPr/>
        </p:nvPicPr>
        <p:blipFill>
          <a:blip r:embed="rId2"/>
          <a:stretch>
            <a:fillRect/>
          </a:stretch>
        </p:blipFill>
        <p:spPr>
          <a:xfrm>
            <a:off x="620395" y="2751455"/>
            <a:ext cx="1790065" cy="1671320"/>
          </a:xfrm>
          <a:prstGeom prst="ellipse">
            <a:avLst/>
          </a:prstGeom>
        </p:spPr>
      </p:pic>
      <p:pic>
        <p:nvPicPr>
          <p:cNvPr id="5" name="图片 4" descr="Tony"/>
          <p:cNvPicPr>
            <a:picLocks noChangeAspect="1"/>
          </p:cNvPicPr>
          <p:nvPr/>
        </p:nvPicPr>
        <p:blipFill>
          <a:blip r:embed="rId3"/>
          <a:stretch>
            <a:fillRect/>
          </a:stretch>
        </p:blipFill>
        <p:spPr>
          <a:xfrm>
            <a:off x="4700270" y="4303395"/>
            <a:ext cx="1957705" cy="1870075"/>
          </a:xfrm>
          <a:prstGeom prst="ellipse">
            <a:avLst/>
          </a:prstGeom>
        </p:spPr>
      </p:pic>
      <p:pic>
        <p:nvPicPr>
          <p:cNvPr id="6" name="图片 5" descr="Gladys Claffern"/>
          <p:cNvPicPr>
            <a:picLocks noChangeAspect="1"/>
          </p:cNvPicPr>
          <p:nvPr/>
        </p:nvPicPr>
        <p:blipFill>
          <a:blip r:embed="rId4"/>
          <a:stretch>
            <a:fillRect/>
          </a:stretch>
        </p:blipFill>
        <p:spPr>
          <a:xfrm>
            <a:off x="9533890" y="2601595"/>
            <a:ext cx="1881505" cy="1748790"/>
          </a:xfrm>
          <a:prstGeom prst="ellipse">
            <a:avLst/>
          </a:prstGeom>
        </p:spPr>
      </p:pic>
      <p:sp>
        <p:nvSpPr>
          <p:cNvPr id="7" name="文本框 6"/>
          <p:cNvSpPr txBox="1"/>
          <p:nvPr/>
        </p:nvSpPr>
        <p:spPr>
          <a:xfrm>
            <a:off x="27940" y="634365"/>
            <a:ext cx="9942830" cy="521970"/>
          </a:xfrm>
          <a:prstGeom prst="rect">
            <a:avLst/>
          </a:prstGeom>
          <a:noFill/>
        </p:spPr>
        <p:txBody>
          <a:bodyPr wrap="square" rtlCol="0" anchor="t">
            <a:spAutoFit/>
          </a:bodyPr>
          <a:p>
            <a:r>
              <a:rPr lang="en-US" altLang="zh-CN" sz="2800" b="1">
                <a:latin typeface="Times New Roman" panose="02020603050405020304" charset="0"/>
                <a:cs typeface="Times New Roman" panose="02020603050405020304" charset="0"/>
              </a:rPr>
              <a:t>Figure out the </a:t>
            </a:r>
            <a:r>
              <a:rPr lang="en-US" altLang="zh-CN" sz="2800" b="1">
                <a:solidFill>
                  <a:srgbClr val="C00000"/>
                </a:solidFill>
                <a:latin typeface="Times New Roman" panose="02020603050405020304" charset="0"/>
                <a:cs typeface="Times New Roman" panose="02020603050405020304" charset="0"/>
              </a:rPr>
              <a:t>characters</a:t>
            </a:r>
            <a:r>
              <a:rPr lang="en-US" altLang="zh-CN" sz="2800" b="1">
                <a:latin typeface="Times New Roman" panose="02020603050405020304" charset="0"/>
                <a:cs typeface="Times New Roman" panose="02020603050405020304" charset="0"/>
              </a:rPr>
              <a:t> and their </a:t>
            </a:r>
            <a:r>
              <a:rPr lang="en-US" altLang="zh-CN" sz="2800" b="1">
                <a:solidFill>
                  <a:srgbClr val="C00000"/>
                </a:solidFill>
                <a:latin typeface="Times New Roman" panose="02020603050405020304" charset="0"/>
                <a:cs typeface="Times New Roman" panose="02020603050405020304" charset="0"/>
              </a:rPr>
              <a:t>relationships</a:t>
            </a:r>
            <a:r>
              <a:rPr lang="en-US" altLang="zh-CN" sz="2800" b="1">
                <a:latin typeface="Times New Roman" panose="02020603050405020304" charset="0"/>
                <a:cs typeface="Times New Roman" panose="02020603050405020304" charset="0"/>
              </a:rPr>
              <a:t> to each other.</a:t>
            </a:r>
            <a:endParaRPr lang="en-US" altLang="zh-CN" sz="2800" b="1">
              <a:latin typeface="Times New Roman" panose="02020603050405020304" charset="0"/>
              <a:cs typeface="Times New Roman" panose="02020603050405020304" charset="0"/>
            </a:endParaRPr>
          </a:p>
        </p:txBody>
      </p:sp>
      <p:sp>
        <p:nvSpPr>
          <p:cNvPr id="9" name="文本框 8"/>
          <p:cNvSpPr txBox="1"/>
          <p:nvPr/>
        </p:nvSpPr>
        <p:spPr>
          <a:xfrm>
            <a:off x="1252220" y="1140460"/>
            <a:ext cx="3232150" cy="1445260"/>
          </a:xfrm>
          <a:prstGeom prst="rect">
            <a:avLst/>
          </a:prstGeom>
        </p:spPr>
        <p:style>
          <a:lnRef idx="2">
            <a:schemeClr val="accent6"/>
          </a:lnRef>
          <a:fillRef idx="0">
            <a:srgbClr val="FFFFFF"/>
          </a:fillRef>
          <a:effectRef idx="0">
            <a:srgbClr val="FFFFFF"/>
          </a:effectRef>
          <a:fontRef idx="minor">
            <a:schemeClr val="tx1"/>
          </a:fontRef>
        </p:style>
        <p:txBody>
          <a:bodyPr wrap="square" rtlCol="0">
            <a:noAutofit/>
          </a:bodyPr>
          <a:p>
            <a:r>
              <a:rPr lang="en-US" altLang="zh-CN" sz="3200" b="1">
                <a:latin typeface="Times New Roman" panose="02020603050405020304" charset="0"/>
                <a:cs typeface="Times New Roman" panose="02020603050405020304" charset="0"/>
              </a:rPr>
              <a:t>Claire -</a:t>
            </a:r>
            <a:r>
              <a:rPr lang="en-US" altLang="zh-CN" sz="32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the</a:t>
            </a:r>
            <a:r>
              <a:rPr lang="en-US" altLang="zh-CN" sz="3200" b="1">
                <a:latin typeface="Times New Roman" panose="02020603050405020304" charset="0"/>
                <a:cs typeface="Times New Roman" panose="02020603050405020304" charset="0"/>
              </a:rPr>
              <a:t> </a:t>
            </a:r>
            <a:r>
              <a:rPr lang="en-US" altLang="zh-CN" sz="2800">
                <a:solidFill>
                  <a:srgbClr val="C00000"/>
                </a:solidFill>
                <a:latin typeface="Times New Roman" panose="02020603050405020304" charset="0"/>
                <a:cs typeface="Times New Roman" panose="02020603050405020304" charset="0"/>
              </a:rPr>
              <a:t>wife</a:t>
            </a:r>
            <a:r>
              <a:rPr lang="en-US" altLang="zh-CN" sz="2800">
                <a:latin typeface="Times New Roman" panose="02020603050405020304" charset="0"/>
                <a:cs typeface="Times New Roman" panose="02020603050405020304" charset="0"/>
              </a:rPr>
              <a:t> who stayed with a robot for </a:t>
            </a:r>
            <a:r>
              <a:rPr lang="en-US" altLang="zh-CN" sz="2800" u="sng">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weeks.</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173990" y="4485640"/>
            <a:ext cx="3887470" cy="1445260"/>
          </a:xfrm>
          <a:prstGeom prst="rect">
            <a:avLst/>
          </a:prstGeom>
        </p:spPr>
        <p:style>
          <a:lnRef idx="2">
            <a:schemeClr val="accent1"/>
          </a:lnRef>
          <a:fillRef idx="0">
            <a:srgbClr val="FFFFFF"/>
          </a:fillRef>
          <a:effectRef idx="0">
            <a:srgbClr val="FFFFFF"/>
          </a:effectRef>
          <a:fontRef idx="minor">
            <a:schemeClr val="tx1"/>
          </a:fontRef>
        </p:style>
        <p:txBody>
          <a:bodyPr wrap="square" rtlCol="0">
            <a:spAutoFit/>
          </a:bodyPr>
          <a:p>
            <a:r>
              <a:rPr lang="en-US" altLang="zh-CN" sz="3200" b="1">
                <a:latin typeface="Times New Roman" panose="02020603050405020304" charset="0"/>
                <a:cs typeface="Times New Roman" panose="02020603050405020304" charset="0"/>
              </a:rPr>
              <a:t>Larry Belmont - </a:t>
            </a:r>
            <a:r>
              <a:rPr lang="en-US" altLang="zh-CN" sz="2800">
                <a:latin typeface="Times New Roman" panose="02020603050405020304" charset="0"/>
                <a:cs typeface="Times New Roman" panose="02020603050405020304" charset="0"/>
              </a:rPr>
              <a:t>the </a:t>
            </a:r>
            <a:r>
              <a:rPr lang="en-US" altLang="zh-CN" sz="2800">
                <a:solidFill>
                  <a:srgbClr val="C00000"/>
                </a:solidFill>
                <a:latin typeface="Times New Roman" panose="02020603050405020304" charset="0"/>
                <a:cs typeface="Times New Roman" panose="02020603050405020304" charset="0"/>
              </a:rPr>
              <a:t>husband</a:t>
            </a:r>
            <a:r>
              <a:rPr lang="en-US" altLang="zh-CN" sz="2800">
                <a:latin typeface="Times New Roman" panose="02020603050405020304" charset="0"/>
                <a:cs typeface="Times New Roman" panose="02020603050405020304" charset="0"/>
              </a:rPr>
              <a:t> who worked for a company making</a:t>
            </a:r>
            <a:r>
              <a:rPr lang="en-US" altLang="zh-CN" sz="2800" u="sng">
                <a:latin typeface="Times New Roman" panose="02020603050405020304" charset="0"/>
                <a:cs typeface="Times New Roman" panose="02020603050405020304" charset="0"/>
              </a:rPr>
              <a:t>          . </a:t>
            </a:r>
            <a:endParaRPr lang="en-US" altLang="zh-CN" sz="2800" u="sng">
              <a:latin typeface="Times New Roman" panose="02020603050405020304" charset="0"/>
              <a:cs typeface="Times New Roman" panose="02020603050405020304" charset="0"/>
            </a:endParaRPr>
          </a:p>
        </p:txBody>
      </p:sp>
      <p:sp>
        <p:nvSpPr>
          <p:cNvPr id="10" name="文本框 9"/>
          <p:cNvSpPr txBox="1"/>
          <p:nvPr/>
        </p:nvSpPr>
        <p:spPr>
          <a:xfrm>
            <a:off x="6657975" y="4409440"/>
            <a:ext cx="3753485" cy="1362710"/>
          </a:xfrm>
          <a:prstGeom prst="rect">
            <a:avLst/>
          </a:prstGeom>
        </p:spPr>
        <p:style>
          <a:lnRef idx="2">
            <a:schemeClr val="accent1"/>
          </a:lnRef>
          <a:fillRef idx="0">
            <a:srgbClr val="FFFFFF"/>
          </a:fillRef>
          <a:effectRef idx="0">
            <a:srgbClr val="FFFFFF"/>
          </a:effectRef>
          <a:fontRef idx="minor">
            <a:schemeClr val="tx1"/>
          </a:fontRef>
        </p:style>
        <p:txBody>
          <a:bodyPr wrap="square" rtlCol="0">
            <a:noAutofit/>
          </a:bodyPr>
          <a:p>
            <a:r>
              <a:rPr lang="en-US" altLang="zh-CN" sz="3200" b="1">
                <a:latin typeface="Times New Roman" panose="02020603050405020304" charset="0"/>
                <a:cs typeface="Times New Roman" panose="02020603050405020304" charset="0"/>
              </a:rPr>
              <a:t>Tony- </a:t>
            </a:r>
            <a:r>
              <a:rPr lang="en-US" altLang="zh-CN" sz="2800">
                <a:latin typeface="Times New Roman" panose="02020603050405020304" charset="0"/>
                <a:cs typeface="Times New Roman" panose="02020603050405020304" charset="0"/>
              </a:rPr>
              <a:t>the household </a:t>
            </a:r>
            <a:r>
              <a:rPr lang="en-US" altLang="zh-CN" sz="2800">
                <a:solidFill>
                  <a:srgbClr val="C00000"/>
                </a:solidFill>
                <a:latin typeface="Times New Roman" panose="02020603050405020304" charset="0"/>
                <a:cs typeface="Times New Roman" panose="02020603050405020304" charset="0"/>
              </a:rPr>
              <a:t>robot </a:t>
            </a:r>
            <a:r>
              <a:rPr lang="en-US" altLang="zh-CN" sz="2800">
                <a:latin typeface="Times New Roman" panose="02020603050405020304" charset="0"/>
                <a:cs typeface="Times New Roman" panose="02020603050405020304" charset="0"/>
              </a:rPr>
              <a:t>that was </a:t>
            </a:r>
            <a:r>
              <a:rPr lang="en-US" altLang="zh-CN" sz="2800" u="sng">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by Claire.</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7756525" y="1156335"/>
            <a:ext cx="4291965" cy="1445260"/>
          </a:xfrm>
          <a:prstGeom prst="rect">
            <a:avLst/>
          </a:prstGeom>
        </p:spPr>
        <p:style>
          <a:lnRef idx="2">
            <a:schemeClr val="accent6"/>
          </a:lnRef>
          <a:fillRef idx="0">
            <a:srgbClr val="FFFFFF"/>
          </a:fillRef>
          <a:effectRef idx="0">
            <a:srgbClr val="FFFFFF"/>
          </a:effectRef>
          <a:fontRef idx="minor">
            <a:schemeClr val="tx1"/>
          </a:fontRef>
        </p:style>
        <p:txBody>
          <a:bodyPr wrap="square" rtlCol="0">
            <a:spAutoFit/>
          </a:bodyPr>
          <a:p>
            <a:pPr algn="l"/>
            <a:r>
              <a:rPr lang="en-US" altLang="zh-CN" sz="3200" b="1">
                <a:latin typeface="Times New Roman" panose="02020603050405020304" charset="0"/>
                <a:cs typeface="Times New Roman" panose="02020603050405020304" charset="0"/>
              </a:rPr>
              <a:t>Gladys Claffern-</a:t>
            </a:r>
            <a:endParaRPr lang="en-US" altLang="zh-CN" sz="3200" b="1">
              <a:latin typeface="Times New Roman" panose="02020603050405020304" charset="0"/>
              <a:cs typeface="Times New Roman" panose="02020603050405020304" charset="0"/>
            </a:endParaRPr>
          </a:p>
          <a:p>
            <a:pPr algn="l"/>
            <a:r>
              <a:rPr lang="en-US" altLang="zh-CN" sz="2800">
                <a:latin typeface="Times New Roman" panose="02020603050405020304" charset="0"/>
                <a:cs typeface="Times New Roman" panose="02020603050405020304" charset="0"/>
              </a:rPr>
              <a:t>a </a:t>
            </a:r>
            <a:r>
              <a:rPr lang="en-US" altLang="zh-CN" sz="2800">
                <a:solidFill>
                  <a:srgbClr val="C00000"/>
                </a:solidFill>
                <a:latin typeface="Times New Roman" panose="02020603050405020304" charset="0"/>
                <a:cs typeface="Times New Roman" panose="02020603050405020304" charset="0"/>
              </a:rPr>
              <a:t>rich</a:t>
            </a:r>
            <a:r>
              <a:rPr lang="en-US" altLang="zh-CN" sz="2800">
                <a:latin typeface="Times New Roman" panose="02020603050405020304" charset="0"/>
                <a:cs typeface="Times New Roman" panose="02020603050405020304" charset="0"/>
              </a:rPr>
              <a:t> and </a:t>
            </a:r>
            <a:r>
              <a:rPr lang="en-US" altLang="zh-CN" sz="2800">
                <a:solidFill>
                  <a:srgbClr val="C00000"/>
                </a:solidFill>
                <a:latin typeface="Times New Roman" panose="02020603050405020304" charset="0"/>
                <a:cs typeface="Times New Roman" panose="02020603050405020304" charset="0"/>
              </a:rPr>
              <a:t>powerful</a:t>
            </a:r>
            <a:r>
              <a:rPr lang="en-US" altLang="zh-CN" sz="2800">
                <a:latin typeface="Times New Roman" panose="02020603050405020304" charset="0"/>
                <a:cs typeface="Times New Roman" panose="02020603050405020304" charset="0"/>
              </a:rPr>
              <a:t> woman </a:t>
            </a:r>
            <a:r>
              <a:rPr lang="en-US" altLang="zh-CN" sz="2800" u="sng">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whom Claire </a:t>
            </a:r>
            <a:r>
              <a:rPr lang="en-US" altLang="zh-CN" sz="2800" u="sng">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to be.</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2890520" y="2063750"/>
            <a:ext cx="550545" cy="521970"/>
          </a:xfrm>
          <a:prstGeom prst="rect">
            <a:avLst/>
          </a:prstGeom>
          <a:noFill/>
        </p:spPr>
        <p:txBody>
          <a:bodyPr wrap="square" rtlCol="0">
            <a:spAutoFit/>
          </a:bodyPr>
          <a:p>
            <a:r>
              <a:rPr lang="en-US" altLang="zh-CN" sz="2800">
                <a:solidFill>
                  <a:srgbClr val="C00000"/>
                </a:solidFill>
                <a:latin typeface="Times New Roman" panose="02020603050405020304" charset="0"/>
                <a:cs typeface="Times New Roman" panose="02020603050405020304" charset="0"/>
              </a:rPr>
              <a:t>3</a:t>
            </a:r>
            <a:endParaRPr lang="en-US" altLang="zh-CN" sz="2800">
              <a:solidFill>
                <a:srgbClr val="C00000"/>
              </a:solidFill>
              <a:latin typeface="Times New Roman" panose="02020603050405020304" charset="0"/>
              <a:cs typeface="Times New Roman" panose="02020603050405020304" charset="0"/>
            </a:endParaRPr>
          </a:p>
        </p:txBody>
      </p:sp>
      <p:sp>
        <p:nvSpPr>
          <p:cNvPr id="13" name="文本框 12"/>
          <p:cNvSpPr txBox="1"/>
          <p:nvPr/>
        </p:nvSpPr>
        <p:spPr>
          <a:xfrm>
            <a:off x="2934970" y="5408930"/>
            <a:ext cx="1188720" cy="521970"/>
          </a:xfrm>
          <a:prstGeom prst="rect">
            <a:avLst/>
          </a:prstGeom>
          <a:noFill/>
        </p:spPr>
        <p:txBody>
          <a:bodyPr wrap="square" rtlCol="0">
            <a:spAutoFit/>
          </a:bodyPr>
          <a:p>
            <a:r>
              <a:rPr lang="en-US" altLang="zh-CN" sz="2800">
                <a:solidFill>
                  <a:srgbClr val="C00000"/>
                </a:solidFill>
                <a:latin typeface="Times New Roman" panose="02020603050405020304" charset="0"/>
                <a:cs typeface="Times New Roman" panose="02020603050405020304" charset="0"/>
              </a:rPr>
              <a:t>robots</a:t>
            </a:r>
            <a:endParaRPr lang="en-US" altLang="zh-CN" sz="2800">
              <a:solidFill>
                <a:srgbClr val="C00000"/>
              </a:solidFill>
              <a:latin typeface="Times New Roman" panose="02020603050405020304" charset="0"/>
              <a:cs typeface="Times New Roman" panose="02020603050405020304" charset="0"/>
            </a:endParaRPr>
          </a:p>
        </p:txBody>
      </p:sp>
      <p:sp>
        <p:nvSpPr>
          <p:cNvPr id="21" name="Line 8"/>
          <p:cNvSpPr>
            <a:spLocks noChangeShapeType="1"/>
          </p:cNvSpPr>
          <p:nvPr/>
        </p:nvSpPr>
        <p:spPr bwMode="auto">
          <a:xfrm rot="17100000">
            <a:off x="2748280" y="2461895"/>
            <a:ext cx="1727835" cy="1790065"/>
          </a:xfrm>
          <a:prstGeom prst="line">
            <a:avLst/>
          </a:prstGeom>
          <a:noFill/>
          <a:ln w="76200">
            <a:solidFill>
              <a:srgbClr val="C00000"/>
            </a:solidFill>
            <a:round/>
            <a:headEnd type="triangle" w="med" len="med"/>
            <a:tailEnd type="triangle" w="med" len="med"/>
          </a:ln>
          <a:extLst>
            <a:ext uri="{909E8E84-426E-40DD-AFC4-6F175D3DCCD1}">
              <a14:hiddenFill xmlns:a14="http://schemas.microsoft.com/office/drawing/2010/main">
                <a:noFill/>
              </a14:hiddenFill>
            </a:ext>
          </a:extLst>
        </p:spPr>
        <p:txBody>
          <a:bodyPr/>
          <a:p>
            <a:endParaRPr lang="zh-CN" altLang="en-US"/>
          </a:p>
        </p:txBody>
      </p:sp>
      <p:sp>
        <p:nvSpPr>
          <p:cNvPr id="22" name="Text Box 10"/>
          <p:cNvSpPr txBox="1">
            <a:spLocks noChangeArrowheads="1"/>
          </p:cNvSpPr>
          <p:nvPr/>
        </p:nvSpPr>
        <p:spPr bwMode="auto">
          <a:xfrm rot="19977068">
            <a:off x="2738543" y="2888787"/>
            <a:ext cx="1170940" cy="60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zh-CN" altLang="en-US" sz="2800" b="1" dirty="0">
                <a:latin typeface="Times New Roman" panose="02020603050405020304" charset="0"/>
                <a:cs typeface="Times New Roman" panose="02020603050405020304" charset="0"/>
              </a:rPr>
              <a:t>couple</a:t>
            </a:r>
            <a:endParaRPr lang="zh-CN" altLang="en-US" sz="2800" b="1" dirty="0">
              <a:latin typeface="Times New Roman" panose="02020603050405020304" charset="0"/>
              <a:cs typeface="Times New Roman" panose="02020603050405020304" charset="0"/>
            </a:endParaRPr>
          </a:p>
        </p:txBody>
      </p:sp>
      <p:sp>
        <p:nvSpPr>
          <p:cNvPr id="14" name="文本框 13"/>
          <p:cNvSpPr txBox="1"/>
          <p:nvPr/>
        </p:nvSpPr>
        <p:spPr>
          <a:xfrm>
            <a:off x="8782050" y="4886960"/>
            <a:ext cx="1188720" cy="521970"/>
          </a:xfrm>
          <a:prstGeom prst="rect">
            <a:avLst/>
          </a:prstGeom>
          <a:noFill/>
        </p:spPr>
        <p:txBody>
          <a:bodyPr wrap="square" rtlCol="0">
            <a:spAutoFit/>
          </a:bodyPr>
          <a:p>
            <a:r>
              <a:rPr lang="en-US" altLang="zh-CN" sz="2800">
                <a:solidFill>
                  <a:srgbClr val="C00000"/>
                </a:solidFill>
                <a:latin typeface="Times New Roman" panose="02020603050405020304" charset="0"/>
                <a:cs typeface="Times New Roman" panose="02020603050405020304" charset="0"/>
              </a:rPr>
              <a:t>tested</a:t>
            </a:r>
            <a:endParaRPr lang="en-US" altLang="zh-CN" sz="2800">
              <a:solidFill>
                <a:srgbClr val="C00000"/>
              </a:solidFill>
              <a:latin typeface="Times New Roman" panose="02020603050405020304" charset="0"/>
              <a:cs typeface="Times New Roman" panose="02020603050405020304" charset="0"/>
            </a:endParaRPr>
          </a:p>
        </p:txBody>
      </p:sp>
      <p:sp>
        <p:nvSpPr>
          <p:cNvPr id="15" name="Line 8"/>
          <p:cNvSpPr>
            <a:spLocks noChangeShapeType="1"/>
          </p:cNvSpPr>
          <p:nvPr/>
        </p:nvSpPr>
        <p:spPr bwMode="auto">
          <a:xfrm rot="13380000">
            <a:off x="5290820" y="3523615"/>
            <a:ext cx="733425" cy="822960"/>
          </a:xfrm>
          <a:prstGeom prst="line">
            <a:avLst/>
          </a:prstGeom>
          <a:noFill/>
          <a:ln w="76200">
            <a:solidFill>
              <a:srgbClr val="C00000"/>
            </a:solidFill>
            <a:round/>
            <a:headEnd type="triangle" w="med" len="med"/>
            <a:tailEnd type="triangle" w="med" len="med"/>
          </a:ln>
          <a:extLst>
            <a:ext uri="{909E8E84-426E-40DD-AFC4-6F175D3DCCD1}">
              <a14:hiddenFill xmlns:a14="http://schemas.microsoft.com/office/drawing/2010/main">
                <a:noFill/>
              </a14:hiddenFill>
            </a:ext>
          </a:extLst>
        </p:spPr>
        <p:txBody>
          <a:bodyPr/>
          <a:p>
            <a:endParaRPr lang="zh-CN" altLang="en-US"/>
          </a:p>
        </p:txBody>
      </p:sp>
      <p:sp>
        <p:nvSpPr>
          <p:cNvPr id="16" name="Text Box 10"/>
          <p:cNvSpPr txBox="1">
            <a:spLocks noChangeArrowheads="1"/>
          </p:cNvSpPr>
          <p:nvPr/>
        </p:nvSpPr>
        <p:spPr bwMode="auto">
          <a:xfrm>
            <a:off x="4483523" y="3622847"/>
            <a:ext cx="1031875" cy="60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sz="2800" b="1" dirty="0">
                <a:latin typeface="Times New Roman" panose="02020603050405020304" charset="0"/>
                <a:cs typeface="Times New Roman" panose="02020603050405020304" charset="0"/>
              </a:rPr>
              <a:t>test</a:t>
            </a:r>
            <a:r>
              <a:rPr lang="en-US" altLang="zh-CN" sz="2800" b="1" dirty="0">
                <a:solidFill>
                  <a:srgbClr val="C00000"/>
                </a:solidFill>
                <a:latin typeface="Times New Roman" panose="02020603050405020304" charset="0"/>
                <a:cs typeface="Times New Roman" panose="02020603050405020304" charset="0"/>
              </a:rPr>
              <a:t>er</a:t>
            </a:r>
            <a:endParaRPr lang="en-US" altLang="zh-CN" sz="2800" b="1" dirty="0">
              <a:solidFill>
                <a:srgbClr val="C00000"/>
              </a:solidFill>
              <a:latin typeface="Times New Roman" panose="02020603050405020304" charset="0"/>
              <a:cs typeface="Times New Roman" panose="02020603050405020304" charset="0"/>
            </a:endParaRPr>
          </a:p>
        </p:txBody>
      </p:sp>
      <p:sp>
        <p:nvSpPr>
          <p:cNvPr id="17" name="Text Box 10"/>
          <p:cNvSpPr txBox="1">
            <a:spLocks noChangeArrowheads="1"/>
          </p:cNvSpPr>
          <p:nvPr/>
        </p:nvSpPr>
        <p:spPr bwMode="auto">
          <a:xfrm>
            <a:off x="5834168" y="3622847"/>
            <a:ext cx="1031875" cy="60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sz="2800" b="1" dirty="0">
                <a:latin typeface="Times New Roman" panose="02020603050405020304" charset="0"/>
                <a:cs typeface="Times New Roman" panose="02020603050405020304" charset="0"/>
              </a:rPr>
              <a:t>test</a:t>
            </a:r>
            <a:r>
              <a:rPr lang="en-US" altLang="zh-CN" sz="2800" b="1" dirty="0">
                <a:solidFill>
                  <a:srgbClr val="C00000"/>
                </a:solidFill>
                <a:latin typeface="Times New Roman" panose="02020603050405020304" charset="0"/>
                <a:cs typeface="Times New Roman" panose="02020603050405020304" charset="0"/>
              </a:rPr>
              <a:t>ee</a:t>
            </a:r>
            <a:endParaRPr lang="en-US" altLang="zh-CN" sz="2800" b="1" dirty="0">
              <a:solidFill>
                <a:srgbClr val="C00000"/>
              </a:solidFill>
              <a:latin typeface="Times New Roman" panose="02020603050405020304" charset="0"/>
              <a:cs typeface="Times New Roman" panose="02020603050405020304" charset="0"/>
            </a:endParaRPr>
          </a:p>
        </p:txBody>
      </p:sp>
      <p:sp>
        <p:nvSpPr>
          <p:cNvPr id="18" name="文本框 17"/>
          <p:cNvSpPr txBox="1"/>
          <p:nvPr/>
        </p:nvSpPr>
        <p:spPr>
          <a:xfrm>
            <a:off x="9709150" y="2063750"/>
            <a:ext cx="1330960" cy="521970"/>
          </a:xfrm>
          <a:prstGeom prst="rect">
            <a:avLst/>
          </a:prstGeom>
          <a:noFill/>
        </p:spPr>
        <p:txBody>
          <a:bodyPr wrap="square" rtlCol="0">
            <a:spAutoFit/>
          </a:bodyPr>
          <a:p>
            <a:r>
              <a:rPr lang="en-US" altLang="zh-CN" sz="2800">
                <a:solidFill>
                  <a:srgbClr val="C00000"/>
                </a:solidFill>
                <a:latin typeface="Times New Roman" panose="02020603050405020304" charset="0"/>
                <a:cs typeface="Times New Roman" panose="02020603050405020304" charset="0"/>
              </a:rPr>
              <a:t>wished</a:t>
            </a:r>
            <a:endParaRPr lang="en-US" altLang="zh-CN" sz="2800">
              <a:solidFill>
                <a:srgbClr val="C00000"/>
              </a:solidFill>
              <a:latin typeface="Times New Roman" panose="02020603050405020304" charset="0"/>
              <a:cs typeface="Times New Roman" panose="02020603050405020304" charset="0"/>
            </a:endParaRPr>
          </a:p>
        </p:txBody>
      </p:sp>
      <p:sp>
        <p:nvSpPr>
          <p:cNvPr id="19" name="文本框 18"/>
          <p:cNvSpPr txBox="1"/>
          <p:nvPr/>
        </p:nvSpPr>
        <p:spPr>
          <a:xfrm>
            <a:off x="9744075" y="2075815"/>
            <a:ext cx="2160270" cy="521970"/>
          </a:xfrm>
          <a:prstGeom prst="rect">
            <a:avLst/>
          </a:prstGeom>
          <a:solidFill>
            <a:schemeClr val="bg1"/>
          </a:solidFill>
        </p:spPr>
        <p:txBody>
          <a:bodyPr wrap="square" rtlCol="0">
            <a:spAutoFit/>
          </a:bodyPr>
          <a:p>
            <a:r>
              <a:rPr lang="en-US" altLang="zh-CN" sz="2800">
                <a:solidFill>
                  <a:srgbClr val="C00000"/>
                </a:solidFill>
                <a:latin typeface="Times New Roman" panose="02020603050405020304" charset="0"/>
                <a:cs typeface="Times New Roman" panose="02020603050405020304" charset="0"/>
              </a:rPr>
              <a:t>envies</a:t>
            </a:r>
            <a:r>
              <a:rPr lang="en-US" altLang="zh-CN" sz="2800">
                <a:solidFill>
                  <a:schemeClr val="tx1"/>
                </a:solidFill>
                <a:latin typeface="Times New Roman" panose="02020603050405020304" charset="0"/>
                <a:cs typeface="Times New Roman" panose="02020603050405020304" charset="0"/>
              </a:rPr>
              <a:t>(</a:t>
            </a:r>
            <a:r>
              <a:rPr lang="zh-CN" altLang="en-US" sz="2800">
                <a:solidFill>
                  <a:schemeClr val="tx1"/>
                </a:solidFill>
                <a:latin typeface="Times New Roman" panose="02020603050405020304" charset="0"/>
                <a:cs typeface="Times New Roman" panose="02020603050405020304" charset="0"/>
              </a:rPr>
              <a:t>羡慕</a:t>
            </a:r>
            <a:r>
              <a:rPr lang="en-US" altLang="zh-CN" sz="2800">
                <a:solidFill>
                  <a:schemeClr val="tx1"/>
                </a:solidFill>
                <a:latin typeface="Times New Roman" panose="02020603050405020304" charset="0"/>
                <a:cs typeface="Times New Roman" panose="02020603050405020304" charset="0"/>
              </a:rPr>
              <a:t>)</a:t>
            </a:r>
            <a:endParaRPr lang="en-US" altLang="zh-CN" sz="2800">
              <a:solidFill>
                <a:schemeClr val="tx1"/>
              </a:solidFill>
              <a:latin typeface="Times New Roman" panose="02020603050405020304" charset="0"/>
              <a:cs typeface="Times New Roman" panose="02020603050405020304" charset="0"/>
            </a:endParaRPr>
          </a:p>
        </p:txBody>
      </p:sp>
      <p:sp>
        <p:nvSpPr>
          <p:cNvPr id="20" name="Line 8"/>
          <p:cNvSpPr>
            <a:spLocks noChangeShapeType="1"/>
          </p:cNvSpPr>
          <p:nvPr/>
        </p:nvSpPr>
        <p:spPr bwMode="auto">
          <a:xfrm rot="13380000" flipV="1">
            <a:off x="6817360" y="2726690"/>
            <a:ext cx="2604135" cy="1186815"/>
          </a:xfrm>
          <a:prstGeom prst="line">
            <a:avLst/>
          </a:prstGeom>
          <a:noFill/>
          <a:ln w="76200">
            <a:solidFill>
              <a:srgbClr val="C00000"/>
            </a:solidFill>
            <a:round/>
            <a:headEnd type="triangle" w="med" len="med"/>
            <a:tailEnd type="triangle" w="med" len="med"/>
          </a:ln>
          <a:extLst>
            <a:ext uri="{909E8E84-426E-40DD-AFC4-6F175D3DCCD1}">
              <a14:hiddenFill xmlns:a14="http://schemas.microsoft.com/office/drawing/2010/main">
                <a:noFill/>
              </a14:hiddenFill>
            </a:ext>
          </a:extLst>
        </p:spPr>
        <p:txBody>
          <a:bodyPr/>
          <a:p>
            <a:endParaRPr lang="zh-CN" altLang="en-US"/>
          </a:p>
        </p:txBody>
      </p:sp>
      <p:sp>
        <p:nvSpPr>
          <p:cNvPr id="23" name="Text Box 10"/>
          <p:cNvSpPr txBox="1">
            <a:spLocks noChangeArrowheads="1"/>
          </p:cNvSpPr>
          <p:nvPr/>
        </p:nvSpPr>
        <p:spPr bwMode="auto">
          <a:xfrm rot="1077068">
            <a:off x="7663603" y="2813222"/>
            <a:ext cx="1249680" cy="60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sz="2800" b="1" dirty="0">
                <a:latin typeface="Times New Roman" panose="02020603050405020304" charset="0"/>
                <a:cs typeface="Times New Roman" panose="02020603050405020304" charset="0"/>
              </a:rPr>
              <a:t>friends</a:t>
            </a:r>
            <a:endParaRPr lang="en-US" altLang="zh-CN" sz="2800" b="1" dirty="0">
              <a:latin typeface="Times New Roman" panose="02020603050405020304" charset="0"/>
              <a:cs typeface="Times New Roman" panose="02020603050405020304" charset="0"/>
            </a:endParaRPr>
          </a:p>
        </p:txBody>
      </p:sp>
      <p:sp>
        <p:nvSpPr>
          <p:cNvPr id="24" name="文本框 23"/>
          <p:cNvSpPr txBox="1"/>
          <p:nvPr/>
        </p:nvSpPr>
        <p:spPr>
          <a:xfrm>
            <a:off x="131445" y="2687955"/>
            <a:ext cx="3220720" cy="1343025"/>
          </a:xfrm>
          <a:prstGeom prst="rect">
            <a:avLst/>
          </a:prstGeom>
          <a:solidFill>
            <a:schemeClr val="accent4">
              <a:lumMod val="20000"/>
              <a:lumOff val="80000"/>
            </a:schemeClr>
          </a:solidFill>
        </p:spPr>
        <p:style>
          <a:lnRef idx="2">
            <a:schemeClr val="accent4"/>
          </a:lnRef>
          <a:fillRef idx="0">
            <a:srgbClr val="FFFFFF"/>
          </a:fillRef>
          <a:effectRef idx="0">
            <a:srgbClr val="FFFFFF"/>
          </a:effectRef>
          <a:fontRef idx="minor">
            <a:schemeClr val="tx1"/>
          </a:fontRef>
        </p:style>
        <p:txBody>
          <a:bodyPr wrap="square" rtlCol="0">
            <a:noAutofit/>
          </a:bodyPr>
          <a:p>
            <a:pPr algn="l"/>
            <a:r>
              <a:rPr lang="en-US" altLang="zh-CN" sz="2800">
                <a:latin typeface="Times New Roman" panose="02020603050405020304" charset="0"/>
                <a:cs typeface="Times New Roman" panose="02020603050405020304" charset="0"/>
              </a:rPr>
              <a:t>How did Larry persuade Claire to accept Tony's arrival?</a:t>
            </a:r>
            <a:endParaRPr lang="en-US" altLang="zh-CN" sz="2800">
              <a:latin typeface="Times New Roman" panose="02020603050405020304" charset="0"/>
              <a:cs typeface="Times New Roman" panose="02020603050405020304" charset="0"/>
            </a:endParaRPr>
          </a:p>
        </p:txBody>
      </p:sp>
      <p:sp>
        <p:nvSpPr>
          <p:cNvPr id="25" name="文本框 24"/>
          <p:cNvSpPr txBox="1"/>
          <p:nvPr/>
        </p:nvSpPr>
        <p:spPr>
          <a:xfrm>
            <a:off x="29210" y="4030980"/>
            <a:ext cx="4354195" cy="1877060"/>
          </a:xfrm>
          <a:prstGeom prst="rect">
            <a:avLst/>
          </a:prstGeom>
          <a:solidFill>
            <a:schemeClr val="accent4">
              <a:lumMod val="20000"/>
              <a:lumOff val="80000"/>
            </a:schemeClr>
          </a:solidFill>
        </p:spPr>
        <p:txBody>
          <a:bodyPr wrap="square" rtlCol="0" anchor="t">
            <a:noAutofit/>
          </a:bodyPr>
          <a:p>
            <a:r>
              <a:rPr lang="en-US" altLang="zh-CN" sz="2800">
                <a:latin typeface="Times New Roman" panose="02020603050405020304" charset="0"/>
                <a:cs typeface="Times New Roman" panose="02020603050405020304" charset="0"/>
              </a:rPr>
              <a:t>Larry persuaded her that the robot wouldn't harm her or allow her to be harmed. It would be a </a:t>
            </a:r>
            <a:r>
              <a:rPr lang="en-US" altLang="zh-CN" sz="2800" b="1">
                <a:solidFill>
                  <a:srgbClr val="C00000"/>
                </a:solidFill>
                <a:latin typeface="Times New Roman" panose="02020603050405020304" charset="0"/>
                <a:cs typeface="Times New Roman" panose="02020603050405020304" charset="0"/>
              </a:rPr>
              <a:t>bonus</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a:p>
            <a:endParaRPr lang="en-US" altLang="zh-CN" sz="2800">
              <a:latin typeface="Times New Roman" panose="02020603050405020304" charset="0"/>
              <a:cs typeface="Times New Roman" panose="02020603050405020304" charset="0"/>
            </a:endParaRPr>
          </a:p>
        </p:txBody>
      </p:sp>
      <p:sp>
        <p:nvSpPr>
          <p:cNvPr id="26" name="文本框 25"/>
          <p:cNvSpPr txBox="1"/>
          <p:nvPr/>
        </p:nvSpPr>
        <p:spPr>
          <a:xfrm>
            <a:off x="27940" y="5859780"/>
            <a:ext cx="6096000" cy="953135"/>
          </a:xfrm>
          <a:prstGeom prst="rect">
            <a:avLst/>
          </a:prstGeom>
          <a:noFill/>
        </p:spPr>
        <p:txBody>
          <a:bodyPr wrap="square" rtlCol="0" anchor="t">
            <a:spAutoFit/>
          </a:bodyPr>
          <a:p>
            <a:r>
              <a:rPr lang="en-US" altLang="zh-CN" sz="2800">
                <a:latin typeface="Times New Roman" panose="02020603050405020304" charset="0"/>
                <a:cs typeface="Times New Roman" panose="02020603050405020304" charset="0"/>
                <a:sym typeface="+mn-ea"/>
              </a:rPr>
              <a:t>What does the word “bonus”mean?</a:t>
            </a:r>
            <a:endParaRPr lang="en-US" altLang="zh-CN" sz="2800">
              <a:latin typeface="Times New Roman" panose="02020603050405020304" charset="0"/>
              <a:cs typeface="Times New Roman" panose="02020603050405020304" charset="0"/>
              <a:sym typeface="+mn-ea"/>
            </a:endParaRPr>
          </a:p>
          <a:p>
            <a:r>
              <a:rPr lang="en-US" altLang="zh-CN" sz="2800">
                <a:latin typeface="Times New Roman" panose="02020603050405020304" charset="0"/>
                <a:cs typeface="Times New Roman" panose="02020603050405020304" charset="0"/>
                <a:sym typeface="+mn-ea"/>
              </a:rPr>
              <a:t>A.risk   B.benefit   C.challenge D.fault</a:t>
            </a:r>
            <a:endParaRPr lang="en-US" altLang="zh-CN" sz="2800">
              <a:latin typeface="Times New Roman" panose="02020603050405020304" charset="0"/>
              <a:cs typeface="Times New Roman" panose="02020603050405020304" charset="0"/>
              <a:sym typeface="+mn-ea"/>
            </a:endParaRPr>
          </a:p>
        </p:txBody>
      </p:sp>
      <p:pic>
        <p:nvPicPr>
          <p:cNvPr id="27" name="图片 26" descr="R-C"/>
          <p:cNvPicPr>
            <a:picLocks noChangeAspect="1"/>
          </p:cNvPicPr>
          <p:nvPr/>
        </p:nvPicPr>
        <p:blipFill>
          <a:blip r:embed="rId5">
            <a:clrChange>
              <a:clrFrom>
                <a:srgbClr val="ECECEC">
                  <a:alpha val="100000"/>
                </a:srgbClr>
              </a:clrFrom>
              <a:clrTo>
                <a:srgbClr val="ECECEC">
                  <a:alpha val="100000"/>
                  <a:alpha val="0"/>
                </a:srgbClr>
              </a:clrTo>
            </a:clrChange>
          </a:blip>
          <a:srcRect l="8536" t="10934" r="10352" b="10171"/>
          <a:stretch>
            <a:fillRect/>
          </a:stretch>
        </p:blipFill>
        <p:spPr>
          <a:xfrm>
            <a:off x="1086485" y="6223000"/>
            <a:ext cx="589915" cy="589915"/>
          </a:xfrm>
          <a:prstGeom prst="rect">
            <a:avLst/>
          </a:prstGeom>
        </p:spPr>
      </p:pic>
      <p:sp>
        <p:nvSpPr>
          <p:cNvPr id="28" name="文本框 27"/>
          <p:cNvSpPr txBox="1"/>
          <p:nvPr/>
        </p:nvSpPr>
        <p:spPr>
          <a:xfrm>
            <a:off x="6252210" y="5831840"/>
            <a:ext cx="5940425" cy="953135"/>
          </a:xfrm>
          <a:prstGeom prst="rect">
            <a:avLst/>
          </a:prstGeom>
          <a:solidFill>
            <a:schemeClr val="accent4">
              <a:lumMod val="20000"/>
              <a:lumOff val="80000"/>
            </a:schemeClr>
          </a:solidFill>
        </p:spPr>
        <p:txBody>
          <a:bodyPr wrap="square" rtlCol="0" anchor="t">
            <a:spAutoFit/>
          </a:bodyPr>
          <a:p>
            <a:r>
              <a:rPr lang="en-US" altLang="zh-CN" sz="2800">
                <a:latin typeface="Times New Roman" panose="02020603050405020304" charset="0"/>
                <a:cs typeface="Times New Roman" panose="02020603050405020304" charset="0"/>
              </a:rPr>
              <a:t>The</a:t>
            </a:r>
            <a:r>
              <a:rPr lang="en-US" altLang="zh-CN" sz="2800">
                <a:solidFill>
                  <a:srgbClr val="C00000"/>
                </a:solidFill>
                <a:latin typeface="Times New Roman" panose="02020603050405020304" charset="0"/>
                <a:cs typeface="Times New Roman" panose="02020603050405020304" charset="0"/>
              </a:rPr>
              <a:t> result</a:t>
            </a:r>
            <a:r>
              <a:rPr lang="en-US" altLang="zh-CN" sz="2800">
                <a:latin typeface="Times New Roman" panose="02020603050405020304" charset="0"/>
                <a:cs typeface="Times New Roman" panose="02020603050405020304" charset="0"/>
              </a:rPr>
              <a:t> of the test depended on </a:t>
            </a:r>
            <a:r>
              <a:rPr lang="en-US" altLang="zh-CN" sz="2800">
                <a:solidFill>
                  <a:schemeClr val="tx1"/>
                </a:solidFill>
                <a:latin typeface="Times New Roman" panose="02020603050405020304" charset="0"/>
                <a:cs typeface="Times New Roman" panose="02020603050405020304" charset="0"/>
              </a:rPr>
              <a:t>whether Claire was</a:t>
            </a:r>
            <a:r>
              <a:rPr lang="en-US" altLang="zh-CN" sz="2800" u="sng">
                <a:solidFill>
                  <a:schemeClr val="tx1"/>
                </a:solidFill>
                <a:latin typeface="Times New Roman" panose="02020603050405020304" charset="0"/>
                <a:cs typeface="Times New Roman" panose="02020603050405020304" charset="0"/>
              </a:rPr>
              <a:t>               </a:t>
            </a:r>
            <a:r>
              <a:rPr lang="en-US" altLang="zh-CN" sz="2800">
                <a:solidFill>
                  <a:schemeClr val="tx1"/>
                </a:solidFill>
                <a:latin typeface="Times New Roman" panose="02020603050405020304" charset="0"/>
                <a:cs typeface="Times New Roman" panose="02020603050405020304" charset="0"/>
              </a:rPr>
              <a:t>with Tony.</a:t>
            </a:r>
            <a:endParaRPr lang="en-US" altLang="zh-CN" sz="2800">
              <a:solidFill>
                <a:schemeClr val="tx1"/>
              </a:solidFill>
              <a:latin typeface="Times New Roman" panose="02020603050405020304" charset="0"/>
              <a:cs typeface="Times New Roman" panose="02020603050405020304" charset="0"/>
            </a:endParaRPr>
          </a:p>
        </p:txBody>
      </p:sp>
      <p:pic>
        <p:nvPicPr>
          <p:cNvPr id="29" name="图片 28"/>
          <p:cNvPicPr/>
          <p:nvPr/>
        </p:nvPicPr>
        <p:blipFill>
          <a:blip r:embed="rId6">
            <a:clrChange>
              <a:clrFrom>
                <a:srgbClr val="FEFEFE">
                  <a:alpha val="100000"/>
                </a:srgbClr>
              </a:clrFrom>
              <a:clrTo>
                <a:srgbClr val="FEFEFE">
                  <a:alpha val="100000"/>
                  <a:alpha val="0"/>
                </a:srgbClr>
              </a:clrTo>
            </a:clrChange>
          </a:blip>
          <a:stretch>
            <a:fillRect/>
          </a:stretch>
        </p:blipFill>
        <p:spPr>
          <a:xfrm>
            <a:off x="2739390" y="5105400"/>
            <a:ext cx="1459230" cy="1068070"/>
          </a:xfrm>
          <a:prstGeom prst="rect">
            <a:avLst/>
          </a:prstGeom>
        </p:spPr>
      </p:pic>
      <p:sp>
        <p:nvSpPr>
          <p:cNvPr id="30" name="文本框 29"/>
          <p:cNvSpPr txBox="1"/>
          <p:nvPr/>
        </p:nvSpPr>
        <p:spPr>
          <a:xfrm>
            <a:off x="9076690" y="6263005"/>
            <a:ext cx="1651000" cy="521970"/>
          </a:xfrm>
          <a:prstGeom prst="rect">
            <a:avLst/>
          </a:prstGeom>
          <a:noFill/>
        </p:spPr>
        <p:txBody>
          <a:bodyPr wrap="square" rtlCol="0" anchor="t">
            <a:spAutoFit/>
          </a:bodyPr>
          <a:p>
            <a:r>
              <a:rPr lang="en-US" altLang="zh-CN" sz="2800">
                <a:solidFill>
                  <a:srgbClr val="C00000"/>
                </a:solidFill>
                <a:latin typeface="Times New Roman" panose="02020603050405020304" charset="0"/>
                <a:cs typeface="Times New Roman" panose="02020603050405020304" charset="0"/>
                <a:sym typeface="+mn-ea"/>
              </a:rPr>
              <a:t>satisfied</a:t>
            </a:r>
            <a:endParaRPr lang="en-US" altLang="zh-CN" sz="2800">
              <a:solidFill>
                <a:srgbClr val="C0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additive="base">
                                        <p:cTn id="77" dur="500" fill="hold"/>
                                        <p:tgtEl>
                                          <p:spTgt spid="28"/>
                                        </p:tgtEl>
                                        <p:attrNameLst>
                                          <p:attrName>ppt_x</p:attrName>
                                        </p:attrNameLst>
                                      </p:cBhvr>
                                      <p:tavLst>
                                        <p:tav tm="0">
                                          <p:val>
                                            <p:strVal val="#ppt_x"/>
                                          </p:val>
                                        </p:tav>
                                        <p:tav tm="100000">
                                          <p:val>
                                            <p:strVal val="#ppt_x"/>
                                          </p:val>
                                        </p:tav>
                                      </p:tavLst>
                                    </p:anim>
                                    <p:anim calcmode="lin" valueType="num">
                                      <p:cBhvr additive="base">
                                        <p:cTn id="7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fill="hold"/>
                                        <p:tgtEl>
                                          <p:spTgt spid="30"/>
                                        </p:tgtEl>
                                        <p:attrNameLst>
                                          <p:attrName>ppt_x</p:attrName>
                                        </p:attrNameLst>
                                      </p:cBhvr>
                                      <p:tavLst>
                                        <p:tav tm="0">
                                          <p:val>
                                            <p:strVal val="#ppt_x"/>
                                          </p:val>
                                        </p:tav>
                                        <p:tav tm="100000">
                                          <p:val>
                                            <p:strVal val="#ppt_x"/>
                                          </p:val>
                                        </p:tav>
                                      </p:tavLst>
                                    </p:anim>
                                    <p:anim calcmode="lin" valueType="num">
                                      <p:cBhvr additive="base">
                                        <p:cTn id="8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6" presetClass="emph" presetSubtype="0" fill="hold" nodeType="clickEffect">
                                  <p:stCondLst>
                                    <p:cond delay="0"/>
                                  </p:stCondLst>
                                  <p:childTnLst>
                                    <p:animScale>
                                      <p:cBhvr>
                                        <p:cTn id="88" dur="2000" fill="hold"/>
                                        <p:tgtEl>
                                          <p:spTgt spid="2"/>
                                        </p:tgtEl>
                                      </p:cBhvr>
                                      <p:by x="150000" y="150000"/>
                                    </p:animScale>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wipe(down)">
                                      <p:cBhvr>
                                        <p:cTn id="93" dur="500"/>
                                        <p:tgtEl>
                                          <p:spTgt spid="24"/>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500" fill="hold"/>
                                        <p:tgtEl>
                                          <p:spTgt spid="25"/>
                                        </p:tgtEl>
                                        <p:attrNameLst>
                                          <p:attrName>ppt_x</p:attrName>
                                        </p:attrNameLst>
                                      </p:cBhvr>
                                      <p:tavLst>
                                        <p:tav tm="0">
                                          <p:val>
                                            <p:strVal val="#ppt_x"/>
                                          </p:val>
                                        </p:tav>
                                        <p:tav tm="100000">
                                          <p:val>
                                            <p:strVal val="#ppt_x"/>
                                          </p:val>
                                        </p:tav>
                                      </p:tavLst>
                                    </p:anim>
                                    <p:anim calcmode="lin" valueType="num">
                                      <p:cBhvr additive="base">
                                        <p:cTn id="9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additive="base">
                                        <p:cTn id="104" dur="500" fill="hold"/>
                                        <p:tgtEl>
                                          <p:spTgt spid="26"/>
                                        </p:tgtEl>
                                        <p:attrNameLst>
                                          <p:attrName>ppt_x</p:attrName>
                                        </p:attrNameLst>
                                      </p:cBhvr>
                                      <p:tavLst>
                                        <p:tav tm="0">
                                          <p:val>
                                            <p:strVal val="#ppt_x"/>
                                          </p:val>
                                        </p:tav>
                                        <p:tav tm="100000">
                                          <p:val>
                                            <p:strVal val="#ppt_x"/>
                                          </p:val>
                                        </p:tav>
                                      </p:tavLst>
                                    </p:anim>
                                    <p:anim calcmode="lin" valueType="num">
                                      <p:cBhvr additive="base">
                                        <p:cTn id="10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27"/>
                                        </p:tgtEl>
                                        <p:attrNameLst>
                                          <p:attrName>style.visibility</p:attrName>
                                        </p:attrNameLst>
                                      </p:cBhvr>
                                      <p:to>
                                        <p:strVal val="visible"/>
                                      </p:to>
                                    </p:set>
                                    <p:anim calcmode="lin" valueType="num">
                                      <p:cBhvr additive="base">
                                        <p:cTn id="110" dur="500" fill="hold"/>
                                        <p:tgtEl>
                                          <p:spTgt spid="27"/>
                                        </p:tgtEl>
                                        <p:attrNameLst>
                                          <p:attrName>ppt_x</p:attrName>
                                        </p:attrNameLst>
                                      </p:cBhvr>
                                      <p:tavLst>
                                        <p:tav tm="0">
                                          <p:val>
                                            <p:strVal val="#ppt_x"/>
                                          </p:val>
                                        </p:tav>
                                        <p:tav tm="100000">
                                          <p:val>
                                            <p:strVal val="#ppt_x"/>
                                          </p:val>
                                        </p:tav>
                                      </p:tavLst>
                                    </p:anim>
                                    <p:anim calcmode="lin" valueType="num">
                                      <p:cBhvr additive="base">
                                        <p:cTn id="11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stCondLst>
                                    <p:cond delay="0"/>
                                  </p:stCondLst>
                                  <p:childTnLst>
                                    <p:set>
                                      <p:cBhvr>
                                        <p:cTn id="115" dur="1" fill="hold">
                                          <p:stCondLst>
                                            <p:cond delay="0"/>
                                          </p:stCondLst>
                                        </p:cTn>
                                        <p:tgtEl>
                                          <p:spTgt spid="29"/>
                                        </p:tgtEl>
                                        <p:attrNameLst>
                                          <p:attrName>style.visibility</p:attrName>
                                        </p:attrNameLst>
                                      </p:cBhvr>
                                      <p:to>
                                        <p:strVal val="visible"/>
                                      </p:to>
                                    </p:set>
                                    <p:anim calcmode="lin" valueType="num">
                                      <p:cBhvr additive="base">
                                        <p:cTn id="116" dur="500" fill="hold"/>
                                        <p:tgtEl>
                                          <p:spTgt spid="29"/>
                                        </p:tgtEl>
                                        <p:attrNameLst>
                                          <p:attrName>ppt_x</p:attrName>
                                        </p:attrNameLst>
                                      </p:cBhvr>
                                      <p:tavLst>
                                        <p:tav tm="0">
                                          <p:val>
                                            <p:strVal val="#ppt_x"/>
                                          </p:val>
                                        </p:tav>
                                        <p:tav tm="100000">
                                          <p:val>
                                            <p:strVal val="#ppt_x"/>
                                          </p:val>
                                        </p:tav>
                                      </p:tavLst>
                                    </p:anim>
                                    <p:anim calcmode="lin" valueType="num">
                                      <p:cBhvr additive="base">
                                        <p:cTn id="11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1" grpId="0" bldLvl="0" animBg="1"/>
      <p:bldP spid="10" grpId="0" bldLvl="0" animBg="1"/>
      <p:bldP spid="12" grpId="0" bldLvl="0" animBg="1"/>
      <p:bldP spid="8" grpId="0"/>
      <p:bldP spid="8" grpId="1"/>
      <p:bldP spid="13" grpId="0"/>
      <p:bldP spid="13" grpId="1"/>
      <p:bldP spid="22" grpId="0"/>
      <p:bldP spid="14" grpId="0"/>
      <p:bldP spid="14" grpId="1"/>
      <p:bldP spid="16" grpId="0"/>
      <p:bldP spid="17" grpId="0"/>
      <p:bldP spid="18" grpId="0"/>
      <p:bldP spid="18" grpId="1"/>
      <p:bldP spid="19" grpId="0" bldLvl="0" animBg="1"/>
      <p:bldP spid="19" grpId="1" animBg="1"/>
      <p:bldP spid="23" grpId="0"/>
      <p:bldP spid="24" grpId="0" bldLvl="0" animBg="1"/>
      <p:bldP spid="25" grpId="0" bldLvl="0" animBg="1"/>
      <p:bldP spid="26" grpId="0"/>
      <p:bldP spid="28" grpId="0" bldLvl="0" animBg="1"/>
      <p:bldP spid="28" grpId="1" animBg="1"/>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流程图: 延期 3"/>
          <p:cNvSpPr/>
          <p:nvPr/>
        </p:nvSpPr>
        <p:spPr>
          <a:xfrm>
            <a:off x="-42545" y="5715"/>
            <a:ext cx="3943350" cy="612775"/>
          </a:xfrm>
          <a:prstGeom prst="flowChartDelay">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latin typeface="Times New Roman" panose="02020603050405020304" charset="0"/>
                <a:cs typeface="Times New Roman" panose="02020603050405020304" charset="0"/>
              </a:rPr>
              <a:t>Read for the plot</a:t>
            </a:r>
            <a:endParaRPr lang="en-US" altLang="zh-CN" sz="3200" b="1">
              <a:latin typeface="Times New Roman" panose="02020603050405020304" charset="0"/>
              <a:cs typeface="Times New Roman" panose="02020603050405020304" charset="0"/>
            </a:endParaRPr>
          </a:p>
        </p:txBody>
      </p:sp>
      <p:sp>
        <p:nvSpPr>
          <p:cNvPr id="3" name="文本框 2"/>
          <p:cNvSpPr txBox="1"/>
          <p:nvPr/>
        </p:nvSpPr>
        <p:spPr>
          <a:xfrm>
            <a:off x="964565" y="886460"/>
            <a:ext cx="2976880" cy="521970"/>
          </a:xfrm>
          <a:prstGeom prst="rect">
            <a:avLst/>
          </a:prstGeom>
          <a:solidFill>
            <a:schemeClr val="accent4">
              <a:lumMod val="20000"/>
              <a:lumOff val="80000"/>
            </a:schemeClr>
          </a:solidFill>
        </p:spPr>
        <p:txBody>
          <a:bodyPr wrap="square" rtlCol="0" anchor="t">
            <a:spAutoFit/>
          </a:bodyPr>
          <a:p>
            <a:r>
              <a:rPr lang="en-US" altLang="zh-CN" sz="2800" b="1">
                <a:latin typeface="Times New Roman" panose="02020603050405020304" charset="0"/>
                <a:cs typeface="Times New Roman" panose="02020603050405020304" charset="0"/>
              </a:rPr>
              <a:t>Claire’s problems</a:t>
            </a:r>
            <a:endParaRPr lang="en-US" altLang="zh-CN" sz="2800" b="1">
              <a:latin typeface="Times New Roman" panose="02020603050405020304" charset="0"/>
              <a:cs typeface="Times New Roman" panose="02020603050405020304" charset="0"/>
            </a:endParaRPr>
          </a:p>
        </p:txBody>
      </p:sp>
      <p:sp>
        <p:nvSpPr>
          <p:cNvPr id="6" name="文本框 5"/>
          <p:cNvSpPr txBox="1"/>
          <p:nvPr/>
        </p:nvSpPr>
        <p:spPr>
          <a:xfrm>
            <a:off x="8291830" y="5639435"/>
            <a:ext cx="2610485" cy="521970"/>
          </a:xfrm>
          <a:prstGeom prst="rect">
            <a:avLst/>
          </a:prstGeom>
          <a:solidFill>
            <a:schemeClr val="accent4">
              <a:lumMod val="20000"/>
              <a:lumOff val="80000"/>
            </a:schemeClr>
          </a:solidFill>
        </p:spPr>
        <p:txBody>
          <a:bodyPr wrap="square" rtlCol="0" anchor="t">
            <a:spAutoFit/>
          </a:bodyPr>
          <a:p>
            <a:r>
              <a:rPr lang="en-US" altLang="zh-CN" sz="2800" b="1">
                <a:latin typeface="Times New Roman" panose="02020603050405020304" charset="0"/>
                <a:cs typeface="Times New Roman" panose="02020603050405020304" charset="0"/>
              </a:rPr>
              <a:t>Tony’s services</a:t>
            </a:r>
            <a:endParaRPr lang="en-US" altLang="zh-CN" sz="2800" b="1">
              <a:latin typeface="Times New Roman" panose="02020603050405020304" charset="0"/>
              <a:cs typeface="Times New Roman" panose="02020603050405020304" charset="0"/>
            </a:endParaRPr>
          </a:p>
        </p:txBody>
      </p:sp>
      <p:sp>
        <p:nvSpPr>
          <p:cNvPr id="7" name="文本框 6"/>
          <p:cNvSpPr txBox="1"/>
          <p:nvPr/>
        </p:nvSpPr>
        <p:spPr>
          <a:xfrm>
            <a:off x="135255" y="1536065"/>
            <a:ext cx="1785620" cy="1814830"/>
          </a:xfrm>
          <a:prstGeom prst="rect">
            <a:avLst/>
          </a:prstGeom>
          <a:noFill/>
          <a:ln>
            <a:solidFill>
              <a:schemeClr val="tx1"/>
            </a:solidFill>
            <a:prstDash val="sysDot"/>
          </a:ln>
        </p:spPr>
        <p:txBody>
          <a:bodyPr wrap="square" rtlCol="0">
            <a:spAutoFit/>
          </a:bodyPr>
          <a:p>
            <a:r>
              <a:rPr lang="en-US" altLang="zh-CN" sz="2800">
                <a:latin typeface="Times New Roman" panose="02020603050405020304" charset="0"/>
                <a:cs typeface="Times New Roman" panose="02020603050405020304" charset="0"/>
              </a:rPr>
              <a:t>Claire thought she wasn't</a:t>
            </a:r>
            <a:r>
              <a:rPr lang="en-US" altLang="zh-CN" sz="2800" b="1">
                <a:solidFill>
                  <a:srgbClr val="C00000"/>
                </a:solidFill>
                <a:latin typeface="Times New Roman" panose="02020603050405020304" charset="0"/>
                <a:cs typeface="Times New Roman" panose="02020603050405020304" charset="0"/>
              </a:rPr>
              <a:t> clever</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135255" y="3756660"/>
            <a:ext cx="1727200" cy="1753235"/>
          </a:xfrm>
          <a:prstGeom prst="rect">
            <a:avLst/>
          </a:prstGeom>
          <a:noFill/>
          <a:ln>
            <a:solidFill>
              <a:schemeClr val="tx1"/>
            </a:solidFill>
            <a:prstDash val="sysDot"/>
          </a:ln>
        </p:spPr>
        <p:txBody>
          <a:bodyPr wrap="square" rtlCol="0">
            <a:noAutofit/>
          </a:bodyPr>
          <a:p>
            <a:r>
              <a:rPr lang="en-US" altLang="zh-CN" sz="2800">
                <a:latin typeface="Times New Roman" panose="02020603050405020304" charset="0"/>
                <a:cs typeface="Times New Roman" panose="02020603050405020304" charset="0"/>
              </a:rPr>
              <a:t>Tony offered </a:t>
            </a:r>
            <a:endParaRPr lang="en-US" altLang="zh-CN" sz="2800">
              <a:latin typeface="Times New Roman" panose="02020603050405020304" charset="0"/>
              <a:cs typeface="Times New Roman" panose="02020603050405020304" charset="0"/>
            </a:endParaRPr>
          </a:p>
          <a:p>
            <a:r>
              <a:rPr lang="en-US" altLang="zh-CN" sz="2800" u="sng">
                <a:latin typeface="Times New Roman" panose="02020603050405020304" charset="0"/>
                <a:cs typeface="Times New Roman" panose="02020603050405020304" charset="0"/>
              </a:rPr>
              <a:t>                 </a:t>
            </a:r>
            <a:r>
              <a:rPr lang="en-US" altLang="zh-CN" sz="2800" b="1">
                <a:solidFill>
                  <a:schemeClr val="tx1"/>
                </a:solidFill>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2084070" y="1535430"/>
            <a:ext cx="2139950" cy="1824355"/>
          </a:xfrm>
          <a:prstGeom prst="rect">
            <a:avLst/>
          </a:prstGeom>
          <a:noFill/>
          <a:ln>
            <a:solidFill>
              <a:schemeClr val="tx1"/>
            </a:solidFill>
            <a:prstDash val="sysDot"/>
          </a:ln>
        </p:spPr>
        <p:txBody>
          <a:bodyPr wrap="square" rtlCol="0">
            <a:noAutofit/>
          </a:bodyPr>
          <a:p>
            <a:r>
              <a:rPr lang="en-US" altLang="zh-CN" sz="2800">
                <a:latin typeface="Times New Roman" panose="02020603050405020304" charset="0"/>
                <a:cs typeface="Times New Roman" panose="02020603050405020304" charset="0"/>
              </a:rPr>
              <a:t>Claire thought her home wasn’t </a:t>
            </a:r>
            <a:r>
              <a:rPr lang="en-US" altLang="zh-CN" sz="2800" u="sng">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2115185" y="3756660"/>
            <a:ext cx="2123440" cy="1758950"/>
          </a:xfrm>
          <a:prstGeom prst="rect">
            <a:avLst/>
          </a:prstGeom>
          <a:noFill/>
          <a:ln>
            <a:solidFill>
              <a:schemeClr val="tx1"/>
            </a:solidFill>
            <a:prstDash val="sysDot"/>
          </a:ln>
        </p:spPr>
        <p:txBody>
          <a:bodyPr wrap="square" rtlCol="0">
            <a:noAutofit/>
          </a:bodyPr>
          <a:p>
            <a:r>
              <a:rPr lang="en-US" altLang="zh-CN" sz="2800">
                <a:latin typeface="Times New Roman" panose="02020603050405020304" charset="0"/>
                <a:cs typeface="Times New Roman" panose="02020603050405020304" charset="0"/>
              </a:rPr>
              <a:t>Tony </a:t>
            </a:r>
            <a:r>
              <a:rPr lang="en-US" altLang="zh-CN" sz="2800" u="sng">
                <a:latin typeface="Times New Roman" panose="02020603050405020304" charset="0"/>
                <a:cs typeface="Times New Roman" panose="02020603050405020304" charset="0"/>
              </a:rPr>
              <a:t> </a:t>
            </a:r>
            <a:endParaRPr lang="en-US" altLang="zh-CN" sz="2800" u="sng">
              <a:latin typeface="Times New Roman" panose="02020603050405020304" charset="0"/>
              <a:cs typeface="Times New Roman" panose="02020603050405020304" charset="0"/>
            </a:endParaRPr>
          </a:p>
          <a:p>
            <a:r>
              <a:rPr lang="en-US" altLang="zh-CN" sz="2800" u="sng">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the house completely.</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4432300" y="1548130"/>
            <a:ext cx="2610485" cy="1813560"/>
          </a:xfrm>
          <a:prstGeom prst="rect">
            <a:avLst/>
          </a:prstGeom>
          <a:noFill/>
          <a:ln>
            <a:solidFill>
              <a:schemeClr val="tx1"/>
            </a:solidFill>
            <a:prstDash val="sysDot"/>
          </a:ln>
        </p:spPr>
        <p:txBody>
          <a:bodyPr wrap="square" rtlCol="0">
            <a:noAutofit/>
          </a:bodyPr>
          <a:p>
            <a:r>
              <a:rPr lang="en-US" altLang="zh-CN" sz="2800">
                <a:latin typeface="Times New Roman" panose="02020603050405020304" charset="0"/>
                <a:cs typeface="Times New Roman" panose="02020603050405020304" charset="0"/>
              </a:rPr>
              <a:t>Claire thought she wasn’t </a:t>
            </a:r>
            <a:r>
              <a:rPr lang="en-US" altLang="zh-CN" sz="2800" b="1">
                <a:solidFill>
                  <a:srgbClr val="C00000"/>
                </a:solidFill>
                <a:latin typeface="Times New Roman" panose="02020603050405020304" charset="0"/>
                <a:cs typeface="Times New Roman" panose="02020603050405020304" charset="0"/>
              </a:rPr>
              <a:t>like Gladys Claffern.</a:t>
            </a:r>
            <a:endParaRPr lang="en-US" altLang="zh-CN" sz="2800" b="1">
              <a:solidFill>
                <a:srgbClr val="C00000"/>
              </a:solidFill>
              <a:latin typeface="Times New Roman" panose="02020603050405020304" charset="0"/>
              <a:cs typeface="Times New Roman" panose="02020603050405020304" charset="0"/>
            </a:endParaRPr>
          </a:p>
        </p:txBody>
      </p:sp>
      <p:sp>
        <p:nvSpPr>
          <p:cNvPr id="12" name="文本框 11"/>
          <p:cNvSpPr txBox="1"/>
          <p:nvPr/>
        </p:nvSpPr>
        <p:spPr>
          <a:xfrm>
            <a:off x="4443730" y="3757295"/>
            <a:ext cx="2648585" cy="1814830"/>
          </a:xfrm>
          <a:prstGeom prst="rect">
            <a:avLst/>
          </a:prstGeom>
          <a:noFill/>
          <a:ln>
            <a:solidFill>
              <a:schemeClr val="tx1"/>
            </a:solidFill>
            <a:prstDash val="sysDot"/>
          </a:ln>
        </p:spPr>
        <p:txBody>
          <a:bodyPr wrap="square" rtlCol="0">
            <a:spAutoFit/>
          </a:bodyPr>
          <a:p>
            <a:r>
              <a:rPr lang="en-US" altLang="zh-CN" sz="2800">
                <a:latin typeface="Times New Roman" panose="02020603050405020304" charset="0"/>
                <a:cs typeface="Times New Roman" panose="02020603050405020304" charset="0"/>
              </a:rPr>
              <a:t>Tony gave Claire a new</a:t>
            </a:r>
            <a:r>
              <a:rPr lang="en-US" altLang="zh-CN" sz="2800" u="sng">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and improved her </a:t>
            </a:r>
            <a:r>
              <a:rPr lang="en-US" altLang="zh-CN" sz="2800" u="sng">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7181850" y="1548130"/>
            <a:ext cx="2163445" cy="1812290"/>
          </a:xfrm>
          <a:prstGeom prst="rect">
            <a:avLst/>
          </a:prstGeom>
          <a:noFill/>
          <a:ln>
            <a:solidFill>
              <a:schemeClr val="tx1"/>
            </a:solidFill>
            <a:prstDash val="sysDot"/>
          </a:ln>
        </p:spPr>
        <p:txBody>
          <a:bodyPr wrap="square" rtlCol="0">
            <a:noAutofit/>
          </a:bodyPr>
          <a:p>
            <a:r>
              <a:rPr lang="en-US" altLang="zh-CN" sz="2800">
                <a:latin typeface="Times New Roman" panose="02020603050405020304" charset="0"/>
                <a:cs typeface="Times New Roman" panose="02020603050405020304" charset="0"/>
              </a:rPr>
              <a:t>Claire </a:t>
            </a:r>
            <a:r>
              <a:rPr lang="en-US" altLang="zh-CN" sz="2800">
                <a:solidFill>
                  <a:schemeClr val="tx1"/>
                </a:solidFill>
                <a:latin typeface="Times New Roman" panose="02020603050405020304" charset="0"/>
                <a:cs typeface="Times New Roman" panose="02020603050405020304" charset="0"/>
              </a:rPr>
              <a:t>was treated </a:t>
            </a:r>
            <a:r>
              <a:rPr lang="en-US" altLang="zh-CN" sz="2800" u="sng">
                <a:solidFill>
                  <a:schemeClr val="tx1"/>
                </a:solidFill>
                <a:latin typeface="Times New Roman" panose="02020603050405020304" charset="0"/>
                <a:cs typeface="Times New Roman" panose="02020603050405020304" charset="0"/>
              </a:rPr>
              <a:t>          </a:t>
            </a:r>
            <a:endParaRPr lang="en-US" altLang="zh-CN" sz="2800" u="sng">
              <a:solidFill>
                <a:schemeClr val="tx1"/>
              </a:solidFill>
              <a:latin typeface="Times New Roman" panose="02020603050405020304" charset="0"/>
              <a:cs typeface="Times New Roman" panose="02020603050405020304" charset="0"/>
            </a:endParaRPr>
          </a:p>
          <a:p>
            <a:r>
              <a:rPr lang="en-US" altLang="zh-CN" sz="2800" u="sng">
                <a:solidFill>
                  <a:schemeClr val="tx1"/>
                </a:solidFill>
                <a:latin typeface="Times New Roman" panose="02020603050405020304" charset="0"/>
                <a:cs typeface="Times New Roman" panose="02020603050405020304" charset="0"/>
              </a:rPr>
              <a:t>            </a:t>
            </a:r>
            <a:r>
              <a:rPr lang="en-US" altLang="zh-CN" sz="2800">
                <a:solidFill>
                  <a:schemeClr val="tx1"/>
                </a:solidFill>
                <a:latin typeface="Times New Roman" panose="02020603050405020304" charset="0"/>
                <a:cs typeface="Times New Roman" panose="02020603050405020304" charset="0"/>
              </a:rPr>
              <a:t>by the saleswoman.</a:t>
            </a:r>
            <a:endParaRPr lang="en-US" altLang="zh-CN" sz="2800">
              <a:solidFill>
                <a:schemeClr val="tx1"/>
              </a:solidFill>
              <a:latin typeface="Times New Roman" panose="02020603050405020304" charset="0"/>
              <a:cs typeface="Times New Roman" panose="02020603050405020304" charset="0"/>
            </a:endParaRPr>
          </a:p>
        </p:txBody>
      </p:sp>
      <p:sp>
        <p:nvSpPr>
          <p:cNvPr id="14" name="文本框 13"/>
          <p:cNvSpPr txBox="1"/>
          <p:nvPr/>
        </p:nvSpPr>
        <p:spPr>
          <a:xfrm>
            <a:off x="7235825" y="3756660"/>
            <a:ext cx="2161540" cy="1767205"/>
          </a:xfrm>
          <a:prstGeom prst="rect">
            <a:avLst/>
          </a:prstGeom>
          <a:noFill/>
          <a:ln>
            <a:solidFill>
              <a:schemeClr val="tx1"/>
            </a:solidFill>
            <a:prstDash val="sysDot"/>
          </a:ln>
        </p:spPr>
        <p:txBody>
          <a:bodyPr wrap="square" rtlCol="0">
            <a:noAutofit/>
          </a:bodyPr>
          <a:p>
            <a:r>
              <a:rPr lang="en-US" altLang="zh-CN" sz="2800">
                <a:latin typeface="Times New Roman" panose="02020603050405020304" charset="0"/>
                <a:cs typeface="Times New Roman" panose="02020603050405020304" charset="0"/>
              </a:rPr>
              <a:t>Tony changed the </a:t>
            </a:r>
            <a:r>
              <a:rPr lang="en-US" altLang="zh-CN" sz="2800">
                <a:latin typeface="Times New Roman" panose="02020603050405020304" charset="0"/>
                <a:cs typeface="Times New Roman" panose="02020603050405020304" charset="0"/>
                <a:sym typeface="+mn-ea"/>
              </a:rPr>
              <a:t>saleswoman’s </a:t>
            </a:r>
            <a:r>
              <a:rPr lang="en-US" altLang="zh-CN" sz="2800" u="sng">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5" name="文本框 14"/>
          <p:cNvSpPr txBox="1"/>
          <p:nvPr/>
        </p:nvSpPr>
        <p:spPr>
          <a:xfrm>
            <a:off x="9554210" y="1548130"/>
            <a:ext cx="2299335" cy="1802765"/>
          </a:xfrm>
          <a:prstGeom prst="rect">
            <a:avLst/>
          </a:prstGeom>
          <a:noFill/>
          <a:ln>
            <a:solidFill>
              <a:schemeClr val="tx1"/>
            </a:solidFill>
            <a:prstDash val="sysDot"/>
          </a:ln>
        </p:spPr>
        <p:txBody>
          <a:bodyPr wrap="square" rtlCol="0">
            <a:noAutofit/>
          </a:bodyPr>
          <a:p>
            <a:r>
              <a:rPr lang="en-US" altLang="zh-CN" sz="2800">
                <a:latin typeface="Times New Roman" panose="02020603050405020304" charset="0"/>
                <a:cs typeface="Times New Roman" panose="02020603050405020304" charset="0"/>
              </a:rPr>
              <a:t>Claire </a:t>
            </a:r>
            <a:r>
              <a:rPr lang="en-US" altLang="zh-CN" sz="2800" b="1">
                <a:solidFill>
                  <a:srgbClr val="C00000"/>
                </a:solidFill>
                <a:latin typeface="Times New Roman" panose="02020603050405020304" charset="0"/>
                <a:cs typeface="Times New Roman" panose="02020603050405020304" charset="0"/>
              </a:rPr>
              <a:t>fell off </a:t>
            </a:r>
            <a:endParaRPr lang="en-US" altLang="zh-CN" sz="2800">
              <a:solidFill>
                <a:schemeClr val="tx1"/>
              </a:solidFill>
              <a:latin typeface="Times New Roman" panose="02020603050405020304" charset="0"/>
              <a:cs typeface="Times New Roman" panose="02020603050405020304" charset="0"/>
            </a:endParaRPr>
          </a:p>
          <a:p>
            <a:r>
              <a:rPr lang="en-US" altLang="zh-CN" sz="2800">
                <a:solidFill>
                  <a:schemeClr val="tx1"/>
                </a:solidFill>
                <a:latin typeface="Times New Roman" panose="02020603050405020304" charset="0"/>
                <a:cs typeface="Times New Roman" panose="02020603050405020304" charset="0"/>
              </a:rPr>
              <a:t>the ladder.</a:t>
            </a:r>
            <a:endParaRPr lang="en-US" altLang="zh-CN" sz="2800">
              <a:solidFill>
                <a:schemeClr val="tx1"/>
              </a:solidFill>
              <a:latin typeface="Times New Roman" panose="02020603050405020304" charset="0"/>
              <a:cs typeface="Times New Roman" panose="02020603050405020304" charset="0"/>
            </a:endParaRPr>
          </a:p>
        </p:txBody>
      </p:sp>
      <p:sp>
        <p:nvSpPr>
          <p:cNvPr id="16" name="文本框 15"/>
          <p:cNvSpPr txBox="1"/>
          <p:nvPr/>
        </p:nvSpPr>
        <p:spPr>
          <a:xfrm>
            <a:off x="9540875" y="3747770"/>
            <a:ext cx="2353310" cy="1767205"/>
          </a:xfrm>
          <a:prstGeom prst="rect">
            <a:avLst/>
          </a:prstGeom>
          <a:noFill/>
          <a:ln>
            <a:solidFill>
              <a:schemeClr val="tx1"/>
            </a:solidFill>
            <a:prstDash val="sysDot"/>
          </a:ln>
        </p:spPr>
        <p:txBody>
          <a:bodyPr wrap="square" rtlCol="0">
            <a:noAutofit/>
          </a:bodyPr>
          <a:p>
            <a:r>
              <a:rPr lang="en-US" altLang="zh-CN" sz="2800">
                <a:latin typeface="Times New Roman" panose="02020603050405020304" charset="0"/>
                <a:cs typeface="Times New Roman" panose="02020603050405020304" charset="0"/>
              </a:rPr>
              <a:t>Tony managed</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to </a:t>
            </a:r>
            <a:r>
              <a:rPr lang="en-US" altLang="zh-CN" sz="2800" u="sng">
                <a:latin typeface="Times New Roman" panose="02020603050405020304" charset="0"/>
                <a:cs typeface="Times New Roman" panose="02020603050405020304" charset="0"/>
              </a:rPr>
              <a:t>            </a:t>
            </a:r>
            <a:r>
              <a:rPr lang="en-US" altLang="zh-CN" sz="2800" b="1" u="sng">
                <a:solidFill>
                  <a:schemeClr val="tx1"/>
                </a:solidFill>
                <a:latin typeface="Times New Roman" panose="02020603050405020304" charset="0"/>
                <a:cs typeface="Times New Roman" panose="02020603050405020304" charset="0"/>
              </a:rPr>
              <a:t> </a:t>
            </a:r>
            <a:r>
              <a:rPr lang="en-US" altLang="zh-CN" sz="2800">
                <a:solidFill>
                  <a:schemeClr val="tx1"/>
                </a:solidFill>
                <a:latin typeface="Times New Roman" panose="02020603050405020304" charset="0"/>
                <a:cs typeface="Times New Roman" panose="02020603050405020304" charset="0"/>
              </a:rPr>
              <a:t>her</a:t>
            </a:r>
            <a:endParaRPr lang="en-US" altLang="zh-CN" sz="2800">
              <a:solidFill>
                <a:schemeClr val="tx1"/>
              </a:solidFill>
              <a:latin typeface="Times New Roman" panose="02020603050405020304" charset="0"/>
              <a:cs typeface="Times New Roman" panose="02020603050405020304" charset="0"/>
            </a:endParaRPr>
          </a:p>
          <a:p>
            <a:r>
              <a:rPr lang="en-US" altLang="zh-CN" sz="2800">
                <a:solidFill>
                  <a:schemeClr val="tx1"/>
                </a:solidFill>
                <a:latin typeface="Times New Roman" panose="02020603050405020304" charset="0"/>
                <a:cs typeface="Times New Roman" panose="02020603050405020304" charset="0"/>
              </a:rPr>
              <a:t>in time</a:t>
            </a:r>
            <a:r>
              <a:rPr lang="en-US" altLang="zh-CN" sz="2800">
                <a:latin typeface="Times New Roman" panose="02020603050405020304" charset="0"/>
                <a:cs typeface="Times New Roman" panose="02020603050405020304" charset="0"/>
              </a:rPr>
              <a:t> from</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the next room.</a:t>
            </a:r>
            <a:endParaRPr lang="en-US" altLang="zh-CN" sz="2800">
              <a:latin typeface="Times New Roman" panose="02020603050405020304" charset="0"/>
              <a:cs typeface="Times New Roman" panose="02020603050405020304" charset="0"/>
            </a:endParaRPr>
          </a:p>
        </p:txBody>
      </p:sp>
      <p:sp>
        <p:nvSpPr>
          <p:cNvPr id="18" name="燕尾形 17"/>
          <p:cNvSpPr/>
          <p:nvPr/>
        </p:nvSpPr>
        <p:spPr>
          <a:xfrm rot="16200000">
            <a:off x="801370" y="3465195"/>
            <a:ext cx="224155" cy="210820"/>
          </a:xfrm>
          <a:prstGeom prst="chevron">
            <a:avLst/>
          </a:prstGeom>
          <a:solidFill>
            <a:schemeClr val="accent4">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燕尾形 18"/>
          <p:cNvSpPr/>
          <p:nvPr/>
        </p:nvSpPr>
        <p:spPr>
          <a:xfrm rot="16200000">
            <a:off x="2898775" y="3465195"/>
            <a:ext cx="224155" cy="210820"/>
          </a:xfrm>
          <a:prstGeom prst="chevron">
            <a:avLst/>
          </a:prstGeom>
          <a:solidFill>
            <a:schemeClr val="accent4">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燕尾形 19"/>
          <p:cNvSpPr/>
          <p:nvPr/>
        </p:nvSpPr>
        <p:spPr>
          <a:xfrm rot="16200000">
            <a:off x="5702935" y="3463925"/>
            <a:ext cx="224155" cy="210820"/>
          </a:xfrm>
          <a:prstGeom prst="chevron">
            <a:avLst/>
          </a:prstGeom>
          <a:solidFill>
            <a:schemeClr val="accent4">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燕尾形 20"/>
          <p:cNvSpPr/>
          <p:nvPr/>
        </p:nvSpPr>
        <p:spPr>
          <a:xfrm rot="16200000">
            <a:off x="8145780" y="3423285"/>
            <a:ext cx="224155" cy="210820"/>
          </a:xfrm>
          <a:prstGeom prst="chevron">
            <a:avLst/>
          </a:prstGeom>
          <a:solidFill>
            <a:schemeClr val="accent4">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燕尾形 21"/>
          <p:cNvSpPr/>
          <p:nvPr/>
        </p:nvSpPr>
        <p:spPr>
          <a:xfrm rot="16200000">
            <a:off x="10604500" y="3423285"/>
            <a:ext cx="224155" cy="210820"/>
          </a:xfrm>
          <a:prstGeom prst="chevron">
            <a:avLst/>
          </a:prstGeom>
          <a:solidFill>
            <a:schemeClr val="accent4">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 name="图片 4" descr="Tony"/>
          <p:cNvPicPr>
            <a:picLocks noChangeAspect="1"/>
          </p:cNvPicPr>
          <p:nvPr/>
        </p:nvPicPr>
        <p:blipFill>
          <a:blip r:embed="rId1"/>
          <a:stretch>
            <a:fillRect/>
          </a:stretch>
        </p:blipFill>
        <p:spPr>
          <a:xfrm>
            <a:off x="10611485" y="5621655"/>
            <a:ext cx="1238250" cy="1184275"/>
          </a:xfrm>
          <a:prstGeom prst="ellipse">
            <a:avLst/>
          </a:prstGeom>
        </p:spPr>
      </p:pic>
      <p:pic>
        <p:nvPicPr>
          <p:cNvPr id="2" name="图片 1" descr="kitchen"/>
          <p:cNvPicPr>
            <a:picLocks noChangeAspect="1"/>
          </p:cNvPicPr>
          <p:nvPr/>
        </p:nvPicPr>
        <p:blipFill>
          <a:blip r:embed="rId2"/>
          <a:stretch>
            <a:fillRect/>
          </a:stretch>
        </p:blipFill>
        <p:spPr>
          <a:xfrm>
            <a:off x="64135" y="454025"/>
            <a:ext cx="1040130" cy="1040130"/>
          </a:xfrm>
          <a:prstGeom prst="ellipse">
            <a:avLst/>
          </a:prstGeom>
        </p:spPr>
      </p:pic>
      <p:sp>
        <p:nvSpPr>
          <p:cNvPr id="24" name="文本框 23"/>
          <p:cNvSpPr txBox="1"/>
          <p:nvPr/>
        </p:nvSpPr>
        <p:spPr>
          <a:xfrm>
            <a:off x="193675" y="4636135"/>
            <a:ext cx="1915795" cy="521970"/>
          </a:xfrm>
          <a:prstGeom prst="rect">
            <a:avLst/>
          </a:prstGeom>
          <a:noFill/>
        </p:spPr>
        <p:txBody>
          <a:bodyPr wrap="square" rtlCol="0" anchor="t">
            <a:spAutoFit/>
          </a:bodyPr>
          <a:p>
            <a:r>
              <a:rPr lang="en-US" altLang="zh-CN" sz="2800" b="1">
                <a:solidFill>
                  <a:srgbClr val="C00000"/>
                </a:solidFill>
                <a:latin typeface="Times New Roman" panose="02020603050405020304" charset="0"/>
                <a:cs typeface="Times New Roman" panose="02020603050405020304" charset="0"/>
                <a:sym typeface="+mn-ea"/>
              </a:rPr>
              <a:t>sympathy</a:t>
            </a:r>
            <a:endParaRPr lang="en-US" altLang="zh-CN" sz="2800" b="1">
              <a:solidFill>
                <a:srgbClr val="C00000"/>
              </a:solidFill>
              <a:latin typeface="Times New Roman" panose="02020603050405020304" charset="0"/>
              <a:cs typeface="Times New Roman" panose="02020603050405020304" charset="0"/>
              <a:sym typeface="+mn-ea"/>
            </a:endParaRPr>
          </a:p>
        </p:txBody>
      </p:sp>
      <p:sp>
        <p:nvSpPr>
          <p:cNvPr id="25" name="文本框 24"/>
          <p:cNvSpPr txBox="1"/>
          <p:nvPr/>
        </p:nvSpPr>
        <p:spPr>
          <a:xfrm>
            <a:off x="3048000" y="2760345"/>
            <a:ext cx="1373505" cy="521970"/>
          </a:xfrm>
          <a:prstGeom prst="rect">
            <a:avLst/>
          </a:prstGeom>
          <a:noFill/>
        </p:spPr>
        <p:txBody>
          <a:bodyPr wrap="square" rtlCol="0" anchor="t">
            <a:spAutoFit/>
          </a:bodyPr>
          <a:p>
            <a:r>
              <a:rPr lang="en-US" altLang="zh-CN" sz="2800" b="1">
                <a:solidFill>
                  <a:srgbClr val="C00000"/>
                </a:solidFill>
                <a:latin typeface="Times New Roman" panose="02020603050405020304" charset="0"/>
                <a:cs typeface="Times New Roman" panose="02020603050405020304" charset="0"/>
                <a:sym typeface="+mn-ea"/>
              </a:rPr>
              <a:t>elegant</a:t>
            </a:r>
            <a:endParaRPr lang="en-US" altLang="zh-CN" sz="2800" b="1">
              <a:solidFill>
                <a:srgbClr val="C00000"/>
              </a:solidFill>
              <a:latin typeface="Times New Roman" panose="02020603050405020304" charset="0"/>
              <a:cs typeface="Times New Roman" panose="02020603050405020304" charset="0"/>
              <a:sym typeface="+mn-ea"/>
            </a:endParaRPr>
          </a:p>
        </p:txBody>
      </p:sp>
      <p:sp>
        <p:nvSpPr>
          <p:cNvPr id="26" name="文本框 25"/>
          <p:cNvSpPr txBox="1"/>
          <p:nvPr/>
        </p:nvSpPr>
        <p:spPr>
          <a:xfrm>
            <a:off x="2078355" y="4159250"/>
            <a:ext cx="2145665" cy="521970"/>
          </a:xfrm>
          <a:prstGeom prst="rect">
            <a:avLst/>
          </a:prstGeom>
          <a:noFill/>
        </p:spPr>
        <p:txBody>
          <a:bodyPr wrap="square" rtlCol="0" anchor="t">
            <a:spAutoFit/>
          </a:bodyPr>
          <a:p>
            <a:r>
              <a:rPr lang="en-US" altLang="zh-CN" sz="2800" b="1">
                <a:solidFill>
                  <a:srgbClr val="C00000"/>
                </a:solidFill>
                <a:latin typeface="Times New Roman" panose="02020603050405020304" charset="0"/>
                <a:cs typeface="Times New Roman" panose="02020603050405020304" charset="0"/>
                <a:sym typeface="+mn-ea"/>
              </a:rPr>
              <a:t>transformed</a:t>
            </a:r>
            <a:endParaRPr lang="en-US" altLang="zh-CN" sz="2800" b="1">
              <a:solidFill>
                <a:srgbClr val="C00000"/>
              </a:solidFill>
              <a:latin typeface="Times New Roman" panose="02020603050405020304" charset="0"/>
              <a:cs typeface="Times New Roman" panose="02020603050405020304" charset="0"/>
              <a:sym typeface="+mn-ea"/>
            </a:endParaRPr>
          </a:p>
        </p:txBody>
      </p:sp>
      <p:cxnSp>
        <p:nvCxnSpPr>
          <p:cNvPr id="27" name="直接连接符 26"/>
          <p:cNvCxnSpPr/>
          <p:nvPr/>
        </p:nvCxnSpPr>
        <p:spPr>
          <a:xfrm>
            <a:off x="2109470" y="4634230"/>
            <a:ext cx="1978025" cy="1905"/>
          </a:xfrm>
          <a:prstGeom prst="line">
            <a:avLst/>
          </a:prstGeom>
          <a:ln w="12700" cmpd="sng">
            <a:solidFill>
              <a:schemeClr val="accent1">
                <a:shade val="50000"/>
              </a:schemeClr>
            </a:solidFill>
            <a:prstDash val="solid"/>
          </a:ln>
        </p:spPr>
        <p:style>
          <a:lnRef idx="2">
            <a:schemeClr val="accent1"/>
          </a:lnRef>
          <a:fillRef idx="0">
            <a:srgbClr val="FFFFFF"/>
          </a:fillRef>
          <a:effectRef idx="0">
            <a:srgbClr val="FFFFFF"/>
          </a:effectRef>
          <a:fontRef idx="minor">
            <a:schemeClr val="tx1"/>
          </a:fontRef>
        </p:style>
      </p:cxnSp>
      <p:cxnSp>
        <p:nvCxnSpPr>
          <p:cNvPr id="28" name="直接连接符 27"/>
          <p:cNvCxnSpPr/>
          <p:nvPr/>
        </p:nvCxnSpPr>
        <p:spPr>
          <a:xfrm flipV="1">
            <a:off x="5342890" y="4620895"/>
            <a:ext cx="1749425" cy="11430"/>
          </a:xfrm>
          <a:prstGeom prst="line">
            <a:avLst/>
          </a:prstGeom>
          <a:ln w="12700" cmpd="sng">
            <a:solidFill>
              <a:schemeClr val="accent1">
                <a:shade val="50000"/>
              </a:schemeClr>
            </a:solidFill>
            <a:prstDash val="solid"/>
          </a:ln>
        </p:spPr>
        <p:style>
          <a:lnRef idx="2">
            <a:schemeClr val="accent1"/>
          </a:lnRef>
          <a:fillRef idx="0">
            <a:srgbClr val="FFFFFF"/>
          </a:fillRef>
          <a:effectRef idx="0">
            <a:srgbClr val="FFFFFF"/>
          </a:effectRef>
          <a:fontRef idx="minor">
            <a:schemeClr val="tx1"/>
          </a:fontRef>
        </p:style>
      </p:cxnSp>
      <p:sp>
        <p:nvSpPr>
          <p:cNvPr id="29" name="文本框 28"/>
          <p:cNvSpPr txBox="1"/>
          <p:nvPr/>
        </p:nvSpPr>
        <p:spPr>
          <a:xfrm>
            <a:off x="5553075" y="4159250"/>
            <a:ext cx="1520190" cy="521970"/>
          </a:xfrm>
          <a:prstGeom prst="rect">
            <a:avLst/>
          </a:prstGeom>
          <a:noFill/>
        </p:spPr>
        <p:txBody>
          <a:bodyPr wrap="square" rtlCol="0" anchor="t">
            <a:spAutoFit/>
          </a:bodyPr>
          <a:p>
            <a:r>
              <a:rPr lang="en-US" altLang="zh-CN" sz="2800" b="1">
                <a:solidFill>
                  <a:srgbClr val="C00000"/>
                </a:solidFill>
                <a:latin typeface="Times New Roman" panose="02020603050405020304" charset="0"/>
                <a:cs typeface="Times New Roman" panose="02020603050405020304" charset="0"/>
                <a:sym typeface="+mn-ea"/>
              </a:rPr>
              <a:t>hairstyle</a:t>
            </a:r>
            <a:endParaRPr lang="en-US" altLang="zh-CN" sz="2800" b="1">
              <a:solidFill>
                <a:srgbClr val="C00000"/>
              </a:solidFill>
              <a:latin typeface="Times New Roman" panose="02020603050405020304" charset="0"/>
              <a:cs typeface="Times New Roman" panose="02020603050405020304" charset="0"/>
              <a:sym typeface="+mn-ea"/>
            </a:endParaRPr>
          </a:p>
        </p:txBody>
      </p:sp>
      <p:sp>
        <p:nvSpPr>
          <p:cNvPr id="30" name="文本框 29"/>
          <p:cNvSpPr txBox="1"/>
          <p:nvPr/>
        </p:nvSpPr>
        <p:spPr>
          <a:xfrm>
            <a:off x="5121910" y="5049520"/>
            <a:ext cx="1590040" cy="521970"/>
          </a:xfrm>
          <a:prstGeom prst="rect">
            <a:avLst/>
          </a:prstGeom>
          <a:noFill/>
        </p:spPr>
        <p:txBody>
          <a:bodyPr wrap="square" rtlCol="0" anchor="t">
            <a:spAutoFit/>
          </a:bodyPr>
          <a:p>
            <a:r>
              <a:rPr lang="en-US" altLang="zh-CN" sz="2800" b="1">
                <a:solidFill>
                  <a:srgbClr val="C00000"/>
                </a:solidFill>
                <a:latin typeface="Times New Roman" panose="02020603050405020304" charset="0"/>
                <a:cs typeface="Times New Roman" panose="02020603050405020304" charset="0"/>
                <a:sym typeface="+mn-ea"/>
              </a:rPr>
              <a:t>makeup</a:t>
            </a:r>
            <a:endParaRPr lang="en-US" altLang="zh-CN" sz="2800" b="1">
              <a:solidFill>
                <a:srgbClr val="C00000"/>
              </a:solidFill>
              <a:latin typeface="Times New Roman" panose="02020603050405020304" charset="0"/>
              <a:cs typeface="Times New Roman" panose="02020603050405020304" charset="0"/>
              <a:sym typeface="+mn-ea"/>
            </a:endParaRPr>
          </a:p>
        </p:txBody>
      </p:sp>
      <p:sp>
        <p:nvSpPr>
          <p:cNvPr id="31" name="文本框 30"/>
          <p:cNvSpPr txBox="1"/>
          <p:nvPr/>
        </p:nvSpPr>
        <p:spPr>
          <a:xfrm>
            <a:off x="7181850" y="2311400"/>
            <a:ext cx="1251585" cy="521970"/>
          </a:xfrm>
          <a:prstGeom prst="rect">
            <a:avLst/>
          </a:prstGeom>
          <a:noFill/>
        </p:spPr>
        <p:txBody>
          <a:bodyPr wrap="square" rtlCol="0" anchor="t">
            <a:spAutoFit/>
          </a:bodyPr>
          <a:p>
            <a:r>
              <a:rPr lang="en-US" altLang="zh-CN" sz="2800" b="1">
                <a:solidFill>
                  <a:srgbClr val="C00000"/>
                </a:solidFill>
                <a:latin typeface="Times New Roman" panose="02020603050405020304" charset="0"/>
                <a:cs typeface="Times New Roman" panose="02020603050405020304" charset="0"/>
                <a:sym typeface="+mn-ea"/>
              </a:rPr>
              <a:t>rudely</a:t>
            </a:r>
            <a:endParaRPr lang="en-US" altLang="zh-CN" sz="2800" b="1">
              <a:solidFill>
                <a:srgbClr val="C00000"/>
              </a:solidFill>
              <a:latin typeface="Times New Roman" panose="02020603050405020304" charset="0"/>
              <a:cs typeface="Times New Roman" panose="02020603050405020304" charset="0"/>
              <a:sym typeface="+mn-ea"/>
            </a:endParaRPr>
          </a:p>
        </p:txBody>
      </p:sp>
      <p:sp>
        <p:nvSpPr>
          <p:cNvPr id="32" name="文本框 31"/>
          <p:cNvSpPr txBox="1"/>
          <p:nvPr/>
        </p:nvSpPr>
        <p:spPr>
          <a:xfrm>
            <a:off x="7579360" y="5049520"/>
            <a:ext cx="1569720" cy="521970"/>
          </a:xfrm>
          <a:prstGeom prst="rect">
            <a:avLst/>
          </a:prstGeom>
          <a:noFill/>
        </p:spPr>
        <p:txBody>
          <a:bodyPr wrap="square" rtlCol="0" anchor="t">
            <a:spAutoFit/>
          </a:bodyPr>
          <a:p>
            <a:r>
              <a:rPr lang="en-US" altLang="zh-CN" sz="2800" b="1">
                <a:solidFill>
                  <a:srgbClr val="C00000"/>
                </a:solidFill>
                <a:latin typeface="Times New Roman" panose="02020603050405020304" charset="0"/>
                <a:cs typeface="Times New Roman" panose="02020603050405020304" charset="0"/>
                <a:sym typeface="+mn-ea"/>
              </a:rPr>
              <a:t>attitude</a:t>
            </a:r>
            <a:endParaRPr lang="en-US" altLang="zh-CN" sz="2800" b="1">
              <a:solidFill>
                <a:srgbClr val="C00000"/>
              </a:solidFill>
              <a:latin typeface="Times New Roman" panose="02020603050405020304" charset="0"/>
              <a:cs typeface="Times New Roman" panose="02020603050405020304" charset="0"/>
              <a:sym typeface="+mn-ea"/>
            </a:endParaRPr>
          </a:p>
        </p:txBody>
      </p:sp>
      <p:sp>
        <p:nvSpPr>
          <p:cNvPr id="33" name="文本框 32"/>
          <p:cNvSpPr txBox="1"/>
          <p:nvPr/>
        </p:nvSpPr>
        <p:spPr>
          <a:xfrm>
            <a:off x="9961880" y="4159250"/>
            <a:ext cx="1151255" cy="521970"/>
          </a:xfrm>
          <a:prstGeom prst="rect">
            <a:avLst/>
          </a:prstGeom>
          <a:noFill/>
        </p:spPr>
        <p:txBody>
          <a:bodyPr wrap="square" rtlCol="0" anchor="t">
            <a:spAutoFit/>
          </a:bodyPr>
          <a:p>
            <a:r>
              <a:rPr lang="en-US" altLang="zh-CN" sz="2800" b="1">
                <a:solidFill>
                  <a:srgbClr val="C00000"/>
                </a:solidFill>
                <a:latin typeface="Times New Roman" panose="02020603050405020304" charset="0"/>
                <a:cs typeface="Times New Roman" panose="02020603050405020304" charset="0"/>
                <a:sym typeface="+mn-ea"/>
              </a:rPr>
              <a:t>catch</a:t>
            </a:r>
            <a:endParaRPr lang="en-US" altLang="zh-CN" sz="2800" b="1">
              <a:solidFill>
                <a:srgbClr val="C00000"/>
              </a:solidFill>
              <a:latin typeface="Times New Roman" panose="02020603050405020304" charset="0"/>
              <a:cs typeface="Times New Roman" panose="02020603050405020304" charset="0"/>
              <a:sym typeface="+mn-ea"/>
            </a:endParaRPr>
          </a:p>
        </p:txBody>
      </p:sp>
      <p:sp>
        <p:nvSpPr>
          <p:cNvPr id="34" name="文本框 33"/>
          <p:cNvSpPr txBox="1"/>
          <p:nvPr/>
        </p:nvSpPr>
        <p:spPr>
          <a:xfrm>
            <a:off x="4281170" y="218440"/>
            <a:ext cx="7910830" cy="953135"/>
          </a:xfrm>
          <a:prstGeom prst="rect">
            <a:avLst/>
          </a:prstGeom>
          <a:noFill/>
        </p:spPr>
        <p:txBody>
          <a:bodyPr wrap="square" rtlCol="0" anchor="t">
            <a:spAutoFit/>
          </a:bodyPr>
          <a:p>
            <a:r>
              <a:rPr lang="en-US" altLang="zh-CN" sz="2800">
                <a:latin typeface="Times New Roman" panose="02020603050405020304" charset="0"/>
                <a:cs typeface="Times New Roman" panose="02020603050405020304" charset="0"/>
              </a:rPr>
              <a:t>Which of the following best describes Claire?</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A.confident  B.insecure  C.independent  D.Ambitious </a:t>
            </a:r>
            <a:endParaRPr lang="en-US" altLang="zh-CN" sz="2800">
              <a:latin typeface="Times New Roman" panose="02020603050405020304" charset="0"/>
              <a:cs typeface="Times New Roman" panose="02020603050405020304" charset="0"/>
            </a:endParaRPr>
          </a:p>
        </p:txBody>
      </p:sp>
      <p:pic>
        <p:nvPicPr>
          <p:cNvPr id="35" name="图片 34" descr="R-C"/>
          <p:cNvPicPr>
            <a:picLocks noChangeAspect="1"/>
          </p:cNvPicPr>
          <p:nvPr/>
        </p:nvPicPr>
        <p:blipFill>
          <a:blip r:embed="rId3">
            <a:clrChange>
              <a:clrFrom>
                <a:srgbClr val="ECECEC">
                  <a:alpha val="100000"/>
                </a:srgbClr>
              </a:clrFrom>
              <a:clrTo>
                <a:srgbClr val="ECECEC">
                  <a:alpha val="100000"/>
                  <a:alpha val="0"/>
                </a:srgbClr>
              </a:clrTo>
            </a:clrChange>
          </a:blip>
          <a:srcRect l="8536" t="10934" r="10352" b="10171"/>
          <a:stretch>
            <a:fillRect/>
          </a:stretch>
        </p:blipFill>
        <p:spPr>
          <a:xfrm>
            <a:off x="6075045" y="618490"/>
            <a:ext cx="589915" cy="589915"/>
          </a:xfrm>
          <a:prstGeom prst="rect">
            <a:avLst/>
          </a:prstGeom>
        </p:spPr>
      </p:pic>
      <p:sp>
        <p:nvSpPr>
          <p:cNvPr id="36" name="文本框 35"/>
          <p:cNvSpPr txBox="1"/>
          <p:nvPr/>
        </p:nvSpPr>
        <p:spPr>
          <a:xfrm>
            <a:off x="64135" y="5647690"/>
            <a:ext cx="9317990" cy="1052830"/>
          </a:xfrm>
          <a:prstGeom prst="rect">
            <a:avLst/>
          </a:prstGeom>
          <a:noFill/>
        </p:spPr>
        <p:txBody>
          <a:bodyPr wrap="square" rtlCol="0" anchor="t">
            <a:spAutoFit/>
          </a:bodyPr>
          <a:p>
            <a:pPr indent="0" fontAlgn="auto">
              <a:lnSpc>
                <a:spcPts val="2500"/>
              </a:lnSpc>
            </a:pPr>
            <a:r>
              <a:rPr lang="en-US" altLang="zh-CN" sz="2800">
                <a:latin typeface="Times New Roman" panose="02020603050405020304" charset="0"/>
                <a:cs typeface="Times New Roman" panose="02020603050405020304" charset="0"/>
              </a:rPr>
              <a:t>What kind of </a:t>
            </a:r>
            <a:r>
              <a:rPr lang="en-US" altLang="zh-CN" sz="2800" b="1">
                <a:solidFill>
                  <a:srgbClr val="C00000"/>
                </a:solidFill>
                <a:latin typeface="Times New Roman" panose="02020603050405020304" charset="0"/>
                <a:cs typeface="Times New Roman" panose="02020603050405020304" charset="0"/>
              </a:rPr>
              <a:t>services</a:t>
            </a:r>
            <a:r>
              <a:rPr lang="en-US" altLang="zh-CN" sz="2800">
                <a:latin typeface="Times New Roman" panose="02020603050405020304" charset="0"/>
                <a:cs typeface="Times New Roman" panose="02020603050405020304" charset="0"/>
              </a:rPr>
              <a:t> did Tony offer </a:t>
            </a:r>
            <a:r>
              <a:rPr lang="en-US" altLang="zh-CN" sz="2800" b="1" i="1">
                <a:solidFill>
                  <a:srgbClr val="C00000"/>
                </a:solidFill>
                <a:latin typeface="Times New Roman" panose="02020603050405020304" charset="0"/>
                <a:cs typeface="Times New Roman" panose="02020603050405020304" charset="0"/>
              </a:rPr>
              <a:t>except </a:t>
            </a:r>
            <a:r>
              <a:rPr lang="en-US" altLang="zh-CN" sz="2800" u="sng">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a:p>
            <a:pPr indent="0" fontAlgn="auto">
              <a:lnSpc>
                <a:spcPts val="2500"/>
              </a:lnSpc>
            </a:pPr>
            <a:r>
              <a:rPr lang="en-US" altLang="zh-CN" sz="2800">
                <a:latin typeface="Times New Roman" panose="02020603050405020304" charset="0"/>
                <a:cs typeface="Times New Roman" panose="02020603050405020304" charset="0"/>
              </a:rPr>
              <a:t>A.life convenience                     B.spiritual support</a:t>
            </a:r>
            <a:endParaRPr lang="en-US" altLang="zh-CN" sz="2800">
              <a:latin typeface="Times New Roman" panose="02020603050405020304" charset="0"/>
              <a:cs typeface="Times New Roman" panose="02020603050405020304" charset="0"/>
            </a:endParaRPr>
          </a:p>
          <a:p>
            <a:pPr indent="0" fontAlgn="auto">
              <a:lnSpc>
                <a:spcPts val="2500"/>
              </a:lnSpc>
            </a:pPr>
            <a:r>
              <a:rPr lang="en-US" altLang="zh-CN" sz="2800">
                <a:latin typeface="Times New Roman" panose="02020603050405020304" charset="0"/>
                <a:cs typeface="Times New Roman" panose="02020603050405020304" charset="0"/>
              </a:rPr>
              <a:t>C.aesthetic</a:t>
            </a:r>
            <a:r>
              <a:rPr lang="en-US" altLang="zh-CN"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美的</a:t>
            </a:r>
            <a:r>
              <a:rPr lang="en-US" altLang="zh-CN" sz="20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improvements   D.career-building guidance</a:t>
            </a:r>
            <a:endParaRPr lang="en-US" altLang="zh-CN" sz="2800">
              <a:latin typeface="Times New Roman" panose="02020603050405020304" charset="0"/>
              <a:cs typeface="Times New Roman" panose="02020603050405020304" charset="0"/>
            </a:endParaRPr>
          </a:p>
        </p:txBody>
      </p:sp>
      <p:pic>
        <p:nvPicPr>
          <p:cNvPr id="37" name="图片 36" descr="R-C"/>
          <p:cNvPicPr>
            <a:picLocks noChangeAspect="1"/>
          </p:cNvPicPr>
          <p:nvPr/>
        </p:nvPicPr>
        <p:blipFill>
          <a:blip r:embed="rId3">
            <a:clrChange>
              <a:clrFrom>
                <a:srgbClr val="ECECEC">
                  <a:alpha val="100000"/>
                </a:srgbClr>
              </a:clrFrom>
              <a:clrTo>
                <a:srgbClr val="ECECEC">
                  <a:alpha val="100000"/>
                  <a:alpha val="0"/>
                </a:srgbClr>
              </a:clrTo>
            </a:clrChange>
          </a:blip>
          <a:srcRect l="8536" t="10934" r="10352" b="10171"/>
          <a:stretch>
            <a:fillRect/>
          </a:stretch>
        </p:blipFill>
        <p:spPr>
          <a:xfrm>
            <a:off x="4625340" y="6161405"/>
            <a:ext cx="589915" cy="589915"/>
          </a:xfrm>
          <a:prstGeom prst="rect">
            <a:avLst/>
          </a:prstGeom>
        </p:spPr>
      </p:pic>
      <p:pic>
        <p:nvPicPr>
          <p:cNvPr id="39" name="图片 38" descr="Claire"/>
          <p:cNvPicPr>
            <a:picLocks noChangeAspect="1"/>
          </p:cNvPicPr>
          <p:nvPr/>
        </p:nvPicPr>
        <p:blipFill>
          <a:blip r:embed="rId4"/>
          <a:stretch>
            <a:fillRect/>
          </a:stretch>
        </p:blipFill>
        <p:spPr>
          <a:xfrm>
            <a:off x="309880" y="576580"/>
            <a:ext cx="794385" cy="794385"/>
          </a:xfrm>
          <a:prstGeom prst="ellipse">
            <a:avLst/>
          </a:prstGeom>
        </p:spPr>
      </p:pic>
      <p:sp>
        <p:nvSpPr>
          <p:cNvPr id="17" name="文本框 16"/>
          <p:cNvSpPr txBox="1"/>
          <p:nvPr/>
        </p:nvSpPr>
        <p:spPr>
          <a:xfrm>
            <a:off x="4009390" y="-32385"/>
            <a:ext cx="8083550" cy="1568450"/>
          </a:xfrm>
          <a:prstGeom prst="rect">
            <a:avLst/>
          </a:prstGeom>
          <a:solidFill>
            <a:schemeClr val="bg2"/>
          </a:solidFill>
        </p:spPr>
        <p:txBody>
          <a:bodyPr wrap="square" rtlCol="0">
            <a:spAutoFit/>
          </a:bodyPr>
          <a:p>
            <a:r>
              <a:rPr lang="en-US" altLang="zh-CN" sz="2400" b="1">
                <a:solidFill>
                  <a:srgbClr val="C00000"/>
                </a:solidFill>
                <a:latin typeface="Times New Roman" panose="02020603050405020304" charset="0"/>
                <a:cs typeface="Times New Roman" panose="02020603050405020304" charset="0"/>
              </a:rPr>
              <a:t>insecure</a:t>
            </a:r>
            <a:r>
              <a:rPr lang="en-US" altLang="zh-CN" sz="2400">
                <a:latin typeface="Times New Roman" panose="02020603050405020304" charset="0"/>
                <a:cs typeface="Times New Roman" panose="02020603050405020304" charset="0"/>
              </a:rPr>
              <a:t> adj. (of a person) not confident about yourself or your relationships with other people.</a:t>
            </a:r>
            <a:r>
              <a:rPr lang="zh-CN" altLang="en-US" sz="2400">
                <a:latin typeface="Times New Roman" panose="02020603050405020304" charset="0"/>
                <a:cs typeface="Times New Roman" panose="02020603050405020304" charset="0"/>
              </a:rPr>
              <a:t>不自信的</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缺乏信心的</a:t>
            </a:r>
            <a:r>
              <a:rPr lang="en-US" altLang="zh-CN" sz="2400">
                <a:latin typeface="Times New Roman" panose="02020603050405020304" charset="0"/>
                <a:cs typeface="Times New Roman" panose="02020603050405020304" charset="0"/>
              </a:rPr>
              <a:t>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Eg. </a:t>
            </a:r>
            <a:r>
              <a:rPr lang="en-US" altLang="zh-CN" sz="2400" i="1">
                <a:latin typeface="Times New Roman" panose="02020603050405020304" charset="0"/>
                <a:cs typeface="Times New Roman" panose="02020603050405020304" charset="0"/>
              </a:rPr>
              <a:t>Even though she's a model, she's very insecure about how she looks. </a:t>
            </a:r>
            <a:endParaRPr lang="en-US" altLang="zh-CN" sz="2400" i="1">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3"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par>
                                <p:cTn id="27" presetID="2" presetClass="entr" presetSubtype="4"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3"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linds(horizontal)">
                                      <p:cBhvr>
                                        <p:cTn id="33" dur="500"/>
                                        <p:tgtEl>
                                          <p:spTgt spid="1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500"/>
                                        <p:tgtEl>
                                          <p:spTgt spid="14"/>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linds(horizontal)">
                                      <p:cBhvr>
                                        <p:cTn id="39" dur="500"/>
                                        <p:tgtEl>
                                          <p:spTgt spid="15"/>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linds(horizontal)">
                                      <p:cBhvr>
                                        <p:cTn id="45" dur="500"/>
                                        <p:tgtEl>
                                          <p:spTgt spid="18"/>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linds(horizontal)">
                                      <p:cBhvr>
                                        <p:cTn id="48" dur="500"/>
                                        <p:tgtEl>
                                          <p:spTgt spid="19"/>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linds(horizontal)">
                                      <p:cBhvr>
                                        <p:cTn id="51" dur="500"/>
                                        <p:tgtEl>
                                          <p:spTgt spid="20"/>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linds(horizontal)">
                                      <p:cBhvr>
                                        <p:cTn id="54" dur="500"/>
                                        <p:tgtEl>
                                          <p:spTgt spid="21"/>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linds(horizont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fill="hold"/>
                                        <p:tgtEl>
                                          <p:spTgt spid="24"/>
                                        </p:tgtEl>
                                        <p:attrNameLst>
                                          <p:attrName>ppt_x</p:attrName>
                                        </p:attrNameLst>
                                      </p:cBhvr>
                                      <p:tavLst>
                                        <p:tav tm="0">
                                          <p:val>
                                            <p:strVal val="#ppt_x"/>
                                          </p:val>
                                        </p:tav>
                                        <p:tav tm="100000">
                                          <p:val>
                                            <p:strVal val="#ppt_x"/>
                                          </p:val>
                                        </p:tav>
                                      </p:tavLst>
                                    </p:anim>
                                    <p:anim calcmode="lin" valueType="num">
                                      <p:cBhvr additive="base">
                                        <p:cTn id="6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fill="hold"/>
                                        <p:tgtEl>
                                          <p:spTgt spid="25"/>
                                        </p:tgtEl>
                                        <p:attrNameLst>
                                          <p:attrName>ppt_x</p:attrName>
                                        </p:attrNameLst>
                                      </p:cBhvr>
                                      <p:tavLst>
                                        <p:tav tm="0">
                                          <p:val>
                                            <p:strVal val="#ppt_x"/>
                                          </p:val>
                                        </p:tav>
                                        <p:tav tm="100000">
                                          <p:val>
                                            <p:strVal val="#ppt_x"/>
                                          </p:val>
                                        </p:tav>
                                      </p:tavLst>
                                    </p:anim>
                                    <p:anim calcmode="lin" valueType="num">
                                      <p:cBhvr additive="base">
                                        <p:cTn id="6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fill="hold"/>
                                        <p:tgtEl>
                                          <p:spTgt spid="26"/>
                                        </p:tgtEl>
                                        <p:attrNameLst>
                                          <p:attrName>ppt_x</p:attrName>
                                        </p:attrNameLst>
                                      </p:cBhvr>
                                      <p:tavLst>
                                        <p:tav tm="0">
                                          <p:val>
                                            <p:strVal val="#ppt_x"/>
                                          </p:val>
                                        </p:tav>
                                        <p:tav tm="100000">
                                          <p:val>
                                            <p:strVal val="#ppt_x"/>
                                          </p:val>
                                        </p:tav>
                                      </p:tavLst>
                                    </p:anim>
                                    <p:anim calcmode="lin" valueType="num">
                                      <p:cBhvr additive="base">
                                        <p:cTn id="7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500" fill="hold"/>
                                        <p:tgtEl>
                                          <p:spTgt spid="29"/>
                                        </p:tgtEl>
                                        <p:attrNameLst>
                                          <p:attrName>ppt_x</p:attrName>
                                        </p:attrNameLst>
                                      </p:cBhvr>
                                      <p:tavLst>
                                        <p:tav tm="0">
                                          <p:val>
                                            <p:strVal val="#ppt_x"/>
                                          </p:val>
                                        </p:tav>
                                        <p:tav tm="100000">
                                          <p:val>
                                            <p:strVal val="#ppt_x"/>
                                          </p:val>
                                        </p:tav>
                                      </p:tavLst>
                                    </p:anim>
                                    <p:anim calcmode="lin" valueType="num">
                                      <p:cBhvr additive="base">
                                        <p:cTn id="8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additive="base">
                                        <p:cTn id="86" dur="500" fill="hold"/>
                                        <p:tgtEl>
                                          <p:spTgt spid="30"/>
                                        </p:tgtEl>
                                        <p:attrNameLst>
                                          <p:attrName>ppt_x</p:attrName>
                                        </p:attrNameLst>
                                      </p:cBhvr>
                                      <p:tavLst>
                                        <p:tav tm="0">
                                          <p:val>
                                            <p:strVal val="#ppt_x"/>
                                          </p:val>
                                        </p:tav>
                                        <p:tav tm="100000">
                                          <p:val>
                                            <p:strVal val="#ppt_x"/>
                                          </p:val>
                                        </p:tav>
                                      </p:tavLst>
                                    </p:anim>
                                    <p:anim calcmode="lin" valueType="num">
                                      <p:cBhvr additive="base">
                                        <p:cTn id="8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additive="base">
                                        <p:cTn id="92" dur="500" fill="hold"/>
                                        <p:tgtEl>
                                          <p:spTgt spid="31"/>
                                        </p:tgtEl>
                                        <p:attrNameLst>
                                          <p:attrName>ppt_x</p:attrName>
                                        </p:attrNameLst>
                                      </p:cBhvr>
                                      <p:tavLst>
                                        <p:tav tm="0">
                                          <p:val>
                                            <p:strVal val="#ppt_x"/>
                                          </p:val>
                                        </p:tav>
                                        <p:tav tm="100000">
                                          <p:val>
                                            <p:strVal val="#ppt_x"/>
                                          </p:val>
                                        </p:tav>
                                      </p:tavLst>
                                    </p:anim>
                                    <p:anim calcmode="lin" valueType="num">
                                      <p:cBhvr additive="base">
                                        <p:cTn id="9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32"/>
                                        </p:tgtEl>
                                        <p:attrNameLst>
                                          <p:attrName>style.visibility</p:attrName>
                                        </p:attrNameLst>
                                      </p:cBhvr>
                                      <p:to>
                                        <p:strVal val="visible"/>
                                      </p:to>
                                    </p:set>
                                    <p:anim calcmode="lin" valueType="num">
                                      <p:cBhvr additive="base">
                                        <p:cTn id="98" dur="500" fill="hold"/>
                                        <p:tgtEl>
                                          <p:spTgt spid="32"/>
                                        </p:tgtEl>
                                        <p:attrNameLst>
                                          <p:attrName>ppt_x</p:attrName>
                                        </p:attrNameLst>
                                      </p:cBhvr>
                                      <p:tavLst>
                                        <p:tav tm="0">
                                          <p:val>
                                            <p:strVal val="#ppt_x"/>
                                          </p:val>
                                        </p:tav>
                                        <p:tav tm="100000">
                                          <p:val>
                                            <p:strVal val="#ppt_x"/>
                                          </p:val>
                                        </p:tav>
                                      </p:tavLst>
                                    </p:anim>
                                    <p:anim calcmode="lin" valueType="num">
                                      <p:cBhvr additive="base">
                                        <p:cTn id="9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33"/>
                                        </p:tgtEl>
                                        <p:attrNameLst>
                                          <p:attrName>style.visibility</p:attrName>
                                        </p:attrNameLst>
                                      </p:cBhvr>
                                      <p:to>
                                        <p:strVal val="visible"/>
                                      </p:to>
                                    </p:set>
                                    <p:anim calcmode="lin" valueType="num">
                                      <p:cBhvr additive="base">
                                        <p:cTn id="104" dur="500" fill="hold"/>
                                        <p:tgtEl>
                                          <p:spTgt spid="33"/>
                                        </p:tgtEl>
                                        <p:attrNameLst>
                                          <p:attrName>ppt_x</p:attrName>
                                        </p:attrNameLst>
                                      </p:cBhvr>
                                      <p:tavLst>
                                        <p:tav tm="0">
                                          <p:val>
                                            <p:strVal val="#ppt_x"/>
                                          </p:val>
                                        </p:tav>
                                        <p:tav tm="100000">
                                          <p:val>
                                            <p:strVal val="#ppt_x"/>
                                          </p:val>
                                        </p:tav>
                                      </p:tavLst>
                                    </p:anim>
                                    <p:anim calcmode="lin" valueType="num">
                                      <p:cBhvr additive="base">
                                        <p:cTn id="10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34"/>
                                        </p:tgtEl>
                                        <p:attrNameLst>
                                          <p:attrName>style.visibility</p:attrName>
                                        </p:attrNameLst>
                                      </p:cBhvr>
                                      <p:to>
                                        <p:strVal val="visible"/>
                                      </p:to>
                                    </p:set>
                                    <p:anim calcmode="lin" valueType="num">
                                      <p:cBhvr additive="base">
                                        <p:cTn id="110" dur="500" fill="hold"/>
                                        <p:tgtEl>
                                          <p:spTgt spid="34"/>
                                        </p:tgtEl>
                                        <p:attrNameLst>
                                          <p:attrName>ppt_x</p:attrName>
                                        </p:attrNameLst>
                                      </p:cBhvr>
                                      <p:tavLst>
                                        <p:tav tm="0">
                                          <p:val>
                                            <p:strVal val="#ppt_x"/>
                                          </p:val>
                                        </p:tav>
                                        <p:tav tm="100000">
                                          <p:val>
                                            <p:strVal val="#ppt_x"/>
                                          </p:val>
                                        </p:tav>
                                      </p:tavLst>
                                    </p:anim>
                                    <p:anim calcmode="lin" valueType="num">
                                      <p:cBhvr additive="base">
                                        <p:cTn id="11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stCondLst>
                                    <p:cond delay="0"/>
                                  </p:stCondLst>
                                  <p:childTnLst>
                                    <p:set>
                                      <p:cBhvr>
                                        <p:cTn id="115" dur="1" fill="hold">
                                          <p:stCondLst>
                                            <p:cond delay="0"/>
                                          </p:stCondLst>
                                        </p:cTn>
                                        <p:tgtEl>
                                          <p:spTgt spid="35"/>
                                        </p:tgtEl>
                                        <p:attrNameLst>
                                          <p:attrName>style.visibility</p:attrName>
                                        </p:attrNameLst>
                                      </p:cBhvr>
                                      <p:to>
                                        <p:strVal val="visible"/>
                                      </p:to>
                                    </p:set>
                                    <p:anim calcmode="lin" valueType="num">
                                      <p:cBhvr additive="base">
                                        <p:cTn id="116" dur="500" fill="hold"/>
                                        <p:tgtEl>
                                          <p:spTgt spid="35"/>
                                        </p:tgtEl>
                                        <p:attrNameLst>
                                          <p:attrName>ppt_x</p:attrName>
                                        </p:attrNameLst>
                                      </p:cBhvr>
                                      <p:tavLst>
                                        <p:tav tm="0">
                                          <p:val>
                                            <p:strVal val="#ppt_x"/>
                                          </p:val>
                                        </p:tav>
                                        <p:tav tm="100000">
                                          <p:val>
                                            <p:strVal val="#ppt_x"/>
                                          </p:val>
                                        </p:tav>
                                      </p:tavLst>
                                    </p:anim>
                                    <p:anim calcmode="lin" valueType="num">
                                      <p:cBhvr additive="base">
                                        <p:cTn id="11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17"/>
                                        </p:tgtEl>
                                        <p:attrNameLst>
                                          <p:attrName>style.visibility</p:attrName>
                                        </p:attrNameLst>
                                      </p:cBhvr>
                                      <p:to>
                                        <p:strVal val="visible"/>
                                      </p:to>
                                    </p:set>
                                    <p:anim calcmode="lin" valueType="num">
                                      <p:cBhvr additive="base">
                                        <p:cTn id="122" dur="500" fill="hold"/>
                                        <p:tgtEl>
                                          <p:spTgt spid="17"/>
                                        </p:tgtEl>
                                        <p:attrNameLst>
                                          <p:attrName>ppt_x</p:attrName>
                                        </p:attrNameLst>
                                      </p:cBhvr>
                                      <p:tavLst>
                                        <p:tav tm="0">
                                          <p:val>
                                            <p:strVal val="#ppt_x"/>
                                          </p:val>
                                        </p:tav>
                                        <p:tav tm="100000">
                                          <p:val>
                                            <p:strVal val="#ppt_x"/>
                                          </p:val>
                                        </p:tav>
                                      </p:tavLst>
                                    </p:anim>
                                    <p:anim calcmode="lin" valueType="num">
                                      <p:cBhvr additive="base">
                                        <p:cTn id="1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36"/>
                                        </p:tgtEl>
                                        <p:attrNameLst>
                                          <p:attrName>style.visibility</p:attrName>
                                        </p:attrNameLst>
                                      </p:cBhvr>
                                      <p:to>
                                        <p:strVal val="visible"/>
                                      </p:to>
                                    </p:set>
                                    <p:anim calcmode="lin" valueType="num">
                                      <p:cBhvr additive="base">
                                        <p:cTn id="128" dur="500" fill="hold"/>
                                        <p:tgtEl>
                                          <p:spTgt spid="36"/>
                                        </p:tgtEl>
                                        <p:attrNameLst>
                                          <p:attrName>ppt_x</p:attrName>
                                        </p:attrNameLst>
                                      </p:cBhvr>
                                      <p:tavLst>
                                        <p:tav tm="0">
                                          <p:val>
                                            <p:strVal val="#ppt_x"/>
                                          </p:val>
                                        </p:tav>
                                        <p:tav tm="100000">
                                          <p:val>
                                            <p:strVal val="#ppt_x"/>
                                          </p:val>
                                        </p:tav>
                                      </p:tavLst>
                                    </p:anim>
                                    <p:anim calcmode="lin" valueType="num">
                                      <p:cBhvr additive="base">
                                        <p:cTn id="12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nodeType="clickEffect">
                                  <p:stCondLst>
                                    <p:cond delay="0"/>
                                  </p:stCondLst>
                                  <p:childTnLst>
                                    <p:set>
                                      <p:cBhvr>
                                        <p:cTn id="133" dur="1" fill="hold">
                                          <p:stCondLst>
                                            <p:cond delay="0"/>
                                          </p:stCondLst>
                                        </p:cTn>
                                        <p:tgtEl>
                                          <p:spTgt spid="37"/>
                                        </p:tgtEl>
                                        <p:attrNameLst>
                                          <p:attrName>style.visibility</p:attrName>
                                        </p:attrNameLst>
                                      </p:cBhvr>
                                      <p:to>
                                        <p:strVal val="visible"/>
                                      </p:to>
                                    </p:set>
                                    <p:anim calcmode="lin" valueType="num">
                                      <p:cBhvr additive="base">
                                        <p:cTn id="134" dur="500" fill="hold"/>
                                        <p:tgtEl>
                                          <p:spTgt spid="37"/>
                                        </p:tgtEl>
                                        <p:attrNameLst>
                                          <p:attrName>ppt_x</p:attrName>
                                        </p:attrNameLst>
                                      </p:cBhvr>
                                      <p:tavLst>
                                        <p:tav tm="0">
                                          <p:val>
                                            <p:strVal val="#ppt_x"/>
                                          </p:val>
                                        </p:tav>
                                        <p:tav tm="100000">
                                          <p:val>
                                            <p:strVal val="#ppt_x"/>
                                          </p:val>
                                        </p:tav>
                                      </p:tavLst>
                                    </p:anim>
                                    <p:anim calcmode="lin" valueType="num">
                                      <p:cBhvr additive="base">
                                        <p:cTn id="13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6" presetClass="emph" presetSubtype="0" fill="hold" nodeType="clickEffect">
                                  <p:stCondLst>
                                    <p:cond delay="0"/>
                                  </p:stCondLst>
                                  <p:childTnLst>
                                    <p:animScale>
                                      <p:cBhvr>
                                        <p:cTn id="139" dur="2000" fill="hold"/>
                                        <p:tgtEl>
                                          <p:spTgt spid="2"/>
                                        </p:tgtEl>
                                      </p:cBhvr>
                                      <p:by x="25000" y="25000"/>
                                    </p:animScale>
                                  </p:childTnLst>
                                </p:cTn>
                              </p:par>
                              <p:par>
                                <p:cTn id="140" presetID="1" presetClass="entr" presetSubtype="0" fill="hold" nodeType="withEffect">
                                  <p:stCondLst>
                                    <p:cond delay="0"/>
                                  </p:stCondLst>
                                  <p:childTnLst>
                                    <p:set>
                                      <p:cBhvr>
                                        <p:cTn id="141" dur="1" fill="hold">
                                          <p:stCondLst>
                                            <p:cond delay="0"/>
                                          </p:stCondLst>
                                        </p:cTn>
                                        <p:tgtEl>
                                          <p:spTgt spid="39"/>
                                        </p:tgtEl>
                                        <p:attrNameLst>
                                          <p:attrName>style.visibility</p:attrName>
                                        </p:attrNameLst>
                                      </p:cBhvr>
                                      <p:to>
                                        <p:strVal val="visible"/>
                                      </p:to>
                                    </p:set>
                                  </p:childTnLst>
                                </p:cTn>
                              </p:par>
                              <p:par>
                                <p:cTn id="142" presetID="6" presetClass="emph" presetSubtype="0" fill="hold" nodeType="withEffect">
                                  <p:stCondLst>
                                    <p:cond delay="0"/>
                                  </p:stCondLst>
                                  <p:childTnLst>
                                    <p:animScale>
                                      <p:cBhvr>
                                        <p:cTn id="143" dur="2000" fill="hold"/>
                                        <p:tgtEl>
                                          <p:spTgt spid="39"/>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ldLvl="0" animBg="1"/>
      <p:bldP spid="9"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8" grpId="0" animBg="1"/>
      <p:bldP spid="19" grpId="0" bldLvl="0" animBg="1"/>
      <p:bldP spid="20" grpId="0" bldLvl="0" animBg="1"/>
      <p:bldP spid="21" grpId="0" bldLvl="0" animBg="1"/>
      <p:bldP spid="22" grpId="0" bldLvl="0" animBg="1"/>
      <p:bldP spid="7" grpId="1" animBg="1"/>
      <p:bldP spid="8" grpId="1" animBg="1"/>
      <p:bldP spid="9" grpId="1" animBg="1"/>
      <p:bldP spid="10" grpId="1" animBg="1"/>
      <p:bldP spid="11" grpId="1" animBg="1"/>
      <p:bldP spid="12" grpId="1" animBg="1"/>
      <p:bldP spid="13" grpId="1" animBg="1"/>
      <p:bldP spid="14" grpId="1" animBg="1"/>
      <p:bldP spid="15" grpId="1" animBg="1"/>
      <p:bldP spid="16" grpId="1" animBg="1"/>
      <p:bldP spid="18" grpId="1" animBg="1"/>
      <p:bldP spid="19" grpId="1" animBg="1"/>
      <p:bldP spid="20" grpId="1" animBg="1"/>
      <p:bldP spid="21" grpId="1" animBg="1"/>
      <p:bldP spid="22" grpId="1" animBg="1"/>
      <p:bldP spid="24" grpId="0"/>
      <p:bldP spid="24" grpId="1"/>
      <p:bldP spid="25" grpId="0"/>
      <p:bldP spid="25" grpId="1"/>
      <p:bldP spid="26" grpId="0"/>
      <p:bldP spid="29" grpId="0"/>
      <p:bldP spid="30" grpId="0"/>
      <p:bldP spid="31" grpId="0"/>
      <p:bldP spid="32" grpId="0"/>
      <p:bldP spid="33" grpId="0"/>
      <p:bldP spid="34" grpId="0"/>
      <p:bldP spid="34" grpId="1"/>
      <p:bldP spid="36" grpId="0"/>
      <p:bldP spid="36" grpId="1"/>
      <p:bldP spid="1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文本框 34"/>
          <p:cNvSpPr txBox="1"/>
          <p:nvPr/>
        </p:nvSpPr>
        <p:spPr>
          <a:xfrm>
            <a:off x="301625" y="1189990"/>
            <a:ext cx="3075940" cy="521970"/>
          </a:xfrm>
          <a:prstGeom prst="rect">
            <a:avLst/>
          </a:prstGeom>
          <a:noFill/>
        </p:spPr>
        <p:txBody>
          <a:bodyPr wrap="square" rtlCol="0">
            <a:spAutoFit/>
          </a:bodyPr>
          <a:p>
            <a:r>
              <a:rPr lang="en-US" altLang="zh-CN" sz="2800" b="1">
                <a:highlight>
                  <a:srgbClr val="FFFF00"/>
                </a:highlight>
                <a:latin typeface="Times New Roman" panose="02020603050405020304" charset="0"/>
                <a:cs typeface="Times New Roman" panose="02020603050405020304" charset="0"/>
              </a:rPr>
              <a:t>Occasions/Events</a:t>
            </a:r>
            <a:endParaRPr lang="en-US" altLang="zh-CN" sz="2800" b="1">
              <a:highlight>
                <a:srgbClr val="FFFF00"/>
              </a:highlight>
              <a:latin typeface="Times New Roman" panose="02020603050405020304" charset="0"/>
              <a:cs typeface="Times New Roman" panose="02020603050405020304" charset="0"/>
            </a:endParaRPr>
          </a:p>
        </p:txBody>
      </p:sp>
      <p:sp>
        <p:nvSpPr>
          <p:cNvPr id="4" name="流程图: 延期 3"/>
          <p:cNvSpPr/>
          <p:nvPr/>
        </p:nvSpPr>
        <p:spPr>
          <a:xfrm>
            <a:off x="-42545" y="5715"/>
            <a:ext cx="4808855" cy="612775"/>
          </a:xfrm>
          <a:prstGeom prst="flowChartDelay">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latin typeface="Times New Roman" panose="02020603050405020304" charset="0"/>
                <a:cs typeface="Times New Roman" panose="02020603050405020304" charset="0"/>
              </a:rPr>
              <a:t>Read for the emotions</a:t>
            </a:r>
            <a:endParaRPr lang="en-US" altLang="zh-CN" sz="3200" b="1">
              <a:latin typeface="Times New Roman" panose="02020603050405020304" charset="0"/>
              <a:cs typeface="Times New Roman" panose="02020603050405020304" charset="0"/>
            </a:endParaRPr>
          </a:p>
        </p:txBody>
      </p:sp>
      <p:sp>
        <p:nvSpPr>
          <p:cNvPr id="2" name="文本框 1"/>
          <p:cNvSpPr txBox="1"/>
          <p:nvPr/>
        </p:nvSpPr>
        <p:spPr>
          <a:xfrm>
            <a:off x="0" y="588645"/>
            <a:ext cx="10120630" cy="521970"/>
          </a:xfrm>
          <a:prstGeom prst="rect">
            <a:avLst/>
          </a:prstGeom>
          <a:noFill/>
        </p:spPr>
        <p:txBody>
          <a:bodyPr wrap="square" rtlCol="0" anchor="t">
            <a:spAutoFit/>
          </a:bodyPr>
          <a:p>
            <a:r>
              <a:rPr lang="en-US" altLang="zh-CN" sz="2800" b="1">
                <a:latin typeface="Times New Roman" panose="02020603050405020304" charset="0"/>
                <a:cs typeface="Times New Roman" panose="02020603050405020304" charset="0"/>
              </a:rPr>
              <a:t>How did Claire feel about Tony with the development of the story?</a:t>
            </a:r>
            <a:endParaRPr lang="en-US" altLang="zh-CN" sz="2800" b="1">
              <a:latin typeface="Times New Roman" panose="02020603050405020304" charset="0"/>
              <a:cs typeface="Times New Roman" panose="02020603050405020304" charset="0"/>
            </a:endParaRPr>
          </a:p>
        </p:txBody>
      </p:sp>
      <p:pic>
        <p:nvPicPr>
          <p:cNvPr id="7" name="图片 6" descr="添加箭头 (1)"/>
          <p:cNvPicPr>
            <a:picLocks noChangeAspect="1"/>
          </p:cNvPicPr>
          <p:nvPr/>
        </p:nvPicPr>
        <p:blipFill>
          <a:blip r:embed="rId1"/>
          <a:stretch>
            <a:fillRect/>
          </a:stretch>
        </p:blipFill>
        <p:spPr>
          <a:xfrm>
            <a:off x="113665" y="1662430"/>
            <a:ext cx="11979275" cy="4912995"/>
          </a:xfrm>
          <a:prstGeom prst="rect">
            <a:avLst/>
          </a:prstGeom>
        </p:spPr>
      </p:pic>
      <p:sp>
        <p:nvSpPr>
          <p:cNvPr id="39" name="文本框 38"/>
          <p:cNvSpPr txBox="1"/>
          <p:nvPr/>
        </p:nvSpPr>
        <p:spPr>
          <a:xfrm>
            <a:off x="10858500" y="5184775"/>
            <a:ext cx="1569085" cy="521970"/>
          </a:xfrm>
          <a:prstGeom prst="rect">
            <a:avLst/>
          </a:prstGeom>
          <a:noFill/>
        </p:spPr>
        <p:txBody>
          <a:bodyPr wrap="square" rtlCol="0">
            <a:spAutoFit/>
          </a:bodyPr>
          <a:p>
            <a:r>
              <a:rPr lang="en-US" altLang="zh-CN" sz="2800" b="1">
                <a:highlight>
                  <a:srgbClr val="FFFF00"/>
                </a:highlight>
                <a:latin typeface="Times New Roman" panose="02020603050405020304" charset="0"/>
                <a:cs typeface="Times New Roman" panose="02020603050405020304" charset="0"/>
              </a:rPr>
              <a:t>Feelings</a:t>
            </a:r>
            <a:endParaRPr lang="en-US" altLang="zh-CN" sz="2800" b="1">
              <a:highlight>
                <a:srgbClr val="FFFF00"/>
              </a:highlight>
              <a:latin typeface="Times New Roman" panose="02020603050405020304" charset="0"/>
              <a:cs typeface="Times New Roman" panose="02020603050405020304" charset="0"/>
            </a:endParaRPr>
          </a:p>
        </p:txBody>
      </p:sp>
      <p:sp>
        <p:nvSpPr>
          <p:cNvPr id="10" name="文本框 9"/>
          <p:cNvSpPr txBox="1"/>
          <p:nvPr>
            <p:custDataLst>
              <p:tags r:id="rId2"/>
            </p:custDataLst>
          </p:nvPr>
        </p:nvSpPr>
        <p:spPr>
          <a:xfrm>
            <a:off x="45720" y="3554095"/>
            <a:ext cx="1270635" cy="1383665"/>
          </a:xfrm>
          <a:prstGeom prst="rect">
            <a:avLst/>
          </a:prstGeom>
          <a:noFill/>
          <a:ln>
            <a:solidFill>
              <a:schemeClr val="tx1"/>
            </a:solidFill>
            <a:prstDash val="sysDot"/>
          </a:ln>
        </p:spPr>
        <p:txBody>
          <a:bodyPr wrap="square" rtlCol="0" anchor="t">
            <a:spAutoFit/>
          </a:bodyPr>
          <a:p>
            <a:r>
              <a:rPr lang="en-US" altLang="zh-CN" sz="2800">
                <a:latin typeface="Times New Roman" panose="02020603050405020304" charset="0"/>
                <a:cs typeface="Times New Roman" panose="02020603050405020304" charset="0"/>
              </a:rPr>
              <a:t>before Tony arrived</a:t>
            </a:r>
            <a:endParaRPr lang="en-US" altLang="zh-CN" sz="2800">
              <a:latin typeface="Times New Roman" panose="02020603050405020304" charset="0"/>
              <a:cs typeface="Times New Roman" panose="02020603050405020304" charset="0"/>
            </a:endParaRPr>
          </a:p>
        </p:txBody>
      </p:sp>
      <p:sp>
        <p:nvSpPr>
          <p:cNvPr id="11" name="文本框 10"/>
          <p:cNvSpPr txBox="1"/>
          <p:nvPr>
            <p:custDataLst>
              <p:tags r:id="rId3"/>
            </p:custDataLst>
          </p:nvPr>
        </p:nvSpPr>
        <p:spPr>
          <a:xfrm>
            <a:off x="1243330" y="5269230"/>
            <a:ext cx="1611630" cy="521970"/>
          </a:xfrm>
          <a:prstGeom prst="rect">
            <a:avLst/>
          </a:prstGeom>
          <a:noFill/>
        </p:spPr>
        <p:txBody>
          <a:bodyPr wrap="square" rtlCol="0" anchor="t">
            <a:spAutoFit/>
          </a:bodyPr>
          <a:p>
            <a:r>
              <a:rPr lang="en-US" altLang="zh-CN" sz="2800">
                <a:highlight>
                  <a:srgbClr val="00FFFF"/>
                </a:highlight>
                <a:latin typeface="Times New Roman" panose="02020603050405020304" charset="0"/>
                <a:cs typeface="Times New Roman" panose="02020603050405020304" charset="0"/>
              </a:rPr>
              <a:t>unwilling</a:t>
            </a:r>
            <a:endParaRPr lang="en-US" altLang="zh-CN" sz="2800">
              <a:highlight>
                <a:srgbClr val="00FFFF"/>
              </a:highlight>
              <a:latin typeface="Times New Roman" panose="02020603050405020304" charset="0"/>
              <a:cs typeface="Times New Roman" panose="02020603050405020304" charset="0"/>
            </a:endParaRPr>
          </a:p>
        </p:txBody>
      </p:sp>
      <p:pic>
        <p:nvPicPr>
          <p:cNvPr id="12" name="图片 11" descr="黑爱心"/>
          <p:cNvPicPr>
            <a:picLocks noChangeAspect="1"/>
          </p:cNvPicPr>
          <p:nvPr>
            <p:custDataLst>
              <p:tags r:id="rId4"/>
            </p:custDataLst>
          </p:nvPr>
        </p:nvPicPr>
        <p:blipFill>
          <a:blip r:embed="rId5">
            <a:clrChange>
              <a:clrFrom>
                <a:srgbClr val="EEEEEC">
                  <a:alpha val="100000"/>
                </a:srgbClr>
              </a:clrFrom>
              <a:clrTo>
                <a:srgbClr val="EEEEEC">
                  <a:alpha val="100000"/>
                  <a:alpha val="0"/>
                </a:srgbClr>
              </a:clrTo>
            </a:clrChange>
          </a:blip>
          <a:srcRect l="694" t="3511" r="-116" b="7412"/>
          <a:stretch>
            <a:fillRect/>
          </a:stretch>
        </p:blipFill>
        <p:spPr>
          <a:xfrm>
            <a:off x="359410" y="4979670"/>
            <a:ext cx="586740" cy="467995"/>
          </a:xfrm>
          <a:prstGeom prst="heart">
            <a:avLst/>
          </a:prstGeom>
        </p:spPr>
      </p:pic>
      <p:sp>
        <p:nvSpPr>
          <p:cNvPr id="13" name="文本框 12"/>
          <p:cNvSpPr txBox="1"/>
          <p:nvPr>
            <p:custDataLst>
              <p:tags r:id="rId6"/>
            </p:custDataLst>
          </p:nvPr>
        </p:nvSpPr>
        <p:spPr>
          <a:xfrm>
            <a:off x="1692910" y="3554095"/>
            <a:ext cx="1443990" cy="1480185"/>
          </a:xfrm>
          <a:prstGeom prst="rect">
            <a:avLst/>
          </a:prstGeom>
          <a:noFill/>
          <a:ln>
            <a:solidFill>
              <a:schemeClr val="tx1"/>
            </a:solidFill>
            <a:prstDash val="sysDot"/>
          </a:ln>
        </p:spPr>
        <p:txBody>
          <a:bodyPr wrap="square" rtlCol="0" anchor="t">
            <a:noAutofit/>
          </a:bodyPr>
          <a:p>
            <a:r>
              <a:rPr lang="en-US" altLang="zh-CN" sz="2800">
                <a:latin typeface="Times New Roman" panose="02020603050405020304" charset="0"/>
                <a:cs typeface="Times New Roman" panose="02020603050405020304" charset="0"/>
              </a:rPr>
              <a:t>when she first saw him</a:t>
            </a:r>
            <a:endParaRPr lang="en-US" altLang="zh-CN" sz="2800">
              <a:latin typeface="Times New Roman" panose="02020603050405020304" charset="0"/>
              <a:cs typeface="Times New Roman" panose="02020603050405020304" charset="0"/>
            </a:endParaRPr>
          </a:p>
        </p:txBody>
      </p:sp>
      <p:sp>
        <p:nvSpPr>
          <p:cNvPr id="14" name="文本框 13"/>
          <p:cNvSpPr txBox="1"/>
          <p:nvPr>
            <p:custDataLst>
              <p:tags r:id="rId7"/>
            </p:custDataLst>
          </p:nvPr>
        </p:nvSpPr>
        <p:spPr>
          <a:xfrm>
            <a:off x="2854960" y="5269230"/>
            <a:ext cx="1611630" cy="521970"/>
          </a:xfrm>
          <a:prstGeom prst="rect">
            <a:avLst/>
          </a:prstGeom>
          <a:noFill/>
        </p:spPr>
        <p:txBody>
          <a:bodyPr wrap="square" rtlCol="0" anchor="t">
            <a:spAutoFit/>
          </a:bodyPr>
          <a:p>
            <a:r>
              <a:rPr lang="en-US" altLang="zh-CN" sz="2800">
                <a:highlight>
                  <a:srgbClr val="00FFFF"/>
                </a:highlight>
                <a:latin typeface="Times New Roman" panose="02020603050405020304" charset="0"/>
                <a:cs typeface="Times New Roman" panose="02020603050405020304" charset="0"/>
              </a:rPr>
              <a:t>alarmed</a:t>
            </a:r>
            <a:endParaRPr lang="en-US" altLang="zh-CN" sz="2800">
              <a:highlight>
                <a:srgbClr val="00FFFF"/>
              </a:highlight>
              <a:latin typeface="Times New Roman" panose="02020603050405020304" charset="0"/>
              <a:cs typeface="Times New Roman" panose="02020603050405020304" charset="0"/>
            </a:endParaRPr>
          </a:p>
        </p:txBody>
      </p:sp>
      <p:pic>
        <p:nvPicPr>
          <p:cNvPr id="15" name="图片 14" descr="黑爱心"/>
          <p:cNvPicPr>
            <a:picLocks noChangeAspect="1"/>
          </p:cNvPicPr>
          <p:nvPr>
            <p:custDataLst>
              <p:tags r:id="rId8"/>
            </p:custDataLst>
          </p:nvPr>
        </p:nvPicPr>
        <p:blipFill>
          <a:blip r:embed="rId5">
            <a:clrChange>
              <a:clrFrom>
                <a:srgbClr val="EEEEEC">
                  <a:alpha val="100000"/>
                </a:srgbClr>
              </a:clrFrom>
              <a:clrTo>
                <a:srgbClr val="EEEEEC">
                  <a:alpha val="100000"/>
                  <a:alpha val="0"/>
                </a:srgbClr>
              </a:clrTo>
            </a:clrChange>
          </a:blip>
          <a:srcRect l="694" t="3511" r="-116" b="7412"/>
          <a:stretch>
            <a:fillRect/>
          </a:stretch>
        </p:blipFill>
        <p:spPr>
          <a:xfrm>
            <a:off x="1550035" y="4979670"/>
            <a:ext cx="586740" cy="467995"/>
          </a:xfrm>
          <a:prstGeom prst="heart">
            <a:avLst/>
          </a:prstGeom>
        </p:spPr>
      </p:pic>
      <p:sp>
        <p:nvSpPr>
          <p:cNvPr id="16" name="文本框 15"/>
          <p:cNvSpPr txBox="1"/>
          <p:nvPr>
            <p:custDataLst>
              <p:tags r:id="rId9"/>
            </p:custDataLst>
          </p:nvPr>
        </p:nvSpPr>
        <p:spPr>
          <a:xfrm>
            <a:off x="3228975" y="3165475"/>
            <a:ext cx="1942465" cy="1814830"/>
          </a:xfrm>
          <a:prstGeom prst="rect">
            <a:avLst/>
          </a:prstGeom>
          <a:noFill/>
          <a:ln>
            <a:solidFill>
              <a:schemeClr val="tx1"/>
            </a:solidFill>
            <a:prstDash val="sysDot"/>
          </a:ln>
        </p:spPr>
        <p:txBody>
          <a:bodyPr wrap="square" rtlCol="0" anchor="t">
            <a:spAutoFit/>
          </a:bodyPr>
          <a:p>
            <a:r>
              <a:rPr lang="en-US" altLang="zh-CN" sz="2800">
                <a:latin typeface="Times New Roman" panose="02020603050405020304" charset="0"/>
                <a:cs typeface="Times New Roman" panose="02020603050405020304" charset="0"/>
              </a:rPr>
              <a:t>When Tony offered help to dress Claire</a:t>
            </a:r>
            <a:endParaRPr lang="en-US" altLang="zh-CN" sz="2800">
              <a:latin typeface="Times New Roman" panose="02020603050405020304" charset="0"/>
              <a:cs typeface="Times New Roman" panose="02020603050405020304" charset="0"/>
            </a:endParaRPr>
          </a:p>
        </p:txBody>
      </p:sp>
      <p:sp>
        <p:nvSpPr>
          <p:cNvPr id="17" name="文本框 16"/>
          <p:cNvSpPr txBox="1"/>
          <p:nvPr>
            <p:custDataLst>
              <p:tags r:id="rId10"/>
            </p:custDataLst>
          </p:nvPr>
        </p:nvSpPr>
        <p:spPr>
          <a:xfrm>
            <a:off x="4152265" y="5105400"/>
            <a:ext cx="2025015" cy="521970"/>
          </a:xfrm>
          <a:prstGeom prst="rect">
            <a:avLst/>
          </a:prstGeom>
          <a:noFill/>
        </p:spPr>
        <p:txBody>
          <a:bodyPr wrap="square" rtlCol="0" anchor="t">
            <a:spAutoFit/>
          </a:bodyPr>
          <a:p>
            <a:r>
              <a:rPr lang="en-US" altLang="zh-CN" sz="2800">
                <a:highlight>
                  <a:srgbClr val="00FFFF"/>
                </a:highlight>
                <a:latin typeface="Times New Roman" panose="02020603050405020304" charset="0"/>
                <a:cs typeface="Times New Roman" panose="02020603050405020304" charset="0"/>
              </a:rPr>
              <a:t>embarrassed</a:t>
            </a:r>
            <a:endParaRPr lang="en-US" altLang="zh-CN" sz="2800">
              <a:highlight>
                <a:srgbClr val="00FFFF"/>
              </a:highlight>
              <a:latin typeface="Times New Roman" panose="02020603050405020304" charset="0"/>
              <a:cs typeface="Times New Roman" panose="02020603050405020304" charset="0"/>
            </a:endParaRPr>
          </a:p>
        </p:txBody>
      </p:sp>
      <p:pic>
        <p:nvPicPr>
          <p:cNvPr id="18" name="图片 17" descr="黑爱心"/>
          <p:cNvPicPr>
            <a:picLocks noChangeAspect="1"/>
          </p:cNvPicPr>
          <p:nvPr>
            <p:custDataLst>
              <p:tags r:id="rId11"/>
            </p:custDataLst>
          </p:nvPr>
        </p:nvPicPr>
        <p:blipFill>
          <a:blip r:embed="rId5">
            <a:clrChange>
              <a:clrFrom>
                <a:srgbClr val="EEEEEC">
                  <a:alpha val="100000"/>
                </a:srgbClr>
              </a:clrFrom>
              <a:clrTo>
                <a:srgbClr val="EEEEEC">
                  <a:alpha val="100000"/>
                  <a:alpha val="0"/>
                </a:srgbClr>
              </a:clrTo>
            </a:clrChange>
          </a:blip>
          <a:srcRect l="694" t="3511" r="-116" b="7412"/>
          <a:stretch>
            <a:fillRect/>
          </a:stretch>
        </p:blipFill>
        <p:spPr>
          <a:xfrm>
            <a:off x="2994660" y="4979670"/>
            <a:ext cx="586740" cy="467995"/>
          </a:xfrm>
          <a:prstGeom prst="heart">
            <a:avLst/>
          </a:prstGeom>
        </p:spPr>
      </p:pic>
      <p:sp>
        <p:nvSpPr>
          <p:cNvPr id="19" name="文本框 18"/>
          <p:cNvSpPr txBox="1"/>
          <p:nvPr>
            <p:custDataLst>
              <p:tags r:id="rId12"/>
            </p:custDataLst>
          </p:nvPr>
        </p:nvSpPr>
        <p:spPr>
          <a:xfrm>
            <a:off x="5570220" y="3271520"/>
            <a:ext cx="1955800" cy="1383665"/>
          </a:xfrm>
          <a:prstGeom prst="rect">
            <a:avLst/>
          </a:prstGeom>
          <a:noFill/>
          <a:ln>
            <a:solidFill>
              <a:schemeClr val="tx1"/>
            </a:solidFill>
            <a:prstDash val="sysDot"/>
          </a:ln>
        </p:spPr>
        <p:txBody>
          <a:bodyPr wrap="square" rtlCol="0" anchor="t">
            <a:spAutoFit/>
          </a:bodyPr>
          <a:p>
            <a:r>
              <a:rPr lang="en-US" altLang="zh-CN" sz="2800">
                <a:solidFill>
                  <a:schemeClr val="tx1"/>
                </a:solidFill>
                <a:latin typeface="Times New Roman" panose="02020603050405020304" charset="0"/>
                <a:cs typeface="Times New Roman" panose="02020603050405020304" charset="0"/>
              </a:rPr>
              <a:t>When Tony offered sympathy</a:t>
            </a:r>
            <a:endParaRPr lang="en-US" altLang="zh-CN" sz="2800">
              <a:solidFill>
                <a:schemeClr val="tx1"/>
              </a:solidFill>
              <a:latin typeface="Times New Roman" panose="02020603050405020304" charset="0"/>
              <a:cs typeface="Times New Roman" panose="02020603050405020304" charset="0"/>
            </a:endParaRPr>
          </a:p>
        </p:txBody>
      </p:sp>
      <p:sp>
        <p:nvSpPr>
          <p:cNvPr id="20" name="文本框 19"/>
          <p:cNvSpPr txBox="1"/>
          <p:nvPr>
            <p:custDataLst>
              <p:tags r:id="rId13"/>
            </p:custDataLst>
          </p:nvPr>
        </p:nvSpPr>
        <p:spPr>
          <a:xfrm>
            <a:off x="6376035" y="5105400"/>
            <a:ext cx="1348740" cy="521970"/>
          </a:xfrm>
          <a:prstGeom prst="rect">
            <a:avLst/>
          </a:prstGeom>
          <a:noFill/>
        </p:spPr>
        <p:txBody>
          <a:bodyPr wrap="square" rtlCol="0" anchor="t">
            <a:spAutoFit/>
          </a:bodyPr>
          <a:p>
            <a:r>
              <a:rPr lang="en-US" altLang="zh-CN" sz="2800">
                <a:highlight>
                  <a:srgbClr val="00FFFF"/>
                </a:highlight>
                <a:latin typeface="Times New Roman" panose="02020603050405020304" charset="0"/>
                <a:cs typeface="Times New Roman" panose="02020603050405020304" charset="0"/>
              </a:rPr>
              <a:t>uneasy</a:t>
            </a:r>
            <a:endParaRPr lang="en-US" altLang="zh-CN" sz="2800">
              <a:highlight>
                <a:srgbClr val="00FFFF"/>
              </a:highlight>
              <a:latin typeface="Times New Roman" panose="02020603050405020304" charset="0"/>
              <a:cs typeface="Times New Roman" panose="02020603050405020304" charset="0"/>
            </a:endParaRPr>
          </a:p>
        </p:txBody>
      </p:sp>
      <p:pic>
        <p:nvPicPr>
          <p:cNvPr id="21" name="图片 20" descr="黑爱心"/>
          <p:cNvPicPr>
            <a:picLocks noChangeAspect="1"/>
          </p:cNvPicPr>
          <p:nvPr>
            <p:custDataLst>
              <p:tags r:id="rId14"/>
            </p:custDataLst>
          </p:nvPr>
        </p:nvPicPr>
        <p:blipFill>
          <a:blip r:embed="rId5">
            <a:clrChange>
              <a:clrFrom>
                <a:srgbClr val="EEEEEC">
                  <a:alpha val="100000"/>
                </a:srgbClr>
              </a:clrFrom>
              <a:clrTo>
                <a:srgbClr val="EEEEEC">
                  <a:alpha val="100000"/>
                  <a:alpha val="0"/>
                </a:srgbClr>
              </a:clrTo>
            </a:clrChange>
          </a:blip>
          <a:srcRect l="694" t="3511" r="-116" b="7412"/>
          <a:stretch>
            <a:fillRect/>
          </a:stretch>
        </p:blipFill>
        <p:spPr>
          <a:xfrm>
            <a:off x="4668520" y="4411980"/>
            <a:ext cx="616585" cy="491490"/>
          </a:xfrm>
          <a:prstGeom prst="heart">
            <a:avLst/>
          </a:prstGeom>
        </p:spPr>
      </p:pic>
      <p:sp>
        <p:nvSpPr>
          <p:cNvPr id="22" name="文本框 21"/>
          <p:cNvSpPr txBox="1"/>
          <p:nvPr/>
        </p:nvSpPr>
        <p:spPr>
          <a:xfrm>
            <a:off x="4189730" y="5523865"/>
            <a:ext cx="3192780" cy="521970"/>
          </a:xfrm>
          <a:prstGeom prst="rect">
            <a:avLst/>
          </a:prstGeom>
          <a:noFill/>
        </p:spPr>
        <p:txBody>
          <a:bodyPr wrap="square" rtlCol="0" anchor="t">
            <a:spAutoFit/>
          </a:bodyPr>
          <a:p>
            <a:r>
              <a:rPr lang="en-US" altLang="zh-CN" sz="2800">
                <a:highlight>
                  <a:srgbClr val="FFFF00"/>
                </a:highlight>
                <a:latin typeface="Times New Roman" panose="02020603050405020304" charset="0"/>
                <a:cs typeface="Times New Roman" panose="02020603050405020304" charset="0"/>
              </a:rPr>
              <a:t>admiring &amp; trusting</a:t>
            </a:r>
            <a:endParaRPr lang="en-US" altLang="zh-CN" sz="2800">
              <a:highlight>
                <a:srgbClr val="FFFF00"/>
              </a:highlight>
              <a:latin typeface="Times New Roman" panose="02020603050405020304" charset="0"/>
              <a:cs typeface="Times New Roman" panose="02020603050405020304" charset="0"/>
            </a:endParaRPr>
          </a:p>
        </p:txBody>
      </p:sp>
      <p:pic>
        <p:nvPicPr>
          <p:cNvPr id="23" name="图片 22" descr="红爱心"/>
          <p:cNvPicPr>
            <a:picLocks noChangeAspect="1"/>
          </p:cNvPicPr>
          <p:nvPr>
            <p:custDataLst>
              <p:tags r:id="rId15"/>
            </p:custDataLst>
          </p:nvPr>
        </p:nvPicPr>
        <p:blipFill>
          <a:blip r:embed="rId16"/>
          <a:srcRect l="17444" t="22481" r="18426" b="19370"/>
          <a:stretch>
            <a:fillRect/>
          </a:stretch>
        </p:blipFill>
        <p:spPr>
          <a:xfrm>
            <a:off x="5808980" y="4933950"/>
            <a:ext cx="539750" cy="489585"/>
          </a:xfrm>
          <a:prstGeom prst="heart">
            <a:avLst/>
          </a:prstGeom>
        </p:spPr>
      </p:pic>
      <p:sp>
        <p:nvSpPr>
          <p:cNvPr id="24" name="文本框 23"/>
          <p:cNvSpPr txBox="1"/>
          <p:nvPr/>
        </p:nvSpPr>
        <p:spPr>
          <a:xfrm>
            <a:off x="3514090" y="2200275"/>
            <a:ext cx="4700270" cy="953135"/>
          </a:xfrm>
          <a:prstGeom prst="rect">
            <a:avLst/>
          </a:prstGeom>
          <a:noFill/>
          <a:ln>
            <a:solidFill>
              <a:schemeClr val="tx1"/>
            </a:solidFill>
            <a:prstDash val="sysDot"/>
          </a:ln>
        </p:spPr>
        <p:txBody>
          <a:bodyPr wrap="square" rtlCol="0" anchor="t">
            <a:spAutoFit/>
          </a:bodyPr>
          <a:p>
            <a:r>
              <a:rPr lang="en-US" altLang="zh-CN" sz="2800">
                <a:latin typeface="Times New Roman" panose="02020603050405020304" charset="0"/>
                <a:cs typeface="Times New Roman" panose="02020603050405020304" charset="0"/>
              </a:rPr>
              <a:t>When Tony helped to change the saleswoman’s rude attitude</a:t>
            </a:r>
            <a:endParaRPr lang="en-US" altLang="zh-CN" sz="2800">
              <a:latin typeface="Times New Roman" panose="02020603050405020304" charset="0"/>
              <a:cs typeface="Times New Roman" panose="02020603050405020304" charset="0"/>
            </a:endParaRPr>
          </a:p>
        </p:txBody>
      </p:sp>
      <p:sp>
        <p:nvSpPr>
          <p:cNvPr id="25" name="文本框 24"/>
          <p:cNvSpPr txBox="1"/>
          <p:nvPr>
            <p:custDataLst>
              <p:tags r:id="rId17"/>
            </p:custDataLst>
          </p:nvPr>
        </p:nvSpPr>
        <p:spPr>
          <a:xfrm>
            <a:off x="7633970" y="4225290"/>
            <a:ext cx="1481455" cy="521970"/>
          </a:xfrm>
          <a:prstGeom prst="rect">
            <a:avLst/>
          </a:prstGeom>
          <a:noFill/>
        </p:spPr>
        <p:txBody>
          <a:bodyPr wrap="square" rtlCol="0" anchor="t">
            <a:spAutoFit/>
          </a:bodyPr>
          <a:p>
            <a:r>
              <a:rPr lang="en-US" altLang="zh-CN" sz="2800">
                <a:highlight>
                  <a:srgbClr val="FFFF00"/>
                </a:highlight>
                <a:latin typeface="Times New Roman" panose="02020603050405020304" charset="0"/>
                <a:cs typeface="Times New Roman" panose="02020603050405020304" charset="0"/>
              </a:rPr>
              <a:t>thankful</a:t>
            </a:r>
            <a:endParaRPr lang="en-US" altLang="zh-CN" sz="2800">
              <a:highlight>
                <a:srgbClr val="FFFF00"/>
              </a:highlight>
              <a:latin typeface="Times New Roman" panose="02020603050405020304" charset="0"/>
              <a:cs typeface="Times New Roman" panose="02020603050405020304" charset="0"/>
            </a:endParaRPr>
          </a:p>
        </p:txBody>
      </p:sp>
      <p:pic>
        <p:nvPicPr>
          <p:cNvPr id="26" name="图片 25" descr="红爱心"/>
          <p:cNvPicPr>
            <a:picLocks noChangeAspect="1"/>
          </p:cNvPicPr>
          <p:nvPr>
            <p:custDataLst>
              <p:tags r:id="rId18"/>
            </p:custDataLst>
          </p:nvPr>
        </p:nvPicPr>
        <p:blipFill>
          <a:blip r:embed="rId16"/>
          <a:srcRect l="17444" t="22481" r="18426" b="19370"/>
          <a:stretch>
            <a:fillRect/>
          </a:stretch>
        </p:blipFill>
        <p:spPr>
          <a:xfrm>
            <a:off x="6986270" y="4688205"/>
            <a:ext cx="547370" cy="496570"/>
          </a:xfrm>
          <a:prstGeom prst="heart">
            <a:avLst/>
          </a:prstGeom>
        </p:spPr>
      </p:pic>
      <p:sp>
        <p:nvSpPr>
          <p:cNvPr id="27" name="文本框 26"/>
          <p:cNvSpPr txBox="1"/>
          <p:nvPr/>
        </p:nvSpPr>
        <p:spPr>
          <a:xfrm>
            <a:off x="4152265" y="1207770"/>
            <a:ext cx="4422140" cy="953135"/>
          </a:xfrm>
          <a:prstGeom prst="rect">
            <a:avLst/>
          </a:prstGeom>
          <a:noFill/>
          <a:ln>
            <a:solidFill>
              <a:schemeClr val="tx1"/>
            </a:solidFill>
            <a:prstDash val="sysDot"/>
          </a:ln>
        </p:spPr>
        <p:txBody>
          <a:bodyPr wrap="square" rtlCol="0" anchor="t">
            <a:spAutoFit/>
          </a:bodyPr>
          <a:p>
            <a:r>
              <a:rPr lang="en-US" altLang="zh-CN" sz="2800">
                <a:latin typeface="Times New Roman" panose="02020603050405020304" charset="0"/>
                <a:cs typeface="Times New Roman" panose="02020603050405020304" charset="0"/>
              </a:rPr>
              <a:t>When she was seen to call Tony a “</a:t>
            </a:r>
            <a:r>
              <a:rPr lang="en-US" altLang="zh-CN" sz="2800" b="1">
                <a:solidFill>
                  <a:srgbClr val="C00000"/>
                </a:solidFill>
                <a:latin typeface="Times New Roman" panose="02020603050405020304" charset="0"/>
                <a:cs typeface="Times New Roman" panose="02020603050405020304" charset="0"/>
                <a:sym typeface="+mn-ea"/>
              </a:rPr>
              <a:t>dear</a:t>
            </a:r>
            <a:r>
              <a:rPr lang="en-US" altLang="zh-CN" sz="2800">
                <a:latin typeface="Times New Roman" panose="02020603050405020304" charset="0"/>
                <a:cs typeface="Times New Roman" panose="02020603050405020304" charset="0"/>
                <a:sym typeface="+mn-ea"/>
              </a:rPr>
              <a:t>” by </a:t>
            </a:r>
            <a:r>
              <a:rPr lang="en-US" altLang="zh-CN" sz="2800">
                <a:latin typeface="Times New Roman" panose="02020603050405020304" charset="0"/>
                <a:cs typeface="Times New Roman" panose="02020603050405020304" charset="0"/>
              </a:rPr>
              <a:t>Gladys</a:t>
            </a:r>
            <a:endParaRPr lang="en-US" altLang="zh-CN" sz="2800">
              <a:latin typeface="Times New Roman" panose="02020603050405020304" charset="0"/>
              <a:cs typeface="Times New Roman" panose="02020603050405020304" charset="0"/>
            </a:endParaRPr>
          </a:p>
        </p:txBody>
      </p:sp>
      <p:sp>
        <p:nvSpPr>
          <p:cNvPr id="28" name="文本框 27"/>
          <p:cNvSpPr txBox="1"/>
          <p:nvPr>
            <p:custDataLst>
              <p:tags r:id="rId19"/>
            </p:custDataLst>
          </p:nvPr>
        </p:nvSpPr>
        <p:spPr>
          <a:xfrm>
            <a:off x="8163560" y="3496310"/>
            <a:ext cx="1570990" cy="521970"/>
          </a:xfrm>
          <a:prstGeom prst="rect">
            <a:avLst/>
          </a:prstGeom>
          <a:noFill/>
        </p:spPr>
        <p:txBody>
          <a:bodyPr wrap="square" rtlCol="0" anchor="t">
            <a:spAutoFit/>
          </a:bodyPr>
          <a:p>
            <a:r>
              <a:rPr lang="en-US" altLang="zh-CN" sz="2800">
                <a:highlight>
                  <a:srgbClr val="00FFFF"/>
                </a:highlight>
                <a:latin typeface="Times New Roman" panose="02020603050405020304" charset="0"/>
                <a:cs typeface="Times New Roman" panose="02020603050405020304" charset="0"/>
              </a:rPr>
              <a:t>guilty</a:t>
            </a:r>
            <a:endParaRPr lang="en-US" altLang="zh-CN" sz="2800">
              <a:highlight>
                <a:srgbClr val="00FFFF"/>
              </a:highlight>
              <a:latin typeface="Times New Roman" panose="02020603050405020304" charset="0"/>
              <a:cs typeface="Times New Roman" panose="02020603050405020304" charset="0"/>
            </a:endParaRPr>
          </a:p>
        </p:txBody>
      </p:sp>
      <p:pic>
        <p:nvPicPr>
          <p:cNvPr id="30" name="图片 29" descr="生成灰色爱心图片"/>
          <p:cNvPicPr>
            <a:picLocks noChangeAspect="1"/>
          </p:cNvPicPr>
          <p:nvPr>
            <p:custDataLst>
              <p:tags r:id="rId20"/>
            </p:custDataLst>
          </p:nvPr>
        </p:nvPicPr>
        <p:blipFill>
          <a:blip r:embed="rId21"/>
          <a:srcRect l="23935" t="26074" r="22380" b="29296"/>
          <a:stretch>
            <a:fillRect/>
          </a:stretch>
        </p:blipFill>
        <p:spPr>
          <a:xfrm>
            <a:off x="7526020" y="3798570"/>
            <a:ext cx="596265" cy="495300"/>
          </a:xfrm>
          <a:prstGeom prst="heart">
            <a:avLst/>
          </a:prstGeom>
        </p:spPr>
      </p:pic>
      <p:pic>
        <p:nvPicPr>
          <p:cNvPr id="31" name="图片 30"/>
          <p:cNvPicPr/>
          <p:nvPr/>
        </p:nvPicPr>
        <p:blipFill>
          <a:blip r:embed="rId22">
            <a:clrChange>
              <a:clrFrom>
                <a:srgbClr val="FEFEFE">
                  <a:alpha val="100000"/>
                </a:srgbClr>
              </a:clrFrom>
              <a:clrTo>
                <a:srgbClr val="FEFEFE">
                  <a:alpha val="100000"/>
                  <a:alpha val="0"/>
                </a:srgbClr>
              </a:clrTo>
            </a:clrChange>
          </a:blip>
          <a:stretch>
            <a:fillRect/>
          </a:stretch>
        </p:blipFill>
        <p:spPr>
          <a:xfrm>
            <a:off x="8355965" y="3798570"/>
            <a:ext cx="1459230" cy="1068070"/>
          </a:xfrm>
          <a:prstGeom prst="rect">
            <a:avLst/>
          </a:prstGeom>
        </p:spPr>
      </p:pic>
      <p:sp>
        <p:nvSpPr>
          <p:cNvPr id="34" name="文本框 33"/>
          <p:cNvSpPr txBox="1"/>
          <p:nvPr/>
        </p:nvSpPr>
        <p:spPr>
          <a:xfrm>
            <a:off x="8648700" y="1073150"/>
            <a:ext cx="3373755" cy="953135"/>
          </a:xfrm>
          <a:prstGeom prst="rect">
            <a:avLst/>
          </a:prstGeom>
          <a:noFill/>
          <a:ln>
            <a:solidFill>
              <a:schemeClr val="tx1"/>
            </a:solidFill>
            <a:prstDash val="sysDot"/>
          </a:ln>
        </p:spPr>
        <p:txBody>
          <a:bodyPr wrap="square" rtlCol="0" anchor="t">
            <a:spAutoFit/>
          </a:bodyPr>
          <a:p>
            <a:r>
              <a:rPr lang="en-US" altLang="zh-CN" sz="2800">
                <a:latin typeface="Times New Roman" panose="02020603050405020304" charset="0"/>
                <a:cs typeface="Times New Roman" panose="02020603050405020304" charset="0"/>
              </a:rPr>
              <a:t>When she was saved by Tony from falling</a:t>
            </a:r>
            <a:endParaRPr lang="en-US" altLang="zh-CN" sz="2800">
              <a:latin typeface="Times New Roman" panose="02020603050405020304" charset="0"/>
              <a:cs typeface="Times New Roman" panose="02020603050405020304" charset="0"/>
            </a:endParaRPr>
          </a:p>
        </p:txBody>
      </p:sp>
      <p:sp>
        <p:nvSpPr>
          <p:cNvPr id="36" name="文本框 35"/>
          <p:cNvSpPr txBox="1"/>
          <p:nvPr>
            <p:custDataLst>
              <p:tags r:id="rId23"/>
            </p:custDataLst>
          </p:nvPr>
        </p:nvSpPr>
        <p:spPr>
          <a:xfrm>
            <a:off x="9156700" y="2200275"/>
            <a:ext cx="1342390" cy="953135"/>
          </a:xfrm>
          <a:prstGeom prst="rect">
            <a:avLst/>
          </a:prstGeom>
          <a:noFill/>
        </p:spPr>
        <p:txBody>
          <a:bodyPr wrap="square" rtlCol="0" anchor="t">
            <a:spAutoFit/>
          </a:bodyPr>
          <a:p>
            <a:r>
              <a:rPr lang="en-US" altLang="zh-CN" sz="2800">
                <a:highlight>
                  <a:srgbClr val="FFFF00"/>
                </a:highlight>
                <a:latin typeface="Times New Roman" panose="02020603050405020304" charset="0"/>
                <a:cs typeface="Times New Roman" panose="02020603050405020304" charset="0"/>
              </a:rPr>
              <a:t>shy &amp; </a:t>
            </a:r>
            <a:r>
              <a:rPr lang="en-US" altLang="zh-CN" sz="2800">
                <a:highlight>
                  <a:srgbClr val="00FFFF"/>
                </a:highlight>
                <a:latin typeface="Times New Roman" panose="02020603050405020304" charset="0"/>
                <a:cs typeface="Times New Roman" panose="02020603050405020304" charset="0"/>
              </a:rPr>
              <a:t>nervous</a:t>
            </a:r>
            <a:endParaRPr lang="en-US" altLang="zh-CN" sz="2800">
              <a:highlight>
                <a:srgbClr val="00FFFF"/>
              </a:highlight>
              <a:latin typeface="Times New Roman" panose="02020603050405020304" charset="0"/>
              <a:cs typeface="Times New Roman" panose="02020603050405020304" charset="0"/>
            </a:endParaRPr>
          </a:p>
        </p:txBody>
      </p:sp>
      <p:pic>
        <p:nvPicPr>
          <p:cNvPr id="37" name="图片 36" descr="红爱心"/>
          <p:cNvPicPr>
            <a:picLocks noChangeAspect="1"/>
          </p:cNvPicPr>
          <p:nvPr>
            <p:custDataLst>
              <p:tags r:id="rId24"/>
            </p:custDataLst>
          </p:nvPr>
        </p:nvPicPr>
        <p:blipFill>
          <a:blip r:embed="rId16"/>
          <a:srcRect l="17444" t="22481" r="18426" b="19370"/>
          <a:stretch>
            <a:fillRect/>
          </a:stretch>
        </p:blipFill>
        <p:spPr>
          <a:xfrm>
            <a:off x="7948930" y="2999740"/>
            <a:ext cx="547370" cy="496570"/>
          </a:xfrm>
          <a:prstGeom prst="heart">
            <a:avLst/>
          </a:prstGeom>
        </p:spPr>
      </p:pic>
      <p:sp>
        <p:nvSpPr>
          <p:cNvPr id="3" name="文本框 2"/>
          <p:cNvSpPr txBox="1"/>
          <p:nvPr/>
        </p:nvSpPr>
        <p:spPr>
          <a:xfrm>
            <a:off x="81280" y="1189990"/>
            <a:ext cx="3348990" cy="1383665"/>
          </a:xfrm>
          <a:prstGeom prst="rect">
            <a:avLst/>
          </a:prstGeom>
          <a:solidFill>
            <a:schemeClr val="bg2"/>
          </a:solidFill>
        </p:spPr>
        <p:txBody>
          <a:bodyPr wrap="square" rtlCol="0" anchor="t">
            <a:spAutoFit/>
          </a:bodyPr>
          <a:p>
            <a:r>
              <a:rPr lang="en-US" altLang="zh-CN" sz="2800">
                <a:latin typeface="Times New Roman" panose="02020603050405020304" charset="0"/>
                <a:cs typeface="Times New Roman" panose="02020603050405020304" charset="0"/>
              </a:rPr>
              <a:t>Claire </a:t>
            </a:r>
            <a:r>
              <a:rPr lang="en-US" altLang="zh-CN" sz="2800">
                <a:solidFill>
                  <a:srgbClr val="C00000"/>
                </a:solidFill>
                <a:latin typeface="Times New Roman" panose="02020603050405020304" charset="0"/>
                <a:cs typeface="Times New Roman" panose="02020603050405020304" charset="0"/>
              </a:rPr>
              <a:t>didn't want</a:t>
            </a:r>
            <a:r>
              <a:rPr lang="en-US" altLang="zh-CN" sz="2800">
                <a:latin typeface="Times New Roman" panose="02020603050405020304" charset="0"/>
                <a:cs typeface="Times New Roman" panose="02020603050405020304" charset="0"/>
              </a:rPr>
              <a:t> the robot in her house…</a:t>
            </a:r>
            <a:r>
              <a:rPr lang="en-US" altLang="zh-CN" sz="2400">
                <a:latin typeface="Times New Roman" panose="02020603050405020304" charset="0"/>
                <a:cs typeface="Times New Roman" panose="02020603050405020304" charset="0"/>
              </a:rPr>
              <a:t>(para.2)</a:t>
            </a:r>
            <a:endParaRPr lang="en-US" altLang="zh-CN" sz="2400">
              <a:latin typeface="Times New Roman" panose="02020603050405020304" charset="0"/>
              <a:cs typeface="Times New Roman" panose="02020603050405020304" charset="0"/>
            </a:endParaRPr>
          </a:p>
        </p:txBody>
      </p:sp>
      <p:sp>
        <p:nvSpPr>
          <p:cNvPr id="5" name="文本框 4"/>
          <p:cNvSpPr txBox="1"/>
          <p:nvPr/>
        </p:nvSpPr>
        <p:spPr>
          <a:xfrm>
            <a:off x="114300" y="1207770"/>
            <a:ext cx="3348990" cy="1383665"/>
          </a:xfrm>
          <a:prstGeom prst="rect">
            <a:avLst/>
          </a:prstGeom>
          <a:solidFill>
            <a:schemeClr val="bg2"/>
          </a:solidFill>
        </p:spPr>
        <p:txBody>
          <a:bodyPr wrap="square" rtlCol="0" anchor="t">
            <a:spAutoFit/>
          </a:bodyPr>
          <a:p>
            <a:r>
              <a:rPr lang="en-US" altLang="zh-CN" sz="2800">
                <a:latin typeface="Times New Roman" panose="02020603050405020304" charset="0"/>
                <a:cs typeface="Times New Roman" panose="02020603050405020304" charset="0"/>
              </a:rPr>
              <a:t>He seemed </a:t>
            </a:r>
            <a:r>
              <a:rPr lang="en-US" altLang="zh-CN" sz="2800">
                <a:solidFill>
                  <a:srgbClr val="C00000"/>
                </a:solidFill>
                <a:latin typeface="Times New Roman" panose="02020603050405020304" charset="0"/>
                <a:cs typeface="Times New Roman" panose="02020603050405020304" charset="0"/>
              </a:rPr>
              <a:t>more like a human than a machine</a:t>
            </a:r>
            <a:r>
              <a:rPr lang="en-US" altLang="zh-CN" sz="28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(para.2)</a:t>
            </a:r>
            <a:endParaRPr lang="en-US" altLang="zh-CN" sz="2400">
              <a:latin typeface="Times New Roman" panose="02020603050405020304" charset="0"/>
              <a:cs typeface="Times New Roman" panose="02020603050405020304" charset="0"/>
            </a:endParaRPr>
          </a:p>
        </p:txBody>
      </p:sp>
      <p:sp>
        <p:nvSpPr>
          <p:cNvPr id="6" name="文本框 5"/>
          <p:cNvSpPr txBox="1"/>
          <p:nvPr/>
        </p:nvSpPr>
        <p:spPr>
          <a:xfrm>
            <a:off x="165100" y="1189990"/>
            <a:ext cx="3348990" cy="1383665"/>
          </a:xfrm>
          <a:prstGeom prst="rect">
            <a:avLst/>
          </a:prstGeom>
          <a:solidFill>
            <a:schemeClr val="bg2"/>
          </a:solidFill>
        </p:spPr>
        <p:txBody>
          <a:bodyPr wrap="square" rtlCol="0" anchor="t">
            <a:spAutoFit/>
          </a:bodyPr>
          <a:p>
            <a:r>
              <a:rPr lang="en-US" altLang="zh-CN" sz="2800">
                <a:latin typeface="Times New Roman" panose="02020603050405020304" charset="0"/>
                <a:cs typeface="Times New Roman" panose="02020603050405020304" charset="0"/>
              </a:rPr>
              <a:t>She felt</a:t>
            </a:r>
            <a:r>
              <a:rPr lang="en-US" altLang="zh-CN" sz="2800">
                <a:solidFill>
                  <a:srgbClr val="C00000"/>
                </a:solidFill>
                <a:latin typeface="Times New Roman" panose="02020603050405020304" charset="0"/>
                <a:cs typeface="Times New Roman" panose="02020603050405020304" charset="0"/>
              </a:rPr>
              <a:t> embarrassed</a:t>
            </a:r>
            <a:r>
              <a:rPr lang="en-US" altLang="zh-CN" sz="2800">
                <a:latin typeface="Times New Roman" panose="02020603050405020304" charset="0"/>
                <a:cs typeface="Times New Roman" panose="02020603050405020304" charset="0"/>
              </a:rPr>
              <a:t> and quickly told him to go.</a:t>
            </a:r>
            <a:r>
              <a:rPr lang="en-US" altLang="zh-CN" sz="2400">
                <a:latin typeface="Times New Roman" panose="02020603050405020304" charset="0"/>
                <a:cs typeface="Times New Roman" panose="02020603050405020304" charset="0"/>
              </a:rPr>
              <a:t>(para.3)</a:t>
            </a:r>
            <a:endParaRPr lang="en-US" altLang="zh-CN" sz="2400">
              <a:latin typeface="Times New Roman" panose="02020603050405020304" charset="0"/>
              <a:cs typeface="Times New Roman" panose="02020603050405020304" charset="0"/>
            </a:endParaRPr>
          </a:p>
        </p:txBody>
      </p:sp>
      <p:sp>
        <p:nvSpPr>
          <p:cNvPr id="8" name="文本框 7"/>
          <p:cNvSpPr txBox="1"/>
          <p:nvPr/>
        </p:nvSpPr>
        <p:spPr>
          <a:xfrm>
            <a:off x="0" y="970915"/>
            <a:ext cx="3463925" cy="3969385"/>
          </a:xfrm>
          <a:prstGeom prst="rect">
            <a:avLst/>
          </a:prstGeom>
          <a:solidFill>
            <a:schemeClr val="bg2"/>
          </a:solidFill>
        </p:spPr>
        <p:txBody>
          <a:bodyPr wrap="square" rtlCol="0" anchor="t">
            <a:spAutoFit/>
          </a:bodyPr>
          <a:p>
            <a:r>
              <a:rPr lang="en-US" altLang="zh-CN" sz="2800">
                <a:latin typeface="Times New Roman" panose="02020603050405020304" charset="0"/>
                <a:cs typeface="Times New Roman" panose="02020603050405020304" charset="0"/>
              </a:rPr>
              <a:t>Claire thought it was </a:t>
            </a:r>
            <a:r>
              <a:rPr lang="en-US" altLang="zh-CN" sz="2800">
                <a:solidFill>
                  <a:srgbClr val="C00000"/>
                </a:solidFill>
                <a:latin typeface="Times New Roman" panose="02020603050405020304" charset="0"/>
                <a:cs typeface="Times New Roman" panose="02020603050405020304" charset="0"/>
              </a:rPr>
              <a:t>ridiculous</a:t>
            </a:r>
            <a:r>
              <a:rPr lang="en-US" altLang="zh-CN" sz="2800">
                <a:latin typeface="Times New Roman" panose="02020603050405020304" charset="0"/>
                <a:cs typeface="Times New Roman" panose="02020603050405020304" charset="0"/>
              </a:rPr>
              <a:t> that she was being offered sympathy by a robot, but she gradually </a:t>
            </a:r>
            <a:r>
              <a:rPr lang="en-US" altLang="zh-CN" sz="2800">
                <a:solidFill>
                  <a:srgbClr val="C00000"/>
                </a:solidFill>
                <a:latin typeface="Times New Roman" panose="02020603050405020304" charset="0"/>
                <a:cs typeface="Times New Roman" panose="02020603050405020304" charset="0"/>
              </a:rPr>
              <a:t>admired</a:t>
            </a:r>
            <a:r>
              <a:rPr lang="en-US" altLang="zh-CN" sz="2800">
                <a:latin typeface="Times New Roman" panose="02020603050405020304" charset="0"/>
                <a:cs typeface="Times New Roman" panose="02020603050405020304" charset="0"/>
              </a:rPr>
              <a:t> his wisdom and integrity and began to </a:t>
            </a:r>
            <a:r>
              <a:rPr lang="en-US" altLang="zh-CN" sz="2800">
                <a:solidFill>
                  <a:srgbClr val="C00000"/>
                </a:solidFill>
                <a:latin typeface="Times New Roman" panose="02020603050405020304" charset="0"/>
                <a:cs typeface="Times New Roman" panose="02020603050405020304" charset="0"/>
              </a:rPr>
              <a:t>trust</a:t>
            </a:r>
            <a:r>
              <a:rPr lang="en-US" altLang="zh-CN" sz="2800">
                <a:latin typeface="Times New Roman" panose="02020603050405020304" charset="0"/>
                <a:cs typeface="Times New Roman" panose="02020603050405020304" charset="0"/>
              </a:rPr>
              <a:t> him</a:t>
            </a:r>
            <a:r>
              <a:rPr lang="en-US" altLang="zh-CN" sz="2400">
                <a:latin typeface="Times New Roman" panose="02020603050405020304" charset="0"/>
                <a:cs typeface="Times New Roman" panose="02020603050405020304" charset="0"/>
              </a:rPr>
              <a:t>.(para.4)</a:t>
            </a:r>
            <a:endParaRPr lang="en-US" altLang="zh-CN" sz="2400">
              <a:latin typeface="Times New Roman" panose="02020603050405020304" charset="0"/>
              <a:cs typeface="Times New Roman" panose="02020603050405020304" charset="0"/>
            </a:endParaRPr>
          </a:p>
        </p:txBody>
      </p:sp>
      <p:sp>
        <p:nvSpPr>
          <p:cNvPr id="29" name="文本框 28"/>
          <p:cNvSpPr txBox="1"/>
          <p:nvPr/>
        </p:nvSpPr>
        <p:spPr>
          <a:xfrm>
            <a:off x="45720" y="970915"/>
            <a:ext cx="3463925" cy="1383665"/>
          </a:xfrm>
          <a:prstGeom prst="rect">
            <a:avLst/>
          </a:prstGeom>
          <a:solidFill>
            <a:schemeClr val="bg2"/>
          </a:solidFill>
        </p:spPr>
        <p:txBody>
          <a:bodyPr wrap="square" rtlCol="0" anchor="t">
            <a:spAutoFit/>
          </a:bodyPr>
          <a:p>
            <a:r>
              <a:rPr lang="en-US" altLang="zh-CN" sz="2800">
                <a:latin typeface="Times New Roman" panose="02020603050405020304" charset="0"/>
                <a:cs typeface="Times New Roman" panose="02020603050405020304" charset="0"/>
              </a:rPr>
              <a:t>Claire </a:t>
            </a:r>
            <a:r>
              <a:rPr lang="en-US" altLang="zh-CN" sz="2800">
                <a:solidFill>
                  <a:srgbClr val="C00000"/>
                </a:solidFill>
                <a:latin typeface="Times New Roman" panose="02020603050405020304" charset="0"/>
                <a:cs typeface="Times New Roman" panose="02020603050405020304" charset="0"/>
              </a:rPr>
              <a:t>thanked</a:t>
            </a:r>
            <a:r>
              <a:rPr lang="en-US" altLang="zh-CN" sz="2800">
                <a:latin typeface="Times New Roman" panose="02020603050405020304" charset="0"/>
                <a:cs typeface="Times New Roman" panose="02020603050405020304" charset="0"/>
              </a:rPr>
              <a:t> Tony, telling him that he was a dear. </a:t>
            </a:r>
            <a:r>
              <a:rPr lang="en-US" altLang="zh-CN" sz="2400">
                <a:latin typeface="Times New Roman" panose="02020603050405020304" charset="0"/>
                <a:cs typeface="Times New Roman" panose="02020603050405020304" charset="0"/>
              </a:rPr>
              <a:t>(para.6)</a:t>
            </a:r>
            <a:endParaRPr lang="en-US" altLang="zh-CN" sz="2400">
              <a:latin typeface="Times New Roman" panose="02020603050405020304" charset="0"/>
              <a:cs typeface="Times New Roman" panose="02020603050405020304" charset="0"/>
            </a:endParaRPr>
          </a:p>
        </p:txBody>
      </p:sp>
      <p:sp>
        <p:nvSpPr>
          <p:cNvPr id="32" name="文本框 31"/>
          <p:cNvSpPr txBox="1"/>
          <p:nvPr/>
        </p:nvSpPr>
        <p:spPr>
          <a:xfrm>
            <a:off x="240030" y="970915"/>
            <a:ext cx="3825240" cy="2676525"/>
          </a:xfrm>
          <a:prstGeom prst="rect">
            <a:avLst/>
          </a:prstGeom>
          <a:solidFill>
            <a:schemeClr val="bg2"/>
          </a:solidFill>
        </p:spPr>
        <p:txBody>
          <a:bodyPr wrap="square" rtlCol="0" anchor="t">
            <a:spAutoFit/>
          </a:bodyPr>
          <a:p>
            <a:r>
              <a:rPr lang="en-US" altLang="zh-CN" sz="2800">
                <a:latin typeface="Times New Roman" panose="02020603050405020304" charset="0"/>
                <a:cs typeface="Times New Roman" panose="02020603050405020304" charset="0"/>
              </a:rPr>
              <a:t>Claire knew that Gladys thought they were </a:t>
            </a:r>
            <a:r>
              <a:rPr lang="en-US" altLang="zh-CN" sz="2800" b="1" u="sng">
                <a:solidFill>
                  <a:srgbClr val="C00000"/>
                </a:solidFill>
                <a:latin typeface="Times New Roman" panose="02020603050405020304" charset="0"/>
                <a:cs typeface="Times New Roman" panose="02020603050405020304" charset="0"/>
              </a:rPr>
              <a:t>in a relationship. </a:t>
            </a:r>
            <a:r>
              <a:rPr lang="en-US" altLang="zh-CN" sz="2800">
                <a:solidFill>
                  <a:schemeClr val="tx1"/>
                </a:solidFill>
                <a:latin typeface="Times New Roman" panose="02020603050405020304" charset="0"/>
                <a:cs typeface="Times New Roman" panose="02020603050405020304" charset="0"/>
              </a:rPr>
              <a:t>After all, she knew Claires husband’s name was Larry, not Tony.</a:t>
            </a:r>
            <a:r>
              <a:rPr lang="en-US" altLang="zh-CN" sz="2400">
                <a:solidFill>
                  <a:schemeClr val="tx1"/>
                </a:solidFill>
                <a:latin typeface="Times New Roman" panose="02020603050405020304" charset="0"/>
                <a:cs typeface="Times New Roman" panose="02020603050405020304" charset="0"/>
              </a:rPr>
              <a:t> (para.6).</a:t>
            </a:r>
            <a:endParaRPr lang="en-US" altLang="zh-CN" sz="2400">
              <a:solidFill>
                <a:schemeClr val="tx1"/>
              </a:solidFill>
              <a:latin typeface="Times New Roman" panose="02020603050405020304" charset="0"/>
              <a:cs typeface="Times New Roman" panose="02020603050405020304" charset="0"/>
            </a:endParaRPr>
          </a:p>
        </p:txBody>
      </p:sp>
      <p:sp>
        <p:nvSpPr>
          <p:cNvPr id="33" name="文本框 32"/>
          <p:cNvSpPr txBox="1"/>
          <p:nvPr/>
        </p:nvSpPr>
        <p:spPr>
          <a:xfrm>
            <a:off x="-42545" y="3278505"/>
            <a:ext cx="4065270" cy="1814830"/>
          </a:xfrm>
          <a:prstGeom prst="rect">
            <a:avLst/>
          </a:prstGeom>
          <a:solidFill>
            <a:schemeClr val="accent4">
              <a:lumMod val="20000"/>
              <a:lumOff val="80000"/>
            </a:schemeClr>
          </a:solidFill>
        </p:spPr>
        <p:txBody>
          <a:bodyPr wrap="square" rtlCol="0" anchor="t">
            <a:spAutoFit/>
          </a:bodyPr>
          <a:p>
            <a:r>
              <a:rPr lang="en-US" altLang="zh-CN" sz="2800">
                <a:latin typeface="Times New Roman" panose="02020603050405020304" charset="0"/>
                <a:cs typeface="Times New Roman" panose="02020603050405020304" charset="0"/>
              </a:rPr>
              <a:t>Claire was</a:t>
            </a:r>
            <a:r>
              <a:rPr lang="en-US" altLang="zh-CN" sz="2800" b="1">
                <a:latin typeface="Times New Roman" panose="02020603050405020304" charset="0"/>
                <a:cs typeface="Times New Roman" panose="02020603050405020304" charset="0"/>
              </a:rPr>
              <a:t> </a:t>
            </a:r>
            <a:r>
              <a:rPr lang="en-US" altLang="zh-CN" sz="2800" b="1">
                <a:solidFill>
                  <a:srgbClr val="C00000"/>
                </a:solidFill>
                <a:latin typeface="Times New Roman" panose="02020603050405020304" charset="0"/>
                <a:cs typeface="Times New Roman" panose="02020603050405020304" charset="0"/>
              </a:rPr>
              <a:t>misunderstood</a:t>
            </a:r>
            <a:r>
              <a:rPr lang="en-US" altLang="zh-CN" sz="2800">
                <a:latin typeface="Times New Roman" panose="02020603050405020304" charset="0"/>
                <a:cs typeface="Times New Roman" panose="02020603050405020304" charset="0"/>
              </a:rPr>
              <a:t> by Gladys as having</a:t>
            </a:r>
            <a:r>
              <a:rPr lang="en-US" altLang="zh-CN" sz="2800" u="sng">
                <a:latin typeface="Times New Roman" panose="02020603050405020304" charset="0"/>
                <a:cs typeface="Times New Roman" panose="02020603050405020304" charset="0"/>
              </a:rPr>
              <a:t> a </a:t>
            </a:r>
            <a:r>
              <a:rPr lang="en-US" altLang="zh-CN" sz="2800" b="1" u="sng">
                <a:solidFill>
                  <a:srgbClr val="C00000"/>
                </a:solidFill>
                <a:latin typeface="Times New Roman" panose="02020603050405020304" charset="0"/>
                <a:cs typeface="Times New Roman" panose="02020603050405020304" charset="0"/>
              </a:rPr>
              <a:t>romantic</a:t>
            </a:r>
            <a:r>
              <a:rPr lang="en-US" altLang="zh-CN" sz="2800" u="sng">
                <a:latin typeface="Times New Roman" panose="02020603050405020304" charset="0"/>
                <a:cs typeface="Times New Roman" panose="02020603050405020304" charset="0"/>
              </a:rPr>
              <a:t> relationship/an affair</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外遇</a:t>
            </a:r>
            <a:r>
              <a:rPr lang="en-US" altLang="zh-CN" sz="24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with Tony.</a:t>
            </a:r>
            <a:endParaRPr lang="en-US" altLang="zh-CN" sz="2800">
              <a:latin typeface="Times New Roman" panose="02020603050405020304" charset="0"/>
              <a:cs typeface="Times New Roman" panose="02020603050405020304" charset="0"/>
            </a:endParaRPr>
          </a:p>
        </p:txBody>
      </p:sp>
      <p:sp>
        <p:nvSpPr>
          <p:cNvPr id="38" name="文本框 37"/>
          <p:cNvSpPr txBox="1"/>
          <p:nvPr/>
        </p:nvSpPr>
        <p:spPr>
          <a:xfrm>
            <a:off x="45720" y="1007745"/>
            <a:ext cx="3825240" cy="2245360"/>
          </a:xfrm>
          <a:prstGeom prst="rect">
            <a:avLst/>
          </a:prstGeom>
          <a:solidFill>
            <a:schemeClr val="bg2"/>
          </a:solidFill>
        </p:spPr>
        <p:txBody>
          <a:bodyPr wrap="square" rtlCol="0" anchor="t">
            <a:spAutoFit/>
          </a:bodyPr>
          <a:p>
            <a:r>
              <a:rPr lang="en-US" altLang="zh-CN" sz="2800">
                <a:solidFill>
                  <a:schemeClr val="tx1"/>
                </a:solidFill>
                <a:latin typeface="Times New Roman" panose="02020603050405020304" charset="0"/>
                <a:cs typeface="Times New Roman" panose="02020603050405020304" charset="0"/>
              </a:rPr>
              <a:t>As he held her, she felt the warmth of his body. She </a:t>
            </a:r>
            <a:r>
              <a:rPr lang="en-US" altLang="zh-CN" sz="2800">
                <a:solidFill>
                  <a:srgbClr val="C00000"/>
                </a:solidFill>
                <a:latin typeface="Times New Roman" panose="02020603050405020304" charset="0"/>
                <a:cs typeface="Times New Roman" panose="02020603050405020304" charset="0"/>
              </a:rPr>
              <a:t>screamed</a:t>
            </a:r>
            <a:r>
              <a:rPr lang="en-US" altLang="zh-CN" sz="2800">
                <a:solidFill>
                  <a:schemeClr val="tx1"/>
                </a:solidFill>
                <a:latin typeface="Times New Roman" panose="02020603050405020304" charset="0"/>
                <a:cs typeface="Times New Roman" panose="02020603050405020304" charset="0"/>
              </a:rPr>
              <a:t>, </a:t>
            </a:r>
            <a:r>
              <a:rPr lang="en-US" altLang="zh-CN" sz="2800">
                <a:solidFill>
                  <a:srgbClr val="C00000"/>
                </a:solidFill>
                <a:latin typeface="Times New Roman" panose="02020603050405020304" charset="0"/>
                <a:cs typeface="Times New Roman" panose="02020603050405020304" charset="0"/>
              </a:rPr>
              <a:t>pushed</a:t>
            </a:r>
            <a:r>
              <a:rPr lang="en-US" altLang="zh-CN" sz="2800">
                <a:solidFill>
                  <a:schemeClr val="tx1"/>
                </a:solidFill>
                <a:latin typeface="Times New Roman" panose="02020603050405020304" charset="0"/>
                <a:cs typeface="Times New Roman" panose="02020603050405020304" charset="0"/>
              </a:rPr>
              <a:t> him away, and </a:t>
            </a:r>
            <a:r>
              <a:rPr lang="en-US" altLang="zh-CN" sz="2800">
                <a:solidFill>
                  <a:srgbClr val="C00000"/>
                </a:solidFill>
                <a:latin typeface="Times New Roman" panose="02020603050405020304" charset="0"/>
                <a:cs typeface="Times New Roman" panose="02020603050405020304" charset="0"/>
              </a:rPr>
              <a:t>ran</a:t>
            </a:r>
            <a:r>
              <a:rPr lang="en-US" altLang="zh-CN" sz="2800">
                <a:solidFill>
                  <a:schemeClr val="tx1"/>
                </a:solidFill>
                <a:latin typeface="Times New Roman" panose="02020603050405020304" charset="0"/>
                <a:cs typeface="Times New Roman" panose="02020603050405020304" charset="0"/>
              </a:rPr>
              <a:t> to her room.</a:t>
            </a:r>
            <a:r>
              <a:rPr lang="en-US" altLang="zh-CN" sz="2400">
                <a:solidFill>
                  <a:schemeClr val="tx1"/>
                </a:solidFill>
                <a:latin typeface="Times New Roman" panose="02020603050405020304" charset="0"/>
                <a:cs typeface="Times New Roman" panose="02020603050405020304" charset="0"/>
              </a:rPr>
              <a:t> (para.8).</a:t>
            </a:r>
            <a:endParaRPr lang="en-US" altLang="zh-CN" sz="2400">
              <a:solidFill>
                <a:schemeClr val="tx1"/>
              </a:solidFill>
              <a:latin typeface="Times New Roman" panose="02020603050405020304" charset="0"/>
              <a:cs typeface="Times New Roman" panose="02020603050405020304" charset="0"/>
            </a:endParaRPr>
          </a:p>
        </p:txBody>
      </p:sp>
      <p:pic>
        <p:nvPicPr>
          <p:cNvPr id="40" name="图片 39" descr="生成害羞表情"/>
          <p:cNvPicPr>
            <a:picLocks noChangeAspect="1"/>
          </p:cNvPicPr>
          <p:nvPr/>
        </p:nvPicPr>
        <p:blipFill>
          <a:blip r:embed="rId25"/>
          <a:stretch>
            <a:fillRect/>
          </a:stretch>
        </p:blipFill>
        <p:spPr>
          <a:xfrm>
            <a:off x="10693400" y="5354320"/>
            <a:ext cx="1498600" cy="1498600"/>
          </a:xfrm>
          <a:prstGeom prst="ellipse">
            <a:avLst/>
          </a:prstGeom>
        </p:spPr>
      </p:pic>
      <p:sp>
        <p:nvSpPr>
          <p:cNvPr id="41" name="文本框 40"/>
          <p:cNvSpPr txBox="1"/>
          <p:nvPr/>
        </p:nvSpPr>
        <p:spPr>
          <a:xfrm>
            <a:off x="139700" y="1007745"/>
            <a:ext cx="3374390" cy="1814830"/>
          </a:xfrm>
          <a:prstGeom prst="rect">
            <a:avLst/>
          </a:prstGeom>
          <a:solidFill>
            <a:schemeClr val="accent4">
              <a:lumMod val="20000"/>
              <a:lumOff val="80000"/>
            </a:schemeClr>
          </a:solidFill>
        </p:spPr>
        <p:txBody>
          <a:bodyPr wrap="square" rtlCol="0" anchor="t">
            <a:spAutoFit/>
          </a:bodyPr>
          <a:p>
            <a:r>
              <a:rPr lang="en-US" altLang="zh-CN" sz="2800">
                <a:latin typeface="Times New Roman" panose="02020603050405020304" charset="0"/>
                <a:cs typeface="Times New Roman" panose="02020603050405020304" charset="0"/>
              </a:rPr>
              <a:t>It was then that Claire realized she had </a:t>
            </a:r>
            <a:endParaRPr lang="en-US" altLang="zh-CN" sz="2800">
              <a:latin typeface="Times New Roman" panose="02020603050405020304" charset="0"/>
              <a:cs typeface="Times New Roman" panose="02020603050405020304" charset="0"/>
            </a:endParaRPr>
          </a:p>
          <a:p>
            <a:r>
              <a:rPr lang="en-US" altLang="zh-CN" sz="2800" u="sng">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with Tony.</a:t>
            </a:r>
            <a:endParaRPr lang="en-US" altLang="zh-CN" sz="2800">
              <a:latin typeface="Times New Roman" panose="02020603050405020304" charset="0"/>
              <a:cs typeface="Times New Roman" panose="02020603050405020304" charset="0"/>
            </a:endParaRPr>
          </a:p>
        </p:txBody>
      </p:sp>
      <p:sp>
        <p:nvSpPr>
          <p:cNvPr id="42" name="文本框 41"/>
          <p:cNvSpPr txBox="1"/>
          <p:nvPr/>
        </p:nvSpPr>
        <p:spPr>
          <a:xfrm>
            <a:off x="151130" y="1852930"/>
            <a:ext cx="2440305" cy="521970"/>
          </a:xfrm>
          <a:prstGeom prst="rect">
            <a:avLst/>
          </a:prstGeom>
          <a:noFill/>
        </p:spPr>
        <p:txBody>
          <a:bodyPr wrap="square" rtlCol="0" anchor="t">
            <a:spAutoFit/>
          </a:bodyPr>
          <a:p>
            <a:r>
              <a:rPr lang="en-US" altLang="zh-CN" sz="2800" b="1">
                <a:solidFill>
                  <a:srgbClr val="C00000"/>
                </a:solidFill>
                <a:latin typeface="Times New Roman" panose="02020603050405020304" charset="0"/>
                <a:cs typeface="Times New Roman" panose="02020603050405020304" charset="0"/>
                <a:sym typeface="+mn-ea"/>
              </a:rPr>
              <a:t>fallen in love</a:t>
            </a:r>
            <a:endParaRPr lang="en-US" altLang="zh-CN" sz="2800" b="1">
              <a:solidFill>
                <a:srgbClr val="C00000"/>
              </a:solidFill>
              <a:latin typeface="Times New Roman" panose="02020603050405020304" charset="0"/>
              <a:cs typeface="Times New Roman" panose="02020603050405020304" charset="0"/>
              <a:sym typeface="+mn-ea"/>
            </a:endParaRPr>
          </a:p>
        </p:txBody>
      </p:sp>
      <p:sp>
        <p:nvSpPr>
          <p:cNvPr id="47" name="文本框 46"/>
          <p:cNvSpPr txBox="1"/>
          <p:nvPr/>
        </p:nvSpPr>
        <p:spPr>
          <a:xfrm>
            <a:off x="1066165" y="5876290"/>
            <a:ext cx="1525270" cy="953135"/>
          </a:xfrm>
          <a:prstGeom prst="rect">
            <a:avLst/>
          </a:prstGeom>
          <a:solidFill>
            <a:schemeClr val="accent4">
              <a:lumMod val="20000"/>
              <a:lumOff val="80000"/>
            </a:schemeClr>
          </a:solidFill>
        </p:spPr>
        <p:txBody>
          <a:bodyPr wrap="square" rtlCol="0" anchor="t">
            <a:spAutoFit/>
          </a:bodyPr>
          <a:p>
            <a:r>
              <a:rPr lang="en-US" altLang="zh-CN" sz="2800" b="1">
                <a:latin typeface="Times New Roman" panose="02020603050405020304" charset="0"/>
                <a:cs typeface="Times New Roman" panose="02020603050405020304" charset="0"/>
              </a:rPr>
              <a:t>Claire’s </a:t>
            </a:r>
            <a:endParaRPr lang="en-US" altLang="zh-CN" sz="2800" b="1">
              <a:latin typeface="Times New Roman" panose="02020603050405020304" charset="0"/>
              <a:cs typeface="Times New Roman" panose="02020603050405020304" charset="0"/>
            </a:endParaRPr>
          </a:p>
          <a:p>
            <a:r>
              <a:rPr lang="en-US" altLang="zh-CN" sz="2800" b="1">
                <a:latin typeface="Times New Roman" panose="02020603050405020304" charset="0"/>
                <a:cs typeface="Times New Roman" panose="02020603050405020304" charset="0"/>
                <a:sym typeface="+mn-ea"/>
              </a:rPr>
              <a:t>attitude</a:t>
            </a:r>
            <a:endParaRPr lang="en-US" altLang="zh-CN" sz="2800" b="1">
              <a:latin typeface="Times New Roman" panose="02020603050405020304" charset="0"/>
              <a:cs typeface="Times New Roman" panose="02020603050405020304" charset="0"/>
            </a:endParaRPr>
          </a:p>
        </p:txBody>
      </p:sp>
      <p:pic>
        <p:nvPicPr>
          <p:cNvPr id="9" name="图片 8" descr="kitchen"/>
          <p:cNvPicPr>
            <a:picLocks noChangeAspect="1"/>
          </p:cNvPicPr>
          <p:nvPr/>
        </p:nvPicPr>
        <p:blipFill>
          <a:blip r:embed="rId26"/>
          <a:srcRect l="19758" t="11448" r="18283" b="21953"/>
          <a:stretch>
            <a:fillRect/>
          </a:stretch>
        </p:blipFill>
        <p:spPr>
          <a:xfrm>
            <a:off x="-3175" y="5523865"/>
            <a:ext cx="1200785" cy="1256030"/>
          </a:xfrm>
          <a:prstGeom prst="ellipse">
            <a:avLst/>
          </a:prstGeom>
        </p:spPr>
      </p:pic>
      <p:grpSp>
        <p:nvGrpSpPr>
          <p:cNvPr id="52" name="组合 51"/>
          <p:cNvGrpSpPr/>
          <p:nvPr/>
        </p:nvGrpSpPr>
        <p:grpSpPr>
          <a:xfrm>
            <a:off x="2725420" y="5875620"/>
            <a:ext cx="1426845" cy="953805"/>
            <a:chOff x="4292" y="9253"/>
            <a:chExt cx="2247" cy="1423"/>
          </a:xfrm>
        </p:grpSpPr>
        <p:sp>
          <p:nvSpPr>
            <p:cNvPr id="51" name="五边形 50"/>
            <p:cNvSpPr/>
            <p:nvPr/>
          </p:nvSpPr>
          <p:spPr>
            <a:xfrm>
              <a:off x="4292" y="9253"/>
              <a:ext cx="2247" cy="1423"/>
            </a:xfrm>
            <a:prstGeom prst="homePlate">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0" name="文本框 49"/>
            <p:cNvSpPr txBox="1"/>
            <p:nvPr/>
          </p:nvSpPr>
          <p:spPr>
            <a:xfrm>
              <a:off x="4292" y="9594"/>
              <a:ext cx="2043" cy="779"/>
            </a:xfrm>
            <a:prstGeom prst="rect">
              <a:avLst/>
            </a:prstGeom>
            <a:noFill/>
          </p:spPr>
          <p:txBody>
            <a:bodyPr wrap="square" rtlCol="0" anchor="t">
              <a:spAutoFit/>
            </a:bodyPr>
            <a:p>
              <a:r>
                <a:rPr lang="en-US" altLang="zh-CN" sz="2800" b="1">
                  <a:solidFill>
                    <a:srgbClr val="FF0000"/>
                  </a:solidFill>
                  <a:latin typeface="Times New Roman" panose="02020603050405020304" charset="0"/>
                  <a:cs typeface="Times New Roman" panose="02020603050405020304" charset="0"/>
                  <a:sym typeface="+mn-ea"/>
                </a:rPr>
                <a:t>dislike</a:t>
              </a:r>
              <a:endParaRPr lang="en-US" altLang="zh-CN" sz="2800" b="1">
                <a:solidFill>
                  <a:srgbClr val="FF0000"/>
                </a:solidFill>
                <a:latin typeface="Times New Roman" panose="02020603050405020304" charset="0"/>
                <a:cs typeface="Times New Roman" panose="02020603050405020304" charset="0"/>
                <a:sym typeface="+mn-ea"/>
              </a:endParaRPr>
            </a:p>
          </p:txBody>
        </p:sp>
      </p:grpSp>
      <p:grpSp>
        <p:nvGrpSpPr>
          <p:cNvPr id="55" name="组合 54"/>
          <p:cNvGrpSpPr/>
          <p:nvPr/>
        </p:nvGrpSpPr>
        <p:grpSpPr>
          <a:xfrm>
            <a:off x="3965575" y="5876925"/>
            <a:ext cx="2436495" cy="952500"/>
            <a:chOff x="6204" y="9296"/>
            <a:chExt cx="3837" cy="1381"/>
          </a:xfrm>
        </p:grpSpPr>
        <p:sp>
          <p:nvSpPr>
            <p:cNvPr id="53" name="燕尾形 52"/>
            <p:cNvSpPr/>
            <p:nvPr/>
          </p:nvSpPr>
          <p:spPr>
            <a:xfrm>
              <a:off x="6204" y="9296"/>
              <a:ext cx="3837" cy="1381"/>
            </a:xfrm>
            <a:prstGeom prst="chevron">
              <a:avLst/>
            </a:prstGeom>
            <a:solidFill>
              <a:schemeClr val="accent4">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4" name="文本框 53"/>
            <p:cNvSpPr txBox="1"/>
            <p:nvPr/>
          </p:nvSpPr>
          <p:spPr>
            <a:xfrm>
              <a:off x="6762" y="9613"/>
              <a:ext cx="2966" cy="757"/>
            </a:xfrm>
            <a:prstGeom prst="rect">
              <a:avLst/>
            </a:prstGeom>
            <a:noFill/>
          </p:spPr>
          <p:txBody>
            <a:bodyPr wrap="square" rtlCol="0" anchor="t">
              <a:spAutoFit/>
            </a:bodyPr>
            <a:p>
              <a:r>
                <a:rPr lang="en-US" altLang="zh-CN" sz="2800" b="1">
                  <a:solidFill>
                    <a:srgbClr val="FF0000"/>
                  </a:solidFill>
                  <a:latin typeface="Times New Roman" panose="02020603050405020304" charset="0"/>
                  <a:cs typeface="Times New Roman" panose="02020603050405020304" charset="0"/>
                  <a:sym typeface="+mn-ea"/>
                </a:rPr>
                <a:t>acceptance</a:t>
              </a:r>
              <a:endParaRPr lang="en-US" altLang="zh-CN" sz="2800" b="1">
                <a:solidFill>
                  <a:srgbClr val="FF0000"/>
                </a:solidFill>
                <a:latin typeface="Times New Roman" panose="02020603050405020304" charset="0"/>
                <a:cs typeface="Times New Roman" panose="02020603050405020304" charset="0"/>
                <a:sym typeface="+mn-ea"/>
              </a:endParaRPr>
            </a:p>
          </p:txBody>
        </p:sp>
      </p:grpSp>
      <p:grpSp>
        <p:nvGrpSpPr>
          <p:cNvPr id="56" name="组合 55"/>
          <p:cNvGrpSpPr/>
          <p:nvPr/>
        </p:nvGrpSpPr>
        <p:grpSpPr>
          <a:xfrm>
            <a:off x="6337935" y="5952490"/>
            <a:ext cx="2065020" cy="876935"/>
            <a:chOff x="5979" y="9296"/>
            <a:chExt cx="3837" cy="1381"/>
          </a:xfrm>
        </p:grpSpPr>
        <p:sp>
          <p:nvSpPr>
            <p:cNvPr id="57" name="燕尾形 56"/>
            <p:cNvSpPr/>
            <p:nvPr/>
          </p:nvSpPr>
          <p:spPr>
            <a:xfrm>
              <a:off x="5979" y="9296"/>
              <a:ext cx="3837" cy="1381"/>
            </a:xfrm>
            <a:prstGeom prst="chevron">
              <a:avLst/>
            </a:pr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8" name="文本框 57"/>
            <p:cNvSpPr txBox="1"/>
            <p:nvPr/>
          </p:nvSpPr>
          <p:spPr>
            <a:xfrm>
              <a:off x="7042" y="9613"/>
              <a:ext cx="1712" cy="822"/>
            </a:xfrm>
            <a:prstGeom prst="rect">
              <a:avLst/>
            </a:prstGeom>
            <a:noFill/>
          </p:spPr>
          <p:txBody>
            <a:bodyPr wrap="square" rtlCol="0" anchor="t">
              <a:spAutoFit/>
            </a:bodyPr>
            <a:p>
              <a:r>
                <a:rPr lang="en-US" altLang="zh-CN" sz="2800" b="1">
                  <a:solidFill>
                    <a:srgbClr val="FF0000"/>
                  </a:solidFill>
                  <a:latin typeface="Times New Roman" panose="02020603050405020304" charset="0"/>
                  <a:cs typeface="Times New Roman" panose="02020603050405020304" charset="0"/>
                  <a:sym typeface="+mn-ea"/>
                </a:rPr>
                <a:t>trust</a:t>
              </a:r>
              <a:endParaRPr lang="en-US" altLang="zh-CN" sz="2800" b="1">
                <a:solidFill>
                  <a:srgbClr val="FF0000"/>
                </a:solidFill>
                <a:latin typeface="Times New Roman" panose="02020603050405020304" charset="0"/>
                <a:cs typeface="Times New Roman" panose="02020603050405020304" charset="0"/>
                <a:sym typeface="+mn-ea"/>
              </a:endParaRPr>
            </a:p>
          </p:txBody>
        </p:sp>
      </p:grpSp>
      <p:grpSp>
        <p:nvGrpSpPr>
          <p:cNvPr id="63" name="组合 62"/>
          <p:cNvGrpSpPr/>
          <p:nvPr/>
        </p:nvGrpSpPr>
        <p:grpSpPr>
          <a:xfrm>
            <a:off x="8292465" y="5952490"/>
            <a:ext cx="2437765" cy="876935"/>
            <a:chOff x="5979" y="9296"/>
            <a:chExt cx="3837" cy="1381"/>
          </a:xfrm>
          <a:solidFill>
            <a:schemeClr val="accent4">
              <a:lumMod val="75000"/>
            </a:schemeClr>
          </a:solidFill>
        </p:grpSpPr>
        <p:sp>
          <p:nvSpPr>
            <p:cNvPr id="64" name="燕尾形 63"/>
            <p:cNvSpPr/>
            <p:nvPr/>
          </p:nvSpPr>
          <p:spPr>
            <a:xfrm>
              <a:off x="5979" y="9296"/>
              <a:ext cx="3837" cy="1381"/>
            </a:xfrm>
            <a:prstGeom prst="chevron">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5" name="文本框 64"/>
            <p:cNvSpPr txBox="1"/>
            <p:nvPr/>
          </p:nvSpPr>
          <p:spPr>
            <a:xfrm>
              <a:off x="7144" y="9613"/>
              <a:ext cx="1712" cy="822"/>
            </a:xfrm>
            <a:prstGeom prst="rect">
              <a:avLst/>
            </a:prstGeom>
            <a:grpFill/>
          </p:spPr>
          <p:txBody>
            <a:bodyPr wrap="square" rtlCol="0" anchor="t">
              <a:spAutoFit/>
            </a:bodyPr>
            <a:p>
              <a:r>
                <a:rPr lang="en-US" altLang="zh-CN" sz="2800" b="1">
                  <a:solidFill>
                    <a:srgbClr val="FF0000"/>
                  </a:solidFill>
                  <a:latin typeface="Times New Roman" panose="02020603050405020304" charset="0"/>
                  <a:cs typeface="Times New Roman" panose="02020603050405020304" charset="0"/>
                  <a:sym typeface="+mn-ea"/>
                </a:rPr>
                <a:t>love</a:t>
              </a:r>
              <a:endParaRPr lang="en-US" altLang="zh-CN" sz="2800" b="1">
                <a:solidFill>
                  <a:srgbClr val="FF0000"/>
                </a:solidFill>
                <a:latin typeface="Times New Roman" panose="02020603050405020304" charset="0"/>
                <a:cs typeface="Times New Roman" panose="02020603050405020304" charset="0"/>
                <a:sym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0" presetClass="path" presetSubtype="0" accel="50000" decel="50000" fill="hold" nodeType="withEffect">
                                  <p:stCondLst>
                                    <p:cond delay="0"/>
                                  </p:stCondLst>
                                  <p:childTnLst>
                                    <p:animMotion origin="layout" path="M 0.0186458 0.00407407 L 0.0922396 9.2594e-05 " pathEditMode="relative" rAng="0" ptsTypes="">
                                      <p:cBhvr>
                                        <p:cTn id="20" dur="2000" fill="hold"/>
                                        <p:tgtEl>
                                          <p:spTgt spid="12"/>
                                        </p:tgtEl>
                                        <p:attrNameLst>
                                          <p:attrName>ppt_x</p:attrName>
                                          <p:attrName>ppt_y</p:attrName>
                                        </p:attrNameLst>
                                      </p:cBhvr>
                                      <p:rCtr x="37" y="-1"/>
                                    </p:animMotion>
                                  </p:childTnLst>
                                </p:cTn>
                              </p:par>
                              <p:par>
                                <p:cTn id="21" presetID="22" presetClass="exit" presetSubtype="4" fill="hold" grpId="1" nodeType="withEffect">
                                  <p:stCondLst>
                                    <p:cond delay="0"/>
                                  </p:stCondLst>
                                  <p:childTnLst>
                                    <p:animEffect transition="out" filter="wipe(down)">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1"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par>
                                <p:cTn id="38" presetID="0" presetClass="path" presetSubtype="0" accel="50000" decel="50000" fill="hold" nodeType="withEffect">
                                  <p:stCondLst>
                                    <p:cond delay="0"/>
                                  </p:stCondLst>
                                  <p:childTnLst>
                                    <p:animMotion origin="layout" path="M 0.0185938 0.00398148 L 0.112083 -0.00203704 " pathEditMode="relative" rAng="0" ptsTypes="">
                                      <p:cBhvr>
                                        <p:cTn id="39" dur="2000" fill="hold"/>
                                        <p:tgtEl>
                                          <p:spTgt spid="15"/>
                                        </p:tgtEl>
                                        <p:attrNameLst>
                                          <p:attrName>ppt_x</p:attrName>
                                          <p:attrName>ppt_y</p:attrName>
                                        </p:attrNameLst>
                                      </p:cBhvr>
                                      <p:rCtr x="37" y="-1"/>
                                    </p:animMotion>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xit" presetSubtype="4" fill="hold" grpId="1" nodeType="clickEffect">
                                  <p:stCondLst>
                                    <p:cond delay="0"/>
                                  </p:stCondLst>
                                  <p:childTnLst>
                                    <p:animEffect transition="out" filter="wipe(down)">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1"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0" presetClass="path" presetSubtype="0" accel="50000" decel="50000" fill="hold" nodeType="withEffect">
                                  <p:stCondLst>
                                    <p:cond delay="0"/>
                                  </p:stCondLst>
                                  <p:childTnLst>
                                    <p:animMotion origin="layout" path="M 0.0084375 -0.00416667 L 0.123281 -0.0855556 " pathEditMode="relative" rAng="0" ptsTypes="">
                                      <p:cBhvr>
                                        <p:cTn id="68" dur="2000" fill="hold"/>
                                        <p:tgtEl>
                                          <p:spTgt spid="18"/>
                                        </p:tgtEl>
                                        <p:attrNameLst>
                                          <p:attrName>ppt_x</p:attrName>
                                          <p:attrName>ppt_y</p:attrName>
                                        </p:attrNameLst>
                                      </p:cBhvr>
                                      <p:rCtr x="47" y="-2"/>
                                    </p:animMotion>
                                  </p:childTnLst>
                                </p:cTn>
                              </p:par>
                              <p:par>
                                <p:cTn id="69" presetID="22" presetClass="exit" presetSubtype="4" fill="hold" grpId="1" nodeType="withEffect">
                                  <p:stCondLst>
                                    <p:cond delay="0"/>
                                  </p:stCondLst>
                                  <p:childTnLst>
                                    <p:animEffect transition="out" filter="wipe(down)">
                                      <p:cBhvr>
                                        <p:cTn id="70" dur="500"/>
                                        <p:tgtEl>
                                          <p:spTgt spid="6"/>
                                        </p:tgtEl>
                                      </p:cBhvr>
                                    </p:animEffect>
                                    <p:set>
                                      <p:cBhvr>
                                        <p:cTn id="71" dur="1" fill="hold">
                                          <p:stCondLst>
                                            <p:cond delay="499"/>
                                          </p:stCondLst>
                                        </p:cTn>
                                        <p:tgtEl>
                                          <p:spTgt spid="6"/>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additive="base">
                                        <p:cTn id="76" dur="500" fill="hold"/>
                                        <p:tgtEl>
                                          <p:spTgt spid="19"/>
                                        </p:tgtEl>
                                        <p:attrNameLst>
                                          <p:attrName>ppt_x</p:attrName>
                                        </p:attrNameLst>
                                      </p:cBhvr>
                                      <p:tavLst>
                                        <p:tav tm="0">
                                          <p:val>
                                            <p:strVal val="#ppt_x"/>
                                          </p:val>
                                        </p:tav>
                                        <p:tav tm="100000">
                                          <p:val>
                                            <p:strVal val="#ppt_x"/>
                                          </p:val>
                                        </p:tav>
                                      </p:tavLst>
                                    </p:anim>
                                    <p:anim calcmode="lin" valueType="num">
                                      <p:cBhvr additive="base">
                                        <p:cTn id="7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additive="base">
                                        <p:cTn id="86" dur="500" fill="hold"/>
                                        <p:tgtEl>
                                          <p:spTgt spid="20"/>
                                        </p:tgtEl>
                                        <p:attrNameLst>
                                          <p:attrName>ppt_x</p:attrName>
                                        </p:attrNameLst>
                                      </p:cBhvr>
                                      <p:tavLst>
                                        <p:tav tm="0">
                                          <p:val>
                                            <p:strVal val="#ppt_x"/>
                                          </p:val>
                                        </p:tav>
                                        <p:tav tm="100000">
                                          <p:val>
                                            <p:strVal val="#ppt_x"/>
                                          </p:val>
                                        </p:tav>
                                      </p:tavLst>
                                    </p:anim>
                                    <p:anim calcmode="lin" valueType="num">
                                      <p:cBhvr additive="base">
                                        <p:cTn id="87" dur="500" fill="hold"/>
                                        <p:tgtEl>
                                          <p:spTgt spid="20"/>
                                        </p:tgtEl>
                                        <p:attrNameLst>
                                          <p:attrName>ppt_y</p:attrName>
                                        </p:attrNameLst>
                                      </p:cBhvr>
                                      <p:tavLst>
                                        <p:tav tm="0">
                                          <p:val>
                                            <p:strVal val="1+#ppt_h/2"/>
                                          </p:val>
                                        </p:tav>
                                        <p:tav tm="100000">
                                          <p:val>
                                            <p:strVal val="#ppt_y"/>
                                          </p:val>
                                        </p:tav>
                                      </p:tavLst>
                                    </p:anim>
                                  </p:childTnLst>
                                </p:cTn>
                              </p:par>
                              <p:par>
                                <p:cTn id="88" presetID="1" presetClass="entr" presetSubtype="0" fill="hold" nodeType="withEffect">
                                  <p:stCondLst>
                                    <p:cond delay="0"/>
                                  </p:stCondLst>
                                  <p:childTnLst>
                                    <p:set>
                                      <p:cBhvr>
                                        <p:cTn id="89" dur="1" fill="hold">
                                          <p:stCondLst>
                                            <p:cond delay="0"/>
                                          </p:stCondLst>
                                        </p:cTn>
                                        <p:tgtEl>
                                          <p:spTgt spid="21"/>
                                        </p:tgtEl>
                                        <p:attrNameLst>
                                          <p:attrName>style.visibility</p:attrName>
                                        </p:attrNameLst>
                                      </p:cBhvr>
                                      <p:to>
                                        <p:strVal val="visible"/>
                                      </p:to>
                                    </p:set>
                                  </p:childTnLst>
                                </p:cTn>
                              </p:par>
                              <p:par>
                                <p:cTn id="90" presetID="0" presetClass="path" presetSubtype="0" accel="50000" decel="50000" fill="hold" nodeType="withEffect">
                                  <p:stCondLst>
                                    <p:cond delay="0"/>
                                  </p:stCondLst>
                                  <p:childTnLst>
                                    <p:animMotion origin="layout" path="M 0 0 L 0.0878125 0.092037 " pathEditMode="relative" rAng="0" ptsTypes="">
                                      <p:cBhvr>
                                        <p:cTn id="91" dur="2000" fill="hold"/>
                                        <p:tgtEl>
                                          <p:spTgt spid="21"/>
                                        </p:tgtEl>
                                        <p:attrNameLst>
                                          <p:attrName>ppt_x</p:attrName>
                                          <p:attrName>ppt_y</p:attrName>
                                        </p:attrNameLst>
                                      </p:cBhvr>
                                      <p:rCtr x="48" y="50"/>
                                    </p:animMotion>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 calcmode="lin" valueType="num">
                                      <p:cBhvr additive="base">
                                        <p:cTn id="96" dur="500" fill="hold"/>
                                        <p:tgtEl>
                                          <p:spTgt spid="22"/>
                                        </p:tgtEl>
                                        <p:attrNameLst>
                                          <p:attrName>ppt_x</p:attrName>
                                        </p:attrNameLst>
                                      </p:cBhvr>
                                      <p:tavLst>
                                        <p:tav tm="0">
                                          <p:val>
                                            <p:strVal val="#ppt_x"/>
                                          </p:val>
                                        </p:tav>
                                        <p:tav tm="100000">
                                          <p:val>
                                            <p:strVal val="#ppt_x"/>
                                          </p:val>
                                        </p:tav>
                                      </p:tavLst>
                                    </p:anim>
                                    <p:anim calcmode="lin" valueType="num">
                                      <p:cBhvr additive="base">
                                        <p:cTn id="97" dur="500" fill="hold"/>
                                        <p:tgtEl>
                                          <p:spTgt spid="22"/>
                                        </p:tgtEl>
                                        <p:attrNameLst>
                                          <p:attrName>ppt_y</p:attrName>
                                        </p:attrNameLst>
                                      </p:cBhvr>
                                      <p:tavLst>
                                        <p:tav tm="0">
                                          <p:val>
                                            <p:strVal val="1+#ppt_h/2"/>
                                          </p:val>
                                        </p:tav>
                                        <p:tav tm="100000">
                                          <p:val>
                                            <p:strVal val="#ppt_y"/>
                                          </p:val>
                                        </p:tav>
                                      </p:tavLst>
                                    </p:anim>
                                  </p:childTnLst>
                                </p:cTn>
                              </p:par>
                              <p:par>
                                <p:cTn id="98" presetID="1"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cTn>
                              </p:par>
                              <p:par>
                                <p:cTn id="100" presetID="0" presetClass="path" presetSubtype="0" accel="50000" decel="50000" fill="hold" nodeType="withEffect">
                                  <p:stCondLst>
                                    <p:cond delay="0"/>
                                  </p:stCondLst>
                                  <p:childTnLst>
                                    <p:animMotion origin="layout" path="M 0 0 L 0.0464063 -0.0313889 " pathEditMode="relative" rAng="0" ptsTypes="">
                                      <p:cBhvr>
                                        <p:cTn id="101" dur="2000" fill="hold"/>
                                        <p:tgtEl>
                                          <p:spTgt spid="23"/>
                                        </p:tgtEl>
                                        <p:attrNameLst>
                                          <p:attrName>ppt_x</p:attrName>
                                          <p:attrName>ppt_y</p:attrName>
                                        </p:attrNameLst>
                                      </p:cBhvr>
                                      <p:rCtr x="16" y="-9"/>
                                    </p:animMotion>
                                  </p:childTnLst>
                                </p:cTn>
                              </p:par>
                              <p:par>
                                <p:cTn id="102" presetID="22" presetClass="exit" presetSubtype="4" fill="hold" grpId="1" nodeType="withEffect">
                                  <p:stCondLst>
                                    <p:cond delay="0"/>
                                  </p:stCondLst>
                                  <p:childTnLst>
                                    <p:animEffect transition="out" filter="wipe(down)">
                                      <p:cBhvr>
                                        <p:cTn id="103" dur="500"/>
                                        <p:tgtEl>
                                          <p:spTgt spid="8"/>
                                        </p:tgtEl>
                                      </p:cBhvr>
                                    </p:animEffect>
                                    <p:set>
                                      <p:cBhvr>
                                        <p:cTn id="104" dur="1" fill="hold">
                                          <p:stCondLst>
                                            <p:cond delay="499"/>
                                          </p:stCondLst>
                                        </p:cTn>
                                        <p:tgtEl>
                                          <p:spTgt spid="8"/>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additive="base">
                                        <p:cTn id="109" dur="500" fill="hold"/>
                                        <p:tgtEl>
                                          <p:spTgt spid="24"/>
                                        </p:tgtEl>
                                        <p:attrNameLst>
                                          <p:attrName>ppt_x</p:attrName>
                                        </p:attrNameLst>
                                      </p:cBhvr>
                                      <p:tavLst>
                                        <p:tav tm="0">
                                          <p:val>
                                            <p:strVal val="#ppt_x"/>
                                          </p:val>
                                        </p:tav>
                                        <p:tav tm="100000">
                                          <p:val>
                                            <p:strVal val="#ppt_x"/>
                                          </p:val>
                                        </p:tav>
                                      </p:tavLst>
                                    </p:anim>
                                    <p:anim calcmode="lin" valueType="num">
                                      <p:cBhvr additive="base">
                                        <p:cTn id="11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25"/>
                                        </p:tgtEl>
                                        <p:attrNameLst>
                                          <p:attrName>style.visibility</p:attrName>
                                        </p:attrNameLst>
                                      </p:cBhvr>
                                      <p:to>
                                        <p:strVal val="visible"/>
                                      </p:to>
                                    </p:set>
                                    <p:anim calcmode="lin" valueType="num">
                                      <p:cBhvr additive="base">
                                        <p:cTn id="119" dur="500" fill="hold"/>
                                        <p:tgtEl>
                                          <p:spTgt spid="25"/>
                                        </p:tgtEl>
                                        <p:attrNameLst>
                                          <p:attrName>ppt_x</p:attrName>
                                        </p:attrNameLst>
                                      </p:cBhvr>
                                      <p:tavLst>
                                        <p:tav tm="0">
                                          <p:val>
                                            <p:strVal val="#ppt_x"/>
                                          </p:val>
                                        </p:tav>
                                        <p:tav tm="100000">
                                          <p:val>
                                            <p:strVal val="#ppt_x"/>
                                          </p:val>
                                        </p:tav>
                                      </p:tavLst>
                                    </p:anim>
                                    <p:anim calcmode="lin" valueType="num">
                                      <p:cBhvr additive="base">
                                        <p:cTn id="120" dur="500" fill="hold"/>
                                        <p:tgtEl>
                                          <p:spTgt spid="25"/>
                                        </p:tgtEl>
                                        <p:attrNameLst>
                                          <p:attrName>ppt_y</p:attrName>
                                        </p:attrNameLst>
                                      </p:cBhvr>
                                      <p:tavLst>
                                        <p:tav tm="0">
                                          <p:val>
                                            <p:strVal val="1+#ppt_h/2"/>
                                          </p:val>
                                        </p:tav>
                                        <p:tav tm="100000">
                                          <p:val>
                                            <p:strVal val="#ppt_y"/>
                                          </p:val>
                                        </p:tav>
                                      </p:tavLst>
                                    </p:anim>
                                  </p:childTnLst>
                                </p:cTn>
                              </p:par>
                              <p:par>
                                <p:cTn id="121" presetID="1" presetClass="entr" presetSubtype="0" fill="hold" nodeType="withEffect">
                                  <p:stCondLst>
                                    <p:cond delay="0"/>
                                  </p:stCondLst>
                                  <p:childTnLst>
                                    <p:set>
                                      <p:cBhvr>
                                        <p:cTn id="122" dur="1" fill="hold">
                                          <p:stCondLst>
                                            <p:cond delay="0"/>
                                          </p:stCondLst>
                                        </p:cTn>
                                        <p:tgtEl>
                                          <p:spTgt spid="26"/>
                                        </p:tgtEl>
                                        <p:attrNameLst>
                                          <p:attrName>style.visibility</p:attrName>
                                        </p:attrNameLst>
                                      </p:cBhvr>
                                      <p:to>
                                        <p:strVal val="visible"/>
                                      </p:to>
                                    </p:set>
                                  </p:childTnLst>
                                </p:cTn>
                              </p:par>
                              <p:par>
                                <p:cTn id="123" presetID="0" presetClass="path" presetSubtype="0" accel="50000" decel="50000" fill="hold" nodeType="withEffect">
                                  <p:stCondLst>
                                    <p:cond delay="0"/>
                                  </p:stCondLst>
                                  <p:childTnLst>
                                    <p:animMotion origin="layout" path="M 0 0 L 0.0444271 -0.134815 " pathEditMode="relative" rAng="0" ptsTypes="">
                                      <p:cBhvr>
                                        <p:cTn id="124" dur="2000" fill="hold"/>
                                        <p:tgtEl>
                                          <p:spTgt spid="26"/>
                                        </p:tgtEl>
                                        <p:attrNameLst>
                                          <p:attrName>ppt_x</p:attrName>
                                          <p:attrName>ppt_y</p:attrName>
                                        </p:attrNameLst>
                                      </p:cBhvr>
                                      <p:rCtr x="24" y="-64"/>
                                    </p:animMotion>
                                  </p:childTnLst>
                                </p:cTn>
                              </p:par>
                              <p:par>
                                <p:cTn id="125" presetID="22" presetClass="exit" presetSubtype="4" fill="hold" grpId="1" nodeType="withEffect">
                                  <p:stCondLst>
                                    <p:cond delay="0"/>
                                  </p:stCondLst>
                                  <p:childTnLst>
                                    <p:animEffect transition="out" filter="wipe(down)">
                                      <p:cBhvr>
                                        <p:cTn id="126" dur="500"/>
                                        <p:tgtEl>
                                          <p:spTgt spid="29"/>
                                        </p:tgtEl>
                                      </p:cBhvr>
                                    </p:animEffect>
                                    <p:set>
                                      <p:cBhvr>
                                        <p:cTn id="127" dur="1" fill="hold">
                                          <p:stCondLst>
                                            <p:cond delay="499"/>
                                          </p:stCondLst>
                                        </p:cTn>
                                        <p:tgtEl>
                                          <p:spTgt spid="29"/>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27"/>
                                        </p:tgtEl>
                                        <p:attrNameLst>
                                          <p:attrName>style.visibility</p:attrName>
                                        </p:attrNameLst>
                                      </p:cBhvr>
                                      <p:to>
                                        <p:strVal val="visible"/>
                                      </p:to>
                                    </p:set>
                                    <p:anim calcmode="lin" valueType="num">
                                      <p:cBhvr additive="base">
                                        <p:cTn id="132" dur="500" fill="hold"/>
                                        <p:tgtEl>
                                          <p:spTgt spid="27"/>
                                        </p:tgtEl>
                                        <p:attrNameLst>
                                          <p:attrName>ppt_x</p:attrName>
                                        </p:attrNameLst>
                                      </p:cBhvr>
                                      <p:tavLst>
                                        <p:tav tm="0">
                                          <p:val>
                                            <p:strVal val="#ppt_x"/>
                                          </p:val>
                                        </p:tav>
                                        <p:tav tm="100000">
                                          <p:val>
                                            <p:strVal val="#ppt_x"/>
                                          </p:val>
                                        </p:tav>
                                      </p:tavLst>
                                    </p:anim>
                                    <p:anim calcmode="lin" valueType="num">
                                      <p:cBhvr additive="base">
                                        <p:cTn id="1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28"/>
                                        </p:tgtEl>
                                        <p:attrNameLst>
                                          <p:attrName>style.visibility</p:attrName>
                                        </p:attrNameLst>
                                      </p:cBhvr>
                                      <p:to>
                                        <p:strVal val="visible"/>
                                      </p:to>
                                    </p:set>
                                    <p:anim calcmode="lin" valueType="num">
                                      <p:cBhvr additive="base">
                                        <p:cTn id="138" dur="500" fill="hold"/>
                                        <p:tgtEl>
                                          <p:spTgt spid="28"/>
                                        </p:tgtEl>
                                        <p:attrNameLst>
                                          <p:attrName>ppt_x</p:attrName>
                                        </p:attrNameLst>
                                      </p:cBhvr>
                                      <p:tavLst>
                                        <p:tav tm="0">
                                          <p:val>
                                            <p:strVal val="#ppt_x"/>
                                          </p:val>
                                        </p:tav>
                                        <p:tav tm="100000">
                                          <p:val>
                                            <p:strVal val="#ppt_x"/>
                                          </p:val>
                                        </p:tav>
                                      </p:tavLst>
                                    </p:anim>
                                    <p:anim calcmode="lin" valueType="num">
                                      <p:cBhvr additive="base">
                                        <p:cTn id="139" dur="500" fill="hold"/>
                                        <p:tgtEl>
                                          <p:spTgt spid="28"/>
                                        </p:tgtEl>
                                        <p:attrNameLst>
                                          <p:attrName>ppt_y</p:attrName>
                                        </p:attrNameLst>
                                      </p:cBhvr>
                                      <p:tavLst>
                                        <p:tav tm="0">
                                          <p:val>
                                            <p:strVal val="1+#ppt_h/2"/>
                                          </p:val>
                                        </p:tav>
                                        <p:tav tm="100000">
                                          <p:val>
                                            <p:strVal val="#ppt_y"/>
                                          </p:val>
                                        </p:tav>
                                      </p:tavLst>
                                    </p:anim>
                                  </p:childTnLst>
                                </p:cTn>
                              </p:par>
                              <p:par>
                                <p:cTn id="140" presetID="1" presetClass="entr" presetSubtype="0" fill="hold" nodeType="withEffect">
                                  <p:stCondLst>
                                    <p:cond delay="0"/>
                                  </p:stCondLst>
                                  <p:childTnLst>
                                    <p:set>
                                      <p:cBhvr>
                                        <p:cTn id="141" dur="1" fill="hold">
                                          <p:stCondLst>
                                            <p:cond delay="0"/>
                                          </p:stCondLst>
                                        </p:cTn>
                                        <p:tgtEl>
                                          <p:spTgt spid="30"/>
                                        </p:tgtEl>
                                        <p:attrNameLst>
                                          <p:attrName>style.visibility</p:attrName>
                                        </p:attrNameLst>
                                      </p:cBhvr>
                                      <p:to>
                                        <p:strVal val="visible"/>
                                      </p:to>
                                    </p:set>
                                  </p:childTnLst>
                                </p:cTn>
                              </p:par>
                              <p:par>
                                <p:cTn id="142" presetID="0" presetClass="path" presetSubtype="0" accel="50000" decel="50000" fill="hold" nodeType="withEffect">
                                  <p:stCondLst>
                                    <p:cond delay="0"/>
                                  </p:stCondLst>
                                  <p:childTnLst>
                                    <p:animMotion origin="layout" path="M 0 0 L 0.0283333 -0.102685 " pathEditMode="relative" ptsTypes="">
                                      <p:cBhvr>
                                        <p:cTn id="143" dur="2000" fill="hold"/>
                                        <p:tgtEl>
                                          <p:spTgt spid="30"/>
                                        </p:tgtEl>
                                        <p:attrNameLst>
                                          <p:attrName>ppt_x</p:attrName>
                                          <p:attrName>ppt_y</p:attrName>
                                        </p:attrNameLst>
                                      </p:cBhvr>
                                    </p:animMotion>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nodeType="clickEffect">
                                  <p:stCondLst>
                                    <p:cond delay="0"/>
                                  </p:stCondLst>
                                  <p:childTnLst>
                                    <p:set>
                                      <p:cBhvr>
                                        <p:cTn id="147" dur="1" fill="hold">
                                          <p:stCondLst>
                                            <p:cond delay="0"/>
                                          </p:stCondLst>
                                        </p:cTn>
                                        <p:tgtEl>
                                          <p:spTgt spid="31"/>
                                        </p:tgtEl>
                                        <p:attrNameLst>
                                          <p:attrName>style.visibility</p:attrName>
                                        </p:attrNameLst>
                                      </p:cBhvr>
                                      <p:to>
                                        <p:strVal val="visible"/>
                                      </p:to>
                                    </p:set>
                                    <p:anim calcmode="lin" valueType="num">
                                      <p:cBhvr additive="base">
                                        <p:cTn id="148" dur="500" fill="hold"/>
                                        <p:tgtEl>
                                          <p:spTgt spid="31"/>
                                        </p:tgtEl>
                                        <p:attrNameLst>
                                          <p:attrName>ppt_x</p:attrName>
                                        </p:attrNameLst>
                                      </p:cBhvr>
                                      <p:tavLst>
                                        <p:tav tm="0">
                                          <p:val>
                                            <p:strVal val="#ppt_x"/>
                                          </p:val>
                                        </p:tav>
                                        <p:tav tm="100000">
                                          <p:val>
                                            <p:strVal val="#ppt_x"/>
                                          </p:val>
                                        </p:tav>
                                      </p:tavLst>
                                    </p:anim>
                                    <p:anim calcmode="lin" valueType="num">
                                      <p:cBhvr additive="base">
                                        <p:cTn id="14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4" fill="hold" grpId="0" nodeType="clickEffect">
                                  <p:stCondLst>
                                    <p:cond delay="0"/>
                                  </p:stCondLst>
                                  <p:childTnLst>
                                    <p:set>
                                      <p:cBhvr>
                                        <p:cTn id="153" dur="1" fill="hold">
                                          <p:stCondLst>
                                            <p:cond delay="0"/>
                                          </p:stCondLst>
                                        </p:cTn>
                                        <p:tgtEl>
                                          <p:spTgt spid="32"/>
                                        </p:tgtEl>
                                        <p:attrNameLst>
                                          <p:attrName>style.visibility</p:attrName>
                                        </p:attrNameLst>
                                      </p:cBhvr>
                                      <p:to>
                                        <p:strVal val="visible"/>
                                      </p:to>
                                    </p:set>
                                    <p:anim calcmode="lin" valueType="num">
                                      <p:cBhvr additive="base">
                                        <p:cTn id="154" dur="500" fill="hold"/>
                                        <p:tgtEl>
                                          <p:spTgt spid="32"/>
                                        </p:tgtEl>
                                        <p:attrNameLst>
                                          <p:attrName>ppt_x</p:attrName>
                                        </p:attrNameLst>
                                      </p:cBhvr>
                                      <p:tavLst>
                                        <p:tav tm="0">
                                          <p:val>
                                            <p:strVal val="#ppt_x"/>
                                          </p:val>
                                        </p:tav>
                                        <p:tav tm="100000">
                                          <p:val>
                                            <p:strVal val="#ppt_x"/>
                                          </p:val>
                                        </p:tav>
                                      </p:tavLst>
                                    </p:anim>
                                    <p:anim calcmode="lin" valueType="num">
                                      <p:cBhvr additive="base">
                                        <p:cTn id="15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2" presetClass="entr" presetSubtype="4" fill="hold" grpId="0" nodeType="clickEffect">
                                  <p:stCondLst>
                                    <p:cond delay="0"/>
                                  </p:stCondLst>
                                  <p:childTnLst>
                                    <p:set>
                                      <p:cBhvr>
                                        <p:cTn id="159" dur="1" fill="hold">
                                          <p:stCondLst>
                                            <p:cond delay="0"/>
                                          </p:stCondLst>
                                        </p:cTn>
                                        <p:tgtEl>
                                          <p:spTgt spid="33"/>
                                        </p:tgtEl>
                                        <p:attrNameLst>
                                          <p:attrName>style.visibility</p:attrName>
                                        </p:attrNameLst>
                                      </p:cBhvr>
                                      <p:to>
                                        <p:strVal val="visible"/>
                                      </p:to>
                                    </p:set>
                                    <p:anim calcmode="lin" valueType="num">
                                      <p:cBhvr additive="base">
                                        <p:cTn id="160" dur="500" fill="hold"/>
                                        <p:tgtEl>
                                          <p:spTgt spid="33"/>
                                        </p:tgtEl>
                                        <p:attrNameLst>
                                          <p:attrName>ppt_x</p:attrName>
                                        </p:attrNameLst>
                                      </p:cBhvr>
                                      <p:tavLst>
                                        <p:tav tm="0">
                                          <p:val>
                                            <p:strVal val="#ppt_x"/>
                                          </p:val>
                                        </p:tav>
                                        <p:tav tm="100000">
                                          <p:val>
                                            <p:strVal val="#ppt_x"/>
                                          </p:val>
                                        </p:tav>
                                      </p:tavLst>
                                    </p:anim>
                                    <p:anim calcmode="lin" valueType="num">
                                      <p:cBhvr additive="base">
                                        <p:cTn id="16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22" presetClass="exit" presetSubtype="4" fill="hold" grpId="2" nodeType="clickEffect">
                                  <p:stCondLst>
                                    <p:cond delay="0"/>
                                  </p:stCondLst>
                                  <p:childTnLst>
                                    <p:animEffect transition="out" filter="wipe(down)">
                                      <p:cBhvr>
                                        <p:cTn id="165" dur="500"/>
                                        <p:tgtEl>
                                          <p:spTgt spid="32"/>
                                        </p:tgtEl>
                                      </p:cBhvr>
                                    </p:animEffect>
                                    <p:set>
                                      <p:cBhvr>
                                        <p:cTn id="166" dur="1" fill="hold">
                                          <p:stCondLst>
                                            <p:cond delay="499"/>
                                          </p:stCondLst>
                                        </p:cTn>
                                        <p:tgtEl>
                                          <p:spTgt spid="32"/>
                                        </p:tgtEl>
                                        <p:attrNameLst>
                                          <p:attrName>style.visibility</p:attrName>
                                        </p:attrNameLst>
                                      </p:cBhvr>
                                      <p:to>
                                        <p:strVal val="hidden"/>
                                      </p:to>
                                    </p:set>
                                  </p:childTnLst>
                                </p:cTn>
                              </p:par>
                              <p:par>
                                <p:cTn id="167" presetID="22" presetClass="exit" presetSubtype="4" fill="hold" grpId="1" nodeType="withEffect">
                                  <p:stCondLst>
                                    <p:cond delay="0"/>
                                  </p:stCondLst>
                                  <p:childTnLst>
                                    <p:animEffect transition="out" filter="wipe(down)">
                                      <p:cBhvr>
                                        <p:cTn id="168" dur="500"/>
                                        <p:tgtEl>
                                          <p:spTgt spid="33"/>
                                        </p:tgtEl>
                                      </p:cBhvr>
                                    </p:animEffect>
                                    <p:set>
                                      <p:cBhvr>
                                        <p:cTn id="169" dur="1" fill="hold">
                                          <p:stCondLst>
                                            <p:cond delay="499"/>
                                          </p:stCondLst>
                                        </p:cTn>
                                        <p:tgtEl>
                                          <p:spTgt spid="33"/>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2" presetClass="entr" presetSubtype="4" fill="hold" grpId="0" nodeType="clickEffect">
                                  <p:stCondLst>
                                    <p:cond delay="0"/>
                                  </p:stCondLst>
                                  <p:childTnLst>
                                    <p:set>
                                      <p:cBhvr>
                                        <p:cTn id="173" dur="1" fill="hold">
                                          <p:stCondLst>
                                            <p:cond delay="0"/>
                                          </p:stCondLst>
                                        </p:cTn>
                                        <p:tgtEl>
                                          <p:spTgt spid="34"/>
                                        </p:tgtEl>
                                        <p:attrNameLst>
                                          <p:attrName>style.visibility</p:attrName>
                                        </p:attrNameLst>
                                      </p:cBhvr>
                                      <p:to>
                                        <p:strVal val="visible"/>
                                      </p:to>
                                    </p:set>
                                    <p:anim calcmode="lin" valueType="num">
                                      <p:cBhvr additive="base">
                                        <p:cTn id="174" dur="500" fill="hold"/>
                                        <p:tgtEl>
                                          <p:spTgt spid="34"/>
                                        </p:tgtEl>
                                        <p:attrNameLst>
                                          <p:attrName>ppt_x</p:attrName>
                                        </p:attrNameLst>
                                      </p:cBhvr>
                                      <p:tavLst>
                                        <p:tav tm="0">
                                          <p:val>
                                            <p:strVal val="#ppt_x"/>
                                          </p:val>
                                        </p:tav>
                                        <p:tav tm="100000">
                                          <p:val>
                                            <p:strVal val="#ppt_x"/>
                                          </p:val>
                                        </p:tav>
                                      </p:tavLst>
                                    </p:anim>
                                    <p:anim calcmode="lin" valueType="num">
                                      <p:cBhvr additive="base">
                                        <p:cTn id="17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2" presetClass="entr" presetSubtype="4" fill="hold" grpId="0" nodeType="clickEffect">
                                  <p:stCondLst>
                                    <p:cond delay="0"/>
                                  </p:stCondLst>
                                  <p:childTnLst>
                                    <p:set>
                                      <p:cBhvr>
                                        <p:cTn id="179" dur="1" fill="hold">
                                          <p:stCondLst>
                                            <p:cond delay="0"/>
                                          </p:stCondLst>
                                        </p:cTn>
                                        <p:tgtEl>
                                          <p:spTgt spid="38"/>
                                        </p:tgtEl>
                                        <p:attrNameLst>
                                          <p:attrName>style.visibility</p:attrName>
                                        </p:attrNameLst>
                                      </p:cBhvr>
                                      <p:to>
                                        <p:strVal val="visible"/>
                                      </p:to>
                                    </p:set>
                                    <p:anim calcmode="lin" valueType="num">
                                      <p:cBhvr additive="base">
                                        <p:cTn id="180" dur="500" fill="hold"/>
                                        <p:tgtEl>
                                          <p:spTgt spid="38"/>
                                        </p:tgtEl>
                                        <p:attrNameLst>
                                          <p:attrName>ppt_x</p:attrName>
                                        </p:attrNameLst>
                                      </p:cBhvr>
                                      <p:tavLst>
                                        <p:tav tm="0">
                                          <p:val>
                                            <p:strVal val="#ppt_x"/>
                                          </p:val>
                                        </p:tav>
                                        <p:tav tm="100000">
                                          <p:val>
                                            <p:strVal val="#ppt_x"/>
                                          </p:val>
                                        </p:tav>
                                      </p:tavLst>
                                    </p:anim>
                                    <p:anim calcmode="lin" valueType="num">
                                      <p:cBhvr additive="base">
                                        <p:cTn id="18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36"/>
                                        </p:tgtEl>
                                        <p:attrNameLst>
                                          <p:attrName>style.visibility</p:attrName>
                                        </p:attrNameLst>
                                      </p:cBhvr>
                                      <p:to>
                                        <p:strVal val="visible"/>
                                      </p:to>
                                    </p:set>
                                    <p:anim calcmode="lin" valueType="num">
                                      <p:cBhvr additive="base">
                                        <p:cTn id="186" dur="500" fill="hold"/>
                                        <p:tgtEl>
                                          <p:spTgt spid="36"/>
                                        </p:tgtEl>
                                        <p:attrNameLst>
                                          <p:attrName>ppt_x</p:attrName>
                                        </p:attrNameLst>
                                      </p:cBhvr>
                                      <p:tavLst>
                                        <p:tav tm="0">
                                          <p:val>
                                            <p:strVal val="#ppt_x"/>
                                          </p:val>
                                        </p:tav>
                                        <p:tav tm="100000">
                                          <p:val>
                                            <p:strVal val="#ppt_x"/>
                                          </p:val>
                                        </p:tav>
                                      </p:tavLst>
                                    </p:anim>
                                    <p:anim calcmode="lin" valueType="num">
                                      <p:cBhvr additive="base">
                                        <p:cTn id="187" dur="500" fill="hold"/>
                                        <p:tgtEl>
                                          <p:spTgt spid="36"/>
                                        </p:tgtEl>
                                        <p:attrNameLst>
                                          <p:attrName>ppt_y</p:attrName>
                                        </p:attrNameLst>
                                      </p:cBhvr>
                                      <p:tavLst>
                                        <p:tav tm="0">
                                          <p:val>
                                            <p:strVal val="1+#ppt_h/2"/>
                                          </p:val>
                                        </p:tav>
                                        <p:tav tm="100000">
                                          <p:val>
                                            <p:strVal val="#ppt_y"/>
                                          </p:val>
                                        </p:tav>
                                      </p:tavLst>
                                    </p:anim>
                                  </p:childTnLst>
                                </p:cTn>
                              </p:par>
                              <p:par>
                                <p:cTn id="188" presetID="1" presetClass="entr" presetSubtype="0" fill="hold" nodeType="withEffect">
                                  <p:stCondLst>
                                    <p:cond delay="0"/>
                                  </p:stCondLst>
                                  <p:childTnLst>
                                    <p:set>
                                      <p:cBhvr>
                                        <p:cTn id="189" dur="1" fill="hold">
                                          <p:stCondLst>
                                            <p:cond delay="0"/>
                                          </p:stCondLst>
                                        </p:cTn>
                                        <p:tgtEl>
                                          <p:spTgt spid="40"/>
                                        </p:tgtEl>
                                        <p:attrNameLst>
                                          <p:attrName>style.visibility</p:attrName>
                                        </p:attrNameLst>
                                      </p:cBhvr>
                                      <p:to>
                                        <p:strVal val="visible"/>
                                      </p:to>
                                    </p:set>
                                  </p:childTnLst>
                                </p:cTn>
                              </p:par>
                              <p:par>
                                <p:cTn id="190" presetID="1" presetClass="entr" presetSubtype="0" fill="hold" nodeType="withEffect">
                                  <p:stCondLst>
                                    <p:cond delay="0"/>
                                  </p:stCondLst>
                                  <p:childTnLst>
                                    <p:set>
                                      <p:cBhvr>
                                        <p:cTn id="191" dur="1" fill="hold">
                                          <p:stCondLst>
                                            <p:cond delay="0"/>
                                          </p:stCondLst>
                                        </p:cTn>
                                        <p:tgtEl>
                                          <p:spTgt spid="37"/>
                                        </p:tgtEl>
                                        <p:attrNameLst>
                                          <p:attrName>style.visibility</p:attrName>
                                        </p:attrNameLst>
                                      </p:cBhvr>
                                      <p:to>
                                        <p:strVal val="visible"/>
                                      </p:to>
                                    </p:set>
                                  </p:childTnLst>
                                </p:cTn>
                              </p:par>
                              <p:par>
                                <p:cTn id="192" presetID="0" presetClass="path" presetSubtype="0" accel="50000" decel="50000" fill="hold" nodeType="withEffect">
                                  <p:stCondLst>
                                    <p:cond delay="0"/>
                                  </p:stCondLst>
                                  <p:childTnLst>
                                    <p:animMotion origin="layout" path="M 0 0 L 0.0444271 -0.134815 " pathEditMode="relative" rAng="0" ptsTypes="">
                                      <p:cBhvr>
                                        <p:cTn id="193" dur="2000" fill="hold"/>
                                        <p:tgtEl>
                                          <p:spTgt spid="37"/>
                                        </p:tgtEl>
                                        <p:attrNameLst>
                                          <p:attrName>ppt_x</p:attrName>
                                          <p:attrName>ppt_y</p:attrName>
                                        </p:attrNameLst>
                                      </p:cBhvr>
                                      <p:rCtr x="24" y="-64"/>
                                    </p:animMotion>
                                  </p:childTnLst>
                                </p:cTn>
                              </p:par>
                              <p:par>
                                <p:cTn id="194" presetID="22" presetClass="exit" presetSubtype="4" fill="hold" grpId="2" nodeType="withEffect">
                                  <p:stCondLst>
                                    <p:cond delay="0"/>
                                  </p:stCondLst>
                                  <p:childTnLst>
                                    <p:animEffect transition="out" filter="wipe(down)">
                                      <p:cBhvr>
                                        <p:cTn id="195" dur="500"/>
                                        <p:tgtEl>
                                          <p:spTgt spid="38"/>
                                        </p:tgtEl>
                                      </p:cBhvr>
                                    </p:animEffect>
                                    <p:set>
                                      <p:cBhvr>
                                        <p:cTn id="196" dur="1" fill="hold">
                                          <p:stCondLst>
                                            <p:cond delay="499"/>
                                          </p:stCondLst>
                                        </p:cTn>
                                        <p:tgtEl>
                                          <p:spTgt spid="38"/>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grpId="0" nodeType="clickEffect">
                                  <p:stCondLst>
                                    <p:cond delay="0"/>
                                  </p:stCondLst>
                                  <p:childTnLst>
                                    <p:set>
                                      <p:cBhvr>
                                        <p:cTn id="200" dur="1" fill="hold">
                                          <p:stCondLst>
                                            <p:cond delay="0"/>
                                          </p:stCondLst>
                                        </p:cTn>
                                        <p:tgtEl>
                                          <p:spTgt spid="41"/>
                                        </p:tgtEl>
                                        <p:attrNameLst>
                                          <p:attrName>style.visibility</p:attrName>
                                        </p:attrNameLst>
                                      </p:cBhvr>
                                      <p:to>
                                        <p:strVal val="visible"/>
                                      </p:to>
                                    </p:set>
                                  </p:childTnLst>
                                </p:cTn>
                              </p:par>
                            </p:childTnLst>
                          </p:cTn>
                        </p:par>
                      </p:childTnLst>
                    </p:cTn>
                  </p:par>
                  <p:par>
                    <p:cTn id="201" fill="hold">
                      <p:stCondLst>
                        <p:cond delay="indefinite"/>
                      </p:stCondLst>
                      <p:childTnLst>
                        <p:par>
                          <p:cTn id="202" fill="hold">
                            <p:stCondLst>
                              <p:cond delay="0"/>
                            </p:stCondLst>
                            <p:childTnLst>
                              <p:par>
                                <p:cTn id="203" presetID="2" presetClass="entr" presetSubtype="4" fill="hold" grpId="0" nodeType="clickEffect">
                                  <p:stCondLst>
                                    <p:cond delay="0"/>
                                  </p:stCondLst>
                                  <p:childTnLst>
                                    <p:set>
                                      <p:cBhvr>
                                        <p:cTn id="204" dur="1" fill="hold">
                                          <p:stCondLst>
                                            <p:cond delay="0"/>
                                          </p:stCondLst>
                                        </p:cTn>
                                        <p:tgtEl>
                                          <p:spTgt spid="42"/>
                                        </p:tgtEl>
                                        <p:attrNameLst>
                                          <p:attrName>style.visibility</p:attrName>
                                        </p:attrNameLst>
                                      </p:cBhvr>
                                      <p:to>
                                        <p:strVal val="visible"/>
                                      </p:to>
                                    </p:set>
                                    <p:anim calcmode="lin" valueType="num">
                                      <p:cBhvr additive="base">
                                        <p:cTn id="205" dur="500" fill="hold"/>
                                        <p:tgtEl>
                                          <p:spTgt spid="42"/>
                                        </p:tgtEl>
                                        <p:attrNameLst>
                                          <p:attrName>ppt_x</p:attrName>
                                        </p:attrNameLst>
                                      </p:cBhvr>
                                      <p:tavLst>
                                        <p:tav tm="0">
                                          <p:val>
                                            <p:strVal val="#ppt_x"/>
                                          </p:val>
                                        </p:tav>
                                        <p:tav tm="100000">
                                          <p:val>
                                            <p:strVal val="#ppt_x"/>
                                          </p:val>
                                        </p:tav>
                                      </p:tavLst>
                                    </p:anim>
                                    <p:anim calcmode="lin" valueType="num">
                                      <p:cBhvr additive="base">
                                        <p:cTn id="20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2" presetClass="entr" presetSubtype="4" fill="hold" grpId="0" nodeType="clickEffect">
                                  <p:stCondLst>
                                    <p:cond delay="0"/>
                                  </p:stCondLst>
                                  <p:childTnLst>
                                    <p:set>
                                      <p:cBhvr>
                                        <p:cTn id="210" dur="1" fill="hold">
                                          <p:stCondLst>
                                            <p:cond delay="0"/>
                                          </p:stCondLst>
                                        </p:cTn>
                                        <p:tgtEl>
                                          <p:spTgt spid="47"/>
                                        </p:tgtEl>
                                        <p:attrNameLst>
                                          <p:attrName>style.visibility</p:attrName>
                                        </p:attrNameLst>
                                      </p:cBhvr>
                                      <p:to>
                                        <p:strVal val="visible"/>
                                      </p:to>
                                    </p:set>
                                    <p:anim calcmode="lin" valueType="num">
                                      <p:cBhvr additive="base">
                                        <p:cTn id="211" dur="500" fill="hold"/>
                                        <p:tgtEl>
                                          <p:spTgt spid="47"/>
                                        </p:tgtEl>
                                        <p:attrNameLst>
                                          <p:attrName>ppt_x</p:attrName>
                                        </p:attrNameLst>
                                      </p:cBhvr>
                                      <p:tavLst>
                                        <p:tav tm="0">
                                          <p:val>
                                            <p:strVal val="#ppt_x"/>
                                          </p:val>
                                        </p:tav>
                                        <p:tav tm="100000">
                                          <p:val>
                                            <p:strVal val="#ppt_x"/>
                                          </p:val>
                                        </p:tav>
                                      </p:tavLst>
                                    </p:anim>
                                    <p:anim calcmode="lin" valueType="num">
                                      <p:cBhvr additive="base">
                                        <p:cTn id="21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2" presetClass="entr" presetSubtype="4" fill="hold" nodeType="clickEffect">
                                  <p:stCondLst>
                                    <p:cond delay="0"/>
                                  </p:stCondLst>
                                  <p:childTnLst>
                                    <p:set>
                                      <p:cBhvr>
                                        <p:cTn id="216" dur="1" fill="hold">
                                          <p:stCondLst>
                                            <p:cond delay="0"/>
                                          </p:stCondLst>
                                        </p:cTn>
                                        <p:tgtEl>
                                          <p:spTgt spid="52"/>
                                        </p:tgtEl>
                                        <p:attrNameLst>
                                          <p:attrName>style.visibility</p:attrName>
                                        </p:attrNameLst>
                                      </p:cBhvr>
                                      <p:to>
                                        <p:strVal val="visible"/>
                                      </p:to>
                                    </p:set>
                                    <p:anim calcmode="lin" valueType="num">
                                      <p:cBhvr additive="base">
                                        <p:cTn id="217" dur="500" fill="hold"/>
                                        <p:tgtEl>
                                          <p:spTgt spid="52"/>
                                        </p:tgtEl>
                                        <p:attrNameLst>
                                          <p:attrName>ppt_x</p:attrName>
                                        </p:attrNameLst>
                                      </p:cBhvr>
                                      <p:tavLst>
                                        <p:tav tm="0">
                                          <p:val>
                                            <p:strVal val="#ppt_x"/>
                                          </p:val>
                                        </p:tav>
                                        <p:tav tm="100000">
                                          <p:val>
                                            <p:strVal val="#ppt_x"/>
                                          </p:val>
                                        </p:tav>
                                      </p:tavLst>
                                    </p:anim>
                                    <p:anim calcmode="lin" valueType="num">
                                      <p:cBhvr additive="base">
                                        <p:cTn id="21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2" presetClass="entr" presetSubtype="4" fill="hold" nodeType="clickEffect">
                                  <p:stCondLst>
                                    <p:cond delay="0"/>
                                  </p:stCondLst>
                                  <p:childTnLst>
                                    <p:set>
                                      <p:cBhvr>
                                        <p:cTn id="222" dur="1" fill="hold">
                                          <p:stCondLst>
                                            <p:cond delay="0"/>
                                          </p:stCondLst>
                                        </p:cTn>
                                        <p:tgtEl>
                                          <p:spTgt spid="55"/>
                                        </p:tgtEl>
                                        <p:attrNameLst>
                                          <p:attrName>style.visibility</p:attrName>
                                        </p:attrNameLst>
                                      </p:cBhvr>
                                      <p:to>
                                        <p:strVal val="visible"/>
                                      </p:to>
                                    </p:set>
                                    <p:anim calcmode="lin" valueType="num">
                                      <p:cBhvr additive="base">
                                        <p:cTn id="223" dur="500" fill="hold"/>
                                        <p:tgtEl>
                                          <p:spTgt spid="55"/>
                                        </p:tgtEl>
                                        <p:attrNameLst>
                                          <p:attrName>ppt_x</p:attrName>
                                        </p:attrNameLst>
                                      </p:cBhvr>
                                      <p:tavLst>
                                        <p:tav tm="0">
                                          <p:val>
                                            <p:strVal val="#ppt_x"/>
                                          </p:val>
                                        </p:tav>
                                        <p:tav tm="100000">
                                          <p:val>
                                            <p:strVal val="#ppt_x"/>
                                          </p:val>
                                        </p:tav>
                                      </p:tavLst>
                                    </p:anim>
                                    <p:anim calcmode="lin" valueType="num">
                                      <p:cBhvr additive="base">
                                        <p:cTn id="22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25" fill="hold">
                      <p:stCondLst>
                        <p:cond delay="indefinite"/>
                      </p:stCondLst>
                      <p:childTnLst>
                        <p:par>
                          <p:cTn id="226" fill="hold">
                            <p:stCondLst>
                              <p:cond delay="0"/>
                            </p:stCondLst>
                            <p:childTnLst>
                              <p:par>
                                <p:cTn id="227" presetID="2" presetClass="entr" presetSubtype="4" fill="hold" nodeType="clickEffect">
                                  <p:stCondLst>
                                    <p:cond delay="0"/>
                                  </p:stCondLst>
                                  <p:childTnLst>
                                    <p:set>
                                      <p:cBhvr>
                                        <p:cTn id="228" dur="1" fill="hold">
                                          <p:stCondLst>
                                            <p:cond delay="0"/>
                                          </p:stCondLst>
                                        </p:cTn>
                                        <p:tgtEl>
                                          <p:spTgt spid="56"/>
                                        </p:tgtEl>
                                        <p:attrNameLst>
                                          <p:attrName>style.visibility</p:attrName>
                                        </p:attrNameLst>
                                      </p:cBhvr>
                                      <p:to>
                                        <p:strVal val="visible"/>
                                      </p:to>
                                    </p:set>
                                    <p:anim calcmode="lin" valueType="num">
                                      <p:cBhvr additive="base">
                                        <p:cTn id="229" dur="500" fill="hold"/>
                                        <p:tgtEl>
                                          <p:spTgt spid="56"/>
                                        </p:tgtEl>
                                        <p:attrNameLst>
                                          <p:attrName>ppt_x</p:attrName>
                                        </p:attrNameLst>
                                      </p:cBhvr>
                                      <p:tavLst>
                                        <p:tav tm="0">
                                          <p:val>
                                            <p:strVal val="#ppt_x"/>
                                          </p:val>
                                        </p:tav>
                                        <p:tav tm="100000">
                                          <p:val>
                                            <p:strVal val="#ppt_x"/>
                                          </p:val>
                                        </p:tav>
                                      </p:tavLst>
                                    </p:anim>
                                    <p:anim calcmode="lin" valueType="num">
                                      <p:cBhvr additive="base">
                                        <p:cTn id="23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231" fill="hold">
                      <p:stCondLst>
                        <p:cond delay="indefinite"/>
                      </p:stCondLst>
                      <p:childTnLst>
                        <p:par>
                          <p:cTn id="232" fill="hold">
                            <p:stCondLst>
                              <p:cond delay="0"/>
                            </p:stCondLst>
                            <p:childTnLst>
                              <p:par>
                                <p:cTn id="233" presetID="2" presetClass="entr" presetSubtype="4" fill="hold" nodeType="clickEffect">
                                  <p:stCondLst>
                                    <p:cond delay="0"/>
                                  </p:stCondLst>
                                  <p:childTnLst>
                                    <p:set>
                                      <p:cBhvr>
                                        <p:cTn id="234" dur="1" fill="hold">
                                          <p:stCondLst>
                                            <p:cond delay="0"/>
                                          </p:stCondLst>
                                        </p:cTn>
                                        <p:tgtEl>
                                          <p:spTgt spid="63"/>
                                        </p:tgtEl>
                                        <p:attrNameLst>
                                          <p:attrName>style.visibility</p:attrName>
                                        </p:attrNameLst>
                                      </p:cBhvr>
                                      <p:to>
                                        <p:strVal val="visible"/>
                                      </p:to>
                                    </p:set>
                                    <p:anim calcmode="lin" valueType="num">
                                      <p:cBhvr additive="base">
                                        <p:cTn id="235" dur="500" fill="hold"/>
                                        <p:tgtEl>
                                          <p:spTgt spid="63"/>
                                        </p:tgtEl>
                                        <p:attrNameLst>
                                          <p:attrName>ppt_x</p:attrName>
                                        </p:attrNameLst>
                                      </p:cBhvr>
                                      <p:tavLst>
                                        <p:tav tm="0">
                                          <p:val>
                                            <p:strVal val="#ppt_x"/>
                                          </p:val>
                                        </p:tav>
                                        <p:tav tm="100000">
                                          <p:val>
                                            <p:strVal val="#ppt_x"/>
                                          </p:val>
                                        </p:tav>
                                      </p:tavLst>
                                    </p:anim>
                                    <p:anim calcmode="lin" valueType="num">
                                      <p:cBhvr additive="base">
                                        <p:cTn id="23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p:bldP spid="11" grpId="0"/>
      <p:bldP spid="11" grpId="1"/>
      <p:bldP spid="13" grpId="0" bldLvl="0" animBg="1"/>
      <p:bldP spid="14" grpId="0"/>
      <p:bldP spid="14" grpId="1"/>
      <p:bldP spid="16" grpId="0" bldLvl="0" animBg="1"/>
      <p:bldP spid="17" grpId="0"/>
      <p:bldP spid="17" grpId="1"/>
      <p:bldP spid="19" grpId="0" bldLvl="0" animBg="1"/>
      <p:bldP spid="20" grpId="0"/>
      <p:bldP spid="20" grpId="1"/>
      <p:bldP spid="22" grpId="0"/>
      <p:bldP spid="22" grpId="1"/>
      <p:bldP spid="24" grpId="0" bldLvl="0" animBg="1"/>
      <p:bldP spid="25" grpId="0"/>
      <p:bldP spid="25" grpId="1"/>
      <p:bldP spid="27" grpId="0" bldLvl="0" animBg="1"/>
      <p:bldP spid="28" grpId="0"/>
      <p:bldP spid="28" grpId="1"/>
      <p:bldP spid="33" grpId="0" bldLvl="0" animBg="1"/>
      <p:bldP spid="34" grpId="0" bldLvl="0" animBg="1"/>
      <p:bldP spid="36" grpId="0"/>
      <p:bldP spid="36" grpId="1"/>
      <p:bldP spid="32" grpId="0" bldLvl="0" animBg="1"/>
      <p:bldP spid="32" grpId="1" animBg="1"/>
      <p:bldP spid="3" grpId="0" bldLvl="0" animBg="1"/>
      <p:bldP spid="5" grpId="0" bldLvl="0" animBg="1"/>
      <p:bldP spid="6" grpId="0" bldLvl="0" animBg="1"/>
      <p:bldP spid="8" grpId="0" bldLvl="0" animBg="1"/>
      <p:bldP spid="3" grpId="1" animBg="1"/>
      <p:bldP spid="5" grpId="1" animBg="1"/>
      <p:bldP spid="6" grpId="1" animBg="1"/>
      <p:bldP spid="8" grpId="1" animBg="1"/>
      <p:bldP spid="29" grpId="0" bldLvl="0" animBg="1"/>
      <p:bldP spid="29" grpId="1" bldLvl="0" animBg="1"/>
      <p:bldP spid="32" grpId="2" bldLvl="0" animBg="1"/>
      <p:bldP spid="33" grpId="1" bldLvl="0" animBg="1"/>
      <p:bldP spid="38" grpId="0" bldLvl="0" animBg="1"/>
      <p:bldP spid="38" grpId="1" animBg="1"/>
      <p:bldP spid="38" grpId="2" bldLvl="0" animBg="1"/>
      <p:bldP spid="41" grpId="0" bldLvl="0" animBg="1"/>
      <p:bldP spid="42" grpId="0"/>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流程图: 延期 3"/>
          <p:cNvSpPr/>
          <p:nvPr/>
        </p:nvSpPr>
        <p:spPr>
          <a:xfrm>
            <a:off x="-42545" y="5715"/>
            <a:ext cx="4060190" cy="612775"/>
          </a:xfrm>
          <a:prstGeom prst="flowChartDelay">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latin typeface="Times New Roman" panose="02020603050405020304" charset="0"/>
                <a:cs typeface="Times New Roman" panose="02020603050405020304" charset="0"/>
              </a:rPr>
              <a:t>Further thinking</a:t>
            </a:r>
            <a:endParaRPr lang="en-US" altLang="zh-CN" sz="3200" b="1">
              <a:latin typeface="Times New Roman" panose="02020603050405020304" charset="0"/>
              <a:cs typeface="Times New Roman" panose="02020603050405020304" charset="0"/>
            </a:endParaRPr>
          </a:p>
        </p:txBody>
      </p:sp>
      <p:sp>
        <p:nvSpPr>
          <p:cNvPr id="3" name="文本框 2"/>
          <p:cNvSpPr txBox="1"/>
          <p:nvPr/>
        </p:nvSpPr>
        <p:spPr>
          <a:xfrm>
            <a:off x="0" y="688340"/>
            <a:ext cx="4902200" cy="4424680"/>
          </a:xfrm>
          <a:prstGeom prst="rect">
            <a:avLst/>
          </a:prstGeom>
          <a:solidFill>
            <a:schemeClr val="bg2"/>
          </a:solidFill>
        </p:spPr>
        <p:txBody>
          <a:bodyPr wrap="square" rtlCol="0" anchor="t">
            <a:noAutofit/>
          </a:bodyPr>
          <a:p>
            <a:pPr indent="0" algn="just" fontAlgn="auto">
              <a:lnSpc>
                <a:spcPts val="2860"/>
              </a:lnSpc>
            </a:pPr>
            <a:r>
              <a:rPr lang="en-US" altLang="zh-CN" sz="2800">
                <a:latin typeface="Times New Roman" panose="02020603050405020304" charset="0"/>
                <a:cs typeface="Times New Roman" panose="02020603050405020304" charset="0"/>
              </a:rPr>
              <a:t>The night of the party arrived. The clock struck eight. The guests would be arriving soon, so Claire dismissed Tony for the rest of the night. At that moment Tony took her in his arms, bringing his face close to hers. She heard him declare that he did not want to leave her the next day, and that he felt more than just the desire to please her. </a:t>
            </a:r>
            <a:r>
              <a:rPr lang="en-US" altLang="zh-CN" sz="2800">
                <a:solidFill>
                  <a:schemeClr val="tx1"/>
                </a:solidFill>
                <a:latin typeface="Times New Roman" panose="02020603050405020304" charset="0"/>
                <a:cs typeface="Times New Roman" panose="02020603050405020304" charset="0"/>
              </a:rPr>
              <a:t>Then the front door bell rang</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5" name="矩形 4"/>
          <p:cNvSpPr/>
          <p:nvPr/>
        </p:nvSpPr>
        <p:spPr>
          <a:xfrm>
            <a:off x="81280" y="2627630"/>
            <a:ext cx="4820920" cy="2097405"/>
          </a:xfrm>
          <a:prstGeom prst="rect">
            <a:avLst/>
          </a:prstGeom>
          <a:solidFill>
            <a:schemeClr val="accent5">
              <a:lumMod val="75000"/>
              <a:alpha val="13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5160010" y="67310"/>
            <a:ext cx="6861810" cy="5262245"/>
          </a:xfrm>
          <a:prstGeom prst="rect">
            <a:avLst/>
          </a:prstGeom>
          <a:noFill/>
        </p:spPr>
        <p:txBody>
          <a:bodyPr wrap="square" rtlCol="0" anchor="t">
            <a:spAutoFit/>
          </a:bodyPr>
          <a:p>
            <a:r>
              <a:rPr lang="en-US" altLang="zh-CN" sz="2800" b="1">
                <a:latin typeface="Times New Roman" panose="02020603050405020304" charset="0"/>
                <a:cs typeface="Times New Roman" panose="02020603050405020304" charset="0"/>
              </a:rPr>
              <a:t>1.According to Tony’s</a:t>
            </a:r>
            <a:r>
              <a:rPr lang="en-US" altLang="zh-CN" sz="2800" b="1">
                <a:solidFill>
                  <a:srgbClr val="C00000"/>
                </a:solidFill>
                <a:latin typeface="Times New Roman" panose="02020603050405020304" charset="0"/>
                <a:cs typeface="Times New Roman" panose="02020603050405020304" charset="0"/>
              </a:rPr>
              <a:t> action</a:t>
            </a:r>
            <a:r>
              <a:rPr lang="en-US" altLang="zh-CN" sz="2800" b="1">
                <a:latin typeface="Times New Roman" panose="02020603050405020304" charset="0"/>
                <a:cs typeface="Times New Roman" panose="02020603050405020304" charset="0"/>
              </a:rPr>
              <a:t>, did Tony fall in love with Claire?</a:t>
            </a:r>
            <a:endParaRPr lang="en-US" altLang="zh-CN" sz="2800" b="1">
              <a:latin typeface="Times New Roman" panose="02020603050405020304" charset="0"/>
              <a:cs typeface="Times New Roman" panose="02020603050405020304" charset="0"/>
            </a:endParaRPr>
          </a:p>
          <a:p>
            <a:endParaRPr lang="en-US" altLang="zh-CN" sz="2800" b="1">
              <a:latin typeface="Times New Roman" panose="02020603050405020304" charset="0"/>
              <a:cs typeface="Times New Roman" panose="02020603050405020304" charset="0"/>
            </a:endParaRPr>
          </a:p>
          <a:p>
            <a:endParaRPr lang="en-US" altLang="zh-CN" sz="2800" b="1">
              <a:latin typeface="Times New Roman" panose="02020603050405020304" charset="0"/>
              <a:cs typeface="Times New Roman" panose="02020603050405020304" charset="0"/>
            </a:endParaRPr>
          </a:p>
          <a:p>
            <a:r>
              <a:rPr lang="en-US" altLang="zh-CN" sz="2800" b="1">
                <a:latin typeface="Times New Roman" panose="02020603050405020304" charset="0"/>
                <a:cs typeface="Times New Roman" panose="02020603050405020304" charset="0"/>
              </a:rPr>
              <a:t>2.As a robot, did Tony </a:t>
            </a:r>
            <a:r>
              <a:rPr lang="en-US" altLang="zh-CN" sz="2800" b="1">
                <a:solidFill>
                  <a:srgbClr val="C00000"/>
                </a:solidFill>
                <a:latin typeface="Times New Roman" panose="02020603050405020304" charset="0"/>
                <a:cs typeface="Times New Roman" panose="02020603050405020304" charset="0"/>
              </a:rPr>
              <a:t>really love</a:t>
            </a:r>
            <a:r>
              <a:rPr lang="en-US" altLang="zh-CN" sz="2800" b="1">
                <a:latin typeface="Times New Roman" panose="02020603050405020304" charset="0"/>
                <a:cs typeface="Times New Roman" panose="02020603050405020304" charset="0"/>
              </a:rPr>
              <a:t> Claire, or was he just </a:t>
            </a:r>
            <a:r>
              <a:rPr lang="en-US" altLang="zh-CN" sz="2800" b="1">
                <a:solidFill>
                  <a:srgbClr val="C00000"/>
                </a:solidFill>
                <a:latin typeface="Times New Roman" panose="02020603050405020304" charset="0"/>
                <a:cs typeface="Times New Roman" panose="02020603050405020304" charset="0"/>
              </a:rPr>
              <a:t>programmed</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被设定程序</a:t>
            </a:r>
            <a:r>
              <a:rPr lang="en-US" altLang="zh-CN" sz="2800">
                <a:latin typeface="Times New Roman" panose="02020603050405020304" charset="0"/>
                <a:cs typeface="Times New Roman" panose="02020603050405020304" charset="0"/>
              </a:rPr>
              <a:t>)</a:t>
            </a:r>
            <a:r>
              <a:rPr lang="en-US" altLang="zh-CN" sz="2800" b="1">
                <a:latin typeface="Times New Roman" panose="02020603050405020304" charset="0"/>
                <a:cs typeface="Times New Roman" panose="02020603050405020304" charset="0"/>
              </a:rPr>
              <a:t> to meet her spiritual needs?</a:t>
            </a:r>
            <a:endParaRPr lang="en-US" altLang="zh-CN" sz="2800" b="1">
              <a:latin typeface="Times New Roman" panose="02020603050405020304" charset="0"/>
              <a:cs typeface="Times New Roman" panose="02020603050405020304" charset="0"/>
            </a:endParaRPr>
          </a:p>
          <a:p>
            <a:endParaRPr lang="en-US" altLang="zh-CN" sz="2800" b="1">
              <a:latin typeface="Times New Roman" panose="02020603050405020304" charset="0"/>
              <a:cs typeface="Times New Roman" panose="02020603050405020304" charset="0"/>
            </a:endParaRPr>
          </a:p>
          <a:p>
            <a:endParaRPr lang="en-US" altLang="zh-CN" sz="2800" b="1">
              <a:latin typeface="Times New Roman" panose="02020603050405020304" charset="0"/>
              <a:cs typeface="Times New Roman" panose="02020603050405020304" charset="0"/>
            </a:endParaRPr>
          </a:p>
          <a:p>
            <a:r>
              <a:rPr lang="en-US" altLang="zh-CN" sz="2800" b="1">
                <a:latin typeface="Times New Roman" panose="02020603050405020304" charset="0"/>
                <a:cs typeface="Times New Roman" panose="02020603050405020304" charset="0"/>
              </a:rPr>
              <a:t>3.Although Claire knew that Tony was </a:t>
            </a:r>
            <a:r>
              <a:rPr lang="en-US" altLang="zh-CN" sz="2800" b="1">
                <a:solidFill>
                  <a:srgbClr val="C00000"/>
                </a:solidFill>
                <a:latin typeface="Times New Roman" panose="02020603050405020304" charset="0"/>
                <a:cs typeface="Times New Roman" panose="02020603050405020304" charset="0"/>
              </a:rPr>
              <a:t>a robot without emotions</a:t>
            </a:r>
            <a:r>
              <a:rPr lang="en-US" altLang="zh-CN" sz="2800" b="1">
                <a:latin typeface="Times New Roman" panose="02020603050405020304" charset="0"/>
                <a:cs typeface="Times New Roman" panose="02020603050405020304" charset="0"/>
              </a:rPr>
              <a:t>, </a:t>
            </a:r>
            <a:r>
              <a:rPr lang="en-US" altLang="zh-CN" sz="2800" b="1">
                <a:solidFill>
                  <a:srgbClr val="C00000"/>
                </a:solidFill>
                <a:latin typeface="Times New Roman" panose="02020603050405020304" charset="0"/>
                <a:cs typeface="Times New Roman" panose="02020603050405020304" charset="0"/>
              </a:rPr>
              <a:t>why</a:t>
            </a:r>
            <a:r>
              <a:rPr lang="en-US" altLang="zh-CN" sz="2800" b="1">
                <a:solidFill>
                  <a:schemeClr val="tx1"/>
                </a:solidFill>
                <a:latin typeface="Times New Roman" panose="02020603050405020304" charset="0"/>
                <a:cs typeface="Times New Roman" panose="02020603050405020304" charset="0"/>
              </a:rPr>
              <a:t> did she still fall in love with Tony</a:t>
            </a:r>
            <a:r>
              <a:rPr lang="en-US" altLang="zh-CN" sz="2800" b="1">
                <a:latin typeface="Times New Roman" panose="02020603050405020304" charset="0"/>
                <a:cs typeface="Times New Roman" panose="02020603050405020304" charset="0"/>
              </a:rPr>
              <a:t>?</a:t>
            </a:r>
            <a:endParaRPr lang="en-US" altLang="zh-CN" sz="2800" b="1">
              <a:latin typeface="Times New Roman" panose="02020603050405020304" charset="0"/>
              <a:cs typeface="Times New Roman" panose="02020603050405020304" charset="0"/>
            </a:endParaRPr>
          </a:p>
        </p:txBody>
      </p:sp>
      <p:sp>
        <p:nvSpPr>
          <p:cNvPr id="7" name="文本框 6"/>
          <p:cNvSpPr txBox="1"/>
          <p:nvPr/>
        </p:nvSpPr>
        <p:spPr>
          <a:xfrm>
            <a:off x="5160010" y="902335"/>
            <a:ext cx="6861175" cy="953135"/>
          </a:xfrm>
          <a:prstGeom prst="rect">
            <a:avLst/>
          </a:prstGeom>
          <a:noFill/>
        </p:spPr>
        <p:txBody>
          <a:bodyPr wrap="square" rtlCol="0" anchor="t">
            <a:spAutoFit/>
          </a:bodyPr>
          <a:p>
            <a:r>
              <a:rPr lang="en-US" altLang="zh-CN" sz="2800">
                <a:latin typeface="Times New Roman" panose="02020603050405020304" charset="0"/>
                <a:cs typeface="Times New Roman" panose="02020603050405020304" charset="0"/>
              </a:rPr>
              <a:t> Tony</a:t>
            </a:r>
            <a:r>
              <a:rPr lang="en-US" altLang="zh-CN" sz="2800" b="1">
                <a:latin typeface="Times New Roman" panose="02020603050405020304" charset="0"/>
                <a:cs typeface="Times New Roman" panose="02020603050405020304" charset="0"/>
              </a:rPr>
              <a:t> </a:t>
            </a:r>
            <a:r>
              <a:rPr lang="en-US" altLang="zh-CN" sz="2800" b="1">
                <a:solidFill>
                  <a:srgbClr val="C00000"/>
                </a:solidFill>
                <a:latin typeface="Times New Roman" panose="02020603050405020304" charset="0"/>
                <a:cs typeface="Times New Roman" panose="02020603050405020304" charset="0"/>
              </a:rPr>
              <a:t>showed signs</a:t>
            </a:r>
            <a:r>
              <a:rPr lang="en-US" altLang="zh-CN" sz="2400">
                <a:solidFill>
                  <a:srgbClr val="C00000"/>
                </a:solidFill>
                <a:latin typeface="Times New Roman" panose="02020603050405020304" charset="0"/>
                <a:cs typeface="Times New Roman" panose="02020603050405020304" charset="0"/>
              </a:rPr>
              <a:t>(</a:t>
            </a:r>
            <a:r>
              <a:rPr lang="zh-CN" altLang="en-US" sz="2400">
                <a:solidFill>
                  <a:srgbClr val="C00000"/>
                </a:solidFill>
                <a:latin typeface="Times New Roman" panose="02020603050405020304" charset="0"/>
                <a:cs typeface="Times New Roman" panose="02020603050405020304" charset="0"/>
              </a:rPr>
              <a:t>迹象</a:t>
            </a:r>
            <a:r>
              <a:rPr lang="en-US" altLang="zh-CN" sz="2400">
                <a:solidFill>
                  <a:srgbClr val="C00000"/>
                </a:solidFill>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that could be interpreted as his “falling in love” with Claire.</a:t>
            </a:r>
            <a:endParaRPr lang="en-US" altLang="zh-CN" sz="2800">
              <a:latin typeface="Times New Roman" panose="02020603050405020304" charset="0"/>
              <a:cs typeface="Times New Roman" panose="02020603050405020304" charset="0"/>
            </a:endParaRPr>
          </a:p>
        </p:txBody>
      </p:sp>
      <p:sp>
        <p:nvSpPr>
          <p:cNvPr id="2" name="文本框 1"/>
          <p:cNvSpPr txBox="1"/>
          <p:nvPr/>
        </p:nvSpPr>
        <p:spPr>
          <a:xfrm>
            <a:off x="5243195" y="3072765"/>
            <a:ext cx="6096000" cy="953135"/>
          </a:xfrm>
          <a:prstGeom prst="rect">
            <a:avLst/>
          </a:prstGeom>
          <a:noFill/>
        </p:spPr>
        <p:txBody>
          <a:bodyPr wrap="square" rtlCol="0" anchor="t">
            <a:spAutoFit/>
          </a:bodyPr>
          <a:p>
            <a:r>
              <a:rPr lang="en-US" altLang="zh-CN" sz="2800">
                <a:latin typeface="Times New Roman" panose="02020603050405020304" charset="0"/>
                <a:cs typeface="Times New Roman" panose="02020603050405020304" charset="0"/>
              </a:rPr>
              <a:t>As a robot, it's</a:t>
            </a:r>
            <a:r>
              <a:rPr lang="en-US" altLang="zh-CN" sz="2800" b="1">
                <a:latin typeface="Times New Roman" panose="02020603050405020304" charset="0"/>
                <a:cs typeface="Times New Roman" panose="02020603050405020304" charset="0"/>
              </a:rPr>
              <a:t> </a:t>
            </a:r>
            <a:r>
              <a:rPr lang="en-US" altLang="zh-CN" sz="2800" b="1">
                <a:solidFill>
                  <a:srgbClr val="C00000"/>
                </a:solidFill>
                <a:latin typeface="Times New Roman" panose="02020603050405020304" charset="0"/>
                <a:cs typeface="Times New Roman" panose="02020603050405020304" charset="0"/>
              </a:rPr>
              <a:t>highly unlikely</a:t>
            </a:r>
            <a:r>
              <a:rPr lang="en-US" altLang="zh-CN" sz="2800" b="1">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for Tony to experience true love. </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5084445" y="3198495"/>
            <a:ext cx="6936740" cy="3658870"/>
          </a:xfrm>
          <a:prstGeom prst="rect">
            <a:avLst/>
          </a:prstGeom>
          <a:solidFill>
            <a:schemeClr val="bg2"/>
          </a:solidFill>
        </p:spPr>
        <p:txBody>
          <a:bodyPr wrap="square" rtlCol="0" anchor="t">
            <a:noAutofit/>
          </a:bodyPr>
          <a:p>
            <a:pPr indent="0" fontAlgn="auto">
              <a:lnSpc>
                <a:spcPts val="2480"/>
              </a:lnSpc>
            </a:pPr>
            <a:r>
              <a:rPr lang="en-US" altLang="zh-CN" sz="2800">
                <a:latin typeface="Times New Roman" panose="02020603050405020304" charset="0"/>
                <a:cs typeface="Times New Roman" panose="02020603050405020304" charset="0"/>
              </a:rPr>
              <a:t>Claire fell in love with Tony, the robot,  for the following reasons </a:t>
            </a:r>
            <a:r>
              <a:rPr lang="en-US" altLang="zh-CN" sz="2800" i="1">
                <a:solidFill>
                  <a:srgbClr val="C00000"/>
                </a:solidFill>
                <a:latin typeface="Times New Roman" panose="02020603050405020304" charset="0"/>
                <a:cs typeface="Times New Roman" panose="02020603050405020304" charset="0"/>
              </a:rPr>
              <a:t>except</a:t>
            </a:r>
            <a:r>
              <a:rPr lang="en-US" altLang="zh-CN" sz="2800" i="1" u="sng">
                <a:solidFill>
                  <a:srgbClr val="C00000"/>
                </a:solidFill>
                <a:latin typeface="Times New Roman" panose="02020603050405020304" charset="0"/>
                <a:cs typeface="Times New Roman" panose="02020603050405020304" charset="0"/>
              </a:rPr>
              <a:t> </a:t>
            </a:r>
            <a:r>
              <a:rPr lang="en-US" altLang="zh-CN" sz="2800" u="sng">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fontAlgn="auto">
              <a:lnSpc>
                <a:spcPts val="2580"/>
              </a:lnSpc>
            </a:pPr>
            <a:r>
              <a:rPr lang="en-US" altLang="zh-CN" sz="2800">
                <a:latin typeface="Times New Roman" panose="02020603050405020304" charset="0"/>
                <a:cs typeface="Times New Roman" panose="02020603050405020304" charset="0"/>
              </a:rPr>
              <a:t>A. Tony’s good looks attracted her while his super power amazed her.</a:t>
            </a:r>
            <a:endParaRPr lang="en-US" altLang="zh-CN" sz="2800">
              <a:latin typeface="Times New Roman" panose="02020603050405020304" charset="0"/>
              <a:cs typeface="Times New Roman" panose="02020603050405020304" charset="0"/>
            </a:endParaRPr>
          </a:p>
          <a:p>
            <a:pPr indent="0" fontAlgn="auto">
              <a:lnSpc>
                <a:spcPts val="2580"/>
              </a:lnSpc>
            </a:pPr>
            <a:r>
              <a:rPr lang="en-US" altLang="zh-CN" sz="2800">
                <a:latin typeface="Times New Roman" panose="02020603050405020304" charset="0"/>
                <a:cs typeface="Times New Roman" panose="02020603050405020304" charset="0"/>
              </a:rPr>
              <a:t>B. Tony constantly encouraged her and boosted her confidence.</a:t>
            </a:r>
            <a:endParaRPr lang="en-US" altLang="zh-CN" sz="2800">
              <a:latin typeface="Times New Roman" panose="02020603050405020304" charset="0"/>
              <a:cs typeface="Times New Roman" panose="02020603050405020304" charset="0"/>
            </a:endParaRPr>
          </a:p>
          <a:p>
            <a:pPr indent="0" fontAlgn="auto">
              <a:lnSpc>
                <a:spcPts val="2580"/>
              </a:lnSpc>
            </a:pPr>
            <a:r>
              <a:rPr lang="en-US" altLang="zh-CN" sz="2800">
                <a:latin typeface="Times New Roman" panose="02020603050405020304" charset="0"/>
                <a:cs typeface="Times New Roman" panose="02020603050405020304" charset="0"/>
              </a:rPr>
              <a:t>C. Tony always criticized her mistakes to help her.</a:t>
            </a:r>
            <a:endParaRPr lang="en-US" altLang="zh-CN" sz="2800">
              <a:latin typeface="Times New Roman" panose="02020603050405020304" charset="0"/>
              <a:cs typeface="Times New Roman" panose="02020603050405020304" charset="0"/>
            </a:endParaRPr>
          </a:p>
          <a:p>
            <a:pPr indent="0" fontAlgn="auto">
              <a:lnSpc>
                <a:spcPts val="2580"/>
              </a:lnSpc>
            </a:pPr>
            <a:r>
              <a:rPr lang="en-US" altLang="zh-CN" sz="2800">
                <a:latin typeface="Times New Roman" panose="02020603050405020304" charset="0"/>
                <a:cs typeface="Times New Roman" panose="02020603050405020304" charset="0"/>
              </a:rPr>
              <a:t>D. Tony provided not only high-quality service but also emotional companionship and understanding.</a:t>
            </a:r>
            <a:endParaRPr lang="en-US" altLang="zh-CN" sz="2800">
              <a:latin typeface="Times New Roman" panose="02020603050405020304" charset="0"/>
              <a:cs typeface="Times New Roman" panose="02020603050405020304" charset="0"/>
            </a:endParaRPr>
          </a:p>
        </p:txBody>
      </p:sp>
      <p:pic>
        <p:nvPicPr>
          <p:cNvPr id="37" name="图片 36" descr="R-C"/>
          <p:cNvPicPr>
            <a:picLocks noChangeAspect="1"/>
          </p:cNvPicPr>
          <p:nvPr/>
        </p:nvPicPr>
        <p:blipFill>
          <a:blip r:embed="rId1">
            <a:clrChange>
              <a:clrFrom>
                <a:srgbClr val="ECECEC">
                  <a:alpha val="100000"/>
                </a:srgbClr>
              </a:clrFrom>
              <a:clrTo>
                <a:srgbClr val="ECECEC">
                  <a:alpha val="100000"/>
                  <a:alpha val="0"/>
                </a:srgbClr>
              </a:clrTo>
            </a:clrChange>
          </a:blip>
          <a:srcRect l="8536" t="10934" r="10352" b="10171"/>
          <a:stretch>
            <a:fillRect/>
          </a:stretch>
        </p:blipFill>
        <p:spPr>
          <a:xfrm>
            <a:off x="4949825" y="5022215"/>
            <a:ext cx="589915" cy="589915"/>
          </a:xfrm>
          <a:prstGeom prst="rect">
            <a:avLst/>
          </a:prstGeom>
        </p:spPr>
      </p:pic>
      <p:sp>
        <p:nvSpPr>
          <p:cNvPr id="9" name="文本框 8"/>
          <p:cNvSpPr txBox="1"/>
          <p:nvPr/>
        </p:nvSpPr>
        <p:spPr>
          <a:xfrm>
            <a:off x="5084445" y="5154295"/>
            <a:ext cx="6937375" cy="953135"/>
          </a:xfrm>
          <a:prstGeom prst="rect">
            <a:avLst/>
          </a:prstGeom>
          <a:effectLst>
            <a:softEdge rad="50800"/>
          </a:effectLst>
        </p:spPr>
        <p:style>
          <a:lnRef idx="0">
            <a:srgbClr val="FFFFFF"/>
          </a:lnRef>
          <a:fillRef idx="1">
            <a:schemeClr val="accent4"/>
          </a:fillRef>
          <a:effectRef idx="0">
            <a:srgbClr val="FFFFFF"/>
          </a:effectRef>
          <a:fontRef idx="minor">
            <a:schemeClr val="lt1"/>
          </a:fontRef>
        </p:style>
        <p:txBody>
          <a:bodyPr wrap="square" rtlCol="0">
            <a:spAutoFit/>
          </a:bodyPr>
          <a:p>
            <a:r>
              <a:rPr lang="en-US" altLang="zh-CN" sz="2800">
                <a:latin typeface="Times New Roman" panose="02020603050405020304" charset="0"/>
                <a:cs typeface="Times New Roman" panose="02020603050405020304" charset="0"/>
              </a:rPr>
              <a:t>“Machines can’t fall in love, but even - when it’s hopeless and horrifying - women can!”</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5084445" y="5255895"/>
            <a:ext cx="6936740" cy="748030"/>
          </a:xfrm>
          <a:prstGeom prst="rect">
            <a:avLst/>
          </a:prstGeom>
          <a:solidFill>
            <a:schemeClr val="bg1">
              <a:lumMod val="85000"/>
            </a:schemeClr>
          </a:solidFill>
        </p:spPr>
        <p:txBody>
          <a:bodyPr wrap="square" rtlCol="0" anchor="t">
            <a:spAutoFit/>
          </a:bodyPr>
          <a:p>
            <a:pPr indent="0" fontAlgn="auto">
              <a:lnSpc>
                <a:spcPts val="2560"/>
              </a:lnSpc>
            </a:pPr>
            <a:r>
              <a:rPr lang="en-US" altLang="zh-CN" sz="2800">
                <a:latin typeface="Times New Roman" panose="02020603050405020304" charset="0"/>
                <a:cs typeface="Times New Roman" panose="02020603050405020304" charset="0"/>
              </a:rPr>
              <a:t>Claire’s </a:t>
            </a:r>
            <a:r>
              <a:rPr lang="en-US" altLang="zh-CN" sz="2800">
                <a:solidFill>
                  <a:srgbClr val="C00000"/>
                </a:solidFill>
                <a:latin typeface="Times New Roman" panose="02020603050405020304" charset="0"/>
                <a:cs typeface="Times New Roman" panose="02020603050405020304" charset="0"/>
              </a:rPr>
              <a:t>personality</a:t>
            </a:r>
            <a:r>
              <a:rPr lang="en-US" altLang="zh-CN" sz="2800">
                <a:latin typeface="Times New Roman" panose="02020603050405020304" charset="0"/>
                <a:cs typeface="Times New Roman" panose="02020603050405020304" charset="0"/>
              </a:rPr>
              <a:t> made it easier for her to fall into </a:t>
            </a:r>
            <a:r>
              <a:rPr lang="en-US" altLang="zh-CN" sz="2800" b="1">
                <a:solidFill>
                  <a:srgbClr val="C00000"/>
                </a:solidFill>
                <a:latin typeface="Times New Roman" panose="02020603050405020304" charset="0"/>
                <a:cs typeface="Times New Roman" panose="02020603050405020304" charset="0"/>
              </a:rPr>
              <a:t>ir</a:t>
            </a:r>
            <a:r>
              <a:rPr lang="en-US" altLang="zh-CN" sz="2800" b="1">
                <a:latin typeface="Times New Roman" panose="02020603050405020304" charset="0"/>
                <a:cs typeface="Times New Roman" panose="02020603050405020304" charset="0"/>
              </a:rPr>
              <a:t>rational</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不理智的</a:t>
            </a:r>
            <a:r>
              <a:rPr lang="en-US" altLang="zh-CN" sz="2800">
                <a:latin typeface="Times New Roman" panose="02020603050405020304" charset="0"/>
                <a:cs typeface="Times New Roman" panose="02020603050405020304" charset="0"/>
              </a:rPr>
              <a:t>) love.</a:t>
            </a:r>
            <a:endParaRPr lang="en-US" altLang="zh-CN" sz="2800">
              <a:latin typeface="Times New Roman" panose="02020603050405020304" charset="0"/>
              <a:cs typeface="Times New Roman" panose="02020603050405020304" charset="0"/>
            </a:endParaRPr>
          </a:p>
        </p:txBody>
      </p:sp>
      <p:pic>
        <p:nvPicPr>
          <p:cNvPr id="11" name="图片 10" descr="告白"/>
          <p:cNvPicPr>
            <a:picLocks noChangeAspect="1"/>
          </p:cNvPicPr>
          <p:nvPr/>
        </p:nvPicPr>
        <p:blipFill>
          <a:blip r:embed="rId2"/>
          <a:stretch>
            <a:fillRect/>
          </a:stretch>
        </p:blipFill>
        <p:spPr>
          <a:xfrm>
            <a:off x="1193165" y="5113020"/>
            <a:ext cx="2308225" cy="1791970"/>
          </a:xfrm>
          <a:prstGeom prst="rect">
            <a:avLst/>
          </a:prstGeom>
          <a:effectLst>
            <a:softEdge rad="63500"/>
          </a:effectLst>
        </p:spPr>
      </p:pic>
      <p:sp>
        <p:nvSpPr>
          <p:cNvPr id="13" name="文本框 12"/>
          <p:cNvSpPr txBox="1"/>
          <p:nvPr/>
        </p:nvSpPr>
        <p:spPr>
          <a:xfrm>
            <a:off x="2607310" y="7209155"/>
            <a:ext cx="4064000" cy="368300"/>
          </a:xfrm>
          <a:prstGeom prst="rect">
            <a:avLst/>
          </a:prstGeom>
          <a:noFill/>
        </p:spPr>
        <p:txBody>
          <a:bodyPr wrap="square" rtlCol="0">
            <a:spAutoFit/>
          </a:bodyPr>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additive="base">
                                        <p:cTn id="45" dur="500" fill="hold"/>
                                        <p:tgtEl>
                                          <p:spTgt spid="37"/>
                                        </p:tgtEl>
                                        <p:attrNameLst>
                                          <p:attrName>ppt_x</p:attrName>
                                        </p:attrNameLst>
                                      </p:cBhvr>
                                      <p:tavLst>
                                        <p:tav tm="0">
                                          <p:val>
                                            <p:strVal val="#ppt_x"/>
                                          </p:val>
                                        </p:tav>
                                        <p:tav tm="100000">
                                          <p:val>
                                            <p:strVal val="#ppt_x"/>
                                          </p:val>
                                        </p:tav>
                                      </p:tavLst>
                                    </p:anim>
                                    <p:anim calcmode="lin" valueType="num">
                                      <p:cBhvr additive="base">
                                        <p:cTn id="4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7" grpId="0"/>
      <p:bldP spid="8" grpId="0" bldLvl="0" animBg="1"/>
      <p:bldP spid="8" grpId="1" animBg="1"/>
      <p:bldP spid="2" grpId="0"/>
      <p:bldP spid="2" grpId="1"/>
      <p:bldP spid="9" grpId="0" bldLvl="0" animBg="1"/>
      <p:bldP spid="1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p:nvSpPr>
        <p:spPr>
          <a:xfrm>
            <a:off x="42545" y="735330"/>
            <a:ext cx="10596245" cy="1198880"/>
          </a:xfrm>
          <a:prstGeom prst="rect">
            <a:avLst/>
          </a:prstGeom>
          <a:noFill/>
        </p:spPr>
        <p:txBody>
          <a:bodyPr wrap="square" rtlCol="0" anchor="t">
            <a:spAutoFit/>
          </a:bodyPr>
          <a:p>
            <a:r>
              <a:rPr lang="en-US" altLang="zh-CN" sz="3600" b="1">
                <a:latin typeface="Times New Roman" panose="02020603050405020304" charset="0"/>
                <a:cs typeface="Times New Roman" panose="02020603050405020304" charset="0"/>
              </a:rPr>
              <a:t>What</a:t>
            </a:r>
            <a:r>
              <a:rPr lang="en-US" altLang="zh-CN" sz="3600" b="1">
                <a:solidFill>
                  <a:schemeClr val="tx1"/>
                </a:solidFill>
                <a:latin typeface="Times New Roman" panose="02020603050405020304" charset="0"/>
                <a:cs typeface="Times New Roman" panose="02020603050405020304" charset="0"/>
              </a:rPr>
              <a:t> kinds of </a:t>
            </a:r>
            <a:r>
              <a:rPr lang="en-US" altLang="zh-CN" sz="3600" b="1">
                <a:solidFill>
                  <a:srgbClr val="FF0000"/>
                </a:solidFill>
                <a:latin typeface="Times New Roman" panose="02020603050405020304" charset="0"/>
                <a:cs typeface="Times New Roman" panose="02020603050405020304" charset="0"/>
              </a:rPr>
              <a:t>relationships</a:t>
            </a:r>
            <a:r>
              <a:rPr lang="en-US" altLang="zh-CN" sz="3600" b="1">
                <a:latin typeface="Times New Roman" panose="02020603050405020304" charset="0"/>
                <a:cs typeface="Times New Roman" panose="02020603050405020304" charset="0"/>
              </a:rPr>
              <a:t> </a:t>
            </a:r>
            <a:r>
              <a:rPr lang="en-US" altLang="zh-CN" sz="3600" b="1">
                <a:latin typeface="Times New Roman" panose="02020603050405020304" charset="0"/>
                <a:cs typeface="Times New Roman" panose="02020603050405020304" charset="0"/>
                <a:sym typeface="+mn-ea"/>
              </a:rPr>
              <a:t>will we </a:t>
            </a:r>
            <a:r>
              <a:rPr lang="en-US" altLang="zh-CN" sz="3600" b="1">
                <a:latin typeface="Times New Roman" panose="02020603050405020304" charset="0"/>
                <a:cs typeface="Times New Roman" panose="02020603050405020304" charset="0"/>
              </a:rPr>
              <a:t>develop with robots in the future? Why?</a:t>
            </a:r>
            <a:endParaRPr lang="en-US" altLang="zh-CN" sz="3600" b="1">
              <a:latin typeface="Times New Roman" panose="02020603050405020304" charset="0"/>
              <a:cs typeface="Times New Roman" panose="02020603050405020304" charset="0"/>
            </a:endParaRPr>
          </a:p>
        </p:txBody>
      </p:sp>
      <p:sp>
        <p:nvSpPr>
          <p:cNvPr id="4" name="流程图: 延期 3"/>
          <p:cNvSpPr/>
          <p:nvPr/>
        </p:nvSpPr>
        <p:spPr>
          <a:xfrm>
            <a:off x="-42545" y="5715"/>
            <a:ext cx="2780030" cy="612775"/>
          </a:xfrm>
          <a:prstGeom prst="flowChartDelay">
            <a:avLst/>
          </a:prstGeom>
          <a:solidFill>
            <a:schemeClr val="accent4">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latin typeface="Times New Roman" panose="02020603050405020304" charset="0"/>
                <a:cs typeface="Times New Roman" panose="02020603050405020304" charset="0"/>
              </a:rPr>
              <a:t>Discussion</a:t>
            </a:r>
            <a:endParaRPr lang="en-US" altLang="zh-CN" sz="3200" b="1">
              <a:latin typeface="Times New Roman" panose="02020603050405020304" charset="0"/>
              <a:cs typeface="Times New Roman" panose="02020603050405020304" charset="0"/>
            </a:endParaRPr>
          </a:p>
        </p:txBody>
      </p:sp>
      <p:sp>
        <p:nvSpPr>
          <p:cNvPr id="6" name="文本框 5"/>
          <p:cNvSpPr txBox="1"/>
          <p:nvPr/>
        </p:nvSpPr>
        <p:spPr>
          <a:xfrm>
            <a:off x="210185" y="1985645"/>
            <a:ext cx="2527300" cy="645160"/>
          </a:xfrm>
          <a:prstGeom prst="rect">
            <a:avLst/>
          </a:prstGeom>
          <a:noFill/>
        </p:spPr>
        <p:txBody>
          <a:bodyPr wrap="square" rtlCol="0" anchor="t">
            <a:spAutoFit/>
          </a:bodyPr>
          <a:p>
            <a:r>
              <a:rPr lang="en-US" altLang="zh-CN" sz="3600" b="1">
                <a:solidFill>
                  <a:srgbClr val="C00000"/>
                </a:solidFill>
                <a:latin typeface="Times New Roman" panose="02020603050405020304" charset="0"/>
                <a:cs typeface="Times New Roman" panose="02020603050405020304" charset="0"/>
              </a:rPr>
              <a:t>Partnership</a:t>
            </a:r>
            <a:endParaRPr lang="en-US" altLang="zh-CN" sz="3600" b="1">
              <a:solidFill>
                <a:srgbClr val="C00000"/>
              </a:solidFill>
              <a:latin typeface="Times New Roman" panose="02020603050405020304" charset="0"/>
              <a:cs typeface="Times New Roman" panose="02020603050405020304" charset="0"/>
            </a:endParaRPr>
          </a:p>
        </p:txBody>
      </p:sp>
      <p:sp>
        <p:nvSpPr>
          <p:cNvPr id="7" name="文本框 6"/>
          <p:cNvSpPr txBox="1"/>
          <p:nvPr/>
        </p:nvSpPr>
        <p:spPr>
          <a:xfrm>
            <a:off x="3583305" y="1985645"/>
            <a:ext cx="8439150" cy="1191260"/>
          </a:xfrm>
          <a:prstGeom prst="rect">
            <a:avLst/>
          </a:prstGeom>
          <a:noFill/>
        </p:spPr>
        <p:txBody>
          <a:bodyPr wrap="square" rtlCol="0" anchor="t">
            <a:spAutoFit/>
          </a:bodyPr>
          <a:p>
            <a:pPr indent="0" algn="just" fontAlgn="auto">
              <a:lnSpc>
                <a:spcPts val="2860"/>
              </a:lnSpc>
            </a:pPr>
            <a:r>
              <a:rPr lang="en-US" altLang="zh-CN" sz="2800">
                <a:latin typeface="Times New Roman" panose="02020603050405020304" charset="0"/>
                <a:cs typeface="Times New Roman" panose="02020603050405020304" charset="0"/>
              </a:rPr>
              <a:t>In many industries, the combination of human intelligence and robot precision and efficiency can significantly improve productivity and quality.</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210185" y="3235960"/>
            <a:ext cx="3161030" cy="1198880"/>
          </a:xfrm>
          <a:prstGeom prst="rect">
            <a:avLst/>
          </a:prstGeom>
          <a:noFill/>
        </p:spPr>
        <p:txBody>
          <a:bodyPr wrap="square" rtlCol="0" anchor="t">
            <a:spAutoFit/>
          </a:bodyPr>
          <a:p>
            <a:r>
              <a:rPr lang="en-US" altLang="zh-CN" sz="3600" b="1">
                <a:solidFill>
                  <a:srgbClr val="C00000"/>
                </a:solidFill>
                <a:latin typeface="Times New Roman" panose="02020603050405020304" charset="0"/>
                <a:cs typeface="Times New Roman" panose="02020603050405020304" charset="0"/>
              </a:rPr>
              <a:t>Emotional companionship</a:t>
            </a:r>
            <a:endParaRPr lang="en-US" altLang="zh-CN" sz="3600" b="1">
              <a:solidFill>
                <a:srgbClr val="C00000"/>
              </a:solidFill>
              <a:latin typeface="Times New Roman" panose="02020603050405020304" charset="0"/>
              <a:cs typeface="Times New Roman" panose="02020603050405020304" charset="0"/>
            </a:endParaRPr>
          </a:p>
        </p:txBody>
      </p:sp>
      <p:sp>
        <p:nvSpPr>
          <p:cNvPr id="9" name="文本框 8"/>
          <p:cNvSpPr txBox="1"/>
          <p:nvPr/>
        </p:nvSpPr>
        <p:spPr>
          <a:xfrm>
            <a:off x="3583305" y="3420745"/>
            <a:ext cx="8439785" cy="1558290"/>
          </a:xfrm>
          <a:prstGeom prst="rect">
            <a:avLst/>
          </a:prstGeom>
          <a:noFill/>
        </p:spPr>
        <p:txBody>
          <a:bodyPr wrap="square" rtlCol="0" anchor="t">
            <a:spAutoFit/>
          </a:bodyPr>
          <a:p>
            <a:pPr indent="0" algn="just" fontAlgn="auto">
              <a:lnSpc>
                <a:spcPts val="2860"/>
              </a:lnSpc>
            </a:pPr>
            <a:r>
              <a:rPr lang="en-US" altLang="zh-CN" sz="2800">
                <a:latin typeface="Times New Roman" panose="02020603050405020304" charset="0"/>
                <a:cs typeface="Times New Roman" panose="02020603050405020304" charset="0"/>
              </a:rPr>
              <a:t>As the elderly population grows and social pressures increase, the need for emotional support rises, and robots designed to understand and respond to emotions can offer comfort and companionship.</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210185" y="4923155"/>
            <a:ext cx="3512820" cy="1198880"/>
          </a:xfrm>
          <a:prstGeom prst="rect">
            <a:avLst/>
          </a:prstGeom>
          <a:noFill/>
        </p:spPr>
        <p:txBody>
          <a:bodyPr wrap="square" rtlCol="0" anchor="t">
            <a:spAutoFit/>
          </a:bodyPr>
          <a:p>
            <a:r>
              <a:rPr lang="en-US" altLang="zh-CN" sz="3600" b="1">
                <a:solidFill>
                  <a:srgbClr val="C00000"/>
                </a:solidFill>
                <a:latin typeface="Times New Roman" panose="02020603050405020304" charset="0"/>
                <a:cs typeface="Times New Roman" panose="02020603050405020304" charset="0"/>
              </a:rPr>
              <a:t>teacher-student relationship</a:t>
            </a:r>
            <a:endParaRPr lang="en-US" altLang="zh-CN" sz="3600" b="1">
              <a:solidFill>
                <a:srgbClr val="C00000"/>
              </a:solidFill>
              <a:latin typeface="Times New Roman" panose="02020603050405020304" charset="0"/>
              <a:cs typeface="Times New Roman" panose="02020603050405020304" charset="0"/>
            </a:endParaRPr>
          </a:p>
        </p:txBody>
      </p:sp>
      <p:sp>
        <p:nvSpPr>
          <p:cNvPr id="11" name="文本框 10"/>
          <p:cNvSpPr txBox="1"/>
          <p:nvPr/>
        </p:nvSpPr>
        <p:spPr>
          <a:xfrm>
            <a:off x="3583305" y="5097780"/>
            <a:ext cx="8351520" cy="1191260"/>
          </a:xfrm>
          <a:prstGeom prst="rect">
            <a:avLst/>
          </a:prstGeom>
          <a:noFill/>
        </p:spPr>
        <p:txBody>
          <a:bodyPr wrap="square" rtlCol="0" anchor="t">
            <a:spAutoFit/>
          </a:bodyPr>
          <a:p>
            <a:pPr indent="0" algn="just" fontAlgn="auto">
              <a:lnSpc>
                <a:spcPts val="2860"/>
              </a:lnSpc>
            </a:pPr>
            <a:r>
              <a:rPr lang="en-US" altLang="zh-CN" sz="2800">
                <a:latin typeface="Times New Roman" panose="02020603050405020304" charset="0"/>
                <a:cs typeface="Times New Roman" panose="02020603050405020304" charset="0"/>
              </a:rPr>
              <a:t>Robots based on AI and big data can provide personalized plans, aiding students to better understand knowledge and increase learning efficiency.</a:t>
            </a:r>
            <a:endParaRPr lang="en-US" altLang="zh-CN" sz="2800">
              <a:latin typeface="Times New Roman" panose="02020603050405020304" charset="0"/>
              <a:cs typeface="Times New Roman" panose="02020603050405020304" charset="0"/>
            </a:endParaRPr>
          </a:p>
        </p:txBody>
      </p:sp>
      <p:pic>
        <p:nvPicPr>
          <p:cNvPr id="2" name="图片 1"/>
          <p:cNvPicPr/>
          <p:nvPr/>
        </p:nvPicPr>
        <p:blipFill>
          <a:blip r:embed="rId1">
            <a:clrChange>
              <a:clrFrom>
                <a:srgbClr val="9AD2ED">
                  <a:alpha val="100000"/>
                </a:srgbClr>
              </a:clrFrom>
              <a:clrTo>
                <a:srgbClr val="9AD2ED">
                  <a:alpha val="100000"/>
                  <a:alpha val="0"/>
                </a:srgbClr>
              </a:clrTo>
            </a:clrChange>
          </a:blip>
          <a:stretch>
            <a:fillRect/>
          </a:stretch>
        </p:blipFill>
        <p:spPr>
          <a:xfrm>
            <a:off x="10441305" y="5715"/>
            <a:ext cx="1750695" cy="10579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2"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1"/>
      <p:bldP spid="8" grpId="2"/>
      <p:bldP spid="9" grpId="0"/>
      <p:bldP spid="10" grpId="0"/>
      <p:bldP spid="11" grpId="0"/>
    </p:bldLst>
  </p:timing>
</p:sld>
</file>

<file path=ppt/tags/tag1.xml><?xml version="1.0" encoding="utf-8"?>
<p:tagLst xmlns:p="http://schemas.openxmlformats.org/presentationml/2006/main">
  <p:tag name="KSO_WM_MEDIACOVER_FLAG" val="1"/>
  <p:tag name="KSO_WM_UNIT_MEDIACOVER_BTN_STATE" val="1"/>
  <p:tag name="KSO_WM_UNIT_MEDIACOVER_BTNRECT" val="0*0*0*0"/>
</p:tagLst>
</file>

<file path=ppt/tags/tag10.xml><?xml version="1.0" encoding="utf-8"?>
<p:tagLst xmlns:p="http://schemas.openxmlformats.org/presentationml/2006/main">
  <p:tag name="KSO_WM_DIAGRAM_VIRTUALLY_FRAME" val="{&quot;height&quot;:219.7,&quot;left&quot;:3.6,&quot;top&quot;:243,&quot;width&quot;:717.4}"/>
</p:tagLst>
</file>

<file path=ppt/tags/tag11.xml><?xml version="1.0" encoding="utf-8"?>
<p:tagLst xmlns:p="http://schemas.openxmlformats.org/presentationml/2006/main">
  <p:tag name="KSO_WM_DIAGRAM_VIRTUALLY_FRAME" val="{&quot;height&quot;:219.7,&quot;left&quot;:3.6,&quot;top&quot;:243,&quot;width&quot;:717.4}"/>
</p:tagLst>
</file>

<file path=ppt/tags/tag12.xml><?xml version="1.0" encoding="utf-8"?>
<p:tagLst xmlns:p="http://schemas.openxmlformats.org/presentationml/2006/main">
  <p:tag name="KSO_WM_DIAGRAM_VIRTUALLY_FRAME" val="{&quot;height&quot;:219.7,&quot;left&quot;:3.6,&quot;top&quot;:243,&quot;width&quot;:717.4}"/>
</p:tagLst>
</file>

<file path=ppt/tags/tag13.xml><?xml version="1.0" encoding="utf-8"?>
<p:tagLst xmlns:p="http://schemas.openxmlformats.org/presentationml/2006/main">
  <p:tag name="KSO_WM_DIAGRAM_VIRTUALLY_FRAME" val="{&quot;height&quot;:219.7,&quot;left&quot;:3.6,&quot;top&quot;:243,&quot;width&quot;:717.4}"/>
</p:tagLst>
</file>

<file path=ppt/tags/tag14.xml><?xml version="1.0" encoding="utf-8"?>
<p:tagLst xmlns:p="http://schemas.openxmlformats.org/presentationml/2006/main">
  <p:tag name="KSO_WM_DIAGRAM_VIRTUALLY_FRAME" val="{&quot;height&quot;:219.7,&quot;left&quot;:3.6,&quot;top&quot;:243,&quot;width&quot;:717.4}"/>
</p:tagLst>
</file>

<file path=ppt/tags/tag15.xml><?xml version="1.0" encoding="utf-8"?>
<p:tagLst xmlns:p="http://schemas.openxmlformats.org/presentationml/2006/main">
  <p:tag name="KSO_WM_DIAGRAM_VIRTUALLY_FRAME" val="{&quot;height&quot;:219.7,&quot;left&quot;:3.6,&quot;top&quot;:243,&quot;width&quot;:717.4}"/>
</p:tagLst>
</file>

<file path=ppt/tags/tag16.xml><?xml version="1.0" encoding="utf-8"?>
<p:tagLst xmlns:p="http://schemas.openxmlformats.org/presentationml/2006/main">
  <p:tag name="KSO_WM_DIAGRAM_VIRTUALLY_FRAME" val="{&quot;height&quot;:219.7,&quot;left&quot;:3.6,&quot;top&quot;:243,&quot;width&quot;:717.4}"/>
</p:tagLst>
</file>

<file path=ppt/tags/tag17.xml><?xml version="1.0" encoding="utf-8"?>
<p:tagLst xmlns:p="http://schemas.openxmlformats.org/presentationml/2006/main">
  <p:tag name="KSO_WM_DIAGRAM_VIRTUALLY_FRAME" val="{&quot;height&quot;:219.7,&quot;left&quot;:3.6,&quot;top&quot;:243,&quot;width&quot;:717.4}"/>
</p:tagLst>
</file>

<file path=ppt/tags/tag18.xml><?xml version="1.0" encoding="utf-8"?>
<p:tagLst xmlns:p="http://schemas.openxmlformats.org/presentationml/2006/main">
  <p:tag name="KSO_WM_DIAGRAM_VIRTUALLY_FRAME" val="{&quot;height&quot;:219.7,&quot;left&quot;:3.6,&quot;top&quot;:243,&quot;width&quot;:717.4}"/>
</p:tagLst>
</file>

<file path=ppt/tags/tag19.xml><?xml version="1.0" encoding="utf-8"?>
<p:tagLst xmlns:p="http://schemas.openxmlformats.org/presentationml/2006/main">
  <p:tag name="KSO_WM_DIAGRAM_VIRTUALLY_FRAME" val="{&quot;height&quot;:219.7,&quot;left&quot;:3.6,&quot;top&quot;:243,&quot;width&quot;:717.4}"/>
</p:tagLst>
</file>

<file path=ppt/tags/tag2.xml><?xml version="1.0" encoding="utf-8"?>
<p:tagLst xmlns:p="http://schemas.openxmlformats.org/presentationml/2006/main">
  <p:tag name="AS_UNIQUEID" val="465"/>
</p:tagLst>
</file>

<file path=ppt/tags/tag20.xml><?xml version="1.0" encoding="utf-8"?>
<p:tagLst xmlns:p="http://schemas.openxmlformats.org/presentationml/2006/main">
  <p:tag name="KSO_WM_DIAGRAM_VIRTUALLY_FRAME" val="{&quot;height&quot;:219.7,&quot;left&quot;:3.6,&quot;top&quot;:243,&quot;width&quot;:717.4}"/>
</p:tagLst>
</file>

<file path=ppt/tags/tag21.xml><?xml version="1.0" encoding="utf-8"?>
<p:tagLst xmlns:p="http://schemas.openxmlformats.org/presentationml/2006/main">
  <p:tag name="KSO_WM_DIAGRAM_VIRTUALLY_FRAME" val="{&quot;height&quot;:219.7,&quot;left&quot;:3.6,&quot;top&quot;:243,&quot;width&quot;:717.4}"/>
</p:tagLst>
</file>

<file path=ppt/tags/tag22.xml><?xml version="1.0" encoding="utf-8"?>
<p:tagLst xmlns:p="http://schemas.openxmlformats.org/presentationml/2006/main">
  <p:tag name="KSO_WM_DIAGRAM_VIRTUALLY_FRAME" val="{&quot;height&quot;:219.7,&quot;left&quot;:3.6,&quot;top&quot;:243,&quot;width&quot;:717.4}"/>
</p:tagLst>
</file>

<file path=ppt/tags/tag23.xml><?xml version="1.0" encoding="utf-8"?>
<p:tagLst xmlns:p="http://schemas.openxmlformats.org/presentationml/2006/main">
  <p:tag name="KSO_WM_DIAGRAM_VIRTUALLY_FRAME" val="{&quot;height&quot;:219.7,&quot;left&quot;:3.6,&quot;top&quot;:243,&quot;width&quot;:717.4}"/>
</p:tagLst>
</file>

<file path=ppt/tags/tag24.xml><?xml version="1.0" encoding="utf-8"?>
<p:tagLst xmlns:p="http://schemas.openxmlformats.org/presentationml/2006/main">
  <p:tag name="KSO_WM_SPECIAL_SOURCE" val="bdnull"/>
</p:tagLst>
</file>

<file path=ppt/tags/tag25.xml><?xml version="1.0" encoding="utf-8"?>
<p:tagLst xmlns:p="http://schemas.openxmlformats.org/presentationml/2006/main">
  <p:tag name="AS_UNIQUEID" val="1168"/>
</p:tagLst>
</file>

<file path=ppt/tags/tag26.xml><?xml version="1.0" encoding="utf-8"?>
<p:tagLst xmlns:p="http://schemas.openxmlformats.org/presentationml/2006/main">
  <p:tag name="AS_UNIQUEID" val="1162"/>
</p:tagLst>
</file>

<file path=ppt/tags/tag3.xml><?xml version="1.0" encoding="utf-8"?>
<p:tagLst xmlns:p="http://schemas.openxmlformats.org/presentationml/2006/main">
  <p:tag name="AS_UNIQUEID" val="465"/>
</p:tagLst>
</file>

<file path=ppt/tags/tag4.xml><?xml version="1.0" encoding="utf-8"?>
<p:tagLst xmlns:p="http://schemas.openxmlformats.org/presentationml/2006/main">
  <p:tag name="AS_UNIQUEID" val="465"/>
</p:tagLst>
</file>

<file path=ppt/tags/tag5.xml><?xml version="1.0" encoding="utf-8"?>
<p:tagLst xmlns:p="http://schemas.openxmlformats.org/presentationml/2006/main">
  <p:tag name="KSO_WM_DIAGRAM_VIRTUALLY_FRAME" val="{&quot;height&quot;:219.7,&quot;left&quot;:3.6,&quot;top&quot;:243,&quot;width&quot;:717.4}"/>
</p:tagLst>
</file>

<file path=ppt/tags/tag6.xml><?xml version="1.0" encoding="utf-8"?>
<p:tagLst xmlns:p="http://schemas.openxmlformats.org/presentationml/2006/main">
  <p:tag name="KSO_WM_DIAGRAM_VIRTUALLY_FRAME" val="{&quot;height&quot;:219.7,&quot;left&quot;:3.6,&quot;top&quot;:243,&quot;width&quot;:717.4}"/>
</p:tagLst>
</file>

<file path=ppt/tags/tag7.xml><?xml version="1.0" encoding="utf-8"?>
<p:tagLst xmlns:p="http://schemas.openxmlformats.org/presentationml/2006/main">
  <p:tag name="KSO_WM_DIAGRAM_VIRTUALLY_FRAME" val="{&quot;height&quot;:219.7,&quot;left&quot;:3.6,&quot;top&quot;:243,&quot;width&quot;:717.4}"/>
</p:tagLst>
</file>

<file path=ppt/tags/tag8.xml><?xml version="1.0" encoding="utf-8"?>
<p:tagLst xmlns:p="http://schemas.openxmlformats.org/presentationml/2006/main">
  <p:tag name="KSO_WM_DIAGRAM_VIRTUALLY_FRAME" val="{&quot;height&quot;:219.7,&quot;left&quot;:3.6,&quot;top&quot;:243,&quot;width&quot;:717.4}"/>
</p:tagLst>
</file>

<file path=ppt/tags/tag9.xml><?xml version="1.0" encoding="utf-8"?>
<p:tagLst xmlns:p="http://schemas.openxmlformats.org/presentationml/2006/main">
  <p:tag name="KSO_WM_DIAGRAM_VIRTUALLY_FRAME" val="{&quot;height&quot;:219.7,&quot;left&quot;:3.6,&quot;top&quot;:243,&quot;width&quot;:717.4}"/>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8986</Words>
  <Application>WPS 演示</Application>
  <PresentationFormat>宽屏</PresentationFormat>
  <Paragraphs>308</Paragraphs>
  <Slides>13</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13</vt:i4>
      </vt:variant>
    </vt:vector>
  </HeadingPairs>
  <TitlesOfParts>
    <vt:vector size="30" baseType="lpstr">
      <vt:lpstr>Arial</vt:lpstr>
      <vt:lpstr>宋体</vt:lpstr>
      <vt:lpstr>Wingdings</vt:lpstr>
      <vt:lpstr>Times New Roman</vt:lpstr>
      <vt:lpstr>Tw Cen MT</vt:lpstr>
      <vt:lpstr>华文仿宋</vt:lpstr>
      <vt:lpstr>方正小标宋简体</vt:lpstr>
      <vt:lpstr>锐字工房金刚粗黑简1.0</vt:lpstr>
      <vt:lpstr>微软雅黑</vt:lpstr>
      <vt:lpstr>Calibri</vt:lpstr>
      <vt:lpstr>Arial Unicode MS</vt:lpstr>
      <vt:lpstr>Segoe Print</vt:lpstr>
      <vt:lpstr>HelveticaNeue</vt:lpstr>
      <vt:lpstr>华文新魏</vt:lpstr>
      <vt:lpstr>仿宋</vt:lpstr>
      <vt:lpstr>黑体</vt:lpstr>
      <vt:lpstr>WPS</vt:lpstr>
      <vt:lpstr>PowerPoint 演示文稿</vt:lpstr>
      <vt:lpstr>XB4U1 Science Fiction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潘佳娜</dc:creator>
  <cp:lastModifiedBy>Administrator</cp:lastModifiedBy>
  <cp:revision>42</cp:revision>
  <dcterms:created xsi:type="dcterms:W3CDTF">2023-08-09T12:44:00Z</dcterms:created>
  <dcterms:modified xsi:type="dcterms:W3CDTF">2025-04-27T08:45:46Z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2052-11.8.2.7978</vt:lpwstr>
  </property>
</Properties>
</file>