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411" r:id="rId4"/>
    <p:sldId id="3381" r:id="rId5"/>
    <p:sldId id="258" r:id="rId7"/>
    <p:sldId id="259" r:id="rId8"/>
    <p:sldId id="3382" r:id="rId9"/>
    <p:sldId id="3397" r:id="rId10"/>
    <p:sldId id="3398" r:id="rId11"/>
    <p:sldId id="3399" r:id="rId12"/>
    <p:sldId id="3400" r:id="rId13"/>
    <p:sldId id="3401" r:id="rId14"/>
    <p:sldId id="3402" r:id="rId15"/>
    <p:sldId id="3403" r:id="rId16"/>
    <p:sldId id="3404" r:id="rId17"/>
    <p:sldId id="3405" r:id="rId18"/>
    <p:sldId id="3406" r:id="rId19"/>
    <p:sldId id="3408" r:id="rId20"/>
    <p:sldId id="3407" r:id="rId21"/>
    <p:sldId id="3387"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3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F3264-BBB9-4337-A98D-7CD10D8E860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EBC57-4537-4BEF-BAFB-07BADAA0481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9EBC57-4537-4BEF-BAFB-07BADAA0481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39EBC57-4537-4BEF-BAFB-07BADAA0481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39EBC57-4537-4BEF-BAFB-07BADAA0481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文本框 37"/>
          <p:cNvSpPr txBox="1"/>
          <p:nvPr userDrawn="1"/>
        </p:nvSpPr>
        <p:spPr>
          <a:xfrm>
            <a:off x="432355" y="261627"/>
            <a:ext cx="3337354" cy="498997"/>
          </a:xfrm>
          <a:prstGeom prst="rect">
            <a:avLst/>
          </a:prstGeom>
          <a:noFill/>
        </p:spPr>
        <p:txBody>
          <a:bodyPr wrap="none" lIns="128539" tIns="64269" rIns="128539" bIns="64269" rtlCol="0">
            <a:spAutoFit/>
          </a:bodyPr>
          <a:lstStyle/>
          <a:p>
            <a:pPr defTabSz="1285240"/>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8" name="文本框 38"/>
          <p:cNvSpPr txBox="1"/>
          <p:nvPr userDrawn="1"/>
        </p:nvSpPr>
        <p:spPr>
          <a:xfrm>
            <a:off x="432354" y="651816"/>
            <a:ext cx="3130887" cy="375886"/>
          </a:xfrm>
          <a:prstGeom prst="rect">
            <a:avLst/>
          </a:prstGeom>
          <a:noFill/>
        </p:spPr>
        <p:txBody>
          <a:bodyPr wrap="none" lIns="128539" tIns="64269" rIns="128539" bIns="64269" rtlCol="0">
            <a:spAutoFit/>
          </a:bodyPr>
          <a:lstStyle/>
          <a:p>
            <a:pPr defTabSz="1285240"/>
            <a:r>
              <a:rPr lang="en-US" altLang="zh-CN" sz="1600" dirty="0">
                <a:solidFill>
                  <a:schemeClr val="tx1">
                    <a:lumMod val="50000"/>
                    <a:lumOff val="50000"/>
                  </a:schemeClr>
                </a:solidFill>
                <a:cs typeface="+mn-ea"/>
                <a:sym typeface="+mn-lt"/>
              </a:rPr>
              <a:t>ADD RELATED TITLE WORDS</a:t>
            </a:r>
            <a:endParaRPr lang="zh-CN" altLang="en-US" sz="1600" dirty="0">
              <a:solidFill>
                <a:schemeClr val="tx1">
                  <a:lumMod val="50000"/>
                  <a:lumOff val="50000"/>
                </a:schemeClr>
              </a:solidFill>
              <a:cs typeface="+mn-ea"/>
              <a:sym typeface="+mn-lt"/>
            </a:endParaRPr>
          </a:p>
        </p:txBody>
      </p:sp>
    </p:spTree>
  </p:cSld>
  <p:clrMapOvr>
    <a:masterClrMapping/>
  </p:clrMapOvr>
  <p:transition spd="med" advClick="0" advTm="5000">
    <p:pull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教学分析</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Tree>
  </p:cSld>
  <p:clrMapOvr>
    <a:masterClrMapping/>
  </p:clrMapOvr>
  <p:transition spd="med" advClick="0" advTm="5000">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教学方案</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教学内容</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fld>
            <a:endParaRPr lang="zh-CN" altLang="en-US"/>
          </a:p>
        </p:txBody>
      </p:sp>
      <p:sp>
        <p:nvSpPr>
          <p:cNvPr id="9" name="文本框 32"/>
          <p:cNvSpPr txBox="1"/>
          <p:nvPr userDrawn="1"/>
        </p:nvSpPr>
        <p:spPr>
          <a:xfrm>
            <a:off x="353485" y="357607"/>
            <a:ext cx="1140009" cy="379441"/>
          </a:xfrm>
          <a:prstGeom prst="rect">
            <a:avLst/>
          </a:prstGeom>
          <a:noFill/>
        </p:spPr>
        <p:txBody>
          <a:bodyPr wrap="none" lIns="91417" tIns="45709" rIns="91417" bIns="45709">
            <a:spAutoFit/>
          </a:bodyPr>
          <a:lstStyle/>
          <a:p>
            <a:r>
              <a:rPr lang="zh-CN" altLang="en-US"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教学总结</a:t>
            </a:r>
            <a:endParaRPr lang="en-US" altLang="zh-CN" sz="1865"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userDrawn="1"/>
        </p:nvSpPr>
        <p:spPr>
          <a:xfrm>
            <a:off x="0" y="261627"/>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400">
              <a:defRPr/>
            </a:pPr>
            <a:endParaRPr lang="zh-CN" altLang="en-US" sz="1865" dirty="0">
              <a:solidFill>
                <a:srgbClr val="E7E6E6">
                  <a:lumMod val="50000"/>
                </a:srgbClr>
              </a:solidFill>
              <a:cs typeface="+mn-ea"/>
              <a:sym typeface="+mn-lt"/>
            </a:endParaRPr>
          </a:p>
        </p:txBody>
      </p:sp>
    </p:spTree>
  </p:cSld>
  <p:clrMapOvr>
    <a:masterClrMapping/>
  </p:clrMapOvr>
  <p:transition spd="med" advClick="0" advTm="5000">
    <p:pull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203" y="274160"/>
            <a:ext cx="10973597"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203" y="1600604"/>
            <a:ext cx="10973597" cy="4525636"/>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spd="med" advClick="0" advTm="5000">
    <p:pull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fld>
            <a:endParaRPr lang="zh-CN" altLang="en-US"/>
          </a:p>
        </p:txBody>
      </p:sp>
    </p:spTree>
  </p:cSld>
  <p:clrMapOvr>
    <a:masterClrMapping/>
  </p:clrMapOvr>
  <p:transition spd="med" advClick="0" advTm="5000">
    <p:pull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fld>
            <a:endParaRPr lang="zh-CN" altLang="en-US"/>
          </a:p>
        </p:txBody>
      </p:sp>
    </p:spTree>
  </p:cSld>
  <p:clrMapOvr>
    <a:masterClrMapping/>
  </p:clrMapOvr>
  <p:transition spd="med" advClick="0" advTm="5000">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 y="0"/>
            <a:ext cx="12191332" cy="6858000"/>
          </a:xfrm>
          <a:prstGeom prst="rect">
            <a:avLst/>
          </a:prstGeom>
        </p:spPr>
      </p:pic>
      <p:grpSp>
        <p:nvGrpSpPr>
          <p:cNvPr id="2" name="组合 3"/>
          <p:cNvGrpSpPr/>
          <p:nvPr userDrawn="1"/>
        </p:nvGrpSpPr>
        <p:grpSpPr bwMode="auto">
          <a:xfrm flipH="1">
            <a:off x="-1" y="330691"/>
            <a:ext cx="2396221" cy="676275"/>
            <a:chOff x="2370576" y="533400"/>
            <a:chExt cx="2417494" cy="675969"/>
          </a:xfrm>
          <a:solidFill>
            <a:srgbClr val="EE1C39"/>
          </a:solidFill>
        </p:grpSpPr>
        <p:sp>
          <p:nvSpPr>
            <p:cNvPr id="3"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a:cs typeface="+mn-ea"/>
                <a:sym typeface="+mn-lt"/>
              </a:endParaRPr>
            </a:p>
          </p:txBody>
        </p:sp>
        <p:sp>
          <p:nvSpPr>
            <p:cNvPr id="4"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0">
                <a:cs typeface="+mn-ea"/>
                <a:sym typeface="+mn-lt"/>
              </a:endParaRPr>
            </a:p>
          </p:txBody>
        </p:sp>
      </p:grpSp>
      <p:sp>
        <p:nvSpPr>
          <p:cNvPr id="6" name="文本框 12"/>
          <p:cNvSpPr txBox="1">
            <a:spLocks noChangeArrowheads="1"/>
          </p:cNvSpPr>
          <p:nvPr userDrawn="1"/>
        </p:nvSpPr>
        <p:spPr bwMode="auto">
          <a:xfrm>
            <a:off x="-1" y="493728"/>
            <a:ext cx="2394787" cy="8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sz="2400" dirty="0">
                <a:solidFill>
                  <a:schemeClr val="bg1"/>
                </a:solidFill>
                <a:latin typeface="微软雅黑" panose="020B0503020204020204" pitchFamily="34" charset="-122"/>
                <a:ea typeface="微软雅黑" panose="020B0503020204020204" pitchFamily="34" charset="-122"/>
                <a:cs typeface="+mn-ea"/>
                <a:sym typeface="+mn-lt"/>
              </a:rPr>
              <a:t>点击添加相关标题文字</a:t>
            </a:r>
            <a:endParaRPr lang="zh-CN" altLang="en-US" sz="2400"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transition spd="med" advClick="0" advTm="5000">
    <p:pull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5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CC48DD4-A9AD-4113-82BD-DB389D9CB60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BEA383-4DC3-49F8-8A34-8517224E5316}" type="slidenum">
              <a:rPr lang="zh-CN" altLang="en-US" smtClean="0"/>
            </a:fld>
            <a:endParaRPr lang="zh-CN" altLang="en-US"/>
          </a:p>
        </p:txBody>
      </p:sp>
    </p:spTree>
  </p:cSld>
  <p:clrMapOvr>
    <a:masterClrMapping/>
  </p:clrMapOvr>
  <p:transition spd="med" advClick="0" advTm="5000">
    <p:pull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p:transition spd="med" advClick="0" advTm="5000">
    <p:pull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7DC5F099-578E-4E86-AD12-FF9E5BEE1F8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4B3D1-06D4-4639-99E8-A4D864A16815}" type="slidenum">
              <a:rPr lang="zh-CN" altLang="en-US" smtClean="0"/>
            </a:fld>
            <a:endParaRPr lang="zh-CN" altLang="en-US"/>
          </a:p>
        </p:txBody>
      </p:sp>
    </p:spTree>
  </p:cSld>
  <p:clrMapOvr>
    <a:masterClrMapping/>
  </p:clrMapOvr>
  <p:transition spd="med" advClick="0" advTm="5000">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6FF9F79-32BC-4082-8B8B-A12F76E3668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F8637DC-D2AA-46FB-8B03-18AF259645F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0" Type="http://schemas.openxmlformats.org/officeDocument/2006/relationships/theme" Target="../theme/theme2.xml"/><Relationship Id="rId2" Type="http://schemas.openxmlformats.org/officeDocument/2006/relationships/slideLayout" Target="../slideLayouts/slideLayout13.xml"/><Relationship Id="rId19" Type="http://schemas.openxmlformats.org/officeDocument/2006/relationships/image" Target="../media/image1.jpeg"/><Relationship Id="rId18" Type="http://schemas.openxmlformats.org/officeDocument/2006/relationships/image" Target="../media/image3.jpeg"/><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F9F79-32BC-4082-8B8B-A12F76E3668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637DC-D2AA-46FB-8B03-18AF259645F5}"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90" y="365781"/>
            <a:ext cx="10515223" cy="1324635"/>
          </a:xfrm>
          <a:prstGeom prst="rect">
            <a:avLst/>
          </a:prstGeom>
        </p:spPr>
        <p:txBody>
          <a:bodyPr vert="horz" lIns="65032" tIns="32516" rIns="65032" bIns="3251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390" y="1825891"/>
            <a:ext cx="10515223" cy="4351728"/>
          </a:xfrm>
          <a:prstGeom prst="rect">
            <a:avLst/>
          </a:prstGeom>
        </p:spPr>
        <p:txBody>
          <a:bodyPr vert="horz" lIns="65032" tIns="32516" rIns="65032" bIns="32516"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390" y="6356747"/>
            <a:ext cx="2742448" cy="364274"/>
          </a:xfrm>
          <a:prstGeom prst="rect">
            <a:avLst/>
          </a:prstGeom>
        </p:spPr>
        <p:txBody>
          <a:bodyPr vert="horz" lIns="65032" tIns="32516" rIns="65032" bIns="32516" rtlCol="0" anchor="ctr"/>
          <a:lstStyle>
            <a:lvl1pPr algn="l">
              <a:defRPr sz="120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3" y="6356747"/>
            <a:ext cx="4115176" cy="364274"/>
          </a:xfrm>
          <a:prstGeom prst="rect">
            <a:avLst/>
          </a:prstGeom>
        </p:spPr>
        <p:txBody>
          <a:bodyPr vert="horz" lIns="65032" tIns="32516" rIns="65032" bIns="32516"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8" cy="364274"/>
          </a:xfrm>
          <a:prstGeom prst="rect">
            <a:avLst/>
          </a:prstGeom>
        </p:spPr>
        <p:txBody>
          <a:bodyPr vert="horz" lIns="65032" tIns="32516" rIns="65032" bIns="32516" rtlCol="0" anchor="ctr"/>
          <a:lstStyle>
            <a:lvl1pPr algn="r">
              <a:defRPr sz="1200">
                <a:solidFill>
                  <a:schemeClr val="tx1">
                    <a:tint val="75000"/>
                  </a:schemeClr>
                </a:solidFill>
              </a:defRPr>
            </a:lvl1pPr>
          </a:lstStyle>
          <a:p>
            <a:fld id="{118D5ACA-62CA-46DB-AD6B-12EDD6D51A23}" type="slidenum">
              <a:rPr lang="zh-CN" altLang="en-US" smtClean="0"/>
            </a:fld>
            <a:endParaRPr lang="zh-CN" altLang="en-US"/>
          </a:p>
        </p:txBody>
      </p:sp>
      <p:pic>
        <p:nvPicPr>
          <p:cNvPr id="2050" name="Picture 2" descr="C:\Users\Administrator\Desktop\新建文件夹 (3)\875869dd1e15439本.jpg"/>
          <p:cNvPicPr>
            <a:picLocks noChangeAspect="1" noChangeArrowheads="1"/>
          </p:cNvPicPr>
          <p:nvPr userDrawn="1"/>
        </p:nvPicPr>
        <p:blipFill>
          <a:blip r:embed="rId18" cstate="print"/>
          <a:srcRect/>
          <a:stretch>
            <a:fillRect/>
          </a:stretch>
        </p:blipFill>
        <p:spPr bwMode="auto">
          <a:xfrm>
            <a:off x="2117" y="1"/>
            <a:ext cx="12189883" cy="6862232"/>
          </a:xfrm>
          <a:prstGeom prst="rect">
            <a:avLst/>
          </a:prstGeom>
          <a:noFill/>
        </p:spPr>
      </p:pic>
      <p:pic>
        <p:nvPicPr>
          <p:cNvPr id="5124" name="图片 6" descr="logo横版 png"/>
          <p:cNvPicPr>
            <a:picLocks noChangeAspect="1"/>
          </p:cNvPicPr>
          <p:nvPr userDrawn="1"/>
        </p:nvPicPr>
        <p:blipFill>
          <a:blip r:embed="rId19"/>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med" advClick="0" advTm="5000">
    <p:pull dir="ld"/>
  </p:transition>
  <p:txStyles>
    <p:titleStyle>
      <a:lvl1pPr algn="l" defTabSz="866775" rtl="0" eaLnBrk="1" latinLnBrk="0" hangingPunct="1">
        <a:lnSpc>
          <a:spcPct val="90000"/>
        </a:lnSpc>
        <a:spcBef>
          <a:spcPct val="0"/>
        </a:spcBef>
        <a:buNone/>
        <a:defRPr sz="413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ts val="950"/>
        </a:spcBef>
        <a:buFont typeface="Arial" panose="020B0604020202020204" pitchFamily="34" charset="0"/>
        <a:buChar char="•"/>
        <a:defRPr sz="2665" kern="1200">
          <a:solidFill>
            <a:schemeClr val="tx1"/>
          </a:solidFill>
          <a:latin typeface="+mn-lt"/>
          <a:ea typeface="+mn-ea"/>
          <a:cs typeface="+mn-cs"/>
        </a:defRPr>
      </a:lvl1pPr>
      <a:lvl2pPr marL="650240" indent="-216535" algn="l" defTabSz="866775" rtl="0" eaLnBrk="1" latinLnBrk="0" hangingPunct="1">
        <a:lnSpc>
          <a:spcPct val="90000"/>
        </a:lnSpc>
        <a:spcBef>
          <a:spcPts val="475"/>
        </a:spcBef>
        <a:buFont typeface="Arial" panose="020B0604020202020204" pitchFamily="34" charset="0"/>
        <a:buChar char="•"/>
        <a:defRPr sz="2265" kern="1200">
          <a:solidFill>
            <a:schemeClr val="tx1"/>
          </a:solidFill>
          <a:latin typeface="+mn-lt"/>
          <a:ea typeface="+mn-ea"/>
          <a:cs typeface="+mn-cs"/>
        </a:defRPr>
      </a:lvl2pPr>
      <a:lvl3pPr marL="1083310" indent="-216535" algn="l" defTabSz="866775" rtl="0" eaLnBrk="1" latinLnBrk="0" hangingPunct="1">
        <a:lnSpc>
          <a:spcPct val="90000"/>
        </a:lnSpc>
        <a:spcBef>
          <a:spcPts val="475"/>
        </a:spcBef>
        <a:buFont typeface="Arial" panose="020B0604020202020204" pitchFamily="34" charset="0"/>
        <a:buChar char="•"/>
        <a:defRPr sz="1865" kern="1200">
          <a:solidFill>
            <a:schemeClr val="tx1"/>
          </a:solidFill>
          <a:latin typeface="+mn-lt"/>
          <a:ea typeface="+mn-ea"/>
          <a:cs typeface="+mn-cs"/>
        </a:defRPr>
      </a:lvl3pPr>
      <a:lvl4pPr marL="151701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4pPr>
      <a:lvl5pPr marL="195008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6pPr>
      <a:lvl7pPr marL="281686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7pPr>
      <a:lvl8pPr marL="3250565"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35" kern="1200">
          <a:solidFill>
            <a:schemeClr val="tx1"/>
          </a:solidFill>
          <a:latin typeface="+mn-lt"/>
          <a:ea typeface="+mn-ea"/>
          <a:cs typeface="+mn-cs"/>
        </a:defRPr>
      </a:lvl9pPr>
    </p:bodyStyle>
    <p:otherStyle>
      <a:defPPr>
        <a:defRPr lang="zh-CN"/>
      </a:defPPr>
      <a:lvl1pPr marL="0" algn="l" defTabSz="866775" rtl="0" eaLnBrk="1" latinLnBrk="0" hangingPunct="1">
        <a:defRPr sz="1735" kern="1200">
          <a:solidFill>
            <a:schemeClr val="tx1"/>
          </a:solidFill>
          <a:latin typeface="+mn-lt"/>
          <a:ea typeface="+mn-ea"/>
          <a:cs typeface="+mn-cs"/>
        </a:defRPr>
      </a:lvl1pPr>
      <a:lvl2pPr marL="433705" algn="l" defTabSz="866775" rtl="0" eaLnBrk="1" latinLnBrk="0" hangingPunct="1">
        <a:defRPr sz="1735" kern="1200">
          <a:solidFill>
            <a:schemeClr val="tx1"/>
          </a:solidFill>
          <a:latin typeface="+mn-lt"/>
          <a:ea typeface="+mn-ea"/>
          <a:cs typeface="+mn-cs"/>
        </a:defRPr>
      </a:lvl2pPr>
      <a:lvl3pPr marL="866775" algn="l" defTabSz="866775" rtl="0" eaLnBrk="1" latinLnBrk="0" hangingPunct="1">
        <a:defRPr sz="1735" kern="1200">
          <a:solidFill>
            <a:schemeClr val="tx1"/>
          </a:solidFill>
          <a:latin typeface="+mn-lt"/>
          <a:ea typeface="+mn-ea"/>
          <a:cs typeface="+mn-cs"/>
        </a:defRPr>
      </a:lvl3pPr>
      <a:lvl4pPr marL="1300480" algn="l" defTabSz="866775" rtl="0" eaLnBrk="1" latinLnBrk="0" hangingPunct="1">
        <a:defRPr sz="1735" kern="1200">
          <a:solidFill>
            <a:schemeClr val="tx1"/>
          </a:solidFill>
          <a:latin typeface="+mn-lt"/>
          <a:ea typeface="+mn-ea"/>
          <a:cs typeface="+mn-cs"/>
        </a:defRPr>
      </a:lvl4pPr>
      <a:lvl5pPr marL="1733550" algn="l" defTabSz="866775" rtl="0" eaLnBrk="1" latinLnBrk="0" hangingPunct="1">
        <a:defRPr sz="1735" kern="1200">
          <a:solidFill>
            <a:schemeClr val="tx1"/>
          </a:solidFill>
          <a:latin typeface="+mn-lt"/>
          <a:ea typeface="+mn-ea"/>
          <a:cs typeface="+mn-cs"/>
        </a:defRPr>
      </a:lvl5pPr>
      <a:lvl6pPr marL="2167255" algn="l" defTabSz="866775" rtl="0" eaLnBrk="1" latinLnBrk="0" hangingPunct="1">
        <a:defRPr sz="1735" kern="1200">
          <a:solidFill>
            <a:schemeClr val="tx1"/>
          </a:solidFill>
          <a:latin typeface="+mn-lt"/>
          <a:ea typeface="+mn-ea"/>
          <a:cs typeface="+mn-cs"/>
        </a:defRPr>
      </a:lvl6pPr>
      <a:lvl7pPr marL="2600325" algn="l" defTabSz="866775" rtl="0" eaLnBrk="1" latinLnBrk="0" hangingPunct="1">
        <a:defRPr sz="1735" kern="1200">
          <a:solidFill>
            <a:schemeClr val="tx1"/>
          </a:solidFill>
          <a:latin typeface="+mn-lt"/>
          <a:ea typeface="+mn-ea"/>
          <a:cs typeface="+mn-cs"/>
        </a:defRPr>
      </a:lvl7pPr>
      <a:lvl8pPr marL="3034030" algn="l" defTabSz="866775" rtl="0" eaLnBrk="1" latinLnBrk="0" hangingPunct="1">
        <a:defRPr sz="1735" kern="1200">
          <a:solidFill>
            <a:schemeClr val="tx1"/>
          </a:solidFill>
          <a:latin typeface="+mn-lt"/>
          <a:ea typeface="+mn-ea"/>
          <a:cs typeface="+mn-cs"/>
        </a:defRPr>
      </a:lvl8pPr>
      <a:lvl9pPr marL="3467100" algn="l" defTabSz="866775" rtl="0" eaLnBrk="1" latinLnBrk="0" hangingPunct="1">
        <a:defRPr sz="17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jpe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8.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transition spd="med" advClick="0" advTm="5000">
    <p:pull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201" y="796280"/>
            <a:ext cx="11186343" cy="1325563"/>
          </a:xfrm>
          <a:solidFill>
            <a:schemeClr val="accent3">
              <a:lumMod val="20000"/>
              <a:lumOff val="80000"/>
            </a:schemeClr>
          </a:solidFill>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老师在课堂上讲课，学生们认真听讲。下课铃响了，大家收拾东西，去操场玩。</a:t>
            </a: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lang="en-US" altLang="zh-CN" sz="2700" dirty="0"/>
            </a:br>
            <a:br>
              <a:rPr lang="en-US" altLang="zh-CN" sz="2700" dirty="0"/>
            </a:br>
            <a:endParaRPr lang="zh-CN" altLang="en-US" dirty="0"/>
          </a:p>
        </p:txBody>
      </p:sp>
      <p:sp>
        <p:nvSpPr>
          <p:cNvPr id="3" name="内容占位符 2"/>
          <p:cNvSpPr>
            <a:spLocks noGrp="1"/>
          </p:cNvSpPr>
          <p:nvPr>
            <p:ph idx="1"/>
          </p:nvPr>
        </p:nvSpPr>
        <p:spPr>
          <a:xfrm>
            <a:off x="624201" y="2362437"/>
            <a:ext cx="11005197" cy="2133125"/>
          </a:xfrm>
          <a:solidFill>
            <a:schemeClr val="accent1">
              <a:lumMod val="20000"/>
              <a:lumOff val="80000"/>
            </a:schemeClr>
          </a:solidFill>
        </p:spPr>
        <p:txBody>
          <a:bodyPr>
            <a:normAutofit/>
          </a:bodyPr>
          <a:lstStyle/>
          <a:p>
            <a:r>
              <a:rPr lang="en-US" altLang="zh-CN" dirty="0"/>
              <a:t>The teacher was giving a lesson, and the students listened carefully. The bell rang, so everyone packed their things and went to the playground to play.</a:t>
            </a:r>
            <a:endParaRPr lang="zh-CN" altLang="en-US" dirty="0"/>
          </a:p>
        </p:txBody>
      </p:sp>
      <p:pic>
        <p:nvPicPr>
          <p:cNvPr id="4" name="图片 3"/>
          <p:cNvPicPr>
            <a:picLocks noChangeAspect="1"/>
          </p:cNvPicPr>
          <p:nvPr/>
        </p:nvPicPr>
        <p:blipFill>
          <a:blip r:embed="rId1"/>
          <a:stretch>
            <a:fillRect/>
          </a:stretch>
        </p:blipFill>
        <p:spPr>
          <a:xfrm>
            <a:off x="9179268" y="4136337"/>
            <a:ext cx="2450130" cy="2242561"/>
          </a:xfrm>
          <a:prstGeom prst="rect">
            <a:avLst/>
          </a:prstGeom>
        </p:spPr>
      </p:pic>
      <p:sp>
        <p:nvSpPr>
          <p:cNvPr id="5" name="文本框 4"/>
          <p:cNvSpPr txBox="1"/>
          <p:nvPr/>
        </p:nvSpPr>
        <p:spPr>
          <a:xfrm>
            <a:off x="563969" y="184926"/>
            <a:ext cx="717831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原始段落   </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无场景转换（平铺直叙）</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0239" y="595769"/>
            <a:ext cx="11274405" cy="2716878"/>
          </a:xfrm>
          <a:solidFill>
            <a:schemeClr val="accent3">
              <a:lumMod val="20000"/>
              <a:lumOff val="80000"/>
            </a:schemeClr>
          </a:solidFill>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粉笔划过黑板的吱呀声中（</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With the screech of chalk on the blackboard</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），老师刚在公式末尾画上句号，下课铃便清脆地响了起来（</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As she finished the equation with a period, the bell rang clearly</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）。收拾书本的哗啦声里（</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Cutting through the rustle of textbooks</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），操场的喧闹声渐渐清晰 </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篮球撞击地面的砰砰声、同学的欢呼声，正从窗外涌进来。小明合上笔记本，跟着人流涌出教室，阳光一下子裹住了他的校服（</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The sound of basketballs hitting the ground signaled the transition to the vibrant playground outside</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3" name="内容占位符 2"/>
          <p:cNvSpPr>
            <a:spLocks noGrp="1"/>
          </p:cNvSpPr>
          <p:nvPr>
            <p:ph idx="1"/>
          </p:nvPr>
        </p:nvSpPr>
        <p:spPr>
          <a:xfrm>
            <a:off x="360239" y="3471435"/>
            <a:ext cx="11274405" cy="3153858"/>
          </a:xfrm>
          <a:solidFill>
            <a:schemeClr val="accent1">
              <a:lumMod val="20000"/>
              <a:lumOff val="80000"/>
            </a:schemeClr>
          </a:solidFill>
        </p:spPr>
        <p:txBody>
          <a:bodyPr>
            <a:normAutofit/>
          </a:bodyPr>
          <a:lstStyle/>
          <a:p>
            <a:r>
              <a:rPr lang="en-US" altLang="zh-CN" dirty="0"/>
              <a:t>With the screech of chalk on the blackboard, the teacher had just dotted the end of a formula when the bell rang clearly. Cutting through the rustle of textbooks being closed, the noise of the playground emerged—thumps of basketballs, cheers of classmates—pouring in through the window. Xiao Ming closed his notebook and followed the crowd out of the classroom, where sunlight immediately wrapped around his uniform.</a:t>
            </a:r>
            <a:endParaRPr lang="zh-CN" altLang="en-US" dirty="0"/>
          </a:p>
        </p:txBody>
      </p:sp>
      <p:pic>
        <p:nvPicPr>
          <p:cNvPr id="4" name="图片 3"/>
          <p:cNvPicPr>
            <a:picLocks noChangeAspect="1"/>
          </p:cNvPicPr>
          <p:nvPr/>
        </p:nvPicPr>
        <p:blipFill>
          <a:blip r:embed="rId1"/>
          <a:stretch>
            <a:fillRect/>
          </a:stretch>
        </p:blipFill>
        <p:spPr>
          <a:xfrm>
            <a:off x="11049456" y="5727291"/>
            <a:ext cx="1049916" cy="960969"/>
          </a:xfrm>
          <a:prstGeom prst="rect">
            <a:avLst/>
          </a:prstGeom>
        </p:spPr>
      </p:pic>
      <p:sp>
        <p:nvSpPr>
          <p:cNvPr id="7" name="文本框 6"/>
          <p:cNvSpPr txBox="1"/>
          <p:nvPr/>
        </p:nvSpPr>
        <p:spPr>
          <a:xfrm>
            <a:off x="635151" y="70322"/>
            <a:ext cx="869501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修改后段落</a:t>
            </a:r>
            <a:r>
              <a:rPr lang="zh-CN" altLang="en-US" sz="2400" b="1" dirty="0">
                <a:solidFill>
                  <a:srgbClr val="7030A0"/>
                </a:solidFill>
                <a:latin typeface="等线" panose="02010600030101010101" charset="-122"/>
                <a:ea typeface="等线" panose="02010600030101010101" charset="-122"/>
              </a:rPr>
              <a:t>    </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有场景转换（运用句型，增强画面感）</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animBg="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713" y="235444"/>
            <a:ext cx="11323229" cy="574922"/>
          </a:xfrm>
          <a:solidFill>
            <a:schemeClr val="accent3">
              <a:lumMod val="20000"/>
              <a:lumOff val="80000"/>
            </a:schemeClr>
          </a:solidFill>
        </p:spPr>
        <p:txBody>
          <a:bodyPr>
            <a:normAutofit fontScale="90000"/>
          </a:bodyPr>
          <a:lstStyle/>
          <a:p>
            <a:br>
              <a:rPr lang="en-US" altLang="zh-CN" dirty="0">
                <a:solidFill>
                  <a:srgbClr val="7030A0"/>
                </a:solidFill>
                <a:highlight>
                  <a:srgbClr val="FFFF00"/>
                </a:highlight>
                <a:latin typeface="隶书" panose="02010509060101010101" pitchFamily="49" charset="-122"/>
                <a:ea typeface="隶书" panose="02010509060101010101" pitchFamily="49" charset="-122"/>
              </a:rPr>
            </a:br>
            <a:br>
              <a:rPr lang="en-US" altLang="zh-CN" dirty="0">
                <a:solidFill>
                  <a:srgbClr val="7030A0"/>
                </a:solidFill>
                <a:highlight>
                  <a:srgbClr val="FFFF00"/>
                </a:highlight>
                <a:latin typeface="隶书" panose="02010509060101010101" pitchFamily="49" charset="-122"/>
                <a:ea typeface="隶书" panose="02010509060101010101" pitchFamily="49" charset="-122"/>
              </a:rPr>
            </a:br>
            <a:r>
              <a:rPr lang="zh-CN" altLang="en-US" dirty="0">
                <a:solidFill>
                  <a:srgbClr val="7030A0"/>
                </a:solidFill>
                <a:highlight>
                  <a:srgbClr val="FFFF00"/>
                </a:highlight>
                <a:latin typeface="隶书" panose="02010509060101010101" pitchFamily="49" charset="-122"/>
                <a:ea typeface="隶书" panose="02010509060101010101" pitchFamily="49" charset="-122"/>
              </a:rPr>
              <a:t>声音转场：</a:t>
            </a:r>
            <a:r>
              <a:rPr lang="zh-CN" altLang="en-US" sz="2700" dirty="0">
                <a:solidFill>
                  <a:srgbClr val="7030A0"/>
                </a:solidFill>
                <a:highlight>
                  <a:srgbClr val="FFFF00"/>
                </a:highlight>
                <a:latin typeface="隶书" panose="02010509060101010101" pitchFamily="49" charset="-122"/>
                <a:ea typeface="隶书" panose="02010509060101010101" pitchFamily="49" charset="-122"/>
              </a:rPr>
              <a:t>利用声音的延续性 </a:t>
            </a:r>
            <a:r>
              <a:rPr lang="en-US" altLang="zh-CN" sz="2700" dirty="0">
                <a:solidFill>
                  <a:srgbClr val="7030A0"/>
                </a:solidFill>
                <a:highlight>
                  <a:srgbClr val="FFFF00"/>
                </a:highlight>
                <a:latin typeface="隶书" panose="02010509060101010101" pitchFamily="49" charset="-122"/>
                <a:ea typeface="隶书" panose="02010509060101010101" pitchFamily="49" charset="-122"/>
              </a:rPr>
              <a:t>/ </a:t>
            </a:r>
            <a:r>
              <a:rPr lang="zh-CN" altLang="en-US" sz="2700" dirty="0">
                <a:solidFill>
                  <a:srgbClr val="7030A0"/>
                </a:solidFill>
                <a:highlight>
                  <a:srgbClr val="FFFF00"/>
                </a:highlight>
                <a:latin typeface="隶书" panose="02010509060101010101" pitchFamily="49" charset="-122"/>
                <a:ea typeface="隶书" panose="02010509060101010101" pitchFamily="49" charset="-122"/>
              </a:rPr>
              <a:t>关联性实现场景无缝切换</a:t>
            </a:r>
            <a:br>
              <a:rPr lang="zh-CN" altLang="en-US" dirty="0">
                <a:solidFill>
                  <a:srgbClr val="7030A0"/>
                </a:solidFill>
                <a:highlight>
                  <a:srgbClr val="FFFF00"/>
                </a:highlight>
                <a:latin typeface="隶书" panose="02010509060101010101" pitchFamily="49" charset="-122"/>
                <a:ea typeface="隶书" panose="02010509060101010101" pitchFamily="49" charset="-122"/>
              </a:rPr>
            </a:br>
            <a:br>
              <a:rPr lang="en-US" altLang="zh-CN" dirty="0">
                <a:solidFill>
                  <a:srgbClr val="7030A0"/>
                </a:solidFill>
                <a:latin typeface="隶书" panose="02010509060101010101" pitchFamily="49" charset="-122"/>
                <a:ea typeface="隶书" panose="02010509060101010101" pitchFamily="49" charset="-122"/>
              </a:rPr>
            </a:br>
            <a:endParaRPr lang="zh-CN" altLang="en-US" dirty="0">
              <a:solidFill>
                <a:srgbClr val="7030A0"/>
              </a:solidFill>
              <a:latin typeface="隶书" panose="02010509060101010101" pitchFamily="49" charset="-122"/>
              <a:ea typeface="隶书" panose="02010509060101010101" pitchFamily="49" charset="-122"/>
            </a:endParaRPr>
          </a:p>
        </p:txBody>
      </p:sp>
      <p:sp>
        <p:nvSpPr>
          <p:cNvPr id="3" name="内容占位符 2"/>
          <p:cNvSpPr>
            <a:spLocks noGrp="1"/>
          </p:cNvSpPr>
          <p:nvPr>
            <p:ph idx="1"/>
          </p:nvPr>
        </p:nvSpPr>
        <p:spPr>
          <a:xfrm>
            <a:off x="350429" y="859646"/>
            <a:ext cx="11169916" cy="5762911"/>
          </a:xfrm>
          <a:solidFill>
            <a:schemeClr val="accent1">
              <a:lumMod val="20000"/>
              <a:lumOff val="80000"/>
            </a:schemeClr>
          </a:solidFill>
        </p:spPr>
        <p:txBody>
          <a:bodyPr>
            <a:normAutofit lnSpcReduction="10000"/>
          </a:bodyPr>
          <a:lstStyle/>
          <a:p>
            <a:pPr marL="0" indent="0">
              <a:buNone/>
            </a:pPr>
            <a:r>
              <a:rPr lang="en-US" altLang="zh-CN" dirty="0">
                <a:highlight>
                  <a:srgbClr val="00FF00"/>
                </a:highlight>
              </a:rPr>
              <a:t>[</a:t>
            </a:r>
            <a:r>
              <a:rPr lang="zh-CN" altLang="en-US" dirty="0">
                <a:highlight>
                  <a:srgbClr val="00FF00"/>
                </a:highlight>
              </a:rPr>
              <a:t>原场景声音</a:t>
            </a:r>
            <a:r>
              <a:rPr lang="en-US" altLang="zh-CN" dirty="0">
                <a:highlight>
                  <a:srgbClr val="00FF00"/>
                </a:highlight>
              </a:rPr>
              <a:t>] lingered as the scene shifted to...</a:t>
            </a:r>
            <a:endParaRPr lang="en-US" altLang="zh-CN" dirty="0">
              <a:highlight>
                <a:srgbClr val="00FF00"/>
              </a:highlight>
            </a:endParaRPr>
          </a:p>
          <a:p>
            <a:pPr marL="0" indent="0">
              <a:buNone/>
            </a:pPr>
            <a:r>
              <a:rPr lang="zh-CN" altLang="en-US" dirty="0"/>
              <a:t>语法：过去分词 </a:t>
            </a:r>
            <a:r>
              <a:rPr lang="en-US" altLang="zh-CN" dirty="0"/>
              <a:t>/ </a:t>
            </a:r>
            <a:r>
              <a:rPr lang="zh-CN" altLang="en-US" dirty="0"/>
              <a:t>动词过去式（</a:t>
            </a:r>
            <a:r>
              <a:rPr lang="en-US" altLang="zh-CN" dirty="0"/>
              <a:t>lingered</a:t>
            </a:r>
            <a:r>
              <a:rPr lang="zh-CN" altLang="en-US" dirty="0"/>
              <a:t>）作谓语，</a:t>
            </a:r>
            <a:r>
              <a:rPr lang="en-US" altLang="zh-CN" dirty="0"/>
              <a:t>as </a:t>
            </a:r>
            <a:r>
              <a:rPr lang="zh-CN" altLang="en-US" dirty="0"/>
              <a:t>引导时间状语从句，时态统一为一般过去时，强调声音延续到新场景。</a:t>
            </a:r>
            <a:endParaRPr lang="zh-CN" altLang="en-US" dirty="0"/>
          </a:p>
          <a:p>
            <a:pPr marL="0" indent="0">
              <a:buNone/>
            </a:pPr>
            <a:r>
              <a:rPr lang="en-US" altLang="zh-CN" dirty="0">
                <a:highlight>
                  <a:srgbClr val="00FF00"/>
                </a:highlight>
              </a:rPr>
              <a:t>The sound of [</a:t>
            </a:r>
            <a:r>
              <a:rPr lang="zh-CN" altLang="en-US" dirty="0">
                <a:highlight>
                  <a:srgbClr val="00FF00"/>
                </a:highlight>
              </a:rPr>
              <a:t>声音 </a:t>
            </a:r>
            <a:r>
              <a:rPr lang="en-US" altLang="zh-CN" dirty="0">
                <a:highlight>
                  <a:srgbClr val="00FF00"/>
                </a:highlight>
              </a:rPr>
              <a:t>A] faded into [</a:t>
            </a:r>
            <a:r>
              <a:rPr lang="zh-CN" altLang="en-US" dirty="0">
                <a:highlight>
                  <a:srgbClr val="00FF00"/>
                </a:highlight>
              </a:rPr>
              <a:t>声音 </a:t>
            </a:r>
            <a:r>
              <a:rPr lang="en-US" altLang="zh-CN" dirty="0">
                <a:highlight>
                  <a:srgbClr val="00FF00"/>
                </a:highlight>
              </a:rPr>
              <a:t>B], bridging the two scenes.</a:t>
            </a:r>
            <a:endParaRPr lang="en-US" altLang="zh-CN" dirty="0">
              <a:highlight>
                <a:srgbClr val="00FF00"/>
              </a:highlight>
            </a:endParaRPr>
          </a:p>
          <a:p>
            <a:pPr marL="0" indent="0">
              <a:buNone/>
            </a:pPr>
            <a:r>
              <a:rPr lang="zh-CN" altLang="en-US" dirty="0"/>
              <a:t>语法：主谓结构（</a:t>
            </a:r>
            <a:r>
              <a:rPr lang="en-US" altLang="zh-CN" dirty="0"/>
              <a:t>sound faded into</a:t>
            </a:r>
            <a:r>
              <a:rPr lang="zh-CN" altLang="en-US" dirty="0"/>
              <a:t>）</a:t>
            </a:r>
            <a:r>
              <a:rPr lang="en-US" altLang="zh-CN" dirty="0"/>
              <a:t>+ </a:t>
            </a:r>
            <a:r>
              <a:rPr lang="zh-CN" altLang="en-US" dirty="0"/>
              <a:t>现在分词（</a:t>
            </a:r>
            <a:r>
              <a:rPr lang="en-US" altLang="zh-CN" dirty="0"/>
              <a:t>bridging</a:t>
            </a:r>
            <a:r>
              <a:rPr lang="zh-CN" altLang="en-US" dirty="0"/>
              <a:t>）作状语，用 “</a:t>
            </a:r>
            <a:r>
              <a:rPr lang="en-US" altLang="zh-CN" dirty="0"/>
              <a:t>fade into” </a:t>
            </a:r>
            <a:r>
              <a:rPr lang="zh-CN" altLang="en-US" dirty="0"/>
              <a:t>体现声音过渡，时态常用一般过去时。</a:t>
            </a:r>
            <a:endParaRPr lang="zh-CN" altLang="en-US" dirty="0"/>
          </a:p>
          <a:p>
            <a:pPr marL="0" indent="0">
              <a:buNone/>
            </a:pPr>
            <a:r>
              <a:rPr lang="en-US" altLang="zh-CN" dirty="0">
                <a:highlight>
                  <a:srgbClr val="00FF00"/>
                </a:highlight>
              </a:rPr>
              <a:t>Before [</a:t>
            </a:r>
            <a:r>
              <a:rPr lang="zh-CN" altLang="en-US" dirty="0">
                <a:highlight>
                  <a:srgbClr val="00FF00"/>
                </a:highlight>
              </a:rPr>
              <a:t>原场景</a:t>
            </a:r>
            <a:r>
              <a:rPr lang="en-US" altLang="zh-CN" dirty="0">
                <a:highlight>
                  <a:srgbClr val="00FF00"/>
                </a:highlight>
              </a:rPr>
              <a:t>] ended, [</a:t>
            </a:r>
            <a:r>
              <a:rPr lang="zh-CN" altLang="en-US" dirty="0">
                <a:highlight>
                  <a:srgbClr val="00FF00"/>
                </a:highlight>
              </a:rPr>
              <a:t>新场景声音</a:t>
            </a:r>
            <a:r>
              <a:rPr lang="en-US" altLang="zh-CN" dirty="0">
                <a:highlight>
                  <a:srgbClr val="00FF00"/>
                </a:highlight>
              </a:rPr>
              <a:t>] emerged, creating a smooth transition.</a:t>
            </a:r>
            <a:endParaRPr lang="en-US" altLang="zh-CN" dirty="0">
              <a:highlight>
                <a:srgbClr val="00FF00"/>
              </a:highlight>
            </a:endParaRPr>
          </a:p>
          <a:p>
            <a:pPr marL="0" indent="0">
              <a:buNone/>
            </a:pPr>
            <a:r>
              <a:rPr lang="zh-CN" altLang="en-US" dirty="0"/>
              <a:t>语法：</a:t>
            </a:r>
            <a:r>
              <a:rPr lang="en-US" altLang="zh-CN" dirty="0"/>
              <a:t>before </a:t>
            </a:r>
            <a:r>
              <a:rPr lang="zh-CN" altLang="en-US" dirty="0"/>
              <a:t>引导时间状语从句（过去时），主句用过去式（</a:t>
            </a:r>
            <a:r>
              <a:rPr lang="en-US" altLang="zh-CN" dirty="0"/>
              <a:t>emerged</a:t>
            </a:r>
            <a:r>
              <a:rPr lang="zh-CN" altLang="en-US" dirty="0"/>
              <a:t>）</a:t>
            </a:r>
            <a:r>
              <a:rPr lang="en-US" altLang="zh-CN" dirty="0"/>
              <a:t>+ </a:t>
            </a:r>
            <a:r>
              <a:rPr lang="zh-CN" altLang="en-US" dirty="0"/>
              <a:t>现在分词（</a:t>
            </a:r>
            <a:r>
              <a:rPr lang="en-US" altLang="zh-CN" dirty="0"/>
              <a:t>creating</a:t>
            </a:r>
            <a:r>
              <a:rPr lang="zh-CN" altLang="en-US" dirty="0"/>
              <a:t>）说明效果，突出声音提前介入。</a:t>
            </a:r>
            <a:endParaRPr lang="zh-CN" altLang="en-US" dirty="0"/>
          </a:p>
          <a:p>
            <a:pPr marL="0" indent="0">
              <a:buNone/>
            </a:pPr>
            <a:r>
              <a:rPr lang="en-US" altLang="zh-CN" dirty="0">
                <a:highlight>
                  <a:srgbClr val="00FF00"/>
                </a:highlight>
              </a:rPr>
              <a:t>[</a:t>
            </a:r>
            <a:r>
              <a:rPr lang="zh-CN" altLang="en-US" dirty="0">
                <a:highlight>
                  <a:srgbClr val="00FF00"/>
                </a:highlight>
              </a:rPr>
              <a:t>人物 </a:t>
            </a:r>
            <a:r>
              <a:rPr lang="en-US" altLang="zh-CN" dirty="0">
                <a:highlight>
                  <a:srgbClr val="00FF00"/>
                </a:highlight>
              </a:rPr>
              <a:t>A </a:t>
            </a:r>
            <a:r>
              <a:rPr lang="zh-CN" altLang="en-US" dirty="0">
                <a:highlight>
                  <a:srgbClr val="00FF00"/>
                </a:highlight>
              </a:rPr>
              <a:t>对话</a:t>
            </a:r>
            <a:r>
              <a:rPr lang="en-US" altLang="zh-CN" dirty="0">
                <a:highlight>
                  <a:srgbClr val="00FF00"/>
                </a:highlight>
              </a:rPr>
              <a:t>] hung in the air, cutting to [</a:t>
            </a:r>
            <a:r>
              <a:rPr lang="zh-CN" altLang="en-US" dirty="0">
                <a:highlight>
                  <a:srgbClr val="00FF00"/>
                </a:highlight>
              </a:rPr>
              <a:t>新场景人物 </a:t>
            </a:r>
            <a:r>
              <a:rPr lang="en-US" altLang="zh-CN" dirty="0">
                <a:highlight>
                  <a:srgbClr val="00FF00"/>
                </a:highlight>
              </a:rPr>
              <a:t>B </a:t>
            </a:r>
            <a:r>
              <a:rPr lang="zh-CN" altLang="en-US" dirty="0">
                <a:highlight>
                  <a:srgbClr val="00FF00"/>
                </a:highlight>
              </a:rPr>
              <a:t>对话</a:t>
            </a:r>
            <a:r>
              <a:rPr lang="en-US" altLang="zh-CN" dirty="0">
                <a:highlight>
                  <a:srgbClr val="00FF00"/>
                </a:highlight>
              </a:rPr>
              <a:t>].</a:t>
            </a:r>
            <a:endParaRPr lang="en-US" altLang="zh-CN" dirty="0">
              <a:highlight>
                <a:srgbClr val="00FF00"/>
              </a:highlight>
            </a:endParaRPr>
          </a:p>
          <a:p>
            <a:pPr marL="0" indent="0">
              <a:buNone/>
            </a:pPr>
            <a:r>
              <a:rPr lang="zh-CN" altLang="en-US" dirty="0"/>
              <a:t>语法：过去分词短语（</a:t>
            </a:r>
            <a:r>
              <a:rPr lang="en-US" altLang="zh-CN" dirty="0"/>
              <a:t>hung in the air</a:t>
            </a:r>
            <a:r>
              <a:rPr lang="zh-CN" altLang="en-US" dirty="0"/>
              <a:t>）作状语，“</a:t>
            </a:r>
            <a:r>
              <a:rPr lang="en-US" altLang="zh-CN" dirty="0"/>
              <a:t>cut to” </a:t>
            </a:r>
            <a:r>
              <a:rPr lang="zh-CN" altLang="en-US" dirty="0"/>
              <a:t>明确场景切换，适用于对话内容相关联的转场。</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201" y="796280"/>
            <a:ext cx="11186343" cy="1325563"/>
          </a:xfrm>
          <a:solidFill>
            <a:schemeClr val="accent3">
              <a:lumMod val="20000"/>
              <a:lumOff val="80000"/>
            </a:schemeClr>
          </a:solidFill>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李薇在办公室敲键盘，加班到很晚。她收拾东西回家，推开家门，妈妈正在厨房做饭。</a:t>
            </a: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lang="en-US" altLang="zh-CN" sz="2700" dirty="0"/>
            </a:br>
            <a:br>
              <a:rPr lang="en-US" altLang="zh-CN" sz="2700" dirty="0"/>
            </a:br>
            <a:endParaRPr lang="zh-CN" altLang="en-US" dirty="0"/>
          </a:p>
        </p:txBody>
      </p:sp>
      <p:sp>
        <p:nvSpPr>
          <p:cNvPr id="3" name="内容占位符 2"/>
          <p:cNvSpPr>
            <a:spLocks noGrp="1"/>
          </p:cNvSpPr>
          <p:nvPr>
            <p:ph idx="1"/>
          </p:nvPr>
        </p:nvSpPr>
        <p:spPr>
          <a:xfrm>
            <a:off x="624201" y="2362437"/>
            <a:ext cx="11005197" cy="2133125"/>
          </a:xfrm>
          <a:solidFill>
            <a:schemeClr val="accent1">
              <a:lumMod val="20000"/>
              <a:lumOff val="80000"/>
            </a:schemeClr>
          </a:solidFill>
        </p:spPr>
        <p:txBody>
          <a:bodyPr>
            <a:normAutofit/>
          </a:bodyPr>
          <a:lstStyle/>
          <a:p>
            <a:r>
              <a:rPr lang="en-US" altLang="zh-CN" dirty="0"/>
              <a:t>Li Wei typed on her keyboard in the office, working late. She packed her things and went home. Pushing the door open, she saw her mom cooking in the kitchen.</a:t>
            </a:r>
            <a:endParaRPr lang="zh-CN" altLang="en-US" dirty="0"/>
          </a:p>
        </p:txBody>
      </p:sp>
      <p:pic>
        <p:nvPicPr>
          <p:cNvPr id="4" name="图片 3"/>
          <p:cNvPicPr>
            <a:picLocks noChangeAspect="1"/>
          </p:cNvPicPr>
          <p:nvPr/>
        </p:nvPicPr>
        <p:blipFill>
          <a:blip r:embed="rId1"/>
          <a:stretch>
            <a:fillRect/>
          </a:stretch>
        </p:blipFill>
        <p:spPr>
          <a:xfrm>
            <a:off x="9179268" y="4136337"/>
            <a:ext cx="2450130" cy="2242561"/>
          </a:xfrm>
          <a:prstGeom prst="rect">
            <a:avLst/>
          </a:prstGeom>
        </p:spPr>
      </p:pic>
      <p:sp>
        <p:nvSpPr>
          <p:cNvPr id="5" name="文本框 4"/>
          <p:cNvSpPr txBox="1"/>
          <p:nvPr/>
        </p:nvSpPr>
        <p:spPr>
          <a:xfrm>
            <a:off x="563969" y="184926"/>
            <a:ext cx="888665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原始段落 </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无声音转场（生硬切换）</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0239" y="595769"/>
            <a:ext cx="11274405" cy="2716878"/>
          </a:xfrm>
          <a:solidFill>
            <a:schemeClr val="accent3">
              <a:lumMod val="20000"/>
              <a:lumOff val="80000"/>
            </a:schemeClr>
          </a:solidFill>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键盘的咔嗒声在空荡的办公室里敲了三个小时（</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The click-clack of the keyboard echoed in the empty office for three hours</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）。当李薇按下保存键的 “叮” 一声还没消散（</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Before the soft "ding" of the save button faded</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），耳边突然涌来油锅的滋滋声 </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镜头切到厨房，妈妈正把青菜倒进滚烫的油锅里，溅起的油星混着油烟机的轰鸣（</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the sizzle of oil in the pan emerged, bridging the two scenes</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b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“回来了？洗手吃饭。” 妈妈的声音和记忆里的键盘声重叠，李薇这才发现自己的手指还保持着打字的姿势（</a:t>
            </a:r>
            <a:r>
              <a:rPr kumimoji="0" lang="en-US" altLang="zh-CN"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Mom’s voice overlapped with the lingering keyboard clicks</a:t>
            </a:r>
            <a:r>
              <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endParaRPr kumimoji="0" lang="zh-CN" altLang="en-US" sz="26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3" name="内容占位符 2"/>
          <p:cNvSpPr>
            <a:spLocks noGrp="1"/>
          </p:cNvSpPr>
          <p:nvPr>
            <p:ph idx="1"/>
          </p:nvPr>
        </p:nvSpPr>
        <p:spPr>
          <a:xfrm>
            <a:off x="360239" y="3471435"/>
            <a:ext cx="11274405" cy="3153858"/>
          </a:xfrm>
          <a:solidFill>
            <a:schemeClr val="accent1">
              <a:lumMod val="20000"/>
              <a:lumOff val="80000"/>
            </a:schemeClr>
          </a:solidFill>
        </p:spPr>
        <p:txBody>
          <a:bodyPr>
            <a:normAutofit lnSpcReduction="10000"/>
          </a:bodyPr>
          <a:lstStyle/>
          <a:p>
            <a:r>
              <a:rPr lang="en-US" altLang="zh-CN" dirty="0"/>
              <a:t>The click-clack of the keyboard echoed in the empty office for three hours. Before the soft "ding" of the save button faded, the sizzle of oil in the pan emerged, bridging the two scenes—Mom was sliding greens into the hot skillet in the kitchen, oil splattering amid the hum of the exhaust fan.</a:t>
            </a:r>
            <a:endParaRPr lang="en-US" altLang="zh-CN" dirty="0"/>
          </a:p>
          <a:p>
            <a:r>
              <a:rPr lang="en-US" altLang="zh-CN" dirty="0"/>
              <a:t>"Home already? Wash up for dinner," Mom’s voice overlapped with the lingering keyboard clicks, and Li Wei realized her fingers were still poised as if typing.</a:t>
            </a:r>
            <a:endParaRPr lang="zh-CN" altLang="en-US" dirty="0"/>
          </a:p>
        </p:txBody>
      </p:sp>
      <p:pic>
        <p:nvPicPr>
          <p:cNvPr id="4" name="图片 3"/>
          <p:cNvPicPr>
            <a:picLocks noChangeAspect="1"/>
          </p:cNvPicPr>
          <p:nvPr/>
        </p:nvPicPr>
        <p:blipFill>
          <a:blip r:embed="rId1"/>
          <a:stretch>
            <a:fillRect/>
          </a:stretch>
        </p:blipFill>
        <p:spPr>
          <a:xfrm>
            <a:off x="11049456" y="5727291"/>
            <a:ext cx="1049916" cy="960969"/>
          </a:xfrm>
          <a:prstGeom prst="rect">
            <a:avLst/>
          </a:prstGeom>
        </p:spPr>
      </p:pic>
      <p:sp>
        <p:nvSpPr>
          <p:cNvPr id="7" name="文本框 6"/>
          <p:cNvSpPr txBox="1"/>
          <p:nvPr/>
        </p:nvSpPr>
        <p:spPr>
          <a:xfrm>
            <a:off x="635151" y="70322"/>
            <a:ext cx="86950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修改后段落  </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有声音转场（利用键盘声→炒菜声衔接）</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1411" y="465412"/>
            <a:ext cx="11646280" cy="6477457"/>
          </a:xfrm>
          <a:solidFill>
            <a:schemeClr val="bg2"/>
          </a:solidFill>
        </p:spPr>
        <p:txBody>
          <a:bodyPr>
            <a:normAutofit fontScale="85000" lnSpcReduction="10000"/>
          </a:bodyPr>
          <a:lstStyle/>
          <a:p>
            <a:r>
              <a:rPr lang="en-US" altLang="zh-CN" sz="2400" dirty="0"/>
              <a:t>1.     Ballet was a way of life in Kelly's family. Her elder sister Serena was now dancing at a top college. Though Kelly's mom always wanted her to follow in her sister's footsteps and Kelly herself was good at ballet, her love for ballet had faded years before, and she was eager for a new challenge.</a:t>
            </a:r>
            <a:endParaRPr lang="en-US" altLang="zh-CN" sz="2400" dirty="0"/>
          </a:p>
          <a:p>
            <a:r>
              <a:rPr lang="en-US" altLang="zh-CN" sz="2400" dirty="0"/>
              <a:t>2.     One day at school, as Kelly left the dance studio, she walked past the gym, fascinated by boxers ( </a:t>
            </a:r>
            <a:r>
              <a:rPr lang="zh-CN" altLang="en-US" sz="2400" dirty="0"/>
              <a:t>拳击手</a:t>
            </a:r>
            <a:r>
              <a:rPr lang="en-US" altLang="zh-CN" sz="2400" dirty="0"/>
              <a:t>) training inside the boxing ring. She was deeply impressed by how hard they hit and how fast they moved. In fact, she'd long been attracted to boxing.</a:t>
            </a:r>
            <a:endParaRPr lang="en-US" altLang="zh-CN" sz="2400" dirty="0"/>
          </a:p>
          <a:p>
            <a:r>
              <a:rPr lang="en-US" altLang="zh-CN" sz="2400" dirty="0"/>
              <a:t>3.     She pulled a piece of paper from her backpack. On the familiar Oakwood High School Club Sign-up Sheet was the phrase: BOXING CLUB TRYOUT (</a:t>
            </a:r>
            <a:r>
              <a:rPr lang="zh-CN" altLang="en-US" sz="2400" dirty="0"/>
              <a:t>选拔</a:t>
            </a:r>
            <a:r>
              <a:rPr lang="en-US" altLang="zh-CN" sz="2400" dirty="0"/>
              <a:t>). That was what Kelly really wanted to do. She knew her mom had high expectations for her when it came to ballet. Tired of trying to keep up with her sister, Kelly was ready to carve her own path.</a:t>
            </a:r>
            <a:endParaRPr lang="en-US" altLang="zh-CN" sz="2400" dirty="0"/>
          </a:p>
          <a:p>
            <a:r>
              <a:rPr lang="en-US" altLang="zh-CN" sz="2400" dirty="0"/>
              <a:t>4.     The next day, she gathered her courage and told Serena about her new passion. At first, Serena didn't understand and thought she was just joking. But when she saw Kelly was serious, she replied, "You know Mom wants you to be a ballet dancer, right? Besides, boxing is only for boys, and you're so good at ballet. Lean into your strength, Kelly.“</a:t>
            </a:r>
            <a:endParaRPr lang="en-US" altLang="zh-CN" sz="2400" dirty="0"/>
          </a:p>
          <a:p>
            <a:r>
              <a:rPr lang="en-US" altLang="zh-CN" sz="2400" dirty="0"/>
              <a:t>5.     "But this is where I want to put my strength," Kelly insisted, "and what exactly does 'only for boys' mean, anyway? Boxing is a sport for everyone!" Gradually, touched by her determination and passion, Serena began to understand and support her. Kelly could feel it. Her sister was going to respect her decision, no matter what. But that was nothing compared to the preparations for the tryout, where she was required to show her footwork and punching (</a:t>
            </a:r>
            <a:r>
              <a:rPr lang="zh-CN" altLang="en-US" sz="2400" dirty="0"/>
              <a:t>击打</a:t>
            </a:r>
            <a:r>
              <a:rPr lang="en-US" altLang="zh-CN" sz="2400" dirty="0"/>
              <a:t>) abilities with other candidates. Boxing didn't come natural to Kelly, but she had made up her mind to stick with her choice.</a:t>
            </a:r>
            <a:endParaRPr lang="en-US" altLang="zh-CN" sz="2400" dirty="0"/>
          </a:p>
          <a:p>
            <a:r>
              <a:rPr lang="en-US" altLang="zh-CN" sz="2400" dirty="0"/>
              <a:t>Para.1  Then Kelly began her training, keeping it a secret from her mom. </a:t>
            </a:r>
            <a:endParaRPr lang="en-US" altLang="zh-CN" sz="2400" dirty="0"/>
          </a:p>
          <a:p>
            <a:r>
              <a:rPr lang="en-US" altLang="zh-CN" sz="2400" dirty="0"/>
              <a:t>Para.2   The following Monday, results of the boxing tryout were posted.  </a:t>
            </a:r>
            <a:endParaRPr lang="zh-CN" altLang="en-US" sz="2400" dirty="0"/>
          </a:p>
        </p:txBody>
      </p:sp>
      <p:sp>
        <p:nvSpPr>
          <p:cNvPr id="2" name="文本框 1"/>
          <p:cNvSpPr txBox="1"/>
          <p:nvPr/>
        </p:nvSpPr>
        <p:spPr>
          <a:xfrm>
            <a:off x="262819" y="0"/>
            <a:ext cx="14838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实战</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7836" y="461665"/>
            <a:ext cx="11870775" cy="6499358"/>
          </a:xfrm>
          <a:solidFill>
            <a:schemeClr val="accent6">
              <a:lumMod val="20000"/>
              <a:lumOff val="80000"/>
            </a:schemeClr>
          </a:solidFill>
        </p:spPr>
        <p:txBody>
          <a:bodyPr>
            <a:normAutofit fontScale="92500" lnSpcReduction="20000"/>
          </a:bodyPr>
          <a:lstStyle/>
          <a:p>
            <a:r>
              <a:rPr lang="en-US" altLang="zh-CN" dirty="0"/>
              <a:t>Then Kelly began her training, keeping it a secret from her mom. </a:t>
            </a:r>
            <a:r>
              <a:rPr lang="en-US" altLang="zh-CN" dirty="0">
                <a:solidFill>
                  <a:srgbClr val="FF0000"/>
                </a:solidFill>
              </a:rPr>
              <a:t>In the early days of training</a:t>
            </a:r>
            <a:r>
              <a:rPr lang="en-US" altLang="zh-CN" dirty="0"/>
              <a:t>, the boxing gym was a foreign and intimidating place. The smell of sweat and leather filled the air as she clumsily put on her gloves, her hands trembling with a mix of nerves and excitement. </a:t>
            </a:r>
            <a:r>
              <a:rPr lang="en-US" altLang="zh-CN" dirty="0">
                <a:solidFill>
                  <a:srgbClr val="FF0000"/>
                </a:solidFill>
              </a:rPr>
              <a:t>Weeks passed</a:t>
            </a:r>
            <a:r>
              <a:rPr lang="en-US" altLang="zh-CN" dirty="0"/>
              <a:t>, and her dedication began to show. </a:t>
            </a:r>
            <a:r>
              <a:rPr lang="en-US" altLang="zh-CN" dirty="0">
                <a:solidFill>
                  <a:srgbClr val="FF0000"/>
                </a:solidFill>
              </a:rPr>
              <a:t>The once </a:t>
            </a:r>
            <a:r>
              <a:rPr lang="en-US" altLang="zh-CN" dirty="0"/>
              <a:t>shiny gloves started to show signs of wear, scuffed and marked from countless impacts. Her arms, initially weak and easily fatigued, now moved with newfound strength and speed. </a:t>
            </a:r>
            <a:r>
              <a:rPr lang="en-US" altLang="zh-CN" dirty="0">
                <a:solidFill>
                  <a:srgbClr val="FF0000"/>
                </a:solidFill>
              </a:rPr>
              <a:t>By the end of </a:t>
            </a:r>
            <a:r>
              <a:rPr lang="en-US" altLang="zh-CN" dirty="0"/>
              <a:t>the month, she could spar with her peers, her footwork quick and her punches packing a real punch. Every bruise, every drop of sweat, was a testament to her growing passion and determination.</a:t>
            </a:r>
            <a:endParaRPr lang="en-US" altLang="zh-CN" dirty="0"/>
          </a:p>
          <a:p>
            <a:r>
              <a:rPr lang="en-US" altLang="zh-CN" dirty="0"/>
              <a:t>The following Monday, results of the boxing tryout were posted. </a:t>
            </a:r>
            <a:r>
              <a:rPr lang="en-US" altLang="zh-CN" dirty="0">
                <a:solidFill>
                  <a:srgbClr val="FF0000"/>
                </a:solidFill>
              </a:rPr>
              <a:t>As</a:t>
            </a:r>
            <a:r>
              <a:rPr lang="en-US" altLang="zh-CN" dirty="0"/>
              <a:t> Kelly approached the notice board, her heart raced like a wild horse. </a:t>
            </a:r>
            <a:r>
              <a:rPr lang="en-US" altLang="zh-CN" dirty="0">
                <a:solidFill>
                  <a:srgbClr val="FF0000"/>
                </a:solidFill>
              </a:rPr>
              <a:t>Flashbacks of her late - night training sessions,</a:t>
            </a:r>
            <a:r>
              <a:rPr lang="en-US" altLang="zh-CN" dirty="0"/>
              <a:t> when the gym was deserted except for her and the rhythmic thud of the punching bag, played in her mind. She scanned the list with bated breath. </a:t>
            </a:r>
            <a:r>
              <a:rPr lang="en-US" altLang="zh-CN" dirty="0">
                <a:solidFill>
                  <a:srgbClr val="FF0000"/>
                </a:solidFill>
              </a:rPr>
              <a:t>When she finally saw her name among the successful candidates</a:t>
            </a:r>
            <a:r>
              <a:rPr lang="en-US" altLang="zh-CN" dirty="0"/>
              <a:t>, a wave of euphoria washed over her. Tears of joy welled up in her eyes as she let out a triumphant cry. Serena, who had been standing beside her, wrapped her in a warm embrace. Together, they made their way home, the weight of the secret now replaced by a sense of pride and anticipation. </a:t>
            </a:r>
            <a:r>
              <a:rPr lang="en-US" altLang="zh-CN" dirty="0">
                <a:solidFill>
                  <a:srgbClr val="FF0000"/>
                </a:solidFill>
              </a:rPr>
              <a:t>As they opened the front door,</a:t>
            </a:r>
            <a:r>
              <a:rPr lang="en-US" altLang="zh-CN" dirty="0"/>
              <a:t> Kelly knew that she was about to face her mother and share the news that would change the course of her life. But she was ready, her new - found confidence fueling her courage.</a:t>
            </a:r>
            <a:endParaRPr lang="en-US" altLang="zh-CN" dirty="0"/>
          </a:p>
          <a:p>
            <a:endParaRPr lang="zh-CN" altLang="en-US" dirty="0"/>
          </a:p>
        </p:txBody>
      </p:sp>
      <p:sp>
        <p:nvSpPr>
          <p:cNvPr id="4" name="文本框 3"/>
          <p:cNvSpPr txBox="1"/>
          <p:nvPr/>
        </p:nvSpPr>
        <p:spPr>
          <a:xfrm>
            <a:off x="262819" y="0"/>
            <a:ext cx="14838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下水作文</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4040" y="509216"/>
            <a:ext cx="11503919" cy="6258439"/>
          </a:xfrm>
          <a:solidFill>
            <a:schemeClr val="accent6">
              <a:lumMod val="20000"/>
              <a:lumOff val="80000"/>
            </a:schemeClr>
          </a:solidFill>
        </p:spPr>
        <p:txBody>
          <a:bodyPr>
            <a:normAutofit fontScale="85000" lnSpcReduction="10000"/>
          </a:bodyPr>
          <a:lstStyle/>
          <a:p>
            <a:r>
              <a:rPr lang="en-US" altLang="zh-CN" dirty="0"/>
              <a:t>Para.1   Then Kelly began her training, keeping it a secret from her </a:t>
            </a:r>
            <a:r>
              <a:rPr lang="en-US" altLang="zh-CN" dirty="0" err="1"/>
              <a:t>mom.</a:t>
            </a:r>
            <a:r>
              <a:rPr lang="en-US" altLang="zh-CN" dirty="0" err="1">
                <a:solidFill>
                  <a:srgbClr val="FF0000"/>
                </a:solidFill>
              </a:rPr>
              <a:t>Everyday</a:t>
            </a:r>
            <a:r>
              <a:rPr lang="en-US" altLang="zh-CN" dirty="0">
                <a:solidFill>
                  <a:srgbClr val="FF0000"/>
                </a:solidFill>
              </a:rPr>
              <a:t> after school</a:t>
            </a:r>
            <a:r>
              <a:rPr lang="en-US" altLang="zh-CN" dirty="0"/>
              <a:t>, she sneaked to the gym to practice the basic abilities of boxing, which was totally novel to her as a beginner. Exhausting and tough as the training was, the dream of becoming a real boxer offered her endless motivation. Her tears, her sweat and the injures witnessed her efforts and remarkable progress. </a:t>
            </a:r>
            <a:r>
              <a:rPr lang="en-US" altLang="zh-CN" dirty="0">
                <a:solidFill>
                  <a:srgbClr val="FF0000"/>
                </a:solidFill>
              </a:rPr>
              <a:t>Finally</a:t>
            </a:r>
            <a:r>
              <a:rPr lang="en-US" altLang="zh-CN" dirty="0"/>
              <a:t> came the tryout day. Everyone present wore puzzled looks at the first sigh of Kelly, thinking it impossible for a girl to compete with boys. </a:t>
            </a:r>
            <a:r>
              <a:rPr lang="en-US" altLang="zh-CN" dirty="0">
                <a:solidFill>
                  <a:srgbClr val="FF0000"/>
                </a:solidFill>
              </a:rPr>
              <a:t>Unexpectedly</a:t>
            </a:r>
            <a:r>
              <a:rPr lang="en-US" altLang="zh-CN" dirty="0"/>
              <a:t>, as the stepped onto the boxing ring, her skillful footwork and punching abilities took the audience’s breath away. </a:t>
            </a:r>
            <a:r>
              <a:rPr lang="en-US" altLang="zh-CN" dirty="0">
                <a:solidFill>
                  <a:srgbClr val="FF0000"/>
                </a:solidFill>
              </a:rPr>
              <a:t>With the applause bursting out</a:t>
            </a:r>
            <a:r>
              <a:rPr lang="en-US" altLang="zh-CN" dirty="0"/>
              <a:t>, a wave of confidence and accomplishment welled up in her mind.</a:t>
            </a:r>
            <a:r>
              <a:rPr lang="zh-CN" altLang="en-US" dirty="0"/>
              <a:t> </a:t>
            </a:r>
            <a:endParaRPr lang="en-US" altLang="zh-CN" dirty="0"/>
          </a:p>
          <a:p>
            <a:r>
              <a:rPr lang="en-US" altLang="zh-CN" dirty="0"/>
              <a:t>Para.2   The following Monday, results of the boxing tryout were posted.  Her heart thumping wildly, she took a glance at the result. </a:t>
            </a:r>
            <a:r>
              <a:rPr lang="en-US" altLang="zh-CN" dirty="0">
                <a:solidFill>
                  <a:srgbClr val="FF0000"/>
                </a:solidFill>
              </a:rPr>
              <a:t>The moment </a:t>
            </a:r>
            <a:r>
              <a:rPr lang="en-US" altLang="zh-CN" dirty="0"/>
              <a:t>she spotted her name on the winner list, she leapt to her feet with excitement, letting out a cry, “ My efforts paid off !” Serena cast an admiring gaze at her and held her in the arms tightly. Determined to reveal the secret to mom, they rushed home with a mixed feeling of uneasiness and thrill. Scratching her hand, Kelly stammered, “Mom... I would like to carve my own path to boxing.” A look of shock and slight anger spread over mom’s face at first. However, having heard Serena’s explanation of Kelly’s determination and efforts, she decided to abandon the ballet dream for Kelly and support her new pursuit.</a:t>
            </a:r>
            <a:endParaRPr lang="zh-CN" altLang="en-US" dirty="0"/>
          </a:p>
        </p:txBody>
      </p:sp>
      <p:sp>
        <p:nvSpPr>
          <p:cNvPr id="4" name="文本框 3"/>
          <p:cNvSpPr txBox="1"/>
          <p:nvPr/>
        </p:nvSpPr>
        <p:spPr>
          <a:xfrm>
            <a:off x="262819" y="0"/>
            <a:ext cx="14838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参考范文</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31684" y="98222"/>
            <a:ext cx="6400800" cy="942113"/>
          </a:xfrm>
          <a:solidFill>
            <a:schemeClr val="accent1">
              <a:lumMod val="20000"/>
              <a:lumOff val="80000"/>
            </a:schemeClr>
          </a:solidFill>
        </p:spPr>
        <p:txBody>
          <a:bodyPr>
            <a:normAutofit lnSpcReduction="10000"/>
          </a:bodyPr>
          <a:lstStyle/>
          <a:p>
            <a:pPr marL="0" indent="0">
              <a:buNone/>
            </a:pPr>
            <a:r>
              <a:rPr lang="en-US" altLang="zh-CN" sz="6600" dirty="0">
                <a:solidFill>
                  <a:srgbClr val="7030A0"/>
                </a:solidFill>
                <a:latin typeface="隶书" panose="02010509060101010101" pitchFamily="49" charset="-122"/>
                <a:ea typeface="隶书" panose="02010509060101010101" pitchFamily="49" charset="-122"/>
              </a:rPr>
              <a:t>2025 </a:t>
            </a:r>
            <a:r>
              <a:rPr lang="zh-CN" altLang="en-US" sz="6600" dirty="0">
                <a:solidFill>
                  <a:srgbClr val="7030A0"/>
                </a:solidFill>
                <a:latin typeface="隶书" panose="02010509060101010101" pitchFamily="49" charset="-122"/>
                <a:ea typeface="隶书" panose="02010509060101010101" pitchFamily="49" charset="-122"/>
              </a:rPr>
              <a:t>高考加油！</a:t>
            </a:r>
            <a:endParaRPr lang="zh-CN" altLang="en-US" sz="6600" dirty="0">
              <a:solidFill>
                <a:srgbClr val="7030A0"/>
              </a:solidFill>
              <a:latin typeface="隶书" panose="02010509060101010101" pitchFamily="49" charset="-122"/>
              <a:ea typeface="隶书" panose="02010509060101010101" pitchFamily="49" charset="-122"/>
            </a:endParaRPr>
          </a:p>
        </p:txBody>
      </p:sp>
      <p:pic>
        <p:nvPicPr>
          <p:cNvPr id="6" name="图片 5"/>
          <p:cNvPicPr>
            <a:picLocks noChangeAspect="1"/>
          </p:cNvPicPr>
          <p:nvPr/>
        </p:nvPicPr>
        <p:blipFill>
          <a:blip r:embed="rId1"/>
          <a:stretch>
            <a:fillRect/>
          </a:stretch>
        </p:blipFill>
        <p:spPr>
          <a:xfrm>
            <a:off x="8906277" y="3520519"/>
            <a:ext cx="2487602" cy="2237426"/>
          </a:xfrm>
          <a:prstGeom prst="rect">
            <a:avLst/>
          </a:prstGeom>
        </p:spPr>
      </p:pic>
      <p:sp>
        <p:nvSpPr>
          <p:cNvPr id="4" name="文本框 3"/>
          <p:cNvSpPr txBox="1"/>
          <p:nvPr/>
        </p:nvSpPr>
        <p:spPr>
          <a:xfrm>
            <a:off x="617433" y="1288732"/>
            <a:ext cx="7924269" cy="5262979"/>
          </a:xfrm>
          <a:prstGeom prst="rect">
            <a:avLst/>
          </a:prstGeom>
          <a:solidFill>
            <a:schemeClr val="accent2">
              <a:lumMod val="20000"/>
              <a:lumOff val="80000"/>
            </a:schemeClr>
          </a:solidFill>
        </p:spPr>
        <p:txBody>
          <a:bodyPr wrap="square">
            <a:spAutoFit/>
          </a:bodyPr>
          <a:lstStyle/>
          <a:p>
            <a:pPr algn="ctr"/>
            <a:r>
              <a:rPr lang="zh-CN" altLang="en-US" sz="2800" b="1" dirty="0">
                <a:solidFill>
                  <a:srgbClr val="0070C0"/>
                </a:solidFill>
                <a:latin typeface="+mj-lt"/>
                <a:ea typeface="微软简隶书" pitchFamily="2" charset="-122"/>
                <a:cs typeface="+mj-cs"/>
              </a:rPr>
              <a:t>时间空间蒙太奇，场景声音巧串联；</a:t>
            </a:r>
            <a:endParaRPr lang="zh-CN" altLang="en-US"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时间转场时间词，状语从句显变迁</a:t>
            </a:r>
            <a:endParaRPr lang="en-US" altLang="zh-CN"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（季节 </a:t>
            </a:r>
            <a:r>
              <a:rPr lang="en-US" altLang="zh-CN" sz="2800" b="1" dirty="0">
                <a:solidFill>
                  <a:srgbClr val="0070C0"/>
                </a:solidFill>
                <a:latin typeface="+mj-lt"/>
                <a:ea typeface="微软简隶书" pitchFamily="2" charset="-122"/>
                <a:cs typeface="+mj-cs"/>
              </a:rPr>
              <a:t>/ </a:t>
            </a:r>
            <a:r>
              <a:rPr lang="zh-CN" altLang="en-US" sz="2800" b="1" dirty="0">
                <a:solidFill>
                  <a:srgbClr val="0070C0"/>
                </a:solidFill>
                <a:latin typeface="+mj-lt"/>
                <a:ea typeface="微软简隶书" pitchFamily="2" charset="-122"/>
                <a:cs typeface="+mj-cs"/>
              </a:rPr>
              <a:t>年份 </a:t>
            </a:r>
            <a:r>
              <a:rPr lang="en-US" altLang="zh-CN" sz="2800" b="1" dirty="0">
                <a:solidFill>
                  <a:srgbClr val="0070C0"/>
                </a:solidFill>
                <a:latin typeface="+mj-lt"/>
                <a:ea typeface="微软简隶书" pitchFamily="2" charset="-122"/>
                <a:cs typeface="+mj-cs"/>
              </a:rPr>
              <a:t>/ </a:t>
            </a:r>
            <a:r>
              <a:rPr lang="zh-CN" altLang="en-US" sz="2800" b="1" dirty="0">
                <a:solidFill>
                  <a:srgbClr val="0070C0"/>
                </a:solidFill>
                <a:latin typeface="+mj-lt"/>
                <a:ea typeface="微软简隶书" pitchFamily="2" charset="-122"/>
                <a:cs typeface="+mj-cs"/>
              </a:rPr>
              <a:t>事件引，过去完成缩时间）。</a:t>
            </a:r>
            <a:endParaRPr lang="zh-CN" altLang="en-US"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空间转场方位引，感官描写场景连</a:t>
            </a:r>
            <a:endParaRPr lang="en-US" altLang="zh-CN"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（动作引路环境变，方位动词牵线穿）。</a:t>
            </a:r>
            <a:endParaRPr lang="zh-CN" altLang="en-US"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蒙太奇里碎片跳，对比重复成长现</a:t>
            </a:r>
            <a:endParaRPr lang="en-US" altLang="zh-CN"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（物品蜕变动作变，时空压缩镜头闪）。</a:t>
            </a:r>
            <a:endParaRPr lang="zh-CN" altLang="en-US"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场景转换环境带，动作留白换画面</a:t>
            </a:r>
            <a:endParaRPr lang="en-US" altLang="zh-CN"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a:t>
            </a:r>
            <a:r>
              <a:rPr lang="en-US" altLang="zh-CN" sz="2800" b="1" dirty="0">
                <a:solidFill>
                  <a:srgbClr val="0070C0"/>
                </a:solidFill>
                <a:latin typeface="+mj-lt"/>
                <a:ea typeface="微软简隶书" pitchFamily="2" charset="-122"/>
                <a:cs typeface="+mj-cs"/>
              </a:rPr>
              <a:t>With </a:t>
            </a:r>
            <a:r>
              <a:rPr lang="zh-CN" altLang="en-US" sz="2800" b="1" dirty="0">
                <a:solidFill>
                  <a:srgbClr val="0070C0"/>
                </a:solidFill>
                <a:latin typeface="+mj-lt"/>
                <a:ea typeface="微软简隶书" pitchFamily="2" charset="-122"/>
                <a:cs typeface="+mj-cs"/>
              </a:rPr>
              <a:t>结构铺细节，</a:t>
            </a:r>
            <a:r>
              <a:rPr lang="en-US" altLang="zh-CN" sz="2800" b="1" dirty="0">
                <a:solidFill>
                  <a:srgbClr val="0070C0"/>
                </a:solidFill>
                <a:latin typeface="+mj-lt"/>
                <a:ea typeface="微软简隶书" pitchFamily="2" charset="-122"/>
                <a:cs typeface="+mj-cs"/>
              </a:rPr>
              <a:t>As </a:t>
            </a:r>
            <a:r>
              <a:rPr lang="zh-CN" altLang="en-US" sz="2800" b="1" dirty="0">
                <a:solidFill>
                  <a:srgbClr val="0070C0"/>
                </a:solidFill>
                <a:latin typeface="+mj-lt"/>
                <a:ea typeface="微软简隶书" pitchFamily="2" charset="-122"/>
                <a:cs typeface="+mj-cs"/>
              </a:rPr>
              <a:t>声动场景迁）。</a:t>
            </a:r>
            <a:endParaRPr lang="zh-CN" altLang="en-US"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声音转场最灵动，延续关联无缝连</a:t>
            </a:r>
            <a:endParaRPr lang="en-US" altLang="zh-CN"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（前声未消后声起，桥接时空意绵绵）。</a:t>
            </a:r>
            <a:endParaRPr lang="zh-CN" altLang="en-US" sz="2800" b="1" dirty="0">
              <a:solidFill>
                <a:srgbClr val="0070C0"/>
              </a:solidFill>
              <a:latin typeface="+mj-lt"/>
              <a:ea typeface="微软简隶书" pitchFamily="2" charset="-122"/>
              <a:cs typeface="+mj-cs"/>
            </a:endParaRPr>
          </a:p>
          <a:p>
            <a:pPr algn="ctr"/>
            <a:r>
              <a:rPr lang="zh-CN" altLang="en-US" sz="2800" b="1" dirty="0">
                <a:solidFill>
                  <a:srgbClr val="0070C0"/>
                </a:solidFill>
                <a:latin typeface="+mj-lt"/>
                <a:ea typeface="微软简隶书" pitchFamily="2" charset="-122"/>
                <a:cs typeface="+mj-cs"/>
              </a:rPr>
              <a:t>转场自然文连贯，读写皆通妙笔连！</a:t>
            </a:r>
            <a:endParaRPr lang="zh-CN" altLang="en-US" sz="2800" b="1" dirty="0">
              <a:solidFill>
                <a:srgbClr val="0070C0"/>
              </a:solidFill>
              <a:latin typeface="+mj-lt"/>
              <a:ea typeface="微软简隶书" pitchFamily="2" charset="-122"/>
              <a:cs typeface="+mj-cs"/>
            </a:endParaRPr>
          </a:p>
        </p:txBody>
      </p:sp>
      <p:pic>
        <p:nvPicPr>
          <p:cNvPr id="7" name="图片 6"/>
          <p:cNvPicPr>
            <a:picLocks noChangeAspect="1"/>
          </p:cNvPicPr>
          <p:nvPr/>
        </p:nvPicPr>
        <p:blipFill>
          <a:blip r:embed="rId2"/>
          <a:stretch>
            <a:fillRect/>
          </a:stretch>
        </p:blipFill>
        <p:spPr>
          <a:xfrm>
            <a:off x="8943075" y="859293"/>
            <a:ext cx="2450804" cy="223742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p:cNvSpPr txBox="1"/>
          <p:nvPr/>
        </p:nvSpPr>
        <p:spPr>
          <a:xfrm>
            <a:off x="3202950" y="132791"/>
            <a:ext cx="3131809" cy="1015663"/>
          </a:xfrm>
          <a:prstGeom prst="rect">
            <a:avLst/>
          </a:prstGeom>
          <a:noFill/>
        </p:spPr>
        <p:txBody>
          <a:bodyPr wrap="square" rtlCol="0">
            <a:spAutoFit/>
          </a:bodyPr>
          <a:lstStyle/>
          <a:p>
            <a:pPr marL="0" marR="0" lvl="0" indent="0" algn="l" defTabSz="1218565" rtl="0" eaLnBrk="1" fontAlgn="base" latinLnBrk="0" hangingPunct="1">
              <a:lnSpc>
                <a:spcPct val="100000"/>
              </a:lnSpc>
              <a:spcBef>
                <a:spcPct val="0"/>
              </a:spcBef>
              <a:spcAft>
                <a:spcPct val="0"/>
              </a:spcAft>
              <a:buClrTx/>
              <a:buSzTx/>
              <a:buFontTx/>
              <a:buNone/>
              <a:defRPr/>
            </a:pPr>
            <a:r>
              <a:rPr kumimoji="0" lang="en-US" altLang="zh-CN" sz="6000" b="0" i="0" u="none" strike="noStrike" kern="1200" cap="none" spc="-40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2025</a:t>
            </a:r>
            <a:endParaRPr kumimoji="0" lang="zh-CN" altLang="en-US" sz="6000" b="0" i="0" u="none" strike="noStrike" kern="1200" cap="none" spc="-40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endParaRPr>
          </a:p>
        </p:txBody>
      </p:sp>
      <p:sp>
        <p:nvSpPr>
          <p:cNvPr id="4" name="标题 1"/>
          <p:cNvSpPr txBox="1"/>
          <p:nvPr/>
        </p:nvSpPr>
        <p:spPr>
          <a:xfrm>
            <a:off x="4570189" y="4176940"/>
            <a:ext cx="7856148" cy="920703"/>
          </a:xfrm>
          <a:prstGeom prst="rect">
            <a:avLst/>
          </a:prstGeom>
          <a:solidFill>
            <a:schemeClr val="accent3">
              <a:lumMod val="20000"/>
              <a:lumOff val="80000"/>
            </a:schemeClr>
          </a:solidFill>
        </p:spPr>
        <p:txBody>
          <a:bodyPr>
            <a:noAutofit/>
          </a:bodyPr>
          <a:lstStyle>
            <a:lvl1pPr algn="l" defTabSz="866775" rtl="0" eaLnBrk="1" latinLnBrk="0" hangingPunct="1">
              <a:lnSpc>
                <a:spcPct val="90000"/>
              </a:lnSpc>
              <a:spcBef>
                <a:spcPct val="0"/>
              </a:spcBef>
              <a:buNone/>
              <a:defRPr sz="4130" kern="1200">
                <a:solidFill>
                  <a:schemeClr val="tx1"/>
                </a:solidFill>
                <a:latin typeface="+mj-lt"/>
                <a:ea typeface="+mj-ea"/>
                <a:cs typeface="+mj-cs"/>
              </a:defRPr>
            </a:lvl1pPr>
          </a:lstStyle>
          <a:p>
            <a:pPr marL="0" marR="0" lvl="0" indent="0" algn="l" defTabSz="866775" rtl="0" eaLnBrk="1" fontAlgn="auto" latinLnBrk="0" hangingPunct="1">
              <a:lnSpc>
                <a:spcPct val="90000"/>
              </a:lnSpc>
              <a:spcBef>
                <a:spcPct val="0"/>
              </a:spcBef>
              <a:spcAft>
                <a:spcPts val="0"/>
              </a:spcAft>
              <a:buClrTx/>
              <a:buSzTx/>
              <a:buFontTx/>
              <a:buNone/>
              <a:defRPr/>
            </a:pPr>
            <a:r>
              <a:rPr kumimoji="0" lang="zh-CN" altLang="en-US" sz="5400" b="1" i="0" u="none" strike="noStrike" kern="1200" cap="none" spc="0" normalizeH="0" baseline="0" noProof="0" dirty="0">
                <a:ln>
                  <a:noFill/>
                </a:ln>
                <a:solidFill>
                  <a:srgbClr val="FF0000"/>
                </a:solidFill>
                <a:effectLst/>
                <a:uLnTx/>
                <a:uFillTx/>
                <a:latin typeface="Arial" panose="020B0604020202020204"/>
                <a:ea typeface="隶书" panose="02010509060101010101" pitchFamily="49" charset="-122"/>
                <a:cs typeface="+mj-cs"/>
              </a:rPr>
              <a:t>短语句型</a:t>
            </a:r>
            <a:r>
              <a:rPr kumimoji="0" lang="zh-CN" altLang="en-US" sz="5400" b="1" i="0" u="none" strike="noStrike" kern="1200" cap="none" spc="0" normalizeH="0" baseline="0" noProof="0" dirty="0">
                <a:ln>
                  <a:noFill/>
                </a:ln>
                <a:solidFill>
                  <a:srgbClr val="00B050"/>
                </a:solidFill>
                <a:effectLst/>
                <a:uLnTx/>
                <a:uFillTx/>
                <a:latin typeface="Arial" panose="020B0604020202020204"/>
                <a:ea typeface="隶书" panose="02010509060101010101" pitchFamily="49" charset="-122"/>
                <a:cs typeface="+mj-cs"/>
              </a:rPr>
              <a:t>和</a:t>
            </a:r>
            <a:r>
              <a:rPr kumimoji="0" lang="zh-CN" altLang="en-US" sz="5400" b="1" i="0" u="none" strike="noStrike" kern="1200" cap="none" spc="0" normalizeH="0" baseline="0" noProof="0" dirty="0">
                <a:ln>
                  <a:noFill/>
                </a:ln>
                <a:solidFill>
                  <a:srgbClr val="FF0000"/>
                </a:solidFill>
                <a:effectLst/>
                <a:uLnTx/>
                <a:uFillTx/>
                <a:latin typeface="Arial" panose="020B0604020202020204"/>
                <a:ea typeface="隶书" panose="02010509060101010101" pitchFamily="49" charset="-122"/>
                <a:cs typeface="+mj-cs"/>
              </a:rPr>
              <a:t>思维</a:t>
            </a:r>
            <a:r>
              <a:rPr kumimoji="0" lang="zh-CN" altLang="en-US" sz="5400" b="1" i="0" u="none" strike="noStrike" kern="1200" cap="none" spc="0" normalizeH="0" baseline="0" noProof="0" dirty="0">
                <a:ln>
                  <a:noFill/>
                </a:ln>
                <a:solidFill>
                  <a:srgbClr val="00B050"/>
                </a:solidFill>
                <a:effectLst/>
                <a:uLnTx/>
                <a:uFillTx/>
                <a:latin typeface="Arial" panose="020B0604020202020204"/>
                <a:ea typeface="隶书" panose="02010509060101010101" pitchFamily="49" charset="-122"/>
                <a:cs typeface="+mj-cs"/>
              </a:rPr>
              <a:t>方式整合</a:t>
            </a:r>
            <a:endParaRPr kumimoji="0" lang="zh-CN" altLang="en-US" sz="5400" b="1" i="0" u="none" strike="noStrike" kern="1200" cap="none" spc="0" normalizeH="0" baseline="0" noProof="0" dirty="0">
              <a:ln>
                <a:noFill/>
              </a:ln>
              <a:solidFill>
                <a:srgbClr val="002060"/>
              </a:solidFill>
              <a:effectLst/>
              <a:uLnTx/>
              <a:uFillTx/>
              <a:latin typeface="Arial" panose="020B0604020202020204"/>
              <a:ea typeface="隶书" panose="02010509060101010101" pitchFamily="49" charset="-122"/>
              <a:cs typeface="+mj-cs"/>
            </a:endParaRPr>
          </a:p>
        </p:txBody>
      </p:sp>
      <p:pic>
        <p:nvPicPr>
          <p:cNvPr id="5" name="图片 4"/>
          <p:cNvPicPr>
            <a:picLocks noChangeAspect="1"/>
          </p:cNvPicPr>
          <p:nvPr/>
        </p:nvPicPr>
        <p:blipFill>
          <a:blip r:embed="rId1"/>
          <a:stretch>
            <a:fillRect/>
          </a:stretch>
        </p:blipFill>
        <p:spPr>
          <a:xfrm>
            <a:off x="87767" y="236825"/>
            <a:ext cx="2968548" cy="1083070"/>
          </a:xfrm>
          <a:prstGeom prst="rect">
            <a:avLst/>
          </a:prstGeom>
        </p:spPr>
      </p:pic>
      <p:sp>
        <p:nvSpPr>
          <p:cNvPr id="10" name="标题 1"/>
          <p:cNvSpPr txBox="1"/>
          <p:nvPr/>
        </p:nvSpPr>
        <p:spPr>
          <a:xfrm>
            <a:off x="7467546" y="5456498"/>
            <a:ext cx="1458296" cy="494521"/>
          </a:xfrm>
          <a:prstGeom prst="rect">
            <a:avLst/>
          </a:prstGeom>
          <a:solidFill>
            <a:srgbClr val="4472C4">
              <a:lumMod val="20000"/>
              <a:lumOff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altLang="zh-CN" sz="2800" b="1" i="0" u="none" strike="noStrike" kern="1200" cap="none" spc="0" normalizeH="0" baseline="0" noProof="0" dirty="0" err="1">
                <a:ln>
                  <a:noFill/>
                </a:ln>
                <a:solidFill>
                  <a:srgbClr val="FF0000"/>
                </a:solidFill>
                <a:effectLst/>
                <a:uLnTx/>
                <a:uFillTx/>
                <a:latin typeface="等线 Light" panose="02010600030101010101" charset="-122"/>
                <a:ea typeface="等线 Light" panose="02010600030101010101" charset="-122"/>
                <a:cs typeface="+mj-cs"/>
              </a:rPr>
              <a:t>Judyliu</a:t>
            </a:r>
            <a:endParaRPr kumimoji="0" lang="zh-CN" altLang="en-US" sz="2800" b="1" i="0" u="none" strike="noStrike" kern="1200" cap="none" spc="0" normalizeH="0" baseline="0" noProof="0" dirty="0">
              <a:ln>
                <a:noFill/>
              </a:ln>
              <a:solidFill>
                <a:srgbClr val="FF0000"/>
              </a:solidFill>
              <a:effectLst/>
              <a:uLnTx/>
              <a:uFillTx/>
              <a:latin typeface="等线 Light" panose="02010600030101010101" charset="-122"/>
              <a:ea typeface="等线 Light" panose="02010600030101010101" charset="-122"/>
              <a:cs typeface="+mj-cs"/>
            </a:endParaRPr>
          </a:p>
        </p:txBody>
      </p:sp>
      <p:pic>
        <p:nvPicPr>
          <p:cNvPr id="6" name="图片 5"/>
          <p:cNvPicPr>
            <a:picLocks noChangeAspect="1"/>
          </p:cNvPicPr>
          <p:nvPr/>
        </p:nvPicPr>
        <p:blipFill>
          <a:blip r:embed="rId2"/>
          <a:srcRect t="32858" r="27352" b="30511"/>
          <a:stretch>
            <a:fillRect/>
          </a:stretch>
        </p:blipFill>
        <p:spPr>
          <a:xfrm>
            <a:off x="9814742" y="5703759"/>
            <a:ext cx="2126299" cy="1021184"/>
          </a:xfrm>
          <a:prstGeom prst="rect">
            <a:avLst/>
          </a:prstGeom>
        </p:spPr>
      </p:pic>
      <p:sp>
        <p:nvSpPr>
          <p:cNvPr id="12" name="TextBox 26"/>
          <p:cNvSpPr txBox="1"/>
          <p:nvPr/>
        </p:nvSpPr>
        <p:spPr>
          <a:xfrm>
            <a:off x="4323793" y="1976418"/>
            <a:ext cx="8030022" cy="1589666"/>
          </a:xfrm>
          <a:prstGeom prst="rect">
            <a:avLst/>
          </a:prstGeom>
          <a:solidFill>
            <a:schemeClr val="accent4">
              <a:lumMod val="20000"/>
              <a:lumOff val="80000"/>
            </a:schemeClr>
          </a:solidFill>
        </p:spPr>
        <p:txBody>
          <a:bodyPr wrap="square" rtlCol="0">
            <a:spAutoFit/>
          </a:bodyPr>
          <a:lstStyle/>
          <a:p>
            <a:pPr lvl="0" defTabSz="1218565" fontAlgn="base">
              <a:spcBef>
                <a:spcPct val="0"/>
              </a:spcBef>
              <a:spcAft>
                <a:spcPct val="0"/>
              </a:spcAft>
              <a:defRPr/>
            </a:pPr>
            <a:r>
              <a:rPr kumimoji="0" lang="zh-CN" altLang="en-US" sz="533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   读</a:t>
            </a:r>
            <a:r>
              <a:rPr lang="zh-CN" altLang="en-US" sz="5330" b="1" dirty="0">
                <a:solidFill>
                  <a:prstClr val="black">
                    <a:lumMod val="65000"/>
                    <a:lumOff val="35000"/>
                  </a:prstClr>
                </a:solidFill>
                <a:ea typeface="微软雅黑" panose="020B0503020204020204" pitchFamily="34" charset="-122"/>
                <a:cs typeface="+mn-ea"/>
                <a:sym typeface="+mn-lt"/>
              </a:rPr>
              <a:t>后续写</a:t>
            </a:r>
            <a:r>
              <a:rPr lang="zh-CN" altLang="en-US" sz="5330" b="1" dirty="0">
                <a:solidFill>
                  <a:srgbClr val="7030A0"/>
                </a:solidFill>
                <a:ea typeface="微软雅黑" panose="020B0503020204020204" pitchFamily="34" charset="-122"/>
                <a:cs typeface="+mn-ea"/>
                <a:sym typeface="+mn-lt"/>
              </a:rPr>
              <a:t>转场</a:t>
            </a:r>
            <a:r>
              <a:rPr lang="zh-CN" altLang="en-US" sz="5330" b="1" dirty="0">
                <a:solidFill>
                  <a:prstClr val="black">
                    <a:lumMod val="65000"/>
                    <a:lumOff val="35000"/>
                  </a:prstClr>
                </a:solidFill>
                <a:ea typeface="微软雅黑" panose="020B0503020204020204" pitchFamily="34" charset="-122"/>
                <a:cs typeface="+mn-ea"/>
                <a:sym typeface="+mn-lt"/>
              </a:rPr>
              <a:t>技巧</a:t>
            </a:r>
            <a:r>
              <a:rPr lang="en-US" altLang="zh-CN" sz="5330" b="1" dirty="0">
                <a:solidFill>
                  <a:prstClr val="black">
                    <a:lumMod val="65000"/>
                    <a:lumOff val="35000"/>
                  </a:prstClr>
                </a:solidFill>
                <a:ea typeface="微软雅黑" panose="020B0503020204020204" pitchFamily="34" charset="-122"/>
                <a:cs typeface="+mn-ea"/>
                <a:sym typeface="+mn-lt"/>
              </a:rPr>
              <a:t>2</a:t>
            </a:r>
            <a:endParaRPr lang="en-US" altLang="zh-CN" sz="5330" b="1" dirty="0">
              <a:solidFill>
                <a:prstClr val="black">
                  <a:lumMod val="65000"/>
                  <a:lumOff val="35000"/>
                </a:prstClr>
              </a:solidFill>
              <a:ea typeface="微软雅黑" panose="020B0503020204020204" pitchFamily="34" charset="-122"/>
              <a:cs typeface="+mn-ea"/>
              <a:sym typeface="+mn-lt"/>
            </a:endParaRPr>
          </a:p>
          <a:p>
            <a:pPr lvl="0" defTabSz="1218565" fontAlgn="base">
              <a:spcBef>
                <a:spcPct val="0"/>
              </a:spcBef>
              <a:spcAft>
                <a:spcPct val="0"/>
              </a:spcAft>
              <a:defRPr/>
            </a:pPr>
            <a:r>
              <a:rPr kumimoji="0" lang="zh-CN" altLang="en-US" sz="4400" b="1" i="0" u="none" strike="noStrike" kern="1200" cap="none" spc="0" normalizeH="0" baseline="0" noProof="0" dirty="0">
                <a:ln>
                  <a:noFill/>
                </a:ln>
                <a:solidFill>
                  <a:prstClr val="black">
                    <a:lumMod val="65000"/>
                    <a:lumOff val="35000"/>
                  </a:prstClr>
                </a:solidFill>
                <a:effectLst/>
                <a:uLnTx/>
                <a:uFillTx/>
                <a:latin typeface="Arial" panose="020B0604020202020204"/>
                <a:ea typeface="微软雅黑" panose="020B0503020204020204" pitchFamily="34" charset="-122"/>
                <a:cs typeface="+mn-ea"/>
                <a:sym typeface="+mn-lt"/>
              </a:rPr>
              <a:t>       </a:t>
            </a:r>
            <a:r>
              <a:rPr kumimoji="0" lang="zh-CN" altLang="en-US" sz="4400" b="1" i="0" u="none" strike="noStrike" kern="1200" cap="none" spc="0" normalizeH="0" baseline="0" noProof="0" dirty="0">
                <a:ln>
                  <a:noFill/>
                </a:ln>
                <a:solidFill>
                  <a:prstClr val="black">
                    <a:lumMod val="65000"/>
                    <a:lumOff val="35000"/>
                  </a:prstClr>
                </a:solidFill>
                <a:effectLst/>
                <a:highlight>
                  <a:srgbClr val="FFFF00"/>
                </a:highlight>
                <a:uLnTx/>
                <a:uFillTx/>
                <a:latin typeface="Arial" panose="020B0604020202020204"/>
                <a:ea typeface="微软雅黑" panose="020B0503020204020204" pitchFamily="34" charset="-122"/>
                <a:cs typeface="+mn-ea"/>
                <a:sym typeface="+mn-lt"/>
              </a:rPr>
              <a:t>蒙太奇，场景和声音转换</a:t>
            </a:r>
            <a:endParaRPr kumimoji="0" lang="zh-CN" altLang="en-US" sz="4400" b="1" i="0" u="none" strike="noStrike" kern="1200" cap="none" spc="0" normalizeH="0" baseline="0" noProof="0" dirty="0">
              <a:ln>
                <a:noFill/>
              </a:ln>
              <a:solidFill>
                <a:prstClr val="black">
                  <a:lumMod val="65000"/>
                  <a:lumOff val="35000"/>
                </a:prstClr>
              </a:solidFill>
              <a:effectLst/>
              <a:highlight>
                <a:srgbClr val="FFFF00"/>
              </a:highlight>
              <a:uLnTx/>
              <a:uFillTx/>
              <a:latin typeface="Arial" panose="020B0604020202020204"/>
              <a:ea typeface="微软雅黑" panose="020B0503020204020204" pitchFamily="34" charset="-122"/>
              <a:cs typeface="+mn-ea"/>
              <a:sym typeface="+mn-lt"/>
            </a:endParaRPr>
          </a:p>
        </p:txBody>
      </p:sp>
      <p:pic>
        <p:nvPicPr>
          <p:cNvPr id="13" name="图片 12"/>
          <p:cNvPicPr>
            <a:picLocks noChangeAspect="1"/>
          </p:cNvPicPr>
          <p:nvPr/>
        </p:nvPicPr>
        <p:blipFill>
          <a:blip r:embed="rId3"/>
          <a:stretch>
            <a:fillRect/>
          </a:stretch>
        </p:blipFill>
        <p:spPr>
          <a:xfrm>
            <a:off x="379089" y="2264080"/>
            <a:ext cx="3665749" cy="3356259"/>
          </a:xfrm>
          <a:prstGeom prst="rect">
            <a:avLst/>
          </a:prstGeom>
        </p:spPr>
      </p:pic>
    </p:spTree>
  </p:cSld>
  <p:clrMapOvr>
    <a:masterClrMapping/>
  </p:clrMapOvr>
  <p:transition spd="med" advClick="0" advTm="5000">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0889" y="60581"/>
            <a:ext cx="8131042" cy="513430"/>
          </a:xfrm>
          <a:solidFill>
            <a:schemeClr val="accent5">
              <a:lumMod val="20000"/>
              <a:lumOff val="80000"/>
            </a:schemeClr>
          </a:solidFill>
        </p:spPr>
        <p:txBody>
          <a:bodyPr>
            <a:normAutofit fontScale="90000"/>
          </a:bodyPr>
          <a:lstStyle/>
          <a:p>
            <a:r>
              <a:rPr lang="zh-CN" altLang="en-US" dirty="0">
                <a:solidFill>
                  <a:srgbClr val="7030A0"/>
                </a:solidFill>
                <a:ea typeface="微软简隶书" pitchFamily="2" charset="-122"/>
              </a:rPr>
              <a:t>韩剧</a:t>
            </a:r>
            <a:r>
              <a:rPr lang="en-US" altLang="zh-CN" dirty="0">
                <a:solidFill>
                  <a:srgbClr val="7030A0"/>
                </a:solidFill>
                <a:ea typeface="微软简隶书" pitchFamily="2" charset="-122"/>
              </a:rPr>
              <a:t>《</a:t>
            </a:r>
            <a:r>
              <a:rPr lang="zh-CN" altLang="en-US" dirty="0">
                <a:solidFill>
                  <a:srgbClr val="7030A0"/>
                </a:solidFill>
                <a:ea typeface="微软简隶书" pitchFamily="2" charset="-122"/>
              </a:rPr>
              <a:t>苦尽甘来</a:t>
            </a:r>
            <a:r>
              <a:rPr lang="en-US" altLang="zh-CN" dirty="0">
                <a:solidFill>
                  <a:srgbClr val="7030A0"/>
                </a:solidFill>
                <a:ea typeface="微软简隶书" pitchFamily="2" charset="-122"/>
              </a:rPr>
              <a:t>》</a:t>
            </a:r>
            <a:r>
              <a:rPr lang="zh-CN" altLang="en-US" dirty="0">
                <a:solidFill>
                  <a:srgbClr val="7030A0"/>
                </a:solidFill>
                <a:ea typeface="微软简隶书" pitchFamily="2" charset="-122"/>
              </a:rPr>
              <a:t>的经典转场</a:t>
            </a:r>
            <a:endParaRPr lang="zh-CN" altLang="en-US" dirty="0">
              <a:solidFill>
                <a:srgbClr val="7030A0"/>
              </a:solidFill>
              <a:ea typeface="微软简隶书" pitchFamily="2" charset="-122"/>
            </a:endParaRPr>
          </a:p>
        </p:txBody>
      </p:sp>
      <p:pic>
        <p:nvPicPr>
          <p:cNvPr id="6" name="图片 5"/>
          <p:cNvPicPr>
            <a:picLocks noChangeAspect="1"/>
          </p:cNvPicPr>
          <p:nvPr/>
        </p:nvPicPr>
        <p:blipFill>
          <a:blip r:embed="rId1"/>
          <a:stretch>
            <a:fillRect/>
          </a:stretch>
        </p:blipFill>
        <p:spPr>
          <a:xfrm>
            <a:off x="9100195" y="4278692"/>
            <a:ext cx="2396725" cy="2155688"/>
          </a:xfrm>
          <a:prstGeom prst="rect">
            <a:avLst/>
          </a:prstGeom>
        </p:spPr>
      </p:pic>
      <p:sp>
        <p:nvSpPr>
          <p:cNvPr id="8" name="文本框 7"/>
          <p:cNvSpPr txBox="1"/>
          <p:nvPr/>
        </p:nvSpPr>
        <p:spPr>
          <a:xfrm>
            <a:off x="8815473" y="874455"/>
            <a:ext cx="3203138" cy="2554545"/>
          </a:xfrm>
          <a:prstGeom prst="rect">
            <a:avLst/>
          </a:prstGeom>
          <a:solidFill>
            <a:schemeClr val="accent2">
              <a:lumMod val="60000"/>
              <a:lumOff val="40000"/>
            </a:schemeClr>
          </a:solidFill>
        </p:spPr>
        <p:txBody>
          <a:bodyPr wrap="square">
            <a:spAutoFit/>
          </a:bodyPr>
          <a:lstStyle/>
          <a:p>
            <a:r>
              <a:rPr lang="en-US" altLang="zh-CN" sz="3200" b="1" i="1" dirty="0">
                <a:solidFill>
                  <a:srgbClr val="7030A0"/>
                </a:solidFill>
                <a:latin typeface="Times New Roman" panose="02020603050405020304" pitchFamily="18" charset="0"/>
              </a:rPr>
              <a:t>Transition in </a:t>
            </a:r>
            <a:r>
              <a:rPr lang="en-US" altLang="zh-CN" sz="3200" b="1" i="1" dirty="0">
                <a:solidFill>
                  <a:srgbClr val="7030A0"/>
                </a:solidFill>
                <a:highlight>
                  <a:srgbClr val="FFFF00"/>
                </a:highlight>
                <a:latin typeface="Times New Roman" panose="02020603050405020304" pitchFamily="18" charset="0"/>
              </a:rPr>
              <a:t>Literature</a:t>
            </a:r>
            <a:endParaRPr lang="en-US" altLang="zh-CN" sz="3200" b="1" i="1" dirty="0">
              <a:solidFill>
                <a:srgbClr val="7030A0"/>
              </a:solidFill>
              <a:highlight>
                <a:srgbClr val="FFFF00"/>
              </a:highlight>
              <a:latin typeface="Times New Roman" panose="02020603050405020304" pitchFamily="18" charset="0"/>
            </a:endParaRPr>
          </a:p>
          <a:p>
            <a:endParaRPr lang="en-US" altLang="zh-CN" sz="3200" b="1" i="1" dirty="0">
              <a:solidFill>
                <a:srgbClr val="7030A0"/>
              </a:solidFill>
              <a:latin typeface="Times New Roman" panose="02020603050405020304" pitchFamily="18" charset="0"/>
            </a:endParaRPr>
          </a:p>
          <a:p>
            <a:r>
              <a:rPr lang="en-US" altLang="zh-CN" sz="3200" b="1" i="1" dirty="0">
                <a:solidFill>
                  <a:srgbClr val="7030A0"/>
                </a:solidFill>
                <a:latin typeface="Times New Roman" panose="02020603050405020304" pitchFamily="18" charset="0"/>
              </a:rPr>
              <a:t>Transition in </a:t>
            </a:r>
            <a:r>
              <a:rPr lang="en-US" altLang="zh-CN" sz="3200" b="1" i="1" dirty="0">
                <a:solidFill>
                  <a:srgbClr val="7030A0"/>
                </a:solidFill>
                <a:highlight>
                  <a:srgbClr val="FFFF00"/>
                </a:highlight>
                <a:latin typeface="Times New Roman" panose="02020603050405020304" pitchFamily="18" charset="0"/>
              </a:rPr>
              <a:t>Film/TV</a:t>
            </a:r>
            <a:endParaRPr lang="zh-CN" altLang="en-US" sz="3200" b="1" i="1" dirty="0">
              <a:solidFill>
                <a:srgbClr val="7030A0"/>
              </a:solidFill>
              <a:highlight>
                <a:srgbClr val="FFFF00"/>
              </a:highlight>
              <a:latin typeface="Times New Roman" panose="02020603050405020304" pitchFamily="18" charset="0"/>
            </a:endParaRPr>
          </a:p>
        </p:txBody>
      </p:sp>
      <p:pic>
        <p:nvPicPr>
          <p:cNvPr id="7" name="苦尽甘来转场1">
            <a:hlinkClick r:id="" action="ppaction://media"/>
          </p:cNvPr>
          <p:cNvPicPr>
            <a:picLocks noGrp="1" noChangeAspect="1"/>
          </p:cNvPicPr>
          <p:nvPr>
            <p:ph idx="1"/>
            <a:videoFile r:link="rId2"/>
            <p:extLst>
              <p:ext uri="{DAA4B4D4-6D71-4841-9C94-3DE7FCFB9230}">
                <p14:media xmlns:p14="http://schemas.microsoft.com/office/powerpoint/2010/main" r:embed="rId3"/>
              </p:ext>
            </p:extLst>
          </p:nvPr>
        </p:nvPicPr>
        <p:blipFill>
          <a:blip r:embed="rId4"/>
          <a:stretch>
            <a:fillRect/>
          </a:stretch>
        </p:blipFill>
        <p:spPr>
          <a:xfrm>
            <a:off x="305380" y="1294507"/>
            <a:ext cx="8367453" cy="470658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2299" y="206546"/>
            <a:ext cx="7840844" cy="636674"/>
          </a:xfrm>
          <a:solidFill>
            <a:schemeClr val="bg2"/>
          </a:solidFill>
        </p:spPr>
        <p:txBody>
          <a:bodyPr>
            <a:noAutofit/>
          </a:bodyPr>
          <a:lstStyle/>
          <a:p>
            <a:r>
              <a:rPr lang="zh-CN" altLang="en-US" sz="3600" b="1" dirty="0">
                <a:solidFill>
                  <a:srgbClr val="7030A0"/>
                </a:solidFill>
                <a:ea typeface="微软简隶书" pitchFamily="2" charset="-122"/>
              </a:rPr>
              <a:t>文学中的转场（</a:t>
            </a:r>
            <a:r>
              <a:rPr lang="en-US" altLang="zh-CN" sz="3600" b="1" dirty="0">
                <a:solidFill>
                  <a:srgbClr val="7030A0"/>
                </a:solidFill>
                <a:ea typeface="微软简隶书" pitchFamily="2" charset="-122"/>
              </a:rPr>
              <a:t>Transition in Literature</a:t>
            </a:r>
            <a:r>
              <a:rPr lang="zh-CN" altLang="en-US" sz="3600" b="1" dirty="0">
                <a:solidFill>
                  <a:srgbClr val="7030A0"/>
                </a:solidFill>
                <a:ea typeface="微软简隶书" pitchFamily="2" charset="-122"/>
              </a:rPr>
              <a:t>）</a:t>
            </a:r>
            <a:endParaRPr lang="zh-CN" altLang="en-US" sz="2400" b="1" dirty="0">
              <a:solidFill>
                <a:srgbClr val="7030A0"/>
              </a:solidFill>
              <a:ea typeface="微软简隶书" pitchFamily="2" charset="-122"/>
            </a:endParaRPr>
          </a:p>
        </p:txBody>
      </p:sp>
      <p:sp>
        <p:nvSpPr>
          <p:cNvPr id="3" name="内容占位符 2"/>
          <p:cNvSpPr>
            <a:spLocks noGrp="1"/>
          </p:cNvSpPr>
          <p:nvPr>
            <p:ph idx="1"/>
          </p:nvPr>
        </p:nvSpPr>
        <p:spPr>
          <a:xfrm>
            <a:off x="706333" y="1193101"/>
            <a:ext cx="8070812" cy="4901074"/>
          </a:xfrm>
          <a:solidFill>
            <a:schemeClr val="accent5">
              <a:lumMod val="20000"/>
              <a:lumOff val="80000"/>
            </a:schemeClr>
          </a:solidFill>
        </p:spPr>
        <p:txBody>
          <a:bodyPr>
            <a:normAutofit/>
          </a:bodyPr>
          <a:lstStyle/>
          <a:p>
            <a:r>
              <a:rPr lang="zh-CN" altLang="en-US" sz="3600" dirty="0">
                <a:highlight>
                  <a:srgbClr val="FFFF00"/>
                </a:highlight>
              </a:rPr>
              <a:t>定义：</a:t>
            </a:r>
            <a:r>
              <a:rPr lang="zh-CN" altLang="en-US" sz="3600" dirty="0"/>
              <a:t>在文学作品（如小说、散文）中，转场是指通过</a:t>
            </a:r>
            <a:r>
              <a:rPr lang="zh-CN" altLang="en-US" sz="3600" dirty="0">
                <a:solidFill>
                  <a:srgbClr val="7030A0"/>
                </a:solidFill>
              </a:rPr>
              <a:t>语言技巧</a:t>
            </a:r>
            <a:r>
              <a:rPr lang="zh-CN" altLang="en-US" sz="3600" dirty="0"/>
              <a:t>实现</a:t>
            </a:r>
            <a:r>
              <a:rPr lang="zh-CN" altLang="en-US" sz="3600" dirty="0">
                <a:solidFill>
                  <a:srgbClr val="C00000"/>
                </a:solidFill>
              </a:rPr>
              <a:t>场景、时间或空间</a:t>
            </a:r>
            <a:r>
              <a:rPr lang="zh-CN" altLang="en-US" sz="3600" dirty="0"/>
              <a:t>的切换，使叙事从一个段落自然过渡到另一个段落，保持</a:t>
            </a:r>
            <a:r>
              <a:rPr lang="zh-CN" altLang="en-US" sz="3600" dirty="0">
                <a:solidFill>
                  <a:srgbClr val="C00000"/>
                </a:solidFill>
              </a:rPr>
              <a:t>情节连贯或制造叙事节奏变化</a:t>
            </a:r>
            <a:r>
              <a:rPr lang="zh-CN" altLang="en-US" sz="3600" dirty="0"/>
              <a:t>。转场可以是</a:t>
            </a:r>
            <a:r>
              <a:rPr lang="zh-CN" altLang="en-US" sz="3600" dirty="0">
                <a:highlight>
                  <a:srgbClr val="00FFFF"/>
                </a:highlight>
              </a:rPr>
              <a:t>时间的跳跃</a:t>
            </a:r>
            <a:r>
              <a:rPr lang="zh-CN" altLang="en-US" sz="3600" dirty="0"/>
              <a:t>（如从白天到夜晚）、</a:t>
            </a:r>
            <a:r>
              <a:rPr lang="zh-CN" altLang="en-US" sz="3600" dirty="0">
                <a:highlight>
                  <a:srgbClr val="00FFFF"/>
                </a:highlight>
              </a:rPr>
              <a:t>地点的转换</a:t>
            </a:r>
            <a:r>
              <a:rPr lang="zh-CN" altLang="en-US" sz="3600" dirty="0"/>
              <a:t>（如从室内到室外），或</a:t>
            </a:r>
            <a:r>
              <a:rPr lang="zh-CN" altLang="en-US" sz="3600" dirty="0">
                <a:highlight>
                  <a:srgbClr val="00FFFF"/>
                </a:highlight>
              </a:rPr>
              <a:t>视角的转移</a:t>
            </a:r>
            <a:r>
              <a:rPr lang="zh-CN" altLang="en-US" sz="3600" dirty="0"/>
              <a:t>（如从主角内心独白转向外部事件）。</a:t>
            </a:r>
            <a:endParaRPr lang="zh-CN" altLang="en-US" sz="3600" dirty="0"/>
          </a:p>
        </p:txBody>
      </p:sp>
      <p:pic>
        <p:nvPicPr>
          <p:cNvPr id="6" name="图片 5"/>
          <p:cNvPicPr>
            <a:picLocks noChangeAspect="1"/>
          </p:cNvPicPr>
          <p:nvPr/>
        </p:nvPicPr>
        <p:blipFill>
          <a:blip r:embed="rId1"/>
          <a:stretch>
            <a:fillRect/>
          </a:stretch>
        </p:blipFill>
        <p:spPr>
          <a:xfrm>
            <a:off x="9397696" y="3958749"/>
            <a:ext cx="2450422" cy="223945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251870" y="116011"/>
          <a:ext cx="11816021" cy="6472436"/>
        </p:xfrm>
        <a:graphic>
          <a:graphicData uri="http://schemas.openxmlformats.org/drawingml/2006/table">
            <a:tbl>
              <a:tblPr firstRow="1" bandRow="1">
                <a:tableStyleId>{5C22544A-7EE6-4342-B048-85BDC9FD1C3A}</a:tableStyleId>
              </a:tblPr>
              <a:tblGrid>
                <a:gridCol w="824507"/>
                <a:gridCol w="1199798"/>
                <a:gridCol w="3821158"/>
                <a:gridCol w="5970558"/>
              </a:tblGrid>
              <a:tr h="1027559">
                <a:tc>
                  <a:txBody>
                    <a:bodyPr/>
                    <a:lstStyle/>
                    <a:p>
                      <a:pPr>
                        <a:lnSpc>
                          <a:spcPts val="2100"/>
                        </a:lnSpc>
                      </a:pPr>
                      <a:r>
                        <a:rPr lang="zh-CN" altLang="en-US" b="1" dirty="0">
                          <a:solidFill>
                            <a:srgbClr val="000000"/>
                          </a:solidFill>
                          <a:effectLst/>
                        </a:rPr>
                        <a:t>中文术语</a:t>
                      </a:r>
                      <a:endParaRPr lang="zh-CN" altLang="en-US" b="1" dirty="0">
                        <a:solidFill>
                          <a:srgbClr val="000000"/>
                        </a:solidFill>
                        <a:effectLst/>
                      </a:endParaRPr>
                    </a:p>
                  </a:txBody>
                  <a:tcPr marL="85725" marR="85725" marT="57150" marB="57150" anchor="ctr"/>
                </a:tc>
                <a:tc>
                  <a:txBody>
                    <a:bodyPr/>
                    <a:lstStyle/>
                    <a:p>
                      <a:pPr>
                        <a:lnSpc>
                          <a:spcPts val="2100"/>
                        </a:lnSpc>
                      </a:pPr>
                      <a:r>
                        <a:rPr lang="zh-CN" altLang="en-US" b="1">
                          <a:solidFill>
                            <a:srgbClr val="000000"/>
                          </a:solidFill>
                          <a:effectLst/>
                        </a:rPr>
                        <a:t>英文术语</a:t>
                      </a:r>
                      <a:endParaRPr lang="zh-CN" altLang="en-US" b="1">
                        <a:solidFill>
                          <a:srgbClr val="000000"/>
                        </a:solidFill>
                        <a:effectLst/>
                      </a:endParaRPr>
                    </a:p>
                  </a:txBody>
                  <a:tcPr marL="85725" marR="85725" marT="57150" marB="57150" anchor="ctr"/>
                </a:tc>
                <a:tc>
                  <a:txBody>
                    <a:bodyPr/>
                    <a:lstStyle/>
                    <a:p>
                      <a:pPr>
                        <a:lnSpc>
                          <a:spcPts val="2100"/>
                        </a:lnSpc>
                      </a:pPr>
                      <a:r>
                        <a:rPr lang="zh-CN" altLang="en-US" b="1">
                          <a:solidFill>
                            <a:srgbClr val="000000"/>
                          </a:solidFill>
                          <a:effectLst/>
                        </a:rPr>
                        <a:t>定义与功能</a:t>
                      </a:r>
                      <a:endParaRPr lang="zh-CN" altLang="en-US" b="1">
                        <a:solidFill>
                          <a:srgbClr val="000000"/>
                        </a:solidFill>
                        <a:effectLst/>
                      </a:endParaRPr>
                    </a:p>
                  </a:txBody>
                  <a:tcPr marL="85725" marR="85725" marT="57150" marB="57150" anchor="ctr"/>
                </a:tc>
                <a:tc>
                  <a:txBody>
                    <a:bodyPr/>
                    <a:lstStyle/>
                    <a:p>
                      <a:pPr>
                        <a:lnSpc>
                          <a:spcPts val="2100"/>
                        </a:lnSpc>
                      </a:pPr>
                      <a:r>
                        <a:rPr lang="zh-CN" altLang="en-US" b="1">
                          <a:solidFill>
                            <a:srgbClr val="000000"/>
                          </a:solidFill>
                          <a:effectLst/>
                        </a:rPr>
                        <a:t>文学 </a:t>
                      </a:r>
                      <a:r>
                        <a:rPr lang="en-US" altLang="zh-CN" b="1">
                          <a:solidFill>
                            <a:srgbClr val="000000"/>
                          </a:solidFill>
                          <a:effectLst/>
                        </a:rPr>
                        <a:t>/ </a:t>
                      </a:r>
                      <a:r>
                        <a:rPr lang="zh-CN" altLang="en-US" b="1">
                          <a:solidFill>
                            <a:srgbClr val="000000"/>
                          </a:solidFill>
                          <a:effectLst/>
                        </a:rPr>
                        <a:t>影视示例</a:t>
                      </a:r>
                      <a:endParaRPr lang="zh-CN" altLang="en-US" b="1">
                        <a:solidFill>
                          <a:srgbClr val="000000"/>
                        </a:solidFill>
                        <a:effectLst/>
                      </a:endParaRPr>
                    </a:p>
                  </a:txBody>
                  <a:tcPr marL="85725" marR="85725" marT="57150" marB="57150" anchor="ctr"/>
                </a:tc>
              </a:tr>
              <a:tr h="1027559">
                <a:tc>
                  <a:txBody>
                    <a:bodyPr/>
                    <a:lstStyle/>
                    <a:p>
                      <a:pPr>
                        <a:lnSpc>
                          <a:spcPts val="2100"/>
                        </a:lnSpc>
                      </a:pPr>
                      <a:r>
                        <a:rPr lang="zh-CN" altLang="en-US" b="0" dirty="0">
                          <a:effectLst/>
                        </a:rPr>
                        <a:t>时间转场</a:t>
                      </a:r>
                      <a:endParaRPr lang="zh-CN" altLang="en-US" b="0" dirty="0">
                        <a:effectLst/>
                      </a:endParaRPr>
                    </a:p>
                  </a:txBody>
                  <a:tcPr marL="85725" marR="85725" marT="57150" marB="57150" anchor="ctr"/>
                </a:tc>
                <a:tc>
                  <a:txBody>
                    <a:bodyPr/>
                    <a:lstStyle/>
                    <a:p>
                      <a:pPr>
                        <a:lnSpc>
                          <a:spcPts val="2100"/>
                        </a:lnSpc>
                      </a:pPr>
                      <a:r>
                        <a:rPr lang="en-US" b="0">
                          <a:effectLst/>
                        </a:rPr>
                        <a:t>Temporal Transition</a:t>
                      </a:r>
                      <a:endParaRPr lang="en-US" b="0">
                        <a:effectLst/>
                      </a:endParaRPr>
                    </a:p>
                  </a:txBody>
                  <a:tcPr marL="85725" marR="85725" marT="57150" marB="57150" anchor="ctr"/>
                </a:tc>
                <a:tc>
                  <a:txBody>
                    <a:bodyPr/>
                    <a:lstStyle/>
                    <a:p>
                      <a:pPr>
                        <a:lnSpc>
                          <a:spcPts val="2100"/>
                        </a:lnSpc>
                      </a:pPr>
                      <a:r>
                        <a:rPr lang="zh-CN" altLang="en-US" b="0" dirty="0">
                          <a:effectLst/>
                        </a:rPr>
                        <a:t>跨越时间（过去 </a:t>
                      </a:r>
                      <a:r>
                        <a:rPr lang="en-US" altLang="zh-CN" b="0" dirty="0">
                          <a:effectLst/>
                        </a:rPr>
                        <a:t>/ </a:t>
                      </a:r>
                      <a:r>
                        <a:rPr lang="zh-CN" altLang="en-US" b="0" dirty="0">
                          <a:effectLst/>
                        </a:rPr>
                        <a:t>现在 </a:t>
                      </a:r>
                      <a:r>
                        <a:rPr lang="en-US" altLang="zh-CN" b="0" dirty="0">
                          <a:effectLst/>
                        </a:rPr>
                        <a:t>/ </a:t>
                      </a:r>
                      <a:r>
                        <a:rPr lang="zh-CN" altLang="en-US" b="0" dirty="0">
                          <a:effectLst/>
                        </a:rPr>
                        <a:t>未来）的叙事衔接，通过时间词、事件暗示或环境变化实现。</a:t>
                      </a:r>
                      <a:endParaRPr lang="zh-CN" altLang="en-US" b="0" dirty="0">
                        <a:effectLst/>
                      </a:endParaRPr>
                    </a:p>
                  </a:txBody>
                  <a:tcPr marL="85725" marR="85725" marT="57150" marB="57150" anchor="ctr"/>
                </a:tc>
                <a:tc>
                  <a:txBody>
                    <a:bodyPr/>
                    <a:lstStyle/>
                    <a:p>
                      <a:pPr>
                        <a:lnSpc>
                          <a:spcPts val="2100"/>
                        </a:lnSpc>
                      </a:pPr>
                      <a:r>
                        <a:rPr lang="zh-CN" altLang="en-US" b="0">
                          <a:effectLst/>
                        </a:rPr>
                        <a:t>文学：</a:t>
                      </a:r>
                      <a:r>
                        <a:rPr lang="en-US" altLang="zh-CN" b="0">
                          <a:effectLst/>
                        </a:rPr>
                        <a:t>"</a:t>
                      </a:r>
                      <a:r>
                        <a:rPr lang="en-US" b="0">
                          <a:effectLst/>
                        </a:rPr>
                        <a:t>Years later, the letter still lay unopened on the desk."（</a:t>
                      </a:r>
                      <a:r>
                        <a:rPr lang="zh-CN" altLang="en-US" b="0">
                          <a:effectLst/>
                        </a:rPr>
                        <a:t>多年后，信仍未拆开放在桌上。）</a:t>
                      </a:r>
                      <a:br>
                        <a:rPr lang="zh-CN" altLang="en-US" b="0">
                          <a:effectLst/>
                        </a:rPr>
                      </a:br>
                      <a:r>
                        <a:rPr lang="zh-CN" altLang="en-US" b="0">
                          <a:effectLst/>
                        </a:rPr>
                        <a:t>影视：用落叶飘落暗示季节变化。</a:t>
                      </a:r>
                      <a:endParaRPr lang="zh-CN" altLang="en-US" b="0">
                        <a:effectLst/>
                      </a:endParaRPr>
                    </a:p>
                  </a:txBody>
                  <a:tcPr marL="85725" marR="85725" marT="57150" marB="57150" anchor="ctr"/>
                </a:tc>
              </a:tr>
              <a:tr h="1027559">
                <a:tc>
                  <a:txBody>
                    <a:bodyPr/>
                    <a:lstStyle/>
                    <a:p>
                      <a:pPr>
                        <a:lnSpc>
                          <a:spcPts val="2100"/>
                        </a:lnSpc>
                      </a:pPr>
                      <a:r>
                        <a:rPr lang="zh-CN" altLang="en-US" b="0" dirty="0">
                          <a:effectLst/>
                        </a:rPr>
                        <a:t>空间转场</a:t>
                      </a:r>
                      <a:endParaRPr lang="zh-CN" altLang="en-US" b="0" dirty="0">
                        <a:effectLst/>
                      </a:endParaRPr>
                    </a:p>
                  </a:txBody>
                  <a:tcPr marL="85725" marR="85725" marT="57150" marB="57150" anchor="ctr"/>
                </a:tc>
                <a:tc>
                  <a:txBody>
                    <a:bodyPr/>
                    <a:lstStyle/>
                    <a:p>
                      <a:pPr>
                        <a:lnSpc>
                          <a:spcPts val="2100"/>
                        </a:lnSpc>
                      </a:pPr>
                      <a:r>
                        <a:rPr lang="en-US" b="0">
                          <a:effectLst/>
                        </a:rPr>
                        <a:t>Spatial Transition</a:t>
                      </a:r>
                      <a:endParaRPr lang="en-US" b="0">
                        <a:effectLst/>
                      </a:endParaRPr>
                    </a:p>
                  </a:txBody>
                  <a:tcPr marL="85725" marR="85725" marT="57150" marB="57150" anchor="ctr"/>
                </a:tc>
                <a:tc>
                  <a:txBody>
                    <a:bodyPr/>
                    <a:lstStyle/>
                    <a:p>
                      <a:pPr>
                        <a:lnSpc>
                          <a:spcPts val="2100"/>
                        </a:lnSpc>
                      </a:pPr>
                      <a:r>
                        <a:rPr lang="zh-CN" altLang="en-US" b="0" dirty="0">
                          <a:effectLst/>
                        </a:rPr>
                        <a:t>地点切换，通过方位、感官描写或动作引导场景转换，保持空间逻辑连贯。</a:t>
                      </a:r>
                      <a:endParaRPr lang="zh-CN" altLang="en-US" b="0" dirty="0">
                        <a:effectLst/>
                      </a:endParaRPr>
                    </a:p>
                  </a:txBody>
                  <a:tcPr marL="85725" marR="85725" marT="57150" marB="57150" anchor="ctr"/>
                </a:tc>
                <a:tc>
                  <a:txBody>
                    <a:bodyPr/>
                    <a:lstStyle/>
                    <a:p>
                      <a:pPr>
                        <a:lnSpc>
                          <a:spcPts val="2100"/>
                        </a:lnSpc>
                      </a:pPr>
                      <a:r>
                        <a:rPr lang="zh-CN" altLang="en-US" b="0">
                          <a:effectLst/>
                        </a:rPr>
                        <a:t>文学：</a:t>
                      </a:r>
                      <a:r>
                        <a:rPr lang="en-US" altLang="zh-CN" b="0">
                          <a:effectLst/>
                        </a:rPr>
                        <a:t>"</a:t>
                      </a:r>
                      <a:r>
                        <a:rPr lang="en-US" b="0">
                          <a:effectLst/>
                        </a:rPr>
                        <a:t>Descending the stairs, she entered a room filled with the scent of cinnamon."（</a:t>
                      </a:r>
                      <a:r>
                        <a:rPr lang="zh-CN" altLang="en-US" b="0">
                          <a:effectLst/>
                        </a:rPr>
                        <a:t>下楼时，她进入一个弥漫肉桂香的房间。）</a:t>
                      </a:r>
                      <a:br>
                        <a:rPr lang="zh-CN" altLang="en-US" b="0">
                          <a:effectLst/>
                        </a:rPr>
                      </a:br>
                      <a:r>
                        <a:rPr lang="zh-CN" altLang="en-US" b="0">
                          <a:effectLst/>
                        </a:rPr>
                        <a:t>影视：通过推开房门的动作切到新场景。</a:t>
                      </a:r>
                      <a:endParaRPr lang="zh-CN" altLang="en-US" b="0">
                        <a:effectLst/>
                      </a:endParaRPr>
                    </a:p>
                  </a:txBody>
                  <a:tcPr marL="85725" marR="85725" marT="57150" marB="57150" anchor="ctr"/>
                </a:tc>
              </a:tr>
              <a:tr h="1027559">
                <a:tc>
                  <a:txBody>
                    <a:bodyPr/>
                    <a:lstStyle/>
                    <a:p>
                      <a:pPr>
                        <a:lnSpc>
                          <a:spcPts val="2100"/>
                        </a:lnSpc>
                      </a:pPr>
                      <a:r>
                        <a:rPr lang="zh-CN" altLang="en-US" b="0" dirty="0">
                          <a:effectLst/>
                        </a:rPr>
                        <a:t>蒙太奇</a:t>
                      </a:r>
                      <a:endParaRPr lang="zh-CN" altLang="en-US" b="0" dirty="0">
                        <a:effectLst/>
                      </a:endParaRPr>
                    </a:p>
                  </a:txBody>
                  <a:tcPr marL="85725" marR="85725" marT="57150" marB="57150" anchor="ctr"/>
                </a:tc>
                <a:tc>
                  <a:txBody>
                    <a:bodyPr/>
                    <a:lstStyle/>
                    <a:p>
                      <a:pPr>
                        <a:lnSpc>
                          <a:spcPts val="2100"/>
                        </a:lnSpc>
                      </a:pPr>
                      <a:r>
                        <a:rPr lang="en-US" b="0">
                          <a:effectLst/>
                        </a:rPr>
                        <a:t>Montage</a:t>
                      </a:r>
                      <a:endParaRPr lang="en-US" b="0">
                        <a:effectLst/>
                      </a:endParaRPr>
                    </a:p>
                  </a:txBody>
                  <a:tcPr marL="85725" marR="85725" marT="57150" marB="57150" anchor="ctr"/>
                </a:tc>
                <a:tc>
                  <a:txBody>
                    <a:bodyPr/>
                    <a:lstStyle/>
                    <a:p>
                      <a:pPr>
                        <a:lnSpc>
                          <a:spcPts val="2100"/>
                        </a:lnSpc>
                      </a:pPr>
                      <a:r>
                        <a:rPr lang="zh-CN" altLang="en-US" b="0">
                          <a:effectLst/>
                        </a:rPr>
                        <a:t>影视中通过剪辑组合碎片化镜头，暗示时间压缩或主题关联（文学中类似 “跳接” 手法）。</a:t>
                      </a:r>
                      <a:endParaRPr lang="zh-CN" altLang="en-US" b="0">
                        <a:effectLst/>
                      </a:endParaRPr>
                    </a:p>
                  </a:txBody>
                  <a:tcPr marL="85725" marR="85725" marT="57150" marB="57150" anchor="ctr"/>
                </a:tc>
                <a:tc>
                  <a:txBody>
                    <a:bodyPr/>
                    <a:lstStyle/>
                    <a:p>
                      <a:pPr>
                        <a:lnSpc>
                          <a:spcPts val="2100"/>
                        </a:lnSpc>
                      </a:pPr>
                      <a:r>
                        <a:rPr lang="zh-CN" altLang="en-US" b="0">
                          <a:effectLst/>
                        </a:rPr>
                        <a:t>影视：快速剪辑主角从童年到成年的照片，配合旁白 “二十年过去了”。</a:t>
                      </a:r>
                      <a:endParaRPr lang="zh-CN" altLang="en-US" b="0">
                        <a:effectLst/>
                      </a:endParaRPr>
                    </a:p>
                  </a:txBody>
                  <a:tcPr marL="85725" marR="85725" marT="57150" marB="57150" anchor="ctr"/>
                </a:tc>
              </a:tr>
              <a:tr h="1027559">
                <a:tc>
                  <a:txBody>
                    <a:bodyPr/>
                    <a:lstStyle/>
                    <a:p>
                      <a:pPr>
                        <a:lnSpc>
                          <a:spcPts val="2100"/>
                        </a:lnSpc>
                      </a:pPr>
                      <a:r>
                        <a:rPr lang="zh-CN" altLang="en-US" b="0" dirty="0">
                          <a:effectLst/>
                        </a:rPr>
                        <a:t>场景转换</a:t>
                      </a:r>
                      <a:endParaRPr lang="zh-CN" altLang="en-US" b="0" dirty="0">
                        <a:effectLst/>
                      </a:endParaRPr>
                    </a:p>
                  </a:txBody>
                  <a:tcPr marL="85725" marR="85725" marT="57150" marB="57150" anchor="ctr"/>
                </a:tc>
                <a:tc>
                  <a:txBody>
                    <a:bodyPr/>
                    <a:lstStyle/>
                    <a:p>
                      <a:pPr>
                        <a:lnSpc>
                          <a:spcPts val="2100"/>
                        </a:lnSpc>
                      </a:pPr>
                      <a:r>
                        <a:rPr lang="en-US" b="0">
                          <a:effectLst/>
                        </a:rPr>
                        <a:t>Scene Shift</a:t>
                      </a:r>
                      <a:endParaRPr lang="en-US" b="0">
                        <a:effectLst/>
                      </a:endParaRPr>
                    </a:p>
                  </a:txBody>
                  <a:tcPr marL="85725" marR="85725" marT="57150" marB="57150" anchor="ctr"/>
                </a:tc>
                <a:tc>
                  <a:txBody>
                    <a:bodyPr/>
                    <a:lstStyle/>
                    <a:p>
                      <a:pPr>
                        <a:lnSpc>
                          <a:spcPts val="2100"/>
                        </a:lnSpc>
                      </a:pPr>
                      <a:r>
                        <a:rPr lang="zh-CN" altLang="en-US" b="0">
                          <a:effectLst/>
                        </a:rPr>
                        <a:t>段落或镜头间的场景切换，可通过环境描写、动作或留白实现。</a:t>
                      </a:r>
                      <a:endParaRPr lang="zh-CN" altLang="en-US" b="0">
                        <a:effectLst/>
                      </a:endParaRPr>
                    </a:p>
                  </a:txBody>
                  <a:tcPr marL="85725" marR="85725" marT="57150" marB="57150" anchor="ctr"/>
                </a:tc>
                <a:tc>
                  <a:txBody>
                    <a:bodyPr/>
                    <a:lstStyle/>
                    <a:p>
                      <a:pPr>
                        <a:lnSpc>
                          <a:spcPts val="2100"/>
                        </a:lnSpc>
                      </a:pPr>
                      <a:r>
                        <a:rPr lang="zh-CN" altLang="en-US" b="0" dirty="0">
                          <a:effectLst/>
                        </a:rPr>
                        <a:t>文学：</a:t>
                      </a:r>
                      <a:r>
                        <a:rPr lang="en-US" altLang="zh-CN" b="0" dirty="0">
                          <a:effectLst/>
                        </a:rPr>
                        <a:t>"</a:t>
                      </a:r>
                      <a:r>
                        <a:rPr lang="en-US" b="0" dirty="0">
                          <a:effectLst/>
                        </a:rPr>
                        <a:t>The conversation died as the door closed. Outside, the storm raged on."（</a:t>
                      </a:r>
                      <a:r>
                        <a:rPr lang="zh-CN" altLang="en-US" b="0" dirty="0">
                          <a:effectLst/>
                        </a:rPr>
                        <a:t>门关上时，对话终止。外面，暴风雨仍在肆虐。）</a:t>
                      </a:r>
                      <a:br>
                        <a:rPr lang="zh-CN" altLang="en-US" b="0" dirty="0">
                          <a:effectLst/>
                        </a:rPr>
                      </a:br>
                      <a:r>
                        <a:rPr lang="zh-CN" altLang="en-US" b="0" dirty="0">
                          <a:effectLst/>
                        </a:rPr>
                        <a:t>影视：黑屏后切到新场景。</a:t>
                      </a:r>
                      <a:endParaRPr lang="zh-CN" altLang="en-US" b="0" dirty="0">
                        <a:effectLst/>
                      </a:endParaRPr>
                    </a:p>
                  </a:txBody>
                  <a:tcPr marL="85725" marR="85725" marT="57150" marB="57150" anchor="ctr"/>
                </a:tc>
              </a:tr>
              <a:tr h="1027559">
                <a:tc>
                  <a:txBody>
                    <a:bodyPr/>
                    <a:lstStyle/>
                    <a:p>
                      <a:pPr>
                        <a:lnSpc>
                          <a:spcPts val="2100"/>
                        </a:lnSpc>
                      </a:pPr>
                      <a:r>
                        <a:rPr lang="zh-CN" altLang="en-US" b="0" dirty="0">
                          <a:effectLst/>
                        </a:rPr>
                        <a:t>声音转场</a:t>
                      </a:r>
                      <a:endParaRPr lang="zh-CN" altLang="en-US" b="0" dirty="0">
                        <a:effectLst/>
                      </a:endParaRPr>
                    </a:p>
                  </a:txBody>
                  <a:tcPr marL="85725" marR="85725" marT="57150" marB="57150" anchor="ctr"/>
                </a:tc>
                <a:tc>
                  <a:txBody>
                    <a:bodyPr/>
                    <a:lstStyle/>
                    <a:p>
                      <a:pPr>
                        <a:lnSpc>
                          <a:spcPts val="2100"/>
                        </a:lnSpc>
                      </a:pPr>
                      <a:r>
                        <a:rPr lang="en-US" b="0">
                          <a:effectLst/>
                        </a:rPr>
                        <a:t>Sound Bridge</a:t>
                      </a:r>
                      <a:endParaRPr lang="en-US" b="0">
                        <a:effectLst/>
                      </a:endParaRPr>
                    </a:p>
                  </a:txBody>
                  <a:tcPr marL="85725" marR="85725" marT="57150" marB="57150" anchor="ctr"/>
                </a:tc>
                <a:tc>
                  <a:txBody>
                    <a:bodyPr/>
                    <a:lstStyle/>
                    <a:p>
                      <a:pPr>
                        <a:lnSpc>
                          <a:spcPts val="2100"/>
                        </a:lnSpc>
                      </a:pPr>
                      <a:r>
                        <a:rPr lang="zh-CN" altLang="en-US" b="0">
                          <a:effectLst/>
                        </a:rPr>
                        <a:t>利用声音延续实现场景过渡，增强时空连贯性（影视常用，文学中通过听觉描写暗示）。</a:t>
                      </a:r>
                      <a:endParaRPr lang="zh-CN" altLang="en-US" b="0">
                        <a:effectLst/>
                      </a:endParaRPr>
                    </a:p>
                  </a:txBody>
                  <a:tcPr marL="85725" marR="85725" marT="57150" marB="57150" anchor="ctr"/>
                </a:tc>
                <a:tc>
                  <a:txBody>
                    <a:bodyPr/>
                    <a:lstStyle/>
                    <a:p>
                      <a:pPr>
                        <a:lnSpc>
                          <a:spcPts val="2100"/>
                        </a:lnSpc>
                      </a:pPr>
                      <a:r>
                        <a:rPr lang="zh-CN" altLang="en-US" b="0" dirty="0">
                          <a:effectLst/>
                        </a:rPr>
                        <a:t>影视：前一场景的钢琴声延续到下一场景的室内镜头，暗示空间转换。</a:t>
                      </a:r>
                      <a:endParaRPr lang="zh-CN" altLang="en-US" b="0" dirty="0">
                        <a:effectLst/>
                      </a:endParaRPr>
                    </a:p>
                  </a:txBody>
                  <a:tcPr marL="85725" marR="85725" marT="57150" marB="57150" anchor="ct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713" y="235444"/>
            <a:ext cx="11323229" cy="574922"/>
          </a:xfrm>
          <a:solidFill>
            <a:schemeClr val="accent3">
              <a:lumMod val="20000"/>
              <a:lumOff val="80000"/>
            </a:schemeClr>
          </a:solidFill>
        </p:spPr>
        <p:txBody>
          <a:bodyPr>
            <a:normAutofit fontScale="90000"/>
          </a:bodyPr>
          <a:lstStyle/>
          <a:p>
            <a:br>
              <a:rPr lang="en-US" altLang="zh-CN" dirty="0">
                <a:solidFill>
                  <a:srgbClr val="7030A0"/>
                </a:solidFill>
                <a:highlight>
                  <a:srgbClr val="FFFF00"/>
                </a:highlight>
                <a:latin typeface="隶书" panose="02010509060101010101" pitchFamily="49" charset="-122"/>
                <a:ea typeface="隶书" panose="02010509060101010101" pitchFamily="49" charset="-122"/>
              </a:rPr>
            </a:br>
            <a:r>
              <a:rPr lang="zh-CN" altLang="en-US" dirty="0">
                <a:solidFill>
                  <a:srgbClr val="7030A0"/>
                </a:solidFill>
                <a:highlight>
                  <a:srgbClr val="FFFF00"/>
                </a:highlight>
                <a:latin typeface="隶书" panose="02010509060101010101" pitchFamily="49" charset="-122"/>
                <a:ea typeface="隶书" panose="02010509060101010101" pitchFamily="49" charset="-122"/>
              </a:rPr>
              <a:t>蒙太奇转场</a:t>
            </a:r>
            <a:r>
              <a:rPr lang="zh-CN" altLang="en-US" dirty="0">
                <a:solidFill>
                  <a:srgbClr val="7030A0"/>
                </a:solidFill>
                <a:latin typeface="隶书" panose="02010509060101010101" pitchFamily="49" charset="-122"/>
                <a:ea typeface="隶书" panose="02010509060101010101" pitchFamily="49" charset="-122"/>
              </a:rPr>
              <a:t>：</a:t>
            </a:r>
            <a:r>
              <a:rPr lang="zh-CN" altLang="en-US" sz="2700" dirty="0">
                <a:solidFill>
                  <a:srgbClr val="7030A0"/>
                </a:solidFill>
                <a:latin typeface="隶书" panose="02010509060101010101" pitchFamily="49" charset="-122"/>
                <a:ea typeface="隶书" panose="02010509060101010101" pitchFamily="49" charset="-122"/>
              </a:rPr>
              <a:t>通过碎片化场景拼接、时间压缩、符号重复强化成长轨迹</a:t>
            </a:r>
            <a:br>
              <a:rPr lang="en-US" altLang="zh-CN" dirty="0">
                <a:solidFill>
                  <a:srgbClr val="7030A0"/>
                </a:solidFill>
                <a:latin typeface="隶书" panose="02010509060101010101" pitchFamily="49" charset="-122"/>
                <a:ea typeface="隶书" panose="02010509060101010101" pitchFamily="49" charset="-122"/>
              </a:rPr>
            </a:br>
            <a:endParaRPr lang="zh-CN" altLang="en-US" dirty="0">
              <a:solidFill>
                <a:srgbClr val="7030A0"/>
              </a:solidFill>
              <a:latin typeface="隶书" panose="02010509060101010101" pitchFamily="49" charset="-122"/>
              <a:ea typeface="隶书" panose="02010509060101010101" pitchFamily="49" charset="-122"/>
            </a:endParaRPr>
          </a:p>
        </p:txBody>
      </p:sp>
      <p:sp>
        <p:nvSpPr>
          <p:cNvPr id="3" name="内容占位符 2"/>
          <p:cNvSpPr>
            <a:spLocks noGrp="1"/>
          </p:cNvSpPr>
          <p:nvPr>
            <p:ph idx="1"/>
          </p:nvPr>
        </p:nvSpPr>
        <p:spPr>
          <a:xfrm>
            <a:off x="350429" y="859646"/>
            <a:ext cx="11169916" cy="5762911"/>
          </a:xfrm>
          <a:solidFill>
            <a:schemeClr val="accent1">
              <a:lumMod val="20000"/>
              <a:lumOff val="80000"/>
            </a:schemeClr>
          </a:solidFill>
        </p:spPr>
        <p:txBody>
          <a:bodyPr>
            <a:normAutofit fontScale="85000" lnSpcReduction="20000"/>
          </a:bodyPr>
          <a:lstStyle/>
          <a:p>
            <a:r>
              <a:rPr lang="zh-CN" altLang="en-US" dirty="0">
                <a:highlight>
                  <a:srgbClr val="00FFFF"/>
                </a:highlight>
              </a:rPr>
              <a:t>季节 </a:t>
            </a:r>
            <a:r>
              <a:rPr lang="en-US" altLang="zh-CN" dirty="0">
                <a:highlight>
                  <a:srgbClr val="00FFFF"/>
                </a:highlight>
              </a:rPr>
              <a:t>/ </a:t>
            </a:r>
            <a:r>
              <a:rPr lang="zh-CN" altLang="en-US" dirty="0">
                <a:highlight>
                  <a:srgbClr val="00FFFF"/>
                </a:highlight>
              </a:rPr>
              <a:t>时间状语串联法</a:t>
            </a:r>
            <a:endParaRPr lang="zh-CN" altLang="en-US" dirty="0">
              <a:highlight>
                <a:srgbClr val="00FFFF"/>
              </a:highlight>
            </a:endParaRPr>
          </a:p>
          <a:p>
            <a:r>
              <a:rPr lang="zh-CN" altLang="en-US" dirty="0"/>
              <a:t>句型：</a:t>
            </a:r>
            <a:r>
              <a:rPr lang="en-US" altLang="zh-CN" dirty="0">
                <a:highlight>
                  <a:srgbClr val="00FF00"/>
                </a:highlight>
              </a:rPr>
              <a:t>Spring came and went, then summer... By the time autumn leaves fell, sb. had + </a:t>
            </a:r>
            <a:r>
              <a:rPr lang="zh-CN" altLang="en-US" dirty="0">
                <a:highlight>
                  <a:srgbClr val="00FF00"/>
                </a:highlight>
              </a:rPr>
              <a:t>过去分词</a:t>
            </a:r>
            <a:endParaRPr lang="zh-CN" altLang="en-US" dirty="0">
              <a:highlight>
                <a:srgbClr val="00FF00"/>
              </a:highlight>
            </a:endParaRPr>
          </a:p>
          <a:p>
            <a:r>
              <a:rPr lang="zh-CN" altLang="en-US" dirty="0"/>
              <a:t>语法：时间状语从句 </a:t>
            </a:r>
            <a:r>
              <a:rPr lang="en-US" altLang="zh-CN" dirty="0"/>
              <a:t>+ </a:t>
            </a:r>
            <a:r>
              <a:rPr lang="zh-CN" altLang="en-US" dirty="0"/>
              <a:t>过去完成时，压缩时间流逝，突出阶段变化</a:t>
            </a:r>
            <a:endParaRPr lang="zh-CN" altLang="en-US" dirty="0"/>
          </a:p>
          <a:p>
            <a:r>
              <a:rPr lang="zh-CN" altLang="en-US" dirty="0">
                <a:highlight>
                  <a:srgbClr val="00FFFF"/>
                </a:highlight>
              </a:rPr>
              <a:t>重复动作对比法</a:t>
            </a:r>
            <a:endParaRPr lang="zh-CN" altLang="en-US" dirty="0">
              <a:highlight>
                <a:srgbClr val="00FFFF"/>
              </a:highlight>
            </a:endParaRPr>
          </a:p>
          <a:p>
            <a:r>
              <a:rPr lang="zh-CN" altLang="en-US" dirty="0"/>
              <a:t>句型：</a:t>
            </a:r>
            <a:r>
              <a:rPr lang="en-US" altLang="zh-CN" dirty="0">
                <a:highlight>
                  <a:srgbClr val="00FF00"/>
                </a:highlight>
              </a:rPr>
              <a:t>In the first month, sb. did </a:t>
            </a:r>
            <a:r>
              <a:rPr lang="en-US" altLang="zh-CN" dirty="0" err="1">
                <a:highlight>
                  <a:srgbClr val="00FF00"/>
                </a:highlight>
              </a:rPr>
              <a:t>sth</a:t>
            </a:r>
            <a:r>
              <a:rPr lang="en-US" altLang="zh-CN" dirty="0">
                <a:highlight>
                  <a:srgbClr val="00FF00"/>
                </a:highlight>
              </a:rPr>
              <a:t>. awkwardly. By the third month, the same action was done skillfully.</a:t>
            </a:r>
            <a:endParaRPr lang="en-US" altLang="zh-CN" dirty="0">
              <a:highlight>
                <a:srgbClr val="00FF00"/>
              </a:highlight>
            </a:endParaRPr>
          </a:p>
          <a:p>
            <a:r>
              <a:rPr lang="zh-CN" altLang="en-US" dirty="0"/>
              <a:t>语法：分号 </a:t>
            </a:r>
            <a:r>
              <a:rPr lang="en-US" altLang="zh-CN" dirty="0"/>
              <a:t>/ </a:t>
            </a:r>
            <a:r>
              <a:rPr lang="zh-CN" altLang="en-US" dirty="0"/>
              <a:t>句号分隔对比句，动词时态一致（一般过去时），强调同一动作的熟练度变化</a:t>
            </a:r>
            <a:endParaRPr lang="zh-CN" altLang="en-US" dirty="0"/>
          </a:p>
          <a:p>
            <a:r>
              <a:rPr lang="zh-CN" altLang="en-US" dirty="0">
                <a:highlight>
                  <a:srgbClr val="00FFFF"/>
                </a:highlight>
              </a:rPr>
              <a:t>物品象征法</a:t>
            </a:r>
            <a:endParaRPr lang="zh-CN" altLang="en-US" dirty="0">
              <a:highlight>
                <a:srgbClr val="00FFFF"/>
              </a:highlight>
            </a:endParaRPr>
          </a:p>
          <a:p>
            <a:r>
              <a:rPr lang="zh-CN" altLang="en-US" dirty="0"/>
              <a:t>句型：</a:t>
            </a:r>
            <a:r>
              <a:rPr lang="en-US" altLang="zh-CN" dirty="0">
                <a:highlight>
                  <a:srgbClr val="00FF00"/>
                </a:highlight>
              </a:rPr>
              <a:t>The once-new [</a:t>
            </a:r>
            <a:r>
              <a:rPr lang="zh-CN" altLang="en-US" dirty="0">
                <a:highlight>
                  <a:srgbClr val="00FF00"/>
                </a:highlight>
              </a:rPr>
              <a:t>物品</a:t>
            </a:r>
            <a:r>
              <a:rPr lang="en-US" altLang="zh-CN" dirty="0">
                <a:highlight>
                  <a:srgbClr val="00FF00"/>
                </a:highlight>
              </a:rPr>
              <a:t>] grew worn/tattered as sb.’s [</a:t>
            </a:r>
            <a:r>
              <a:rPr lang="zh-CN" altLang="en-US" dirty="0">
                <a:highlight>
                  <a:srgbClr val="00FF00"/>
                </a:highlight>
              </a:rPr>
              <a:t>成长领域</a:t>
            </a:r>
            <a:r>
              <a:rPr lang="en-US" altLang="zh-CN" dirty="0">
                <a:highlight>
                  <a:srgbClr val="00FF00"/>
                </a:highlight>
              </a:rPr>
              <a:t>] advanced.</a:t>
            </a:r>
            <a:endParaRPr lang="en-US" altLang="zh-CN" dirty="0">
              <a:highlight>
                <a:srgbClr val="00FF00"/>
              </a:highlight>
            </a:endParaRPr>
          </a:p>
          <a:p>
            <a:r>
              <a:rPr lang="zh-CN" altLang="en-US" dirty="0"/>
              <a:t>语法：比喻修辞，物品状态变化映射人物成长，主句用一般过去时</a:t>
            </a:r>
            <a:endParaRPr lang="zh-CN" altLang="en-US" dirty="0"/>
          </a:p>
          <a:p>
            <a:r>
              <a:rPr lang="zh-CN" altLang="en-US" dirty="0">
                <a:highlight>
                  <a:srgbClr val="00FFFF"/>
                </a:highlight>
              </a:rPr>
              <a:t>场景闪回法</a:t>
            </a:r>
            <a:endParaRPr lang="zh-CN" altLang="en-US" dirty="0">
              <a:highlight>
                <a:srgbClr val="00FFFF"/>
              </a:highlight>
            </a:endParaRPr>
          </a:p>
          <a:p>
            <a:r>
              <a:rPr lang="zh-CN" altLang="en-US" dirty="0"/>
              <a:t>句型：</a:t>
            </a:r>
            <a:r>
              <a:rPr lang="en-US" altLang="zh-CN" dirty="0">
                <a:highlight>
                  <a:srgbClr val="00FF00"/>
                </a:highlight>
              </a:rPr>
              <a:t>Flashbacks of [</a:t>
            </a:r>
            <a:r>
              <a:rPr lang="zh-CN" altLang="en-US" dirty="0">
                <a:highlight>
                  <a:srgbClr val="00FF00"/>
                </a:highlight>
              </a:rPr>
              <a:t>过去场景</a:t>
            </a:r>
            <a:r>
              <a:rPr lang="en-US" altLang="zh-CN" dirty="0">
                <a:highlight>
                  <a:srgbClr val="00FF00"/>
                </a:highlight>
              </a:rPr>
              <a:t>] collided with the present [</a:t>
            </a:r>
            <a:r>
              <a:rPr lang="zh-CN" altLang="en-US" dirty="0">
                <a:highlight>
                  <a:srgbClr val="00FF00"/>
                </a:highlight>
              </a:rPr>
              <a:t>当前场景</a:t>
            </a:r>
            <a:r>
              <a:rPr lang="en-US" altLang="zh-CN" dirty="0">
                <a:highlight>
                  <a:srgbClr val="00FF00"/>
                </a:highlight>
              </a:rPr>
              <a:t>], revealing how sb. had changed.</a:t>
            </a:r>
            <a:endParaRPr lang="en-US" altLang="zh-CN" dirty="0">
              <a:highlight>
                <a:srgbClr val="00FF00"/>
              </a:highlight>
            </a:endParaRPr>
          </a:p>
          <a:p>
            <a:r>
              <a:rPr lang="zh-CN" altLang="en-US" dirty="0"/>
              <a:t>语法：现在分词短语作状语，主句用过去时，突出过去与现在的对比</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4201" y="796280"/>
            <a:ext cx="11186343" cy="1325563"/>
          </a:xfrm>
          <a:solidFill>
            <a:schemeClr val="accent3">
              <a:lumMod val="20000"/>
              <a:lumOff val="80000"/>
            </a:schemeClr>
          </a:solidFill>
        </p:spPr>
        <p:txBody>
          <a:bodyPr>
            <a:normAutofit fontScale="9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kumimoji="0" lang="en-US" altLang="zh-CN"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小明英语不好，开始努力学习。他每天背单词，练习听力。后来他参加英语演讲比赛，获得了冠军。</a:t>
            </a:r>
            <a:br>
              <a:rPr kumimoji="0" lang="zh-CN" altLang="en-US" sz="2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br>
            <a:br>
              <a:rPr lang="en-US" altLang="zh-CN" sz="2700" dirty="0"/>
            </a:br>
            <a:br>
              <a:rPr lang="en-US" altLang="zh-CN" sz="2700" dirty="0"/>
            </a:br>
            <a:endParaRPr lang="zh-CN" altLang="en-US" dirty="0"/>
          </a:p>
        </p:txBody>
      </p:sp>
      <p:sp>
        <p:nvSpPr>
          <p:cNvPr id="3" name="内容占位符 2"/>
          <p:cNvSpPr>
            <a:spLocks noGrp="1"/>
          </p:cNvSpPr>
          <p:nvPr>
            <p:ph idx="1"/>
          </p:nvPr>
        </p:nvSpPr>
        <p:spPr>
          <a:xfrm>
            <a:off x="624201" y="2362437"/>
            <a:ext cx="11005197" cy="2133125"/>
          </a:xfrm>
          <a:solidFill>
            <a:schemeClr val="accent1">
              <a:lumMod val="20000"/>
              <a:lumOff val="80000"/>
            </a:schemeClr>
          </a:solidFill>
        </p:spPr>
        <p:txBody>
          <a:bodyPr>
            <a:normAutofit/>
          </a:bodyPr>
          <a:lstStyle/>
          <a:p>
            <a:r>
              <a:rPr lang="en-US" altLang="zh-CN" dirty="0"/>
              <a:t>Xiao Ming was weak in English and started to study hard. He memorized words and practiced listening every day. Later, he participated in an English speech contest and won the championship.</a:t>
            </a:r>
            <a:endParaRPr lang="zh-CN" altLang="en-US" dirty="0"/>
          </a:p>
        </p:txBody>
      </p:sp>
      <p:pic>
        <p:nvPicPr>
          <p:cNvPr id="4" name="图片 3"/>
          <p:cNvPicPr>
            <a:picLocks noChangeAspect="1"/>
          </p:cNvPicPr>
          <p:nvPr/>
        </p:nvPicPr>
        <p:blipFill>
          <a:blip r:embed="rId1"/>
          <a:stretch>
            <a:fillRect/>
          </a:stretch>
        </p:blipFill>
        <p:spPr>
          <a:xfrm>
            <a:off x="9179268" y="4136337"/>
            <a:ext cx="2450130" cy="2242561"/>
          </a:xfrm>
          <a:prstGeom prst="rect">
            <a:avLst/>
          </a:prstGeom>
        </p:spPr>
      </p:pic>
      <p:sp>
        <p:nvSpPr>
          <p:cNvPr id="5" name="文本框 4"/>
          <p:cNvSpPr txBox="1"/>
          <p:nvPr/>
        </p:nvSpPr>
        <p:spPr>
          <a:xfrm>
            <a:off x="563969" y="184926"/>
            <a:ext cx="717831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原始段落</a:t>
            </a:r>
            <a:r>
              <a:rPr lang="zh-CN" altLang="en-US" sz="2400" b="1" dirty="0">
                <a:solidFill>
                  <a:srgbClr val="7030A0"/>
                </a:solidFill>
                <a:latin typeface="等线" panose="02010600030101010101" charset="-122"/>
                <a:ea typeface="等线" panose="02010600030101010101" charset="-122"/>
              </a:rPr>
              <a:t>   </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无蒙太奇（平铺直叙）</a:t>
            </a:r>
            <a:endPar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06625" y="711808"/>
            <a:ext cx="11328019" cy="5913485"/>
          </a:xfrm>
          <a:solidFill>
            <a:schemeClr val="accent1">
              <a:lumMod val="20000"/>
              <a:lumOff val="80000"/>
            </a:schemeClr>
          </a:solidFill>
        </p:spPr>
        <p:txBody>
          <a:bodyPr>
            <a:normAutofit fontScale="85000" lnSpcReduction="20000"/>
          </a:bodyPr>
          <a:lstStyle/>
          <a:p>
            <a:r>
              <a:rPr lang="zh-CN" altLang="en-US" dirty="0">
                <a:highlight>
                  <a:srgbClr val="00FF00"/>
                </a:highlight>
              </a:rPr>
              <a:t>第一幕：单词本的蜕变</a:t>
            </a:r>
            <a:endParaRPr lang="en-US" altLang="zh-CN" dirty="0">
              <a:highlight>
                <a:srgbClr val="00FF00"/>
              </a:highlight>
            </a:endParaRPr>
          </a:p>
          <a:p>
            <a:r>
              <a:rPr lang="zh-CN" altLang="en-US" dirty="0"/>
              <a:t>三月，小明的单词本崭新空白，笔尖在 “</a:t>
            </a:r>
            <a:r>
              <a:rPr lang="en-US" altLang="zh-CN" dirty="0"/>
              <a:t>abandon” </a:t>
            </a:r>
            <a:r>
              <a:rPr lang="zh-CN" altLang="en-US" dirty="0"/>
              <a:t>上犹豫颤抖（</a:t>
            </a:r>
            <a:r>
              <a:rPr lang="en-US" altLang="zh-CN" dirty="0"/>
              <a:t>In March, Xiao Ming’s vocabulary notebook was brand new, his pen hesitating over "abandon"</a:t>
            </a:r>
            <a:r>
              <a:rPr lang="zh-CN" altLang="en-US" dirty="0"/>
              <a:t>）。六月，纸页泛黄，密密麻麻的笔记旁画满星星 </a:t>
            </a:r>
            <a:r>
              <a:rPr lang="en-US" altLang="zh-CN" dirty="0"/>
              <a:t>—— </a:t>
            </a:r>
            <a:r>
              <a:rPr lang="zh-CN" altLang="en-US" dirty="0"/>
              <a:t>那是他第一次听懂英文歌的日子（</a:t>
            </a:r>
            <a:r>
              <a:rPr lang="en-US" altLang="zh-CN" dirty="0"/>
              <a:t>By June, the pages turned yellow, star stickers crowding next to notes from the day he first understood an English song</a:t>
            </a:r>
            <a:r>
              <a:rPr lang="zh-CN" altLang="en-US" dirty="0"/>
              <a:t>）。</a:t>
            </a:r>
            <a:endParaRPr lang="zh-CN" altLang="en-US" dirty="0"/>
          </a:p>
          <a:p>
            <a:r>
              <a:rPr lang="zh-CN" altLang="en-US" dirty="0">
                <a:highlight>
                  <a:srgbClr val="00FF00"/>
                </a:highlight>
              </a:rPr>
              <a:t>第二幕：镜子前的演练</a:t>
            </a:r>
            <a:endParaRPr lang="zh-CN" altLang="en-US" dirty="0">
              <a:highlight>
                <a:srgbClr val="00FF00"/>
              </a:highlight>
            </a:endParaRPr>
          </a:p>
          <a:p>
            <a:r>
              <a:rPr lang="zh-CN" altLang="en-US" dirty="0"/>
              <a:t>深秋的傍晚，他对着浴室镜子练习自我介绍，声音卡在 “</a:t>
            </a:r>
            <a:r>
              <a:rPr lang="en-US" altLang="zh-CN" dirty="0"/>
              <a:t>Hello, my name is”</a:t>
            </a:r>
            <a:r>
              <a:rPr lang="zh-CN" altLang="en-US" dirty="0"/>
              <a:t>（</a:t>
            </a:r>
            <a:r>
              <a:rPr lang="en-US" altLang="zh-CN" dirty="0"/>
              <a:t>In late autumn, he practiced self-introductions in the bathroom mirror, voice sticking on "Hello, my name is"</a:t>
            </a:r>
            <a:r>
              <a:rPr lang="zh-CN" altLang="en-US" dirty="0"/>
              <a:t>）。隆冬的清晨，同样的镜子映出他穿着校服的挺拔身影，演讲稿在掌心攥出褶皱却字句清晰（</a:t>
            </a:r>
            <a:r>
              <a:rPr lang="en-US" altLang="zh-CN" dirty="0"/>
              <a:t>In midwinter, the same mirror reflected his straight posture in school uniform, the speech script crumpled in his hand but every word steady</a:t>
            </a:r>
            <a:r>
              <a:rPr lang="zh-CN" altLang="en-US" dirty="0"/>
              <a:t>）。</a:t>
            </a:r>
            <a:endParaRPr lang="zh-CN" altLang="en-US" dirty="0"/>
          </a:p>
          <a:p>
            <a:r>
              <a:rPr lang="zh-CN" altLang="en-US" dirty="0">
                <a:highlight>
                  <a:srgbClr val="00FF00"/>
                </a:highlight>
              </a:rPr>
              <a:t>第三幕：舞台高光</a:t>
            </a:r>
            <a:endParaRPr lang="zh-CN" altLang="en-US" dirty="0">
              <a:highlight>
                <a:srgbClr val="00FF00"/>
              </a:highlight>
            </a:endParaRPr>
          </a:p>
          <a:p>
            <a:r>
              <a:rPr lang="zh-CN" altLang="en-US" dirty="0"/>
              <a:t>当春樱再次挂满枝头，聚光灯下的他撕开决赛信封 </a:t>
            </a:r>
            <a:r>
              <a:rPr lang="en-US" altLang="zh-CN" dirty="0"/>
              <a:t>——“</a:t>
            </a:r>
            <a:r>
              <a:rPr lang="zh-CN" altLang="en-US" dirty="0"/>
              <a:t>冠军” 二字与三年前单词本上的第一个涂鸦字母遥相呼应（</a:t>
            </a:r>
            <a:r>
              <a:rPr lang="en-US" altLang="zh-CN" dirty="0"/>
              <a:t>When cherry blossoms bloomed again, he tore open the final envelope under the spotlight: the word "Champion" echoed the first scribbled letter in his vocabulary notebook three years ago</a:t>
            </a:r>
            <a:r>
              <a:rPr lang="zh-CN" altLang="en-US" dirty="0"/>
              <a:t>）。</a:t>
            </a:r>
            <a:endParaRPr lang="zh-CN" altLang="en-US" dirty="0"/>
          </a:p>
        </p:txBody>
      </p:sp>
      <p:pic>
        <p:nvPicPr>
          <p:cNvPr id="4" name="图片 3"/>
          <p:cNvPicPr>
            <a:picLocks noChangeAspect="1"/>
          </p:cNvPicPr>
          <p:nvPr/>
        </p:nvPicPr>
        <p:blipFill>
          <a:blip r:embed="rId1"/>
          <a:stretch>
            <a:fillRect/>
          </a:stretch>
        </p:blipFill>
        <p:spPr>
          <a:xfrm>
            <a:off x="11049456" y="5727291"/>
            <a:ext cx="1049916" cy="960969"/>
          </a:xfrm>
          <a:prstGeom prst="rect">
            <a:avLst/>
          </a:prstGeom>
        </p:spPr>
      </p:pic>
      <p:sp>
        <p:nvSpPr>
          <p:cNvPr id="7" name="文本框 6"/>
          <p:cNvSpPr txBox="1"/>
          <p:nvPr/>
        </p:nvSpPr>
        <p:spPr>
          <a:xfrm>
            <a:off x="635151" y="70322"/>
            <a:ext cx="86950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rPr>
              <a:t>修改后段落（</a:t>
            </a:r>
            <a:r>
              <a:rPr kumimoji="0" lang="zh-CN" altLang="en-US" sz="2400" b="1" i="0" u="none" strike="noStrike" kern="1200" cap="none" spc="0" normalizeH="0" baseline="0" noProof="0" dirty="0">
                <a:ln>
                  <a:noFill/>
                </a:ln>
                <a:solidFill>
                  <a:srgbClr val="7030A0"/>
                </a:solidFill>
                <a:effectLst/>
                <a:highlight>
                  <a:srgbClr val="FFFF00"/>
                </a:highlight>
                <a:uLnTx/>
                <a:uFillTx/>
                <a:latin typeface="等线" panose="02010600030101010101" charset="-122"/>
                <a:ea typeface="等线" panose="02010600030101010101" charset="-122"/>
                <a:cs typeface="+mn-cs"/>
              </a:rPr>
              <a:t>有空间转场（融入句型，增强画面感）</a:t>
            </a:r>
            <a:endParaRPr kumimoji="0" lang="zh-CN" altLang="en-US" sz="2400" b="1" i="0" u="none" strike="noStrike" kern="1200" cap="none" spc="0" normalizeH="0" baseline="0" noProof="0" dirty="0">
              <a:ln>
                <a:noFill/>
              </a:ln>
              <a:solidFill>
                <a:srgbClr val="7030A0"/>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2713" y="235444"/>
            <a:ext cx="11323229" cy="574922"/>
          </a:xfrm>
          <a:solidFill>
            <a:schemeClr val="accent3">
              <a:lumMod val="20000"/>
              <a:lumOff val="80000"/>
            </a:schemeClr>
          </a:solidFill>
        </p:spPr>
        <p:txBody>
          <a:bodyPr>
            <a:normAutofit fontScale="90000"/>
          </a:bodyPr>
          <a:lstStyle/>
          <a:p>
            <a:br>
              <a:rPr lang="en-US" altLang="zh-CN" dirty="0">
                <a:solidFill>
                  <a:srgbClr val="7030A0"/>
                </a:solidFill>
                <a:highlight>
                  <a:srgbClr val="FFFF00"/>
                </a:highlight>
                <a:latin typeface="隶书" panose="02010509060101010101" pitchFamily="49" charset="-122"/>
                <a:ea typeface="隶书" panose="02010509060101010101" pitchFamily="49" charset="-122"/>
              </a:rPr>
            </a:br>
            <a:r>
              <a:rPr lang="zh-CN" altLang="en-US" dirty="0">
                <a:solidFill>
                  <a:srgbClr val="7030A0"/>
                </a:solidFill>
                <a:highlight>
                  <a:srgbClr val="FFFF00"/>
                </a:highlight>
                <a:latin typeface="隶书" panose="02010509060101010101" pitchFamily="49" charset="-122"/>
                <a:ea typeface="隶书" panose="02010509060101010101" pitchFamily="49" charset="-122"/>
              </a:rPr>
              <a:t>场景转场</a:t>
            </a:r>
            <a:r>
              <a:rPr lang="zh-CN" altLang="en-US" dirty="0">
                <a:solidFill>
                  <a:srgbClr val="7030A0"/>
                </a:solidFill>
                <a:latin typeface="隶书" panose="02010509060101010101" pitchFamily="49" charset="-122"/>
                <a:ea typeface="隶书" panose="02010509060101010101" pitchFamily="49" charset="-122"/>
              </a:rPr>
              <a:t>：</a:t>
            </a:r>
            <a:br>
              <a:rPr lang="en-US" altLang="zh-CN" dirty="0">
                <a:solidFill>
                  <a:srgbClr val="7030A0"/>
                </a:solidFill>
                <a:latin typeface="隶书" panose="02010509060101010101" pitchFamily="49" charset="-122"/>
                <a:ea typeface="隶书" panose="02010509060101010101" pitchFamily="49" charset="-122"/>
              </a:rPr>
            </a:br>
            <a:endParaRPr lang="zh-CN" altLang="en-US" dirty="0">
              <a:solidFill>
                <a:srgbClr val="7030A0"/>
              </a:solidFill>
              <a:latin typeface="隶书" panose="02010509060101010101" pitchFamily="49" charset="-122"/>
              <a:ea typeface="隶书" panose="02010509060101010101" pitchFamily="49" charset="-122"/>
            </a:endParaRPr>
          </a:p>
        </p:txBody>
      </p:sp>
      <p:sp>
        <p:nvSpPr>
          <p:cNvPr id="3" name="内容占位符 2"/>
          <p:cNvSpPr>
            <a:spLocks noGrp="1"/>
          </p:cNvSpPr>
          <p:nvPr>
            <p:ph idx="1"/>
          </p:nvPr>
        </p:nvSpPr>
        <p:spPr>
          <a:xfrm>
            <a:off x="350429" y="859646"/>
            <a:ext cx="11169916" cy="5762911"/>
          </a:xfrm>
          <a:solidFill>
            <a:schemeClr val="accent1">
              <a:lumMod val="20000"/>
              <a:lumOff val="80000"/>
            </a:schemeClr>
          </a:solidFill>
        </p:spPr>
        <p:txBody>
          <a:bodyPr>
            <a:normAutofit/>
          </a:bodyPr>
          <a:lstStyle/>
          <a:p>
            <a:pPr marL="0" indent="0">
              <a:buNone/>
            </a:pPr>
            <a:r>
              <a:rPr lang="en-US" altLang="zh-CN" dirty="0">
                <a:highlight>
                  <a:srgbClr val="00FF00"/>
                </a:highlight>
              </a:rPr>
              <a:t>With + </a:t>
            </a:r>
            <a:r>
              <a:rPr lang="zh-CN" altLang="en-US" dirty="0">
                <a:highlight>
                  <a:srgbClr val="00FF00"/>
                </a:highlight>
              </a:rPr>
              <a:t>环境 </a:t>
            </a:r>
            <a:r>
              <a:rPr lang="en-US" altLang="zh-CN" dirty="0">
                <a:highlight>
                  <a:srgbClr val="00FF00"/>
                </a:highlight>
              </a:rPr>
              <a:t>/ </a:t>
            </a:r>
            <a:r>
              <a:rPr lang="zh-CN" altLang="en-US" dirty="0">
                <a:highlight>
                  <a:srgbClr val="00FF00"/>
                </a:highlight>
              </a:rPr>
              <a:t>感官描写，</a:t>
            </a:r>
            <a:r>
              <a:rPr lang="en-US" altLang="zh-CN" dirty="0">
                <a:highlight>
                  <a:srgbClr val="00FF00"/>
                </a:highlight>
              </a:rPr>
              <a:t>sb. did </a:t>
            </a:r>
            <a:r>
              <a:rPr lang="en-US" altLang="zh-CN" dirty="0" err="1">
                <a:highlight>
                  <a:srgbClr val="00FF00"/>
                </a:highlight>
              </a:rPr>
              <a:t>sth</a:t>
            </a:r>
            <a:r>
              <a:rPr lang="en-US" altLang="zh-CN" dirty="0">
                <a:highlight>
                  <a:srgbClr val="00FF00"/>
                </a:highlight>
              </a:rPr>
              <a:t>.</a:t>
            </a:r>
            <a:endParaRPr lang="en-US" altLang="zh-CN" dirty="0">
              <a:highlight>
                <a:srgbClr val="00FF00"/>
              </a:highlight>
            </a:endParaRPr>
          </a:p>
          <a:p>
            <a:r>
              <a:rPr lang="zh-CN" altLang="en-US" dirty="0"/>
              <a:t>语法：</a:t>
            </a:r>
            <a:r>
              <a:rPr lang="en-US" altLang="zh-CN" dirty="0"/>
              <a:t>with </a:t>
            </a:r>
            <a:r>
              <a:rPr lang="zh-CN" altLang="en-US" dirty="0"/>
              <a:t>引导的独立主格结构作状语，通过环境细节暗示场景切换，时态与主句一致（常用一般过去时）。</a:t>
            </a:r>
            <a:endParaRPr lang="zh-CN" altLang="en-US" dirty="0"/>
          </a:p>
          <a:p>
            <a:r>
              <a:rPr lang="en-US" altLang="zh-CN" dirty="0">
                <a:highlight>
                  <a:srgbClr val="00FF00"/>
                </a:highlight>
              </a:rPr>
              <a:t>As + </a:t>
            </a:r>
            <a:r>
              <a:rPr lang="zh-CN" altLang="en-US" dirty="0">
                <a:highlight>
                  <a:srgbClr val="00FF00"/>
                </a:highlight>
              </a:rPr>
              <a:t>动作 </a:t>
            </a:r>
            <a:r>
              <a:rPr lang="en-US" altLang="zh-CN" dirty="0">
                <a:highlight>
                  <a:srgbClr val="00FF00"/>
                </a:highlight>
              </a:rPr>
              <a:t>/ </a:t>
            </a:r>
            <a:r>
              <a:rPr lang="zh-CN" altLang="en-US" dirty="0">
                <a:highlight>
                  <a:srgbClr val="00FF00"/>
                </a:highlight>
              </a:rPr>
              <a:t>声音，</a:t>
            </a:r>
            <a:r>
              <a:rPr lang="en-US" altLang="zh-CN" dirty="0">
                <a:highlight>
                  <a:srgbClr val="00FF00"/>
                </a:highlight>
              </a:rPr>
              <a:t>the scene shifted to...</a:t>
            </a:r>
            <a:endParaRPr lang="en-US" altLang="zh-CN" dirty="0">
              <a:highlight>
                <a:srgbClr val="00FF00"/>
              </a:highlight>
            </a:endParaRPr>
          </a:p>
          <a:p>
            <a:r>
              <a:rPr lang="zh-CN" altLang="en-US" dirty="0"/>
              <a:t>语法：</a:t>
            </a:r>
            <a:r>
              <a:rPr lang="en-US" altLang="zh-CN" dirty="0"/>
              <a:t>as </a:t>
            </a:r>
            <a:r>
              <a:rPr lang="zh-CN" altLang="en-US" dirty="0"/>
              <a:t>引导时间状语从句，主句用 “</a:t>
            </a:r>
            <a:r>
              <a:rPr lang="en-US" altLang="zh-CN" dirty="0"/>
              <a:t>scene shifted to” </a:t>
            </a:r>
            <a:r>
              <a:rPr lang="zh-CN" altLang="en-US" dirty="0"/>
              <a:t>明确场景转换，从句描述触发转换的关键动作 </a:t>
            </a:r>
            <a:r>
              <a:rPr lang="en-US" altLang="zh-CN" dirty="0"/>
              <a:t>/ </a:t>
            </a:r>
            <a:r>
              <a:rPr lang="zh-CN" altLang="en-US" dirty="0"/>
              <a:t>声音。</a:t>
            </a:r>
            <a:endParaRPr lang="zh-CN" altLang="en-US" dirty="0"/>
          </a:p>
          <a:p>
            <a:r>
              <a:rPr lang="en-US" altLang="zh-CN" dirty="0">
                <a:highlight>
                  <a:srgbClr val="00FF00"/>
                </a:highlight>
              </a:rPr>
              <a:t>The sound of... signaled the transition to...</a:t>
            </a:r>
            <a:endParaRPr lang="en-US" altLang="zh-CN" dirty="0">
              <a:highlight>
                <a:srgbClr val="00FF00"/>
              </a:highlight>
            </a:endParaRPr>
          </a:p>
          <a:p>
            <a:r>
              <a:rPr lang="zh-CN" altLang="en-US" dirty="0"/>
              <a:t>语法：用声音作为场景转换的信号，“</a:t>
            </a:r>
            <a:r>
              <a:rPr lang="en-US" altLang="zh-CN" dirty="0"/>
              <a:t>signal” </a:t>
            </a:r>
            <a:r>
              <a:rPr lang="zh-CN" altLang="en-US" dirty="0"/>
              <a:t>后接名词短语，时态常用一般过去时。</a:t>
            </a:r>
            <a:endParaRPr lang="zh-CN" altLang="en-US" dirty="0"/>
          </a:p>
          <a:p>
            <a:r>
              <a:rPr lang="en-US" altLang="zh-CN" dirty="0">
                <a:highlight>
                  <a:srgbClr val="00FF00"/>
                </a:highlight>
              </a:rPr>
              <a:t>Cutting through the [</a:t>
            </a:r>
            <a:r>
              <a:rPr lang="zh-CN" altLang="en-US" dirty="0">
                <a:highlight>
                  <a:srgbClr val="00FF00"/>
                </a:highlight>
              </a:rPr>
              <a:t>原场景元素</a:t>
            </a:r>
            <a:r>
              <a:rPr lang="en-US" altLang="zh-CN" dirty="0">
                <a:highlight>
                  <a:srgbClr val="00FF00"/>
                </a:highlight>
              </a:rPr>
              <a:t>], [</a:t>
            </a:r>
            <a:r>
              <a:rPr lang="zh-CN" altLang="en-US" dirty="0">
                <a:highlight>
                  <a:srgbClr val="00FF00"/>
                </a:highlight>
              </a:rPr>
              <a:t>新场景</a:t>
            </a:r>
            <a:r>
              <a:rPr lang="en-US" altLang="zh-CN" dirty="0">
                <a:highlight>
                  <a:srgbClr val="00FF00"/>
                </a:highlight>
              </a:rPr>
              <a:t>] emerged.</a:t>
            </a:r>
            <a:endParaRPr lang="en-US" altLang="zh-CN" dirty="0">
              <a:highlight>
                <a:srgbClr val="00FF00"/>
              </a:highlight>
            </a:endParaRPr>
          </a:p>
          <a:p>
            <a:r>
              <a:rPr lang="zh-CN" altLang="en-US" dirty="0"/>
              <a:t>语法：现在分词短语作状语，通过 “</a:t>
            </a:r>
            <a:r>
              <a:rPr lang="en-US" altLang="zh-CN" dirty="0"/>
              <a:t>cutting through” </a:t>
            </a:r>
            <a:r>
              <a:rPr lang="zh-CN" altLang="en-US" dirty="0"/>
              <a:t>体现场景的穿透性转换，主句描述新场景的出现。</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自定义 1203">
      <a:dk1>
        <a:sysClr val="windowText" lastClr="000000"/>
      </a:dk1>
      <a:lt1>
        <a:sysClr val="window" lastClr="FFFFFF"/>
      </a:lt1>
      <a:dk2>
        <a:srgbClr val="5A6378"/>
      </a:dk2>
      <a:lt2>
        <a:srgbClr val="7F7F7F"/>
      </a:lt2>
      <a:accent1>
        <a:srgbClr val="60B5CC"/>
      </a:accent1>
      <a:accent2>
        <a:srgbClr val="F0AD00"/>
      </a:accent2>
      <a:accent3>
        <a:srgbClr val="60B5CC"/>
      </a:accent3>
      <a:accent4>
        <a:srgbClr val="F0AD00"/>
      </a:accent4>
      <a:accent5>
        <a:srgbClr val="60B5CC"/>
      </a:accent5>
      <a:accent6>
        <a:srgbClr val="F0AD00"/>
      </a:accent6>
      <a:hlink>
        <a:srgbClr val="168BBA"/>
      </a:hlink>
      <a:folHlink>
        <a:srgbClr val="68000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11115</Words>
  <Application>WPS 演示</Application>
  <PresentationFormat>宽屏</PresentationFormat>
  <Paragraphs>189</Paragraphs>
  <Slides>18</Slides>
  <Notes>4</Notes>
  <HiddenSlides>0</HiddenSlides>
  <MMClips>1</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18</vt:i4>
      </vt:variant>
    </vt:vector>
  </HeadingPairs>
  <TitlesOfParts>
    <vt:vector size="38" baseType="lpstr">
      <vt:lpstr>Arial</vt:lpstr>
      <vt:lpstr>宋体</vt:lpstr>
      <vt:lpstr>Wingdings</vt:lpstr>
      <vt:lpstr>微软雅黑</vt:lpstr>
      <vt:lpstr>Open Sans</vt:lpstr>
      <vt:lpstr>冬青黑体简体中文 W3</vt:lpstr>
      <vt:lpstr>Arial</vt:lpstr>
      <vt:lpstr>隶书</vt:lpstr>
      <vt:lpstr>等线 Light</vt:lpstr>
      <vt:lpstr>Calibri</vt:lpstr>
      <vt:lpstr>微软简隶书</vt:lpstr>
      <vt:lpstr>Times New Roman</vt:lpstr>
      <vt:lpstr>等线</vt:lpstr>
      <vt:lpstr>Arial Unicode MS</vt:lpstr>
      <vt:lpstr>HelveticaNeue</vt:lpstr>
      <vt:lpstr>华文新魏</vt:lpstr>
      <vt:lpstr>Segoe Print</vt:lpstr>
      <vt:lpstr>黑体</vt:lpstr>
      <vt:lpstr>Office 主题​​</vt:lpstr>
      <vt:lpstr>2_自定义设计方案</vt:lpstr>
      <vt:lpstr>PowerPoint 演示文稿</vt:lpstr>
      <vt:lpstr>PowerPoint 演示文稿</vt:lpstr>
      <vt:lpstr>韩剧《苦尽甘来》的经典转场</vt:lpstr>
      <vt:lpstr>文学中的转场（Transition in Literature）</vt:lpstr>
      <vt:lpstr>PowerPoint 演示文稿</vt:lpstr>
      <vt:lpstr> 蒙太奇转场：通过碎片化场景拼接、时间压缩、符号重复强化成长轨迹 </vt:lpstr>
      <vt:lpstr>   小明英语不好，开始努力学习。他每天背单词，练习听力。后来他参加英语演讲比赛，获得了冠军。   </vt:lpstr>
      <vt:lpstr>PowerPoint 演示文稿</vt:lpstr>
      <vt:lpstr> 场景转场： </vt:lpstr>
      <vt:lpstr>   老师在课堂上讲课，学生们认真听讲。下课铃响了，大家收拾东西，去操场玩。   </vt:lpstr>
      <vt:lpstr>粉笔划过黑板的吱呀声中（With the screech of chalk on the blackboard），老师刚在公式末尾画上句号，下课铃便清脆地响了起来（As she finished the equation with a period, the bell rang clearly）。收拾书本的哗啦声里（Cutting through the rustle of textbooks），操场的喧闹声渐渐清晰 —— 篮球撞击地面的砰砰声、同学的欢呼声，正从窗外涌进来。小明合上笔记本，跟着人流涌出教室，阳光一下子裹住了他的校服（The sound of basketballs hitting the ground signaled the transition to the vibrant playground outside）。</vt:lpstr>
      <vt:lpstr>  声音转场：利用声音的延续性 / 关联性实现场景无缝切换  </vt:lpstr>
      <vt:lpstr>   李薇在办公室敲键盘，加班到很晚。她收拾东西回家，推开家门，妈妈正在厨房做饭。   </vt:lpstr>
      <vt:lpstr>键盘的咔嗒声在空荡的办公室里敲了三个小时（The click-clack of the keyboard echoed in the empty office for three hours）。当李薇按下保存键的 “叮” 一声还没消散（Before the soft "ding" of the save button faded），耳边突然涌来油锅的滋滋声 —— 镜头切到厨房，妈妈正把青菜倒进滚烫的油锅里，溅起的油星混着油烟机的轰鸣（the sizzle of oil in the pan emerged, bridging the two scenes）。 “回来了？洗手吃饭。” 妈妈的声音和记忆里的键盘声重叠，李薇这才发现自己的手指还保持着打字的姿势（Mom’s voice overlapped with the lingering keyboard clicks）。</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艳 刘</dc:creator>
  <cp:lastModifiedBy>Administrator</cp:lastModifiedBy>
  <cp:revision>26</cp:revision>
  <dcterms:created xsi:type="dcterms:W3CDTF">2025-04-22T06:28:00Z</dcterms:created>
  <dcterms:modified xsi:type="dcterms:W3CDTF">2025-05-08T08:24:48Z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