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2" r:id="rId4"/>
  </p:sldMasterIdLst>
  <p:notesMasterIdLst>
    <p:notesMasterId r:id="rId13"/>
  </p:notesMasterIdLst>
  <p:sldIdLst>
    <p:sldId id="11088556" r:id="rId5"/>
    <p:sldId id="257" r:id="rId6"/>
    <p:sldId id="11088533" r:id="rId7"/>
    <p:sldId id="11088536" r:id="rId8"/>
    <p:sldId id="11088538" r:id="rId9"/>
    <p:sldId id="11088539" r:id="rId10"/>
    <p:sldId id="11088535" r:id="rId11"/>
    <p:sldId id="11088540" r:id="rId12"/>
    <p:sldId id="11088541" r:id="rId14"/>
    <p:sldId id="11088542" r:id="rId15"/>
    <p:sldId id="11088543" r:id="rId16"/>
    <p:sldId id="11088537" r:id="rId17"/>
    <p:sldId id="11088545" r:id="rId18"/>
    <p:sldId id="11088544" r:id="rId19"/>
    <p:sldId id="11088546" r:id="rId20"/>
    <p:sldId id="11088549" r:id="rId21"/>
    <p:sldId id="11088550" r:id="rId22"/>
    <p:sldId id="11088548" r:id="rId23"/>
    <p:sldId id="11088553" r:id="rId24"/>
    <p:sldId id="11088552" r:id="rId25"/>
    <p:sldId id="265" r:id="rId2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0A1B5D5-9B99-4C35-A422-299274C87663}" styleName="中度样式 1 - 强调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59" d="100"/>
          <a:sy n="59" d="100"/>
        </p:scale>
        <p:origin x="964"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slide" Target="slides/slide1.xml"/><Relationship Id="rId4" Type="http://schemas.openxmlformats.org/officeDocument/2006/relationships/slideMaster" Target="slideMasters/slideMaster3.xml"/><Relationship Id="rId3" Type="http://schemas.openxmlformats.org/officeDocument/2006/relationships/slideMaster" Target="slideMasters/slideMaster2.xml"/><Relationship Id="rId29" Type="http://schemas.openxmlformats.org/officeDocument/2006/relationships/tableStyles" Target="tableStyles.xml"/><Relationship Id="rId28" Type="http://schemas.openxmlformats.org/officeDocument/2006/relationships/viewProps" Target="viewProps.xml"/><Relationship Id="rId27" Type="http://schemas.openxmlformats.org/officeDocument/2006/relationships/presProps" Target="presProps.xml"/><Relationship Id="rId26" Type="http://schemas.openxmlformats.org/officeDocument/2006/relationships/slide" Target="slides/slide21.xml"/><Relationship Id="rId25" Type="http://schemas.openxmlformats.org/officeDocument/2006/relationships/slide" Target="slides/slide20.xml"/><Relationship Id="rId24" Type="http://schemas.openxmlformats.org/officeDocument/2006/relationships/slide" Target="slides/slide19.xml"/><Relationship Id="rId23" Type="http://schemas.openxmlformats.org/officeDocument/2006/relationships/slide" Target="slides/slide18.xml"/><Relationship Id="rId22" Type="http://schemas.openxmlformats.org/officeDocument/2006/relationships/slide" Target="slides/slide17.xml"/><Relationship Id="rId21" Type="http://schemas.openxmlformats.org/officeDocument/2006/relationships/slide" Target="slides/slide16.xml"/><Relationship Id="rId20" Type="http://schemas.openxmlformats.org/officeDocument/2006/relationships/slide" Target="slides/slide15.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notesMaster" Target="notesMasters/notesMaster1.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52A0FF-BD82-4A65-8AB9-040D92E29E74}"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770DFF-F50D-45F8-A1A6-B3DB2CFAE686}"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C8A3401-E734-4AD5-ACE5-10F013592ACD}" type="slidenum">
              <a:rPr kumimoji="0" lang="zh-CN" altLang="en-US"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DDAAF898-5612-4DD8-A951-0B81C41DBA8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DEC499D-97D3-43CD-8AEF-141F6E01D53D}"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DDAAF898-5612-4DD8-A951-0B81C41DBA8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DEC499D-97D3-43CD-8AEF-141F6E01D53D}"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DDAAF898-5612-4DD8-A951-0B81C41DBA8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DEC499D-97D3-43CD-8AEF-141F6E01D53D}"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endParaRPr lang="en-US"/>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00" indent="0" algn="ctr">
              <a:buNone/>
              <a:defRPr>
                <a:solidFill>
                  <a:schemeClr val="tx1">
                    <a:tint val="75000"/>
                  </a:schemeClr>
                </a:solidFill>
              </a:defRPr>
            </a:lvl2pPr>
            <a:lvl3pPr marL="609600" indent="0" algn="ctr">
              <a:buNone/>
              <a:defRPr>
                <a:solidFill>
                  <a:schemeClr val="tx1">
                    <a:tint val="75000"/>
                  </a:schemeClr>
                </a:solidFill>
              </a:defRPr>
            </a:lvl3pPr>
            <a:lvl4pPr marL="914400" indent="0" algn="ctr">
              <a:buNone/>
              <a:defRPr>
                <a:solidFill>
                  <a:schemeClr val="tx1">
                    <a:tint val="75000"/>
                  </a:schemeClr>
                </a:solidFill>
              </a:defRPr>
            </a:lvl4pPr>
            <a:lvl5pPr marL="1219200" indent="0" algn="ctr">
              <a:buNone/>
              <a:defRPr>
                <a:solidFill>
                  <a:schemeClr val="tx1">
                    <a:tint val="75000"/>
                  </a:schemeClr>
                </a:solidFill>
              </a:defRPr>
            </a:lvl5pPr>
            <a:lvl6pPr marL="1524000" indent="0" algn="ctr">
              <a:buNone/>
              <a:defRPr>
                <a:solidFill>
                  <a:schemeClr val="tx1">
                    <a:tint val="75000"/>
                  </a:schemeClr>
                </a:solidFill>
              </a:defRPr>
            </a:lvl6pPr>
            <a:lvl7pPr marL="1828800" indent="0" algn="ctr">
              <a:buNone/>
              <a:defRPr>
                <a:solidFill>
                  <a:schemeClr val="tx1">
                    <a:tint val="75000"/>
                  </a:schemeClr>
                </a:solidFill>
              </a:defRPr>
            </a:lvl7pPr>
            <a:lvl8pPr marL="2133600" indent="0" algn="ctr">
              <a:buNone/>
              <a:defRPr>
                <a:solidFill>
                  <a:schemeClr val="tx1">
                    <a:tint val="75000"/>
                  </a:schemeClr>
                </a:solidFill>
              </a:defRPr>
            </a:lvl8pPr>
            <a:lvl9pPr marL="2438400" indent="0" algn="ctr">
              <a:buNone/>
              <a:defRPr>
                <a:solidFill>
                  <a:schemeClr val="tx1">
                    <a:tint val="75000"/>
                  </a:schemeClr>
                </a:solidFill>
              </a:defRPr>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5" b="1" cap="all"/>
            </a:lvl1pPr>
          </a:lstStyle>
          <a:p>
            <a:r>
              <a:rPr lang="en-US"/>
              <a:t>Click to edit Master title style</a:t>
            </a:r>
            <a:endParaRPr lang="en-US"/>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5">
                <a:solidFill>
                  <a:schemeClr val="tx1">
                    <a:tint val="75000"/>
                  </a:schemeClr>
                </a:solidFill>
              </a:defRPr>
            </a:lvl1pPr>
            <a:lvl2pPr marL="304800" indent="0">
              <a:buNone/>
              <a:defRPr sz="1200">
                <a:solidFill>
                  <a:schemeClr val="tx1">
                    <a:tint val="75000"/>
                  </a:schemeClr>
                </a:solidFill>
              </a:defRPr>
            </a:lvl2pPr>
            <a:lvl3pPr marL="609600" indent="0">
              <a:buNone/>
              <a:defRPr sz="1065">
                <a:solidFill>
                  <a:schemeClr val="tx1">
                    <a:tint val="75000"/>
                  </a:schemeClr>
                </a:solidFill>
              </a:defRPr>
            </a:lvl3pPr>
            <a:lvl4pPr marL="914400" indent="0">
              <a:buNone/>
              <a:defRPr sz="935">
                <a:solidFill>
                  <a:schemeClr val="tx1">
                    <a:tint val="75000"/>
                  </a:schemeClr>
                </a:solidFill>
              </a:defRPr>
            </a:lvl4pPr>
            <a:lvl5pPr marL="1219200" indent="0">
              <a:buNone/>
              <a:defRPr sz="935">
                <a:solidFill>
                  <a:schemeClr val="tx1">
                    <a:tint val="75000"/>
                  </a:schemeClr>
                </a:solidFill>
              </a:defRPr>
            </a:lvl5pPr>
            <a:lvl6pPr marL="1524000" indent="0">
              <a:buNone/>
              <a:defRPr sz="935">
                <a:solidFill>
                  <a:schemeClr val="tx1">
                    <a:tint val="75000"/>
                  </a:schemeClr>
                </a:solidFill>
              </a:defRPr>
            </a:lvl6pPr>
            <a:lvl7pPr marL="1828800" indent="0">
              <a:buNone/>
              <a:defRPr sz="935">
                <a:solidFill>
                  <a:schemeClr val="tx1">
                    <a:tint val="75000"/>
                  </a:schemeClr>
                </a:solidFill>
              </a:defRPr>
            </a:lvl7pPr>
            <a:lvl8pPr marL="2133600" indent="0">
              <a:buNone/>
              <a:defRPr sz="935">
                <a:solidFill>
                  <a:schemeClr val="tx1">
                    <a:tint val="75000"/>
                  </a:schemeClr>
                </a:solidFill>
              </a:defRPr>
            </a:lvl8pPr>
            <a:lvl9pPr marL="2438400" indent="0">
              <a:buNone/>
              <a:defRPr sz="935">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304800" y="1066800"/>
            <a:ext cx="2692400" cy="3017309"/>
          </a:xfrm>
        </p:spPr>
        <p:txBody>
          <a:bodyPr/>
          <a:lstStyle>
            <a:lvl1pPr>
              <a:defRPr sz="1865"/>
            </a:lvl1pPr>
            <a:lvl2pPr>
              <a:defRPr sz="1600"/>
            </a:lvl2pPr>
            <a:lvl3pPr>
              <a:defRPr sz="1335"/>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3098800" y="1066800"/>
            <a:ext cx="2692400" cy="3017309"/>
          </a:xfrm>
        </p:spPr>
        <p:txBody>
          <a:bodyPr/>
          <a:lstStyle>
            <a:lvl1pPr>
              <a:defRPr sz="1865"/>
            </a:lvl1pPr>
            <a:lvl2pPr>
              <a:defRPr sz="1600"/>
            </a:lvl2pPr>
            <a:lvl3pPr>
              <a:defRPr sz="1335"/>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00" indent="0">
              <a:buNone/>
              <a:defRPr sz="1335" b="1"/>
            </a:lvl2pPr>
            <a:lvl3pPr marL="609600" indent="0">
              <a:buNone/>
              <a:defRPr sz="1200" b="1"/>
            </a:lvl3pPr>
            <a:lvl4pPr marL="914400" indent="0">
              <a:buNone/>
              <a:defRPr sz="1065" b="1"/>
            </a:lvl4pPr>
            <a:lvl5pPr marL="1219200" indent="0">
              <a:buNone/>
              <a:defRPr sz="1065" b="1"/>
            </a:lvl5pPr>
            <a:lvl6pPr marL="1524000" indent="0">
              <a:buNone/>
              <a:defRPr sz="1065" b="1"/>
            </a:lvl6pPr>
            <a:lvl7pPr marL="1828800" indent="0">
              <a:buNone/>
              <a:defRPr sz="1065" b="1"/>
            </a:lvl7pPr>
            <a:lvl8pPr marL="2133600" indent="0">
              <a:buNone/>
              <a:defRPr sz="1065" b="1"/>
            </a:lvl8pPr>
            <a:lvl9pPr marL="2438400" indent="0">
              <a:buNone/>
              <a:defRPr sz="1065" b="1"/>
            </a:lvl9pPr>
          </a:lstStyle>
          <a:p>
            <a:pPr lvl="0"/>
            <a:r>
              <a:rPr lang="en-US"/>
              <a:t>Click to edit Master text styles</a:t>
            </a:r>
            <a:endParaRPr lang="en-US"/>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5"/>
            </a:lvl2pPr>
            <a:lvl3pPr>
              <a:defRPr sz="1200"/>
            </a:lvl3pPr>
            <a:lvl4pPr>
              <a:defRPr sz="1065"/>
            </a:lvl4pPr>
            <a:lvl5pPr>
              <a:defRPr sz="1065"/>
            </a:lvl5pPr>
            <a:lvl6pPr>
              <a:defRPr sz="1065"/>
            </a:lvl6pPr>
            <a:lvl7pPr>
              <a:defRPr sz="1065"/>
            </a:lvl7pPr>
            <a:lvl8pPr>
              <a:defRPr sz="1065"/>
            </a:lvl8pPr>
            <a:lvl9pPr>
              <a:defRPr sz="1065"/>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00" indent="0">
              <a:buNone/>
              <a:defRPr sz="1335" b="1"/>
            </a:lvl2pPr>
            <a:lvl3pPr marL="609600" indent="0">
              <a:buNone/>
              <a:defRPr sz="1200" b="1"/>
            </a:lvl3pPr>
            <a:lvl4pPr marL="914400" indent="0">
              <a:buNone/>
              <a:defRPr sz="1065" b="1"/>
            </a:lvl4pPr>
            <a:lvl5pPr marL="1219200" indent="0">
              <a:buNone/>
              <a:defRPr sz="1065" b="1"/>
            </a:lvl5pPr>
            <a:lvl6pPr marL="1524000" indent="0">
              <a:buNone/>
              <a:defRPr sz="1065" b="1"/>
            </a:lvl6pPr>
            <a:lvl7pPr marL="1828800" indent="0">
              <a:buNone/>
              <a:defRPr sz="1065" b="1"/>
            </a:lvl7pPr>
            <a:lvl8pPr marL="2133600" indent="0">
              <a:buNone/>
              <a:defRPr sz="1065" b="1"/>
            </a:lvl8pPr>
            <a:lvl9pPr marL="2438400" indent="0">
              <a:buNone/>
              <a:defRPr sz="1065" b="1"/>
            </a:lvl9pPr>
          </a:lstStyle>
          <a:p>
            <a:pPr lvl="0"/>
            <a:r>
              <a:rPr lang="en-US"/>
              <a:t>Click to edit Master text styles</a:t>
            </a:r>
            <a:endParaRPr lang="en-US"/>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5"/>
            </a:lvl2pPr>
            <a:lvl3pPr>
              <a:defRPr sz="1200"/>
            </a:lvl3pPr>
            <a:lvl4pPr>
              <a:defRPr sz="1065"/>
            </a:lvl4pPr>
            <a:lvl5pPr>
              <a:defRPr sz="1065"/>
            </a:lvl5pPr>
            <a:lvl6pPr>
              <a:defRPr sz="1065"/>
            </a:lvl6pPr>
            <a:lvl7pPr>
              <a:defRPr sz="1065"/>
            </a:lvl7pPr>
            <a:lvl8pPr>
              <a:defRPr sz="1065"/>
            </a:lvl8pPr>
            <a:lvl9pPr>
              <a:defRPr sz="1065"/>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5" b="1"/>
            </a:lvl1pPr>
          </a:lstStyle>
          <a:p>
            <a:r>
              <a:rPr lang="en-US"/>
              <a:t>Click to edit Master title style</a:t>
            </a:r>
            <a:endParaRPr lang="en-US"/>
          </a:p>
        </p:txBody>
      </p:sp>
      <p:sp>
        <p:nvSpPr>
          <p:cNvPr id="3" name="Content Placeholder 2"/>
          <p:cNvSpPr>
            <a:spLocks noGrp="1"/>
          </p:cNvSpPr>
          <p:nvPr>
            <p:ph idx="1"/>
          </p:nvPr>
        </p:nvSpPr>
        <p:spPr>
          <a:xfrm>
            <a:off x="2383367" y="182034"/>
            <a:ext cx="3407833" cy="3902075"/>
          </a:xfrm>
        </p:spPr>
        <p:txBody>
          <a:bodyPr/>
          <a:lstStyle>
            <a:lvl1pPr>
              <a:defRPr sz="2135"/>
            </a:lvl1pPr>
            <a:lvl2pPr>
              <a:defRPr sz="1865"/>
            </a:lvl2pPr>
            <a:lvl3pPr>
              <a:defRPr sz="1600"/>
            </a:lvl3pPr>
            <a:lvl4pPr>
              <a:defRPr sz="1335"/>
            </a:lvl4pPr>
            <a:lvl5pPr>
              <a:defRPr sz="1335"/>
            </a:lvl5pPr>
            <a:lvl6pPr>
              <a:defRPr sz="1335"/>
            </a:lvl6pPr>
            <a:lvl7pPr>
              <a:defRPr sz="1335"/>
            </a:lvl7pPr>
            <a:lvl8pPr>
              <a:defRPr sz="1335"/>
            </a:lvl8pPr>
            <a:lvl9pPr>
              <a:defRPr sz="1335"/>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5"/>
            </a:lvl1pPr>
            <a:lvl2pPr marL="304800" indent="0">
              <a:buNone/>
              <a:defRPr sz="800"/>
            </a:lvl2pPr>
            <a:lvl3pPr marL="609600" indent="0">
              <a:buNone/>
              <a:defRPr sz="665"/>
            </a:lvl3pPr>
            <a:lvl4pPr marL="914400" indent="0">
              <a:buNone/>
              <a:defRPr sz="600"/>
            </a:lvl4pPr>
            <a:lvl5pPr marL="1219200" indent="0">
              <a:buNone/>
              <a:defRPr sz="600"/>
            </a:lvl5pPr>
            <a:lvl6pPr marL="1524000" indent="0">
              <a:buNone/>
              <a:defRPr sz="600"/>
            </a:lvl6pPr>
            <a:lvl7pPr marL="1828800" indent="0">
              <a:buNone/>
              <a:defRPr sz="600"/>
            </a:lvl7pPr>
            <a:lvl8pPr marL="2133600" indent="0">
              <a:buNone/>
              <a:defRPr sz="600"/>
            </a:lvl8pPr>
            <a:lvl9pPr marL="2438400" indent="0">
              <a:buNone/>
              <a:defRPr sz="6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DDAAF898-5612-4DD8-A951-0B81C41DBA8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DEC499D-97D3-43CD-8AEF-141F6E01D53D}"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5" b="1"/>
            </a:lvl1pPr>
          </a:lstStyle>
          <a:p>
            <a:r>
              <a:rPr lang="en-US"/>
              <a:t>Click to edit Master title style</a:t>
            </a:r>
            <a:endParaRPr lang="en-US"/>
          </a:p>
        </p:txBody>
      </p:sp>
      <p:sp>
        <p:nvSpPr>
          <p:cNvPr id="3" name="Picture Placeholder 2"/>
          <p:cNvSpPr>
            <a:spLocks noGrp="1"/>
          </p:cNvSpPr>
          <p:nvPr>
            <p:ph type="pic" idx="1"/>
          </p:nvPr>
        </p:nvSpPr>
        <p:spPr>
          <a:xfrm>
            <a:off x="1194859" y="408517"/>
            <a:ext cx="3657600" cy="2743200"/>
          </a:xfrm>
        </p:spPr>
        <p:txBody>
          <a:bodyPr/>
          <a:lstStyle>
            <a:lvl1pPr marL="0" indent="0">
              <a:buNone/>
              <a:defRPr sz="2135"/>
            </a:lvl1pPr>
            <a:lvl2pPr marL="304800" indent="0">
              <a:buNone/>
              <a:defRPr sz="1865"/>
            </a:lvl2pPr>
            <a:lvl3pPr marL="609600" indent="0">
              <a:buNone/>
              <a:defRPr sz="1600"/>
            </a:lvl3pPr>
            <a:lvl4pPr marL="914400" indent="0">
              <a:buNone/>
              <a:defRPr sz="1335"/>
            </a:lvl4pPr>
            <a:lvl5pPr marL="1219200" indent="0">
              <a:buNone/>
              <a:defRPr sz="1335"/>
            </a:lvl5pPr>
            <a:lvl6pPr marL="1524000" indent="0">
              <a:buNone/>
              <a:defRPr sz="1335"/>
            </a:lvl6pPr>
            <a:lvl7pPr marL="1828800" indent="0">
              <a:buNone/>
              <a:defRPr sz="1335"/>
            </a:lvl7pPr>
            <a:lvl8pPr marL="2133600" indent="0">
              <a:buNone/>
              <a:defRPr sz="1335"/>
            </a:lvl8pPr>
            <a:lvl9pPr marL="2438400" indent="0">
              <a:buNone/>
              <a:defRPr sz="1335"/>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5"/>
            </a:lvl1pPr>
            <a:lvl2pPr marL="304800" indent="0">
              <a:buNone/>
              <a:defRPr sz="800"/>
            </a:lvl2pPr>
            <a:lvl3pPr marL="609600" indent="0">
              <a:buNone/>
              <a:defRPr sz="665"/>
            </a:lvl3pPr>
            <a:lvl4pPr marL="914400" indent="0">
              <a:buNone/>
              <a:defRPr sz="600"/>
            </a:lvl4pPr>
            <a:lvl5pPr marL="1219200" indent="0">
              <a:buNone/>
              <a:defRPr sz="600"/>
            </a:lvl5pPr>
            <a:lvl6pPr marL="1524000" indent="0">
              <a:buNone/>
              <a:defRPr sz="600"/>
            </a:lvl6pPr>
            <a:lvl7pPr marL="1828800" indent="0">
              <a:buNone/>
              <a:defRPr sz="600"/>
            </a:lvl7pPr>
            <a:lvl8pPr marL="2133600" indent="0">
              <a:buNone/>
              <a:defRPr sz="600"/>
            </a:lvl8pPr>
            <a:lvl9pPr marL="2438400" indent="0">
              <a:buNone/>
              <a:defRPr sz="6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kumimoji="1" lang="zh-CN" altLang="en-US"/>
              <a:t>单击此处编辑母版标题样式</a:t>
            </a:r>
            <a:endParaRPr kumimoji="1"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zh-CN" altLang="en-US"/>
              <a:t>单击此处编辑母版副标题样式</a:t>
            </a:r>
            <a:endParaRPr kumimoji="1" lang="zh-CN" altLang="en-US"/>
          </a:p>
        </p:txBody>
      </p:sp>
      <p:sp>
        <p:nvSpPr>
          <p:cNvPr id="4" name="日期占位符 3"/>
          <p:cNvSpPr>
            <a:spLocks noGrp="1"/>
          </p:cNvSpPr>
          <p:nvPr>
            <p:ph type="dt" sz="half" idx="10"/>
          </p:nvPr>
        </p:nvSpPr>
        <p:spPr/>
        <p:txBody>
          <a:bodyPr/>
          <a:lstStyle/>
          <a:p>
            <a:fld id="{954B40FA-B367-4944-AF34-6AE0F05B8241}" type="datetimeFigureOut">
              <a:rPr kumimoji="1" lang="zh-CN" altLang="en-US" smtClean="0"/>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灯片编号占位符 5"/>
          <p:cNvSpPr>
            <a:spLocks noGrp="1"/>
          </p:cNvSpPr>
          <p:nvPr>
            <p:ph type="sldNum" sz="quarter" idx="12"/>
          </p:nvPr>
        </p:nvSpPr>
        <p:spPr/>
        <p:txBody>
          <a:bodyPr/>
          <a:lstStyle/>
          <a:p>
            <a:fld id="{F3FA9DC6-F855-C243-AD76-70F21F268193}" type="slidenum">
              <a:rPr kumimoji="1" lang="zh-CN" altLang="en-US" smtClean="0"/>
            </a:fld>
            <a:endParaRPr kumimoji="1"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endParaRPr kumimoji="1" lang="zh-CN" altLang="en-US"/>
          </a:p>
        </p:txBody>
      </p:sp>
      <p:sp>
        <p:nvSpPr>
          <p:cNvPr id="3" name="内容占位符 2"/>
          <p:cNvSpPr>
            <a:spLocks noGrp="1"/>
          </p:cNvSpPr>
          <p:nvPr>
            <p:ph idx="1"/>
          </p:nvPr>
        </p:nvSpPr>
        <p:spPr/>
        <p:txBody>
          <a:bodyPr/>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4" name="日期占位符 3"/>
          <p:cNvSpPr>
            <a:spLocks noGrp="1"/>
          </p:cNvSpPr>
          <p:nvPr>
            <p:ph type="dt" sz="half" idx="10"/>
          </p:nvPr>
        </p:nvSpPr>
        <p:spPr/>
        <p:txBody>
          <a:bodyPr/>
          <a:lstStyle/>
          <a:p>
            <a:fld id="{954B40FA-B367-4944-AF34-6AE0F05B8241}" type="datetimeFigureOut">
              <a:rPr kumimoji="1" lang="zh-CN" altLang="en-US" smtClean="0"/>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灯片编号占位符 5"/>
          <p:cNvSpPr>
            <a:spLocks noGrp="1"/>
          </p:cNvSpPr>
          <p:nvPr>
            <p:ph type="sldNum" sz="quarter" idx="12"/>
          </p:nvPr>
        </p:nvSpPr>
        <p:spPr/>
        <p:txBody>
          <a:bodyPr/>
          <a:lstStyle/>
          <a:p>
            <a:fld id="{F3FA9DC6-F855-C243-AD76-70F21F268193}" type="slidenum">
              <a:rPr kumimoji="1" lang="zh-CN" altLang="en-US" smtClean="0"/>
            </a:fld>
            <a:endParaRPr kumimoji="1"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9"/>
            <a:ext cx="10515600" cy="2852737"/>
          </a:xfrm>
        </p:spPr>
        <p:txBody>
          <a:bodyPr anchor="b"/>
          <a:lstStyle>
            <a:lvl1pPr>
              <a:defRPr sz="6000"/>
            </a:lvl1pPr>
          </a:lstStyle>
          <a:p>
            <a:r>
              <a:rPr kumimoji="1" lang="zh-CN" altLang="en-US"/>
              <a:t>单击此处编辑母版标题样式</a:t>
            </a:r>
            <a:endParaRPr kumimoji="1" lang="zh-CN" altLang="en-US"/>
          </a:p>
        </p:txBody>
      </p:sp>
      <p:sp>
        <p:nvSpPr>
          <p:cNvPr id="3" name="文本占位符 2"/>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zh-CN" altLang="en-US"/>
              <a:t>单击此处编辑母版文本样式</a:t>
            </a:r>
            <a:endParaRPr kumimoji="1" lang="zh-CN" altLang="en-US"/>
          </a:p>
        </p:txBody>
      </p:sp>
      <p:sp>
        <p:nvSpPr>
          <p:cNvPr id="4" name="日期占位符 3"/>
          <p:cNvSpPr>
            <a:spLocks noGrp="1"/>
          </p:cNvSpPr>
          <p:nvPr>
            <p:ph type="dt" sz="half" idx="10"/>
          </p:nvPr>
        </p:nvSpPr>
        <p:spPr/>
        <p:txBody>
          <a:bodyPr/>
          <a:lstStyle/>
          <a:p>
            <a:fld id="{954B40FA-B367-4944-AF34-6AE0F05B8241}" type="datetimeFigureOut">
              <a:rPr kumimoji="1" lang="zh-CN" altLang="en-US" smtClean="0"/>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灯片编号占位符 5"/>
          <p:cNvSpPr>
            <a:spLocks noGrp="1"/>
          </p:cNvSpPr>
          <p:nvPr>
            <p:ph type="sldNum" sz="quarter" idx="12"/>
          </p:nvPr>
        </p:nvSpPr>
        <p:spPr/>
        <p:txBody>
          <a:bodyPr/>
          <a:lstStyle/>
          <a:p>
            <a:fld id="{F3FA9DC6-F855-C243-AD76-70F21F268193}" type="slidenum">
              <a:rPr kumimoji="1" lang="zh-CN" altLang="en-US" smtClean="0"/>
            </a:fld>
            <a:endParaRPr kumimoji="1"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endParaRPr kumimoji="1" lang="zh-CN" altLang="en-US"/>
          </a:p>
        </p:txBody>
      </p:sp>
      <p:sp>
        <p:nvSpPr>
          <p:cNvPr id="3" name="内容占位符 2"/>
          <p:cNvSpPr>
            <a:spLocks noGrp="1"/>
          </p:cNvSpPr>
          <p:nvPr>
            <p:ph sz="half" idx="1"/>
          </p:nvPr>
        </p:nvSpPr>
        <p:spPr>
          <a:xfrm>
            <a:off x="838200" y="1825626"/>
            <a:ext cx="5181600" cy="4351338"/>
          </a:xfrm>
        </p:spPr>
        <p:txBody>
          <a:bodyPr/>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4" name="内容占位符 3"/>
          <p:cNvSpPr>
            <a:spLocks noGrp="1"/>
          </p:cNvSpPr>
          <p:nvPr>
            <p:ph sz="half" idx="2"/>
          </p:nvPr>
        </p:nvSpPr>
        <p:spPr>
          <a:xfrm>
            <a:off x="6172200" y="1825626"/>
            <a:ext cx="5181600" cy="4351338"/>
          </a:xfrm>
        </p:spPr>
        <p:txBody>
          <a:bodyPr/>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5" name="日期占位符 4"/>
          <p:cNvSpPr>
            <a:spLocks noGrp="1"/>
          </p:cNvSpPr>
          <p:nvPr>
            <p:ph type="dt" sz="half" idx="10"/>
          </p:nvPr>
        </p:nvSpPr>
        <p:spPr/>
        <p:txBody>
          <a:bodyPr/>
          <a:lstStyle/>
          <a:p>
            <a:fld id="{954B40FA-B367-4944-AF34-6AE0F05B8241}" type="datetimeFigureOut">
              <a:rPr kumimoji="1" lang="zh-CN" altLang="en-US" smtClean="0"/>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灯片编号占位符 6"/>
          <p:cNvSpPr>
            <a:spLocks noGrp="1"/>
          </p:cNvSpPr>
          <p:nvPr>
            <p:ph type="sldNum" sz="quarter" idx="12"/>
          </p:nvPr>
        </p:nvSpPr>
        <p:spPr/>
        <p:txBody>
          <a:bodyPr/>
          <a:lstStyle/>
          <a:p>
            <a:fld id="{F3FA9DC6-F855-C243-AD76-70F21F268193}" type="slidenum">
              <a:rPr kumimoji="1" lang="zh-CN" altLang="en-US" smtClean="0"/>
            </a:fld>
            <a:endParaRPr kumimoji="1"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6"/>
            <a:ext cx="10515600" cy="1325563"/>
          </a:xfrm>
        </p:spPr>
        <p:txBody>
          <a:bodyPr/>
          <a:lstStyle/>
          <a:p>
            <a:r>
              <a:rPr kumimoji="1" lang="zh-CN" altLang="en-US"/>
              <a:t>单击此处编辑母版标题样式</a:t>
            </a:r>
            <a:endParaRPr kumimoji="1" lang="zh-CN" altLang="en-US"/>
          </a:p>
        </p:txBody>
      </p:sp>
      <p:sp>
        <p:nvSpPr>
          <p:cNvPr id="3" name="文本占位符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endParaRPr kumimoji="1" lang="zh-CN" altLang="en-US"/>
          </a:p>
        </p:txBody>
      </p:sp>
      <p:sp>
        <p:nvSpPr>
          <p:cNvPr id="4" name="内容占位符 3"/>
          <p:cNvSpPr>
            <a:spLocks noGrp="1"/>
          </p:cNvSpPr>
          <p:nvPr>
            <p:ph sz="half" idx="2"/>
          </p:nvPr>
        </p:nvSpPr>
        <p:spPr>
          <a:xfrm>
            <a:off x="839789" y="2505075"/>
            <a:ext cx="5157787" cy="3684588"/>
          </a:xfrm>
        </p:spPr>
        <p:txBody>
          <a:bodyPr/>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endParaRPr kumimoji="1" lang="zh-CN" altLang="en-US"/>
          </a:p>
        </p:txBody>
      </p:sp>
      <p:sp>
        <p:nvSpPr>
          <p:cNvPr id="6" name="内容占位符 5"/>
          <p:cNvSpPr>
            <a:spLocks noGrp="1"/>
          </p:cNvSpPr>
          <p:nvPr>
            <p:ph sz="quarter" idx="4"/>
          </p:nvPr>
        </p:nvSpPr>
        <p:spPr>
          <a:xfrm>
            <a:off x="6172200" y="2505075"/>
            <a:ext cx="5183188" cy="3684588"/>
          </a:xfrm>
        </p:spPr>
        <p:txBody>
          <a:bodyPr/>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7" name="日期占位符 6"/>
          <p:cNvSpPr>
            <a:spLocks noGrp="1"/>
          </p:cNvSpPr>
          <p:nvPr>
            <p:ph type="dt" sz="half" idx="10"/>
          </p:nvPr>
        </p:nvSpPr>
        <p:spPr/>
        <p:txBody>
          <a:bodyPr/>
          <a:lstStyle/>
          <a:p>
            <a:fld id="{954B40FA-B367-4944-AF34-6AE0F05B8241}" type="datetimeFigureOut">
              <a:rPr kumimoji="1" lang="zh-CN" altLang="en-US" smtClean="0"/>
            </a:fld>
            <a:endParaRPr kumimoji="1" lang="zh-CN" altLang="en-US"/>
          </a:p>
        </p:txBody>
      </p:sp>
      <p:sp>
        <p:nvSpPr>
          <p:cNvPr id="8" name="页脚占位符 7"/>
          <p:cNvSpPr>
            <a:spLocks noGrp="1"/>
          </p:cNvSpPr>
          <p:nvPr>
            <p:ph type="ftr" sz="quarter" idx="11"/>
          </p:nvPr>
        </p:nvSpPr>
        <p:spPr/>
        <p:txBody>
          <a:bodyPr/>
          <a:lstStyle/>
          <a:p>
            <a:endParaRPr kumimoji="1" lang="zh-CN" altLang="en-US"/>
          </a:p>
        </p:txBody>
      </p:sp>
      <p:sp>
        <p:nvSpPr>
          <p:cNvPr id="9" name="灯片编号占位符 8"/>
          <p:cNvSpPr>
            <a:spLocks noGrp="1"/>
          </p:cNvSpPr>
          <p:nvPr>
            <p:ph type="sldNum" sz="quarter" idx="12"/>
          </p:nvPr>
        </p:nvSpPr>
        <p:spPr/>
        <p:txBody>
          <a:bodyPr/>
          <a:lstStyle/>
          <a:p>
            <a:fld id="{F3FA9DC6-F855-C243-AD76-70F21F268193}" type="slidenum">
              <a:rPr kumimoji="1" lang="zh-CN" altLang="en-US" smtClean="0"/>
            </a:fld>
            <a:endParaRPr kumimoji="1"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endParaRPr kumimoji="1" lang="zh-CN" altLang="en-US"/>
          </a:p>
        </p:txBody>
      </p:sp>
      <p:sp>
        <p:nvSpPr>
          <p:cNvPr id="3" name="日期占位符 2"/>
          <p:cNvSpPr>
            <a:spLocks noGrp="1"/>
          </p:cNvSpPr>
          <p:nvPr>
            <p:ph type="dt" sz="half" idx="10"/>
          </p:nvPr>
        </p:nvSpPr>
        <p:spPr/>
        <p:txBody>
          <a:bodyPr/>
          <a:lstStyle/>
          <a:p>
            <a:fld id="{954B40FA-B367-4944-AF34-6AE0F05B8241}" type="datetimeFigureOut">
              <a:rPr kumimoji="1" lang="zh-CN" altLang="en-US" smtClean="0"/>
            </a:fld>
            <a:endParaRPr kumimoji="1" lang="zh-CN" altLang="en-US"/>
          </a:p>
        </p:txBody>
      </p:sp>
      <p:sp>
        <p:nvSpPr>
          <p:cNvPr id="4" name="页脚占位符 3"/>
          <p:cNvSpPr>
            <a:spLocks noGrp="1"/>
          </p:cNvSpPr>
          <p:nvPr>
            <p:ph type="ftr" sz="quarter" idx="11"/>
          </p:nvPr>
        </p:nvSpPr>
        <p:spPr/>
        <p:txBody>
          <a:bodyPr/>
          <a:lstStyle/>
          <a:p>
            <a:endParaRPr kumimoji="1" lang="zh-CN" altLang="en-US"/>
          </a:p>
        </p:txBody>
      </p:sp>
      <p:sp>
        <p:nvSpPr>
          <p:cNvPr id="5" name="灯片编号占位符 4"/>
          <p:cNvSpPr>
            <a:spLocks noGrp="1"/>
          </p:cNvSpPr>
          <p:nvPr>
            <p:ph type="sldNum" sz="quarter" idx="12"/>
          </p:nvPr>
        </p:nvSpPr>
        <p:spPr/>
        <p:txBody>
          <a:bodyPr/>
          <a:lstStyle/>
          <a:p>
            <a:fld id="{F3FA9DC6-F855-C243-AD76-70F21F268193}" type="slidenum">
              <a:rPr kumimoji="1" lang="zh-CN" altLang="en-US" smtClean="0"/>
            </a:fld>
            <a:endParaRPr kumimoji="1"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54B40FA-B367-4944-AF34-6AE0F05B8241}" type="datetimeFigureOut">
              <a:rPr kumimoji="1" lang="zh-CN" altLang="en-US" smtClean="0"/>
            </a:fld>
            <a:endParaRPr kumimoji="1" lang="zh-CN" altLang="en-US"/>
          </a:p>
        </p:txBody>
      </p:sp>
      <p:sp>
        <p:nvSpPr>
          <p:cNvPr id="3" name="页脚占位符 2"/>
          <p:cNvSpPr>
            <a:spLocks noGrp="1"/>
          </p:cNvSpPr>
          <p:nvPr>
            <p:ph type="ftr" sz="quarter" idx="11"/>
          </p:nvPr>
        </p:nvSpPr>
        <p:spPr/>
        <p:txBody>
          <a:bodyPr/>
          <a:lstStyle/>
          <a:p>
            <a:endParaRPr kumimoji="1" lang="zh-CN" altLang="en-US"/>
          </a:p>
        </p:txBody>
      </p:sp>
      <p:sp>
        <p:nvSpPr>
          <p:cNvPr id="4" name="灯片编号占位符 3"/>
          <p:cNvSpPr>
            <a:spLocks noGrp="1"/>
          </p:cNvSpPr>
          <p:nvPr>
            <p:ph type="sldNum" sz="quarter" idx="12"/>
          </p:nvPr>
        </p:nvSpPr>
        <p:spPr/>
        <p:txBody>
          <a:bodyPr/>
          <a:lstStyle/>
          <a:p>
            <a:fld id="{F3FA9DC6-F855-C243-AD76-70F21F268193}" type="slidenum">
              <a:rPr kumimoji="1" lang="zh-CN" altLang="en-US" smtClean="0"/>
            </a:fld>
            <a:endParaRPr kumimoji="1"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DDAAF898-5612-4DD8-A951-0B81C41DBA8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DEC499D-97D3-43CD-8AEF-141F6E01D53D}" type="slidenum">
              <a:rPr lang="zh-CN" altLang="en-US" smtClean="0"/>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9" y="457200"/>
            <a:ext cx="3932237" cy="1600200"/>
          </a:xfrm>
        </p:spPr>
        <p:txBody>
          <a:bodyPr anchor="b"/>
          <a:lstStyle>
            <a:lvl1pPr>
              <a:defRPr sz="3200"/>
            </a:lvl1pPr>
          </a:lstStyle>
          <a:p>
            <a:r>
              <a:rPr kumimoji="1" lang="zh-CN" altLang="en-US"/>
              <a:t>单击此处编辑母版标题样式</a:t>
            </a:r>
            <a:endParaRPr kumimoji="1" lang="zh-CN" altLang="en-US"/>
          </a:p>
        </p:txBody>
      </p:sp>
      <p:sp>
        <p:nvSpPr>
          <p:cNvPr id="3" name="内容占位符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4" name="文本占位符 3"/>
          <p:cNvSpPr>
            <a:spLocks noGrp="1"/>
          </p:cNvSpPr>
          <p:nvPr>
            <p:ph type="body" sz="half" idx="2"/>
          </p:nvPr>
        </p:nvSpPr>
        <p:spPr>
          <a:xfrm>
            <a:off x="839789"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endParaRPr kumimoji="1" lang="zh-CN" altLang="en-US"/>
          </a:p>
        </p:txBody>
      </p:sp>
      <p:sp>
        <p:nvSpPr>
          <p:cNvPr id="5" name="日期占位符 4"/>
          <p:cNvSpPr>
            <a:spLocks noGrp="1"/>
          </p:cNvSpPr>
          <p:nvPr>
            <p:ph type="dt" sz="half" idx="10"/>
          </p:nvPr>
        </p:nvSpPr>
        <p:spPr/>
        <p:txBody>
          <a:bodyPr/>
          <a:lstStyle/>
          <a:p>
            <a:fld id="{954B40FA-B367-4944-AF34-6AE0F05B8241}" type="datetimeFigureOut">
              <a:rPr kumimoji="1" lang="zh-CN" altLang="en-US" smtClean="0"/>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灯片编号占位符 6"/>
          <p:cNvSpPr>
            <a:spLocks noGrp="1"/>
          </p:cNvSpPr>
          <p:nvPr>
            <p:ph type="sldNum" sz="quarter" idx="12"/>
          </p:nvPr>
        </p:nvSpPr>
        <p:spPr/>
        <p:txBody>
          <a:bodyPr/>
          <a:lstStyle/>
          <a:p>
            <a:fld id="{F3FA9DC6-F855-C243-AD76-70F21F268193}" type="slidenum">
              <a:rPr kumimoji="1" lang="zh-CN" altLang="en-US" smtClean="0"/>
            </a:fld>
            <a:endParaRPr kumimoji="1" lang="zh-CN"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9" y="457200"/>
            <a:ext cx="3932237" cy="1600200"/>
          </a:xfrm>
        </p:spPr>
        <p:txBody>
          <a:bodyPr anchor="b"/>
          <a:lstStyle>
            <a:lvl1pPr>
              <a:defRPr sz="3200"/>
            </a:lvl1pPr>
          </a:lstStyle>
          <a:p>
            <a:r>
              <a:rPr kumimoji="1" lang="zh-CN" altLang="en-US"/>
              <a:t>单击此处编辑母版标题样式</a:t>
            </a:r>
            <a:endParaRPr kumimoji="1" lang="zh-CN" altLang="en-US"/>
          </a:p>
        </p:txBody>
      </p:sp>
      <p:sp>
        <p:nvSpPr>
          <p:cNvPr id="3" name="图片占位符 2"/>
          <p:cNvSpPr>
            <a:spLocks noGrp="1"/>
          </p:cNvSpPr>
          <p:nvPr>
            <p:ph type="pic" idx="1"/>
          </p:nvPr>
        </p:nvSpPr>
        <p:spPr>
          <a:xfrm>
            <a:off x="5183188"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CN" altLang="en-US"/>
          </a:p>
        </p:txBody>
      </p:sp>
      <p:sp>
        <p:nvSpPr>
          <p:cNvPr id="4" name="文本占位符 3"/>
          <p:cNvSpPr>
            <a:spLocks noGrp="1"/>
          </p:cNvSpPr>
          <p:nvPr>
            <p:ph type="body" sz="half" idx="2"/>
          </p:nvPr>
        </p:nvSpPr>
        <p:spPr>
          <a:xfrm>
            <a:off x="839789"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endParaRPr kumimoji="1" lang="zh-CN" altLang="en-US"/>
          </a:p>
        </p:txBody>
      </p:sp>
      <p:sp>
        <p:nvSpPr>
          <p:cNvPr id="5" name="日期占位符 4"/>
          <p:cNvSpPr>
            <a:spLocks noGrp="1"/>
          </p:cNvSpPr>
          <p:nvPr>
            <p:ph type="dt" sz="half" idx="10"/>
          </p:nvPr>
        </p:nvSpPr>
        <p:spPr/>
        <p:txBody>
          <a:bodyPr/>
          <a:lstStyle/>
          <a:p>
            <a:fld id="{954B40FA-B367-4944-AF34-6AE0F05B8241}" type="datetimeFigureOut">
              <a:rPr kumimoji="1" lang="zh-CN" altLang="en-US" smtClean="0"/>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灯片编号占位符 6"/>
          <p:cNvSpPr>
            <a:spLocks noGrp="1"/>
          </p:cNvSpPr>
          <p:nvPr>
            <p:ph type="sldNum" sz="quarter" idx="12"/>
          </p:nvPr>
        </p:nvSpPr>
        <p:spPr/>
        <p:txBody>
          <a:bodyPr/>
          <a:lstStyle/>
          <a:p>
            <a:fld id="{F3FA9DC6-F855-C243-AD76-70F21F268193}" type="slidenum">
              <a:rPr kumimoji="1" lang="zh-CN" altLang="en-US" smtClean="0"/>
            </a:fld>
            <a:endParaRPr kumimoji="1" lang="zh-CN"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endParaRPr kumimoji="1" lang="zh-CN" altLang="en-US"/>
          </a:p>
        </p:txBody>
      </p:sp>
      <p:sp>
        <p:nvSpPr>
          <p:cNvPr id="3" name="竖排文字占位符 2"/>
          <p:cNvSpPr>
            <a:spLocks noGrp="1"/>
          </p:cNvSpPr>
          <p:nvPr>
            <p:ph type="body" orient="vert" idx="1"/>
          </p:nvPr>
        </p:nvSpPr>
        <p:spPr/>
        <p:txBody>
          <a:bodyPr vert="eaVert"/>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4" name="日期占位符 3"/>
          <p:cNvSpPr>
            <a:spLocks noGrp="1"/>
          </p:cNvSpPr>
          <p:nvPr>
            <p:ph type="dt" sz="half" idx="10"/>
          </p:nvPr>
        </p:nvSpPr>
        <p:spPr/>
        <p:txBody>
          <a:bodyPr/>
          <a:lstStyle/>
          <a:p>
            <a:fld id="{954B40FA-B367-4944-AF34-6AE0F05B8241}" type="datetimeFigureOut">
              <a:rPr kumimoji="1" lang="zh-CN" altLang="en-US" smtClean="0"/>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灯片编号占位符 5"/>
          <p:cNvSpPr>
            <a:spLocks noGrp="1"/>
          </p:cNvSpPr>
          <p:nvPr>
            <p:ph type="sldNum" sz="quarter" idx="12"/>
          </p:nvPr>
        </p:nvSpPr>
        <p:spPr/>
        <p:txBody>
          <a:bodyPr/>
          <a:lstStyle/>
          <a:p>
            <a:fld id="{F3FA9DC6-F855-C243-AD76-70F21F268193}" type="slidenum">
              <a:rPr kumimoji="1" lang="zh-CN" altLang="en-US" smtClean="0"/>
            </a:fld>
            <a:endParaRPr kumimoji="1" lang="zh-CN"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6"/>
            <a:ext cx="2628900" cy="5811838"/>
          </a:xfrm>
        </p:spPr>
        <p:txBody>
          <a:bodyPr vert="eaVert"/>
          <a:lstStyle/>
          <a:p>
            <a:r>
              <a:rPr kumimoji="1" lang="zh-CN" altLang="en-US"/>
              <a:t>单击此处编辑母版标题样式</a:t>
            </a:r>
            <a:endParaRPr kumimoji="1" lang="zh-CN" altLang="en-US"/>
          </a:p>
        </p:txBody>
      </p:sp>
      <p:sp>
        <p:nvSpPr>
          <p:cNvPr id="3" name="竖排文字占位符 2"/>
          <p:cNvSpPr>
            <a:spLocks noGrp="1"/>
          </p:cNvSpPr>
          <p:nvPr>
            <p:ph type="body" orient="vert" idx="1"/>
          </p:nvPr>
        </p:nvSpPr>
        <p:spPr>
          <a:xfrm>
            <a:off x="838200" y="365126"/>
            <a:ext cx="7734300" cy="5811838"/>
          </a:xfrm>
        </p:spPr>
        <p:txBody>
          <a:bodyPr vert="eaVert"/>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4" name="日期占位符 3"/>
          <p:cNvSpPr>
            <a:spLocks noGrp="1"/>
          </p:cNvSpPr>
          <p:nvPr>
            <p:ph type="dt" sz="half" idx="10"/>
          </p:nvPr>
        </p:nvSpPr>
        <p:spPr/>
        <p:txBody>
          <a:bodyPr/>
          <a:lstStyle/>
          <a:p>
            <a:fld id="{954B40FA-B367-4944-AF34-6AE0F05B8241}" type="datetimeFigureOut">
              <a:rPr kumimoji="1" lang="zh-CN" altLang="en-US" smtClean="0"/>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灯片编号占位符 5"/>
          <p:cNvSpPr>
            <a:spLocks noGrp="1"/>
          </p:cNvSpPr>
          <p:nvPr>
            <p:ph type="sldNum" sz="quarter" idx="12"/>
          </p:nvPr>
        </p:nvSpPr>
        <p:spPr/>
        <p:txBody>
          <a:bodyPr/>
          <a:lstStyle/>
          <a:p>
            <a:fld id="{F3FA9DC6-F855-C243-AD76-70F21F268193}" type="slidenum">
              <a:rPr kumimoji="1" lang="zh-CN" altLang="en-US" smtClean="0"/>
            </a:fld>
            <a:endParaRPr kumimoji="1"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DDAAF898-5612-4DD8-A951-0B81C41DBA86}"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DEC499D-97D3-43CD-8AEF-141F6E01D53D}"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DDAAF898-5612-4DD8-A951-0B81C41DBA86}"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DEC499D-97D3-43CD-8AEF-141F6E01D53D}"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DDAAF898-5612-4DD8-A951-0B81C41DBA86}"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DEC499D-97D3-43CD-8AEF-141F6E01D53D}"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DAAF898-5612-4DD8-A951-0B81C41DBA86}"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DEC499D-97D3-43CD-8AEF-141F6E01D53D}"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DAAF898-5612-4DD8-A951-0B81C41DBA86}"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DEC499D-97D3-43CD-8AEF-141F6E01D53D}"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DAAF898-5612-4DD8-A951-0B81C41DBA86}"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DEC499D-97D3-43CD-8AEF-141F6E01D53D}"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3" Type="http://schemas.openxmlformats.org/officeDocument/2006/relationships/theme" Target="../theme/theme2.xml"/><Relationship Id="rId12" Type="http://schemas.openxmlformats.org/officeDocument/2006/relationships/image" Target="../media/image1.jpeg"/><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1.xml"/><Relationship Id="rId8" Type="http://schemas.openxmlformats.org/officeDocument/2006/relationships/slideLayout" Target="../slideLayouts/slideLayout30.xml"/><Relationship Id="rId7" Type="http://schemas.openxmlformats.org/officeDocument/2006/relationships/slideLayout" Target="../slideLayouts/slideLayout29.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3" Type="http://schemas.openxmlformats.org/officeDocument/2006/relationships/slideLayout" Target="../slideLayouts/slideLayout25.xml"/><Relationship Id="rId2" Type="http://schemas.openxmlformats.org/officeDocument/2006/relationships/slideLayout" Target="../slideLayouts/slideLayout24.xml"/><Relationship Id="rId12" Type="http://schemas.openxmlformats.org/officeDocument/2006/relationships/theme" Target="../theme/theme3.xml"/><Relationship Id="rId11" Type="http://schemas.openxmlformats.org/officeDocument/2006/relationships/slideLayout" Target="../slideLayouts/slideLayout33.xml"/><Relationship Id="rId10" Type="http://schemas.openxmlformats.org/officeDocument/2006/relationships/slideLayout" Target="../slideLayouts/slideLayout32.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AAF898-5612-4DD8-A951-0B81C41DBA86}"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EC499D-97D3-43CD-8AEF-141F6E01D53D}" type="slidenum">
              <a:rPr lang="zh-CN" altLang="en-US" smtClean="0"/>
            </a:fld>
            <a:endParaRPr lang="zh-CN" altLang="en-US"/>
          </a:p>
        </p:txBody>
      </p:sp>
      <p:pic>
        <p:nvPicPr>
          <p:cNvPr id="5124" name="图片 6" descr="logo横版 png"/>
          <p:cNvPicPr>
            <a:picLocks noChangeAspect="1"/>
          </p:cNvPicPr>
          <p:nvPr userDrawn="1"/>
        </p:nvPicPr>
        <p:blipFill>
          <a:blip r:embed="rId12"/>
          <a:stretch>
            <a:fillRect/>
          </a:stretch>
        </p:blipFill>
        <p:spPr>
          <a:xfrm>
            <a:off x="11477625" y="82550"/>
            <a:ext cx="608013" cy="642938"/>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fld>
            <a:endParaRPr lang="en-US"/>
          </a:p>
        </p:txBody>
      </p:sp>
      <p:pic>
        <p:nvPicPr>
          <p:cNvPr id="5124" name="图片 6" descr="logo横版 png"/>
          <p:cNvPicPr>
            <a:picLocks noChangeAspect="1"/>
          </p:cNvPicPr>
          <p:nvPr userDrawn="1"/>
        </p:nvPicPr>
        <p:blipFill>
          <a:blip r:embed="rId12"/>
          <a:stretch>
            <a:fillRect/>
          </a:stretch>
        </p:blipFill>
        <p:spPr>
          <a:xfrm>
            <a:off x="11477625" y="82550"/>
            <a:ext cx="608013" cy="642938"/>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609600" rtl="0" eaLnBrk="1" latinLnBrk="0" hangingPunct="1">
        <a:spcBef>
          <a:spcPct val="0"/>
        </a:spcBef>
        <a:buNone/>
        <a:defRPr sz="2935" kern="1200">
          <a:solidFill>
            <a:schemeClr val="tx1"/>
          </a:solidFill>
          <a:latin typeface="+mj-lt"/>
          <a:ea typeface="+mj-ea"/>
          <a:cs typeface="+mj-cs"/>
        </a:defRPr>
      </a:lvl1pPr>
    </p:titleStyle>
    <p:bodyStyle>
      <a:lvl1pPr marL="228600" indent="-228600" algn="l" defTabSz="609600" rtl="0" eaLnBrk="1" latinLnBrk="0" hangingPunct="1">
        <a:spcBef>
          <a:spcPct val="20000"/>
        </a:spcBef>
        <a:buFont typeface="Arial" panose="020B0604020202020204" pitchFamily="34" charset="0"/>
        <a:buChar char="•"/>
        <a:defRPr sz="2135" kern="1200">
          <a:solidFill>
            <a:schemeClr val="tx1"/>
          </a:solidFill>
          <a:latin typeface="+mn-lt"/>
          <a:ea typeface="+mn-ea"/>
          <a:cs typeface="+mn-cs"/>
        </a:defRPr>
      </a:lvl1pPr>
      <a:lvl2pPr marL="495300" indent="-190500" algn="l" defTabSz="609600" rtl="0" eaLnBrk="1" latinLnBrk="0" hangingPunct="1">
        <a:spcBef>
          <a:spcPct val="20000"/>
        </a:spcBef>
        <a:buFont typeface="Arial" panose="020B0604020202020204" pitchFamily="34" charset="0"/>
        <a:buChar char="–"/>
        <a:defRPr sz="1865" kern="1200">
          <a:solidFill>
            <a:schemeClr val="tx1"/>
          </a:solidFill>
          <a:latin typeface="+mn-lt"/>
          <a:ea typeface="+mn-ea"/>
          <a:cs typeface="+mn-cs"/>
        </a:defRPr>
      </a:lvl2pPr>
      <a:lvl3pPr marL="762000" indent="-152400" algn="l" defTabSz="6096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066800" indent="-152400" algn="l" defTabSz="609600" rtl="0" eaLnBrk="1" latinLnBrk="0" hangingPunct="1">
        <a:spcBef>
          <a:spcPct val="20000"/>
        </a:spcBef>
        <a:buFont typeface="Arial" panose="020B0604020202020204" pitchFamily="34" charset="0"/>
        <a:buChar char="–"/>
        <a:defRPr sz="1335" kern="1200">
          <a:solidFill>
            <a:schemeClr val="tx1"/>
          </a:solidFill>
          <a:latin typeface="+mn-lt"/>
          <a:ea typeface="+mn-ea"/>
          <a:cs typeface="+mn-cs"/>
        </a:defRPr>
      </a:lvl4pPr>
      <a:lvl5pPr marL="1371600" indent="-152400" algn="l" defTabSz="609600" rtl="0" eaLnBrk="1" latinLnBrk="0" hangingPunct="1">
        <a:spcBef>
          <a:spcPct val="20000"/>
        </a:spcBef>
        <a:buFont typeface="Arial" panose="020B0604020202020204" pitchFamily="34" charset="0"/>
        <a:buChar char="»"/>
        <a:defRPr sz="1335" kern="1200">
          <a:solidFill>
            <a:schemeClr val="tx1"/>
          </a:solidFill>
          <a:latin typeface="+mn-lt"/>
          <a:ea typeface="+mn-ea"/>
          <a:cs typeface="+mn-cs"/>
        </a:defRPr>
      </a:lvl5pPr>
      <a:lvl6pPr marL="1676400" indent="-152400" algn="l" defTabSz="609600" rtl="0" eaLnBrk="1" latinLnBrk="0" hangingPunct="1">
        <a:spcBef>
          <a:spcPct val="20000"/>
        </a:spcBef>
        <a:buFont typeface="Arial" panose="020B0604020202020204" pitchFamily="34" charset="0"/>
        <a:buChar char="•"/>
        <a:defRPr sz="1335" kern="1200">
          <a:solidFill>
            <a:schemeClr val="tx1"/>
          </a:solidFill>
          <a:latin typeface="+mn-lt"/>
          <a:ea typeface="+mn-ea"/>
          <a:cs typeface="+mn-cs"/>
        </a:defRPr>
      </a:lvl6pPr>
      <a:lvl7pPr marL="1981200" indent="-152400" algn="l" defTabSz="609600" rtl="0" eaLnBrk="1" latinLnBrk="0" hangingPunct="1">
        <a:spcBef>
          <a:spcPct val="20000"/>
        </a:spcBef>
        <a:buFont typeface="Arial" panose="020B0604020202020204" pitchFamily="34" charset="0"/>
        <a:buChar char="•"/>
        <a:defRPr sz="1335" kern="1200">
          <a:solidFill>
            <a:schemeClr val="tx1"/>
          </a:solidFill>
          <a:latin typeface="+mn-lt"/>
          <a:ea typeface="+mn-ea"/>
          <a:cs typeface="+mn-cs"/>
        </a:defRPr>
      </a:lvl7pPr>
      <a:lvl8pPr marL="2286000" indent="-152400" algn="l" defTabSz="609600" rtl="0" eaLnBrk="1" latinLnBrk="0" hangingPunct="1">
        <a:spcBef>
          <a:spcPct val="20000"/>
        </a:spcBef>
        <a:buFont typeface="Arial" panose="020B0604020202020204" pitchFamily="34" charset="0"/>
        <a:buChar char="•"/>
        <a:defRPr sz="1335" kern="1200">
          <a:solidFill>
            <a:schemeClr val="tx1"/>
          </a:solidFill>
          <a:latin typeface="+mn-lt"/>
          <a:ea typeface="+mn-ea"/>
          <a:cs typeface="+mn-cs"/>
        </a:defRPr>
      </a:lvl8pPr>
      <a:lvl9pPr marL="2590800" indent="-152400" algn="l" defTabSz="609600" rtl="0" eaLnBrk="1" latinLnBrk="0" hangingPunct="1">
        <a:spcBef>
          <a:spcPct val="20000"/>
        </a:spcBef>
        <a:buFont typeface="Arial" panose="020B0604020202020204" pitchFamily="34" charset="0"/>
        <a:buChar char="•"/>
        <a:defRPr sz="1335" kern="1200">
          <a:solidFill>
            <a:schemeClr val="tx1"/>
          </a:solidFill>
          <a:latin typeface="+mn-lt"/>
          <a:ea typeface="+mn-ea"/>
          <a:cs typeface="+mn-cs"/>
        </a:defRPr>
      </a:lvl9pPr>
    </p:bodyStyle>
    <p:otherStyle>
      <a:defPPr>
        <a:defRPr lang="en-US"/>
      </a:defPPr>
      <a:lvl1pPr marL="0" algn="l" defTabSz="609600" rtl="0" eaLnBrk="1" latinLnBrk="0" hangingPunct="1">
        <a:defRPr sz="1200" kern="1200">
          <a:solidFill>
            <a:schemeClr val="tx1"/>
          </a:solidFill>
          <a:latin typeface="+mn-lt"/>
          <a:ea typeface="+mn-ea"/>
          <a:cs typeface="+mn-cs"/>
        </a:defRPr>
      </a:lvl1pPr>
      <a:lvl2pPr marL="304800" algn="l" defTabSz="609600" rtl="0" eaLnBrk="1" latinLnBrk="0" hangingPunct="1">
        <a:defRPr sz="1200" kern="1200">
          <a:solidFill>
            <a:schemeClr val="tx1"/>
          </a:solidFill>
          <a:latin typeface="+mn-lt"/>
          <a:ea typeface="+mn-ea"/>
          <a:cs typeface="+mn-cs"/>
        </a:defRPr>
      </a:lvl2pPr>
      <a:lvl3pPr marL="609600" algn="l" defTabSz="609600" rtl="0" eaLnBrk="1" latinLnBrk="0" hangingPunct="1">
        <a:defRPr sz="1200" kern="1200">
          <a:solidFill>
            <a:schemeClr val="tx1"/>
          </a:solidFill>
          <a:latin typeface="+mn-lt"/>
          <a:ea typeface="+mn-ea"/>
          <a:cs typeface="+mn-cs"/>
        </a:defRPr>
      </a:lvl3pPr>
      <a:lvl4pPr marL="914400" algn="l" defTabSz="609600" rtl="0" eaLnBrk="1" latinLnBrk="0" hangingPunct="1">
        <a:defRPr sz="1200" kern="1200">
          <a:solidFill>
            <a:schemeClr val="tx1"/>
          </a:solidFill>
          <a:latin typeface="+mn-lt"/>
          <a:ea typeface="+mn-ea"/>
          <a:cs typeface="+mn-cs"/>
        </a:defRPr>
      </a:lvl4pPr>
      <a:lvl5pPr marL="1219200" algn="l" defTabSz="609600" rtl="0" eaLnBrk="1" latinLnBrk="0" hangingPunct="1">
        <a:defRPr sz="1200" kern="1200">
          <a:solidFill>
            <a:schemeClr val="tx1"/>
          </a:solidFill>
          <a:latin typeface="+mn-lt"/>
          <a:ea typeface="+mn-ea"/>
          <a:cs typeface="+mn-cs"/>
        </a:defRPr>
      </a:lvl5pPr>
      <a:lvl6pPr marL="1524000" algn="l" defTabSz="609600" rtl="0" eaLnBrk="1" latinLnBrk="0" hangingPunct="1">
        <a:defRPr sz="1200" kern="1200">
          <a:solidFill>
            <a:schemeClr val="tx1"/>
          </a:solidFill>
          <a:latin typeface="+mn-lt"/>
          <a:ea typeface="+mn-ea"/>
          <a:cs typeface="+mn-cs"/>
        </a:defRPr>
      </a:lvl6pPr>
      <a:lvl7pPr marL="1828800" algn="l" defTabSz="609600" rtl="0" eaLnBrk="1" latinLnBrk="0" hangingPunct="1">
        <a:defRPr sz="1200" kern="1200">
          <a:solidFill>
            <a:schemeClr val="tx1"/>
          </a:solidFill>
          <a:latin typeface="+mn-lt"/>
          <a:ea typeface="+mn-ea"/>
          <a:cs typeface="+mn-cs"/>
        </a:defRPr>
      </a:lvl7pPr>
      <a:lvl8pPr marL="2133600" algn="l" defTabSz="609600" rtl="0" eaLnBrk="1" latinLnBrk="0" hangingPunct="1">
        <a:defRPr sz="1200" kern="1200">
          <a:solidFill>
            <a:schemeClr val="tx1"/>
          </a:solidFill>
          <a:latin typeface="+mn-lt"/>
          <a:ea typeface="+mn-ea"/>
          <a:cs typeface="+mn-cs"/>
        </a:defRPr>
      </a:lvl8pPr>
      <a:lvl9pPr marL="2438400" algn="l" defTabSz="609600" rtl="0" eaLnBrk="1" latinLnBrk="0" hangingPunct="1">
        <a:defRPr sz="12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kumimoji="1" lang="zh-CN" altLang="en-US"/>
              <a:t>单击此处编辑母版标题样式</a:t>
            </a:r>
            <a:endParaRPr kumimoji="1" lang="zh-CN" altLang="en-US"/>
          </a:p>
        </p:txBody>
      </p:sp>
      <p:sp>
        <p:nvSpPr>
          <p:cNvPr id="3" name="文本占位符 2"/>
          <p:cNvSpPr>
            <a:spLocks noGrp="1"/>
          </p:cNvSpPr>
          <p:nvPr>
            <p:ph type="body" idx="1"/>
          </p:nvPr>
        </p:nvSpPr>
        <p:spPr>
          <a:xfrm>
            <a:off x="838200" y="1825626"/>
            <a:ext cx="10515600" cy="4351338"/>
          </a:xfrm>
          <a:prstGeom prst="rect">
            <a:avLst/>
          </a:prstGeom>
        </p:spPr>
        <p:txBody>
          <a:bodyPr vert="horz" lIns="91440" tIns="45720" rIns="91440" bIns="45720" rtlCol="0">
            <a:normAutofit/>
          </a:bodyPr>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4" name="日期占位符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4B40FA-B367-4944-AF34-6AE0F05B8241}" type="datetimeFigureOut">
              <a:rPr kumimoji="1" lang="zh-CN" altLang="en-US" smtClean="0"/>
            </a:fld>
            <a:endParaRPr kumimoji="1" lang="zh-CN" altLang="en-US"/>
          </a:p>
        </p:txBody>
      </p:sp>
      <p:sp>
        <p:nvSpPr>
          <p:cNvPr id="5" name="页脚占位符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CN" altLang="en-US"/>
          </a:p>
        </p:txBody>
      </p:sp>
      <p:sp>
        <p:nvSpPr>
          <p:cNvPr id="6" name="灯片编号占位符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FA9DC6-F855-C243-AD76-70F21F268193}" type="slidenum">
              <a:rPr kumimoji="1" lang="zh-CN" altLang="en-US" smtClean="0"/>
            </a:fld>
            <a:endParaRPr kumimoji="1" lang="zh-CN" alt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3.jpe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24.xml"/><Relationship Id="rId3"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7" Type="http://schemas.openxmlformats.org/officeDocument/2006/relationships/slideLayout" Target="../slideLayouts/slideLayout18.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5" Type="http://schemas.openxmlformats.org/officeDocument/2006/relationships/slideLayout" Target="../slideLayouts/slideLayout18.xml"/><Relationship Id="rId4" Type="http://schemas.openxmlformats.org/officeDocument/2006/relationships/image" Target="../media/image17.png"/><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8.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2.xml"/><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6.png"/></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 name="矩形 1"/>
          <p:cNvSpPr/>
          <p:nvPr/>
        </p:nvSpPr>
        <p:spPr>
          <a:xfrm>
            <a:off x="762000" y="1246188"/>
            <a:ext cx="6538913" cy="5016500"/>
          </a:xfrm>
          <a:prstGeom prst="rect">
            <a:avLst/>
          </a:prstGeom>
          <a:noFill/>
          <a:ln w="9525">
            <a:noFill/>
          </a:ln>
        </p:spPr>
        <p:txBody>
          <a:bodyPr wrap="square" anchor="t">
            <a:spAutoFit/>
          </a:bodyPr>
          <a:p>
            <a:r>
              <a:rPr lang="zh-CN" altLang="en-US" sz="4000" b="1">
                <a:solidFill>
                  <a:srgbClr val="FF0000"/>
                </a:solidFill>
                <a:latin typeface="HelveticaNeue" pitchFamily="2" charset="0"/>
                <a:ea typeface="宋体" panose="02010600030101010101" pitchFamily="2" charset="-122"/>
              </a:rPr>
              <a:t>感恩遇见，相互成就，本课件资料仅供您个人参考、教学使用，严禁自行在网络传播，违者依知识产权法追究法律责任。</a:t>
            </a:r>
            <a:endParaRPr lang="en-US" altLang="zh-CN" sz="4000" b="1">
              <a:solidFill>
                <a:srgbClr val="FF0000"/>
              </a:solidFill>
              <a:latin typeface="HelveticaNeue" pitchFamily="2" charset="0"/>
              <a:ea typeface="宋体" panose="02010600030101010101" pitchFamily="2" charset="-122"/>
            </a:endParaRPr>
          </a:p>
          <a:p>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更多教学资源请关注</a:t>
            </a:r>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公众号：溯恩英语</a:t>
            </a:r>
            <a:endParaRPr lang="zh-CN" altLang="en-US" sz="4000" b="1">
              <a:solidFill>
                <a:srgbClr val="FF0000"/>
              </a:solidFill>
              <a:latin typeface="HelveticaNeue" pitchFamily="2" charset="0"/>
              <a:ea typeface="宋体" panose="02010600030101010101" pitchFamily="2" charset="-122"/>
            </a:endParaRPr>
          </a:p>
        </p:txBody>
      </p:sp>
      <p:sp>
        <p:nvSpPr>
          <p:cNvPr id="5122" name="矩形 3"/>
          <p:cNvSpPr/>
          <p:nvPr/>
        </p:nvSpPr>
        <p:spPr>
          <a:xfrm>
            <a:off x="7835900" y="2009775"/>
            <a:ext cx="3603625" cy="708025"/>
          </a:xfrm>
          <a:prstGeom prst="rect">
            <a:avLst/>
          </a:prstGeom>
          <a:noFill/>
          <a:ln w="9525">
            <a:noFill/>
          </a:ln>
        </p:spPr>
        <p:txBody>
          <a:bodyPr wrap="square" anchor="t">
            <a:spAutoFit/>
          </a:bodyPr>
          <a:p>
            <a:r>
              <a:rPr lang="zh-CN" altLang="en-US" sz="4000" b="1">
                <a:latin typeface="华文新魏" pitchFamily="2" charset="-122"/>
                <a:ea typeface="宋体" panose="02010600030101010101" pitchFamily="2" charset="-122"/>
              </a:rPr>
              <a:t>知识产权声明</a:t>
            </a:r>
            <a:endParaRPr lang="zh-CN" altLang="en-US" sz="4000" b="1">
              <a:latin typeface="华文新魏" pitchFamily="2" charset="-122"/>
              <a:ea typeface="宋体" panose="02010600030101010101" pitchFamily="2" charset="-122"/>
            </a:endParaRPr>
          </a:p>
        </p:txBody>
      </p:sp>
      <p:pic>
        <p:nvPicPr>
          <p:cNvPr id="5123" name="图片 11" descr="水印"/>
          <p:cNvPicPr>
            <a:picLocks noChangeAspect="1"/>
          </p:cNvPicPr>
          <p:nvPr/>
        </p:nvPicPr>
        <p:blipFill>
          <a:blip r:embed="rId1"/>
          <a:stretch>
            <a:fillRect/>
          </a:stretch>
        </p:blipFill>
        <p:spPr>
          <a:xfrm>
            <a:off x="7186613" y="63500"/>
            <a:ext cx="4902200" cy="1587500"/>
          </a:xfrm>
          <a:prstGeom prst="rect">
            <a:avLst/>
          </a:prstGeom>
          <a:noFill/>
          <a:ln w="9525">
            <a:noFill/>
          </a:ln>
        </p:spPr>
      </p:pic>
      <p:pic>
        <p:nvPicPr>
          <p:cNvPr id="5125" name="图片 1" descr="qrcode_for_gh_3a435f224ccf_1280"/>
          <p:cNvPicPr>
            <a:picLocks noChangeAspect="1"/>
          </p:cNvPicPr>
          <p:nvPr/>
        </p:nvPicPr>
        <p:blipFill>
          <a:blip r:embed="rId2"/>
          <a:stretch>
            <a:fillRect/>
          </a:stretch>
        </p:blipFill>
        <p:spPr>
          <a:xfrm>
            <a:off x="7927975" y="2717800"/>
            <a:ext cx="3109913" cy="3108325"/>
          </a:xfrm>
          <a:prstGeom prst="rect">
            <a:avLst/>
          </a:prstGeom>
          <a:noFill/>
          <a:ln w="9525">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endParaRPr lang="zh-CN" altLang="en-US" dirty="0"/>
          </a:p>
        </p:txBody>
      </p:sp>
      <p:pic>
        <p:nvPicPr>
          <p:cNvPr id="4" name="图片 3"/>
          <p:cNvPicPr>
            <a:picLocks noChangeAspect="1"/>
          </p:cNvPicPr>
          <p:nvPr/>
        </p:nvPicPr>
        <p:blipFill>
          <a:blip r:embed="rId1"/>
          <a:stretch>
            <a:fillRect/>
          </a:stretch>
        </p:blipFill>
        <p:spPr>
          <a:xfrm>
            <a:off x="142215" y="-475978"/>
            <a:ext cx="5509239" cy="7784351"/>
          </a:xfrm>
          <a:prstGeom prst="rect">
            <a:avLst/>
          </a:prstGeom>
        </p:spPr>
      </p:pic>
      <p:pic>
        <p:nvPicPr>
          <p:cNvPr id="5" name="图片 4"/>
          <p:cNvPicPr>
            <a:picLocks noChangeAspect="1"/>
          </p:cNvPicPr>
          <p:nvPr/>
        </p:nvPicPr>
        <p:blipFill>
          <a:blip r:embed="rId2"/>
          <a:stretch>
            <a:fillRect/>
          </a:stretch>
        </p:blipFill>
        <p:spPr>
          <a:xfrm>
            <a:off x="6540548" y="-365126"/>
            <a:ext cx="5115586" cy="7704113"/>
          </a:xfrm>
          <a:prstGeom prst="rect">
            <a:avLst/>
          </a:prstGeom>
        </p:spPr>
      </p:pic>
      <p:sp>
        <p:nvSpPr>
          <p:cNvPr id="6" name="文本框 5"/>
          <p:cNvSpPr txBox="1"/>
          <p:nvPr/>
        </p:nvSpPr>
        <p:spPr>
          <a:xfrm>
            <a:off x="10160000" y="20440"/>
            <a:ext cx="3352800" cy="543675"/>
          </a:xfrm>
          <a:prstGeom prst="rect">
            <a:avLst/>
          </a:prstGeom>
          <a:solidFill>
            <a:srgbClr val="FF99FF">
              <a:alpha val="85000"/>
            </a:srgbClr>
          </a:solidFill>
          <a:effectLst>
            <a:outerShdw blurRad="50800" dist="38100" dir="5400000" algn="t" rotWithShape="0">
              <a:prstClr val="black">
                <a:alpha val="40000"/>
              </a:prstClr>
            </a:outerShdw>
          </a:effectLst>
        </p:spPr>
        <p:txBody>
          <a:bodyPr wrap="square">
            <a:spAutoFit/>
          </a:bodyPr>
          <a:lstStyle/>
          <a:p>
            <a:pPr defTabSz="609600"/>
            <a:r>
              <a:rPr lang="zh-CN" altLang="en-US" sz="2935" kern="0" dirty="0">
                <a:solidFill>
                  <a:srgbClr val="466EE6"/>
                </a:solidFill>
                <a:latin typeface="Times New Roman" panose="02020603050405020304" pitchFamily="18" charset="0"/>
                <a:ea typeface="宋体" panose="02010600030101010101" pitchFamily="2" charset="-122"/>
                <a:cs typeface="Times New Roman" panose="02020603050405020304" pitchFamily="18" charset="0"/>
              </a:rPr>
              <a:t>课文回顾</a:t>
            </a:r>
            <a:r>
              <a:rPr lang="en-US" altLang="zh-CN" sz="2935" kern="0" dirty="0">
                <a:solidFill>
                  <a:srgbClr val="466EE6"/>
                </a:solidFill>
                <a:latin typeface="Times New Roman" panose="02020603050405020304" pitchFamily="18" charset="0"/>
                <a:ea typeface="宋体" panose="02010600030101010101" pitchFamily="2" charset="-122"/>
                <a:cs typeface="Times New Roman" panose="02020603050405020304" pitchFamily="18" charset="0"/>
              </a:rPr>
              <a:t> </a:t>
            </a:r>
            <a:r>
              <a:rPr lang="zh-CN" altLang="en-US" sz="2935" kern="0" dirty="0">
                <a:solidFill>
                  <a:srgbClr val="466EE6"/>
                </a:solidFill>
                <a:latin typeface="Times New Roman" panose="02020603050405020304" pitchFamily="18" charset="0"/>
                <a:ea typeface="宋体" panose="02010600030101010101" pitchFamily="2" charset="-122"/>
                <a:cs typeface="Times New Roman" panose="02020603050405020304" pitchFamily="18" charset="0"/>
              </a:rPr>
              <a:t>◥</a:t>
            </a:r>
            <a:endParaRPr lang="zh-CN" altLang="en-US" sz="2935" kern="0" dirty="0">
              <a:solidFill>
                <a:srgbClr val="466EE6"/>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8" name="文本框 7"/>
          <p:cNvSpPr txBox="1"/>
          <p:nvPr/>
        </p:nvSpPr>
        <p:spPr>
          <a:xfrm>
            <a:off x="665261" y="1972131"/>
            <a:ext cx="4522094" cy="4770537"/>
          </a:xfrm>
          <a:prstGeom prst="rect">
            <a:avLst/>
          </a:prstGeom>
          <a:solidFill>
            <a:schemeClr val="accent2">
              <a:lumMod val="20000"/>
              <a:lumOff val="80000"/>
              <a:alpha val="92000"/>
            </a:schemeClr>
          </a:solidFill>
          <a:effectLst>
            <a:outerShdw blurRad="50800" dist="38100" dir="2700000" algn="tl" rotWithShape="0">
              <a:prstClr val="black">
                <a:alpha val="40000"/>
              </a:prstClr>
            </a:outerShdw>
          </a:effectLst>
        </p:spPr>
        <p:txBody>
          <a:bodyPr wrap="square">
            <a:spAutoFit/>
          </a:bodyPr>
          <a:lstStyle/>
          <a:p>
            <a:pPr marL="228600" indent="-228600" algn="just" defTabSz="609600">
              <a:buFont typeface="Wingdings" panose="05000000000000000000" pitchFamily="2" charset="2"/>
              <a:buChar char=""/>
            </a:pPr>
            <a:r>
              <a:rPr lang="zh-CN" altLang="zh-CN" sz="1600" kern="100" dirty="0">
                <a:solidFill>
                  <a:prstClr val="black"/>
                </a:solidFill>
                <a:latin typeface="等线" panose="02010600030101010101" pitchFamily="2" charset="-122"/>
                <a:ea typeface="等线" panose="02010600030101010101" pitchFamily="2" charset="-122"/>
                <a:cs typeface="Times New Roman" panose="02020603050405020304" pitchFamily="18" charset="0"/>
              </a:rPr>
              <a:t>①</a:t>
            </a:r>
            <a:r>
              <a:rPr lang="en-US" altLang="zh-CN" sz="1600" b="1"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Some people argue that we should</a:t>
            </a:r>
            <a:r>
              <a:rPr lang="en-US" altLang="zh-CN" sz="1600"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 stop wasting time and money exploring space. </a:t>
            </a:r>
            <a:r>
              <a:rPr lang="en-US" altLang="zh-CN" sz="1600" b="1"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Instead</a:t>
            </a:r>
            <a:r>
              <a:rPr lang="en-US" altLang="zh-CN" sz="1600"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1600" b="1"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we should</a:t>
            </a:r>
            <a:r>
              <a:rPr lang="en-US" altLang="zh-CN" sz="1600"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 find immediate solutions to other problems, such as pollution and fatal diseases. </a:t>
            </a:r>
            <a:r>
              <a:rPr lang="en-US" altLang="zh-CN" sz="1600" b="1"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However, others feel this is a shallow view which fails to</a:t>
            </a:r>
            <a:r>
              <a:rPr lang="en-US" altLang="zh-CN" sz="1600"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1600" kern="100" dirty="0" err="1">
                <a:solidFill>
                  <a:prstClr val="black"/>
                </a:solidFill>
                <a:latin typeface="Times New Roman" panose="02020603050405020304" pitchFamily="18" charset="0"/>
                <a:ea typeface="宋体" panose="02010600030101010101" pitchFamily="2" charset="-122"/>
                <a:cs typeface="Times New Roman" panose="02020603050405020304" pitchFamily="18" charset="0"/>
              </a:rPr>
              <a:t>realise</a:t>
            </a:r>
            <a:r>
              <a:rPr lang="en-US" altLang="zh-CN" sz="1600"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 how exploring space helps us.</a:t>
            </a:r>
            <a:endParaRPr lang="zh-CN" altLang="zh-CN" sz="1600" kern="100" dirty="0">
              <a:solidFill>
                <a:prstClr val="black"/>
              </a:solidFill>
              <a:latin typeface="等线" panose="02010600030101010101" pitchFamily="2" charset="-122"/>
              <a:ea typeface="等线" panose="02010600030101010101" pitchFamily="2" charset="-122"/>
              <a:cs typeface="Times New Roman" panose="02020603050405020304" pitchFamily="18" charset="0"/>
            </a:endParaRPr>
          </a:p>
          <a:p>
            <a:pPr marL="186055" indent="177800" algn="just" defTabSz="609600"/>
            <a:r>
              <a:rPr lang="en-US" altLang="zh-CN" sz="1600" kern="100" dirty="0">
                <a:solidFill>
                  <a:prstClr val="black"/>
                </a:solidFill>
                <a:latin typeface="Cambria Math" panose="02040503050406030204" pitchFamily="18" charset="0"/>
                <a:ea typeface="等线" panose="02010600030101010101" pitchFamily="2" charset="-122"/>
                <a:cs typeface="Cambria Math" panose="02040503050406030204" pitchFamily="18" charset="0"/>
              </a:rPr>
              <a:t>②</a:t>
            </a:r>
            <a:r>
              <a:rPr lang="en-US" altLang="zh-CN" sz="1600" b="1" kern="100" dirty="0">
                <a:solidFill>
                  <a:prstClr val="black"/>
                </a:solidFill>
                <a:latin typeface="Times New Roman" panose="02020603050405020304" pitchFamily="18" charset="0"/>
                <a:ea typeface="等线" panose="02010600030101010101" pitchFamily="2" charset="-122"/>
                <a:cs typeface="Times New Roman" panose="02020603050405020304" pitchFamily="18" charset="0"/>
              </a:rPr>
              <a:t>Firstly</a:t>
            </a:r>
            <a:r>
              <a:rPr lang="en-US" altLang="zh-CN" sz="1600" kern="100" dirty="0">
                <a:solidFill>
                  <a:prstClr val="black"/>
                </a:solidFill>
                <a:latin typeface="Times New Roman" panose="02020603050405020304" pitchFamily="18" charset="0"/>
                <a:ea typeface="等线" panose="02010600030101010101" pitchFamily="2" charset="-122"/>
                <a:cs typeface="Times New Roman" panose="02020603050405020304" pitchFamily="18" charset="0"/>
              </a:rPr>
              <a:t>, exploring space has already made a difference in the fight against world hunger.</a:t>
            </a:r>
            <a:r>
              <a:rPr lang="en-US" altLang="zh-CN" sz="1600" kern="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1600" b="1" kern="100" dirty="0">
                <a:solidFill>
                  <a:prstClr val="black"/>
                </a:solidFill>
                <a:latin typeface="Times New Roman" panose="02020603050405020304" pitchFamily="18" charset="0"/>
                <a:ea typeface="等线" panose="02010600030101010101" pitchFamily="2" charset="-122"/>
                <a:cs typeface="Times New Roman" panose="02020603050405020304" pitchFamily="18" charset="0"/>
              </a:rPr>
              <a:t>Secondly</a:t>
            </a:r>
            <a:r>
              <a:rPr lang="en-US" altLang="zh-CN" sz="1600" kern="100" dirty="0">
                <a:solidFill>
                  <a:prstClr val="black"/>
                </a:solidFill>
                <a:latin typeface="Times New Roman" panose="02020603050405020304" pitchFamily="18" charset="0"/>
                <a:ea typeface="等线" panose="02010600030101010101" pitchFamily="2" charset="-122"/>
                <a:cs typeface="Times New Roman" panose="02020603050405020304" pitchFamily="18" charset="0"/>
              </a:rPr>
              <a:t>, space exploration has already promoted technological improvements that benefit us all.</a:t>
            </a:r>
            <a:r>
              <a:rPr lang="en-US" altLang="zh-CN" sz="1600" kern="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1600" b="1" kern="100" dirty="0">
                <a:solidFill>
                  <a:prstClr val="black"/>
                </a:solidFill>
                <a:latin typeface="Times New Roman" panose="02020603050405020304" pitchFamily="18" charset="0"/>
                <a:ea typeface="等线" panose="02010600030101010101" pitchFamily="2" charset="-122"/>
                <a:cs typeface="Times New Roman" panose="02020603050405020304" pitchFamily="18" charset="0"/>
              </a:rPr>
              <a:t>Finally</a:t>
            </a:r>
            <a:r>
              <a:rPr lang="en-US" altLang="zh-CN" sz="1600" kern="100" dirty="0">
                <a:solidFill>
                  <a:prstClr val="black"/>
                </a:solidFill>
                <a:latin typeface="Times New Roman" panose="02020603050405020304" pitchFamily="18" charset="0"/>
                <a:ea typeface="等线" panose="02010600030101010101" pitchFamily="2" charset="-122"/>
                <a:cs typeface="Times New Roman" panose="02020603050405020304" pitchFamily="18" charset="0"/>
              </a:rPr>
              <a:t>, sending astronauts into space has helped people to think about the world’s problems and even to find ways to solve them.</a:t>
            </a:r>
            <a:endParaRPr lang="zh-CN" altLang="zh-CN" sz="1600" kern="100" dirty="0">
              <a:solidFill>
                <a:prstClr val="black"/>
              </a:solidFill>
              <a:latin typeface="等线" panose="02010600030101010101" pitchFamily="2" charset="-122"/>
              <a:ea typeface="等线" panose="02010600030101010101" pitchFamily="2" charset="-122"/>
              <a:cs typeface="Times New Roman" panose="02020603050405020304" pitchFamily="18" charset="0"/>
            </a:endParaRPr>
          </a:p>
          <a:p>
            <a:pPr marL="186055" indent="177800" algn="just" defTabSz="609600"/>
            <a:r>
              <a:rPr lang="zh-CN" altLang="zh-CN" sz="1600" kern="100" dirty="0">
                <a:solidFill>
                  <a:prstClr val="black"/>
                </a:solidFill>
                <a:latin typeface="等线" panose="02010600030101010101" pitchFamily="2" charset="-122"/>
                <a:ea typeface="等线" panose="02010600030101010101" pitchFamily="2" charset="-122"/>
                <a:cs typeface="Times New Roman" panose="02020603050405020304" pitchFamily="18" charset="0"/>
              </a:rPr>
              <a:t>③</a:t>
            </a:r>
            <a:r>
              <a:rPr lang="en-US" altLang="zh-CN" sz="1600" b="1"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In closing,</a:t>
            </a:r>
            <a:r>
              <a:rPr lang="en-US" altLang="zh-CN" sz="1600"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 exploring space provides the world with many different benefits. </a:t>
            </a:r>
            <a:r>
              <a:rPr lang="en-US" altLang="zh-CN" sz="1600" b="1"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Therefore</a:t>
            </a:r>
            <a:r>
              <a:rPr lang="en-US" altLang="zh-CN" sz="1600"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 it should continue so as to provide new and better solutions to people’s short-term and long-term problems.</a:t>
            </a:r>
            <a:endParaRPr lang="zh-CN" altLang="zh-CN" sz="1600" kern="100" dirty="0">
              <a:solidFill>
                <a:prstClr val="black"/>
              </a:solidFill>
              <a:latin typeface="等线" panose="02010600030101010101" pitchFamily="2" charset="-122"/>
              <a:ea typeface="等线" panose="02010600030101010101" pitchFamily="2" charset="-122"/>
              <a:cs typeface="Times New Roman" panose="02020603050405020304" pitchFamily="18" charset="0"/>
            </a:endParaRPr>
          </a:p>
        </p:txBody>
      </p:sp>
      <p:sp>
        <p:nvSpPr>
          <p:cNvPr id="9" name="标题 8"/>
          <p:cNvSpPr txBox="1">
            <a:spLocks noGrp="1"/>
          </p:cNvSpPr>
          <p:nvPr>
            <p:ph type="title"/>
          </p:nvPr>
        </p:nvSpPr>
        <p:spPr>
          <a:xfrm>
            <a:off x="6907567" y="648611"/>
            <a:ext cx="4597400" cy="6247864"/>
          </a:xfrm>
          <a:prstGeom prst="rect">
            <a:avLst/>
          </a:prstGeom>
          <a:solidFill>
            <a:schemeClr val="accent2">
              <a:lumMod val="20000"/>
              <a:lumOff val="80000"/>
              <a:alpha val="92000"/>
            </a:schemeClr>
          </a:solidFill>
          <a:effectLst>
            <a:outerShdw blurRad="50800" dist="38100" dir="2700000" algn="tl" rotWithShape="0">
              <a:prstClr val="black">
                <a:alpha val="40000"/>
              </a:prstClr>
            </a:outerShdw>
          </a:effectLst>
        </p:spPr>
        <p:txBody>
          <a:bodyPr wrap="square">
            <a:spAutoFit/>
          </a:bodyPr>
          <a:lstStyle/>
          <a:p>
            <a:pPr marL="228600" indent="-228600">
              <a:lnSpc>
                <a:spcPct val="100000"/>
              </a:lnSpc>
              <a:buFont typeface="Wingdings" panose="05000000000000000000" pitchFamily="2" charset="2"/>
              <a:buChar char="u"/>
            </a:pPr>
            <a:r>
              <a:rPr lang="zh-CN" altLang="zh-CN" sz="1600" kern="100" dirty="0">
                <a:latin typeface="等线" panose="02010600030101010101" pitchFamily="2" charset="-122"/>
                <a:ea typeface="等线" panose="02010600030101010101" pitchFamily="2" charset="-122"/>
                <a:cs typeface="Times New Roman" panose="02020603050405020304" pitchFamily="18" charset="0"/>
              </a:rPr>
              <a:t>①</a:t>
            </a:r>
            <a:r>
              <a:rPr lang="en-US" altLang="zh-CN" sz="1600" b="1" kern="100" dirty="0">
                <a:latin typeface="Times New Roman" panose="02020603050405020304" pitchFamily="18" charset="0"/>
                <a:ea typeface="宋体" panose="02010600030101010101" pitchFamily="2" charset="-122"/>
                <a:cs typeface="Times New Roman" panose="02020603050405020304" pitchFamily="18" charset="0"/>
              </a:rPr>
              <a:t>When people talk of</a:t>
            </a:r>
            <a:r>
              <a:rPr lang="en-US" altLang="zh-CN" sz="1600" kern="100" dirty="0">
                <a:latin typeface="Times New Roman" panose="02020603050405020304" pitchFamily="18" charset="0"/>
                <a:ea typeface="宋体" panose="02010600030101010101" pitchFamily="2" charset="-122"/>
                <a:cs typeface="Times New Roman" panose="02020603050405020304" pitchFamily="18" charset="0"/>
              </a:rPr>
              <a:t> exploring the sea more, they usually mean exploiting it. Sea exploration has caused many problems and will continue to cause more.</a:t>
            </a:r>
            <a:br>
              <a:rPr lang="en-US" altLang="zh-CN" sz="1600" kern="100" dirty="0">
                <a:latin typeface="Times New Roman" panose="02020603050405020304" pitchFamily="18" charset="0"/>
                <a:ea typeface="宋体" panose="02010600030101010101" pitchFamily="2" charset="-122"/>
                <a:cs typeface="Times New Roman" panose="02020603050405020304" pitchFamily="18" charset="0"/>
              </a:rPr>
            </a:br>
            <a:r>
              <a:rPr lang="zh-CN" altLang="zh-CN" sz="1600" kern="100" dirty="0">
                <a:latin typeface="等线" panose="02010600030101010101" pitchFamily="2" charset="-122"/>
                <a:ea typeface="等线" panose="02010600030101010101" pitchFamily="2" charset="-122"/>
                <a:cs typeface="Times New Roman" panose="02020603050405020304" pitchFamily="18" charset="0"/>
              </a:rPr>
              <a:t>②</a:t>
            </a:r>
            <a:r>
              <a:rPr lang="en-US" altLang="zh-CN" sz="1600" kern="100" dirty="0">
                <a:latin typeface="Times New Roman" panose="02020603050405020304" pitchFamily="18" charset="0"/>
                <a:ea typeface="宋体" panose="02010600030101010101" pitchFamily="2" charset="-122"/>
                <a:cs typeface="Times New Roman" panose="02020603050405020304" pitchFamily="18" charset="0"/>
              </a:rPr>
              <a:t>More exploration means more pollution</a:t>
            </a:r>
            <a:r>
              <a:rPr lang="zh-CN" altLang="zh-CN" sz="16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1600" kern="100" dirty="0">
                <a:latin typeface="Times New Roman" panose="02020603050405020304" pitchFamily="18" charset="0"/>
                <a:ea typeface="宋体" panose="02010600030101010101" pitchFamily="2" charset="-122"/>
                <a:cs typeface="Times New Roman" panose="02020603050405020304" pitchFamily="18" charset="0"/>
              </a:rPr>
              <a:t>Mining for resources is very damaging, especially in the Arctic</a:t>
            </a:r>
            <a:r>
              <a:rPr lang="zh-CN" altLang="zh-CN" sz="16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1600" kern="100" dirty="0">
                <a:latin typeface="Times New Roman" panose="02020603050405020304" pitchFamily="18" charset="0"/>
                <a:ea typeface="宋体" panose="02010600030101010101" pitchFamily="2" charset="-122"/>
                <a:cs typeface="Times New Roman" panose="02020603050405020304" pitchFamily="18" charset="0"/>
              </a:rPr>
              <a:t>Overfishing is </a:t>
            </a:r>
            <a:r>
              <a:rPr lang="en-US" altLang="zh-CN" sz="1600" b="1" kern="100" dirty="0">
                <a:latin typeface="Times New Roman" panose="02020603050405020304" pitchFamily="18" charset="0"/>
                <a:ea typeface="宋体" panose="02010600030101010101" pitchFamily="2" charset="-122"/>
                <a:cs typeface="Times New Roman" panose="02020603050405020304" pitchFamily="18" charset="0"/>
              </a:rPr>
              <a:t>another</a:t>
            </a:r>
            <a:r>
              <a:rPr lang="en-US" altLang="zh-CN" sz="1600" kern="100" dirty="0">
                <a:latin typeface="Times New Roman" panose="02020603050405020304" pitchFamily="18" charset="0"/>
                <a:ea typeface="宋体" panose="02010600030101010101" pitchFamily="2" charset="-122"/>
                <a:cs typeface="Times New Roman" panose="02020603050405020304" pitchFamily="18" charset="0"/>
              </a:rPr>
              <a:t> problem.</a:t>
            </a:r>
            <a:br>
              <a:rPr lang="en-US" altLang="zh-CN" sz="1600" kern="100" dirty="0">
                <a:latin typeface="Times New Roman" panose="02020603050405020304" pitchFamily="18" charset="0"/>
                <a:ea typeface="宋体" panose="02010600030101010101" pitchFamily="2" charset="-122"/>
                <a:cs typeface="Times New Roman" panose="02020603050405020304" pitchFamily="18" charset="0"/>
              </a:rPr>
            </a:br>
            <a:r>
              <a:rPr lang="en-US" altLang="zh-CN" sz="1600" kern="100" dirty="0">
                <a:latin typeface="Cambria Math" panose="02040503050406030204" pitchFamily="18" charset="0"/>
                <a:ea typeface="等线" panose="02010600030101010101" pitchFamily="2" charset="-122"/>
                <a:cs typeface="Cambria Math" panose="02040503050406030204" pitchFamily="18" charset="0"/>
              </a:rPr>
              <a:t>③</a:t>
            </a:r>
            <a:r>
              <a:rPr lang="en-US" altLang="zh-CN" sz="1600" kern="100" dirty="0">
                <a:latin typeface="Times New Roman" panose="02020603050405020304" pitchFamily="18" charset="0"/>
                <a:ea typeface="等线" panose="02010600030101010101" pitchFamily="2" charset="-122"/>
                <a:cs typeface="Times New Roman" panose="02020603050405020304" pitchFamily="18" charset="0"/>
              </a:rPr>
              <a:t>The sea is home to life, not human beings’ </a:t>
            </a:r>
            <a:r>
              <a:rPr lang="en-US" altLang="zh-CN" sz="1600" b="1" kern="100" dirty="0">
                <a:latin typeface="Times New Roman" panose="02020603050405020304" pitchFamily="18" charset="0"/>
                <a:ea typeface="等线" panose="02010600030101010101" pitchFamily="2" charset="-122"/>
                <a:cs typeface="Times New Roman" panose="02020603050405020304" pitchFamily="18" charset="0"/>
              </a:rPr>
              <a:t>possessions</a:t>
            </a:r>
            <a:r>
              <a:rPr lang="en-US" altLang="zh-CN" sz="1600" kern="100" dirty="0">
                <a:latin typeface="Times New Roman" panose="02020603050405020304" pitchFamily="18" charset="0"/>
                <a:ea typeface="等线" panose="02010600030101010101" pitchFamily="2" charset="-122"/>
                <a:cs typeface="Times New Roman" panose="02020603050405020304" pitchFamily="18" charset="0"/>
              </a:rPr>
              <a:t>. It is huge, but it is more sensitive than we think. If we do not protect it, future generations will not forgive us.</a:t>
            </a:r>
            <a:br>
              <a:rPr lang="en-US" altLang="zh-CN" sz="1600" kern="100" dirty="0">
                <a:latin typeface="Times New Roman" panose="02020603050405020304" pitchFamily="18" charset="0"/>
                <a:ea typeface="等线" panose="02010600030101010101" pitchFamily="2" charset="-122"/>
                <a:cs typeface="Times New Roman" panose="02020603050405020304" pitchFamily="18" charset="0"/>
              </a:rPr>
            </a:br>
            <a:br>
              <a:rPr lang="zh-CN" altLang="zh-CN" sz="1600" kern="100" dirty="0">
                <a:latin typeface="等线" panose="02010600030101010101" pitchFamily="2" charset="-122"/>
                <a:ea typeface="等线" panose="02010600030101010101" pitchFamily="2" charset="-122"/>
                <a:cs typeface="Times New Roman" panose="02020603050405020304" pitchFamily="18" charset="0"/>
              </a:rPr>
            </a:br>
            <a:r>
              <a:rPr lang="zh-CN" altLang="zh-CN" sz="1600" kern="100" dirty="0">
                <a:latin typeface="等线" panose="02010600030101010101" pitchFamily="2" charset="-122"/>
                <a:ea typeface="等线" panose="02010600030101010101" pitchFamily="2" charset="-122"/>
                <a:cs typeface="Times New Roman" panose="02020603050405020304" pitchFamily="18" charset="0"/>
              </a:rPr>
              <a:t>①</a:t>
            </a:r>
            <a:r>
              <a:rPr lang="en-US" altLang="zh-CN" sz="1600" kern="100" dirty="0">
                <a:latin typeface="Times New Roman" panose="02020603050405020304" pitchFamily="18" charset="0"/>
                <a:ea typeface="宋体" panose="02010600030101010101" pitchFamily="2" charset="-122"/>
                <a:cs typeface="Times New Roman" panose="02020603050405020304" pitchFamily="18" charset="0"/>
              </a:rPr>
              <a:t>To truly understand our planet, we must explore the oceans which cover most of it. </a:t>
            </a:r>
            <a:r>
              <a:rPr lang="en-US" altLang="zh-CN" sz="1600" b="1" kern="100" dirty="0">
                <a:latin typeface="Times New Roman" panose="02020603050405020304" pitchFamily="18" charset="0"/>
                <a:ea typeface="宋体" panose="02010600030101010101" pitchFamily="2" charset="-122"/>
                <a:cs typeface="Times New Roman" panose="02020603050405020304" pitchFamily="18" charset="0"/>
              </a:rPr>
              <a:t>Opponents</a:t>
            </a:r>
            <a:r>
              <a:rPr lang="en-US" altLang="zh-CN" sz="1600" kern="100" dirty="0">
                <a:latin typeface="Times New Roman" panose="02020603050405020304" pitchFamily="18" charset="0"/>
                <a:ea typeface="宋体" panose="02010600030101010101" pitchFamily="2" charset="-122"/>
                <a:cs typeface="Times New Roman" panose="02020603050405020304" pitchFamily="18" charset="0"/>
              </a:rPr>
              <a:t> may be concerned, but sea exploration is important for our future.</a:t>
            </a:r>
            <a:br>
              <a:rPr lang="en-US" altLang="zh-CN" sz="1600" kern="100" dirty="0">
                <a:latin typeface="Times New Roman" panose="02020603050405020304" pitchFamily="18" charset="0"/>
                <a:ea typeface="宋体" panose="02010600030101010101" pitchFamily="2" charset="-122"/>
                <a:cs typeface="Times New Roman" panose="02020603050405020304" pitchFamily="18" charset="0"/>
              </a:rPr>
            </a:br>
            <a:r>
              <a:rPr lang="zh-CN" altLang="zh-CN" sz="1600" kern="100" dirty="0">
                <a:latin typeface="等线" panose="02010600030101010101" pitchFamily="2" charset="-122"/>
                <a:ea typeface="等线" panose="02010600030101010101" pitchFamily="2" charset="-122"/>
                <a:cs typeface="Times New Roman" panose="02020603050405020304" pitchFamily="18" charset="0"/>
              </a:rPr>
              <a:t>②</a:t>
            </a:r>
            <a:r>
              <a:rPr lang="en-US" altLang="zh-CN" sz="1600" kern="100" dirty="0">
                <a:latin typeface="Times New Roman" panose="02020603050405020304" pitchFamily="18" charset="0"/>
                <a:ea typeface="宋体" panose="02010600030101010101" pitchFamily="2" charset="-122"/>
                <a:cs typeface="Times New Roman" panose="02020603050405020304" pitchFamily="18" charset="0"/>
              </a:rPr>
              <a:t>Understanding more about the sea </a:t>
            </a:r>
            <a:r>
              <a:rPr lang="en-US" altLang="zh-CN" sz="1600" b="1" kern="100" dirty="0">
                <a:latin typeface="Times New Roman" panose="02020603050405020304" pitchFamily="18" charset="0"/>
                <a:ea typeface="宋体" panose="02010600030101010101" pitchFamily="2" charset="-122"/>
                <a:cs typeface="Times New Roman" panose="02020603050405020304" pitchFamily="18" charset="0"/>
              </a:rPr>
              <a:t>will also help</a:t>
            </a:r>
            <a:r>
              <a:rPr lang="en-US" altLang="zh-CN" sz="1600" kern="100" dirty="0">
                <a:latin typeface="Times New Roman" panose="02020603050405020304" pitchFamily="18" charset="0"/>
                <a:ea typeface="宋体" panose="02010600030101010101" pitchFamily="2" charset="-122"/>
                <a:cs typeface="Times New Roman" panose="02020603050405020304" pitchFamily="18" charset="0"/>
              </a:rPr>
              <a:t> us manage its resources better</a:t>
            </a:r>
            <a:r>
              <a:rPr lang="zh-CN" altLang="zh-CN" sz="16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1600" kern="100" dirty="0">
                <a:latin typeface="Times New Roman" panose="02020603050405020304" pitchFamily="18" charset="0"/>
                <a:ea typeface="宋体" panose="02010600030101010101" pitchFamily="2" charset="-122"/>
                <a:cs typeface="Times New Roman" panose="02020603050405020304" pitchFamily="18" charset="0"/>
              </a:rPr>
              <a:t>The population of the world is growing and we need new resources for future development.</a:t>
            </a:r>
            <a:br>
              <a:rPr lang="en-US" altLang="zh-CN" sz="1600" kern="100" dirty="0">
                <a:latin typeface="Times New Roman" panose="02020603050405020304" pitchFamily="18" charset="0"/>
                <a:ea typeface="宋体" panose="02010600030101010101" pitchFamily="2" charset="-122"/>
                <a:cs typeface="Times New Roman" panose="02020603050405020304" pitchFamily="18" charset="0"/>
              </a:rPr>
            </a:br>
            <a:r>
              <a:rPr lang="zh-CN" altLang="zh-CN" sz="1600" kern="100" dirty="0">
                <a:latin typeface="等线" panose="02010600030101010101" pitchFamily="2" charset="-122"/>
                <a:ea typeface="等线" panose="02010600030101010101" pitchFamily="2" charset="-122"/>
                <a:cs typeface="Times New Roman" panose="02020603050405020304" pitchFamily="18" charset="0"/>
              </a:rPr>
              <a:t>③</a:t>
            </a:r>
            <a:r>
              <a:rPr lang="en-US" altLang="zh-CN" sz="1600" kern="100" dirty="0">
                <a:latin typeface="Times New Roman" panose="02020603050405020304" pitchFamily="18" charset="0"/>
                <a:ea typeface="宋体" panose="02010600030101010101" pitchFamily="2" charset="-122"/>
                <a:cs typeface="Times New Roman" panose="02020603050405020304" pitchFamily="18" charset="0"/>
              </a:rPr>
              <a:t>Of course, there are still environmental risks. However, these </a:t>
            </a:r>
            <a:r>
              <a:rPr lang="en-US" altLang="zh-CN" sz="1600" b="1" kern="100" dirty="0">
                <a:latin typeface="Times New Roman" panose="02020603050405020304" pitchFamily="18" charset="0"/>
                <a:ea typeface="宋体" panose="02010600030101010101" pitchFamily="2" charset="-122"/>
                <a:cs typeface="Times New Roman" panose="02020603050405020304" pitchFamily="18" charset="0"/>
              </a:rPr>
              <a:t>should be balanced with</a:t>
            </a:r>
            <a:r>
              <a:rPr lang="en-US" altLang="zh-CN" sz="1600" kern="100" dirty="0">
                <a:latin typeface="Times New Roman" panose="02020603050405020304" pitchFamily="18" charset="0"/>
                <a:ea typeface="宋体" panose="02010600030101010101" pitchFamily="2" charset="-122"/>
                <a:cs typeface="Times New Roman" panose="02020603050405020304" pitchFamily="18" charset="0"/>
              </a:rPr>
              <a:t> economic needs.</a:t>
            </a:r>
            <a:r>
              <a:rPr lang="en-US" altLang="zh-CN" sz="1600" b="1" kern="100" dirty="0">
                <a:latin typeface="Times New Roman" panose="02020603050405020304" pitchFamily="18" charset="0"/>
                <a:ea typeface="宋体" panose="02010600030101010101" pitchFamily="2" charset="-122"/>
                <a:cs typeface="Times New Roman" panose="02020603050405020304" pitchFamily="18" charset="0"/>
              </a:rPr>
              <a:t> Hopefully</a:t>
            </a:r>
            <a:r>
              <a:rPr lang="en-US" altLang="zh-CN" sz="1600" kern="100" dirty="0">
                <a:latin typeface="Times New Roman" panose="02020603050405020304" pitchFamily="18" charset="0"/>
                <a:ea typeface="宋体" panose="02010600030101010101" pitchFamily="2" charset="-122"/>
                <a:cs typeface="Times New Roman" panose="02020603050405020304" pitchFamily="18" charset="0"/>
              </a:rPr>
              <a:t>, as technology improves, we may have more options for managing this balance.</a:t>
            </a:r>
            <a:endParaRPr lang="zh-CN" altLang="zh-CN" sz="1600" kern="100" dirty="0">
              <a:latin typeface="等线" panose="02010600030101010101" pitchFamily="2" charset="-122"/>
              <a:ea typeface="等线" panose="02010600030101010101" pitchFamily="2" charset="-122"/>
              <a:cs typeface="Times New Roman" panose="02020603050405020304" pitchFamily="18" charset="0"/>
            </a:endParaRPr>
          </a:p>
        </p:txBody>
      </p:sp>
      <p:sp>
        <p:nvSpPr>
          <p:cNvPr id="10" name="标题 8"/>
          <p:cNvSpPr txBox="1"/>
          <p:nvPr/>
        </p:nvSpPr>
        <p:spPr>
          <a:xfrm>
            <a:off x="6900310" y="3603347"/>
            <a:ext cx="4597400" cy="3262432"/>
          </a:xfrm>
          <a:prstGeom prst="rect">
            <a:avLst/>
          </a:prstGeom>
          <a:solidFill>
            <a:schemeClr val="accent2">
              <a:lumMod val="20000"/>
              <a:lumOff val="80000"/>
              <a:alpha val="92000"/>
            </a:schemeClr>
          </a:solidFill>
          <a:effectLst>
            <a:outerShdw blurRad="50800" dist="38100" dir="2700000" algn="tl" rotWithShape="0">
              <a:prstClr val="black">
                <a:alpha val="40000"/>
              </a:prstClr>
            </a:outerShdw>
          </a:effectLst>
        </p:spPr>
        <p:txBody>
          <a:bodyPr vert="horz" wrap="square" lIns="60960" tIns="30480" rIns="60960" bIns="30480" rtlCol="0" anchor="ctr">
            <a:spAutoFit/>
          </a:bodyPr>
          <a:lst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a:lstStyle>
          <a:p>
            <a:pPr marL="228600" indent="-228600" defTabSz="914400">
              <a:lnSpc>
                <a:spcPct val="100000"/>
              </a:lnSpc>
              <a:buFont typeface="Wingdings" panose="05000000000000000000" pitchFamily="2" charset="2"/>
              <a:buChar char="u"/>
            </a:pPr>
            <a:r>
              <a:rPr lang="zh-CN" altLang="zh-CN" sz="1600" kern="100" dirty="0">
                <a:solidFill>
                  <a:prstClr val="black"/>
                </a:solidFill>
                <a:latin typeface="等线" panose="02010600030101010101" pitchFamily="2" charset="-122"/>
                <a:ea typeface="等线" panose="02010600030101010101" pitchFamily="2" charset="-122"/>
                <a:cs typeface="Times New Roman" panose="02020603050405020304" pitchFamily="18" charset="0"/>
              </a:rPr>
              <a:t>①</a:t>
            </a:r>
            <a:r>
              <a:rPr lang="en-US" altLang="zh-CN" sz="1600"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To truly understand our planet, we must explore the oceans which cover most of it. </a:t>
            </a:r>
            <a:r>
              <a:rPr lang="en-US" altLang="zh-CN" sz="1600" b="1"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Opponents</a:t>
            </a:r>
            <a:r>
              <a:rPr lang="en-US" altLang="zh-CN" sz="1600"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 may be concerned, but sea exploration is important for our future.</a:t>
            </a:r>
            <a:br>
              <a:rPr lang="en-US" altLang="zh-CN" sz="1600"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br>
            <a:r>
              <a:rPr lang="zh-CN" altLang="zh-CN" sz="1600" kern="100" dirty="0">
                <a:solidFill>
                  <a:prstClr val="black"/>
                </a:solidFill>
                <a:latin typeface="等线" panose="02010600030101010101" pitchFamily="2" charset="-122"/>
                <a:ea typeface="等线" panose="02010600030101010101" pitchFamily="2" charset="-122"/>
                <a:cs typeface="Times New Roman" panose="02020603050405020304" pitchFamily="18" charset="0"/>
              </a:rPr>
              <a:t>②</a:t>
            </a:r>
            <a:r>
              <a:rPr lang="en-US" altLang="zh-CN" sz="1600"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Understanding more about the sea </a:t>
            </a:r>
            <a:r>
              <a:rPr lang="en-US" altLang="zh-CN" sz="1600" b="1"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will also help</a:t>
            </a:r>
            <a:r>
              <a:rPr lang="en-US" altLang="zh-CN" sz="1600"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 us manage its resources better</a:t>
            </a:r>
            <a:r>
              <a:rPr lang="zh-CN" altLang="zh-CN" sz="1600"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1600"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The population of the world is growing and we need new resources for future development.</a:t>
            </a:r>
            <a:br>
              <a:rPr lang="en-US" altLang="zh-CN" sz="1600"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br>
            <a:r>
              <a:rPr lang="zh-CN" altLang="zh-CN" sz="1600" kern="100" dirty="0">
                <a:solidFill>
                  <a:prstClr val="black"/>
                </a:solidFill>
                <a:latin typeface="等线" panose="02010600030101010101" pitchFamily="2" charset="-122"/>
                <a:ea typeface="等线" panose="02010600030101010101" pitchFamily="2" charset="-122"/>
                <a:cs typeface="Times New Roman" panose="02020603050405020304" pitchFamily="18" charset="0"/>
              </a:rPr>
              <a:t>③</a:t>
            </a:r>
            <a:r>
              <a:rPr lang="en-US" altLang="zh-CN" sz="1600"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Of course, there are still environmental risks. However, these </a:t>
            </a:r>
            <a:r>
              <a:rPr lang="en-US" altLang="zh-CN" sz="1600" b="1"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should be balanced with</a:t>
            </a:r>
            <a:r>
              <a:rPr lang="en-US" altLang="zh-CN" sz="1600"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 economic needs.</a:t>
            </a:r>
            <a:r>
              <a:rPr lang="en-US" altLang="zh-CN" sz="1600" b="1"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 Hopefully</a:t>
            </a:r>
            <a:r>
              <a:rPr lang="en-US" altLang="zh-CN" sz="1600"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 as technology improves, we may have more options for managing this balance.</a:t>
            </a:r>
            <a:endParaRPr lang="en-US" altLang="zh-CN" sz="1600"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a:p>
            <a:pPr marL="228600" indent="-228600" defTabSz="914400">
              <a:lnSpc>
                <a:spcPct val="100000"/>
              </a:lnSpc>
              <a:buFont typeface="Wingdings" panose="05000000000000000000" pitchFamily="2" charset="2"/>
              <a:buChar char="u"/>
            </a:pPr>
            <a:endParaRPr lang="zh-CN" altLang="zh-CN" sz="1600" kern="100" dirty="0">
              <a:solidFill>
                <a:prstClr val="black"/>
              </a:solidFill>
              <a:latin typeface="等线" panose="02010600030101010101" pitchFamily="2" charset="-122"/>
              <a:ea typeface="等线" panose="02010600030101010101" pitchFamily="2" charset="-122"/>
              <a:cs typeface="Times New Roman" panose="02020603050405020304" pitchFamily="18" charset="0"/>
            </a:endParaRPr>
          </a:p>
        </p:txBody>
      </p:sp>
      <p:sp>
        <p:nvSpPr>
          <p:cNvPr id="11" name="文本框 10"/>
          <p:cNvSpPr txBox="1"/>
          <p:nvPr/>
        </p:nvSpPr>
        <p:spPr>
          <a:xfrm>
            <a:off x="6240626" y="-39191"/>
            <a:ext cx="2621701" cy="543675"/>
          </a:xfrm>
          <a:prstGeom prst="rect">
            <a:avLst/>
          </a:prstGeom>
          <a:solidFill>
            <a:srgbClr val="70AD47">
              <a:lumMod val="40000"/>
              <a:lumOff val="60000"/>
              <a:alpha val="85000"/>
            </a:srgbClr>
          </a:solidFill>
          <a:effectLst>
            <a:outerShdw blurRad="50800" dist="38100" dir="5400000" algn="t" rotWithShape="0">
              <a:prstClr val="black">
                <a:alpha val="40000"/>
              </a:prstClr>
            </a:outerShdw>
          </a:effectLst>
        </p:spPr>
        <p:txBody>
          <a:bodyPr wrap="square">
            <a:spAutoFit/>
          </a:bodyPr>
          <a:lstStyle/>
          <a:p>
            <a:pPr defTabSz="609600"/>
            <a:r>
              <a:rPr lang="en-US" altLang="zh-CN" sz="2935" kern="0" dirty="0">
                <a:solidFill>
                  <a:srgbClr val="466EE6"/>
                </a:solidFill>
                <a:latin typeface="Times New Roman" panose="02020603050405020304" pitchFamily="18" charset="0"/>
                <a:ea typeface="宋体" panose="02010600030101010101" pitchFamily="2" charset="-122"/>
                <a:cs typeface="Times New Roman" panose="02020603050405020304" pitchFamily="18" charset="0"/>
              </a:rPr>
              <a:t>Organization </a:t>
            </a:r>
            <a:r>
              <a:rPr lang="zh-CN" altLang="en-US" sz="2935" kern="0" dirty="0">
                <a:solidFill>
                  <a:srgbClr val="466EE6"/>
                </a:solidFill>
                <a:latin typeface="Times New Roman" panose="02020603050405020304" pitchFamily="18" charset="0"/>
                <a:ea typeface="宋体" panose="02010600030101010101" pitchFamily="2" charset="-122"/>
                <a:cs typeface="Times New Roman" panose="02020603050405020304" pitchFamily="18" charset="0"/>
              </a:rPr>
              <a:t>◥</a:t>
            </a:r>
            <a:endParaRPr lang="zh-CN" altLang="en-US" sz="2935" kern="0" dirty="0">
              <a:solidFill>
                <a:srgbClr val="466EE6"/>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2" name="文本框 11"/>
          <p:cNvSpPr txBox="1"/>
          <p:nvPr/>
        </p:nvSpPr>
        <p:spPr>
          <a:xfrm>
            <a:off x="4097714" y="-39191"/>
            <a:ext cx="2120334" cy="543675"/>
          </a:xfrm>
          <a:prstGeom prst="rect">
            <a:avLst/>
          </a:prstGeom>
          <a:solidFill>
            <a:srgbClr val="FFC000">
              <a:lumMod val="40000"/>
              <a:lumOff val="60000"/>
              <a:alpha val="85000"/>
            </a:srgbClr>
          </a:solidFill>
          <a:effectLst>
            <a:outerShdw blurRad="50800" dist="38100" dir="5400000" algn="t" rotWithShape="0">
              <a:prstClr val="black">
                <a:alpha val="40000"/>
              </a:prstClr>
            </a:outerShdw>
          </a:effectLst>
        </p:spPr>
        <p:txBody>
          <a:bodyPr wrap="square">
            <a:spAutoFit/>
          </a:bodyPr>
          <a:lstStyle/>
          <a:p>
            <a:pPr defTabSz="609600"/>
            <a:r>
              <a:rPr lang="en-US" altLang="zh-CN" sz="2935" b="1" kern="0" dirty="0">
                <a:solidFill>
                  <a:srgbClr val="466EE6"/>
                </a:solidFill>
                <a:latin typeface="Times New Roman" panose="02020603050405020304" pitchFamily="18" charset="0"/>
                <a:ea typeface="宋体" panose="02010600030101010101" pitchFamily="2" charset="-122"/>
                <a:cs typeface="Times New Roman" panose="02020603050405020304" pitchFamily="18" charset="0"/>
              </a:rPr>
              <a:t>language</a:t>
            </a:r>
            <a:r>
              <a:rPr lang="zh-CN" altLang="en-US" sz="2935" b="1" kern="0" dirty="0">
                <a:solidFill>
                  <a:srgbClr val="466EE6"/>
                </a:solidFill>
                <a:latin typeface="Times New Roman" panose="02020603050405020304" pitchFamily="18" charset="0"/>
                <a:ea typeface="宋体" panose="02010600030101010101" pitchFamily="2" charset="-122"/>
                <a:cs typeface="Times New Roman" panose="02020603050405020304" pitchFamily="18" charset="0"/>
              </a:rPr>
              <a:t> ◥</a:t>
            </a:r>
            <a:endParaRPr lang="zh-CN" altLang="en-US" sz="2935" b="1" kern="0" dirty="0">
              <a:solidFill>
                <a:srgbClr val="466EE6"/>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3" name="Freeform 36"/>
          <p:cNvSpPr/>
          <p:nvPr/>
        </p:nvSpPr>
        <p:spPr>
          <a:xfrm>
            <a:off x="5112929" y="6051721"/>
            <a:ext cx="1091565" cy="831499"/>
          </a:xfrm>
          <a:custGeom>
            <a:avLst/>
            <a:gdLst/>
            <a:ahLst/>
            <a:cxnLst/>
            <a:rect l="l" t="t" r="r" b="b"/>
            <a:pathLst>
              <a:path w="2351911" h="2101040">
                <a:moveTo>
                  <a:pt x="0" y="0"/>
                </a:moveTo>
                <a:lnTo>
                  <a:pt x="2351910" y="0"/>
                </a:lnTo>
                <a:lnTo>
                  <a:pt x="2351910" y="2101041"/>
                </a:lnTo>
                <a:lnTo>
                  <a:pt x="0" y="2101041"/>
                </a:lnTo>
                <a:lnTo>
                  <a:pt x="0" y="0"/>
                </a:lnTo>
                <a:close/>
              </a:path>
            </a:pathLst>
          </a:custGeom>
          <a:blipFill>
            <a:blip r:embed="rId3"/>
            <a:stretch>
              <a:fillRect/>
            </a:stretch>
          </a:blipFill>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239485" y="2328257"/>
            <a:ext cx="5582199" cy="1477328"/>
          </a:xfrm>
          <a:prstGeom prst="rect">
            <a:avLst/>
          </a:prstGeom>
          <a:noFill/>
          <a:ln>
            <a:solidFill>
              <a:schemeClr val="tx1">
                <a:lumMod val="85000"/>
                <a:lumOff val="15000"/>
              </a:schemeClr>
            </a:solidFill>
          </a:ln>
        </p:spPr>
        <p:txBody>
          <a:bodyPr wrap="square">
            <a:spAutoFit/>
          </a:bodyPr>
          <a:lstStyle/>
          <a:p>
            <a:pPr defTabSz="914400"/>
            <a:r>
              <a:rPr lang="zh-CN" altLang="en-US" dirty="0">
                <a:solidFill>
                  <a:prstClr val="black"/>
                </a:solidFill>
                <a:latin typeface="等线" panose="02010600030101010101" pitchFamily="2" charset="-122"/>
                <a:ea typeface="等线" panose="02010600030101010101" pitchFamily="2" charset="-122"/>
              </a:rPr>
              <a:t>假定你是高中生李华，你校英语报正在开展关于“</a:t>
            </a:r>
            <a:r>
              <a:rPr lang="zh-CN" altLang="en-US" dirty="0">
                <a:solidFill>
                  <a:srgbClr val="FF0000"/>
                </a:solidFill>
                <a:latin typeface="等线" panose="02010600030101010101" pitchFamily="2" charset="-122"/>
                <a:ea typeface="等线" panose="02010600030101010101" pitchFamily="2" charset="-122"/>
              </a:rPr>
              <a:t>社区服务是否该列入毕业条件</a:t>
            </a:r>
            <a:r>
              <a:rPr lang="zh-CN" altLang="en-US" dirty="0">
                <a:solidFill>
                  <a:prstClr val="black"/>
                </a:solidFill>
                <a:latin typeface="等线" panose="02010600030101010101" pitchFamily="2" charset="-122"/>
                <a:ea typeface="等线" panose="02010600030101010101" pitchFamily="2" charset="-122"/>
              </a:rPr>
              <a:t>”的讨论，请你写一篇文章</a:t>
            </a:r>
            <a:r>
              <a:rPr lang="zh-CN" altLang="en-US" dirty="0">
                <a:solidFill>
                  <a:prstClr val="black"/>
                </a:solidFill>
                <a:highlight>
                  <a:srgbClr val="00FF00"/>
                </a:highlight>
                <a:latin typeface="等线" panose="02010600030101010101" pitchFamily="2" charset="-122"/>
                <a:ea typeface="等线" panose="02010600030101010101" pitchFamily="2" charset="-122"/>
              </a:rPr>
              <a:t>投稿</a:t>
            </a:r>
            <a:r>
              <a:rPr lang="zh-CN" altLang="en-US" dirty="0">
                <a:solidFill>
                  <a:prstClr val="black"/>
                </a:solidFill>
                <a:latin typeface="等线" panose="02010600030101010101" pitchFamily="2" charset="-122"/>
                <a:ea typeface="等线" panose="02010600030101010101" pitchFamily="2" charset="-122"/>
              </a:rPr>
              <a:t>，内容包括：</a:t>
            </a:r>
            <a:endParaRPr lang="zh-CN" altLang="en-US" dirty="0">
              <a:solidFill>
                <a:prstClr val="black"/>
              </a:solidFill>
              <a:latin typeface="等线" panose="02010600030101010101" pitchFamily="2" charset="-122"/>
              <a:ea typeface="等线" panose="02010600030101010101" pitchFamily="2" charset="-122"/>
            </a:endParaRPr>
          </a:p>
          <a:p>
            <a:pPr defTabSz="914400"/>
            <a:r>
              <a:rPr lang="en-US" altLang="zh-CN" dirty="0">
                <a:solidFill>
                  <a:srgbClr val="00B0F0"/>
                </a:solidFill>
                <a:latin typeface="等线" panose="02010600030101010101" pitchFamily="2" charset="-122"/>
                <a:ea typeface="等线" panose="02010600030101010101" pitchFamily="2" charset="-122"/>
              </a:rPr>
              <a:t>1.</a:t>
            </a:r>
            <a:r>
              <a:rPr lang="zh-CN" altLang="en-US" dirty="0">
                <a:solidFill>
                  <a:srgbClr val="00B0F0"/>
                </a:solidFill>
                <a:latin typeface="等线" panose="02010600030101010101" pitchFamily="2" charset="-122"/>
                <a:ea typeface="等线" panose="02010600030101010101" pitchFamily="2" charset="-122"/>
              </a:rPr>
              <a:t>你的观点</a:t>
            </a:r>
            <a:endParaRPr lang="zh-CN" altLang="en-US" dirty="0">
              <a:solidFill>
                <a:srgbClr val="00B0F0"/>
              </a:solidFill>
              <a:latin typeface="等线" panose="02010600030101010101" pitchFamily="2" charset="-122"/>
              <a:ea typeface="等线" panose="02010600030101010101" pitchFamily="2" charset="-122"/>
            </a:endParaRPr>
          </a:p>
          <a:p>
            <a:pPr defTabSz="914400"/>
            <a:r>
              <a:rPr lang="en-US" altLang="zh-CN" dirty="0">
                <a:solidFill>
                  <a:srgbClr val="00B0F0"/>
                </a:solidFill>
                <a:latin typeface="等线" panose="02010600030101010101" pitchFamily="2" charset="-122"/>
                <a:ea typeface="等线" panose="02010600030101010101" pitchFamily="2" charset="-122"/>
              </a:rPr>
              <a:t>2.</a:t>
            </a:r>
            <a:r>
              <a:rPr lang="zh-CN" altLang="en-US" dirty="0">
                <a:solidFill>
                  <a:srgbClr val="00B0F0"/>
                </a:solidFill>
                <a:latin typeface="等线" panose="02010600030101010101" pitchFamily="2" charset="-122"/>
                <a:ea typeface="等线" panose="02010600030101010101" pitchFamily="2" charset="-122"/>
              </a:rPr>
              <a:t>你的理由                  </a:t>
            </a:r>
            <a:r>
              <a:rPr lang="zh-CN" altLang="en-US" sz="1600" b="1" dirty="0">
                <a:solidFill>
                  <a:prstClr val="black"/>
                </a:solidFill>
                <a:latin typeface="等线" panose="02010600030101010101" pitchFamily="2" charset="-122"/>
                <a:ea typeface="等线" panose="02010600030101010101" pitchFamily="2" charset="-122"/>
              </a:rPr>
              <a:t>温州二模</a:t>
            </a:r>
            <a:endParaRPr lang="zh-CN" altLang="en-US" sz="1600" b="1" dirty="0">
              <a:solidFill>
                <a:prstClr val="black"/>
              </a:solidFill>
              <a:latin typeface="等线" panose="02010600030101010101" pitchFamily="2" charset="-122"/>
              <a:ea typeface="等线" panose="02010600030101010101" pitchFamily="2" charset="-122"/>
            </a:endParaRPr>
          </a:p>
        </p:txBody>
      </p:sp>
      <p:sp>
        <p:nvSpPr>
          <p:cNvPr id="6" name="文本框 5"/>
          <p:cNvSpPr txBox="1"/>
          <p:nvPr/>
        </p:nvSpPr>
        <p:spPr>
          <a:xfrm>
            <a:off x="239486" y="648750"/>
            <a:ext cx="5587641" cy="1569660"/>
          </a:xfrm>
          <a:prstGeom prst="rect">
            <a:avLst/>
          </a:prstGeom>
          <a:noFill/>
          <a:ln>
            <a:solidFill>
              <a:schemeClr val="tx1">
                <a:lumMod val="85000"/>
                <a:lumOff val="15000"/>
              </a:schemeClr>
            </a:solidFill>
          </a:ln>
        </p:spPr>
        <p:txBody>
          <a:bodyPr wrap="square">
            <a:spAutoFit/>
          </a:bodyPr>
          <a:lstStyle/>
          <a:p>
            <a:pPr defTabSz="914400"/>
            <a:r>
              <a:rPr lang="zh-CN" altLang="en-US" sz="1600" dirty="0">
                <a:solidFill>
                  <a:prstClr val="black"/>
                </a:solidFill>
                <a:latin typeface="等线" panose="02010600030101010101" pitchFamily="2" charset="-122"/>
                <a:ea typeface="等线" panose="02010600030101010101" pitchFamily="2" charset="-122"/>
              </a:rPr>
              <a:t>假设你是某中学学生会主席李华，你校即将举办一次以 </a:t>
            </a:r>
            <a:r>
              <a:rPr lang="zh-CN" altLang="en-US" sz="1600" dirty="0">
                <a:solidFill>
                  <a:srgbClr val="FF0000"/>
                </a:solidFill>
                <a:latin typeface="等线" panose="02010600030101010101" pitchFamily="2" charset="-122"/>
                <a:ea typeface="等线" panose="02010600030101010101" pitchFamily="2" charset="-122"/>
              </a:rPr>
              <a:t>“保护海洋</a:t>
            </a:r>
            <a:r>
              <a:rPr lang="zh-CN" altLang="en-US" sz="1600" dirty="0">
                <a:solidFill>
                  <a:prstClr val="black"/>
                </a:solidFill>
                <a:latin typeface="等线" panose="02010600030101010101" pitchFamily="2" charset="-122"/>
                <a:ea typeface="等线" panose="02010600030101010101" pitchFamily="2" charset="-122"/>
              </a:rPr>
              <a:t>”为主题的宣传活动。请你以学生会的名义，用英语写一封</a:t>
            </a:r>
            <a:r>
              <a:rPr lang="zh-CN" altLang="en-US" sz="1600" dirty="0">
                <a:solidFill>
                  <a:prstClr val="black"/>
                </a:solidFill>
                <a:highlight>
                  <a:srgbClr val="00FF00"/>
                </a:highlight>
                <a:latin typeface="等线" panose="02010600030101010101" pitchFamily="2" charset="-122"/>
                <a:ea typeface="等线" panose="02010600030101010101" pitchFamily="2" charset="-122"/>
              </a:rPr>
              <a:t>倡议书</a:t>
            </a:r>
            <a:r>
              <a:rPr lang="zh-CN" altLang="en-US" sz="1600" dirty="0">
                <a:solidFill>
                  <a:prstClr val="black"/>
                </a:solidFill>
                <a:latin typeface="等线" panose="02010600030101010101" pitchFamily="2" charset="-122"/>
                <a:ea typeface="等线" panose="02010600030101010101" pitchFamily="2" charset="-122"/>
              </a:rPr>
              <a:t>，号召全校师生积极参与保护海洋的行动。内容包括：</a:t>
            </a:r>
            <a:endParaRPr lang="zh-CN" altLang="en-US" sz="1600" dirty="0">
              <a:solidFill>
                <a:prstClr val="black"/>
              </a:solidFill>
              <a:latin typeface="等线" panose="02010600030101010101" pitchFamily="2" charset="-122"/>
              <a:ea typeface="等线" panose="02010600030101010101" pitchFamily="2" charset="-122"/>
            </a:endParaRPr>
          </a:p>
          <a:p>
            <a:pPr defTabSz="914400"/>
            <a:r>
              <a:rPr lang="en-US" altLang="zh-CN" sz="1600" dirty="0">
                <a:solidFill>
                  <a:srgbClr val="00B0F0"/>
                </a:solidFill>
                <a:latin typeface="等线" panose="02010600030101010101" pitchFamily="2" charset="-122"/>
                <a:ea typeface="等线" panose="02010600030101010101" pitchFamily="2" charset="-122"/>
              </a:rPr>
              <a:t>1.</a:t>
            </a:r>
            <a:r>
              <a:rPr lang="zh-CN" altLang="en-US" sz="1600" dirty="0">
                <a:solidFill>
                  <a:srgbClr val="00B0F0"/>
                </a:solidFill>
                <a:latin typeface="等线" panose="02010600030101010101" pitchFamily="2" charset="-122"/>
                <a:ea typeface="等线" panose="02010600030101010101" pitchFamily="2" charset="-122"/>
              </a:rPr>
              <a:t>当前海洋面临的主要问题；</a:t>
            </a:r>
            <a:endParaRPr lang="en-US" altLang="zh-CN" sz="1600" dirty="0">
              <a:solidFill>
                <a:srgbClr val="00B0F0"/>
              </a:solidFill>
              <a:latin typeface="等线" panose="02010600030101010101" pitchFamily="2" charset="-122"/>
              <a:ea typeface="等线" panose="02010600030101010101" pitchFamily="2" charset="-122"/>
            </a:endParaRPr>
          </a:p>
          <a:p>
            <a:pPr defTabSz="914400"/>
            <a:r>
              <a:rPr lang="en-US" altLang="zh-CN" sz="1600" dirty="0">
                <a:solidFill>
                  <a:srgbClr val="00B0F0"/>
                </a:solidFill>
                <a:latin typeface="等线" panose="02010600030101010101" pitchFamily="2" charset="-122"/>
                <a:ea typeface="等线" panose="02010600030101010101" pitchFamily="2" charset="-122"/>
              </a:rPr>
              <a:t>2.</a:t>
            </a:r>
            <a:r>
              <a:rPr lang="zh-CN" altLang="en-US" sz="1600" dirty="0">
                <a:solidFill>
                  <a:srgbClr val="00B0F0"/>
                </a:solidFill>
                <a:latin typeface="等线" panose="02010600030101010101" pitchFamily="2" charset="-122"/>
                <a:ea typeface="等线" panose="02010600030101010101" pitchFamily="2" charset="-122"/>
              </a:rPr>
              <a:t>保护海洋的具体做法</a:t>
            </a:r>
            <a:r>
              <a:rPr lang="zh-CN" altLang="en-US" sz="1600" dirty="0">
                <a:solidFill>
                  <a:prstClr val="black"/>
                </a:solidFill>
                <a:latin typeface="等线" panose="02010600030101010101" pitchFamily="2" charset="-122"/>
                <a:ea typeface="等线" panose="02010600030101010101" pitchFamily="2" charset="-122"/>
              </a:rPr>
              <a:t>。  </a:t>
            </a:r>
            <a:r>
              <a:rPr lang="zh-CN" altLang="en-US" sz="1600" b="1" dirty="0">
                <a:solidFill>
                  <a:prstClr val="black"/>
                </a:solidFill>
                <a:latin typeface="等线" panose="02010600030101010101" pitchFamily="2" charset="-122"/>
                <a:ea typeface="等线" panose="02010600030101010101" pitchFamily="2" charset="-122"/>
              </a:rPr>
              <a:t>宁波十校</a:t>
            </a:r>
            <a:endParaRPr lang="zh-CN" altLang="en-US" sz="1600" b="1" dirty="0">
              <a:solidFill>
                <a:prstClr val="black"/>
              </a:solidFill>
              <a:latin typeface="等线" panose="02010600030101010101" pitchFamily="2" charset="-122"/>
              <a:ea typeface="等线" panose="02010600030101010101" pitchFamily="2" charset="-122"/>
            </a:endParaRPr>
          </a:p>
        </p:txBody>
      </p:sp>
      <p:sp>
        <p:nvSpPr>
          <p:cNvPr id="7" name="文本框 6"/>
          <p:cNvSpPr txBox="1"/>
          <p:nvPr/>
        </p:nvSpPr>
        <p:spPr>
          <a:xfrm>
            <a:off x="234044" y="3904546"/>
            <a:ext cx="5582199" cy="1323439"/>
          </a:xfrm>
          <a:prstGeom prst="rect">
            <a:avLst/>
          </a:prstGeom>
          <a:noFill/>
          <a:ln>
            <a:solidFill>
              <a:schemeClr val="tx1">
                <a:lumMod val="85000"/>
                <a:lumOff val="15000"/>
              </a:schemeClr>
            </a:solidFill>
          </a:ln>
        </p:spPr>
        <p:txBody>
          <a:bodyPr wrap="square">
            <a:spAutoFit/>
          </a:bodyPr>
          <a:lstStyle/>
          <a:p>
            <a:pPr defTabSz="914400"/>
            <a:r>
              <a:rPr lang="zh-CN" altLang="en-US" sz="1600" dirty="0">
                <a:solidFill>
                  <a:prstClr val="black"/>
                </a:solidFill>
                <a:latin typeface="等线" panose="02010600030101010101" pitchFamily="2" charset="-122"/>
                <a:ea typeface="等线" panose="02010600030101010101" pitchFamily="2" charset="-122"/>
              </a:rPr>
              <a:t>假如你是李华，你们学校的校报</a:t>
            </a:r>
            <a:r>
              <a:rPr lang="zh-CN" altLang="en-US" sz="1600" dirty="0">
                <a:solidFill>
                  <a:srgbClr val="0070C0"/>
                </a:solidFill>
                <a:latin typeface="等线" panose="02010600030101010101" pitchFamily="2" charset="-122"/>
                <a:ea typeface="等线" panose="02010600030101010101" pitchFamily="2" charset="-122"/>
              </a:rPr>
              <a:t>英语论坛</a:t>
            </a:r>
            <a:r>
              <a:rPr lang="en-US" altLang="zh-CN" sz="1600" dirty="0">
                <a:solidFill>
                  <a:prstClr val="black"/>
                </a:solidFill>
                <a:latin typeface="等线" panose="02010600030101010101" pitchFamily="2" charset="-122"/>
                <a:ea typeface="等线" panose="02010600030101010101" pitchFamily="2" charset="-122"/>
              </a:rPr>
              <a:t>(English Forum)</a:t>
            </a:r>
            <a:r>
              <a:rPr lang="zh-CN" altLang="en-US" sz="1600" dirty="0">
                <a:solidFill>
                  <a:prstClr val="black"/>
                </a:solidFill>
                <a:latin typeface="等线" panose="02010600030101010101" pitchFamily="2" charset="-122"/>
                <a:ea typeface="等线" panose="02010600030101010101" pitchFamily="2" charset="-122"/>
              </a:rPr>
              <a:t>正在组织一次讨论活动。主题是“</a:t>
            </a:r>
            <a:r>
              <a:rPr lang="en-US" altLang="zh-CN" sz="1600" b="1" dirty="0">
                <a:solidFill>
                  <a:srgbClr val="ED7D31">
                    <a:lumMod val="75000"/>
                  </a:srgbClr>
                </a:solidFill>
                <a:latin typeface="等线" panose="02010600030101010101" pitchFamily="2" charset="-122"/>
                <a:ea typeface="等线" panose="02010600030101010101" pitchFamily="2" charset="-122"/>
              </a:rPr>
              <a:t>AI And Our Study”</a:t>
            </a:r>
            <a:r>
              <a:rPr lang="zh-CN" altLang="en-US" sz="1600" b="1" dirty="0">
                <a:solidFill>
                  <a:srgbClr val="ED7D31">
                    <a:lumMod val="75000"/>
                  </a:srgbClr>
                </a:solidFill>
                <a:latin typeface="等线" panose="02010600030101010101" pitchFamily="2" charset="-122"/>
                <a:ea typeface="等线" panose="02010600030101010101" pitchFamily="2" charset="-122"/>
              </a:rPr>
              <a:t>。</a:t>
            </a:r>
            <a:endParaRPr lang="en-US" altLang="zh-CN" sz="1600" b="1" dirty="0">
              <a:solidFill>
                <a:srgbClr val="ED7D31">
                  <a:lumMod val="75000"/>
                </a:srgbClr>
              </a:solidFill>
              <a:latin typeface="等线" panose="02010600030101010101" pitchFamily="2" charset="-122"/>
              <a:ea typeface="等线" panose="02010600030101010101" pitchFamily="2" charset="-122"/>
            </a:endParaRPr>
          </a:p>
          <a:p>
            <a:pPr defTabSz="914400"/>
            <a:r>
              <a:rPr lang="zh-CN" altLang="en-US" sz="1600" dirty="0">
                <a:solidFill>
                  <a:prstClr val="black"/>
                </a:solidFill>
                <a:latin typeface="等线" panose="02010600030101010101" pitchFamily="2" charset="-122"/>
                <a:ea typeface="等线" panose="02010600030101010101" pitchFamily="2" charset="-122"/>
              </a:rPr>
              <a:t>请你写一篇英语文章</a:t>
            </a:r>
            <a:r>
              <a:rPr lang="zh-CN" altLang="en-US" sz="1600" dirty="0">
                <a:solidFill>
                  <a:prstClr val="black"/>
                </a:solidFill>
                <a:highlight>
                  <a:srgbClr val="00FF00"/>
                </a:highlight>
                <a:latin typeface="等线" panose="02010600030101010101" pitchFamily="2" charset="-122"/>
                <a:ea typeface="等线" panose="02010600030101010101" pitchFamily="2" charset="-122"/>
              </a:rPr>
              <a:t>投稿</a:t>
            </a:r>
            <a:r>
              <a:rPr lang="zh-CN" altLang="en-US" sz="1600" dirty="0">
                <a:solidFill>
                  <a:prstClr val="black"/>
                </a:solidFill>
                <a:latin typeface="等线" panose="02010600030101010101" pitchFamily="2" charset="-122"/>
                <a:ea typeface="等线" panose="02010600030101010101" pitchFamily="2" charset="-122"/>
              </a:rPr>
              <a:t>。内容包括</a:t>
            </a:r>
            <a:r>
              <a:rPr lang="en-US" altLang="zh-CN" sz="1600" dirty="0">
                <a:solidFill>
                  <a:prstClr val="black"/>
                </a:solidFill>
                <a:latin typeface="等线" panose="02010600030101010101" pitchFamily="2" charset="-122"/>
                <a:ea typeface="等线" panose="02010600030101010101" pitchFamily="2" charset="-122"/>
              </a:rPr>
              <a:t>:</a:t>
            </a:r>
            <a:endParaRPr lang="en-US" altLang="zh-CN" sz="1600" dirty="0">
              <a:solidFill>
                <a:prstClr val="black"/>
              </a:solidFill>
              <a:latin typeface="等线" panose="02010600030101010101" pitchFamily="2" charset="-122"/>
              <a:ea typeface="等线" panose="02010600030101010101" pitchFamily="2" charset="-122"/>
            </a:endParaRPr>
          </a:p>
          <a:p>
            <a:pPr defTabSz="914400"/>
            <a:r>
              <a:rPr lang="en-US" altLang="zh-CN" sz="1600" dirty="0">
                <a:solidFill>
                  <a:prstClr val="black"/>
                </a:solidFill>
                <a:latin typeface="等线" panose="02010600030101010101" pitchFamily="2" charset="-122"/>
                <a:ea typeface="等线" panose="02010600030101010101" pitchFamily="2" charset="-122"/>
              </a:rPr>
              <a:t>1.</a:t>
            </a:r>
            <a:r>
              <a:rPr lang="en-US" altLang="zh-CN" sz="1600" dirty="0">
                <a:solidFill>
                  <a:srgbClr val="0070C0"/>
                </a:solidFill>
                <a:latin typeface="等线" panose="02010600030101010101" pitchFamily="2" charset="-122"/>
                <a:ea typeface="等线" panose="02010600030101010101" pitchFamily="2" charset="-122"/>
              </a:rPr>
              <a:t>AI</a:t>
            </a:r>
            <a:r>
              <a:rPr lang="zh-CN" altLang="en-US" sz="1600" dirty="0">
                <a:solidFill>
                  <a:srgbClr val="0070C0"/>
                </a:solidFill>
                <a:latin typeface="等线" panose="02010600030101010101" pitchFamily="2" charset="-122"/>
                <a:ea typeface="等线" panose="02010600030101010101" pitchFamily="2" charset="-122"/>
              </a:rPr>
              <a:t>用于学习的现状</a:t>
            </a:r>
            <a:r>
              <a:rPr lang="en-US" altLang="zh-CN" sz="1600" dirty="0">
                <a:solidFill>
                  <a:prstClr val="black"/>
                </a:solidFill>
                <a:latin typeface="等线" panose="02010600030101010101" pitchFamily="2" charset="-122"/>
                <a:ea typeface="等线" panose="02010600030101010101" pitchFamily="2" charset="-122"/>
              </a:rPr>
              <a:t>;     </a:t>
            </a:r>
            <a:endParaRPr lang="en-US" altLang="zh-CN" sz="1600" dirty="0">
              <a:solidFill>
                <a:prstClr val="black"/>
              </a:solidFill>
              <a:latin typeface="等线" panose="02010600030101010101" pitchFamily="2" charset="-122"/>
              <a:ea typeface="等线" panose="02010600030101010101" pitchFamily="2" charset="-122"/>
            </a:endParaRPr>
          </a:p>
          <a:p>
            <a:pPr defTabSz="914400"/>
            <a:r>
              <a:rPr lang="en-US" altLang="zh-CN" sz="1600" dirty="0">
                <a:solidFill>
                  <a:prstClr val="black"/>
                </a:solidFill>
                <a:latin typeface="等线" panose="02010600030101010101" pitchFamily="2" charset="-122"/>
                <a:ea typeface="等线" panose="02010600030101010101" pitchFamily="2" charset="-122"/>
              </a:rPr>
              <a:t>2.</a:t>
            </a:r>
            <a:r>
              <a:rPr lang="zh-CN" altLang="en-US" sz="1600" dirty="0">
                <a:solidFill>
                  <a:srgbClr val="0070C0"/>
                </a:solidFill>
                <a:latin typeface="等线" panose="02010600030101010101" pitchFamily="2" charset="-122"/>
                <a:ea typeface="等线" panose="02010600030101010101" pitchFamily="2" charset="-122"/>
              </a:rPr>
              <a:t>你的看法或</a:t>
            </a:r>
            <a:r>
              <a:rPr lang="zh-CN" altLang="en-US" sz="1600" dirty="0">
                <a:solidFill>
                  <a:srgbClr val="FF0000"/>
                </a:solidFill>
                <a:latin typeface="等线" panose="02010600030101010101" pitchFamily="2" charset="-122"/>
                <a:ea typeface="等线" panose="02010600030101010101" pitchFamily="2" charset="-122"/>
              </a:rPr>
              <a:t>建议           </a:t>
            </a:r>
            <a:r>
              <a:rPr lang="zh-CN" altLang="en-US" sz="1600" b="1" dirty="0">
                <a:solidFill>
                  <a:prstClr val="black"/>
                </a:solidFill>
                <a:latin typeface="等线" panose="02010600030101010101" pitchFamily="2" charset="-122"/>
                <a:ea typeface="等线" panose="02010600030101010101" pitchFamily="2" charset="-122"/>
              </a:rPr>
              <a:t>金丽衢十二校</a:t>
            </a:r>
            <a:endParaRPr lang="zh-CN" altLang="en-US" sz="1600" b="1" dirty="0">
              <a:solidFill>
                <a:prstClr val="black"/>
              </a:solidFill>
              <a:latin typeface="等线" panose="02010600030101010101" pitchFamily="2" charset="-122"/>
              <a:ea typeface="等线" panose="02010600030101010101" pitchFamily="2" charset="-122"/>
            </a:endParaRPr>
          </a:p>
        </p:txBody>
      </p:sp>
      <p:sp>
        <p:nvSpPr>
          <p:cNvPr id="10" name="文本框 9"/>
          <p:cNvSpPr txBox="1"/>
          <p:nvPr/>
        </p:nvSpPr>
        <p:spPr>
          <a:xfrm>
            <a:off x="7511144" y="1435832"/>
            <a:ext cx="45719" cy="369332"/>
          </a:xfrm>
          <a:prstGeom prst="rect">
            <a:avLst/>
          </a:prstGeom>
          <a:noFill/>
        </p:spPr>
        <p:txBody>
          <a:bodyPr wrap="square" rtlCol="0">
            <a:spAutoFit/>
          </a:bodyPr>
          <a:lstStyle/>
          <a:p>
            <a:pPr defTabSz="914400"/>
            <a:endParaRPr lang="zh-CN" altLang="en-US" dirty="0">
              <a:solidFill>
                <a:prstClr val="black"/>
              </a:solidFill>
              <a:latin typeface="等线" panose="02010600030101010101" pitchFamily="2" charset="-122"/>
              <a:ea typeface="等线" panose="02010600030101010101" pitchFamily="2" charset="-122"/>
            </a:endParaRPr>
          </a:p>
        </p:txBody>
      </p:sp>
      <p:sp>
        <p:nvSpPr>
          <p:cNvPr id="3" name="文本框 2"/>
          <p:cNvSpPr txBox="1"/>
          <p:nvPr/>
        </p:nvSpPr>
        <p:spPr>
          <a:xfrm>
            <a:off x="234043" y="5284451"/>
            <a:ext cx="5582199" cy="1477328"/>
          </a:xfrm>
          <a:prstGeom prst="rect">
            <a:avLst/>
          </a:prstGeom>
          <a:noFill/>
          <a:ln>
            <a:solidFill>
              <a:schemeClr val="tx1">
                <a:lumMod val="85000"/>
                <a:lumOff val="15000"/>
              </a:schemeClr>
            </a:solidFill>
          </a:ln>
        </p:spPr>
        <p:txBody>
          <a:bodyPr wrap="square">
            <a:spAutoFit/>
          </a:bodyPr>
          <a:lstStyle/>
          <a:p>
            <a:pPr defTabSz="914400"/>
            <a:r>
              <a:rPr lang="zh-CN" altLang="en-US" dirty="0">
                <a:solidFill>
                  <a:prstClr val="black"/>
                </a:solidFill>
                <a:latin typeface="等线" panose="02010600030101010101" pitchFamily="2" charset="-122"/>
                <a:ea typeface="等线" panose="02010600030101010101" pitchFamily="2" charset="-122"/>
              </a:rPr>
              <a:t>假定你是李华，你校</a:t>
            </a:r>
            <a:r>
              <a:rPr lang="zh-CN" altLang="en-US" dirty="0">
                <a:solidFill>
                  <a:srgbClr val="FF0000"/>
                </a:solidFill>
                <a:latin typeface="等线" panose="02010600030101010101" pitchFamily="2" charset="-122"/>
                <a:ea typeface="等线" panose="02010600030101010101" pitchFamily="2" charset="-122"/>
              </a:rPr>
              <a:t>有些学生把老师的照片制作成表情包</a:t>
            </a:r>
            <a:r>
              <a:rPr lang="en-US" altLang="zh-CN" dirty="0">
                <a:solidFill>
                  <a:srgbClr val="FF0000"/>
                </a:solidFill>
                <a:latin typeface="等线" panose="02010600030101010101" pitchFamily="2" charset="-122"/>
                <a:ea typeface="等线" panose="02010600030101010101" pitchFamily="2" charset="-122"/>
              </a:rPr>
              <a:t>(meme)</a:t>
            </a:r>
            <a:r>
              <a:rPr lang="zh-CN" altLang="en-US" dirty="0">
                <a:solidFill>
                  <a:srgbClr val="FF0000"/>
                </a:solidFill>
                <a:latin typeface="等线" panose="02010600030101010101" pitchFamily="2" charset="-122"/>
                <a:ea typeface="等线" panose="02010600030101010101" pitchFamily="2" charset="-122"/>
              </a:rPr>
              <a:t>并在社交媒体上传播</a:t>
            </a:r>
            <a:r>
              <a:rPr lang="zh-CN" altLang="en-US" dirty="0">
                <a:solidFill>
                  <a:prstClr val="black"/>
                </a:solidFill>
                <a:latin typeface="等线" panose="02010600030101010101" pitchFamily="2" charset="-122"/>
                <a:ea typeface="等线" panose="02010600030101010101" pitchFamily="2" charset="-122"/>
              </a:rPr>
              <a:t>，针对这一现象，请给校英语报 </a:t>
            </a:r>
            <a:r>
              <a:rPr lang="en-US" altLang="zh-CN" dirty="0">
                <a:solidFill>
                  <a:prstClr val="black"/>
                </a:solidFill>
                <a:latin typeface="等线" panose="02010600030101010101" pitchFamily="2" charset="-122"/>
                <a:ea typeface="等线" panose="02010600030101010101" pitchFamily="2" charset="-122"/>
              </a:rPr>
              <a:t>Letters </a:t>
            </a:r>
            <a:r>
              <a:rPr lang="zh-CN" altLang="en-US" dirty="0">
                <a:solidFill>
                  <a:prstClr val="black"/>
                </a:solidFill>
                <a:latin typeface="等线" panose="02010600030101010101" pitchFamily="2" charset="-122"/>
                <a:ea typeface="等线" panose="02010600030101010101" pitchFamily="2" charset="-122"/>
              </a:rPr>
              <a:t>专栏</a:t>
            </a:r>
            <a:r>
              <a:rPr lang="zh-CN" altLang="en-US" dirty="0">
                <a:solidFill>
                  <a:prstClr val="black"/>
                </a:solidFill>
                <a:highlight>
                  <a:srgbClr val="00FF00"/>
                </a:highlight>
                <a:latin typeface="等线" panose="02010600030101010101" pitchFamily="2" charset="-122"/>
                <a:ea typeface="等线" panose="02010600030101010101" pitchFamily="2" charset="-122"/>
              </a:rPr>
              <a:t>投稿</a:t>
            </a:r>
            <a:r>
              <a:rPr lang="zh-CN" altLang="en-US" dirty="0">
                <a:solidFill>
                  <a:prstClr val="black"/>
                </a:solidFill>
                <a:latin typeface="等线" panose="02010600030101010101" pitchFamily="2" charset="-122"/>
                <a:ea typeface="等线" panose="02010600030101010101" pitchFamily="2" charset="-122"/>
              </a:rPr>
              <a:t>，内容包括： </a:t>
            </a:r>
            <a:endParaRPr lang="zh-CN" altLang="en-US" dirty="0">
              <a:solidFill>
                <a:prstClr val="black"/>
              </a:solidFill>
              <a:latin typeface="等线" panose="02010600030101010101" pitchFamily="2" charset="-122"/>
              <a:ea typeface="等线" panose="02010600030101010101" pitchFamily="2" charset="-122"/>
            </a:endParaRPr>
          </a:p>
          <a:p>
            <a:pPr marL="342900" indent="-342900" defTabSz="914400">
              <a:buFontTx/>
              <a:buAutoNum type="arabicParenBoth"/>
            </a:pPr>
            <a:r>
              <a:rPr lang="zh-CN" altLang="en-US" dirty="0">
                <a:solidFill>
                  <a:srgbClr val="00B0F0"/>
                </a:solidFill>
                <a:latin typeface="等线" panose="02010600030101010101" pitchFamily="2" charset="-122"/>
                <a:ea typeface="等线" panose="02010600030101010101" pitchFamily="2" charset="-122"/>
              </a:rPr>
              <a:t>陈述观点； </a:t>
            </a:r>
            <a:endParaRPr lang="en-US" altLang="zh-CN" dirty="0">
              <a:solidFill>
                <a:srgbClr val="00B0F0"/>
              </a:solidFill>
              <a:latin typeface="等线" panose="02010600030101010101" pitchFamily="2" charset="-122"/>
              <a:ea typeface="等线" panose="02010600030101010101" pitchFamily="2" charset="-122"/>
            </a:endParaRPr>
          </a:p>
          <a:p>
            <a:pPr defTabSz="914400"/>
            <a:r>
              <a:rPr lang="en-US" altLang="zh-CN" dirty="0">
                <a:solidFill>
                  <a:srgbClr val="00B0F0"/>
                </a:solidFill>
                <a:latin typeface="等线" panose="02010600030101010101" pitchFamily="2" charset="-122"/>
                <a:ea typeface="等线" panose="02010600030101010101" pitchFamily="2" charset="-122"/>
              </a:rPr>
              <a:t>(2) </a:t>
            </a:r>
            <a:r>
              <a:rPr lang="zh-CN" altLang="en-US" dirty="0">
                <a:solidFill>
                  <a:srgbClr val="00B0F0"/>
                </a:solidFill>
                <a:latin typeface="等线" panose="02010600030101010101" pitchFamily="2" charset="-122"/>
                <a:ea typeface="等线" panose="02010600030101010101" pitchFamily="2" charset="-122"/>
              </a:rPr>
              <a:t>提出建议</a:t>
            </a:r>
            <a:r>
              <a:rPr lang="zh-CN" altLang="en-US" dirty="0">
                <a:solidFill>
                  <a:prstClr val="black"/>
                </a:solidFill>
                <a:latin typeface="等线" panose="02010600030101010101" pitchFamily="2" charset="-122"/>
                <a:ea typeface="等线" panose="02010600030101010101" pitchFamily="2" charset="-122"/>
              </a:rPr>
              <a:t>。           </a:t>
            </a:r>
            <a:r>
              <a:rPr lang="zh-CN" altLang="en-US" sz="1600" b="1" dirty="0">
                <a:solidFill>
                  <a:prstClr val="black"/>
                </a:solidFill>
                <a:latin typeface="等线" panose="02010600030101010101" pitchFamily="2" charset="-122"/>
                <a:ea typeface="等线" panose="02010600030101010101" pitchFamily="2" charset="-122"/>
              </a:rPr>
              <a:t>湖丽衢三地市</a:t>
            </a:r>
            <a:endParaRPr lang="zh-CN" altLang="en-US" sz="1600" b="1" dirty="0">
              <a:solidFill>
                <a:prstClr val="black"/>
              </a:solidFill>
              <a:latin typeface="等线" panose="02010600030101010101" pitchFamily="2" charset="-122"/>
              <a:ea typeface="等线" panose="02010600030101010101" pitchFamily="2" charset="-122"/>
            </a:endParaRPr>
          </a:p>
        </p:txBody>
      </p:sp>
      <p:sp>
        <p:nvSpPr>
          <p:cNvPr id="12" name="文本框 11"/>
          <p:cNvSpPr txBox="1"/>
          <p:nvPr/>
        </p:nvSpPr>
        <p:spPr>
          <a:xfrm>
            <a:off x="6106886" y="648750"/>
            <a:ext cx="5587641" cy="1323439"/>
          </a:xfrm>
          <a:prstGeom prst="rect">
            <a:avLst/>
          </a:prstGeom>
          <a:noFill/>
          <a:ln>
            <a:solidFill>
              <a:schemeClr val="tx1">
                <a:lumMod val="85000"/>
                <a:lumOff val="15000"/>
              </a:schemeClr>
            </a:solidFill>
          </a:ln>
        </p:spPr>
        <p:txBody>
          <a:bodyPr wrap="square">
            <a:spAutoFit/>
          </a:bodyPr>
          <a:lstStyle/>
          <a:p>
            <a:pPr defTabSz="914400"/>
            <a:r>
              <a:rPr lang="zh-CN" altLang="en-US" sz="1600" dirty="0">
                <a:solidFill>
                  <a:prstClr val="black"/>
                </a:solidFill>
                <a:latin typeface="等线" panose="02010600030101010101" pitchFamily="2" charset="-122"/>
                <a:ea typeface="等线" panose="02010600030101010101" pitchFamily="2" charset="-122"/>
              </a:rPr>
              <a:t>假设你是李华，在社交媒体上看到有外国网友对中国教育创新很感兴趣，请你发布一篇</a:t>
            </a:r>
            <a:r>
              <a:rPr lang="zh-CN" altLang="en-US" sz="1600" dirty="0">
                <a:solidFill>
                  <a:prstClr val="black"/>
                </a:solidFill>
                <a:highlight>
                  <a:srgbClr val="00FF00"/>
                </a:highlight>
                <a:latin typeface="等线" panose="02010600030101010101" pitchFamily="2" charset="-122"/>
                <a:ea typeface="等线" panose="02010600030101010101" pitchFamily="2" charset="-122"/>
              </a:rPr>
              <a:t>英文帖</a:t>
            </a:r>
            <a:r>
              <a:rPr lang="zh-CN" altLang="en-US" sz="1600" dirty="0">
                <a:solidFill>
                  <a:prstClr val="black"/>
                </a:solidFill>
                <a:latin typeface="等线" panose="02010600030101010101" pitchFamily="2" charset="-122"/>
                <a:ea typeface="等线" panose="02010600030101010101" pitchFamily="2" charset="-122"/>
              </a:rPr>
              <a:t>子介绍</a:t>
            </a:r>
            <a:r>
              <a:rPr lang="zh-CN" altLang="en-US" sz="1600" dirty="0">
                <a:solidFill>
                  <a:srgbClr val="FF0000"/>
                </a:solidFill>
                <a:latin typeface="等线" panose="02010600030101010101" pitchFamily="2" charset="-122"/>
                <a:ea typeface="等线" panose="02010600030101010101" pitchFamily="2" charset="-122"/>
              </a:rPr>
              <a:t>你校的智慧课堂</a:t>
            </a:r>
            <a:r>
              <a:rPr lang="zh-CN" altLang="en-US" sz="1600" dirty="0">
                <a:solidFill>
                  <a:prstClr val="black"/>
                </a:solidFill>
                <a:latin typeface="等线" panose="02010600030101010101" pitchFamily="2" charset="-122"/>
                <a:ea typeface="等线" panose="02010600030101010101" pitchFamily="2" charset="-122"/>
              </a:rPr>
              <a:t>，内容包括：</a:t>
            </a:r>
            <a:endParaRPr lang="zh-CN" altLang="en-US" sz="1600" dirty="0">
              <a:solidFill>
                <a:prstClr val="black"/>
              </a:solidFill>
              <a:latin typeface="等线" panose="02010600030101010101" pitchFamily="2" charset="-122"/>
              <a:ea typeface="等线" panose="02010600030101010101" pitchFamily="2" charset="-122"/>
            </a:endParaRPr>
          </a:p>
          <a:p>
            <a:pPr defTabSz="914400"/>
            <a:r>
              <a:rPr lang="en-US" altLang="zh-CN" sz="1600" dirty="0">
                <a:solidFill>
                  <a:srgbClr val="00B0F0"/>
                </a:solidFill>
                <a:latin typeface="等线" panose="02010600030101010101" pitchFamily="2" charset="-122"/>
                <a:ea typeface="等线" panose="02010600030101010101" pitchFamily="2" charset="-122"/>
              </a:rPr>
              <a:t>1.</a:t>
            </a:r>
            <a:r>
              <a:rPr lang="zh-CN" altLang="en-US" sz="1600" dirty="0">
                <a:solidFill>
                  <a:srgbClr val="00B0F0"/>
                </a:solidFill>
                <a:latin typeface="等线" panose="02010600030101010101" pitchFamily="2" charset="-122"/>
                <a:ea typeface="等线" panose="02010600030101010101" pitchFamily="2" charset="-122"/>
              </a:rPr>
              <a:t>具体措施；</a:t>
            </a:r>
            <a:endParaRPr lang="en-US" altLang="zh-CN" sz="1600" dirty="0">
              <a:solidFill>
                <a:srgbClr val="00B0F0"/>
              </a:solidFill>
              <a:latin typeface="等线" panose="02010600030101010101" pitchFamily="2" charset="-122"/>
              <a:ea typeface="等线" panose="02010600030101010101" pitchFamily="2" charset="-122"/>
            </a:endParaRPr>
          </a:p>
          <a:p>
            <a:pPr defTabSz="914400"/>
            <a:r>
              <a:rPr lang="en-US" altLang="zh-CN" sz="1600" dirty="0">
                <a:solidFill>
                  <a:srgbClr val="00B0F0"/>
                </a:solidFill>
                <a:latin typeface="等线" panose="02010600030101010101" pitchFamily="2" charset="-122"/>
                <a:ea typeface="等线" panose="02010600030101010101" pitchFamily="2" charset="-122"/>
              </a:rPr>
              <a:t>2.</a:t>
            </a:r>
            <a:r>
              <a:rPr lang="zh-CN" altLang="en-US" sz="1600" dirty="0">
                <a:solidFill>
                  <a:srgbClr val="00B0F0"/>
                </a:solidFill>
                <a:latin typeface="等线" panose="02010600030101010101" pitchFamily="2" charset="-122"/>
                <a:ea typeface="等线" panose="02010600030101010101" pitchFamily="2" charset="-122"/>
              </a:rPr>
              <a:t>你的看法</a:t>
            </a:r>
            <a:r>
              <a:rPr lang="zh-CN" altLang="en-US" sz="1600" dirty="0">
                <a:solidFill>
                  <a:prstClr val="black"/>
                </a:solidFill>
                <a:latin typeface="等线" panose="02010600030101010101" pitchFamily="2" charset="-122"/>
                <a:ea typeface="等线" panose="02010600030101010101" pitchFamily="2" charset="-122"/>
              </a:rPr>
              <a:t>。             </a:t>
            </a:r>
            <a:r>
              <a:rPr lang="en-US" altLang="zh-CN" sz="1600" b="1" dirty="0">
                <a:solidFill>
                  <a:prstClr val="black"/>
                </a:solidFill>
                <a:latin typeface="等线" panose="02010600030101010101" pitchFamily="2" charset="-122"/>
                <a:ea typeface="等线" panose="02010600030101010101" pitchFamily="2" charset="-122"/>
              </a:rPr>
              <a:t>Z20</a:t>
            </a:r>
            <a:endParaRPr lang="en-US" altLang="zh-CN" sz="1600" b="1" dirty="0">
              <a:solidFill>
                <a:prstClr val="black"/>
              </a:solidFill>
              <a:latin typeface="等线" panose="02010600030101010101" pitchFamily="2" charset="-122"/>
              <a:ea typeface="等线" panose="02010600030101010101" pitchFamily="2" charset="-122"/>
            </a:endParaRPr>
          </a:p>
        </p:txBody>
      </p:sp>
      <p:sp>
        <p:nvSpPr>
          <p:cNvPr id="13" name="文本框 12"/>
          <p:cNvSpPr txBox="1"/>
          <p:nvPr/>
        </p:nvSpPr>
        <p:spPr>
          <a:xfrm>
            <a:off x="6106886" y="2114276"/>
            <a:ext cx="5587641" cy="1077218"/>
          </a:xfrm>
          <a:prstGeom prst="rect">
            <a:avLst/>
          </a:prstGeom>
          <a:noFill/>
          <a:ln>
            <a:solidFill>
              <a:schemeClr val="tx1">
                <a:lumMod val="85000"/>
                <a:lumOff val="15000"/>
              </a:schemeClr>
            </a:solidFill>
          </a:ln>
        </p:spPr>
        <p:txBody>
          <a:bodyPr wrap="square">
            <a:spAutoFit/>
          </a:bodyPr>
          <a:lstStyle/>
          <a:p>
            <a:pPr defTabSz="914400"/>
            <a:r>
              <a:rPr lang="zh-CN" altLang="en-US" sz="1600" dirty="0">
                <a:solidFill>
                  <a:prstClr val="black"/>
                </a:solidFill>
                <a:latin typeface="等线" panose="02010600030101010101" pitchFamily="2" charset="-122"/>
                <a:ea typeface="等线" panose="02010600030101010101" pitchFamily="2" charset="-122"/>
              </a:rPr>
              <a:t>你校英文报</a:t>
            </a:r>
            <a:r>
              <a:rPr lang="en-US" altLang="zh-CN" sz="1600" dirty="0">
                <a:solidFill>
                  <a:prstClr val="black"/>
                </a:solidFill>
                <a:latin typeface="等线" panose="02010600030101010101" pitchFamily="2" charset="-122"/>
                <a:ea typeface="等线" panose="02010600030101010101" pitchFamily="2" charset="-122"/>
              </a:rPr>
              <a:t>Y</a:t>
            </a:r>
            <a:r>
              <a:rPr lang="en-US" altLang="zh-CN" sz="1600" dirty="0" err="1">
                <a:solidFill>
                  <a:prstClr val="black"/>
                </a:solidFill>
                <a:latin typeface="等线" panose="02010600030101010101" pitchFamily="2" charset="-122"/>
                <a:ea typeface="等线" panose="02010600030101010101" pitchFamily="2" charset="-122"/>
              </a:rPr>
              <a:t>outh</a:t>
            </a:r>
            <a:r>
              <a:rPr lang="zh-CN" altLang="en-US" sz="1600" dirty="0">
                <a:solidFill>
                  <a:prstClr val="black"/>
                </a:solidFill>
                <a:latin typeface="等线" panose="02010600030101010101" pitchFamily="2" charset="-122"/>
                <a:ea typeface="等线" panose="02010600030101010101" pitchFamily="2" charset="-122"/>
              </a:rPr>
              <a:t>举办以“</a:t>
            </a:r>
            <a:r>
              <a:rPr lang="zh-CN" altLang="en-US" sz="1600" dirty="0">
                <a:solidFill>
                  <a:srgbClr val="FF0000"/>
                </a:solidFill>
                <a:latin typeface="等线" panose="02010600030101010101" pitchFamily="2" charset="-122"/>
                <a:ea typeface="等线" panose="02010600030101010101" pitchFamily="2" charset="-122"/>
              </a:rPr>
              <a:t>高三年级是否应该开车音乐课</a:t>
            </a:r>
            <a:r>
              <a:rPr lang="zh-CN" altLang="en-US" sz="1600" dirty="0">
                <a:solidFill>
                  <a:prstClr val="black"/>
                </a:solidFill>
                <a:latin typeface="等线" panose="02010600030101010101" pitchFamily="2" charset="-122"/>
                <a:ea typeface="等线" panose="02010600030101010101" pitchFamily="2" charset="-122"/>
              </a:rPr>
              <a:t>”为主题的征文比赛，请你写一篇</a:t>
            </a:r>
            <a:r>
              <a:rPr lang="zh-CN" altLang="en-US" sz="1600" dirty="0">
                <a:solidFill>
                  <a:prstClr val="black"/>
                </a:solidFill>
                <a:highlight>
                  <a:srgbClr val="00FF00"/>
                </a:highlight>
                <a:latin typeface="等线" panose="02010600030101010101" pitchFamily="2" charset="-122"/>
                <a:ea typeface="等线" panose="02010600030101010101" pitchFamily="2" charset="-122"/>
              </a:rPr>
              <a:t>短文投稿</a:t>
            </a:r>
            <a:r>
              <a:rPr lang="zh-CN" altLang="en-US" sz="1600" dirty="0">
                <a:solidFill>
                  <a:prstClr val="black"/>
                </a:solidFill>
                <a:latin typeface="等线" panose="02010600030101010101" pitchFamily="2" charset="-122"/>
                <a:ea typeface="等线" panose="02010600030101010101" pitchFamily="2" charset="-122"/>
              </a:rPr>
              <a:t>。内容包括：</a:t>
            </a:r>
            <a:endParaRPr lang="zh-CN" altLang="en-US" sz="1600" dirty="0">
              <a:solidFill>
                <a:prstClr val="black"/>
              </a:solidFill>
              <a:latin typeface="等线" panose="02010600030101010101" pitchFamily="2" charset="-122"/>
              <a:ea typeface="等线" panose="02010600030101010101" pitchFamily="2" charset="-122"/>
            </a:endParaRPr>
          </a:p>
          <a:p>
            <a:pPr defTabSz="914400"/>
            <a:r>
              <a:rPr lang="en-US" altLang="zh-CN" sz="1600" dirty="0">
                <a:solidFill>
                  <a:srgbClr val="00B0F0"/>
                </a:solidFill>
                <a:latin typeface="等线" panose="02010600030101010101" pitchFamily="2" charset="-122"/>
                <a:ea typeface="等线" panose="02010600030101010101" pitchFamily="2" charset="-122"/>
              </a:rPr>
              <a:t>1.</a:t>
            </a:r>
            <a:r>
              <a:rPr lang="zh-CN" altLang="en-US" sz="1600" dirty="0">
                <a:solidFill>
                  <a:srgbClr val="00B0F0"/>
                </a:solidFill>
                <a:latin typeface="等线" panose="02010600030101010101" pitchFamily="2" charset="-122"/>
                <a:ea typeface="等线" panose="02010600030101010101" pitchFamily="2" charset="-122"/>
              </a:rPr>
              <a:t>陈述观点；</a:t>
            </a:r>
            <a:endParaRPr lang="en-US" altLang="zh-CN" sz="1600" dirty="0">
              <a:solidFill>
                <a:srgbClr val="00B0F0"/>
              </a:solidFill>
              <a:latin typeface="等线" panose="02010600030101010101" pitchFamily="2" charset="-122"/>
              <a:ea typeface="等线" panose="02010600030101010101" pitchFamily="2" charset="-122"/>
            </a:endParaRPr>
          </a:p>
          <a:p>
            <a:pPr defTabSz="914400"/>
            <a:r>
              <a:rPr lang="en-US" altLang="zh-CN" sz="1600" dirty="0">
                <a:solidFill>
                  <a:srgbClr val="00B0F0"/>
                </a:solidFill>
                <a:latin typeface="等线" panose="02010600030101010101" pitchFamily="2" charset="-122"/>
                <a:ea typeface="等线" panose="02010600030101010101" pitchFamily="2" charset="-122"/>
              </a:rPr>
              <a:t>2.</a:t>
            </a:r>
            <a:r>
              <a:rPr lang="zh-CN" altLang="en-US" sz="1600" dirty="0">
                <a:solidFill>
                  <a:srgbClr val="00B0F0"/>
                </a:solidFill>
                <a:latin typeface="等线" panose="02010600030101010101" pitchFamily="2" charset="-122"/>
                <a:ea typeface="等线" panose="02010600030101010101" pitchFamily="2" charset="-122"/>
              </a:rPr>
              <a:t>说明理由</a:t>
            </a:r>
            <a:r>
              <a:rPr lang="zh-CN" altLang="en-US" sz="1600" dirty="0">
                <a:solidFill>
                  <a:prstClr val="black"/>
                </a:solidFill>
                <a:latin typeface="等线" panose="02010600030101010101" pitchFamily="2" charset="-122"/>
                <a:ea typeface="等线" panose="02010600030101010101" pitchFamily="2" charset="-122"/>
              </a:rPr>
              <a:t>。             </a:t>
            </a:r>
            <a:r>
              <a:rPr lang="zh-CN" altLang="en-US" sz="1600" b="1" dirty="0">
                <a:solidFill>
                  <a:prstClr val="black"/>
                </a:solidFill>
                <a:latin typeface="等线" panose="02010600030101010101" pitchFamily="2" charset="-122"/>
                <a:ea typeface="等线" panose="02010600030101010101" pitchFamily="2" charset="-122"/>
              </a:rPr>
              <a:t>台州二模</a:t>
            </a:r>
            <a:endParaRPr lang="en-US" altLang="zh-CN" sz="1600" b="1" dirty="0">
              <a:solidFill>
                <a:prstClr val="black"/>
              </a:solidFill>
              <a:latin typeface="等线" panose="02010600030101010101" pitchFamily="2" charset="-122"/>
              <a:ea typeface="等线" panose="02010600030101010101" pitchFamily="2" charset="-122"/>
            </a:endParaRPr>
          </a:p>
        </p:txBody>
      </p:sp>
      <p:sp>
        <p:nvSpPr>
          <p:cNvPr id="15" name="TextBox 7"/>
          <p:cNvSpPr txBox="1"/>
          <p:nvPr/>
        </p:nvSpPr>
        <p:spPr>
          <a:xfrm>
            <a:off x="3454401" y="-47336"/>
            <a:ext cx="6037943" cy="788999"/>
          </a:xfrm>
          <a:prstGeom prst="rect">
            <a:avLst/>
          </a:prstGeom>
        </p:spPr>
        <p:txBody>
          <a:bodyPr wrap="square" lIns="0" tIns="0" rIns="0" bIns="0" rtlCol="0" anchor="t">
            <a:spAutoFit/>
          </a:bodyPr>
          <a:lstStyle/>
          <a:p>
            <a:pPr defTabSz="609600">
              <a:lnSpc>
                <a:spcPts val="7040"/>
              </a:lnSpc>
            </a:pPr>
            <a:r>
              <a:rPr lang="zh-CN" altLang="en-US" sz="5335" spc="277" dirty="0">
                <a:solidFill>
                  <a:srgbClr val="466EE6"/>
                </a:solidFill>
                <a:latin typeface="字由点字倔强黑"/>
                <a:ea typeface="字由点字倔强黑"/>
                <a:cs typeface="字由点字倔强黑"/>
                <a:sym typeface="字由点字倔强黑"/>
              </a:rPr>
              <a:t>观点类 一一击破</a:t>
            </a:r>
            <a:endParaRPr lang="en-US" sz="5335" spc="277" dirty="0">
              <a:solidFill>
                <a:srgbClr val="466EE6"/>
              </a:solidFill>
              <a:latin typeface="字由点字倔强黑"/>
              <a:ea typeface="字由点字倔强黑"/>
              <a:cs typeface="字由点字倔强黑"/>
              <a:sym typeface="字由点字倔强黑"/>
            </a:endParaRPr>
          </a:p>
        </p:txBody>
      </p:sp>
      <p:sp>
        <p:nvSpPr>
          <p:cNvPr id="19" name="文本框 18"/>
          <p:cNvSpPr txBox="1"/>
          <p:nvPr/>
        </p:nvSpPr>
        <p:spPr>
          <a:xfrm>
            <a:off x="6092372" y="3333582"/>
            <a:ext cx="5587641" cy="1077218"/>
          </a:xfrm>
          <a:prstGeom prst="rect">
            <a:avLst/>
          </a:prstGeom>
          <a:noFill/>
          <a:ln>
            <a:solidFill>
              <a:schemeClr val="tx1">
                <a:lumMod val="85000"/>
                <a:lumOff val="15000"/>
              </a:schemeClr>
            </a:solidFill>
          </a:ln>
        </p:spPr>
        <p:txBody>
          <a:bodyPr wrap="square">
            <a:spAutoFit/>
          </a:bodyPr>
          <a:lstStyle/>
          <a:p>
            <a:pPr defTabSz="914400"/>
            <a:r>
              <a:rPr lang="zh-CN" altLang="en-US" sz="1600" dirty="0">
                <a:solidFill>
                  <a:prstClr val="black"/>
                </a:solidFill>
                <a:latin typeface="等线" panose="02010600030101010101" pitchFamily="2" charset="-122"/>
                <a:ea typeface="等线" panose="02010600030101010101" pitchFamily="2" charset="-122"/>
              </a:rPr>
              <a:t>你校英文报“</a:t>
            </a:r>
            <a:r>
              <a:rPr lang="en-US" altLang="zh-CN" sz="1600" dirty="0">
                <a:solidFill>
                  <a:prstClr val="black"/>
                </a:solidFill>
                <a:latin typeface="等线" panose="02010600030101010101" pitchFamily="2" charset="-122"/>
                <a:ea typeface="等线" panose="02010600030101010101" pitchFamily="2" charset="-122"/>
              </a:rPr>
              <a:t>Campus Culture</a:t>
            </a:r>
            <a:r>
              <a:rPr lang="zh-CN" altLang="en-US" sz="1600" dirty="0">
                <a:solidFill>
                  <a:prstClr val="black"/>
                </a:solidFill>
                <a:latin typeface="等线" panose="02010600030101010101" pitchFamily="2" charset="-122"/>
                <a:ea typeface="等线" panose="02010600030101010101" pitchFamily="2" charset="-122"/>
              </a:rPr>
              <a:t>”栏目正在开展</a:t>
            </a:r>
            <a:r>
              <a:rPr lang="zh-CN" altLang="en-US" sz="1600" dirty="0">
                <a:solidFill>
                  <a:srgbClr val="FF0000"/>
                </a:solidFill>
                <a:latin typeface="等线" panose="02010600030101010101" pitchFamily="2" charset="-122"/>
                <a:ea typeface="等线" panose="02010600030101010101" pitchFamily="2" charset="-122"/>
              </a:rPr>
              <a:t>是否设立涂鸦墙（</a:t>
            </a:r>
            <a:r>
              <a:rPr lang="en-US" altLang="zh-CN" sz="1600" dirty="0">
                <a:solidFill>
                  <a:srgbClr val="FF0000"/>
                </a:solidFill>
                <a:latin typeface="等线" panose="02010600030101010101" pitchFamily="2" charset="-122"/>
                <a:ea typeface="等线" panose="02010600030101010101" pitchFamily="2" charset="-122"/>
              </a:rPr>
              <a:t>graffiti wall</a:t>
            </a:r>
            <a:r>
              <a:rPr lang="zh-CN" altLang="en-US" sz="1600" dirty="0">
                <a:solidFill>
                  <a:srgbClr val="FF0000"/>
                </a:solidFill>
                <a:latin typeface="等线" panose="02010600030101010101" pitchFamily="2" charset="-122"/>
                <a:ea typeface="等线" panose="02010600030101010101" pitchFamily="2" charset="-122"/>
              </a:rPr>
              <a:t>）</a:t>
            </a:r>
            <a:r>
              <a:rPr lang="zh-CN" altLang="en-US" sz="1600" dirty="0">
                <a:solidFill>
                  <a:prstClr val="black"/>
                </a:solidFill>
                <a:latin typeface="等线" panose="02010600030101010101" pitchFamily="2" charset="-122"/>
                <a:ea typeface="等线" panose="02010600030101010101" pitchFamily="2" charset="-122"/>
              </a:rPr>
              <a:t>的讨论，请你写一篇</a:t>
            </a:r>
            <a:r>
              <a:rPr lang="zh-CN" altLang="en-US" sz="1600" dirty="0">
                <a:solidFill>
                  <a:prstClr val="black"/>
                </a:solidFill>
                <a:highlight>
                  <a:srgbClr val="00FF00"/>
                </a:highlight>
                <a:latin typeface="等线" panose="02010600030101010101" pitchFamily="2" charset="-122"/>
                <a:ea typeface="等线" panose="02010600030101010101" pitchFamily="2" charset="-122"/>
              </a:rPr>
              <a:t>短文投稿</a:t>
            </a:r>
            <a:r>
              <a:rPr lang="zh-CN" altLang="en-US" sz="1600" dirty="0">
                <a:solidFill>
                  <a:prstClr val="black"/>
                </a:solidFill>
                <a:latin typeface="等线" panose="02010600030101010101" pitchFamily="2" charset="-122"/>
                <a:ea typeface="等线" panose="02010600030101010101" pitchFamily="2" charset="-122"/>
              </a:rPr>
              <a:t>，内容包括：</a:t>
            </a:r>
            <a:endParaRPr lang="zh-CN" altLang="en-US" sz="1600" dirty="0">
              <a:solidFill>
                <a:prstClr val="black"/>
              </a:solidFill>
              <a:latin typeface="等线" panose="02010600030101010101" pitchFamily="2" charset="-122"/>
              <a:ea typeface="等线" panose="02010600030101010101" pitchFamily="2" charset="-122"/>
            </a:endParaRPr>
          </a:p>
          <a:p>
            <a:pPr defTabSz="914400"/>
            <a:r>
              <a:rPr lang="en-US" altLang="zh-CN" sz="1600" dirty="0">
                <a:solidFill>
                  <a:srgbClr val="00B0F0"/>
                </a:solidFill>
                <a:latin typeface="等线" panose="02010600030101010101" pitchFamily="2" charset="-122"/>
                <a:ea typeface="等线" panose="02010600030101010101" pitchFamily="2" charset="-122"/>
              </a:rPr>
              <a:t>1.</a:t>
            </a:r>
            <a:r>
              <a:rPr lang="zh-CN" altLang="en-US" sz="1600" dirty="0">
                <a:solidFill>
                  <a:srgbClr val="00B0F0"/>
                </a:solidFill>
                <a:latin typeface="等线" panose="02010600030101010101" pitchFamily="2" charset="-122"/>
                <a:ea typeface="等线" panose="02010600030101010101" pitchFamily="2" charset="-122"/>
              </a:rPr>
              <a:t>你的见解；</a:t>
            </a:r>
            <a:endParaRPr lang="en-US" altLang="zh-CN" sz="1600" dirty="0">
              <a:solidFill>
                <a:srgbClr val="00B0F0"/>
              </a:solidFill>
              <a:latin typeface="等线" panose="02010600030101010101" pitchFamily="2" charset="-122"/>
              <a:ea typeface="等线" panose="02010600030101010101" pitchFamily="2" charset="-122"/>
            </a:endParaRPr>
          </a:p>
          <a:p>
            <a:pPr defTabSz="914400"/>
            <a:r>
              <a:rPr lang="en-US" altLang="zh-CN" sz="1600" dirty="0">
                <a:solidFill>
                  <a:srgbClr val="00B0F0"/>
                </a:solidFill>
                <a:latin typeface="等线" panose="02010600030101010101" pitchFamily="2" charset="-122"/>
                <a:ea typeface="等线" panose="02010600030101010101" pitchFamily="2" charset="-122"/>
              </a:rPr>
              <a:t>2.</a:t>
            </a:r>
            <a:r>
              <a:rPr lang="zh-CN" altLang="en-US" sz="1600" dirty="0">
                <a:solidFill>
                  <a:srgbClr val="00B0F0"/>
                </a:solidFill>
                <a:latin typeface="等线" panose="02010600030101010101" pitchFamily="2" charset="-122"/>
                <a:ea typeface="等线" panose="02010600030101010101" pitchFamily="2" charset="-122"/>
              </a:rPr>
              <a:t>你的建议</a:t>
            </a:r>
            <a:r>
              <a:rPr lang="zh-CN" altLang="en-US" sz="1600" dirty="0">
                <a:solidFill>
                  <a:prstClr val="black"/>
                </a:solidFill>
                <a:latin typeface="等线" panose="02010600030101010101" pitchFamily="2" charset="-122"/>
                <a:ea typeface="等线" panose="02010600030101010101" pitchFamily="2" charset="-122"/>
              </a:rPr>
              <a:t>。             </a:t>
            </a:r>
            <a:r>
              <a:rPr lang="zh-CN" altLang="en-US" sz="1600" b="1" dirty="0">
                <a:solidFill>
                  <a:prstClr val="black"/>
                </a:solidFill>
                <a:latin typeface="等线" panose="02010600030101010101" pitchFamily="2" charset="-122"/>
                <a:ea typeface="等线" panose="02010600030101010101" pitchFamily="2" charset="-122"/>
              </a:rPr>
              <a:t>绍兴二模</a:t>
            </a:r>
            <a:endParaRPr lang="zh-CN" altLang="en-US" sz="1600" b="1" dirty="0">
              <a:solidFill>
                <a:prstClr val="black"/>
              </a:solidFill>
              <a:latin typeface="等线" panose="02010600030101010101" pitchFamily="2" charset="-122"/>
              <a:ea typeface="等线" panose="02010600030101010101" pitchFamily="2" charset="-122"/>
            </a:endParaRPr>
          </a:p>
        </p:txBody>
      </p:sp>
      <p:sp>
        <p:nvSpPr>
          <p:cNvPr id="20" name="文本框 19"/>
          <p:cNvSpPr txBox="1"/>
          <p:nvPr/>
        </p:nvSpPr>
        <p:spPr>
          <a:xfrm>
            <a:off x="6106886" y="4449610"/>
            <a:ext cx="5587641" cy="1323439"/>
          </a:xfrm>
          <a:prstGeom prst="rect">
            <a:avLst/>
          </a:prstGeom>
          <a:noFill/>
          <a:ln>
            <a:solidFill>
              <a:schemeClr val="tx1">
                <a:lumMod val="85000"/>
                <a:lumOff val="15000"/>
              </a:schemeClr>
            </a:solidFill>
          </a:ln>
        </p:spPr>
        <p:txBody>
          <a:bodyPr wrap="square">
            <a:spAutoFit/>
          </a:bodyPr>
          <a:lstStyle/>
          <a:p>
            <a:pPr defTabSz="914400"/>
            <a:r>
              <a:rPr lang="zh-CN" altLang="en-US" sz="1600" dirty="0">
                <a:solidFill>
                  <a:prstClr val="black"/>
                </a:solidFill>
                <a:latin typeface="等线" panose="02010600030101010101" pitchFamily="2" charset="-122"/>
                <a:ea typeface="等线" panose="02010600030101010101" pitchFamily="2" charset="-122"/>
              </a:rPr>
              <a:t>假如你是李华，你的英国笔友</a:t>
            </a:r>
            <a:r>
              <a:rPr lang="en-US" altLang="zh-CN" sz="1600" dirty="0">
                <a:solidFill>
                  <a:prstClr val="black"/>
                </a:solidFill>
                <a:latin typeface="等线" panose="02010600030101010101" pitchFamily="2" charset="-122"/>
                <a:ea typeface="等线" panose="02010600030101010101" pitchFamily="2" charset="-122"/>
              </a:rPr>
              <a:t>David</a:t>
            </a:r>
            <a:r>
              <a:rPr lang="zh-CN" altLang="en-US" sz="1600" dirty="0">
                <a:solidFill>
                  <a:prstClr val="black"/>
                </a:solidFill>
                <a:latin typeface="等线" panose="02010600030101010101" pitchFamily="2" charset="-122"/>
                <a:ea typeface="等线" panose="02010600030101010101" pitchFamily="2" charset="-122"/>
              </a:rPr>
              <a:t>来信询问</a:t>
            </a:r>
            <a:r>
              <a:rPr lang="zh-CN" altLang="en-US" sz="1600" dirty="0">
                <a:solidFill>
                  <a:srgbClr val="FF0000"/>
                </a:solidFill>
                <a:latin typeface="等线" panose="02010600030101010101" pitchFamily="2" charset="-122"/>
                <a:ea typeface="等线" panose="02010600030101010101" pitchFamily="2" charset="-122"/>
              </a:rPr>
              <a:t>中国学生如何在周末利用</a:t>
            </a:r>
            <a:r>
              <a:rPr lang="en-US" altLang="zh-CN" sz="1600" dirty="0">
                <a:solidFill>
                  <a:srgbClr val="FF0000"/>
                </a:solidFill>
                <a:latin typeface="等线" panose="02010600030101010101" pitchFamily="2" charset="-122"/>
                <a:ea typeface="等线" panose="02010600030101010101" pitchFamily="2" charset="-122"/>
              </a:rPr>
              <a:t>AI</a:t>
            </a:r>
            <a:r>
              <a:rPr lang="zh-CN" altLang="en-US" sz="1600" dirty="0">
                <a:solidFill>
                  <a:srgbClr val="FF0000"/>
                </a:solidFill>
                <a:latin typeface="等线" panose="02010600030101010101" pitchFamily="2" charset="-122"/>
                <a:ea typeface="等线" panose="02010600030101010101" pitchFamily="2" charset="-122"/>
              </a:rPr>
              <a:t>自主学习</a:t>
            </a:r>
            <a:r>
              <a:rPr lang="zh-CN" altLang="en-US" sz="1600" dirty="0">
                <a:solidFill>
                  <a:prstClr val="black"/>
                </a:solidFill>
                <a:latin typeface="等线" panose="02010600030101010101" pitchFamily="2" charset="-122"/>
                <a:ea typeface="等线" panose="02010600030101010101" pitchFamily="2" charset="-122"/>
              </a:rPr>
              <a:t>。请你用英语给他写一封</a:t>
            </a:r>
            <a:r>
              <a:rPr lang="zh-CN" altLang="en-US" sz="1600" dirty="0">
                <a:solidFill>
                  <a:prstClr val="black"/>
                </a:solidFill>
                <a:highlight>
                  <a:srgbClr val="00FF00"/>
                </a:highlight>
                <a:latin typeface="等线" panose="02010600030101010101" pitchFamily="2" charset="-122"/>
                <a:ea typeface="等线" panose="02010600030101010101" pitchFamily="2" charset="-122"/>
              </a:rPr>
              <a:t>回信</a:t>
            </a:r>
            <a:r>
              <a:rPr lang="zh-CN" altLang="en-US" sz="1600" dirty="0">
                <a:solidFill>
                  <a:prstClr val="black"/>
                </a:solidFill>
                <a:latin typeface="等线" panose="02010600030101010101" pitchFamily="2" charset="-122"/>
                <a:ea typeface="等线" panose="02010600030101010101" pitchFamily="2" charset="-122"/>
              </a:rPr>
              <a:t>，内容包括：</a:t>
            </a:r>
            <a:endParaRPr lang="zh-CN" altLang="en-US" sz="1600" dirty="0">
              <a:solidFill>
                <a:prstClr val="black"/>
              </a:solidFill>
              <a:latin typeface="等线" panose="02010600030101010101" pitchFamily="2" charset="-122"/>
              <a:ea typeface="等线" panose="02010600030101010101" pitchFamily="2" charset="-122"/>
            </a:endParaRPr>
          </a:p>
          <a:p>
            <a:pPr defTabSz="914400"/>
            <a:r>
              <a:rPr lang="en-US" altLang="zh-CN" sz="1600" dirty="0">
                <a:solidFill>
                  <a:srgbClr val="00B0F0"/>
                </a:solidFill>
                <a:latin typeface="等线" panose="02010600030101010101" pitchFamily="2" charset="-122"/>
                <a:ea typeface="等线" panose="02010600030101010101" pitchFamily="2" charset="-122"/>
              </a:rPr>
              <a:t>1.</a:t>
            </a:r>
            <a:r>
              <a:rPr lang="zh-CN" altLang="en-US" sz="1600" dirty="0">
                <a:solidFill>
                  <a:srgbClr val="00B0F0"/>
                </a:solidFill>
                <a:latin typeface="等线" panose="02010600030101010101" pitchFamily="2" charset="-122"/>
                <a:ea typeface="等线" panose="02010600030101010101" pitchFamily="2" charset="-122"/>
              </a:rPr>
              <a:t>简要介绍；</a:t>
            </a:r>
            <a:endParaRPr lang="en-US" altLang="zh-CN" sz="1600" dirty="0">
              <a:solidFill>
                <a:srgbClr val="00B0F0"/>
              </a:solidFill>
              <a:latin typeface="等线" panose="02010600030101010101" pitchFamily="2" charset="-122"/>
              <a:ea typeface="等线" panose="02010600030101010101" pitchFamily="2" charset="-122"/>
            </a:endParaRPr>
          </a:p>
          <a:p>
            <a:pPr defTabSz="914400"/>
            <a:r>
              <a:rPr lang="en-US" altLang="zh-CN" sz="1600" dirty="0">
                <a:solidFill>
                  <a:srgbClr val="00B0F0"/>
                </a:solidFill>
                <a:latin typeface="等线" panose="02010600030101010101" pitchFamily="2" charset="-122"/>
                <a:ea typeface="等线" panose="02010600030101010101" pitchFamily="2" charset="-122"/>
              </a:rPr>
              <a:t>2.</a:t>
            </a:r>
            <a:r>
              <a:rPr lang="zh-CN" altLang="en-US" sz="1600" dirty="0">
                <a:solidFill>
                  <a:srgbClr val="00B0F0"/>
                </a:solidFill>
                <a:latin typeface="等线" panose="02010600030101010101" pitchFamily="2" charset="-122"/>
                <a:ea typeface="等线" panose="02010600030101010101" pitchFamily="2" charset="-122"/>
              </a:rPr>
              <a:t>分析利弊</a:t>
            </a:r>
            <a:r>
              <a:rPr lang="zh-CN" altLang="en-US" sz="1600" dirty="0">
                <a:solidFill>
                  <a:prstClr val="black"/>
                </a:solidFill>
                <a:latin typeface="等线" panose="02010600030101010101" pitchFamily="2" charset="-122"/>
                <a:ea typeface="等线" panose="02010600030101010101" pitchFamily="2" charset="-122"/>
              </a:rPr>
              <a:t>。             </a:t>
            </a:r>
            <a:r>
              <a:rPr lang="zh-CN" altLang="en-US" sz="1600" b="1" dirty="0">
                <a:solidFill>
                  <a:prstClr val="black"/>
                </a:solidFill>
                <a:latin typeface="等线" panose="02010600030101010101" pitchFamily="2" charset="-122"/>
                <a:ea typeface="等线" panose="02010600030101010101" pitchFamily="2" charset="-122"/>
              </a:rPr>
              <a:t>福建一模</a:t>
            </a:r>
            <a:endParaRPr lang="zh-CN" altLang="en-US" sz="1600" b="1" dirty="0">
              <a:solidFill>
                <a:prstClr val="black"/>
              </a:solidFill>
              <a:latin typeface="等线" panose="02010600030101010101" pitchFamily="2" charset="-122"/>
              <a:ea typeface="等线" panose="02010600030101010101" pitchFamily="2" charset="-122"/>
            </a:endParaRPr>
          </a:p>
        </p:txBody>
      </p:sp>
      <p:sp>
        <p:nvSpPr>
          <p:cNvPr id="21" name="文本框 20"/>
          <p:cNvSpPr txBox="1"/>
          <p:nvPr/>
        </p:nvSpPr>
        <p:spPr>
          <a:xfrm>
            <a:off x="6106886" y="5737860"/>
            <a:ext cx="5587641" cy="1077218"/>
          </a:xfrm>
          <a:prstGeom prst="rect">
            <a:avLst/>
          </a:prstGeom>
          <a:solidFill>
            <a:schemeClr val="bg2"/>
          </a:solidFill>
          <a:ln>
            <a:solidFill>
              <a:schemeClr val="tx1">
                <a:lumMod val="85000"/>
                <a:lumOff val="15000"/>
              </a:schemeClr>
            </a:solidFill>
          </a:ln>
        </p:spPr>
        <p:txBody>
          <a:bodyPr wrap="square">
            <a:spAutoFit/>
          </a:bodyPr>
          <a:lstStyle/>
          <a:p>
            <a:pPr defTabSz="914400"/>
            <a:r>
              <a:rPr lang="zh-CN" altLang="en-US" sz="1600" dirty="0">
                <a:solidFill>
                  <a:prstClr val="black"/>
                </a:solidFill>
                <a:latin typeface="等线" panose="02010600030101010101" pitchFamily="2" charset="-122"/>
                <a:ea typeface="等线" panose="02010600030101010101" pitchFamily="2" charset="-122"/>
              </a:rPr>
              <a:t>口语课上，外教组织同学们讨论：“</a:t>
            </a:r>
            <a:r>
              <a:rPr lang="zh-CN" altLang="en-US" sz="1600" dirty="0">
                <a:solidFill>
                  <a:srgbClr val="FF0000"/>
                </a:solidFill>
                <a:latin typeface="等线" panose="02010600030101010101" pitchFamily="2" charset="-122"/>
                <a:ea typeface="等线" panose="02010600030101010101" pitchFamily="2" charset="-122"/>
              </a:rPr>
              <a:t>假如你可以带一件现代物品穿越古代，你会带什么？</a:t>
            </a:r>
            <a:r>
              <a:rPr lang="zh-CN" altLang="en-US" sz="1600" dirty="0">
                <a:solidFill>
                  <a:prstClr val="black"/>
                </a:solidFill>
                <a:latin typeface="等线" panose="02010600030101010101" pitchFamily="2" charset="-122"/>
                <a:ea typeface="等线" panose="02010600030101010101" pitchFamily="2" charset="-122"/>
              </a:rPr>
              <a:t>”请你准备一篇</a:t>
            </a:r>
            <a:r>
              <a:rPr lang="zh-CN" altLang="en-US" sz="1600" dirty="0">
                <a:solidFill>
                  <a:prstClr val="black"/>
                </a:solidFill>
                <a:highlight>
                  <a:srgbClr val="00FF00"/>
                </a:highlight>
                <a:latin typeface="等线" panose="02010600030101010101" pitchFamily="2" charset="-122"/>
                <a:ea typeface="等线" panose="02010600030101010101" pitchFamily="2" charset="-122"/>
              </a:rPr>
              <a:t>发言稿</a:t>
            </a:r>
            <a:r>
              <a:rPr lang="zh-CN" altLang="en-US" sz="1600" dirty="0">
                <a:solidFill>
                  <a:prstClr val="black"/>
                </a:solidFill>
                <a:latin typeface="等线" panose="02010600030101010101" pitchFamily="2" charset="-122"/>
                <a:ea typeface="等线" panose="02010600030101010101" pitchFamily="2" charset="-122"/>
              </a:rPr>
              <a:t>内容包括：</a:t>
            </a:r>
            <a:endParaRPr lang="zh-CN" altLang="en-US" sz="1600" dirty="0">
              <a:solidFill>
                <a:prstClr val="black"/>
              </a:solidFill>
              <a:latin typeface="等线" panose="02010600030101010101" pitchFamily="2" charset="-122"/>
              <a:ea typeface="等线" panose="02010600030101010101" pitchFamily="2" charset="-122"/>
            </a:endParaRPr>
          </a:p>
          <a:p>
            <a:pPr defTabSz="914400"/>
            <a:r>
              <a:rPr lang="en-US" altLang="zh-CN" sz="1600" dirty="0">
                <a:solidFill>
                  <a:srgbClr val="00B0F0"/>
                </a:solidFill>
                <a:latin typeface="等线" panose="02010600030101010101" pitchFamily="2" charset="-122"/>
                <a:ea typeface="等线" panose="02010600030101010101" pitchFamily="2" charset="-122"/>
              </a:rPr>
              <a:t>1.</a:t>
            </a:r>
            <a:r>
              <a:rPr lang="zh-CN" altLang="en-US" sz="1600" dirty="0">
                <a:solidFill>
                  <a:srgbClr val="00B0F0"/>
                </a:solidFill>
                <a:latin typeface="等线" panose="02010600030101010101" pitchFamily="2" charset="-122"/>
                <a:ea typeface="等线" panose="02010600030101010101" pitchFamily="2" charset="-122"/>
              </a:rPr>
              <a:t>简介物品；</a:t>
            </a:r>
            <a:endParaRPr lang="en-US" altLang="zh-CN" sz="1600" dirty="0">
              <a:solidFill>
                <a:srgbClr val="00B0F0"/>
              </a:solidFill>
              <a:latin typeface="等线" panose="02010600030101010101" pitchFamily="2" charset="-122"/>
              <a:ea typeface="等线" panose="02010600030101010101" pitchFamily="2" charset="-122"/>
            </a:endParaRPr>
          </a:p>
          <a:p>
            <a:pPr defTabSz="914400"/>
            <a:r>
              <a:rPr lang="en-US" altLang="zh-CN" sz="1600" dirty="0">
                <a:solidFill>
                  <a:srgbClr val="00B0F0"/>
                </a:solidFill>
                <a:latin typeface="等线" panose="02010600030101010101" pitchFamily="2" charset="-122"/>
                <a:ea typeface="等线" panose="02010600030101010101" pitchFamily="2" charset="-122"/>
              </a:rPr>
              <a:t>2.</a:t>
            </a:r>
            <a:r>
              <a:rPr lang="zh-CN" altLang="en-US" sz="1600" dirty="0">
                <a:solidFill>
                  <a:srgbClr val="00B0F0"/>
                </a:solidFill>
                <a:latin typeface="等线" panose="02010600030101010101" pitchFamily="2" charset="-122"/>
                <a:ea typeface="等线" panose="02010600030101010101" pitchFamily="2" charset="-122"/>
              </a:rPr>
              <a:t>你的理由</a:t>
            </a:r>
            <a:r>
              <a:rPr lang="zh-CN" altLang="en-US" sz="1600" dirty="0">
                <a:solidFill>
                  <a:prstClr val="black"/>
                </a:solidFill>
                <a:latin typeface="等线" panose="02010600030101010101" pitchFamily="2" charset="-122"/>
                <a:ea typeface="等线" panose="02010600030101010101" pitchFamily="2" charset="-122"/>
              </a:rPr>
              <a:t>。             </a:t>
            </a:r>
            <a:r>
              <a:rPr lang="zh-CN" altLang="en-US" sz="1600" b="1" dirty="0">
                <a:solidFill>
                  <a:prstClr val="black"/>
                </a:solidFill>
                <a:latin typeface="等线" panose="02010600030101010101" pitchFamily="2" charset="-122"/>
                <a:ea typeface="等线" panose="02010600030101010101" pitchFamily="2" charset="-122"/>
              </a:rPr>
              <a:t>深圳二模</a:t>
            </a:r>
            <a:endParaRPr lang="zh-CN" altLang="en-US" sz="1600" b="1" dirty="0">
              <a:solidFill>
                <a:prstClr val="black"/>
              </a:solidFill>
              <a:latin typeface="等线" panose="02010600030101010101" pitchFamily="2" charset="-122"/>
              <a:ea typeface="等线" panose="02010600030101010101" pitchFamily="2" charset="-122"/>
            </a:endParaRPr>
          </a:p>
        </p:txBody>
      </p:sp>
      <p:sp>
        <p:nvSpPr>
          <p:cNvPr id="22" name="Freeform 36"/>
          <p:cNvSpPr/>
          <p:nvPr/>
        </p:nvSpPr>
        <p:spPr>
          <a:xfrm rot="-9079927">
            <a:off x="10722230" y="-252947"/>
            <a:ext cx="1567941" cy="1400693"/>
          </a:xfrm>
          <a:custGeom>
            <a:avLst/>
            <a:gdLst/>
            <a:ahLst/>
            <a:cxnLst/>
            <a:rect l="l" t="t" r="r" b="b"/>
            <a:pathLst>
              <a:path w="2351911" h="2101040">
                <a:moveTo>
                  <a:pt x="0" y="0"/>
                </a:moveTo>
                <a:lnTo>
                  <a:pt x="2351910" y="0"/>
                </a:lnTo>
                <a:lnTo>
                  <a:pt x="2351910" y="2101041"/>
                </a:lnTo>
                <a:lnTo>
                  <a:pt x="0" y="2101041"/>
                </a:lnTo>
                <a:lnTo>
                  <a:pt x="0" y="0"/>
                </a:lnTo>
                <a:close/>
              </a:path>
            </a:pathLst>
          </a:custGeom>
          <a:blipFill>
            <a:blip r:embed="rId1"/>
            <a:stretch>
              <a:fillRect/>
            </a:stretch>
          </a:blipFill>
        </p:spPr>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0" y="76201"/>
            <a:ext cx="2387600" cy="543675"/>
          </a:xfrm>
          <a:prstGeom prst="rect">
            <a:avLst/>
          </a:prstGeom>
          <a:solidFill>
            <a:srgbClr val="466EE6">
              <a:alpha val="85000"/>
            </a:srgbClr>
          </a:solidFill>
          <a:effectLst>
            <a:outerShdw blurRad="50800" dist="38100" dir="5400000" algn="t" rotWithShape="0">
              <a:prstClr val="black">
                <a:alpha val="40000"/>
              </a:prstClr>
            </a:outerShdw>
          </a:effectLst>
        </p:spPr>
        <p:txBody>
          <a:bodyPr wrap="square">
            <a:spAutoFit/>
          </a:bodyPr>
          <a:lstStyle/>
          <a:p>
            <a:pPr defTabSz="609600"/>
            <a:r>
              <a:rPr lang="zh-CN" altLang="en-US" sz="2935" b="1" dirty="0">
                <a:solidFill>
                  <a:prstClr val="white"/>
                </a:solidFill>
                <a:latin typeface="宋体" panose="02010600030101010101" pitchFamily="2" charset="-122"/>
                <a:ea typeface="宋体" panose="02010600030101010101" pitchFamily="2" charset="-122"/>
              </a:rPr>
              <a:t>实战演练◥</a:t>
            </a:r>
            <a:endParaRPr lang="zh-CN" altLang="en-US" sz="2935" b="1" dirty="0">
              <a:solidFill>
                <a:prstClr val="white"/>
              </a:solidFill>
              <a:latin typeface="宋体" panose="02010600030101010101" pitchFamily="2" charset="-122"/>
              <a:ea typeface="宋体" panose="02010600030101010101" pitchFamily="2" charset="-122"/>
            </a:endParaRPr>
          </a:p>
        </p:txBody>
      </p:sp>
      <p:sp>
        <p:nvSpPr>
          <p:cNvPr id="8" name="文本框 7"/>
          <p:cNvSpPr txBox="1"/>
          <p:nvPr/>
        </p:nvSpPr>
        <p:spPr>
          <a:xfrm>
            <a:off x="2387600" y="76200"/>
            <a:ext cx="1981200" cy="543675"/>
          </a:xfrm>
          <a:prstGeom prst="rect">
            <a:avLst/>
          </a:prstGeom>
          <a:solidFill>
            <a:schemeClr val="accent4">
              <a:lumMod val="40000"/>
              <a:lumOff val="60000"/>
              <a:alpha val="85000"/>
            </a:schemeClr>
          </a:solidFill>
          <a:effectLst>
            <a:outerShdw blurRad="50800" dist="38100" dir="5400000" algn="t" rotWithShape="0">
              <a:prstClr val="black">
                <a:alpha val="40000"/>
              </a:prstClr>
            </a:outerShdw>
          </a:effectLst>
        </p:spPr>
        <p:txBody>
          <a:bodyPr wrap="square">
            <a:spAutoFit/>
          </a:bodyPr>
          <a:lstStyle/>
          <a:p>
            <a:pPr defTabSz="609600"/>
            <a:r>
              <a:rPr lang="zh-CN" altLang="en-US" sz="2935" b="1" dirty="0">
                <a:solidFill>
                  <a:srgbClr val="466EE6"/>
                </a:solidFill>
                <a:latin typeface="Times New Roman" panose="02020603050405020304" pitchFamily="18" charset="0"/>
                <a:ea typeface="宋体" panose="02010600030101010101" pitchFamily="2" charset="-122"/>
                <a:cs typeface="Times New Roman" panose="02020603050405020304" pitchFamily="18" charset="0"/>
              </a:rPr>
              <a:t>分类</a:t>
            </a:r>
            <a:r>
              <a:rPr lang="zh-CN" altLang="en-US" sz="2935" b="1" dirty="0">
                <a:solidFill>
                  <a:srgbClr val="466EE6"/>
                </a:solidFill>
                <a:latin typeface="宋体" panose="02010600030101010101" pitchFamily="2" charset="-122"/>
                <a:ea typeface="宋体" panose="02010600030101010101" pitchFamily="2" charset="-122"/>
              </a:rPr>
              <a:t> ◥</a:t>
            </a:r>
            <a:endParaRPr lang="zh-CN" altLang="en-US" sz="2935" b="1" dirty="0">
              <a:solidFill>
                <a:srgbClr val="466EE6"/>
              </a:solidFill>
              <a:latin typeface="宋体" panose="02010600030101010101" pitchFamily="2" charset="-122"/>
              <a:ea typeface="宋体" panose="02010600030101010101" pitchFamily="2" charset="-122"/>
            </a:endParaRPr>
          </a:p>
        </p:txBody>
      </p:sp>
      <p:sp>
        <p:nvSpPr>
          <p:cNvPr id="23" name="文本框 22"/>
          <p:cNvSpPr txBox="1"/>
          <p:nvPr/>
        </p:nvSpPr>
        <p:spPr>
          <a:xfrm>
            <a:off x="10887" y="736601"/>
            <a:ext cx="3505200" cy="461665"/>
          </a:xfrm>
          <a:prstGeom prst="rect">
            <a:avLst/>
          </a:prstGeom>
          <a:solidFill>
            <a:schemeClr val="accent6"/>
          </a:solidFill>
        </p:spPr>
        <p:txBody>
          <a:bodyPr wrap="square">
            <a:spAutoFit/>
          </a:bodyPr>
          <a:lstStyle/>
          <a:p>
            <a:pPr algn="ctr" defTabSz="914400">
              <a:defRPr/>
            </a:pPr>
            <a:r>
              <a:rPr lang="en-US" altLang="zh-CN" sz="2400" b="1" dirty="0">
                <a:solidFill>
                  <a:prstClr val="white"/>
                </a:solidFill>
                <a:latin typeface="Times New Roman" panose="02020603050405020304" pitchFamily="18" charset="0"/>
                <a:ea typeface="等线" panose="02010600030101010101" pitchFamily="2" charset="-122"/>
                <a:cs typeface="Times New Roman" panose="02020603050405020304" pitchFamily="18" charset="0"/>
              </a:rPr>
              <a:t>Framed topics </a:t>
            </a:r>
            <a:r>
              <a:rPr lang="zh-CN" altLang="en-US" sz="2135" b="1" dirty="0">
                <a:solidFill>
                  <a:prstClr val="white"/>
                </a:solidFill>
                <a:latin typeface="Times New Roman" panose="02020603050405020304" pitchFamily="18" charset="0"/>
                <a:ea typeface="等线" panose="02010600030101010101" pitchFamily="2" charset="-122"/>
                <a:cs typeface="Times New Roman" panose="02020603050405020304" pitchFamily="18" charset="0"/>
              </a:rPr>
              <a:t>立场明确</a:t>
            </a:r>
            <a:endParaRPr lang="zh-CN" altLang="en-US" sz="2135" b="1" dirty="0">
              <a:solidFill>
                <a:prstClr val="white"/>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24" name="文本框 23"/>
          <p:cNvSpPr txBox="1"/>
          <p:nvPr/>
        </p:nvSpPr>
        <p:spPr>
          <a:xfrm>
            <a:off x="8686800" y="0"/>
            <a:ext cx="3505200" cy="461665"/>
          </a:xfrm>
          <a:prstGeom prst="rect">
            <a:avLst/>
          </a:prstGeom>
          <a:solidFill>
            <a:schemeClr val="accent6"/>
          </a:solidFill>
        </p:spPr>
        <p:txBody>
          <a:bodyPr wrap="square">
            <a:spAutoFit/>
          </a:bodyPr>
          <a:lstStyle/>
          <a:p>
            <a:pPr algn="ctr" defTabSz="914400">
              <a:defRPr/>
            </a:pPr>
            <a:r>
              <a:rPr lang="en-US" altLang="zh-CN" sz="2400" b="1" dirty="0">
                <a:solidFill>
                  <a:prstClr val="white"/>
                </a:solidFill>
                <a:latin typeface="Times New Roman" panose="02020603050405020304" pitchFamily="18" charset="0"/>
                <a:ea typeface="等线" panose="02010600030101010101" pitchFamily="2" charset="-122"/>
                <a:cs typeface="Times New Roman" panose="02020603050405020304" pitchFamily="18" charset="0"/>
              </a:rPr>
              <a:t>Neutral topics  </a:t>
            </a:r>
            <a:r>
              <a:rPr lang="zh-CN" altLang="en-US" sz="2135" b="1" dirty="0">
                <a:solidFill>
                  <a:prstClr val="white"/>
                </a:solidFill>
                <a:latin typeface="Times New Roman" panose="02020603050405020304" pitchFamily="18" charset="0"/>
                <a:ea typeface="等线" panose="02010600030101010101" pitchFamily="2" charset="-122"/>
                <a:cs typeface="Times New Roman" panose="02020603050405020304" pitchFamily="18" charset="0"/>
              </a:rPr>
              <a:t>立场开放</a:t>
            </a:r>
            <a:endParaRPr lang="zh-CN" altLang="en-US" sz="2135" b="1" dirty="0">
              <a:solidFill>
                <a:prstClr val="white"/>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25" name="文本框 24"/>
          <p:cNvSpPr txBox="1"/>
          <p:nvPr/>
        </p:nvSpPr>
        <p:spPr>
          <a:xfrm>
            <a:off x="14516" y="1314928"/>
            <a:ext cx="5587641" cy="1569660"/>
          </a:xfrm>
          <a:prstGeom prst="rect">
            <a:avLst/>
          </a:prstGeom>
          <a:noFill/>
          <a:ln>
            <a:solidFill>
              <a:schemeClr val="tx1">
                <a:lumMod val="85000"/>
                <a:lumOff val="15000"/>
              </a:schemeClr>
            </a:solidFill>
          </a:ln>
        </p:spPr>
        <p:txBody>
          <a:bodyPr wrap="square">
            <a:spAutoFit/>
          </a:bodyPr>
          <a:lstStyle/>
          <a:p>
            <a:pPr defTabSz="914400"/>
            <a:r>
              <a:rPr lang="zh-CN" altLang="en-US" sz="1600" dirty="0">
                <a:solidFill>
                  <a:prstClr val="black"/>
                </a:solidFill>
                <a:latin typeface="等线" panose="02010600030101010101" pitchFamily="2" charset="-122"/>
                <a:ea typeface="等线" panose="02010600030101010101" pitchFamily="2" charset="-122"/>
              </a:rPr>
              <a:t>假设你是某中学学生会主席李华，你校即将举办一次以 </a:t>
            </a:r>
            <a:r>
              <a:rPr lang="zh-CN" altLang="en-US" sz="1600" dirty="0">
                <a:solidFill>
                  <a:srgbClr val="FF0000"/>
                </a:solidFill>
                <a:latin typeface="等线" panose="02010600030101010101" pitchFamily="2" charset="-122"/>
                <a:ea typeface="等线" panose="02010600030101010101" pitchFamily="2" charset="-122"/>
              </a:rPr>
              <a:t>“保护海洋</a:t>
            </a:r>
            <a:r>
              <a:rPr lang="zh-CN" altLang="en-US" sz="1600" dirty="0">
                <a:solidFill>
                  <a:prstClr val="black"/>
                </a:solidFill>
                <a:latin typeface="等线" panose="02010600030101010101" pitchFamily="2" charset="-122"/>
                <a:ea typeface="等线" panose="02010600030101010101" pitchFamily="2" charset="-122"/>
              </a:rPr>
              <a:t>”为主题的宣传活动。请你以学生会的名义，用英语写一封</a:t>
            </a:r>
            <a:r>
              <a:rPr lang="zh-CN" altLang="en-US" sz="1600" dirty="0">
                <a:solidFill>
                  <a:prstClr val="black"/>
                </a:solidFill>
                <a:highlight>
                  <a:srgbClr val="00FF00"/>
                </a:highlight>
                <a:latin typeface="等线" panose="02010600030101010101" pitchFamily="2" charset="-122"/>
                <a:ea typeface="等线" panose="02010600030101010101" pitchFamily="2" charset="-122"/>
              </a:rPr>
              <a:t>倡议书</a:t>
            </a:r>
            <a:r>
              <a:rPr lang="zh-CN" altLang="en-US" sz="1600" dirty="0">
                <a:solidFill>
                  <a:prstClr val="black"/>
                </a:solidFill>
                <a:latin typeface="等线" panose="02010600030101010101" pitchFamily="2" charset="-122"/>
                <a:ea typeface="等线" panose="02010600030101010101" pitchFamily="2" charset="-122"/>
              </a:rPr>
              <a:t>，号召全校师生积极参与保护海洋的行动。内容包括：</a:t>
            </a:r>
            <a:endParaRPr lang="zh-CN" altLang="en-US" sz="1600" dirty="0">
              <a:solidFill>
                <a:prstClr val="black"/>
              </a:solidFill>
              <a:latin typeface="等线" panose="02010600030101010101" pitchFamily="2" charset="-122"/>
              <a:ea typeface="等线" panose="02010600030101010101" pitchFamily="2" charset="-122"/>
            </a:endParaRPr>
          </a:p>
          <a:p>
            <a:pPr defTabSz="914400"/>
            <a:r>
              <a:rPr lang="en-US" altLang="zh-CN" sz="1600" dirty="0">
                <a:solidFill>
                  <a:srgbClr val="00B0F0"/>
                </a:solidFill>
                <a:latin typeface="等线" panose="02010600030101010101" pitchFamily="2" charset="-122"/>
                <a:ea typeface="等线" panose="02010600030101010101" pitchFamily="2" charset="-122"/>
              </a:rPr>
              <a:t>1.</a:t>
            </a:r>
            <a:r>
              <a:rPr lang="zh-CN" altLang="en-US" sz="1600" dirty="0">
                <a:solidFill>
                  <a:srgbClr val="00B0F0"/>
                </a:solidFill>
                <a:latin typeface="等线" panose="02010600030101010101" pitchFamily="2" charset="-122"/>
                <a:ea typeface="等线" panose="02010600030101010101" pitchFamily="2" charset="-122"/>
              </a:rPr>
              <a:t>当前海洋面临的主要问题；</a:t>
            </a:r>
            <a:endParaRPr lang="en-US" altLang="zh-CN" sz="1600" dirty="0">
              <a:solidFill>
                <a:srgbClr val="00B0F0"/>
              </a:solidFill>
              <a:latin typeface="等线" panose="02010600030101010101" pitchFamily="2" charset="-122"/>
              <a:ea typeface="等线" panose="02010600030101010101" pitchFamily="2" charset="-122"/>
            </a:endParaRPr>
          </a:p>
          <a:p>
            <a:pPr defTabSz="914400"/>
            <a:r>
              <a:rPr lang="en-US" altLang="zh-CN" sz="1600" dirty="0">
                <a:solidFill>
                  <a:srgbClr val="00B0F0"/>
                </a:solidFill>
                <a:latin typeface="等线" panose="02010600030101010101" pitchFamily="2" charset="-122"/>
                <a:ea typeface="等线" panose="02010600030101010101" pitchFamily="2" charset="-122"/>
              </a:rPr>
              <a:t>2.</a:t>
            </a:r>
            <a:r>
              <a:rPr lang="zh-CN" altLang="en-US" sz="1600" dirty="0">
                <a:solidFill>
                  <a:srgbClr val="00B0F0"/>
                </a:solidFill>
                <a:latin typeface="等线" panose="02010600030101010101" pitchFamily="2" charset="-122"/>
                <a:ea typeface="等线" panose="02010600030101010101" pitchFamily="2" charset="-122"/>
              </a:rPr>
              <a:t>保护海洋的具体做法</a:t>
            </a:r>
            <a:r>
              <a:rPr lang="zh-CN" altLang="en-US" sz="1600" dirty="0">
                <a:solidFill>
                  <a:prstClr val="black"/>
                </a:solidFill>
                <a:latin typeface="等线" panose="02010600030101010101" pitchFamily="2" charset="-122"/>
                <a:ea typeface="等线" panose="02010600030101010101" pitchFamily="2" charset="-122"/>
              </a:rPr>
              <a:t>。  </a:t>
            </a:r>
            <a:r>
              <a:rPr lang="zh-CN" altLang="en-US" sz="1600" b="1" dirty="0">
                <a:solidFill>
                  <a:prstClr val="black"/>
                </a:solidFill>
                <a:latin typeface="等线" panose="02010600030101010101" pitchFamily="2" charset="-122"/>
                <a:ea typeface="等线" panose="02010600030101010101" pitchFamily="2" charset="-122"/>
              </a:rPr>
              <a:t>宁波十校</a:t>
            </a:r>
            <a:endParaRPr lang="zh-CN" altLang="en-US" sz="1600" b="1" dirty="0">
              <a:solidFill>
                <a:prstClr val="black"/>
              </a:solidFill>
              <a:latin typeface="等线" panose="02010600030101010101" pitchFamily="2" charset="-122"/>
              <a:ea typeface="等线" panose="02010600030101010101" pitchFamily="2" charset="-122"/>
            </a:endParaRPr>
          </a:p>
        </p:txBody>
      </p:sp>
      <p:sp>
        <p:nvSpPr>
          <p:cNvPr id="26" name="文本框 25"/>
          <p:cNvSpPr txBox="1"/>
          <p:nvPr/>
        </p:nvSpPr>
        <p:spPr>
          <a:xfrm>
            <a:off x="18144" y="3073400"/>
            <a:ext cx="5587641" cy="1323439"/>
          </a:xfrm>
          <a:prstGeom prst="rect">
            <a:avLst/>
          </a:prstGeom>
          <a:noFill/>
          <a:ln>
            <a:solidFill>
              <a:schemeClr val="tx1">
                <a:lumMod val="85000"/>
                <a:lumOff val="15000"/>
              </a:schemeClr>
            </a:solidFill>
          </a:ln>
        </p:spPr>
        <p:txBody>
          <a:bodyPr wrap="square">
            <a:spAutoFit/>
          </a:bodyPr>
          <a:lstStyle/>
          <a:p>
            <a:pPr defTabSz="914400"/>
            <a:r>
              <a:rPr lang="zh-CN" altLang="en-US" sz="1600" dirty="0">
                <a:solidFill>
                  <a:prstClr val="black"/>
                </a:solidFill>
                <a:latin typeface="等线" panose="02010600030101010101" pitchFamily="2" charset="-122"/>
                <a:ea typeface="等线" panose="02010600030101010101" pitchFamily="2" charset="-122"/>
              </a:rPr>
              <a:t>假设你是李华，在社交媒体上看到有外国网友对中国教育创新很感兴趣，请你发布一篇</a:t>
            </a:r>
            <a:r>
              <a:rPr lang="zh-CN" altLang="en-US" sz="1600" dirty="0">
                <a:solidFill>
                  <a:prstClr val="black"/>
                </a:solidFill>
                <a:highlight>
                  <a:srgbClr val="00FF00"/>
                </a:highlight>
                <a:latin typeface="等线" panose="02010600030101010101" pitchFamily="2" charset="-122"/>
                <a:ea typeface="等线" panose="02010600030101010101" pitchFamily="2" charset="-122"/>
              </a:rPr>
              <a:t>英文帖</a:t>
            </a:r>
            <a:r>
              <a:rPr lang="zh-CN" altLang="en-US" sz="1600" dirty="0">
                <a:solidFill>
                  <a:prstClr val="black"/>
                </a:solidFill>
                <a:latin typeface="等线" panose="02010600030101010101" pitchFamily="2" charset="-122"/>
                <a:ea typeface="等线" panose="02010600030101010101" pitchFamily="2" charset="-122"/>
              </a:rPr>
              <a:t>子介绍</a:t>
            </a:r>
            <a:r>
              <a:rPr lang="zh-CN" altLang="en-US" sz="1600" dirty="0">
                <a:solidFill>
                  <a:srgbClr val="FF0000"/>
                </a:solidFill>
                <a:latin typeface="等线" panose="02010600030101010101" pitchFamily="2" charset="-122"/>
                <a:ea typeface="等线" panose="02010600030101010101" pitchFamily="2" charset="-122"/>
              </a:rPr>
              <a:t>你校的智慧课堂</a:t>
            </a:r>
            <a:r>
              <a:rPr lang="zh-CN" altLang="en-US" sz="1600" dirty="0">
                <a:solidFill>
                  <a:prstClr val="black"/>
                </a:solidFill>
                <a:latin typeface="等线" panose="02010600030101010101" pitchFamily="2" charset="-122"/>
                <a:ea typeface="等线" panose="02010600030101010101" pitchFamily="2" charset="-122"/>
              </a:rPr>
              <a:t>，内容包括：</a:t>
            </a:r>
            <a:endParaRPr lang="zh-CN" altLang="en-US" sz="1600" dirty="0">
              <a:solidFill>
                <a:prstClr val="black"/>
              </a:solidFill>
              <a:latin typeface="等线" panose="02010600030101010101" pitchFamily="2" charset="-122"/>
              <a:ea typeface="等线" panose="02010600030101010101" pitchFamily="2" charset="-122"/>
            </a:endParaRPr>
          </a:p>
          <a:p>
            <a:pPr defTabSz="914400"/>
            <a:r>
              <a:rPr lang="en-US" altLang="zh-CN" sz="1600" dirty="0">
                <a:solidFill>
                  <a:srgbClr val="00B0F0"/>
                </a:solidFill>
                <a:latin typeface="等线" panose="02010600030101010101" pitchFamily="2" charset="-122"/>
                <a:ea typeface="等线" panose="02010600030101010101" pitchFamily="2" charset="-122"/>
              </a:rPr>
              <a:t>1.</a:t>
            </a:r>
            <a:r>
              <a:rPr lang="zh-CN" altLang="en-US" sz="1600" dirty="0">
                <a:solidFill>
                  <a:srgbClr val="00B0F0"/>
                </a:solidFill>
                <a:latin typeface="等线" panose="02010600030101010101" pitchFamily="2" charset="-122"/>
                <a:ea typeface="等线" panose="02010600030101010101" pitchFamily="2" charset="-122"/>
              </a:rPr>
              <a:t>具体措施；</a:t>
            </a:r>
            <a:endParaRPr lang="en-US" altLang="zh-CN" sz="1600" dirty="0">
              <a:solidFill>
                <a:srgbClr val="00B0F0"/>
              </a:solidFill>
              <a:latin typeface="等线" panose="02010600030101010101" pitchFamily="2" charset="-122"/>
              <a:ea typeface="等线" panose="02010600030101010101" pitchFamily="2" charset="-122"/>
            </a:endParaRPr>
          </a:p>
          <a:p>
            <a:pPr defTabSz="914400"/>
            <a:r>
              <a:rPr lang="en-US" altLang="zh-CN" sz="1600" dirty="0">
                <a:solidFill>
                  <a:srgbClr val="00B0F0"/>
                </a:solidFill>
                <a:latin typeface="等线" panose="02010600030101010101" pitchFamily="2" charset="-122"/>
                <a:ea typeface="等线" panose="02010600030101010101" pitchFamily="2" charset="-122"/>
              </a:rPr>
              <a:t>2.</a:t>
            </a:r>
            <a:r>
              <a:rPr lang="zh-CN" altLang="en-US" sz="1600" dirty="0">
                <a:solidFill>
                  <a:srgbClr val="00B0F0"/>
                </a:solidFill>
                <a:latin typeface="等线" panose="02010600030101010101" pitchFamily="2" charset="-122"/>
                <a:ea typeface="等线" panose="02010600030101010101" pitchFamily="2" charset="-122"/>
              </a:rPr>
              <a:t>你的看法</a:t>
            </a:r>
            <a:r>
              <a:rPr lang="zh-CN" altLang="en-US" sz="1600" dirty="0">
                <a:solidFill>
                  <a:prstClr val="black"/>
                </a:solidFill>
                <a:latin typeface="等线" panose="02010600030101010101" pitchFamily="2" charset="-122"/>
                <a:ea typeface="等线" panose="02010600030101010101" pitchFamily="2" charset="-122"/>
              </a:rPr>
              <a:t>。             </a:t>
            </a:r>
            <a:r>
              <a:rPr lang="en-US" altLang="zh-CN" sz="1600" b="1" dirty="0">
                <a:solidFill>
                  <a:prstClr val="black"/>
                </a:solidFill>
                <a:latin typeface="等线" panose="02010600030101010101" pitchFamily="2" charset="-122"/>
                <a:ea typeface="等线" panose="02010600030101010101" pitchFamily="2" charset="-122"/>
              </a:rPr>
              <a:t>Z20</a:t>
            </a:r>
            <a:endParaRPr lang="en-US" altLang="zh-CN" sz="1600" b="1" dirty="0">
              <a:solidFill>
                <a:prstClr val="black"/>
              </a:solidFill>
              <a:latin typeface="等线" panose="02010600030101010101" pitchFamily="2" charset="-122"/>
              <a:ea typeface="等线" panose="02010600030101010101" pitchFamily="2" charset="-122"/>
            </a:endParaRPr>
          </a:p>
        </p:txBody>
      </p:sp>
      <p:sp>
        <p:nvSpPr>
          <p:cNvPr id="27" name="文本框 26"/>
          <p:cNvSpPr txBox="1"/>
          <p:nvPr/>
        </p:nvSpPr>
        <p:spPr>
          <a:xfrm>
            <a:off x="21773" y="4596538"/>
            <a:ext cx="5587641" cy="1077218"/>
          </a:xfrm>
          <a:prstGeom prst="rect">
            <a:avLst/>
          </a:prstGeom>
          <a:solidFill>
            <a:schemeClr val="bg2"/>
          </a:solidFill>
          <a:ln>
            <a:solidFill>
              <a:schemeClr val="tx1">
                <a:lumMod val="85000"/>
                <a:lumOff val="15000"/>
              </a:schemeClr>
            </a:solidFill>
          </a:ln>
        </p:spPr>
        <p:txBody>
          <a:bodyPr wrap="square">
            <a:spAutoFit/>
          </a:bodyPr>
          <a:lstStyle/>
          <a:p>
            <a:pPr defTabSz="914400"/>
            <a:r>
              <a:rPr lang="zh-CN" altLang="en-US" sz="1600" dirty="0">
                <a:solidFill>
                  <a:prstClr val="black"/>
                </a:solidFill>
                <a:latin typeface="等线" panose="02010600030101010101" pitchFamily="2" charset="-122"/>
                <a:ea typeface="等线" panose="02010600030101010101" pitchFamily="2" charset="-122"/>
              </a:rPr>
              <a:t>口语课上，外教组织同学们讨论：“</a:t>
            </a:r>
            <a:r>
              <a:rPr lang="zh-CN" altLang="en-US" sz="1600" dirty="0">
                <a:solidFill>
                  <a:srgbClr val="FF0000"/>
                </a:solidFill>
                <a:latin typeface="等线" panose="02010600030101010101" pitchFamily="2" charset="-122"/>
                <a:ea typeface="等线" panose="02010600030101010101" pitchFamily="2" charset="-122"/>
              </a:rPr>
              <a:t>假如你可以带一件现代物品穿越古代，你会带什么？</a:t>
            </a:r>
            <a:r>
              <a:rPr lang="zh-CN" altLang="en-US" sz="1600" dirty="0">
                <a:solidFill>
                  <a:prstClr val="black"/>
                </a:solidFill>
                <a:latin typeface="等线" panose="02010600030101010101" pitchFamily="2" charset="-122"/>
                <a:ea typeface="等线" panose="02010600030101010101" pitchFamily="2" charset="-122"/>
              </a:rPr>
              <a:t>”请你准备一篇</a:t>
            </a:r>
            <a:r>
              <a:rPr lang="zh-CN" altLang="en-US" sz="1600" dirty="0">
                <a:solidFill>
                  <a:prstClr val="black"/>
                </a:solidFill>
                <a:highlight>
                  <a:srgbClr val="00FF00"/>
                </a:highlight>
                <a:latin typeface="等线" panose="02010600030101010101" pitchFamily="2" charset="-122"/>
                <a:ea typeface="等线" panose="02010600030101010101" pitchFamily="2" charset="-122"/>
              </a:rPr>
              <a:t>发言稿</a:t>
            </a:r>
            <a:r>
              <a:rPr lang="zh-CN" altLang="en-US" sz="1600" dirty="0">
                <a:solidFill>
                  <a:prstClr val="black"/>
                </a:solidFill>
                <a:latin typeface="等线" panose="02010600030101010101" pitchFamily="2" charset="-122"/>
                <a:ea typeface="等线" panose="02010600030101010101" pitchFamily="2" charset="-122"/>
              </a:rPr>
              <a:t>内容包括：</a:t>
            </a:r>
            <a:endParaRPr lang="zh-CN" altLang="en-US" sz="1600" dirty="0">
              <a:solidFill>
                <a:prstClr val="black"/>
              </a:solidFill>
              <a:latin typeface="等线" panose="02010600030101010101" pitchFamily="2" charset="-122"/>
              <a:ea typeface="等线" panose="02010600030101010101" pitchFamily="2" charset="-122"/>
            </a:endParaRPr>
          </a:p>
          <a:p>
            <a:pPr defTabSz="914400"/>
            <a:r>
              <a:rPr lang="en-US" altLang="zh-CN" sz="1600" dirty="0">
                <a:solidFill>
                  <a:srgbClr val="00B0F0"/>
                </a:solidFill>
                <a:latin typeface="等线" panose="02010600030101010101" pitchFamily="2" charset="-122"/>
                <a:ea typeface="等线" panose="02010600030101010101" pitchFamily="2" charset="-122"/>
              </a:rPr>
              <a:t>1.</a:t>
            </a:r>
            <a:r>
              <a:rPr lang="zh-CN" altLang="en-US" sz="1600" dirty="0">
                <a:solidFill>
                  <a:srgbClr val="00B0F0"/>
                </a:solidFill>
                <a:latin typeface="等线" panose="02010600030101010101" pitchFamily="2" charset="-122"/>
                <a:ea typeface="等线" panose="02010600030101010101" pitchFamily="2" charset="-122"/>
              </a:rPr>
              <a:t>简介物品；</a:t>
            </a:r>
            <a:endParaRPr lang="en-US" altLang="zh-CN" sz="1600" dirty="0">
              <a:solidFill>
                <a:srgbClr val="00B0F0"/>
              </a:solidFill>
              <a:latin typeface="等线" panose="02010600030101010101" pitchFamily="2" charset="-122"/>
              <a:ea typeface="等线" panose="02010600030101010101" pitchFamily="2" charset="-122"/>
            </a:endParaRPr>
          </a:p>
          <a:p>
            <a:pPr defTabSz="914400"/>
            <a:r>
              <a:rPr lang="en-US" altLang="zh-CN" sz="1600" dirty="0">
                <a:solidFill>
                  <a:srgbClr val="00B0F0"/>
                </a:solidFill>
                <a:latin typeface="等线" panose="02010600030101010101" pitchFamily="2" charset="-122"/>
                <a:ea typeface="等线" panose="02010600030101010101" pitchFamily="2" charset="-122"/>
              </a:rPr>
              <a:t>2.</a:t>
            </a:r>
            <a:r>
              <a:rPr lang="zh-CN" altLang="en-US" sz="1600" dirty="0">
                <a:solidFill>
                  <a:srgbClr val="00B0F0"/>
                </a:solidFill>
                <a:latin typeface="等线" panose="02010600030101010101" pitchFamily="2" charset="-122"/>
                <a:ea typeface="等线" panose="02010600030101010101" pitchFamily="2" charset="-122"/>
              </a:rPr>
              <a:t>你的理由</a:t>
            </a:r>
            <a:r>
              <a:rPr lang="zh-CN" altLang="en-US" sz="1600" dirty="0">
                <a:solidFill>
                  <a:prstClr val="black"/>
                </a:solidFill>
                <a:latin typeface="等线" panose="02010600030101010101" pitchFamily="2" charset="-122"/>
                <a:ea typeface="等线" panose="02010600030101010101" pitchFamily="2" charset="-122"/>
              </a:rPr>
              <a:t>。             </a:t>
            </a:r>
            <a:r>
              <a:rPr lang="zh-CN" altLang="en-US" sz="1600" b="1" dirty="0">
                <a:solidFill>
                  <a:prstClr val="black"/>
                </a:solidFill>
                <a:latin typeface="等线" panose="02010600030101010101" pitchFamily="2" charset="-122"/>
                <a:ea typeface="等线" panose="02010600030101010101" pitchFamily="2" charset="-122"/>
              </a:rPr>
              <a:t>深圳二模</a:t>
            </a:r>
            <a:endParaRPr lang="zh-CN" altLang="en-US" sz="1600" b="1" dirty="0">
              <a:solidFill>
                <a:prstClr val="black"/>
              </a:solidFill>
              <a:latin typeface="等线" panose="02010600030101010101" pitchFamily="2" charset="-122"/>
              <a:ea typeface="等线" panose="02010600030101010101" pitchFamily="2" charset="-122"/>
            </a:endParaRPr>
          </a:p>
        </p:txBody>
      </p:sp>
      <p:sp>
        <p:nvSpPr>
          <p:cNvPr id="28" name="文本框 27"/>
          <p:cNvSpPr txBox="1"/>
          <p:nvPr/>
        </p:nvSpPr>
        <p:spPr>
          <a:xfrm>
            <a:off x="6586215" y="1525251"/>
            <a:ext cx="5582199" cy="1477328"/>
          </a:xfrm>
          <a:prstGeom prst="rect">
            <a:avLst/>
          </a:prstGeom>
          <a:noFill/>
          <a:ln>
            <a:solidFill>
              <a:schemeClr val="tx1">
                <a:lumMod val="85000"/>
                <a:lumOff val="15000"/>
              </a:schemeClr>
            </a:solidFill>
          </a:ln>
        </p:spPr>
        <p:txBody>
          <a:bodyPr wrap="square">
            <a:spAutoFit/>
          </a:bodyPr>
          <a:lstStyle/>
          <a:p>
            <a:pPr defTabSz="914400"/>
            <a:r>
              <a:rPr lang="zh-CN" altLang="en-US" dirty="0">
                <a:solidFill>
                  <a:prstClr val="black"/>
                </a:solidFill>
                <a:latin typeface="等线" panose="02010600030101010101" pitchFamily="2" charset="-122"/>
                <a:ea typeface="等线" panose="02010600030101010101" pitchFamily="2" charset="-122"/>
              </a:rPr>
              <a:t>假定你是高中生李华，你校英语报正在开展关于“</a:t>
            </a:r>
            <a:r>
              <a:rPr lang="zh-CN" altLang="en-US" dirty="0">
                <a:solidFill>
                  <a:srgbClr val="FF0000"/>
                </a:solidFill>
                <a:latin typeface="等线" panose="02010600030101010101" pitchFamily="2" charset="-122"/>
                <a:ea typeface="等线" panose="02010600030101010101" pitchFamily="2" charset="-122"/>
              </a:rPr>
              <a:t>社区服务是否该列入毕业条件</a:t>
            </a:r>
            <a:r>
              <a:rPr lang="zh-CN" altLang="en-US" dirty="0">
                <a:solidFill>
                  <a:prstClr val="black"/>
                </a:solidFill>
                <a:latin typeface="等线" panose="02010600030101010101" pitchFamily="2" charset="-122"/>
                <a:ea typeface="等线" panose="02010600030101010101" pitchFamily="2" charset="-122"/>
              </a:rPr>
              <a:t>”的讨论，请你写一篇文章</a:t>
            </a:r>
            <a:r>
              <a:rPr lang="zh-CN" altLang="en-US" dirty="0">
                <a:solidFill>
                  <a:prstClr val="black"/>
                </a:solidFill>
                <a:highlight>
                  <a:srgbClr val="00FF00"/>
                </a:highlight>
                <a:latin typeface="等线" panose="02010600030101010101" pitchFamily="2" charset="-122"/>
                <a:ea typeface="等线" panose="02010600030101010101" pitchFamily="2" charset="-122"/>
              </a:rPr>
              <a:t>投稿</a:t>
            </a:r>
            <a:r>
              <a:rPr lang="zh-CN" altLang="en-US" dirty="0">
                <a:solidFill>
                  <a:prstClr val="black"/>
                </a:solidFill>
                <a:latin typeface="等线" panose="02010600030101010101" pitchFamily="2" charset="-122"/>
                <a:ea typeface="等线" panose="02010600030101010101" pitchFamily="2" charset="-122"/>
              </a:rPr>
              <a:t>，内容包括：</a:t>
            </a:r>
            <a:endParaRPr lang="zh-CN" altLang="en-US" dirty="0">
              <a:solidFill>
                <a:prstClr val="black"/>
              </a:solidFill>
              <a:latin typeface="等线" panose="02010600030101010101" pitchFamily="2" charset="-122"/>
              <a:ea typeface="等线" panose="02010600030101010101" pitchFamily="2" charset="-122"/>
            </a:endParaRPr>
          </a:p>
          <a:p>
            <a:pPr defTabSz="914400"/>
            <a:r>
              <a:rPr lang="en-US" altLang="zh-CN" dirty="0">
                <a:solidFill>
                  <a:srgbClr val="00B0F0"/>
                </a:solidFill>
                <a:latin typeface="等线" panose="02010600030101010101" pitchFamily="2" charset="-122"/>
                <a:ea typeface="等线" panose="02010600030101010101" pitchFamily="2" charset="-122"/>
              </a:rPr>
              <a:t>1.</a:t>
            </a:r>
            <a:r>
              <a:rPr lang="zh-CN" altLang="en-US" dirty="0">
                <a:solidFill>
                  <a:srgbClr val="00B0F0"/>
                </a:solidFill>
                <a:latin typeface="等线" panose="02010600030101010101" pitchFamily="2" charset="-122"/>
                <a:ea typeface="等线" panose="02010600030101010101" pitchFamily="2" charset="-122"/>
              </a:rPr>
              <a:t>你的观点</a:t>
            </a:r>
            <a:endParaRPr lang="zh-CN" altLang="en-US" dirty="0">
              <a:solidFill>
                <a:srgbClr val="00B0F0"/>
              </a:solidFill>
              <a:latin typeface="等线" panose="02010600030101010101" pitchFamily="2" charset="-122"/>
              <a:ea typeface="等线" panose="02010600030101010101" pitchFamily="2" charset="-122"/>
            </a:endParaRPr>
          </a:p>
          <a:p>
            <a:pPr defTabSz="914400"/>
            <a:r>
              <a:rPr lang="en-US" altLang="zh-CN" dirty="0">
                <a:solidFill>
                  <a:srgbClr val="00B0F0"/>
                </a:solidFill>
                <a:latin typeface="等线" panose="02010600030101010101" pitchFamily="2" charset="-122"/>
                <a:ea typeface="等线" panose="02010600030101010101" pitchFamily="2" charset="-122"/>
              </a:rPr>
              <a:t>2.</a:t>
            </a:r>
            <a:r>
              <a:rPr lang="zh-CN" altLang="en-US" dirty="0">
                <a:solidFill>
                  <a:srgbClr val="00B0F0"/>
                </a:solidFill>
                <a:latin typeface="等线" panose="02010600030101010101" pitchFamily="2" charset="-122"/>
                <a:ea typeface="等线" panose="02010600030101010101" pitchFamily="2" charset="-122"/>
              </a:rPr>
              <a:t>你的理由                  </a:t>
            </a:r>
            <a:r>
              <a:rPr lang="zh-CN" altLang="en-US" sz="1600" b="1" dirty="0">
                <a:solidFill>
                  <a:prstClr val="black"/>
                </a:solidFill>
                <a:latin typeface="等线" panose="02010600030101010101" pitchFamily="2" charset="-122"/>
                <a:ea typeface="等线" panose="02010600030101010101" pitchFamily="2" charset="-122"/>
              </a:rPr>
              <a:t>温州二模</a:t>
            </a:r>
            <a:endParaRPr lang="zh-CN" altLang="en-US" sz="1600" b="1" dirty="0">
              <a:solidFill>
                <a:prstClr val="black"/>
              </a:solidFill>
              <a:latin typeface="等线" panose="02010600030101010101" pitchFamily="2" charset="-122"/>
              <a:ea typeface="等线" panose="02010600030101010101" pitchFamily="2" charset="-122"/>
            </a:endParaRPr>
          </a:p>
        </p:txBody>
      </p:sp>
      <p:sp>
        <p:nvSpPr>
          <p:cNvPr id="29" name="文本框 28"/>
          <p:cNvSpPr txBox="1"/>
          <p:nvPr/>
        </p:nvSpPr>
        <p:spPr>
          <a:xfrm>
            <a:off x="6597101" y="5613400"/>
            <a:ext cx="5582199" cy="1323439"/>
          </a:xfrm>
          <a:prstGeom prst="rect">
            <a:avLst/>
          </a:prstGeom>
          <a:noFill/>
          <a:ln>
            <a:solidFill>
              <a:schemeClr val="tx1">
                <a:lumMod val="85000"/>
                <a:lumOff val="15000"/>
              </a:schemeClr>
            </a:solidFill>
          </a:ln>
        </p:spPr>
        <p:txBody>
          <a:bodyPr wrap="square">
            <a:spAutoFit/>
          </a:bodyPr>
          <a:lstStyle/>
          <a:p>
            <a:pPr defTabSz="914400"/>
            <a:r>
              <a:rPr lang="zh-CN" altLang="en-US" sz="1600" dirty="0">
                <a:solidFill>
                  <a:prstClr val="black"/>
                </a:solidFill>
                <a:latin typeface="等线" panose="02010600030101010101" pitchFamily="2" charset="-122"/>
                <a:ea typeface="等线" panose="02010600030101010101" pitchFamily="2" charset="-122"/>
              </a:rPr>
              <a:t>假如你是李华，你们学校的校报</a:t>
            </a:r>
            <a:r>
              <a:rPr lang="zh-CN" altLang="en-US" sz="1600" dirty="0">
                <a:solidFill>
                  <a:srgbClr val="0070C0"/>
                </a:solidFill>
                <a:latin typeface="等线" panose="02010600030101010101" pitchFamily="2" charset="-122"/>
                <a:ea typeface="等线" panose="02010600030101010101" pitchFamily="2" charset="-122"/>
              </a:rPr>
              <a:t>英语论坛</a:t>
            </a:r>
            <a:r>
              <a:rPr lang="en-US" altLang="zh-CN" sz="1600" dirty="0">
                <a:solidFill>
                  <a:prstClr val="black"/>
                </a:solidFill>
                <a:latin typeface="等线" panose="02010600030101010101" pitchFamily="2" charset="-122"/>
                <a:ea typeface="等线" panose="02010600030101010101" pitchFamily="2" charset="-122"/>
              </a:rPr>
              <a:t>(English Forum)</a:t>
            </a:r>
            <a:r>
              <a:rPr lang="zh-CN" altLang="en-US" sz="1600" dirty="0">
                <a:solidFill>
                  <a:prstClr val="black"/>
                </a:solidFill>
                <a:latin typeface="等线" panose="02010600030101010101" pitchFamily="2" charset="-122"/>
                <a:ea typeface="等线" panose="02010600030101010101" pitchFamily="2" charset="-122"/>
              </a:rPr>
              <a:t>正在组织一次讨论活动。主题是“</a:t>
            </a:r>
            <a:r>
              <a:rPr lang="en-US" altLang="zh-CN" sz="1600" b="1" dirty="0">
                <a:solidFill>
                  <a:srgbClr val="ED7D31">
                    <a:lumMod val="75000"/>
                  </a:srgbClr>
                </a:solidFill>
                <a:latin typeface="等线" panose="02010600030101010101" pitchFamily="2" charset="-122"/>
                <a:ea typeface="等线" panose="02010600030101010101" pitchFamily="2" charset="-122"/>
              </a:rPr>
              <a:t>AI And Our Study”</a:t>
            </a:r>
            <a:r>
              <a:rPr lang="zh-CN" altLang="en-US" sz="1600" b="1" dirty="0">
                <a:solidFill>
                  <a:srgbClr val="ED7D31">
                    <a:lumMod val="75000"/>
                  </a:srgbClr>
                </a:solidFill>
                <a:latin typeface="等线" panose="02010600030101010101" pitchFamily="2" charset="-122"/>
                <a:ea typeface="等线" panose="02010600030101010101" pitchFamily="2" charset="-122"/>
              </a:rPr>
              <a:t>。</a:t>
            </a:r>
            <a:endParaRPr lang="en-US" altLang="zh-CN" sz="1600" b="1" dirty="0">
              <a:solidFill>
                <a:srgbClr val="ED7D31">
                  <a:lumMod val="75000"/>
                </a:srgbClr>
              </a:solidFill>
              <a:latin typeface="等线" panose="02010600030101010101" pitchFamily="2" charset="-122"/>
              <a:ea typeface="等线" panose="02010600030101010101" pitchFamily="2" charset="-122"/>
            </a:endParaRPr>
          </a:p>
          <a:p>
            <a:pPr defTabSz="914400"/>
            <a:r>
              <a:rPr lang="zh-CN" altLang="en-US" sz="1600" dirty="0">
                <a:solidFill>
                  <a:prstClr val="black"/>
                </a:solidFill>
                <a:latin typeface="等线" panose="02010600030101010101" pitchFamily="2" charset="-122"/>
                <a:ea typeface="等线" panose="02010600030101010101" pitchFamily="2" charset="-122"/>
              </a:rPr>
              <a:t>请你写一篇英语文章</a:t>
            </a:r>
            <a:r>
              <a:rPr lang="zh-CN" altLang="en-US" sz="1600" dirty="0">
                <a:solidFill>
                  <a:prstClr val="black"/>
                </a:solidFill>
                <a:highlight>
                  <a:srgbClr val="00FF00"/>
                </a:highlight>
                <a:latin typeface="等线" panose="02010600030101010101" pitchFamily="2" charset="-122"/>
                <a:ea typeface="等线" panose="02010600030101010101" pitchFamily="2" charset="-122"/>
              </a:rPr>
              <a:t>投稿</a:t>
            </a:r>
            <a:r>
              <a:rPr lang="zh-CN" altLang="en-US" sz="1600" dirty="0">
                <a:solidFill>
                  <a:prstClr val="black"/>
                </a:solidFill>
                <a:latin typeface="等线" panose="02010600030101010101" pitchFamily="2" charset="-122"/>
                <a:ea typeface="等线" panose="02010600030101010101" pitchFamily="2" charset="-122"/>
              </a:rPr>
              <a:t>。内容包括</a:t>
            </a:r>
            <a:r>
              <a:rPr lang="en-US" altLang="zh-CN" sz="1600" dirty="0">
                <a:solidFill>
                  <a:prstClr val="black"/>
                </a:solidFill>
                <a:latin typeface="等线" panose="02010600030101010101" pitchFamily="2" charset="-122"/>
                <a:ea typeface="等线" panose="02010600030101010101" pitchFamily="2" charset="-122"/>
              </a:rPr>
              <a:t>:</a:t>
            </a:r>
            <a:endParaRPr lang="en-US" altLang="zh-CN" sz="1600" dirty="0">
              <a:solidFill>
                <a:prstClr val="black"/>
              </a:solidFill>
              <a:latin typeface="等线" panose="02010600030101010101" pitchFamily="2" charset="-122"/>
              <a:ea typeface="等线" panose="02010600030101010101" pitchFamily="2" charset="-122"/>
            </a:endParaRPr>
          </a:p>
          <a:p>
            <a:pPr defTabSz="914400"/>
            <a:r>
              <a:rPr lang="en-US" altLang="zh-CN" sz="1600" dirty="0">
                <a:solidFill>
                  <a:prstClr val="black"/>
                </a:solidFill>
                <a:latin typeface="等线" panose="02010600030101010101" pitchFamily="2" charset="-122"/>
                <a:ea typeface="等线" panose="02010600030101010101" pitchFamily="2" charset="-122"/>
              </a:rPr>
              <a:t>1.</a:t>
            </a:r>
            <a:r>
              <a:rPr lang="en-US" altLang="zh-CN" sz="1600" dirty="0">
                <a:solidFill>
                  <a:srgbClr val="0070C0"/>
                </a:solidFill>
                <a:latin typeface="等线" panose="02010600030101010101" pitchFamily="2" charset="-122"/>
                <a:ea typeface="等线" panose="02010600030101010101" pitchFamily="2" charset="-122"/>
              </a:rPr>
              <a:t>AI</a:t>
            </a:r>
            <a:r>
              <a:rPr lang="zh-CN" altLang="en-US" sz="1600" dirty="0">
                <a:solidFill>
                  <a:srgbClr val="0070C0"/>
                </a:solidFill>
                <a:latin typeface="等线" panose="02010600030101010101" pitchFamily="2" charset="-122"/>
                <a:ea typeface="等线" panose="02010600030101010101" pitchFamily="2" charset="-122"/>
              </a:rPr>
              <a:t>用于学习的现状</a:t>
            </a:r>
            <a:r>
              <a:rPr lang="en-US" altLang="zh-CN" sz="1600" dirty="0">
                <a:solidFill>
                  <a:prstClr val="black"/>
                </a:solidFill>
                <a:latin typeface="等线" panose="02010600030101010101" pitchFamily="2" charset="-122"/>
                <a:ea typeface="等线" panose="02010600030101010101" pitchFamily="2" charset="-122"/>
              </a:rPr>
              <a:t>;     </a:t>
            </a:r>
            <a:endParaRPr lang="en-US" altLang="zh-CN" sz="1600" dirty="0">
              <a:solidFill>
                <a:prstClr val="black"/>
              </a:solidFill>
              <a:latin typeface="等线" panose="02010600030101010101" pitchFamily="2" charset="-122"/>
              <a:ea typeface="等线" panose="02010600030101010101" pitchFamily="2" charset="-122"/>
            </a:endParaRPr>
          </a:p>
          <a:p>
            <a:pPr defTabSz="914400"/>
            <a:r>
              <a:rPr lang="en-US" altLang="zh-CN" sz="1600" dirty="0">
                <a:solidFill>
                  <a:prstClr val="black"/>
                </a:solidFill>
                <a:latin typeface="等线" panose="02010600030101010101" pitchFamily="2" charset="-122"/>
                <a:ea typeface="等线" panose="02010600030101010101" pitchFamily="2" charset="-122"/>
              </a:rPr>
              <a:t>2.</a:t>
            </a:r>
            <a:r>
              <a:rPr lang="zh-CN" altLang="en-US" sz="1600" dirty="0">
                <a:solidFill>
                  <a:srgbClr val="0070C0"/>
                </a:solidFill>
                <a:latin typeface="等线" panose="02010600030101010101" pitchFamily="2" charset="-122"/>
                <a:ea typeface="等线" panose="02010600030101010101" pitchFamily="2" charset="-122"/>
              </a:rPr>
              <a:t>你的看法或</a:t>
            </a:r>
            <a:r>
              <a:rPr lang="zh-CN" altLang="en-US" sz="1600" dirty="0">
                <a:solidFill>
                  <a:srgbClr val="FF0000"/>
                </a:solidFill>
                <a:latin typeface="等线" panose="02010600030101010101" pitchFamily="2" charset="-122"/>
                <a:ea typeface="等线" panose="02010600030101010101" pitchFamily="2" charset="-122"/>
              </a:rPr>
              <a:t>建议           </a:t>
            </a:r>
            <a:r>
              <a:rPr lang="zh-CN" altLang="en-US" sz="1600" b="1" dirty="0">
                <a:solidFill>
                  <a:prstClr val="black"/>
                </a:solidFill>
                <a:latin typeface="等线" panose="02010600030101010101" pitchFamily="2" charset="-122"/>
                <a:ea typeface="等线" panose="02010600030101010101" pitchFamily="2" charset="-122"/>
              </a:rPr>
              <a:t>金丽衢十二校</a:t>
            </a:r>
            <a:endParaRPr lang="zh-CN" altLang="en-US" sz="1600" b="1" dirty="0">
              <a:solidFill>
                <a:prstClr val="black"/>
              </a:solidFill>
              <a:latin typeface="等线" panose="02010600030101010101" pitchFamily="2" charset="-122"/>
              <a:ea typeface="等线" panose="02010600030101010101" pitchFamily="2" charset="-122"/>
            </a:endParaRPr>
          </a:p>
        </p:txBody>
      </p:sp>
      <p:sp>
        <p:nvSpPr>
          <p:cNvPr id="30" name="文本框 29"/>
          <p:cNvSpPr txBox="1"/>
          <p:nvPr/>
        </p:nvSpPr>
        <p:spPr>
          <a:xfrm>
            <a:off x="6609801" y="4116051"/>
            <a:ext cx="5582199" cy="1477328"/>
          </a:xfrm>
          <a:prstGeom prst="rect">
            <a:avLst/>
          </a:prstGeom>
          <a:noFill/>
          <a:ln>
            <a:solidFill>
              <a:schemeClr val="tx1">
                <a:lumMod val="85000"/>
                <a:lumOff val="15000"/>
              </a:schemeClr>
            </a:solidFill>
          </a:ln>
        </p:spPr>
        <p:txBody>
          <a:bodyPr wrap="square">
            <a:spAutoFit/>
          </a:bodyPr>
          <a:lstStyle/>
          <a:p>
            <a:pPr defTabSz="914400"/>
            <a:r>
              <a:rPr lang="zh-CN" altLang="en-US" dirty="0">
                <a:solidFill>
                  <a:prstClr val="black"/>
                </a:solidFill>
                <a:latin typeface="等线" panose="02010600030101010101" pitchFamily="2" charset="-122"/>
                <a:ea typeface="等线" panose="02010600030101010101" pitchFamily="2" charset="-122"/>
              </a:rPr>
              <a:t>假定你是李华，你校</a:t>
            </a:r>
            <a:r>
              <a:rPr lang="zh-CN" altLang="en-US" dirty="0">
                <a:solidFill>
                  <a:srgbClr val="FF0000"/>
                </a:solidFill>
                <a:latin typeface="等线" panose="02010600030101010101" pitchFamily="2" charset="-122"/>
                <a:ea typeface="等线" panose="02010600030101010101" pitchFamily="2" charset="-122"/>
              </a:rPr>
              <a:t>有些学生把老师的照片制作成表情包</a:t>
            </a:r>
            <a:r>
              <a:rPr lang="en-US" altLang="zh-CN" dirty="0">
                <a:solidFill>
                  <a:srgbClr val="FF0000"/>
                </a:solidFill>
                <a:latin typeface="等线" panose="02010600030101010101" pitchFamily="2" charset="-122"/>
                <a:ea typeface="等线" panose="02010600030101010101" pitchFamily="2" charset="-122"/>
              </a:rPr>
              <a:t>(meme)</a:t>
            </a:r>
            <a:r>
              <a:rPr lang="zh-CN" altLang="en-US" dirty="0">
                <a:solidFill>
                  <a:srgbClr val="FF0000"/>
                </a:solidFill>
                <a:latin typeface="等线" panose="02010600030101010101" pitchFamily="2" charset="-122"/>
                <a:ea typeface="等线" panose="02010600030101010101" pitchFamily="2" charset="-122"/>
              </a:rPr>
              <a:t>并在社交媒体上传播</a:t>
            </a:r>
            <a:r>
              <a:rPr lang="zh-CN" altLang="en-US" dirty="0">
                <a:solidFill>
                  <a:prstClr val="black"/>
                </a:solidFill>
                <a:latin typeface="等线" panose="02010600030101010101" pitchFamily="2" charset="-122"/>
                <a:ea typeface="等线" panose="02010600030101010101" pitchFamily="2" charset="-122"/>
              </a:rPr>
              <a:t>，针对这一现象，请给校英语报 </a:t>
            </a:r>
            <a:r>
              <a:rPr lang="en-US" altLang="zh-CN" dirty="0">
                <a:solidFill>
                  <a:prstClr val="black"/>
                </a:solidFill>
                <a:latin typeface="等线" panose="02010600030101010101" pitchFamily="2" charset="-122"/>
                <a:ea typeface="等线" panose="02010600030101010101" pitchFamily="2" charset="-122"/>
              </a:rPr>
              <a:t>Letters </a:t>
            </a:r>
            <a:r>
              <a:rPr lang="zh-CN" altLang="en-US" dirty="0">
                <a:solidFill>
                  <a:prstClr val="black"/>
                </a:solidFill>
                <a:latin typeface="等线" panose="02010600030101010101" pitchFamily="2" charset="-122"/>
                <a:ea typeface="等线" panose="02010600030101010101" pitchFamily="2" charset="-122"/>
              </a:rPr>
              <a:t>专栏</a:t>
            </a:r>
            <a:r>
              <a:rPr lang="zh-CN" altLang="en-US" dirty="0">
                <a:solidFill>
                  <a:prstClr val="black"/>
                </a:solidFill>
                <a:highlight>
                  <a:srgbClr val="00FF00"/>
                </a:highlight>
                <a:latin typeface="等线" panose="02010600030101010101" pitchFamily="2" charset="-122"/>
                <a:ea typeface="等线" panose="02010600030101010101" pitchFamily="2" charset="-122"/>
              </a:rPr>
              <a:t>投稿</a:t>
            </a:r>
            <a:r>
              <a:rPr lang="zh-CN" altLang="en-US" dirty="0">
                <a:solidFill>
                  <a:prstClr val="black"/>
                </a:solidFill>
                <a:latin typeface="等线" panose="02010600030101010101" pitchFamily="2" charset="-122"/>
                <a:ea typeface="等线" panose="02010600030101010101" pitchFamily="2" charset="-122"/>
              </a:rPr>
              <a:t>，内容包括： </a:t>
            </a:r>
            <a:endParaRPr lang="zh-CN" altLang="en-US" dirty="0">
              <a:solidFill>
                <a:prstClr val="black"/>
              </a:solidFill>
              <a:latin typeface="等线" panose="02010600030101010101" pitchFamily="2" charset="-122"/>
              <a:ea typeface="等线" panose="02010600030101010101" pitchFamily="2" charset="-122"/>
            </a:endParaRPr>
          </a:p>
          <a:p>
            <a:pPr marL="342900" indent="-342900" defTabSz="914400">
              <a:buFontTx/>
              <a:buAutoNum type="arabicParenBoth"/>
            </a:pPr>
            <a:r>
              <a:rPr lang="zh-CN" altLang="en-US" dirty="0">
                <a:solidFill>
                  <a:srgbClr val="00B0F0"/>
                </a:solidFill>
                <a:latin typeface="等线" panose="02010600030101010101" pitchFamily="2" charset="-122"/>
                <a:ea typeface="等线" panose="02010600030101010101" pitchFamily="2" charset="-122"/>
              </a:rPr>
              <a:t>陈述观点； </a:t>
            </a:r>
            <a:endParaRPr lang="en-US" altLang="zh-CN" dirty="0">
              <a:solidFill>
                <a:srgbClr val="00B0F0"/>
              </a:solidFill>
              <a:latin typeface="等线" panose="02010600030101010101" pitchFamily="2" charset="-122"/>
              <a:ea typeface="等线" panose="02010600030101010101" pitchFamily="2" charset="-122"/>
            </a:endParaRPr>
          </a:p>
          <a:p>
            <a:pPr defTabSz="914400"/>
            <a:r>
              <a:rPr lang="en-US" altLang="zh-CN" dirty="0">
                <a:solidFill>
                  <a:srgbClr val="00B0F0"/>
                </a:solidFill>
                <a:latin typeface="等线" panose="02010600030101010101" pitchFamily="2" charset="-122"/>
                <a:ea typeface="等线" panose="02010600030101010101" pitchFamily="2" charset="-122"/>
              </a:rPr>
              <a:t>(2) </a:t>
            </a:r>
            <a:r>
              <a:rPr lang="zh-CN" altLang="en-US" dirty="0">
                <a:solidFill>
                  <a:srgbClr val="00B0F0"/>
                </a:solidFill>
                <a:latin typeface="等线" panose="02010600030101010101" pitchFamily="2" charset="-122"/>
                <a:ea typeface="等线" panose="02010600030101010101" pitchFamily="2" charset="-122"/>
              </a:rPr>
              <a:t>提出建议</a:t>
            </a:r>
            <a:r>
              <a:rPr lang="zh-CN" altLang="en-US" dirty="0">
                <a:solidFill>
                  <a:prstClr val="black"/>
                </a:solidFill>
                <a:latin typeface="等线" panose="02010600030101010101" pitchFamily="2" charset="-122"/>
                <a:ea typeface="等线" panose="02010600030101010101" pitchFamily="2" charset="-122"/>
              </a:rPr>
              <a:t>。           </a:t>
            </a:r>
            <a:r>
              <a:rPr lang="zh-CN" altLang="en-US" sz="1600" b="1" dirty="0">
                <a:solidFill>
                  <a:prstClr val="black"/>
                </a:solidFill>
                <a:latin typeface="等线" panose="02010600030101010101" pitchFamily="2" charset="-122"/>
                <a:ea typeface="等线" panose="02010600030101010101" pitchFamily="2" charset="-122"/>
              </a:rPr>
              <a:t>湖丽衢三地市</a:t>
            </a:r>
            <a:endParaRPr lang="zh-CN" altLang="en-US" sz="1600" b="1" dirty="0">
              <a:solidFill>
                <a:prstClr val="black"/>
              </a:solidFill>
              <a:latin typeface="等线" panose="02010600030101010101" pitchFamily="2" charset="-122"/>
              <a:ea typeface="等线" panose="02010600030101010101" pitchFamily="2" charset="-122"/>
            </a:endParaRPr>
          </a:p>
        </p:txBody>
      </p:sp>
      <p:sp>
        <p:nvSpPr>
          <p:cNvPr id="31" name="文本框 30"/>
          <p:cNvSpPr txBox="1"/>
          <p:nvPr/>
        </p:nvSpPr>
        <p:spPr>
          <a:xfrm>
            <a:off x="6583494" y="2992160"/>
            <a:ext cx="5587641" cy="1077218"/>
          </a:xfrm>
          <a:prstGeom prst="rect">
            <a:avLst/>
          </a:prstGeom>
          <a:noFill/>
          <a:ln>
            <a:solidFill>
              <a:schemeClr val="tx1">
                <a:lumMod val="85000"/>
                <a:lumOff val="15000"/>
              </a:schemeClr>
            </a:solidFill>
          </a:ln>
        </p:spPr>
        <p:txBody>
          <a:bodyPr wrap="square">
            <a:spAutoFit/>
          </a:bodyPr>
          <a:lstStyle/>
          <a:p>
            <a:pPr defTabSz="914400"/>
            <a:r>
              <a:rPr lang="zh-CN" altLang="en-US" sz="1600" dirty="0">
                <a:solidFill>
                  <a:prstClr val="black"/>
                </a:solidFill>
                <a:latin typeface="等线" panose="02010600030101010101" pitchFamily="2" charset="-122"/>
                <a:ea typeface="等线" panose="02010600030101010101" pitchFamily="2" charset="-122"/>
              </a:rPr>
              <a:t>你校英文报</a:t>
            </a:r>
            <a:r>
              <a:rPr lang="en-US" altLang="zh-CN" sz="1600" dirty="0">
                <a:solidFill>
                  <a:prstClr val="black"/>
                </a:solidFill>
                <a:latin typeface="等线" panose="02010600030101010101" pitchFamily="2" charset="-122"/>
                <a:ea typeface="等线" panose="02010600030101010101" pitchFamily="2" charset="-122"/>
              </a:rPr>
              <a:t>Y</a:t>
            </a:r>
            <a:r>
              <a:rPr lang="en-US" altLang="zh-CN" sz="1600" dirty="0" err="1">
                <a:solidFill>
                  <a:prstClr val="black"/>
                </a:solidFill>
                <a:latin typeface="等线" panose="02010600030101010101" pitchFamily="2" charset="-122"/>
                <a:ea typeface="等线" panose="02010600030101010101" pitchFamily="2" charset="-122"/>
              </a:rPr>
              <a:t>outh</a:t>
            </a:r>
            <a:r>
              <a:rPr lang="zh-CN" altLang="en-US" sz="1600" dirty="0">
                <a:solidFill>
                  <a:prstClr val="black"/>
                </a:solidFill>
                <a:latin typeface="等线" panose="02010600030101010101" pitchFamily="2" charset="-122"/>
                <a:ea typeface="等线" panose="02010600030101010101" pitchFamily="2" charset="-122"/>
              </a:rPr>
              <a:t>举办以“</a:t>
            </a:r>
            <a:r>
              <a:rPr lang="zh-CN" altLang="en-US" sz="1600" dirty="0">
                <a:solidFill>
                  <a:srgbClr val="FF0000"/>
                </a:solidFill>
                <a:latin typeface="等线" panose="02010600030101010101" pitchFamily="2" charset="-122"/>
                <a:ea typeface="等线" panose="02010600030101010101" pitchFamily="2" charset="-122"/>
              </a:rPr>
              <a:t>高三年级是否应该开车音乐课</a:t>
            </a:r>
            <a:r>
              <a:rPr lang="zh-CN" altLang="en-US" sz="1600" dirty="0">
                <a:solidFill>
                  <a:prstClr val="black"/>
                </a:solidFill>
                <a:latin typeface="等线" panose="02010600030101010101" pitchFamily="2" charset="-122"/>
                <a:ea typeface="等线" panose="02010600030101010101" pitchFamily="2" charset="-122"/>
              </a:rPr>
              <a:t>”为主题的征文比赛，请你写一篇</a:t>
            </a:r>
            <a:r>
              <a:rPr lang="zh-CN" altLang="en-US" sz="1600" dirty="0">
                <a:solidFill>
                  <a:prstClr val="black"/>
                </a:solidFill>
                <a:highlight>
                  <a:srgbClr val="00FF00"/>
                </a:highlight>
                <a:latin typeface="等线" panose="02010600030101010101" pitchFamily="2" charset="-122"/>
                <a:ea typeface="等线" panose="02010600030101010101" pitchFamily="2" charset="-122"/>
              </a:rPr>
              <a:t>短文投稿</a:t>
            </a:r>
            <a:r>
              <a:rPr lang="zh-CN" altLang="en-US" sz="1600" dirty="0">
                <a:solidFill>
                  <a:prstClr val="black"/>
                </a:solidFill>
                <a:latin typeface="等线" panose="02010600030101010101" pitchFamily="2" charset="-122"/>
                <a:ea typeface="等线" panose="02010600030101010101" pitchFamily="2" charset="-122"/>
              </a:rPr>
              <a:t>。内容包括：</a:t>
            </a:r>
            <a:endParaRPr lang="zh-CN" altLang="en-US" sz="1600" dirty="0">
              <a:solidFill>
                <a:prstClr val="black"/>
              </a:solidFill>
              <a:latin typeface="等线" panose="02010600030101010101" pitchFamily="2" charset="-122"/>
              <a:ea typeface="等线" panose="02010600030101010101" pitchFamily="2" charset="-122"/>
            </a:endParaRPr>
          </a:p>
          <a:p>
            <a:pPr defTabSz="914400"/>
            <a:r>
              <a:rPr lang="en-US" altLang="zh-CN" sz="1600" dirty="0">
                <a:solidFill>
                  <a:srgbClr val="00B0F0"/>
                </a:solidFill>
                <a:latin typeface="等线" panose="02010600030101010101" pitchFamily="2" charset="-122"/>
                <a:ea typeface="等线" panose="02010600030101010101" pitchFamily="2" charset="-122"/>
              </a:rPr>
              <a:t>1.</a:t>
            </a:r>
            <a:r>
              <a:rPr lang="zh-CN" altLang="en-US" sz="1600" dirty="0">
                <a:solidFill>
                  <a:srgbClr val="00B0F0"/>
                </a:solidFill>
                <a:latin typeface="等线" panose="02010600030101010101" pitchFamily="2" charset="-122"/>
                <a:ea typeface="等线" panose="02010600030101010101" pitchFamily="2" charset="-122"/>
              </a:rPr>
              <a:t>陈述观点；</a:t>
            </a:r>
            <a:endParaRPr lang="en-US" altLang="zh-CN" sz="1600" dirty="0">
              <a:solidFill>
                <a:srgbClr val="00B0F0"/>
              </a:solidFill>
              <a:latin typeface="等线" panose="02010600030101010101" pitchFamily="2" charset="-122"/>
              <a:ea typeface="等线" panose="02010600030101010101" pitchFamily="2" charset="-122"/>
            </a:endParaRPr>
          </a:p>
          <a:p>
            <a:pPr defTabSz="914400"/>
            <a:r>
              <a:rPr lang="en-US" altLang="zh-CN" sz="1600" dirty="0">
                <a:solidFill>
                  <a:srgbClr val="00B0F0"/>
                </a:solidFill>
                <a:latin typeface="等线" panose="02010600030101010101" pitchFamily="2" charset="-122"/>
                <a:ea typeface="等线" panose="02010600030101010101" pitchFamily="2" charset="-122"/>
              </a:rPr>
              <a:t>2.</a:t>
            </a:r>
            <a:r>
              <a:rPr lang="zh-CN" altLang="en-US" sz="1600" dirty="0">
                <a:solidFill>
                  <a:srgbClr val="00B0F0"/>
                </a:solidFill>
                <a:latin typeface="等线" panose="02010600030101010101" pitchFamily="2" charset="-122"/>
                <a:ea typeface="等线" panose="02010600030101010101" pitchFamily="2" charset="-122"/>
              </a:rPr>
              <a:t>说明理由</a:t>
            </a:r>
            <a:r>
              <a:rPr lang="zh-CN" altLang="en-US" sz="1600" dirty="0">
                <a:solidFill>
                  <a:prstClr val="black"/>
                </a:solidFill>
                <a:latin typeface="等线" panose="02010600030101010101" pitchFamily="2" charset="-122"/>
                <a:ea typeface="等线" panose="02010600030101010101" pitchFamily="2" charset="-122"/>
              </a:rPr>
              <a:t>。             </a:t>
            </a:r>
            <a:r>
              <a:rPr lang="zh-CN" altLang="en-US" sz="1600" b="1" dirty="0">
                <a:solidFill>
                  <a:prstClr val="black"/>
                </a:solidFill>
                <a:latin typeface="等线" panose="02010600030101010101" pitchFamily="2" charset="-122"/>
                <a:ea typeface="等线" panose="02010600030101010101" pitchFamily="2" charset="-122"/>
              </a:rPr>
              <a:t>台州二模</a:t>
            </a:r>
            <a:endParaRPr lang="en-US" altLang="zh-CN" sz="1600" b="1" dirty="0">
              <a:solidFill>
                <a:prstClr val="black"/>
              </a:solidFill>
              <a:latin typeface="等线" panose="02010600030101010101" pitchFamily="2" charset="-122"/>
              <a:ea typeface="等线" panose="02010600030101010101" pitchFamily="2" charset="-122"/>
            </a:endParaRPr>
          </a:p>
        </p:txBody>
      </p:sp>
      <p:sp>
        <p:nvSpPr>
          <p:cNvPr id="32" name="文本框 31"/>
          <p:cNvSpPr txBox="1"/>
          <p:nvPr/>
        </p:nvSpPr>
        <p:spPr>
          <a:xfrm>
            <a:off x="6578959" y="441774"/>
            <a:ext cx="5587641" cy="1077218"/>
          </a:xfrm>
          <a:prstGeom prst="rect">
            <a:avLst/>
          </a:prstGeom>
          <a:noFill/>
          <a:ln>
            <a:solidFill>
              <a:schemeClr val="tx1">
                <a:lumMod val="85000"/>
                <a:lumOff val="15000"/>
              </a:schemeClr>
            </a:solidFill>
          </a:ln>
        </p:spPr>
        <p:txBody>
          <a:bodyPr wrap="square">
            <a:spAutoFit/>
          </a:bodyPr>
          <a:lstStyle/>
          <a:p>
            <a:pPr defTabSz="914400"/>
            <a:r>
              <a:rPr lang="zh-CN" altLang="en-US" sz="1600" dirty="0">
                <a:solidFill>
                  <a:prstClr val="black"/>
                </a:solidFill>
                <a:latin typeface="等线" panose="02010600030101010101" pitchFamily="2" charset="-122"/>
                <a:ea typeface="等线" panose="02010600030101010101" pitchFamily="2" charset="-122"/>
              </a:rPr>
              <a:t>你校英文报“</a:t>
            </a:r>
            <a:r>
              <a:rPr lang="en-US" altLang="zh-CN" sz="1600" dirty="0">
                <a:solidFill>
                  <a:prstClr val="black"/>
                </a:solidFill>
                <a:latin typeface="等线" panose="02010600030101010101" pitchFamily="2" charset="-122"/>
                <a:ea typeface="等线" panose="02010600030101010101" pitchFamily="2" charset="-122"/>
              </a:rPr>
              <a:t>Campus Culture</a:t>
            </a:r>
            <a:r>
              <a:rPr lang="zh-CN" altLang="en-US" sz="1600" dirty="0">
                <a:solidFill>
                  <a:prstClr val="black"/>
                </a:solidFill>
                <a:latin typeface="等线" panose="02010600030101010101" pitchFamily="2" charset="-122"/>
                <a:ea typeface="等线" panose="02010600030101010101" pitchFamily="2" charset="-122"/>
              </a:rPr>
              <a:t>”栏目正在开展</a:t>
            </a:r>
            <a:r>
              <a:rPr lang="zh-CN" altLang="en-US" sz="1600" dirty="0">
                <a:solidFill>
                  <a:srgbClr val="FF0000"/>
                </a:solidFill>
                <a:latin typeface="等线" panose="02010600030101010101" pitchFamily="2" charset="-122"/>
                <a:ea typeface="等线" panose="02010600030101010101" pitchFamily="2" charset="-122"/>
              </a:rPr>
              <a:t>是否设立涂鸦墙（</a:t>
            </a:r>
            <a:r>
              <a:rPr lang="en-US" altLang="zh-CN" sz="1600" dirty="0">
                <a:solidFill>
                  <a:srgbClr val="FF0000"/>
                </a:solidFill>
                <a:latin typeface="等线" panose="02010600030101010101" pitchFamily="2" charset="-122"/>
                <a:ea typeface="等线" panose="02010600030101010101" pitchFamily="2" charset="-122"/>
              </a:rPr>
              <a:t>graffiti wall</a:t>
            </a:r>
            <a:r>
              <a:rPr lang="zh-CN" altLang="en-US" sz="1600" dirty="0">
                <a:solidFill>
                  <a:srgbClr val="FF0000"/>
                </a:solidFill>
                <a:latin typeface="等线" panose="02010600030101010101" pitchFamily="2" charset="-122"/>
                <a:ea typeface="等线" panose="02010600030101010101" pitchFamily="2" charset="-122"/>
              </a:rPr>
              <a:t>）</a:t>
            </a:r>
            <a:r>
              <a:rPr lang="zh-CN" altLang="en-US" sz="1600" dirty="0">
                <a:solidFill>
                  <a:prstClr val="black"/>
                </a:solidFill>
                <a:latin typeface="等线" panose="02010600030101010101" pitchFamily="2" charset="-122"/>
                <a:ea typeface="等线" panose="02010600030101010101" pitchFamily="2" charset="-122"/>
              </a:rPr>
              <a:t>的讨论，请你写一篇</a:t>
            </a:r>
            <a:r>
              <a:rPr lang="zh-CN" altLang="en-US" sz="1600" dirty="0">
                <a:solidFill>
                  <a:prstClr val="black"/>
                </a:solidFill>
                <a:highlight>
                  <a:srgbClr val="00FF00"/>
                </a:highlight>
                <a:latin typeface="等线" panose="02010600030101010101" pitchFamily="2" charset="-122"/>
                <a:ea typeface="等线" panose="02010600030101010101" pitchFamily="2" charset="-122"/>
              </a:rPr>
              <a:t>短文投稿</a:t>
            </a:r>
            <a:r>
              <a:rPr lang="zh-CN" altLang="en-US" sz="1600" dirty="0">
                <a:solidFill>
                  <a:prstClr val="black"/>
                </a:solidFill>
                <a:latin typeface="等线" panose="02010600030101010101" pitchFamily="2" charset="-122"/>
                <a:ea typeface="等线" panose="02010600030101010101" pitchFamily="2" charset="-122"/>
              </a:rPr>
              <a:t>，内容包括：</a:t>
            </a:r>
            <a:endParaRPr lang="zh-CN" altLang="en-US" sz="1600" dirty="0">
              <a:solidFill>
                <a:prstClr val="black"/>
              </a:solidFill>
              <a:latin typeface="等线" panose="02010600030101010101" pitchFamily="2" charset="-122"/>
              <a:ea typeface="等线" panose="02010600030101010101" pitchFamily="2" charset="-122"/>
            </a:endParaRPr>
          </a:p>
          <a:p>
            <a:pPr defTabSz="914400"/>
            <a:r>
              <a:rPr lang="en-US" altLang="zh-CN" sz="1600" dirty="0">
                <a:solidFill>
                  <a:srgbClr val="00B0F0"/>
                </a:solidFill>
                <a:latin typeface="等线" panose="02010600030101010101" pitchFamily="2" charset="-122"/>
                <a:ea typeface="等线" panose="02010600030101010101" pitchFamily="2" charset="-122"/>
              </a:rPr>
              <a:t>1.</a:t>
            </a:r>
            <a:r>
              <a:rPr lang="zh-CN" altLang="en-US" sz="1600" dirty="0">
                <a:solidFill>
                  <a:srgbClr val="00B0F0"/>
                </a:solidFill>
                <a:latin typeface="等线" panose="02010600030101010101" pitchFamily="2" charset="-122"/>
                <a:ea typeface="等线" panose="02010600030101010101" pitchFamily="2" charset="-122"/>
              </a:rPr>
              <a:t>你的见解；</a:t>
            </a:r>
            <a:endParaRPr lang="en-US" altLang="zh-CN" sz="1600" dirty="0">
              <a:solidFill>
                <a:srgbClr val="00B0F0"/>
              </a:solidFill>
              <a:latin typeface="等线" panose="02010600030101010101" pitchFamily="2" charset="-122"/>
              <a:ea typeface="等线" panose="02010600030101010101" pitchFamily="2" charset="-122"/>
            </a:endParaRPr>
          </a:p>
          <a:p>
            <a:pPr defTabSz="914400"/>
            <a:r>
              <a:rPr lang="en-US" altLang="zh-CN" sz="1600" dirty="0">
                <a:solidFill>
                  <a:srgbClr val="00B0F0"/>
                </a:solidFill>
                <a:latin typeface="等线" panose="02010600030101010101" pitchFamily="2" charset="-122"/>
                <a:ea typeface="等线" panose="02010600030101010101" pitchFamily="2" charset="-122"/>
              </a:rPr>
              <a:t>2.</a:t>
            </a:r>
            <a:r>
              <a:rPr lang="zh-CN" altLang="en-US" sz="1600" dirty="0">
                <a:solidFill>
                  <a:srgbClr val="00B0F0"/>
                </a:solidFill>
                <a:latin typeface="等线" panose="02010600030101010101" pitchFamily="2" charset="-122"/>
                <a:ea typeface="等线" panose="02010600030101010101" pitchFamily="2" charset="-122"/>
              </a:rPr>
              <a:t>你的建议</a:t>
            </a:r>
            <a:r>
              <a:rPr lang="zh-CN" altLang="en-US" sz="1600" dirty="0">
                <a:solidFill>
                  <a:prstClr val="black"/>
                </a:solidFill>
                <a:latin typeface="等线" panose="02010600030101010101" pitchFamily="2" charset="-122"/>
                <a:ea typeface="等线" panose="02010600030101010101" pitchFamily="2" charset="-122"/>
              </a:rPr>
              <a:t>。             </a:t>
            </a:r>
            <a:r>
              <a:rPr lang="zh-CN" altLang="en-US" sz="1600" b="1" dirty="0">
                <a:solidFill>
                  <a:prstClr val="black"/>
                </a:solidFill>
                <a:latin typeface="等线" panose="02010600030101010101" pitchFamily="2" charset="-122"/>
                <a:ea typeface="等线" panose="02010600030101010101" pitchFamily="2" charset="-122"/>
              </a:rPr>
              <a:t>绍兴二模</a:t>
            </a:r>
            <a:endParaRPr lang="zh-CN" altLang="en-US" sz="1600" b="1" dirty="0">
              <a:solidFill>
                <a:prstClr val="black"/>
              </a:solidFill>
              <a:latin typeface="等线" panose="02010600030101010101" pitchFamily="2" charset="-122"/>
              <a:ea typeface="等线" panose="02010600030101010101" pitchFamily="2" charset="-122"/>
            </a:endParaRPr>
          </a:p>
        </p:txBody>
      </p:sp>
      <p:sp>
        <p:nvSpPr>
          <p:cNvPr id="33" name="文本框 32"/>
          <p:cNvSpPr txBox="1"/>
          <p:nvPr/>
        </p:nvSpPr>
        <p:spPr>
          <a:xfrm>
            <a:off x="1029064" y="5905956"/>
            <a:ext cx="4400830" cy="830997"/>
          </a:xfrm>
          <a:prstGeom prst="rect">
            <a:avLst/>
          </a:prstGeom>
          <a:solidFill>
            <a:schemeClr val="accent5">
              <a:lumMod val="40000"/>
              <a:lumOff val="60000"/>
            </a:schemeClr>
          </a:solidFill>
        </p:spPr>
        <p:txBody>
          <a:bodyPr wrap="square">
            <a:spAutoFit/>
          </a:bodyPr>
          <a:lstStyle/>
          <a:p>
            <a:pPr marL="304800" indent="-304800" defTabSz="609600">
              <a:buFont typeface="Wingdings" panose="05000000000000000000" pitchFamily="2" charset="2"/>
              <a:buChar char="l"/>
            </a:pPr>
            <a:r>
              <a:rPr lang="zh-CN" altLang="en-US" sz="2400" dirty="0">
                <a:solidFill>
                  <a:prstClr val="black"/>
                </a:solidFill>
                <a:latin typeface="宋体" panose="02010600030101010101" pitchFamily="2" charset="-122"/>
                <a:ea typeface="宋体" panose="02010600030101010101" pitchFamily="2" charset="-122"/>
              </a:rPr>
              <a:t>明确话题分类，定位写作方向</a:t>
            </a:r>
            <a:endParaRPr lang="zh-CN" altLang="en-US" sz="2400" dirty="0">
              <a:solidFill>
                <a:prstClr val="black"/>
              </a:solidFill>
              <a:latin typeface="宋体" panose="02010600030101010101" pitchFamily="2" charset="-122"/>
              <a:ea typeface="宋体" panose="02010600030101010101" pitchFamily="2" charset="-122"/>
            </a:endParaRPr>
          </a:p>
        </p:txBody>
      </p:sp>
      <p:grpSp>
        <p:nvGrpSpPr>
          <p:cNvPr id="34" name="Group 15"/>
          <p:cNvGrpSpPr/>
          <p:nvPr/>
        </p:nvGrpSpPr>
        <p:grpSpPr>
          <a:xfrm>
            <a:off x="-32656" y="6087965"/>
            <a:ext cx="1069900" cy="492111"/>
            <a:chOff x="0" y="0"/>
            <a:chExt cx="6311900" cy="2903220"/>
          </a:xfrm>
        </p:grpSpPr>
        <p:sp>
          <p:nvSpPr>
            <p:cNvPr id="35" name="Freeform 16"/>
            <p:cNvSpPr/>
            <p:nvPr/>
          </p:nvSpPr>
          <p:spPr>
            <a:xfrm>
              <a:off x="27940" y="76200"/>
              <a:ext cx="6235700" cy="2772410"/>
            </a:xfrm>
            <a:custGeom>
              <a:avLst/>
              <a:gdLst/>
              <a:ahLst/>
              <a:cxnLst/>
              <a:rect l="l" t="t" r="r" b="b"/>
              <a:pathLst>
                <a:path w="6235700" h="2772410">
                  <a:moveTo>
                    <a:pt x="6111240" y="0"/>
                  </a:moveTo>
                  <a:lnTo>
                    <a:pt x="2644140" y="0"/>
                  </a:lnTo>
                  <a:cubicBezTo>
                    <a:pt x="2611120" y="0"/>
                    <a:pt x="2579370" y="12700"/>
                    <a:pt x="2556510" y="36830"/>
                  </a:cubicBezTo>
                  <a:lnTo>
                    <a:pt x="718820" y="1871980"/>
                  </a:lnTo>
                  <a:cubicBezTo>
                    <a:pt x="648970" y="1832610"/>
                    <a:pt x="567690" y="1809750"/>
                    <a:pt x="481330" y="1809750"/>
                  </a:cubicBezTo>
                  <a:cubicBezTo>
                    <a:pt x="215900" y="1809750"/>
                    <a:pt x="0" y="2025650"/>
                    <a:pt x="0" y="2291080"/>
                  </a:cubicBezTo>
                  <a:cubicBezTo>
                    <a:pt x="0" y="2556510"/>
                    <a:pt x="215900" y="2772410"/>
                    <a:pt x="481330" y="2772410"/>
                  </a:cubicBezTo>
                  <a:cubicBezTo>
                    <a:pt x="746760" y="2772410"/>
                    <a:pt x="962660" y="2556510"/>
                    <a:pt x="962660" y="2291080"/>
                  </a:cubicBezTo>
                  <a:cubicBezTo>
                    <a:pt x="962660" y="2200910"/>
                    <a:pt x="938530" y="2117090"/>
                    <a:pt x="895350" y="2045970"/>
                  </a:cubicBezTo>
                  <a:lnTo>
                    <a:pt x="2694940" y="247650"/>
                  </a:lnTo>
                  <a:lnTo>
                    <a:pt x="6111240" y="247650"/>
                  </a:lnTo>
                  <a:cubicBezTo>
                    <a:pt x="6179820" y="247650"/>
                    <a:pt x="6235700" y="191770"/>
                    <a:pt x="6235700" y="123190"/>
                  </a:cubicBezTo>
                  <a:cubicBezTo>
                    <a:pt x="6235700" y="54610"/>
                    <a:pt x="6179820" y="0"/>
                    <a:pt x="6111240" y="0"/>
                  </a:cubicBezTo>
                  <a:close/>
                </a:path>
              </a:pathLst>
            </a:custGeom>
            <a:solidFill>
              <a:srgbClr val="466EE6"/>
            </a:solidFill>
          </p:spPr>
        </p:sp>
        <p:sp>
          <p:nvSpPr>
            <p:cNvPr id="36" name="Freeform 17"/>
            <p:cNvSpPr/>
            <p:nvPr/>
          </p:nvSpPr>
          <p:spPr>
            <a:xfrm>
              <a:off x="297180" y="2155190"/>
              <a:ext cx="424180" cy="424180"/>
            </a:xfrm>
            <a:custGeom>
              <a:avLst/>
              <a:gdLst/>
              <a:ahLst/>
              <a:cxnLst/>
              <a:rect l="l" t="t" r="r" b="b"/>
              <a:pathLst>
                <a:path w="424180" h="424180">
                  <a:moveTo>
                    <a:pt x="212090" y="424180"/>
                  </a:moveTo>
                  <a:cubicBezTo>
                    <a:pt x="328930" y="424180"/>
                    <a:pt x="424180" y="328930"/>
                    <a:pt x="424180" y="212090"/>
                  </a:cubicBezTo>
                  <a:cubicBezTo>
                    <a:pt x="424180" y="95250"/>
                    <a:pt x="328930" y="0"/>
                    <a:pt x="212090" y="0"/>
                  </a:cubicBezTo>
                  <a:cubicBezTo>
                    <a:pt x="95250" y="0"/>
                    <a:pt x="0" y="95250"/>
                    <a:pt x="0" y="212090"/>
                  </a:cubicBezTo>
                  <a:cubicBezTo>
                    <a:pt x="0" y="328930"/>
                    <a:pt x="95250" y="424180"/>
                    <a:pt x="212090" y="424180"/>
                  </a:cubicBezTo>
                  <a:close/>
                </a:path>
              </a:pathLst>
            </a:custGeom>
            <a:solidFill>
              <a:srgbClr val="FFFFFF"/>
            </a:solidFill>
          </p:spPr>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barn(inVertical)">
                                      <p:cBhvr>
                                        <p:cTn id="10" dur="500"/>
                                        <p:tgtEl>
                                          <p:spTgt spid="2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barn(inVertical)">
                                      <p:cBhvr>
                                        <p:cTn id="13" dur="500"/>
                                        <p:tgtEl>
                                          <p:spTgt spid="27"/>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barn(inVertical)">
                                      <p:cBhvr>
                                        <p:cTn id="18" dur="500"/>
                                        <p:tgtEl>
                                          <p:spTgt spid="32"/>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barn(inVertical)">
                                      <p:cBhvr>
                                        <p:cTn id="21" dur="500"/>
                                        <p:tgtEl>
                                          <p:spTgt spid="28"/>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barn(inVertical)">
                                      <p:cBhvr>
                                        <p:cTn id="24" dur="500"/>
                                        <p:tgtEl>
                                          <p:spTgt spid="31"/>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barn(inVertical)">
                                      <p:cBhvr>
                                        <p:cTn id="27" dur="500"/>
                                        <p:tgtEl>
                                          <p:spTgt spid="30"/>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barn(inVertical)">
                                      <p:cBhvr>
                                        <p:cTn id="30" dur="500"/>
                                        <p:tgtEl>
                                          <p:spTgt spid="29"/>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barn(inVertical)">
                                      <p:cBhvr>
                                        <p:cTn id="35" dur="5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barn(inVertical)">
                                      <p:cBhvr>
                                        <p:cTn id="40" dur="500"/>
                                        <p:tgtEl>
                                          <p:spTgt spid="34"/>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inVertical)">
                                      <p:cBhvr>
                                        <p:cTn id="4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5" grpId="0" animBg="1"/>
      <p:bldP spid="26" grpId="0" animBg="1"/>
      <p:bldP spid="27" grpId="0" animBg="1"/>
      <p:bldP spid="28" grpId="0" animBg="1"/>
      <p:bldP spid="29" grpId="0" animBg="1"/>
      <p:bldP spid="30" grpId="0" animBg="1"/>
      <p:bldP spid="31" grpId="0" animBg="1"/>
      <p:bldP spid="32" grpId="0" animBg="1"/>
      <p:bldP spid="3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0" y="76201"/>
            <a:ext cx="2387600" cy="543675"/>
          </a:xfrm>
          <a:prstGeom prst="rect">
            <a:avLst/>
          </a:prstGeom>
          <a:solidFill>
            <a:srgbClr val="466EE6">
              <a:alpha val="85000"/>
            </a:srgbClr>
          </a:solidFill>
          <a:effectLst>
            <a:outerShdw blurRad="50800" dist="38100" dir="5400000" algn="t" rotWithShape="0">
              <a:prstClr val="black">
                <a:alpha val="40000"/>
              </a:prstClr>
            </a:outerShdw>
          </a:effectLst>
        </p:spPr>
        <p:txBody>
          <a:bodyPr wrap="square">
            <a:spAutoFit/>
          </a:bodyPr>
          <a:lstStyle/>
          <a:p>
            <a:pPr defTabSz="609600"/>
            <a:r>
              <a:rPr lang="zh-CN" altLang="en-US" sz="2935" b="1" dirty="0">
                <a:solidFill>
                  <a:prstClr val="white"/>
                </a:solidFill>
                <a:latin typeface="宋体" panose="02010600030101010101" pitchFamily="2" charset="-122"/>
                <a:ea typeface="宋体" panose="02010600030101010101" pitchFamily="2" charset="-122"/>
              </a:rPr>
              <a:t>实战演练◥</a:t>
            </a:r>
            <a:endParaRPr lang="zh-CN" altLang="en-US" sz="2935" b="1" dirty="0">
              <a:solidFill>
                <a:prstClr val="white"/>
              </a:solidFill>
              <a:latin typeface="宋体" panose="02010600030101010101" pitchFamily="2" charset="-122"/>
              <a:ea typeface="宋体" panose="02010600030101010101" pitchFamily="2" charset="-122"/>
            </a:endParaRPr>
          </a:p>
        </p:txBody>
      </p:sp>
      <p:sp>
        <p:nvSpPr>
          <p:cNvPr id="5" name="文本框 4"/>
          <p:cNvSpPr txBox="1"/>
          <p:nvPr/>
        </p:nvSpPr>
        <p:spPr>
          <a:xfrm>
            <a:off x="2387600" y="76200"/>
            <a:ext cx="1981200" cy="543675"/>
          </a:xfrm>
          <a:prstGeom prst="rect">
            <a:avLst/>
          </a:prstGeom>
          <a:solidFill>
            <a:schemeClr val="accent4">
              <a:lumMod val="40000"/>
              <a:lumOff val="60000"/>
              <a:alpha val="85000"/>
            </a:schemeClr>
          </a:solidFill>
          <a:effectLst>
            <a:outerShdw blurRad="50800" dist="38100" dir="5400000" algn="t" rotWithShape="0">
              <a:prstClr val="black">
                <a:alpha val="40000"/>
              </a:prstClr>
            </a:outerShdw>
          </a:effectLst>
        </p:spPr>
        <p:txBody>
          <a:bodyPr wrap="square">
            <a:spAutoFit/>
          </a:bodyPr>
          <a:lstStyle/>
          <a:p>
            <a:pPr defTabSz="609600"/>
            <a:r>
              <a:rPr lang="zh-CN" altLang="en-US" sz="2935" b="1" dirty="0">
                <a:solidFill>
                  <a:srgbClr val="466EE6"/>
                </a:solidFill>
                <a:latin typeface="Times New Roman" panose="02020603050405020304" pitchFamily="18" charset="0"/>
                <a:ea typeface="宋体" panose="02010600030101010101" pitchFamily="2" charset="-122"/>
                <a:cs typeface="Times New Roman" panose="02020603050405020304" pitchFamily="18" charset="0"/>
              </a:rPr>
              <a:t>架构</a:t>
            </a:r>
            <a:r>
              <a:rPr lang="zh-CN" altLang="en-US" sz="2935" b="1" dirty="0">
                <a:solidFill>
                  <a:srgbClr val="466EE6"/>
                </a:solidFill>
                <a:latin typeface="宋体" panose="02010600030101010101" pitchFamily="2" charset="-122"/>
                <a:ea typeface="宋体" panose="02010600030101010101" pitchFamily="2" charset="-122"/>
              </a:rPr>
              <a:t> ◥</a:t>
            </a:r>
            <a:endParaRPr lang="zh-CN" altLang="en-US" sz="2935" b="1" dirty="0">
              <a:solidFill>
                <a:srgbClr val="466EE6"/>
              </a:solidFill>
              <a:latin typeface="宋体" panose="02010600030101010101" pitchFamily="2" charset="-122"/>
              <a:ea typeface="宋体" panose="02010600030101010101" pitchFamily="2" charset="-122"/>
            </a:endParaRPr>
          </a:p>
        </p:txBody>
      </p:sp>
      <p:sp>
        <p:nvSpPr>
          <p:cNvPr id="6" name="文本框 5"/>
          <p:cNvSpPr txBox="1"/>
          <p:nvPr/>
        </p:nvSpPr>
        <p:spPr>
          <a:xfrm>
            <a:off x="0" y="838200"/>
            <a:ext cx="5587641" cy="1569660"/>
          </a:xfrm>
          <a:prstGeom prst="rect">
            <a:avLst/>
          </a:prstGeom>
          <a:noFill/>
          <a:ln>
            <a:solidFill>
              <a:schemeClr val="tx1">
                <a:lumMod val="85000"/>
                <a:lumOff val="15000"/>
              </a:schemeClr>
            </a:solidFill>
          </a:ln>
        </p:spPr>
        <p:txBody>
          <a:bodyPr wrap="square">
            <a:spAutoFit/>
          </a:bodyPr>
          <a:lstStyle/>
          <a:p>
            <a:pPr defTabSz="914400"/>
            <a:r>
              <a:rPr lang="zh-CN" altLang="en-US" sz="1600" dirty="0">
                <a:solidFill>
                  <a:prstClr val="black"/>
                </a:solidFill>
                <a:latin typeface="等线" panose="02010600030101010101" pitchFamily="2" charset="-122"/>
                <a:ea typeface="等线" panose="02010600030101010101" pitchFamily="2" charset="-122"/>
              </a:rPr>
              <a:t>假设你是某中学学生会主席李华，你校即将举办一次以 </a:t>
            </a:r>
            <a:r>
              <a:rPr lang="zh-CN" altLang="en-US" sz="1600" dirty="0">
                <a:solidFill>
                  <a:srgbClr val="FF0000"/>
                </a:solidFill>
                <a:latin typeface="等线" panose="02010600030101010101" pitchFamily="2" charset="-122"/>
                <a:ea typeface="等线" panose="02010600030101010101" pitchFamily="2" charset="-122"/>
              </a:rPr>
              <a:t>“保护海洋</a:t>
            </a:r>
            <a:r>
              <a:rPr lang="zh-CN" altLang="en-US" sz="1600" dirty="0">
                <a:solidFill>
                  <a:prstClr val="black"/>
                </a:solidFill>
                <a:latin typeface="等线" panose="02010600030101010101" pitchFamily="2" charset="-122"/>
                <a:ea typeface="等线" panose="02010600030101010101" pitchFamily="2" charset="-122"/>
              </a:rPr>
              <a:t>”为主题的宣传活动。请你以学生会的名义，用英语写一封</a:t>
            </a:r>
            <a:r>
              <a:rPr lang="zh-CN" altLang="en-US" sz="1600" dirty="0">
                <a:solidFill>
                  <a:prstClr val="black"/>
                </a:solidFill>
                <a:highlight>
                  <a:srgbClr val="00FF00"/>
                </a:highlight>
                <a:latin typeface="等线" panose="02010600030101010101" pitchFamily="2" charset="-122"/>
                <a:ea typeface="等线" panose="02010600030101010101" pitchFamily="2" charset="-122"/>
              </a:rPr>
              <a:t>倡议书</a:t>
            </a:r>
            <a:r>
              <a:rPr lang="zh-CN" altLang="en-US" sz="1600" dirty="0">
                <a:solidFill>
                  <a:prstClr val="black"/>
                </a:solidFill>
                <a:latin typeface="等线" panose="02010600030101010101" pitchFamily="2" charset="-122"/>
                <a:ea typeface="等线" panose="02010600030101010101" pitchFamily="2" charset="-122"/>
              </a:rPr>
              <a:t>，号召全校师生积极参与保护海洋的行动。内容包括：</a:t>
            </a:r>
            <a:endParaRPr lang="zh-CN" altLang="en-US" sz="1600" dirty="0">
              <a:solidFill>
                <a:prstClr val="black"/>
              </a:solidFill>
              <a:latin typeface="等线" panose="02010600030101010101" pitchFamily="2" charset="-122"/>
              <a:ea typeface="等线" panose="02010600030101010101" pitchFamily="2" charset="-122"/>
            </a:endParaRPr>
          </a:p>
          <a:p>
            <a:pPr defTabSz="914400"/>
            <a:r>
              <a:rPr lang="en-US" altLang="zh-CN" sz="1600" dirty="0">
                <a:solidFill>
                  <a:srgbClr val="00B0F0"/>
                </a:solidFill>
                <a:latin typeface="等线" panose="02010600030101010101" pitchFamily="2" charset="-122"/>
                <a:ea typeface="等线" panose="02010600030101010101" pitchFamily="2" charset="-122"/>
              </a:rPr>
              <a:t>1.</a:t>
            </a:r>
            <a:r>
              <a:rPr lang="zh-CN" altLang="en-US" sz="1600" dirty="0">
                <a:solidFill>
                  <a:srgbClr val="00B0F0"/>
                </a:solidFill>
                <a:latin typeface="等线" panose="02010600030101010101" pitchFamily="2" charset="-122"/>
                <a:ea typeface="等线" panose="02010600030101010101" pitchFamily="2" charset="-122"/>
              </a:rPr>
              <a:t>当前海洋面临的主要问题；</a:t>
            </a:r>
            <a:endParaRPr lang="en-US" altLang="zh-CN" sz="1600" dirty="0">
              <a:solidFill>
                <a:srgbClr val="00B0F0"/>
              </a:solidFill>
              <a:latin typeface="等线" panose="02010600030101010101" pitchFamily="2" charset="-122"/>
              <a:ea typeface="等线" panose="02010600030101010101" pitchFamily="2" charset="-122"/>
            </a:endParaRPr>
          </a:p>
          <a:p>
            <a:pPr defTabSz="914400"/>
            <a:r>
              <a:rPr lang="en-US" altLang="zh-CN" sz="1600" dirty="0">
                <a:solidFill>
                  <a:srgbClr val="00B0F0"/>
                </a:solidFill>
                <a:latin typeface="等线" panose="02010600030101010101" pitchFamily="2" charset="-122"/>
                <a:ea typeface="等线" panose="02010600030101010101" pitchFamily="2" charset="-122"/>
              </a:rPr>
              <a:t>2.</a:t>
            </a:r>
            <a:r>
              <a:rPr lang="zh-CN" altLang="en-US" sz="1600" dirty="0">
                <a:solidFill>
                  <a:srgbClr val="00B0F0"/>
                </a:solidFill>
                <a:latin typeface="等线" panose="02010600030101010101" pitchFamily="2" charset="-122"/>
                <a:ea typeface="等线" panose="02010600030101010101" pitchFamily="2" charset="-122"/>
              </a:rPr>
              <a:t>保护海洋的具体做法</a:t>
            </a:r>
            <a:r>
              <a:rPr lang="zh-CN" altLang="en-US" sz="1600" dirty="0">
                <a:solidFill>
                  <a:prstClr val="black"/>
                </a:solidFill>
                <a:latin typeface="等线" panose="02010600030101010101" pitchFamily="2" charset="-122"/>
                <a:ea typeface="等线" panose="02010600030101010101" pitchFamily="2" charset="-122"/>
              </a:rPr>
              <a:t>。  </a:t>
            </a:r>
            <a:r>
              <a:rPr lang="zh-CN" altLang="en-US" sz="1600" b="1" dirty="0">
                <a:solidFill>
                  <a:prstClr val="black"/>
                </a:solidFill>
                <a:latin typeface="等线" panose="02010600030101010101" pitchFamily="2" charset="-122"/>
                <a:ea typeface="等线" panose="02010600030101010101" pitchFamily="2" charset="-122"/>
              </a:rPr>
              <a:t>宁波十校</a:t>
            </a:r>
            <a:endParaRPr lang="zh-CN" altLang="en-US" sz="1600" b="1" dirty="0">
              <a:solidFill>
                <a:prstClr val="black"/>
              </a:solidFill>
              <a:latin typeface="等线" panose="02010600030101010101" pitchFamily="2" charset="-122"/>
              <a:ea typeface="等线" panose="02010600030101010101" pitchFamily="2" charset="-122"/>
            </a:endParaRPr>
          </a:p>
        </p:txBody>
      </p:sp>
      <p:sp>
        <p:nvSpPr>
          <p:cNvPr id="7" name="文本框 6"/>
          <p:cNvSpPr txBox="1"/>
          <p:nvPr/>
        </p:nvSpPr>
        <p:spPr>
          <a:xfrm>
            <a:off x="3629" y="2596673"/>
            <a:ext cx="5587641" cy="1323439"/>
          </a:xfrm>
          <a:prstGeom prst="rect">
            <a:avLst/>
          </a:prstGeom>
          <a:noFill/>
          <a:ln>
            <a:solidFill>
              <a:schemeClr val="tx1">
                <a:lumMod val="85000"/>
                <a:lumOff val="15000"/>
              </a:schemeClr>
            </a:solidFill>
          </a:ln>
        </p:spPr>
        <p:txBody>
          <a:bodyPr wrap="square">
            <a:spAutoFit/>
          </a:bodyPr>
          <a:lstStyle/>
          <a:p>
            <a:pPr defTabSz="914400"/>
            <a:r>
              <a:rPr lang="zh-CN" altLang="en-US" sz="1600" dirty="0">
                <a:solidFill>
                  <a:prstClr val="black"/>
                </a:solidFill>
                <a:latin typeface="等线" panose="02010600030101010101" pitchFamily="2" charset="-122"/>
                <a:ea typeface="等线" panose="02010600030101010101" pitchFamily="2" charset="-122"/>
              </a:rPr>
              <a:t>假设你是李华，在社交媒体上看到有外国网友对中国教育创新很感兴趣，请你发布一篇</a:t>
            </a:r>
            <a:r>
              <a:rPr lang="zh-CN" altLang="en-US" sz="1600" dirty="0">
                <a:solidFill>
                  <a:prstClr val="black"/>
                </a:solidFill>
                <a:highlight>
                  <a:srgbClr val="00FF00"/>
                </a:highlight>
                <a:latin typeface="等线" panose="02010600030101010101" pitchFamily="2" charset="-122"/>
                <a:ea typeface="等线" panose="02010600030101010101" pitchFamily="2" charset="-122"/>
              </a:rPr>
              <a:t>英文帖</a:t>
            </a:r>
            <a:r>
              <a:rPr lang="zh-CN" altLang="en-US" sz="1600" dirty="0">
                <a:solidFill>
                  <a:prstClr val="black"/>
                </a:solidFill>
                <a:latin typeface="等线" panose="02010600030101010101" pitchFamily="2" charset="-122"/>
                <a:ea typeface="等线" panose="02010600030101010101" pitchFamily="2" charset="-122"/>
              </a:rPr>
              <a:t>子介绍</a:t>
            </a:r>
            <a:r>
              <a:rPr lang="zh-CN" altLang="en-US" sz="1600" dirty="0">
                <a:solidFill>
                  <a:srgbClr val="FF0000"/>
                </a:solidFill>
                <a:latin typeface="等线" panose="02010600030101010101" pitchFamily="2" charset="-122"/>
                <a:ea typeface="等线" panose="02010600030101010101" pitchFamily="2" charset="-122"/>
              </a:rPr>
              <a:t>你校的智慧课堂</a:t>
            </a:r>
            <a:r>
              <a:rPr lang="zh-CN" altLang="en-US" sz="1600" dirty="0">
                <a:solidFill>
                  <a:prstClr val="black"/>
                </a:solidFill>
                <a:latin typeface="等线" panose="02010600030101010101" pitchFamily="2" charset="-122"/>
                <a:ea typeface="等线" panose="02010600030101010101" pitchFamily="2" charset="-122"/>
              </a:rPr>
              <a:t>，内容包括：</a:t>
            </a:r>
            <a:endParaRPr lang="zh-CN" altLang="en-US" sz="1600" dirty="0">
              <a:solidFill>
                <a:prstClr val="black"/>
              </a:solidFill>
              <a:latin typeface="等线" panose="02010600030101010101" pitchFamily="2" charset="-122"/>
              <a:ea typeface="等线" panose="02010600030101010101" pitchFamily="2" charset="-122"/>
            </a:endParaRPr>
          </a:p>
          <a:p>
            <a:pPr defTabSz="914400"/>
            <a:r>
              <a:rPr lang="en-US" altLang="zh-CN" sz="1600" dirty="0">
                <a:solidFill>
                  <a:srgbClr val="00B0F0"/>
                </a:solidFill>
                <a:latin typeface="等线" panose="02010600030101010101" pitchFamily="2" charset="-122"/>
                <a:ea typeface="等线" panose="02010600030101010101" pitchFamily="2" charset="-122"/>
              </a:rPr>
              <a:t>1.</a:t>
            </a:r>
            <a:r>
              <a:rPr lang="zh-CN" altLang="en-US" sz="1600" dirty="0">
                <a:solidFill>
                  <a:srgbClr val="00B0F0"/>
                </a:solidFill>
                <a:latin typeface="等线" panose="02010600030101010101" pitchFamily="2" charset="-122"/>
                <a:ea typeface="等线" panose="02010600030101010101" pitchFamily="2" charset="-122"/>
              </a:rPr>
              <a:t>具体措施；</a:t>
            </a:r>
            <a:endParaRPr lang="en-US" altLang="zh-CN" sz="1600" dirty="0">
              <a:solidFill>
                <a:srgbClr val="00B0F0"/>
              </a:solidFill>
              <a:latin typeface="等线" panose="02010600030101010101" pitchFamily="2" charset="-122"/>
              <a:ea typeface="等线" panose="02010600030101010101" pitchFamily="2" charset="-122"/>
            </a:endParaRPr>
          </a:p>
          <a:p>
            <a:pPr defTabSz="914400"/>
            <a:r>
              <a:rPr lang="en-US" altLang="zh-CN" sz="1600" dirty="0">
                <a:solidFill>
                  <a:srgbClr val="00B0F0"/>
                </a:solidFill>
                <a:latin typeface="等线" panose="02010600030101010101" pitchFamily="2" charset="-122"/>
                <a:ea typeface="等线" panose="02010600030101010101" pitchFamily="2" charset="-122"/>
              </a:rPr>
              <a:t>2.</a:t>
            </a:r>
            <a:r>
              <a:rPr lang="zh-CN" altLang="en-US" sz="1600" dirty="0">
                <a:solidFill>
                  <a:srgbClr val="00B0F0"/>
                </a:solidFill>
                <a:latin typeface="等线" panose="02010600030101010101" pitchFamily="2" charset="-122"/>
                <a:ea typeface="等线" panose="02010600030101010101" pitchFamily="2" charset="-122"/>
              </a:rPr>
              <a:t>你的看法</a:t>
            </a:r>
            <a:r>
              <a:rPr lang="zh-CN" altLang="en-US" sz="1600" dirty="0">
                <a:solidFill>
                  <a:prstClr val="black"/>
                </a:solidFill>
                <a:latin typeface="等线" panose="02010600030101010101" pitchFamily="2" charset="-122"/>
                <a:ea typeface="等线" panose="02010600030101010101" pitchFamily="2" charset="-122"/>
              </a:rPr>
              <a:t>。             </a:t>
            </a:r>
            <a:r>
              <a:rPr lang="en-US" altLang="zh-CN" sz="1600" b="1" dirty="0">
                <a:solidFill>
                  <a:prstClr val="black"/>
                </a:solidFill>
                <a:latin typeface="等线" panose="02010600030101010101" pitchFamily="2" charset="-122"/>
                <a:ea typeface="等线" panose="02010600030101010101" pitchFamily="2" charset="-122"/>
              </a:rPr>
              <a:t>Z20</a:t>
            </a:r>
            <a:endParaRPr lang="en-US" altLang="zh-CN" sz="1600" b="1" dirty="0">
              <a:solidFill>
                <a:prstClr val="black"/>
              </a:solidFill>
              <a:latin typeface="等线" panose="02010600030101010101" pitchFamily="2" charset="-122"/>
              <a:ea typeface="等线" panose="02010600030101010101" pitchFamily="2" charset="-122"/>
            </a:endParaRPr>
          </a:p>
        </p:txBody>
      </p:sp>
      <p:sp>
        <p:nvSpPr>
          <p:cNvPr id="8" name="文本框 7"/>
          <p:cNvSpPr txBox="1"/>
          <p:nvPr/>
        </p:nvSpPr>
        <p:spPr>
          <a:xfrm>
            <a:off x="7258" y="4119810"/>
            <a:ext cx="5587641" cy="1077218"/>
          </a:xfrm>
          <a:prstGeom prst="rect">
            <a:avLst/>
          </a:prstGeom>
          <a:solidFill>
            <a:schemeClr val="bg2"/>
          </a:solidFill>
          <a:ln>
            <a:solidFill>
              <a:schemeClr val="tx1">
                <a:lumMod val="85000"/>
                <a:lumOff val="15000"/>
              </a:schemeClr>
            </a:solidFill>
          </a:ln>
        </p:spPr>
        <p:txBody>
          <a:bodyPr wrap="square">
            <a:spAutoFit/>
          </a:bodyPr>
          <a:lstStyle/>
          <a:p>
            <a:pPr defTabSz="914400"/>
            <a:r>
              <a:rPr lang="zh-CN" altLang="en-US" sz="1600" dirty="0">
                <a:solidFill>
                  <a:prstClr val="black"/>
                </a:solidFill>
                <a:latin typeface="等线" panose="02010600030101010101" pitchFamily="2" charset="-122"/>
                <a:ea typeface="等线" panose="02010600030101010101" pitchFamily="2" charset="-122"/>
              </a:rPr>
              <a:t>口语课上，外教组织同学们讨论：“</a:t>
            </a:r>
            <a:r>
              <a:rPr lang="zh-CN" altLang="en-US" sz="1600" dirty="0">
                <a:solidFill>
                  <a:srgbClr val="FF0000"/>
                </a:solidFill>
                <a:latin typeface="等线" panose="02010600030101010101" pitchFamily="2" charset="-122"/>
                <a:ea typeface="等线" panose="02010600030101010101" pitchFamily="2" charset="-122"/>
              </a:rPr>
              <a:t>假如你可以带一件现代物品穿越古代，你会带什么？</a:t>
            </a:r>
            <a:r>
              <a:rPr lang="zh-CN" altLang="en-US" sz="1600" dirty="0">
                <a:solidFill>
                  <a:prstClr val="black"/>
                </a:solidFill>
                <a:latin typeface="等线" panose="02010600030101010101" pitchFamily="2" charset="-122"/>
                <a:ea typeface="等线" panose="02010600030101010101" pitchFamily="2" charset="-122"/>
              </a:rPr>
              <a:t>”请你准备一篇</a:t>
            </a:r>
            <a:r>
              <a:rPr lang="zh-CN" altLang="en-US" sz="1600" dirty="0">
                <a:solidFill>
                  <a:prstClr val="black"/>
                </a:solidFill>
                <a:highlight>
                  <a:srgbClr val="00FF00"/>
                </a:highlight>
                <a:latin typeface="等线" panose="02010600030101010101" pitchFamily="2" charset="-122"/>
                <a:ea typeface="等线" panose="02010600030101010101" pitchFamily="2" charset="-122"/>
              </a:rPr>
              <a:t>发言稿</a:t>
            </a:r>
            <a:r>
              <a:rPr lang="zh-CN" altLang="en-US" sz="1600" dirty="0">
                <a:solidFill>
                  <a:prstClr val="black"/>
                </a:solidFill>
                <a:latin typeface="等线" panose="02010600030101010101" pitchFamily="2" charset="-122"/>
                <a:ea typeface="等线" panose="02010600030101010101" pitchFamily="2" charset="-122"/>
              </a:rPr>
              <a:t>内容包括：</a:t>
            </a:r>
            <a:endParaRPr lang="zh-CN" altLang="en-US" sz="1600" dirty="0">
              <a:solidFill>
                <a:prstClr val="black"/>
              </a:solidFill>
              <a:latin typeface="等线" panose="02010600030101010101" pitchFamily="2" charset="-122"/>
              <a:ea typeface="等线" panose="02010600030101010101" pitchFamily="2" charset="-122"/>
            </a:endParaRPr>
          </a:p>
          <a:p>
            <a:pPr defTabSz="914400"/>
            <a:r>
              <a:rPr lang="en-US" altLang="zh-CN" sz="1600" dirty="0">
                <a:solidFill>
                  <a:srgbClr val="00B0F0"/>
                </a:solidFill>
                <a:latin typeface="等线" panose="02010600030101010101" pitchFamily="2" charset="-122"/>
                <a:ea typeface="等线" panose="02010600030101010101" pitchFamily="2" charset="-122"/>
              </a:rPr>
              <a:t>1.</a:t>
            </a:r>
            <a:r>
              <a:rPr lang="zh-CN" altLang="en-US" sz="1600" dirty="0">
                <a:solidFill>
                  <a:srgbClr val="00B0F0"/>
                </a:solidFill>
                <a:latin typeface="等线" panose="02010600030101010101" pitchFamily="2" charset="-122"/>
                <a:ea typeface="等线" panose="02010600030101010101" pitchFamily="2" charset="-122"/>
              </a:rPr>
              <a:t>简介物品；</a:t>
            </a:r>
            <a:endParaRPr lang="en-US" altLang="zh-CN" sz="1600" dirty="0">
              <a:solidFill>
                <a:srgbClr val="00B0F0"/>
              </a:solidFill>
              <a:latin typeface="等线" panose="02010600030101010101" pitchFamily="2" charset="-122"/>
              <a:ea typeface="等线" panose="02010600030101010101" pitchFamily="2" charset="-122"/>
            </a:endParaRPr>
          </a:p>
          <a:p>
            <a:pPr defTabSz="914400"/>
            <a:r>
              <a:rPr lang="en-US" altLang="zh-CN" sz="1600" dirty="0">
                <a:solidFill>
                  <a:srgbClr val="00B0F0"/>
                </a:solidFill>
                <a:latin typeface="等线" panose="02010600030101010101" pitchFamily="2" charset="-122"/>
                <a:ea typeface="等线" panose="02010600030101010101" pitchFamily="2" charset="-122"/>
              </a:rPr>
              <a:t>2.</a:t>
            </a:r>
            <a:r>
              <a:rPr lang="zh-CN" altLang="en-US" sz="1600" dirty="0">
                <a:solidFill>
                  <a:srgbClr val="00B0F0"/>
                </a:solidFill>
                <a:latin typeface="等线" panose="02010600030101010101" pitchFamily="2" charset="-122"/>
                <a:ea typeface="等线" panose="02010600030101010101" pitchFamily="2" charset="-122"/>
              </a:rPr>
              <a:t>你的理由</a:t>
            </a:r>
            <a:r>
              <a:rPr lang="zh-CN" altLang="en-US" sz="1600" dirty="0">
                <a:solidFill>
                  <a:prstClr val="black"/>
                </a:solidFill>
                <a:latin typeface="等线" panose="02010600030101010101" pitchFamily="2" charset="-122"/>
                <a:ea typeface="等线" panose="02010600030101010101" pitchFamily="2" charset="-122"/>
              </a:rPr>
              <a:t>。             </a:t>
            </a:r>
            <a:r>
              <a:rPr lang="zh-CN" altLang="en-US" sz="1600" b="1" dirty="0">
                <a:solidFill>
                  <a:prstClr val="black"/>
                </a:solidFill>
                <a:latin typeface="等线" panose="02010600030101010101" pitchFamily="2" charset="-122"/>
                <a:ea typeface="等线" panose="02010600030101010101" pitchFamily="2" charset="-122"/>
              </a:rPr>
              <a:t>深圳二模</a:t>
            </a:r>
            <a:endParaRPr lang="zh-CN" altLang="en-US" sz="1600" b="1" dirty="0">
              <a:solidFill>
                <a:prstClr val="black"/>
              </a:solidFill>
              <a:latin typeface="等线" panose="02010600030101010101" pitchFamily="2" charset="-122"/>
              <a:ea typeface="等线" panose="02010600030101010101" pitchFamily="2" charset="-122"/>
            </a:endParaRPr>
          </a:p>
        </p:txBody>
      </p:sp>
      <p:sp>
        <p:nvSpPr>
          <p:cNvPr id="3" name="文本框 2"/>
          <p:cNvSpPr txBox="1"/>
          <p:nvPr/>
        </p:nvSpPr>
        <p:spPr>
          <a:xfrm>
            <a:off x="440165" y="5493660"/>
            <a:ext cx="4819102" cy="861774"/>
          </a:xfrm>
          <a:prstGeom prst="rect">
            <a:avLst/>
          </a:prstGeom>
          <a:solidFill>
            <a:schemeClr val="accent6">
              <a:lumMod val="40000"/>
              <a:lumOff val="60000"/>
              <a:alpha val="70000"/>
            </a:schemeClr>
          </a:solidFill>
          <a:ln w="38100">
            <a:noFill/>
          </a:ln>
          <a:effectLst>
            <a:softEdge rad="0"/>
          </a:effectLst>
        </p:spPr>
        <p:txBody>
          <a:bodyPr wrap="square">
            <a:spAutoFit/>
          </a:bodyPr>
          <a:lstStyle/>
          <a:p>
            <a:pPr algn="ctr" defTabSz="609600">
              <a:lnSpc>
                <a:spcPts val="2000"/>
              </a:lnSpc>
            </a:pPr>
            <a:r>
              <a:rPr lang="en-US" altLang="zh-CN" sz="1865" dirty="0">
                <a:solidFill>
                  <a:prstClr val="black"/>
                </a:solidFill>
                <a:latin typeface="Times New Roman" panose="02020603050405020304" pitchFamily="18" charset="0"/>
                <a:ea typeface="等线" panose="02010600030101010101" pitchFamily="2" charset="-122"/>
                <a:cs typeface="Times New Roman" panose="02020603050405020304" pitchFamily="18" charset="0"/>
              </a:rPr>
              <a:t>Background information/purpose + Statement</a:t>
            </a:r>
            <a:endParaRPr lang="en-US" altLang="zh-CN" sz="1865" dirty="0">
              <a:solidFill>
                <a:prstClr val="black"/>
              </a:solidFill>
              <a:latin typeface="Times New Roman" panose="02020603050405020304" pitchFamily="18" charset="0"/>
              <a:ea typeface="等线" panose="02010600030101010101" pitchFamily="2" charset="-122"/>
              <a:cs typeface="Times New Roman" panose="02020603050405020304" pitchFamily="18" charset="0"/>
            </a:endParaRPr>
          </a:p>
          <a:p>
            <a:pPr algn="ctr" defTabSz="609600">
              <a:lnSpc>
                <a:spcPts val="2000"/>
              </a:lnSpc>
            </a:pPr>
            <a:r>
              <a:rPr lang="en-US" altLang="zh-CN" sz="1865" dirty="0">
                <a:solidFill>
                  <a:prstClr val="black"/>
                </a:solidFill>
                <a:latin typeface="Times New Roman" panose="02020603050405020304" pitchFamily="18" charset="0"/>
                <a:ea typeface="等线" panose="02010600030101010101" pitchFamily="2" charset="-122"/>
                <a:cs typeface="Times New Roman" panose="02020603050405020304" pitchFamily="18" charset="0"/>
              </a:rPr>
              <a:t> practical suggestions/ solutions +R conclusion(polite ending/appeal)</a:t>
            </a:r>
            <a:endParaRPr lang="en-US" altLang="zh-CN" sz="1865" dirty="0">
              <a:solidFill>
                <a:prstClr val="black"/>
              </a:solidFill>
              <a:latin typeface="Times New Roman" panose="02020603050405020304" pitchFamily="18" charset="0"/>
              <a:ea typeface="等线" panose="02010600030101010101" pitchFamily="2" charset="-122"/>
              <a:cs typeface="Times New Roman" panose="02020603050405020304" pitchFamily="18" charset="0"/>
            </a:endParaRPr>
          </a:p>
        </p:txBody>
      </p:sp>
      <p:sp>
        <p:nvSpPr>
          <p:cNvPr id="9" name="文本框 8"/>
          <p:cNvSpPr txBox="1"/>
          <p:nvPr/>
        </p:nvSpPr>
        <p:spPr>
          <a:xfrm>
            <a:off x="5605784" y="852714"/>
            <a:ext cx="4470400" cy="861774"/>
          </a:xfrm>
          <a:prstGeom prst="rect">
            <a:avLst/>
          </a:prstGeom>
          <a:solidFill>
            <a:schemeClr val="accent6">
              <a:lumMod val="40000"/>
              <a:lumOff val="60000"/>
              <a:alpha val="70000"/>
            </a:schemeClr>
          </a:solidFill>
          <a:ln w="38100">
            <a:noFill/>
          </a:ln>
          <a:effectLst>
            <a:softEdge rad="0"/>
          </a:effectLst>
        </p:spPr>
        <p:txBody>
          <a:bodyPr wrap="square">
            <a:spAutoFit/>
          </a:bodyPr>
          <a:lstStyle/>
          <a:p>
            <a:pPr algn="ctr" defTabSz="609600">
              <a:lnSpc>
                <a:spcPts val="2000"/>
              </a:lnSpc>
            </a:pPr>
            <a:r>
              <a:rPr lang="zh-CN" altLang="en-US" sz="1865" dirty="0">
                <a:solidFill>
                  <a:prstClr val="black"/>
                </a:solidFill>
                <a:latin typeface="等线" panose="02010600030101010101" pitchFamily="2" charset="-122"/>
                <a:ea typeface="等线" panose="02010600030101010101" pitchFamily="2" charset="-122"/>
                <a:cs typeface="Times New Roman" panose="02020603050405020304" pitchFamily="18" charset="0"/>
              </a:rPr>
              <a:t>①</a:t>
            </a:r>
            <a:r>
              <a:rPr lang="zh-CN" altLang="en-US" sz="1865" dirty="0">
                <a:solidFill>
                  <a:prstClr val="black"/>
                </a:solidFill>
                <a:latin typeface="Times New Roman" panose="02020603050405020304" pitchFamily="18" charset="0"/>
                <a:ea typeface="等线" panose="02010600030101010101" pitchFamily="2" charset="-122"/>
                <a:cs typeface="Times New Roman" panose="02020603050405020304" pitchFamily="18" charset="0"/>
              </a:rPr>
              <a:t>我校举办保护海洋活动</a:t>
            </a:r>
            <a:r>
              <a:rPr lang="en-US" altLang="zh-CN" sz="1865" dirty="0">
                <a:solidFill>
                  <a:prstClr val="black"/>
                </a:solidFill>
                <a:latin typeface="Times New Roman" panose="02020603050405020304" pitchFamily="18" charset="0"/>
                <a:ea typeface="等线" panose="02010600030101010101" pitchFamily="2" charset="-122"/>
                <a:cs typeface="Times New Roman" panose="02020603050405020304" pitchFamily="18" charset="0"/>
              </a:rPr>
              <a:t>+</a:t>
            </a:r>
            <a:r>
              <a:rPr lang="zh-CN" altLang="en-US" sz="1865" dirty="0">
                <a:solidFill>
                  <a:prstClr val="black"/>
                </a:solidFill>
                <a:latin typeface="Times New Roman" panose="02020603050405020304" pitchFamily="18" charset="0"/>
                <a:ea typeface="等线" panose="02010600030101010101" pitchFamily="2" charset="-122"/>
                <a:cs typeface="Times New Roman" panose="02020603050405020304" pitchFamily="18" charset="0"/>
              </a:rPr>
              <a:t>海洋面临问题</a:t>
            </a:r>
            <a:endParaRPr lang="en-US" altLang="zh-CN" sz="1865" dirty="0">
              <a:solidFill>
                <a:prstClr val="black"/>
              </a:solidFill>
              <a:latin typeface="Times New Roman" panose="02020603050405020304" pitchFamily="18" charset="0"/>
              <a:ea typeface="等线" panose="02010600030101010101" pitchFamily="2" charset="-122"/>
              <a:cs typeface="Times New Roman" panose="02020603050405020304" pitchFamily="18" charset="0"/>
            </a:endParaRPr>
          </a:p>
          <a:p>
            <a:pPr algn="ctr" defTabSz="609600">
              <a:lnSpc>
                <a:spcPts val="2000"/>
              </a:lnSpc>
            </a:pPr>
            <a:r>
              <a:rPr lang="zh-CN" altLang="en-US" sz="1865" dirty="0">
                <a:solidFill>
                  <a:prstClr val="black"/>
                </a:solidFill>
                <a:latin typeface="等线" panose="02010600030101010101" pitchFamily="2" charset="-122"/>
                <a:ea typeface="等线" panose="02010600030101010101" pitchFamily="2" charset="-122"/>
                <a:cs typeface="Times New Roman" panose="02020603050405020304" pitchFamily="18" charset="0"/>
              </a:rPr>
              <a:t>②</a:t>
            </a:r>
            <a:r>
              <a:rPr lang="zh-CN" altLang="en-US" sz="1865" dirty="0">
                <a:solidFill>
                  <a:prstClr val="black"/>
                </a:solidFill>
                <a:latin typeface="Times New Roman" panose="02020603050405020304" pitchFamily="18" charset="0"/>
                <a:ea typeface="等线" panose="02010600030101010101" pitchFamily="2" charset="-122"/>
                <a:cs typeface="Times New Roman" panose="02020603050405020304" pitchFamily="18" charset="0"/>
              </a:rPr>
              <a:t>具体做法</a:t>
            </a:r>
            <a:r>
              <a:rPr lang="en-US" altLang="zh-CN" sz="1865" dirty="0">
                <a:solidFill>
                  <a:prstClr val="black"/>
                </a:solidFill>
                <a:latin typeface="Times New Roman" panose="02020603050405020304" pitchFamily="18" charset="0"/>
                <a:ea typeface="等线" panose="02010600030101010101" pitchFamily="2" charset="-122"/>
                <a:cs typeface="Times New Roman" panose="02020603050405020304" pitchFamily="18" charset="0"/>
              </a:rPr>
              <a:t>+</a:t>
            </a:r>
            <a:r>
              <a:rPr lang="zh-CN" altLang="en-US" sz="1865" dirty="0">
                <a:solidFill>
                  <a:prstClr val="black"/>
                </a:solidFill>
                <a:latin typeface="Times New Roman" panose="02020603050405020304" pitchFamily="18" charset="0"/>
                <a:ea typeface="等线" panose="02010600030101010101" pitchFamily="2" charset="-122"/>
                <a:cs typeface="Times New Roman" panose="02020603050405020304" pitchFamily="18" charset="0"/>
              </a:rPr>
              <a:t>理由</a:t>
            </a:r>
            <a:endParaRPr lang="en-US" altLang="zh-CN" sz="1865" dirty="0">
              <a:solidFill>
                <a:prstClr val="black"/>
              </a:solidFill>
              <a:latin typeface="Times New Roman" panose="02020603050405020304" pitchFamily="18" charset="0"/>
              <a:ea typeface="等线" panose="02010600030101010101" pitchFamily="2" charset="-122"/>
              <a:cs typeface="Times New Roman" panose="02020603050405020304" pitchFamily="18" charset="0"/>
            </a:endParaRPr>
          </a:p>
          <a:p>
            <a:pPr algn="ctr" defTabSz="609600">
              <a:lnSpc>
                <a:spcPts val="2000"/>
              </a:lnSpc>
            </a:pPr>
            <a:r>
              <a:rPr lang="zh-CN" altLang="en-US" sz="1865" dirty="0">
                <a:solidFill>
                  <a:prstClr val="black"/>
                </a:solidFill>
                <a:latin typeface="等线" panose="02010600030101010101" pitchFamily="2" charset="-122"/>
                <a:ea typeface="等线" panose="02010600030101010101" pitchFamily="2" charset="-122"/>
                <a:cs typeface="Times New Roman" panose="02020603050405020304" pitchFamily="18" charset="0"/>
              </a:rPr>
              <a:t>③总结</a:t>
            </a:r>
            <a:r>
              <a:rPr lang="en-US" altLang="zh-CN" sz="1865" dirty="0">
                <a:solidFill>
                  <a:prstClr val="black"/>
                </a:solidFill>
                <a:latin typeface="等线" panose="02010600030101010101" pitchFamily="2" charset="-122"/>
                <a:ea typeface="等线" panose="02010600030101010101" pitchFamily="2" charset="-122"/>
                <a:cs typeface="Times New Roman" panose="02020603050405020304" pitchFamily="18" charset="0"/>
              </a:rPr>
              <a:t>+</a:t>
            </a:r>
            <a:r>
              <a:rPr lang="zh-CN" altLang="en-US" sz="1865" dirty="0">
                <a:solidFill>
                  <a:prstClr val="black"/>
                </a:solidFill>
                <a:latin typeface="Times New Roman" panose="02020603050405020304" pitchFamily="18" charset="0"/>
                <a:ea typeface="等线" panose="02010600030101010101" pitchFamily="2" charset="-122"/>
                <a:cs typeface="Times New Roman" panose="02020603050405020304" pitchFamily="18" charset="0"/>
              </a:rPr>
              <a:t>呼吁</a:t>
            </a:r>
            <a:endParaRPr lang="en-US" altLang="zh-CN" sz="1865" dirty="0">
              <a:solidFill>
                <a:prstClr val="black"/>
              </a:solidFill>
              <a:latin typeface="Times New Roman" panose="02020603050405020304" pitchFamily="18" charset="0"/>
              <a:ea typeface="等线" panose="02010600030101010101" pitchFamily="2" charset="-122"/>
              <a:cs typeface="Times New Roman" panose="02020603050405020304" pitchFamily="18" charset="0"/>
            </a:endParaRPr>
          </a:p>
        </p:txBody>
      </p:sp>
      <p:sp>
        <p:nvSpPr>
          <p:cNvPr id="10" name="文本框 9"/>
          <p:cNvSpPr txBox="1"/>
          <p:nvPr/>
        </p:nvSpPr>
        <p:spPr>
          <a:xfrm>
            <a:off x="5605784" y="2501391"/>
            <a:ext cx="4470400" cy="861774"/>
          </a:xfrm>
          <a:prstGeom prst="rect">
            <a:avLst/>
          </a:prstGeom>
          <a:solidFill>
            <a:schemeClr val="accent6">
              <a:lumMod val="40000"/>
              <a:lumOff val="60000"/>
              <a:alpha val="70000"/>
            </a:schemeClr>
          </a:solidFill>
          <a:ln w="38100">
            <a:noFill/>
          </a:ln>
          <a:effectLst>
            <a:softEdge rad="0"/>
          </a:effectLst>
        </p:spPr>
        <p:txBody>
          <a:bodyPr wrap="square">
            <a:spAutoFit/>
          </a:bodyPr>
          <a:lstStyle/>
          <a:p>
            <a:pPr algn="ctr" defTabSz="609600">
              <a:lnSpc>
                <a:spcPts val="2000"/>
              </a:lnSpc>
            </a:pPr>
            <a:r>
              <a:rPr lang="zh-CN" altLang="en-US" sz="1865" dirty="0">
                <a:solidFill>
                  <a:prstClr val="black"/>
                </a:solidFill>
                <a:latin typeface="等线" panose="02010600030101010101" pitchFamily="2" charset="-122"/>
                <a:ea typeface="等线" panose="02010600030101010101" pitchFamily="2" charset="-122"/>
                <a:cs typeface="Times New Roman" panose="02020603050405020304" pitchFamily="18" charset="0"/>
              </a:rPr>
              <a:t>①</a:t>
            </a:r>
            <a:r>
              <a:rPr lang="zh-CN" altLang="en-US" sz="1865" dirty="0">
                <a:solidFill>
                  <a:prstClr val="black"/>
                </a:solidFill>
                <a:latin typeface="Times New Roman" panose="02020603050405020304" pitchFamily="18" charset="0"/>
                <a:ea typeface="等线" panose="02010600030101010101" pitchFamily="2" charset="-122"/>
                <a:cs typeface="Times New Roman" panose="02020603050405020304" pitchFamily="18" charset="0"/>
              </a:rPr>
              <a:t>得知你们对智慧课堂感兴趣</a:t>
            </a:r>
            <a:endParaRPr lang="en-US" altLang="zh-CN" sz="1865" dirty="0">
              <a:solidFill>
                <a:prstClr val="black"/>
              </a:solidFill>
              <a:latin typeface="Times New Roman" panose="02020603050405020304" pitchFamily="18" charset="0"/>
              <a:ea typeface="等线" panose="02010600030101010101" pitchFamily="2" charset="-122"/>
              <a:cs typeface="Times New Roman" panose="02020603050405020304" pitchFamily="18" charset="0"/>
            </a:endParaRPr>
          </a:p>
          <a:p>
            <a:pPr algn="ctr" defTabSz="609600">
              <a:lnSpc>
                <a:spcPts val="2000"/>
              </a:lnSpc>
            </a:pPr>
            <a:r>
              <a:rPr lang="zh-CN" altLang="en-US" sz="1865" dirty="0">
                <a:solidFill>
                  <a:prstClr val="black"/>
                </a:solidFill>
                <a:latin typeface="等线" panose="02010600030101010101" pitchFamily="2" charset="-122"/>
                <a:ea typeface="等线" panose="02010600030101010101" pitchFamily="2" charset="-122"/>
                <a:cs typeface="Times New Roman" panose="02020603050405020304" pitchFamily="18" charset="0"/>
              </a:rPr>
              <a:t>②</a:t>
            </a:r>
            <a:r>
              <a:rPr lang="zh-CN" altLang="en-US" sz="1865" dirty="0">
                <a:solidFill>
                  <a:prstClr val="black"/>
                </a:solidFill>
                <a:latin typeface="Times New Roman" panose="02020603050405020304" pitchFamily="18" charset="0"/>
                <a:ea typeface="等线" panose="02010600030101010101" pitchFamily="2" charset="-122"/>
                <a:cs typeface="Times New Roman" panose="02020603050405020304" pitchFamily="18" charset="0"/>
              </a:rPr>
              <a:t>智慧课堂具体实施 </a:t>
            </a:r>
            <a:r>
              <a:rPr lang="en-US" altLang="zh-CN" sz="1865" dirty="0">
                <a:solidFill>
                  <a:prstClr val="black"/>
                </a:solidFill>
                <a:latin typeface="Times New Roman" panose="02020603050405020304" pitchFamily="18" charset="0"/>
                <a:ea typeface="等线" panose="02010600030101010101" pitchFamily="2" charset="-122"/>
                <a:cs typeface="Times New Roman" panose="02020603050405020304" pitchFamily="18" charset="0"/>
              </a:rPr>
              <a:t>1+2+3…(</a:t>
            </a:r>
            <a:r>
              <a:rPr lang="zh-CN" altLang="en-US" sz="1865" dirty="0">
                <a:solidFill>
                  <a:prstClr val="black"/>
                </a:solidFill>
                <a:latin typeface="Times New Roman" panose="02020603050405020304" pitchFamily="18" charset="0"/>
                <a:ea typeface="等线" panose="02010600030101010101" pitchFamily="2" charset="-122"/>
                <a:cs typeface="Times New Roman" panose="02020603050405020304" pitchFamily="18" charset="0"/>
              </a:rPr>
              <a:t>效果</a:t>
            </a:r>
            <a:r>
              <a:rPr lang="en-US" altLang="zh-CN" sz="1865" dirty="0">
                <a:solidFill>
                  <a:prstClr val="black"/>
                </a:solidFill>
                <a:latin typeface="Times New Roman" panose="02020603050405020304" pitchFamily="18" charset="0"/>
                <a:ea typeface="等线" panose="02010600030101010101" pitchFamily="2" charset="-122"/>
                <a:cs typeface="Times New Roman" panose="02020603050405020304" pitchFamily="18" charset="0"/>
              </a:rPr>
              <a:t>)</a:t>
            </a:r>
            <a:endParaRPr lang="en-US" altLang="zh-CN" sz="1865" dirty="0">
              <a:solidFill>
                <a:prstClr val="black"/>
              </a:solidFill>
              <a:latin typeface="Times New Roman" panose="02020603050405020304" pitchFamily="18" charset="0"/>
              <a:ea typeface="等线" panose="02010600030101010101" pitchFamily="2" charset="-122"/>
              <a:cs typeface="Times New Roman" panose="02020603050405020304" pitchFamily="18" charset="0"/>
            </a:endParaRPr>
          </a:p>
          <a:p>
            <a:pPr algn="ctr" defTabSz="609600">
              <a:lnSpc>
                <a:spcPts val="2000"/>
              </a:lnSpc>
            </a:pPr>
            <a:r>
              <a:rPr lang="zh-CN" altLang="en-US" sz="1865" dirty="0">
                <a:solidFill>
                  <a:prstClr val="black"/>
                </a:solidFill>
                <a:latin typeface="等线" panose="02010600030101010101" pitchFamily="2" charset="-122"/>
                <a:ea typeface="等线" panose="02010600030101010101" pitchFamily="2" charset="-122"/>
                <a:cs typeface="Times New Roman" panose="02020603050405020304" pitchFamily="18" charset="0"/>
              </a:rPr>
              <a:t>③智慧课堂棒总结</a:t>
            </a:r>
            <a:r>
              <a:rPr lang="en-US" altLang="zh-CN" sz="1865" dirty="0">
                <a:solidFill>
                  <a:prstClr val="black"/>
                </a:solidFill>
                <a:latin typeface="等线" panose="02010600030101010101" pitchFamily="2" charset="-122"/>
                <a:ea typeface="等线" panose="02010600030101010101" pitchFamily="2" charset="-122"/>
                <a:cs typeface="Times New Roman" panose="02020603050405020304" pitchFamily="18" charset="0"/>
              </a:rPr>
              <a:t>+</a:t>
            </a:r>
            <a:r>
              <a:rPr lang="zh-CN" altLang="en-US" sz="1865" dirty="0">
                <a:solidFill>
                  <a:prstClr val="black"/>
                </a:solidFill>
                <a:latin typeface="Times New Roman" panose="02020603050405020304" pitchFamily="18" charset="0"/>
                <a:ea typeface="等线" panose="02010600030101010101" pitchFamily="2" charset="-122"/>
                <a:cs typeface="Times New Roman" panose="02020603050405020304" pitchFamily="18" charset="0"/>
              </a:rPr>
              <a:t>礼貌互动</a:t>
            </a:r>
            <a:endParaRPr lang="en-US" altLang="zh-CN" sz="1865" dirty="0">
              <a:solidFill>
                <a:prstClr val="black"/>
              </a:solidFill>
              <a:latin typeface="Times New Roman" panose="02020603050405020304" pitchFamily="18" charset="0"/>
              <a:ea typeface="等线" panose="02010600030101010101" pitchFamily="2" charset="-122"/>
              <a:cs typeface="Times New Roman" panose="02020603050405020304" pitchFamily="18" charset="0"/>
            </a:endParaRPr>
          </a:p>
        </p:txBody>
      </p:sp>
      <p:sp>
        <p:nvSpPr>
          <p:cNvPr id="11" name="文本框 10"/>
          <p:cNvSpPr txBox="1"/>
          <p:nvPr/>
        </p:nvSpPr>
        <p:spPr>
          <a:xfrm>
            <a:off x="5620299" y="4119523"/>
            <a:ext cx="4470400" cy="1118255"/>
          </a:xfrm>
          <a:prstGeom prst="rect">
            <a:avLst/>
          </a:prstGeom>
          <a:solidFill>
            <a:schemeClr val="accent6">
              <a:lumMod val="40000"/>
              <a:lumOff val="60000"/>
              <a:alpha val="70000"/>
            </a:schemeClr>
          </a:solidFill>
          <a:ln w="38100">
            <a:noFill/>
          </a:ln>
          <a:effectLst>
            <a:softEdge rad="0"/>
          </a:effectLst>
        </p:spPr>
        <p:txBody>
          <a:bodyPr wrap="square">
            <a:spAutoFit/>
          </a:bodyPr>
          <a:lstStyle/>
          <a:p>
            <a:pPr algn="ctr" defTabSz="609600">
              <a:lnSpc>
                <a:spcPts val="2000"/>
              </a:lnSpc>
            </a:pPr>
            <a:r>
              <a:rPr lang="zh-CN" altLang="en-US" sz="1865" dirty="0">
                <a:solidFill>
                  <a:prstClr val="black"/>
                </a:solidFill>
                <a:latin typeface="等线" panose="02010600030101010101" pitchFamily="2" charset="-122"/>
                <a:ea typeface="等线" panose="02010600030101010101" pitchFamily="2" charset="-122"/>
                <a:cs typeface="Times New Roman" panose="02020603050405020304" pitchFamily="18" charset="0"/>
              </a:rPr>
              <a:t>①</a:t>
            </a:r>
            <a:r>
              <a:rPr lang="zh-CN" altLang="en-US" sz="1865" dirty="0">
                <a:solidFill>
                  <a:prstClr val="black"/>
                </a:solidFill>
                <a:latin typeface="Times New Roman" panose="02020603050405020304" pitchFamily="18" charset="0"/>
                <a:ea typeface="等线" panose="02010600030101010101" pitchFamily="2" charset="-122"/>
                <a:cs typeface="Times New Roman" panose="02020603050405020304" pitchFamily="18" charset="0"/>
              </a:rPr>
              <a:t>热烈讨论：假如可以带一件现代物品，我会带</a:t>
            </a:r>
            <a:r>
              <a:rPr lang="en-US" altLang="zh-CN" sz="1865" dirty="0">
                <a:solidFill>
                  <a:prstClr val="black"/>
                </a:solidFill>
                <a:latin typeface="Times New Roman" panose="02020603050405020304" pitchFamily="18" charset="0"/>
                <a:ea typeface="等线" panose="02010600030101010101" pitchFamily="2" charset="-122"/>
                <a:cs typeface="Times New Roman" panose="02020603050405020304" pitchFamily="18" charset="0"/>
              </a:rPr>
              <a:t>XXX</a:t>
            </a:r>
            <a:endParaRPr lang="en-US" altLang="zh-CN" sz="1865" dirty="0">
              <a:solidFill>
                <a:prstClr val="black"/>
              </a:solidFill>
              <a:latin typeface="Times New Roman" panose="02020603050405020304" pitchFamily="18" charset="0"/>
              <a:ea typeface="等线" panose="02010600030101010101" pitchFamily="2" charset="-122"/>
              <a:cs typeface="Times New Roman" panose="02020603050405020304" pitchFamily="18" charset="0"/>
            </a:endParaRPr>
          </a:p>
          <a:p>
            <a:pPr algn="ctr" defTabSz="609600">
              <a:lnSpc>
                <a:spcPts val="2000"/>
              </a:lnSpc>
            </a:pPr>
            <a:r>
              <a:rPr lang="zh-CN" altLang="en-US" sz="1865" dirty="0">
                <a:solidFill>
                  <a:prstClr val="black"/>
                </a:solidFill>
                <a:latin typeface="等线" panose="02010600030101010101" pitchFamily="2" charset="-122"/>
                <a:ea typeface="等线" panose="02010600030101010101" pitchFamily="2" charset="-122"/>
                <a:cs typeface="Times New Roman" panose="02020603050405020304" pitchFamily="18" charset="0"/>
              </a:rPr>
              <a:t>②简单介绍</a:t>
            </a:r>
            <a:r>
              <a:rPr lang="en-US" altLang="zh-CN" sz="1865" dirty="0">
                <a:solidFill>
                  <a:prstClr val="black"/>
                </a:solidFill>
                <a:latin typeface="等线" panose="02010600030101010101" pitchFamily="2" charset="-122"/>
                <a:ea typeface="等线" panose="02010600030101010101" pitchFamily="2" charset="-122"/>
                <a:cs typeface="Times New Roman" panose="02020603050405020304" pitchFamily="18" charset="0"/>
              </a:rPr>
              <a:t>XXX</a:t>
            </a:r>
            <a:r>
              <a:rPr lang="zh-CN" altLang="en-US" sz="1865" dirty="0">
                <a:solidFill>
                  <a:prstClr val="black"/>
                </a:solidFill>
                <a:latin typeface="等线" panose="02010600030101010101" pitchFamily="2" charset="-122"/>
                <a:ea typeface="等线" panose="02010600030101010101" pitchFamily="2" charset="-122"/>
                <a:cs typeface="Times New Roman" panose="02020603050405020304" pitchFamily="18" charset="0"/>
              </a:rPr>
              <a:t>功能</a:t>
            </a:r>
            <a:r>
              <a:rPr lang="en-US" altLang="zh-CN" sz="1865" dirty="0">
                <a:solidFill>
                  <a:prstClr val="black"/>
                </a:solidFill>
                <a:latin typeface="Times New Roman" panose="02020603050405020304" pitchFamily="18" charset="0"/>
                <a:ea typeface="等线" panose="02010600030101010101" pitchFamily="2" charset="-122"/>
                <a:cs typeface="Times New Roman" panose="02020603050405020304" pitchFamily="18" charset="0"/>
              </a:rPr>
              <a:t>+</a:t>
            </a:r>
            <a:r>
              <a:rPr lang="zh-CN" altLang="en-US" sz="1865" dirty="0">
                <a:solidFill>
                  <a:prstClr val="black"/>
                </a:solidFill>
                <a:latin typeface="Times New Roman" panose="02020603050405020304" pitchFamily="18" charset="0"/>
                <a:ea typeface="等线" panose="02010600030101010101" pitchFamily="2" charset="-122"/>
                <a:cs typeface="Times New Roman" panose="02020603050405020304" pitchFamily="18" charset="0"/>
              </a:rPr>
              <a:t>支撑性理由阐述</a:t>
            </a:r>
            <a:endParaRPr lang="en-US" altLang="zh-CN" sz="1865" dirty="0">
              <a:solidFill>
                <a:prstClr val="black"/>
              </a:solidFill>
              <a:latin typeface="Times New Roman" panose="02020603050405020304" pitchFamily="18" charset="0"/>
              <a:ea typeface="等线" panose="02010600030101010101" pitchFamily="2" charset="-122"/>
              <a:cs typeface="Times New Roman" panose="02020603050405020304" pitchFamily="18" charset="0"/>
            </a:endParaRPr>
          </a:p>
          <a:p>
            <a:pPr algn="ctr" defTabSz="609600">
              <a:lnSpc>
                <a:spcPts val="2000"/>
              </a:lnSpc>
            </a:pPr>
            <a:r>
              <a:rPr lang="zh-CN" altLang="en-US" sz="1865" dirty="0">
                <a:solidFill>
                  <a:prstClr val="black"/>
                </a:solidFill>
                <a:latin typeface="等线" panose="02010600030101010101" pitchFamily="2" charset="-122"/>
                <a:ea typeface="等线" panose="02010600030101010101" pitchFamily="2" charset="-122"/>
                <a:cs typeface="Times New Roman" panose="02020603050405020304" pitchFamily="18" charset="0"/>
              </a:rPr>
              <a:t>③总结</a:t>
            </a:r>
            <a:r>
              <a:rPr lang="en-US" altLang="zh-CN" sz="1865" dirty="0">
                <a:solidFill>
                  <a:prstClr val="black"/>
                </a:solidFill>
                <a:latin typeface="等线" panose="02010600030101010101" pitchFamily="2" charset="-122"/>
                <a:ea typeface="等线" panose="02010600030101010101" pitchFamily="2" charset="-122"/>
                <a:cs typeface="Times New Roman" panose="02020603050405020304" pitchFamily="18" charset="0"/>
              </a:rPr>
              <a:t>+</a:t>
            </a:r>
            <a:r>
              <a:rPr lang="zh-CN" altLang="en-US" sz="1865" dirty="0">
                <a:solidFill>
                  <a:prstClr val="black"/>
                </a:solidFill>
                <a:latin typeface="Times New Roman" panose="02020603050405020304" pitchFamily="18" charset="0"/>
                <a:ea typeface="等线" panose="02010600030101010101" pitchFamily="2" charset="-122"/>
                <a:cs typeface="Times New Roman" panose="02020603050405020304" pitchFamily="18" charset="0"/>
              </a:rPr>
              <a:t>礼貌互动</a:t>
            </a:r>
            <a:endParaRPr lang="en-US" altLang="zh-CN" sz="1865" dirty="0">
              <a:solidFill>
                <a:prstClr val="black"/>
              </a:solidFill>
              <a:latin typeface="Times New Roman" panose="02020603050405020304" pitchFamily="18" charset="0"/>
              <a:ea typeface="等线" panose="02010600030101010101" pitchFamily="2" charset="-122"/>
              <a:cs typeface="Times New Roman" panose="02020603050405020304" pitchFamily="18" charset="0"/>
            </a:endParaRPr>
          </a:p>
        </p:txBody>
      </p:sp>
      <p:sp>
        <p:nvSpPr>
          <p:cNvPr id="12" name="文本框 11"/>
          <p:cNvSpPr txBox="1"/>
          <p:nvPr/>
        </p:nvSpPr>
        <p:spPr>
          <a:xfrm>
            <a:off x="5588000" y="1655881"/>
            <a:ext cx="4470400" cy="861774"/>
          </a:xfrm>
          <a:prstGeom prst="rect">
            <a:avLst/>
          </a:prstGeom>
          <a:solidFill>
            <a:schemeClr val="accent5">
              <a:lumMod val="40000"/>
              <a:lumOff val="60000"/>
              <a:alpha val="91000"/>
            </a:schemeClr>
          </a:solidFill>
          <a:ln w="38100">
            <a:noFill/>
          </a:ln>
          <a:effectLst>
            <a:softEdge rad="0"/>
          </a:effectLst>
        </p:spPr>
        <p:txBody>
          <a:bodyPr wrap="square">
            <a:spAutoFit/>
          </a:bodyPr>
          <a:lstStyle/>
          <a:p>
            <a:pPr algn="ctr" defTabSz="609600">
              <a:lnSpc>
                <a:spcPts val="2000"/>
              </a:lnSpc>
            </a:pPr>
            <a:r>
              <a:rPr lang="zh-CN" altLang="en-US" sz="1865" dirty="0">
                <a:solidFill>
                  <a:prstClr val="black"/>
                </a:solidFill>
                <a:latin typeface="等线" panose="02010600030101010101" pitchFamily="2" charset="-122"/>
                <a:ea typeface="等线" panose="02010600030101010101" pitchFamily="2" charset="-122"/>
                <a:cs typeface="Times New Roman" panose="02020603050405020304" pitchFamily="18" charset="0"/>
              </a:rPr>
              <a:t>①</a:t>
            </a:r>
            <a:r>
              <a:rPr lang="zh-CN" altLang="en-US" sz="1865" dirty="0">
                <a:solidFill>
                  <a:prstClr val="black"/>
                </a:solidFill>
                <a:latin typeface="Times New Roman" panose="02020603050405020304" pitchFamily="18" charset="0"/>
                <a:ea typeface="等线" panose="02010600030101010101" pitchFamily="2" charset="-122"/>
                <a:cs typeface="Times New Roman" panose="02020603050405020304" pitchFamily="18" charset="0"/>
              </a:rPr>
              <a:t>我校要举办保护海洋活动</a:t>
            </a:r>
            <a:endParaRPr lang="en-US" altLang="zh-CN" sz="1865" dirty="0">
              <a:solidFill>
                <a:prstClr val="black"/>
              </a:solidFill>
              <a:latin typeface="Times New Roman" panose="02020603050405020304" pitchFamily="18" charset="0"/>
              <a:ea typeface="等线" panose="02010600030101010101" pitchFamily="2" charset="-122"/>
              <a:cs typeface="Times New Roman" panose="02020603050405020304" pitchFamily="18" charset="0"/>
            </a:endParaRPr>
          </a:p>
          <a:p>
            <a:pPr algn="ctr" defTabSz="609600">
              <a:lnSpc>
                <a:spcPts val="2000"/>
              </a:lnSpc>
            </a:pPr>
            <a:r>
              <a:rPr lang="zh-CN" altLang="en-US" sz="1865" dirty="0">
                <a:solidFill>
                  <a:prstClr val="black"/>
                </a:solidFill>
                <a:latin typeface="等线" panose="02010600030101010101" pitchFamily="2" charset="-122"/>
                <a:ea typeface="等线" panose="02010600030101010101" pitchFamily="2" charset="-122"/>
                <a:cs typeface="Times New Roman" panose="02020603050405020304" pitchFamily="18" charset="0"/>
              </a:rPr>
              <a:t>②海洋</a:t>
            </a:r>
            <a:r>
              <a:rPr lang="zh-CN" altLang="en-US" sz="1865" dirty="0">
                <a:solidFill>
                  <a:prstClr val="black"/>
                </a:solidFill>
                <a:latin typeface="Times New Roman" panose="02020603050405020304" pitchFamily="18" charset="0"/>
                <a:ea typeface="等线" panose="02010600030101010101" pitchFamily="2" charset="-122"/>
                <a:cs typeface="Times New Roman" panose="02020603050405020304" pitchFamily="18" charset="0"/>
              </a:rPr>
              <a:t>面临问题</a:t>
            </a:r>
            <a:r>
              <a:rPr lang="en-US" altLang="zh-CN" sz="1865" dirty="0">
                <a:solidFill>
                  <a:prstClr val="black"/>
                </a:solidFill>
                <a:latin typeface="Times New Roman" panose="02020603050405020304" pitchFamily="18" charset="0"/>
                <a:ea typeface="等线" panose="02010600030101010101" pitchFamily="2" charset="-122"/>
                <a:cs typeface="Times New Roman" panose="02020603050405020304" pitchFamily="18" charset="0"/>
              </a:rPr>
              <a:t>+</a:t>
            </a:r>
            <a:r>
              <a:rPr lang="zh-CN" altLang="en-US" sz="1865" dirty="0">
                <a:solidFill>
                  <a:prstClr val="black"/>
                </a:solidFill>
                <a:latin typeface="Times New Roman" panose="02020603050405020304" pitchFamily="18" charset="0"/>
                <a:ea typeface="等线" panose="02010600030101010101" pitchFamily="2" charset="-122"/>
                <a:cs typeface="Times New Roman" panose="02020603050405020304" pitchFamily="18" charset="0"/>
              </a:rPr>
              <a:t>应对措施与理由</a:t>
            </a:r>
            <a:endParaRPr lang="en-US" altLang="zh-CN" sz="1865" dirty="0">
              <a:solidFill>
                <a:prstClr val="black"/>
              </a:solidFill>
              <a:latin typeface="Times New Roman" panose="02020603050405020304" pitchFamily="18" charset="0"/>
              <a:ea typeface="等线" panose="02010600030101010101" pitchFamily="2" charset="-122"/>
              <a:cs typeface="Times New Roman" panose="02020603050405020304" pitchFamily="18" charset="0"/>
            </a:endParaRPr>
          </a:p>
          <a:p>
            <a:pPr algn="ctr" defTabSz="609600">
              <a:lnSpc>
                <a:spcPts val="2000"/>
              </a:lnSpc>
            </a:pPr>
            <a:r>
              <a:rPr lang="zh-CN" altLang="en-US" sz="1865" dirty="0">
                <a:solidFill>
                  <a:prstClr val="black"/>
                </a:solidFill>
                <a:latin typeface="等线" panose="02010600030101010101" pitchFamily="2" charset="-122"/>
                <a:ea typeface="等线" panose="02010600030101010101" pitchFamily="2" charset="-122"/>
                <a:cs typeface="Times New Roman" panose="02020603050405020304" pitchFamily="18" charset="0"/>
              </a:rPr>
              <a:t>③总结</a:t>
            </a:r>
            <a:r>
              <a:rPr lang="en-US" altLang="zh-CN" sz="1865" dirty="0">
                <a:solidFill>
                  <a:prstClr val="black"/>
                </a:solidFill>
                <a:latin typeface="等线" panose="02010600030101010101" pitchFamily="2" charset="-122"/>
                <a:ea typeface="等线" panose="02010600030101010101" pitchFamily="2" charset="-122"/>
                <a:cs typeface="Times New Roman" panose="02020603050405020304" pitchFamily="18" charset="0"/>
              </a:rPr>
              <a:t>+</a:t>
            </a:r>
            <a:r>
              <a:rPr lang="zh-CN" altLang="en-US" sz="1865" dirty="0">
                <a:solidFill>
                  <a:prstClr val="black"/>
                </a:solidFill>
                <a:latin typeface="Times New Roman" panose="02020603050405020304" pitchFamily="18" charset="0"/>
                <a:ea typeface="等线" panose="02010600030101010101" pitchFamily="2" charset="-122"/>
                <a:cs typeface="Times New Roman" panose="02020603050405020304" pitchFamily="18" charset="0"/>
              </a:rPr>
              <a:t>呼吁</a:t>
            </a:r>
            <a:endParaRPr lang="en-US" altLang="zh-CN" sz="1865" dirty="0">
              <a:solidFill>
                <a:prstClr val="black"/>
              </a:solidFill>
              <a:latin typeface="Times New Roman" panose="02020603050405020304" pitchFamily="18" charset="0"/>
              <a:ea typeface="等线" panose="02010600030101010101" pitchFamily="2" charset="-122"/>
              <a:cs typeface="Times New Roman" panose="02020603050405020304" pitchFamily="18" charset="0"/>
            </a:endParaRPr>
          </a:p>
        </p:txBody>
      </p:sp>
      <p:sp>
        <p:nvSpPr>
          <p:cNvPr id="13" name="文本框 12"/>
          <p:cNvSpPr txBox="1"/>
          <p:nvPr/>
        </p:nvSpPr>
        <p:spPr>
          <a:xfrm>
            <a:off x="5620299" y="3304558"/>
            <a:ext cx="4470400" cy="861774"/>
          </a:xfrm>
          <a:prstGeom prst="rect">
            <a:avLst/>
          </a:prstGeom>
          <a:solidFill>
            <a:schemeClr val="accent5">
              <a:lumMod val="40000"/>
              <a:lumOff val="60000"/>
              <a:alpha val="91000"/>
            </a:schemeClr>
          </a:solidFill>
          <a:ln w="38100">
            <a:noFill/>
          </a:ln>
          <a:effectLst>
            <a:softEdge rad="0"/>
          </a:effectLst>
        </p:spPr>
        <p:txBody>
          <a:bodyPr wrap="square">
            <a:spAutoFit/>
          </a:bodyPr>
          <a:lstStyle/>
          <a:p>
            <a:pPr algn="ctr" defTabSz="609600">
              <a:lnSpc>
                <a:spcPts val="2000"/>
              </a:lnSpc>
            </a:pPr>
            <a:r>
              <a:rPr lang="zh-CN" altLang="en-US" sz="1865" dirty="0">
                <a:solidFill>
                  <a:prstClr val="black"/>
                </a:solidFill>
                <a:latin typeface="等线" panose="02010600030101010101" pitchFamily="2" charset="-122"/>
                <a:ea typeface="等线" panose="02010600030101010101" pitchFamily="2" charset="-122"/>
                <a:cs typeface="Times New Roman" panose="02020603050405020304" pitchFamily="18" charset="0"/>
              </a:rPr>
              <a:t>①</a:t>
            </a:r>
            <a:r>
              <a:rPr lang="zh-CN" altLang="en-US" sz="1865" dirty="0">
                <a:solidFill>
                  <a:prstClr val="black"/>
                </a:solidFill>
                <a:latin typeface="Times New Roman" panose="02020603050405020304" pitchFamily="18" charset="0"/>
                <a:ea typeface="等线" panose="02010600030101010101" pitchFamily="2" charset="-122"/>
                <a:cs typeface="Times New Roman" panose="02020603050405020304" pitchFamily="18" charset="0"/>
              </a:rPr>
              <a:t>你们对智慧课堂感兴趣</a:t>
            </a:r>
            <a:r>
              <a:rPr lang="en-US" altLang="zh-CN" sz="1865" dirty="0">
                <a:solidFill>
                  <a:prstClr val="black"/>
                </a:solidFill>
                <a:latin typeface="Times New Roman" panose="02020603050405020304" pitchFamily="18" charset="0"/>
                <a:ea typeface="等线" panose="02010600030101010101" pitchFamily="2" charset="-122"/>
                <a:cs typeface="Times New Roman" panose="02020603050405020304" pitchFamily="18" charset="0"/>
              </a:rPr>
              <a:t>+</a:t>
            </a:r>
            <a:r>
              <a:rPr lang="zh-CN" altLang="en-US" sz="1865" dirty="0">
                <a:solidFill>
                  <a:prstClr val="black"/>
                </a:solidFill>
                <a:latin typeface="Times New Roman" panose="02020603050405020304" pitchFamily="18" charset="0"/>
                <a:ea typeface="等线" panose="02010600030101010101" pitchFamily="2" charset="-122"/>
                <a:cs typeface="Times New Roman" panose="02020603050405020304" pitchFamily="18" charset="0"/>
              </a:rPr>
              <a:t>智慧课堂棒</a:t>
            </a:r>
            <a:endParaRPr lang="en-US" altLang="zh-CN" sz="1865" dirty="0">
              <a:solidFill>
                <a:prstClr val="black"/>
              </a:solidFill>
              <a:latin typeface="Times New Roman" panose="02020603050405020304" pitchFamily="18" charset="0"/>
              <a:ea typeface="等线" panose="02010600030101010101" pitchFamily="2" charset="-122"/>
              <a:cs typeface="Times New Roman" panose="02020603050405020304" pitchFamily="18" charset="0"/>
            </a:endParaRPr>
          </a:p>
          <a:p>
            <a:pPr algn="ctr" defTabSz="609600">
              <a:lnSpc>
                <a:spcPts val="2000"/>
              </a:lnSpc>
            </a:pPr>
            <a:r>
              <a:rPr lang="zh-CN" altLang="en-US" sz="1865" dirty="0">
                <a:solidFill>
                  <a:prstClr val="black"/>
                </a:solidFill>
                <a:latin typeface="等线" panose="02010600030101010101" pitchFamily="2" charset="-122"/>
                <a:ea typeface="等线" panose="02010600030101010101" pitchFamily="2" charset="-122"/>
                <a:cs typeface="Times New Roman" panose="02020603050405020304" pitchFamily="18" charset="0"/>
              </a:rPr>
              <a:t>②智慧课堂具体实施方法</a:t>
            </a:r>
            <a:r>
              <a:rPr lang="en-US" altLang="zh-CN" sz="1865" dirty="0">
                <a:solidFill>
                  <a:prstClr val="black"/>
                </a:solidFill>
                <a:latin typeface="等线" panose="02010600030101010101" pitchFamily="2" charset="-122"/>
                <a:ea typeface="等线" panose="02010600030101010101" pitchFamily="2" charset="-122"/>
                <a:cs typeface="Times New Roman" panose="02020603050405020304" pitchFamily="18" charset="0"/>
              </a:rPr>
              <a:t>+</a:t>
            </a:r>
            <a:r>
              <a:rPr lang="zh-CN" altLang="en-US" sz="1865" dirty="0">
                <a:solidFill>
                  <a:prstClr val="black"/>
                </a:solidFill>
                <a:latin typeface="等线" panose="02010600030101010101" pitchFamily="2" charset="-122"/>
                <a:ea typeface="等线" panose="02010600030101010101" pitchFamily="2" charset="-122"/>
                <a:cs typeface="Times New Roman" panose="02020603050405020304" pitchFamily="18" charset="0"/>
              </a:rPr>
              <a:t>益处</a:t>
            </a:r>
            <a:endParaRPr lang="en-US" altLang="zh-CN" sz="1865" dirty="0">
              <a:solidFill>
                <a:prstClr val="black"/>
              </a:solidFill>
              <a:latin typeface="Times New Roman" panose="02020603050405020304" pitchFamily="18" charset="0"/>
              <a:ea typeface="等线" panose="02010600030101010101" pitchFamily="2" charset="-122"/>
              <a:cs typeface="Times New Roman" panose="02020603050405020304" pitchFamily="18" charset="0"/>
            </a:endParaRPr>
          </a:p>
          <a:p>
            <a:pPr algn="ctr" defTabSz="609600">
              <a:lnSpc>
                <a:spcPts val="2000"/>
              </a:lnSpc>
            </a:pPr>
            <a:r>
              <a:rPr lang="zh-CN" altLang="en-US" sz="1865" dirty="0">
                <a:solidFill>
                  <a:prstClr val="black"/>
                </a:solidFill>
                <a:latin typeface="等线" panose="02010600030101010101" pitchFamily="2" charset="-122"/>
                <a:ea typeface="等线" panose="02010600030101010101" pitchFamily="2" charset="-122"/>
                <a:cs typeface="Times New Roman" panose="02020603050405020304" pitchFamily="18" charset="0"/>
              </a:rPr>
              <a:t>③总结</a:t>
            </a:r>
            <a:r>
              <a:rPr lang="en-US" altLang="zh-CN" sz="1865" dirty="0">
                <a:solidFill>
                  <a:prstClr val="black"/>
                </a:solidFill>
                <a:latin typeface="等线" panose="02010600030101010101" pitchFamily="2" charset="-122"/>
                <a:ea typeface="等线" panose="02010600030101010101" pitchFamily="2" charset="-122"/>
                <a:cs typeface="Times New Roman" panose="02020603050405020304" pitchFamily="18" charset="0"/>
              </a:rPr>
              <a:t>+</a:t>
            </a:r>
            <a:r>
              <a:rPr lang="zh-CN" altLang="en-US" sz="1865" dirty="0">
                <a:solidFill>
                  <a:prstClr val="black"/>
                </a:solidFill>
                <a:latin typeface="等线" panose="02010600030101010101" pitchFamily="2" charset="-122"/>
                <a:ea typeface="等线" panose="02010600030101010101" pitchFamily="2" charset="-122"/>
                <a:cs typeface="Times New Roman" panose="02020603050405020304" pitchFamily="18" charset="0"/>
              </a:rPr>
              <a:t>礼貌互动</a:t>
            </a:r>
            <a:endParaRPr lang="en-US" altLang="zh-CN" sz="1865" dirty="0">
              <a:solidFill>
                <a:prstClr val="black"/>
              </a:solidFill>
              <a:latin typeface="Times New Roman" panose="02020603050405020304" pitchFamily="18" charset="0"/>
              <a:ea typeface="等线" panose="02010600030101010101" pitchFamily="2" charset="-122"/>
              <a:cs typeface="Times New Roman" panose="02020603050405020304" pitchFamily="18" charset="0"/>
            </a:endParaRPr>
          </a:p>
        </p:txBody>
      </p:sp>
      <p:sp>
        <p:nvSpPr>
          <p:cNvPr id="14" name="文本框 13"/>
          <p:cNvSpPr txBox="1"/>
          <p:nvPr/>
        </p:nvSpPr>
        <p:spPr>
          <a:xfrm>
            <a:off x="10076184" y="838200"/>
            <a:ext cx="2235200" cy="830997"/>
          </a:xfrm>
          <a:prstGeom prst="rect">
            <a:avLst/>
          </a:prstGeom>
          <a:solidFill>
            <a:schemeClr val="accent4">
              <a:lumMod val="40000"/>
              <a:lumOff val="60000"/>
              <a:alpha val="85000"/>
            </a:schemeClr>
          </a:solidFill>
          <a:effectLst>
            <a:outerShdw blurRad="50800" dist="38100" dir="5400000" algn="t" rotWithShape="0">
              <a:prstClr val="black">
                <a:alpha val="40000"/>
              </a:prstClr>
            </a:outerShdw>
          </a:effectLst>
        </p:spPr>
        <p:txBody>
          <a:bodyPr wrap="square">
            <a:spAutoFit/>
          </a:bodyPr>
          <a:lstStyle/>
          <a:p>
            <a:pPr defTabSz="609600"/>
            <a:r>
              <a:rPr lang="zh-CN" altLang="en-US" sz="1600" b="1" dirty="0">
                <a:solidFill>
                  <a:srgbClr val="466EE6"/>
                </a:solidFill>
                <a:latin typeface="Times New Roman" panose="02020603050405020304" pitchFamily="18" charset="0"/>
                <a:ea typeface="宋体" panose="02010600030101010101" pitchFamily="2" charset="-122"/>
                <a:cs typeface="Times New Roman" panose="02020603050405020304" pitchFamily="18" charset="0"/>
              </a:rPr>
              <a:t>关键词</a:t>
            </a:r>
            <a:r>
              <a:rPr lang="en-US" altLang="zh-CN" sz="1600" b="1" dirty="0">
                <a:solidFill>
                  <a:srgbClr val="466EE6"/>
                </a:solidFill>
                <a:latin typeface="Times New Roman" panose="02020603050405020304" pitchFamily="18" charset="0"/>
                <a:ea typeface="宋体" panose="02010600030101010101" pitchFamily="2" charset="-122"/>
                <a:cs typeface="Times New Roman" panose="02020603050405020304" pitchFamily="18" charset="0"/>
              </a:rPr>
              <a:t>+</a:t>
            </a:r>
            <a:r>
              <a:rPr lang="zh-CN" altLang="en-US" sz="1600" b="1" dirty="0">
                <a:solidFill>
                  <a:srgbClr val="466EE6"/>
                </a:solidFill>
                <a:latin typeface="Times New Roman" panose="02020603050405020304" pitchFamily="18" charset="0"/>
                <a:ea typeface="宋体" panose="02010600030101010101" pitchFamily="2" charset="-122"/>
                <a:cs typeface="Times New Roman" panose="02020603050405020304" pitchFamily="18" charset="0"/>
              </a:rPr>
              <a:t>开头句 </a:t>
            </a:r>
            <a:endParaRPr lang="en-US" altLang="zh-CN" sz="1600" b="1" dirty="0">
              <a:solidFill>
                <a:srgbClr val="466EE6"/>
              </a:solidFill>
              <a:latin typeface="Times New Roman" panose="02020603050405020304" pitchFamily="18" charset="0"/>
              <a:ea typeface="宋体" panose="02010600030101010101" pitchFamily="2" charset="-122"/>
              <a:cs typeface="Times New Roman" panose="02020603050405020304" pitchFamily="18" charset="0"/>
            </a:endParaRPr>
          </a:p>
          <a:p>
            <a:pPr defTabSz="609600"/>
            <a:r>
              <a:rPr lang="zh-CN" altLang="en-US" sz="1600" b="1" dirty="0">
                <a:solidFill>
                  <a:srgbClr val="466EE6"/>
                </a:solidFill>
                <a:latin typeface="Times New Roman" panose="02020603050405020304" pitchFamily="18" charset="0"/>
                <a:ea typeface="宋体" panose="02010600030101010101" pitchFamily="2" charset="-122"/>
                <a:cs typeface="Times New Roman" panose="02020603050405020304" pitchFamily="18" charset="0"/>
              </a:rPr>
              <a:t>过渡句</a:t>
            </a:r>
            <a:r>
              <a:rPr lang="en-US" altLang="zh-CN" sz="1600" b="1" dirty="0">
                <a:solidFill>
                  <a:srgbClr val="466EE6"/>
                </a:solidFill>
                <a:latin typeface="Times New Roman" panose="02020603050405020304" pitchFamily="18" charset="0"/>
                <a:ea typeface="宋体" panose="02010600030101010101" pitchFamily="2" charset="-122"/>
                <a:cs typeface="Times New Roman" panose="02020603050405020304" pitchFamily="18" charset="0"/>
              </a:rPr>
              <a:t>+</a:t>
            </a:r>
            <a:r>
              <a:rPr lang="zh-CN" altLang="en-US" sz="1600" b="1" dirty="0">
                <a:solidFill>
                  <a:srgbClr val="466EE6"/>
                </a:solidFill>
                <a:latin typeface="Times New Roman" panose="02020603050405020304" pitchFamily="18" charset="0"/>
                <a:ea typeface="宋体" panose="02010600030101010101" pitchFamily="2" charset="-122"/>
                <a:cs typeface="Times New Roman" panose="02020603050405020304" pitchFamily="18" charset="0"/>
              </a:rPr>
              <a:t>衔接词</a:t>
            </a:r>
            <a:r>
              <a:rPr lang="en-US" altLang="zh-CN" sz="1600" b="1" dirty="0">
                <a:solidFill>
                  <a:srgbClr val="466EE6"/>
                </a:solidFill>
                <a:latin typeface="Times New Roman" panose="02020603050405020304" pitchFamily="18" charset="0"/>
                <a:ea typeface="宋体" panose="02010600030101010101" pitchFamily="2" charset="-122"/>
                <a:cs typeface="Times New Roman" panose="02020603050405020304" pitchFamily="18" charset="0"/>
              </a:rPr>
              <a:t>+</a:t>
            </a:r>
            <a:r>
              <a:rPr lang="zh-CN" altLang="en-US" sz="1600" b="1" dirty="0">
                <a:solidFill>
                  <a:srgbClr val="466EE6"/>
                </a:solidFill>
                <a:latin typeface="Times New Roman" panose="02020603050405020304" pitchFamily="18" charset="0"/>
                <a:ea typeface="宋体" panose="02010600030101010101" pitchFamily="2" charset="-122"/>
                <a:cs typeface="Times New Roman" panose="02020603050405020304" pitchFamily="18" charset="0"/>
              </a:rPr>
              <a:t>做法</a:t>
            </a:r>
            <a:r>
              <a:rPr lang="en-US" altLang="zh-CN" sz="1600" b="1" dirty="0">
                <a:solidFill>
                  <a:srgbClr val="466EE6"/>
                </a:solidFill>
                <a:highlight>
                  <a:srgbClr val="00FF00"/>
                </a:highlight>
                <a:latin typeface="Times New Roman" panose="02020603050405020304" pitchFamily="18" charset="0"/>
                <a:ea typeface="宋体" panose="02010600030101010101" pitchFamily="2" charset="-122"/>
                <a:cs typeface="Times New Roman" panose="02020603050405020304" pitchFamily="18" charset="0"/>
              </a:rPr>
              <a:t>R</a:t>
            </a:r>
            <a:endParaRPr lang="en-US" altLang="zh-CN" sz="1600" b="1" dirty="0">
              <a:solidFill>
                <a:srgbClr val="466EE6"/>
              </a:solidFill>
              <a:highlight>
                <a:srgbClr val="00FF00"/>
              </a:highlight>
              <a:latin typeface="Times New Roman" panose="02020603050405020304" pitchFamily="18" charset="0"/>
              <a:ea typeface="宋体" panose="02010600030101010101" pitchFamily="2" charset="-122"/>
              <a:cs typeface="Times New Roman" panose="02020603050405020304" pitchFamily="18" charset="0"/>
            </a:endParaRPr>
          </a:p>
          <a:p>
            <a:pPr defTabSz="609600"/>
            <a:r>
              <a:rPr lang="zh-CN" altLang="en-US" sz="1600" b="1" dirty="0">
                <a:solidFill>
                  <a:srgbClr val="466EE6"/>
                </a:solidFill>
                <a:latin typeface="Times New Roman" panose="02020603050405020304" pitchFamily="18" charset="0"/>
                <a:ea typeface="宋体" panose="02010600030101010101" pitchFamily="2" charset="-122"/>
                <a:cs typeface="Times New Roman" panose="02020603050405020304" pitchFamily="18" charset="0"/>
              </a:rPr>
              <a:t>结尾句式总结</a:t>
            </a:r>
            <a:r>
              <a:rPr lang="en-US" altLang="zh-CN" sz="1600" b="1" dirty="0">
                <a:solidFill>
                  <a:srgbClr val="466EE6"/>
                </a:solidFill>
                <a:latin typeface="Times New Roman" panose="02020603050405020304" pitchFamily="18" charset="0"/>
                <a:ea typeface="宋体" panose="02010600030101010101" pitchFamily="2" charset="-122"/>
                <a:cs typeface="Times New Roman" panose="02020603050405020304" pitchFamily="18" charset="0"/>
              </a:rPr>
              <a:t>+</a:t>
            </a:r>
            <a:r>
              <a:rPr lang="zh-CN" altLang="en-US" sz="1600" b="1" dirty="0">
                <a:solidFill>
                  <a:srgbClr val="466EE6"/>
                </a:solidFill>
                <a:latin typeface="Times New Roman" panose="02020603050405020304" pitchFamily="18" charset="0"/>
                <a:ea typeface="宋体" panose="02010600030101010101" pitchFamily="2" charset="-122"/>
                <a:cs typeface="Times New Roman" panose="02020603050405020304" pitchFamily="18" charset="0"/>
              </a:rPr>
              <a:t>呼吁</a:t>
            </a:r>
            <a:endParaRPr lang="en-US" altLang="zh-CN" sz="1600" b="1" dirty="0">
              <a:solidFill>
                <a:srgbClr val="466EE6"/>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6" name="文本框 15"/>
          <p:cNvSpPr txBox="1"/>
          <p:nvPr/>
        </p:nvSpPr>
        <p:spPr>
          <a:xfrm>
            <a:off x="10090698" y="2517611"/>
            <a:ext cx="2235200" cy="1077218"/>
          </a:xfrm>
          <a:prstGeom prst="rect">
            <a:avLst/>
          </a:prstGeom>
          <a:solidFill>
            <a:schemeClr val="accent4">
              <a:lumMod val="40000"/>
              <a:lumOff val="60000"/>
              <a:alpha val="85000"/>
            </a:schemeClr>
          </a:solidFill>
          <a:effectLst>
            <a:outerShdw blurRad="50800" dist="38100" dir="5400000" algn="t" rotWithShape="0">
              <a:prstClr val="black">
                <a:alpha val="40000"/>
              </a:prstClr>
            </a:outerShdw>
          </a:effectLst>
        </p:spPr>
        <p:txBody>
          <a:bodyPr wrap="square">
            <a:spAutoFit/>
          </a:bodyPr>
          <a:lstStyle/>
          <a:p>
            <a:pPr defTabSz="609600"/>
            <a:r>
              <a:rPr lang="zh-CN" altLang="en-US" sz="1600" b="1" dirty="0">
                <a:solidFill>
                  <a:srgbClr val="466EE6"/>
                </a:solidFill>
                <a:latin typeface="Times New Roman" panose="02020603050405020304" pitchFamily="18" charset="0"/>
                <a:ea typeface="宋体" panose="02010600030101010101" pitchFamily="2" charset="-122"/>
                <a:cs typeface="Times New Roman" panose="02020603050405020304" pitchFamily="18" charset="0"/>
              </a:rPr>
              <a:t>关键词</a:t>
            </a:r>
            <a:r>
              <a:rPr lang="en-US" altLang="zh-CN" sz="1600" b="1" dirty="0">
                <a:solidFill>
                  <a:srgbClr val="466EE6"/>
                </a:solidFill>
                <a:latin typeface="Times New Roman" panose="02020603050405020304" pitchFamily="18" charset="0"/>
                <a:ea typeface="宋体" panose="02010600030101010101" pitchFamily="2" charset="-122"/>
                <a:cs typeface="Times New Roman" panose="02020603050405020304" pitchFamily="18" charset="0"/>
              </a:rPr>
              <a:t>+</a:t>
            </a:r>
            <a:r>
              <a:rPr lang="zh-CN" altLang="en-US" sz="1600" b="1" dirty="0">
                <a:solidFill>
                  <a:srgbClr val="466EE6"/>
                </a:solidFill>
                <a:latin typeface="Times New Roman" panose="02020603050405020304" pitchFamily="18" charset="0"/>
                <a:ea typeface="宋体" panose="02010600030101010101" pitchFamily="2" charset="-122"/>
                <a:cs typeface="Times New Roman" panose="02020603050405020304" pitchFamily="18" charset="0"/>
              </a:rPr>
              <a:t>开头句</a:t>
            </a:r>
            <a:endParaRPr lang="en-US" altLang="zh-CN" sz="1600" b="1" dirty="0">
              <a:solidFill>
                <a:srgbClr val="466EE6"/>
              </a:solidFill>
              <a:latin typeface="Times New Roman" panose="02020603050405020304" pitchFamily="18" charset="0"/>
              <a:ea typeface="宋体" panose="02010600030101010101" pitchFamily="2" charset="-122"/>
              <a:cs typeface="Times New Roman" panose="02020603050405020304" pitchFamily="18" charset="0"/>
            </a:endParaRPr>
          </a:p>
          <a:p>
            <a:pPr defTabSz="609600"/>
            <a:r>
              <a:rPr lang="zh-CN" altLang="en-US" sz="1600" b="1" dirty="0">
                <a:solidFill>
                  <a:srgbClr val="466EE6"/>
                </a:solidFill>
                <a:latin typeface="Times New Roman" panose="02020603050405020304" pitchFamily="18" charset="0"/>
                <a:ea typeface="宋体" panose="02010600030101010101" pitchFamily="2" charset="-122"/>
                <a:cs typeface="Times New Roman" panose="02020603050405020304" pitchFamily="18" charset="0"/>
              </a:rPr>
              <a:t>总起句</a:t>
            </a:r>
            <a:r>
              <a:rPr lang="en-US" altLang="zh-CN" sz="1600" b="1" dirty="0">
                <a:solidFill>
                  <a:srgbClr val="466EE6"/>
                </a:solidFill>
                <a:latin typeface="Times New Roman" panose="02020603050405020304" pitchFamily="18" charset="0"/>
                <a:ea typeface="宋体" panose="02010600030101010101" pitchFamily="2" charset="-122"/>
                <a:cs typeface="Times New Roman" panose="02020603050405020304" pitchFamily="18" charset="0"/>
              </a:rPr>
              <a:t>+</a:t>
            </a:r>
            <a:r>
              <a:rPr lang="zh-CN" altLang="en-US" sz="1600" b="1" dirty="0">
                <a:solidFill>
                  <a:srgbClr val="466EE6"/>
                </a:solidFill>
                <a:latin typeface="Times New Roman" panose="02020603050405020304" pitchFamily="18" charset="0"/>
                <a:ea typeface="宋体" panose="02010600030101010101" pitchFamily="2" charset="-122"/>
                <a:cs typeface="Times New Roman" panose="02020603050405020304" pitchFamily="18" charset="0"/>
              </a:rPr>
              <a:t>衔接词</a:t>
            </a:r>
            <a:r>
              <a:rPr lang="en-US" altLang="zh-CN" sz="1600" b="1" dirty="0">
                <a:solidFill>
                  <a:srgbClr val="466EE6"/>
                </a:solidFill>
                <a:latin typeface="Times New Roman" panose="02020603050405020304" pitchFamily="18" charset="0"/>
                <a:ea typeface="宋体" panose="02010600030101010101" pitchFamily="2" charset="-122"/>
                <a:cs typeface="Times New Roman" panose="02020603050405020304" pitchFamily="18" charset="0"/>
              </a:rPr>
              <a:t>+</a:t>
            </a:r>
            <a:r>
              <a:rPr lang="zh-CN" altLang="en-US" sz="1600" b="1" dirty="0">
                <a:solidFill>
                  <a:srgbClr val="466EE6"/>
                </a:solidFill>
                <a:latin typeface="Times New Roman" panose="02020603050405020304" pitchFamily="18" charset="0"/>
                <a:ea typeface="宋体" panose="02010600030101010101" pitchFamily="2" charset="-122"/>
                <a:cs typeface="Times New Roman" panose="02020603050405020304" pitchFamily="18" charset="0"/>
              </a:rPr>
              <a:t>做法及效用</a:t>
            </a:r>
            <a:endParaRPr lang="en-US" altLang="zh-CN" sz="1600" b="1" dirty="0">
              <a:solidFill>
                <a:srgbClr val="466EE6"/>
              </a:solidFill>
              <a:highlight>
                <a:srgbClr val="00FF00"/>
              </a:highlight>
              <a:latin typeface="Times New Roman" panose="02020603050405020304" pitchFamily="18" charset="0"/>
              <a:ea typeface="宋体" panose="02010600030101010101" pitchFamily="2" charset="-122"/>
              <a:cs typeface="Times New Roman" panose="02020603050405020304" pitchFamily="18" charset="0"/>
            </a:endParaRPr>
          </a:p>
          <a:p>
            <a:pPr defTabSz="609600"/>
            <a:r>
              <a:rPr lang="zh-CN" altLang="en-US" sz="1600" b="1" dirty="0">
                <a:solidFill>
                  <a:srgbClr val="466EE6"/>
                </a:solidFill>
                <a:latin typeface="Times New Roman" panose="02020603050405020304" pitchFamily="18" charset="0"/>
                <a:ea typeface="宋体" panose="02010600030101010101" pitchFamily="2" charset="-122"/>
                <a:cs typeface="Times New Roman" panose="02020603050405020304" pitchFamily="18" charset="0"/>
              </a:rPr>
              <a:t>结尾句式总结</a:t>
            </a:r>
            <a:r>
              <a:rPr lang="en-US" altLang="zh-CN" sz="1600" b="1" dirty="0">
                <a:solidFill>
                  <a:srgbClr val="466EE6"/>
                </a:solidFill>
                <a:latin typeface="Times New Roman" panose="02020603050405020304" pitchFamily="18" charset="0"/>
                <a:ea typeface="宋体" panose="02010600030101010101" pitchFamily="2" charset="-122"/>
                <a:cs typeface="Times New Roman" panose="02020603050405020304" pitchFamily="18" charset="0"/>
              </a:rPr>
              <a:t>+</a:t>
            </a:r>
            <a:r>
              <a:rPr lang="zh-CN" altLang="en-US" sz="1600" b="1" dirty="0">
                <a:solidFill>
                  <a:srgbClr val="466EE6"/>
                </a:solidFill>
                <a:latin typeface="Times New Roman" panose="02020603050405020304" pitchFamily="18" charset="0"/>
                <a:ea typeface="宋体" panose="02010600030101010101" pitchFamily="2" charset="-122"/>
                <a:cs typeface="Times New Roman" panose="02020603050405020304" pitchFamily="18" charset="0"/>
              </a:rPr>
              <a:t>互动</a:t>
            </a:r>
            <a:endParaRPr lang="en-US" altLang="zh-CN" sz="1600" b="1" dirty="0">
              <a:solidFill>
                <a:srgbClr val="466EE6"/>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7" name="文本框 16"/>
          <p:cNvSpPr txBox="1"/>
          <p:nvPr/>
        </p:nvSpPr>
        <p:spPr>
          <a:xfrm>
            <a:off x="10109200" y="4140042"/>
            <a:ext cx="2235200" cy="1077218"/>
          </a:xfrm>
          <a:prstGeom prst="rect">
            <a:avLst/>
          </a:prstGeom>
          <a:solidFill>
            <a:schemeClr val="accent4">
              <a:lumMod val="40000"/>
              <a:lumOff val="60000"/>
              <a:alpha val="85000"/>
            </a:schemeClr>
          </a:solidFill>
          <a:effectLst>
            <a:outerShdw blurRad="50800" dist="38100" dir="5400000" algn="t" rotWithShape="0">
              <a:prstClr val="black">
                <a:alpha val="40000"/>
              </a:prstClr>
            </a:outerShdw>
          </a:effectLst>
        </p:spPr>
        <p:txBody>
          <a:bodyPr wrap="square">
            <a:spAutoFit/>
          </a:bodyPr>
          <a:lstStyle/>
          <a:p>
            <a:pPr defTabSz="609600"/>
            <a:r>
              <a:rPr lang="zh-CN" altLang="en-US" sz="1600" b="1" dirty="0">
                <a:solidFill>
                  <a:srgbClr val="466EE6"/>
                </a:solidFill>
                <a:latin typeface="Times New Roman" panose="02020603050405020304" pitchFamily="18" charset="0"/>
                <a:ea typeface="宋体" panose="02010600030101010101" pitchFamily="2" charset="-122"/>
                <a:cs typeface="Times New Roman" panose="02020603050405020304" pitchFamily="18" charset="0"/>
              </a:rPr>
              <a:t>开头句</a:t>
            </a:r>
            <a:endParaRPr lang="en-US" altLang="zh-CN" sz="1600" b="1" dirty="0">
              <a:solidFill>
                <a:srgbClr val="466EE6"/>
              </a:solidFill>
              <a:latin typeface="Times New Roman" panose="02020603050405020304" pitchFamily="18" charset="0"/>
              <a:ea typeface="宋体" panose="02010600030101010101" pitchFamily="2" charset="-122"/>
              <a:cs typeface="Times New Roman" panose="02020603050405020304" pitchFamily="18" charset="0"/>
            </a:endParaRPr>
          </a:p>
          <a:p>
            <a:pPr defTabSz="609600"/>
            <a:r>
              <a:rPr lang="zh-CN" altLang="en-US" sz="1600" b="1" dirty="0">
                <a:solidFill>
                  <a:srgbClr val="466EE6"/>
                </a:solidFill>
                <a:latin typeface="Times New Roman" panose="02020603050405020304" pitchFamily="18" charset="0"/>
                <a:ea typeface="宋体" panose="02010600030101010101" pitchFamily="2" charset="-122"/>
                <a:cs typeface="Times New Roman" panose="02020603050405020304" pitchFamily="18" charset="0"/>
              </a:rPr>
              <a:t>总起句（选什么）</a:t>
            </a:r>
            <a:r>
              <a:rPr lang="en-US" altLang="zh-CN" sz="1600" b="1" dirty="0">
                <a:solidFill>
                  <a:srgbClr val="466EE6"/>
                </a:solidFill>
                <a:latin typeface="Times New Roman" panose="02020603050405020304" pitchFamily="18" charset="0"/>
                <a:ea typeface="宋体" panose="02010600030101010101" pitchFamily="2" charset="-122"/>
                <a:cs typeface="Times New Roman" panose="02020603050405020304" pitchFamily="18" charset="0"/>
              </a:rPr>
              <a:t>+</a:t>
            </a:r>
            <a:r>
              <a:rPr lang="zh-CN" altLang="en-US" sz="1600" b="1" dirty="0">
                <a:solidFill>
                  <a:srgbClr val="466EE6"/>
                </a:solidFill>
                <a:latin typeface="Times New Roman" panose="02020603050405020304" pitchFamily="18" charset="0"/>
                <a:ea typeface="宋体" panose="02010600030101010101" pitchFamily="2" charset="-122"/>
                <a:cs typeface="Times New Roman" panose="02020603050405020304" pitchFamily="18" charset="0"/>
              </a:rPr>
              <a:t>介绍（功能）</a:t>
            </a:r>
            <a:r>
              <a:rPr lang="en-US" altLang="zh-CN" sz="1600" b="1" dirty="0">
                <a:solidFill>
                  <a:srgbClr val="466EE6"/>
                </a:solidFill>
                <a:latin typeface="Times New Roman" panose="02020603050405020304" pitchFamily="18" charset="0"/>
                <a:ea typeface="宋体" panose="02010600030101010101" pitchFamily="2" charset="-122"/>
                <a:cs typeface="Times New Roman" panose="02020603050405020304" pitchFamily="18" charset="0"/>
              </a:rPr>
              <a:t>+</a:t>
            </a:r>
            <a:r>
              <a:rPr lang="zh-CN" altLang="en-US" sz="1600" b="1" dirty="0">
                <a:solidFill>
                  <a:srgbClr val="466EE6"/>
                </a:solidFill>
                <a:latin typeface="Times New Roman" panose="02020603050405020304" pitchFamily="18" charset="0"/>
                <a:ea typeface="宋体" panose="02010600030101010101" pitchFamily="2" charset="-122"/>
                <a:cs typeface="Times New Roman" panose="02020603050405020304" pitchFamily="18" charset="0"/>
              </a:rPr>
              <a:t>为什么</a:t>
            </a:r>
            <a:endParaRPr lang="en-US" altLang="zh-CN" sz="1600" b="1" dirty="0">
              <a:solidFill>
                <a:srgbClr val="466EE6"/>
              </a:solidFill>
              <a:highlight>
                <a:srgbClr val="00FF00"/>
              </a:highlight>
              <a:latin typeface="Times New Roman" panose="02020603050405020304" pitchFamily="18" charset="0"/>
              <a:ea typeface="宋体" panose="02010600030101010101" pitchFamily="2" charset="-122"/>
              <a:cs typeface="Times New Roman" panose="02020603050405020304" pitchFamily="18" charset="0"/>
            </a:endParaRPr>
          </a:p>
          <a:p>
            <a:pPr defTabSz="609600"/>
            <a:r>
              <a:rPr lang="zh-CN" altLang="en-US" sz="1600" b="1" dirty="0">
                <a:solidFill>
                  <a:srgbClr val="466EE6"/>
                </a:solidFill>
                <a:latin typeface="Times New Roman" panose="02020603050405020304" pitchFamily="18" charset="0"/>
                <a:ea typeface="宋体" panose="02010600030101010101" pitchFamily="2" charset="-122"/>
                <a:cs typeface="Times New Roman" panose="02020603050405020304" pitchFamily="18" charset="0"/>
              </a:rPr>
              <a:t>结尾句式总结</a:t>
            </a:r>
            <a:r>
              <a:rPr lang="en-US" altLang="zh-CN" sz="1600" b="1" dirty="0">
                <a:solidFill>
                  <a:srgbClr val="466EE6"/>
                </a:solidFill>
                <a:latin typeface="Times New Roman" panose="02020603050405020304" pitchFamily="18" charset="0"/>
                <a:ea typeface="宋体" panose="02010600030101010101" pitchFamily="2" charset="-122"/>
                <a:cs typeface="Times New Roman" panose="02020603050405020304" pitchFamily="18" charset="0"/>
              </a:rPr>
              <a:t>+</a:t>
            </a:r>
            <a:r>
              <a:rPr lang="zh-CN" altLang="en-US" sz="1600" b="1" dirty="0">
                <a:solidFill>
                  <a:srgbClr val="466EE6"/>
                </a:solidFill>
                <a:latin typeface="Times New Roman" panose="02020603050405020304" pitchFamily="18" charset="0"/>
                <a:ea typeface="宋体" panose="02010600030101010101" pitchFamily="2" charset="-122"/>
                <a:cs typeface="Times New Roman" panose="02020603050405020304" pitchFamily="18" charset="0"/>
              </a:rPr>
              <a:t>互动</a:t>
            </a:r>
            <a:endParaRPr lang="en-US" altLang="zh-CN" sz="1600" b="1" dirty="0">
              <a:solidFill>
                <a:srgbClr val="466EE6"/>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8" name="文本框 17"/>
          <p:cNvSpPr txBox="1"/>
          <p:nvPr/>
        </p:nvSpPr>
        <p:spPr>
          <a:xfrm>
            <a:off x="10464800" y="1924776"/>
            <a:ext cx="1313543" cy="338554"/>
          </a:xfrm>
          <a:prstGeom prst="rect">
            <a:avLst/>
          </a:prstGeom>
          <a:noFill/>
          <a:ln>
            <a:solidFill>
              <a:schemeClr val="tx1">
                <a:lumMod val="85000"/>
                <a:lumOff val="15000"/>
              </a:schemeClr>
            </a:solidFill>
          </a:ln>
        </p:spPr>
        <p:txBody>
          <a:bodyPr wrap="square">
            <a:spAutoFit/>
          </a:bodyPr>
          <a:lstStyle/>
          <a:p>
            <a:pPr defTabSz="914400"/>
            <a:r>
              <a:rPr lang="zh-CN" altLang="en-US" sz="1600" dirty="0">
                <a:solidFill>
                  <a:prstClr val="black"/>
                </a:solidFill>
                <a:latin typeface="等线" panose="02010600030101010101" pitchFamily="2" charset="-122"/>
                <a:ea typeface="等线" panose="02010600030101010101" pitchFamily="2" charset="-122"/>
              </a:rPr>
              <a:t>倡议书模式</a:t>
            </a:r>
            <a:endParaRPr lang="en-US" altLang="zh-CN" sz="1600" b="1" dirty="0">
              <a:solidFill>
                <a:prstClr val="black"/>
              </a:solidFill>
              <a:latin typeface="等线" panose="02010600030101010101" pitchFamily="2" charset="-122"/>
              <a:ea typeface="等线" panose="02010600030101010101" pitchFamily="2" charset="-122"/>
            </a:endParaRPr>
          </a:p>
        </p:txBody>
      </p:sp>
      <p:sp>
        <p:nvSpPr>
          <p:cNvPr id="19" name="文本框 18"/>
          <p:cNvSpPr txBox="1"/>
          <p:nvPr/>
        </p:nvSpPr>
        <p:spPr>
          <a:xfrm>
            <a:off x="10464800" y="3687898"/>
            <a:ext cx="1168041" cy="338554"/>
          </a:xfrm>
          <a:prstGeom prst="rect">
            <a:avLst/>
          </a:prstGeom>
          <a:noFill/>
          <a:ln>
            <a:solidFill>
              <a:schemeClr val="tx1">
                <a:lumMod val="85000"/>
                <a:lumOff val="15000"/>
              </a:schemeClr>
            </a:solidFill>
          </a:ln>
        </p:spPr>
        <p:txBody>
          <a:bodyPr wrap="square">
            <a:spAutoFit/>
          </a:bodyPr>
          <a:lstStyle/>
          <a:p>
            <a:pPr algn="ctr" defTabSz="914400"/>
            <a:r>
              <a:rPr lang="zh-CN" altLang="en-US" sz="1600" dirty="0">
                <a:solidFill>
                  <a:prstClr val="black"/>
                </a:solidFill>
                <a:latin typeface="等线" panose="02010600030101010101" pitchFamily="2" charset="-122"/>
                <a:ea typeface="等线" panose="02010600030101010101" pitchFamily="2" charset="-122"/>
              </a:rPr>
              <a:t>短文模式</a:t>
            </a:r>
            <a:endParaRPr lang="en-US" altLang="zh-CN" sz="1600" b="1" dirty="0">
              <a:solidFill>
                <a:prstClr val="black"/>
              </a:solidFill>
              <a:latin typeface="等线" panose="02010600030101010101" pitchFamily="2" charset="-122"/>
              <a:ea typeface="等线" panose="02010600030101010101" pitchFamily="2" charset="-122"/>
            </a:endParaRPr>
          </a:p>
        </p:txBody>
      </p:sp>
      <p:sp>
        <p:nvSpPr>
          <p:cNvPr id="20" name="文本框 19"/>
          <p:cNvSpPr txBox="1"/>
          <p:nvPr/>
        </p:nvSpPr>
        <p:spPr>
          <a:xfrm>
            <a:off x="10464800" y="5330848"/>
            <a:ext cx="1168041" cy="338554"/>
          </a:xfrm>
          <a:prstGeom prst="rect">
            <a:avLst/>
          </a:prstGeom>
          <a:noFill/>
          <a:ln>
            <a:solidFill>
              <a:schemeClr val="tx1">
                <a:lumMod val="85000"/>
                <a:lumOff val="15000"/>
              </a:schemeClr>
            </a:solidFill>
          </a:ln>
        </p:spPr>
        <p:txBody>
          <a:bodyPr wrap="square">
            <a:spAutoFit/>
          </a:bodyPr>
          <a:lstStyle/>
          <a:p>
            <a:pPr defTabSz="914400"/>
            <a:r>
              <a:rPr lang="zh-CN" altLang="en-US" sz="1600" dirty="0">
                <a:solidFill>
                  <a:prstClr val="black"/>
                </a:solidFill>
                <a:latin typeface="等线" panose="02010600030101010101" pitchFamily="2" charset="-122"/>
                <a:ea typeface="等线" panose="02010600030101010101" pitchFamily="2" charset="-122"/>
              </a:rPr>
              <a:t>发言稿模</a:t>
            </a:r>
            <a:endParaRPr lang="en-US" altLang="zh-CN" sz="1600" b="1" dirty="0">
              <a:solidFill>
                <a:prstClr val="black"/>
              </a:solidFill>
              <a:latin typeface="等线" panose="02010600030101010101" pitchFamily="2" charset="-122"/>
              <a:ea typeface="等线" panose="02010600030101010101" pitchFamily="2" charset="-122"/>
            </a:endParaRPr>
          </a:p>
        </p:txBody>
      </p:sp>
      <p:grpSp>
        <p:nvGrpSpPr>
          <p:cNvPr id="21" name="Group 15"/>
          <p:cNvGrpSpPr/>
          <p:nvPr/>
        </p:nvGrpSpPr>
        <p:grpSpPr>
          <a:xfrm>
            <a:off x="5254531" y="5843058"/>
            <a:ext cx="1069900" cy="492111"/>
            <a:chOff x="0" y="0"/>
            <a:chExt cx="6311900" cy="2903220"/>
          </a:xfrm>
        </p:grpSpPr>
        <p:sp>
          <p:nvSpPr>
            <p:cNvPr id="22" name="Freeform 16"/>
            <p:cNvSpPr/>
            <p:nvPr/>
          </p:nvSpPr>
          <p:spPr>
            <a:xfrm>
              <a:off x="27940" y="76200"/>
              <a:ext cx="6235700" cy="2772410"/>
            </a:xfrm>
            <a:custGeom>
              <a:avLst/>
              <a:gdLst/>
              <a:ahLst/>
              <a:cxnLst/>
              <a:rect l="l" t="t" r="r" b="b"/>
              <a:pathLst>
                <a:path w="6235700" h="2772410">
                  <a:moveTo>
                    <a:pt x="6111240" y="0"/>
                  </a:moveTo>
                  <a:lnTo>
                    <a:pt x="2644140" y="0"/>
                  </a:lnTo>
                  <a:cubicBezTo>
                    <a:pt x="2611120" y="0"/>
                    <a:pt x="2579370" y="12700"/>
                    <a:pt x="2556510" y="36830"/>
                  </a:cubicBezTo>
                  <a:lnTo>
                    <a:pt x="718820" y="1871980"/>
                  </a:lnTo>
                  <a:cubicBezTo>
                    <a:pt x="648970" y="1832610"/>
                    <a:pt x="567690" y="1809750"/>
                    <a:pt x="481330" y="1809750"/>
                  </a:cubicBezTo>
                  <a:cubicBezTo>
                    <a:pt x="215900" y="1809750"/>
                    <a:pt x="0" y="2025650"/>
                    <a:pt x="0" y="2291080"/>
                  </a:cubicBezTo>
                  <a:cubicBezTo>
                    <a:pt x="0" y="2556510"/>
                    <a:pt x="215900" y="2772410"/>
                    <a:pt x="481330" y="2772410"/>
                  </a:cubicBezTo>
                  <a:cubicBezTo>
                    <a:pt x="746760" y="2772410"/>
                    <a:pt x="962660" y="2556510"/>
                    <a:pt x="962660" y="2291080"/>
                  </a:cubicBezTo>
                  <a:cubicBezTo>
                    <a:pt x="962660" y="2200910"/>
                    <a:pt x="938530" y="2117090"/>
                    <a:pt x="895350" y="2045970"/>
                  </a:cubicBezTo>
                  <a:lnTo>
                    <a:pt x="2694940" y="247650"/>
                  </a:lnTo>
                  <a:lnTo>
                    <a:pt x="6111240" y="247650"/>
                  </a:lnTo>
                  <a:cubicBezTo>
                    <a:pt x="6179820" y="247650"/>
                    <a:pt x="6235700" y="191770"/>
                    <a:pt x="6235700" y="123190"/>
                  </a:cubicBezTo>
                  <a:cubicBezTo>
                    <a:pt x="6235700" y="54610"/>
                    <a:pt x="6179820" y="0"/>
                    <a:pt x="6111240" y="0"/>
                  </a:cubicBezTo>
                  <a:close/>
                </a:path>
              </a:pathLst>
            </a:custGeom>
            <a:solidFill>
              <a:srgbClr val="466EE6"/>
            </a:solidFill>
          </p:spPr>
        </p:sp>
        <p:sp>
          <p:nvSpPr>
            <p:cNvPr id="23" name="Freeform 17"/>
            <p:cNvSpPr/>
            <p:nvPr/>
          </p:nvSpPr>
          <p:spPr>
            <a:xfrm>
              <a:off x="297180" y="2155190"/>
              <a:ext cx="424180" cy="424180"/>
            </a:xfrm>
            <a:custGeom>
              <a:avLst/>
              <a:gdLst/>
              <a:ahLst/>
              <a:cxnLst/>
              <a:rect l="l" t="t" r="r" b="b"/>
              <a:pathLst>
                <a:path w="424180" h="424180">
                  <a:moveTo>
                    <a:pt x="212090" y="424180"/>
                  </a:moveTo>
                  <a:cubicBezTo>
                    <a:pt x="328930" y="424180"/>
                    <a:pt x="424180" y="328930"/>
                    <a:pt x="424180" y="212090"/>
                  </a:cubicBezTo>
                  <a:cubicBezTo>
                    <a:pt x="424180" y="95250"/>
                    <a:pt x="328930" y="0"/>
                    <a:pt x="212090" y="0"/>
                  </a:cubicBezTo>
                  <a:cubicBezTo>
                    <a:pt x="95250" y="0"/>
                    <a:pt x="0" y="95250"/>
                    <a:pt x="0" y="212090"/>
                  </a:cubicBezTo>
                  <a:cubicBezTo>
                    <a:pt x="0" y="328930"/>
                    <a:pt x="95250" y="424180"/>
                    <a:pt x="212090" y="424180"/>
                  </a:cubicBezTo>
                  <a:close/>
                </a:path>
              </a:pathLst>
            </a:custGeom>
            <a:solidFill>
              <a:srgbClr val="FFFFFF"/>
            </a:solidFill>
          </p:spPr>
        </p:sp>
      </p:grpSp>
      <p:sp>
        <p:nvSpPr>
          <p:cNvPr id="24" name="文本框 23"/>
          <p:cNvSpPr txBox="1"/>
          <p:nvPr/>
        </p:nvSpPr>
        <p:spPr>
          <a:xfrm>
            <a:off x="6385194" y="5628608"/>
            <a:ext cx="4400830" cy="461665"/>
          </a:xfrm>
          <a:prstGeom prst="rect">
            <a:avLst/>
          </a:prstGeom>
          <a:solidFill>
            <a:schemeClr val="accent5">
              <a:lumMod val="40000"/>
              <a:lumOff val="60000"/>
            </a:schemeClr>
          </a:solidFill>
        </p:spPr>
        <p:txBody>
          <a:bodyPr wrap="square">
            <a:spAutoFit/>
          </a:bodyPr>
          <a:lstStyle/>
          <a:p>
            <a:pPr marL="304800" indent="-304800" defTabSz="609600">
              <a:buFont typeface="Wingdings" panose="05000000000000000000" pitchFamily="2" charset="2"/>
              <a:buChar char="l"/>
            </a:pPr>
            <a:r>
              <a:rPr lang="zh-CN" altLang="en-US" sz="2400" dirty="0">
                <a:solidFill>
                  <a:prstClr val="black"/>
                </a:solidFill>
                <a:latin typeface="宋体" panose="02010600030101010101" pitchFamily="2" charset="-122"/>
                <a:ea typeface="宋体" panose="02010600030101010101" pitchFamily="2" charset="-122"/>
              </a:rPr>
              <a:t>根据体裁要求</a:t>
            </a:r>
            <a:r>
              <a:rPr lang="en-US" altLang="zh-CN" sz="2400" dirty="0">
                <a:solidFill>
                  <a:prstClr val="black"/>
                </a:solidFill>
                <a:latin typeface="宋体" panose="02010600030101010101" pitchFamily="2" charset="-122"/>
                <a:ea typeface="宋体" panose="02010600030101010101" pitchFamily="2" charset="-122"/>
              </a:rPr>
              <a:t>,</a:t>
            </a:r>
            <a:r>
              <a:rPr lang="zh-CN" altLang="en-US" sz="2400" dirty="0">
                <a:solidFill>
                  <a:prstClr val="black"/>
                </a:solidFill>
                <a:latin typeface="宋体" panose="02010600030101010101" pitchFamily="2" charset="-122"/>
                <a:ea typeface="宋体" panose="02010600030101010101" pitchFamily="2" charset="-122"/>
              </a:rPr>
              <a:t>调整写作策略</a:t>
            </a:r>
            <a:endParaRPr lang="zh-CN" altLang="en-US" sz="2400" dirty="0">
              <a:solidFill>
                <a:prstClr val="black"/>
              </a:solidFill>
              <a:latin typeface="宋体" panose="02010600030101010101" pitchFamily="2" charset="-122"/>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barn(inVertical)">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barn(inVertical)">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barn(inVertical)">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barn(inVertical)">
                                      <p:cBhvr>
                                        <p:cTn id="38" dur="500"/>
                                        <p:tgtEl>
                                          <p:spTgt spid="11"/>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barn(inVertical)">
                                      <p:cBhvr>
                                        <p:cTn id="43" dur="500"/>
                                        <p:tgtEl>
                                          <p:spTgt spid="12"/>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barn(inVertical)">
                                      <p:cBhvr>
                                        <p:cTn id="48" dur="500"/>
                                        <p:tgtEl>
                                          <p:spTgt spid="13"/>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barn(inVertical)">
                                      <p:cBhvr>
                                        <p:cTn id="53" dur="500"/>
                                        <p:tgtEl>
                                          <p:spTgt spid="14"/>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grpId="0" nodeType="click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barn(inVertical)">
                                      <p:cBhvr>
                                        <p:cTn id="58" dur="500"/>
                                        <p:tgtEl>
                                          <p:spTgt spid="16"/>
                                        </p:tgtEl>
                                      </p:cBhvr>
                                    </p:animEffect>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grpId="0" nodeType="click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barn(inVertical)">
                                      <p:cBhvr>
                                        <p:cTn id="63" dur="500"/>
                                        <p:tgtEl>
                                          <p:spTgt spid="17"/>
                                        </p:tgtEl>
                                      </p:cBhvr>
                                    </p:animEffect>
                                  </p:childTnLst>
                                </p:cTn>
                              </p:par>
                            </p:childTnLst>
                          </p:cTn>
                        </p:par>
                      </p:childTnLst>
                    </p:cTn>
                  </p:par>
                  <p:par>
                    <p:cTn id="64" fill="hold">
                      <p:stCondLst>
                        <p:cond delay="indefinite"/>
                      </p:stCondLst>
                      <p:childTnLst>
                        <p:par>
                          <p:cTn id="65" fill="hold">
                            <p:stCondLst>
                              <p:cond delay="0"/>
                            </p:stCondLst>
                            <p:childTnLst>
                              <p:par>
                                <p:cTn id="66" presetID="16" presetClass="entr" presetSubtype="21" fill="hold" grpId="0" nodeType="clickEffect">
                                  <p:stCondLst>
                                    <p:cond delay="0"/>
                                  </p:stCondLst>
                                  <p:childTnLst>
                                    <p:set>
                                      <p:cBhvr>
                                        <p:cTn id="67" dur="1" fill="hold">
                                          <p:stCondLst>
                                            <p:cond delay="0"/>
                                          </p:stCondLst>
                                        </p:cTn>
                                        <p:tgtEl>
                                          <p:spTgt spid="18"/>
                                        </p:tgtEl>
                                        <p:attrNameLst>
                                          <p:attrName>style.visibility</p:attrName>
                                        </p:attrNameLst>
                                      </p:cBhvr>
                                      <p:to>
                                        <p:strVal val="visible"/>
                                      </p:to>
                                    </p:set>
                                    <p:animEffect transition="in" filter="barn(inVertical)">
                                      <p:cBhvr>
                                        <p:cTn id="68" dur="500"/>
                                        <p:tgtEl>
                                          <p:spTgt spid="18"/>
                                        </p:tgtEl>
                                      </p:cBhvr>
                                    </p:animEffect>
                                  </p:childTnLst>
                                </p:cTn>
                              </p:par>
                            </p:childTnLst>
                          </p:cTn>
                        </p:par>
                      </p:childTnLst>
                    </p:cTn>
                  </p:par>
                  <p:par>
                    <p:cTn id="69" fill="hold">
                      <p:stCondLst>
                        <p:cond delay="indefinite"/>
                      </p:stCondLst>
                      <p:childTnLst>
                        <p:par>
                          <p:cTn id="70" fill="hold">
                            <p:stCondLst>
                              <p:cond delay="0"/>
                            </p:stCondLst>
                            <p:childTnLst>
                              <p:par>
                                <p:cTn id="71" presetID="16" presetClass="entr" presetSubtype="21" fill="hold" grpId="0" nodeType="click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barn(inVertical)">
                                      <p:cBhvr>
                                        <p:cTn id="73" dur="500"/>
                                        <p:tgtEl>
                                          <p:spTgt spid="19"/>
                                        </p:tgtEl>
                                      </p:cBhvr>
                                    </p:animEffect>
                                  </p:childTnLst>
                                </p:cTn>
                              </p:par>
                            </p:childTnLst>
                          </p:cTn>
                        </p:par>
                      </p:childTnLst>
                    </p:cTn>
                  </p:par>
                  <p:par>
                    <p:cTn id="74" fill="hold">
                      <p:stCondLst>
                        <p:cond delay="indefinite"/>
                      </p:stCondLst>
                      <p:childTnLst>
                        <p:par>
                          <p:cTn id="75" fill="hold">
                            <p:stCondLst>
                              <p:cond delay="0"/>
                            </p:stCondLst>
                            <p:childTnLst>
                              <p:par>
                                <p:cTn id="76" presetID="16" presetClass="entr" presetSubtype="21" fill="hold" grpId="0" nodeType="click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barn(inVertical)">
                                      <p:cBhvr>
                                        <p:cTn id="78" dur="500"/>
                                        <p:tgtEl>
                                          <p:spTgt spid="20"/>
                                        </p:tgtEl>
                                      </p:cBhvr>
                                    </p:animEffect>
                                  </p:childTnLst>
                                </p:cTn>
                              </p:par>
                            </p:childTnLst>
                          </p:cTn>
                        </p:par>
                      </p:childTnLst>
                    </p:cTn>
                  </p:par>
                  <p:par>
                    <p:cTn id="79" fill="hold">
                      <p:stCondLst>
                        <p:cond delay="indefinite"/>
                      </p:stCondLst>
                      <p:childTnLst>
                        <p:par>
                          <p:cTn id="80" fill="hold">
                            <p:stCondLst>
                              <p:cond delay="0"/>
                            </p:stCondLst>
                            <p:childTnLst>
                              <p:par>
                                <p:cTn id="81" presetID="16" presetClass="entr" presetSubtype="21" fill="hold" grpId="0" nodeType="click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barn(inVertical)">
                                      <p:cBhvr>
                                        <p:cTn id="83" dur="500"/>
                                        <p:tgtEl>
                                          <p:spTgt spid="24"/>
                                        </p:tgtEl>
                                      </p:cBhvr>
                                    </p:animEffect>
                                  </p:childTnLst>
                                </p:cTn>
                              </p:par>
                              <p:par>
                                <p:cTn id="84" presetID="16" presetClass="entr" presetSubtype="21" fill="hold" nodeType="with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barn(inVertical)">
                                      <p:cBhvr>
                                        <p:cTn id="8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3" grpId="0" animBg="1"/>
      <p:bldP spid="9" grpId="0" animBg="1"/>
      <p:bldP spid="10" grpId="0" animBg="1"/>
      <p:bldP spid="11" grpId="0" animBg="1"/>
      <p:bldP spid="12" grpId="0" animBg="1"/>
      <p:bldP spid="13" grpId="0" animBg="1"/>
      <p:bldP spid="14" grpId="0" animBg="1"/>
      <p:bldP spid="16" grpId="0" animBg="1"/>
      <p:bldP spid="17" grpId="0" animBg="1"/>
      <p:bldP spid="18" grpId="0" animBg="1"/>
      <p:bldP spid="19" grpId="0" animBg="1"/>
      <p:bldP spid="20" grpId="0" animBg="1"/>
      <p:bldP spid="2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0" y="76201"/>
            <a:ext cx="2387600" cy="543675"/>
          </a:xfrm>
          <a:prstGeom prst="rect">
            <a:avLst/>
          </a:prstGeom>
          <a:solidFill>
            <a:srgbClr val="466EE6">
              <a:alpha val="85000"/>
            </a:srgbClr>
          </a:solidFill>
          <a:effectLst>
            <a:outerShdw blurRad="50800" dist="38100" dir="5400000" algn="t" rotWithShape="0">
              <a:prstClr val="black">
                <a:alpha val="40000"/>
              </a:prstClr>
            </a:outerShdw>
          </a:effectLst>
        </p:spPr>
        <p:txBody>
          <a:bodyPr wrap="square">
            <a:spAutoFit/>
          </a:bodyPr>
          <a:lstStyle/>
          <a:p>
            <a:pPr defTabSz="609600"/>
            <a:r>
              <a:rPr lang="zh-CN" altLang="en-US" sz="2935" b="1" dirty="0">
                <a:solidFill>
                  <a:prstClr val="white"/>
                </a:solidFill>
                <a:latin typeface="宋体" panose="02010600030101010101" pitchFamily="2" charset="-122"/>
                <a:ea typeface="宋体" panose="02010600030101010101" pitchFamily="2" charset="-122"/>
              </a:rPr>
              <a:t>实战演练◥</a:t>
            </a:r>
            <a:endParaRPr lang="zh-CN" altLang="en-US" sz="2935" b="1" dirty="0">
              <a:solidFill>
                <a:prstClr val="white"/>
              </a:solidFill>
              <a:latin typeface="宋体" panose="02010600030101010101" pitchFamily="2" charset="-122"/>
              <a:ea typeface="宋体" panose="02010600030101010101" pitchFamily="2" charset="-122"/>
            </a:endParaRPr>
          </a:p>
        </p:txBody>
      </p:sp>
      <p:sp>
        <p:nvSpPr>
          <p:cNvPr id="5" name="文本框 4"/>
          <p:cNvSpPr txBox="1"/>
          <p:nvPr/>
        </p:nvSpPr>
        <p:spPr>
          <a:xfrm>
            <a:off x="2387600" y="76200"/>
            <a:ext cx="1981200" cy="543675"/>
          </a:xfrm>
          <a:prstGeom prst="rect">
            <a:avLst/>
          </a:prstGeom>
          <a:solidFill>
            <a:schemeClr val="accent4">
              <a:lumMod val="40000"/>
              <a:lumOff val="60000"/>
              <a:alpha val="85000"/>
            </a:schemeClr>
          </a:solidFill>
          <a:effectLst>
            <a:outerShdw blurRad="50800" dist="38100" dir="5400000" algn="t" rotWithShape="0">
              <a:prstClr val="black">
                <a:alpha val="40000"/>
              </a:prstClr>
            </a:outerShdw>
          </a:effectLst>
        </p:spPr>
        <p:txBody>
          <a:bodyPr wrap="square">
            <a:spAutoFit/>
          </a:bodyPr>
          <a:lstStyle/>
          <a:p>
            <a:pPr defTabSz="609600"/>
            <a:r>
              <a:rPr lang="zh-CN" altLang="en-US" sz="2935" b="1" dirty="0">
                <a:solidFill>
                  <a:srgbClr val="466EE6"/>
                </a:solidFill>
                <a:latin typeface="Times New Roman" panose="02020603050405020304" pitchFamily="18" charset="0"/>
                <a:ea typeface="宋体" panose="02010600030101010101" pitchFamily="2" charset="-122"/>
                <a:cs typeface="Times New Roman" panose="02020603050405020304" pitchFamily="18" charset="0"/>
              </a:rPr>
              <a:t>架构</a:t>
            </a:r>
            <a:r>
              <a:rPr lang="zh-CN" altLang="en-US" sz="2935" b="1" dirty="0">
                <a:solidFill>
                  <a:srgbClr val="466EE6"/>
                </a:solidFill>
                <a:latin typeface="宋体" panose="02010600030101010101" pitchFamily="2" charset="-122"/>
                <a:ea typeface="宋体" panose="02010600030101010101" pitchFamily="2" charset="-122"/>
              </a:rPr>
              <a:t> ◥</a:t>
            </a:r>
            <a:endParaRPr lang="zh-CN" altLang="en-US" sz="2935" b="1" dirty="0">
              <a:solidFill>
                <a:srgbClr val="466EE6"/>
              </a:solidFill>
              <a:latin typeface="宋体" panose="02010600030101010101" pitchFamily="2" charset="-122"/>
              <a:ea typeface="宋体" panose="02010600030101010101" pitchFamily="2" charset="-122"/>
            </a:endParaRPr>
          </a:p>
        </p:txBody>
      </p:sp>
      <p:sp>
        <p:nvSpPr>
          <p:cNvPr id="9" name="文本框 8"/>
          <p:cNvSpPr txBox="1"/>
          <p:nvPr/>
        </p:nvSpPr>
        <p:spPr>
          <a:xfrm>
            <a:off x="6586215" y="1372847"/>
            <a:ext cx="5582199" cy="1477328"/>
          </a:xfrm>
          <a:prstGeom prst="rect">
            <a:avLst/>
          </a:prstGeom>
          <a:noFill/>
          <a:ln>
            <a:solidFill>
              <a:schemeClr val="tx1">
                <a:lumMod val="85000"/>
                <a:lumOff val="15000"/>
              </a:schemeClr>
            </a:solidFill>
          </a:ln>
        </p:spPr>
        <p:txBody>
          <a:bodyPr wrap="square">
            <a:spAutoFit/>
          </a:bodyPr>
          <a:lstStyle/>
          <a:p>
            <a:pPr defTabSz="914400"/>
            <a:r>
              <a:rPr lang="zh-CN" altLang="en-US" dirty="0">
                <a:solidFill>
                  <a:prstClr val="black"/>
                </a:solidFill>
                <a:latin typeface="等线" panose="02010600030101010101" pitchFamily="2" charset="-122"/>
                <a:ea typeface="等线" panose="02010600030101010101" pitchFamily="2" charset="-122"/>
              </a:rPr>
              <a:t>假定你是高中生李华，你校英语报正在开展关于“</a:t>
            </a:r>
            <a:r>
              <a:rPr lang="zh-CN" altLang="en-US" dirty="0">
                <a:solidFill>
                  <a:srgbClr val="FF0000"/>
                </a:solidFill>
                <a:latin typeface="等线" panose="02010600030101010101" pitchFamily="2" charset="-122"/>
                <a:ea typeface="等线" panose="02010600030101010101" pitchFamily="2" charset="-122"/>
              </a:rPr>
              <a:t>社区服务是否该列入毕业条件</a:t>
            </a:r>
            <a:r>
              <a:rPr lang="zh-CN" altLang="en-US" dirty="0">
                <a:solidFill>
                  <a:prstClr val="black"/>
                </a:solidFill>
                <a:latin typeface="等线" panose="02010600030101010101" pitchFamily="2" charset="-122"/>
                <a:ea typeface="等线" panose="02010600030101010101" pitchFamily="2" charset="-122"/>
              </a:rPr>
              <a:t>”的讨论，请你写一篇文章</a:t>
            </a:r>
            <a:r>
              <a:rPr lang="zh-CN" altLang="en-US" dirty="0">
                <a:solidFill>
                  <a:prstClr val="black"/>
                </a:solidFill>
                <a:highlight>
                  <a:srgbClr val="00FF00"/>
                </a:highlight>
                <a:latin typeface="等线" panose="02010600030101010101" pitchFamily="2" charset="-122"/>
                <a:ea typeface="等线" panose="02010600030101010101" pitchFamily="2" charset="-122"/>
              </a:rPr>
              <a:t>投稿</a:t>
            </a:r>
            <a:r>
              <a:rPr lang="zh-CN" altLang="en-US" dirty="0">
                <a:solidFill>
                  <a:prstClr val="black"/>
                </a:solidFill>
                <a:latin typeface="等线" panose="02010600030101010101" pitchFamily="2" charset="-122"/>
                <a:ea typeface="等线" panose="02010600030101010101" pitchFamily="2" charset="-122"/>
              </a:rPr>
              <a:t>，内容包括：</a:t>
            </a:r>
            <a:endParaRPr lang="zh-CN" altLang="en-US" dirty="0">
              <a:solidFill>
                <a:prstClr val="black"/>
              </a:solidFill>
              <a:latin typeface="等线" panose="02010600030101010101" pitchFamily="2" charset="-122"/>
              <a:ea typeface="等线" panose="02010600030101010101" pitchFamily="2" charset="-122"/>
            </a:endParaRPr>
          </a:p>
          <a:p>
            <a:pPr defTabSz="914400"/>
            <a:r>
              <a:rPr lang="en-US" altLang="zh-CN" dirty="0">
                <a:solidFill>
                  <a:srgbClr val="00B0F0"/>
                </a:solidFill>
                <a:latin typeface="等线" panose="02010600030101010101" pitchFamily="2" charset="-122"/>
                <a:ea typeface="等线" panose="02010600030101010101" pitchFamily="2" charset="-122"/>
              </a:rPr>
              <a:t>1.</a:t>
            </a:r>
            <a:r>
              <a:rPr lang="zh-CN" altLang="en-US" dirty="0">
                <a:solidFill>
                  <a:srgbClr val="00B0F0"/>
                </a:solidFill>
                <a:latin typeface="等线" panose="02010600030101010101" pitchFamily="2" charset="-122"/>
                <a:ea typeface="等线" panose="02010600030101010101" pitchFamily="2" charset="-122"/>
              </a:rPr>
              <a:t>你的观点</a:t>
            </a:r>
            <a:endParaRPr lang="zh-CN" altLang="en-US" dirty="0">
              <a:solidFill>
                <a:srgbClr val="00B0F0"/>
              </a:solidFill>
              <a:latin typeface="等线" panose="02010600030101010101" pitchFamily="2" charset="-122"/>
              <a:ea typeface="等线" panose="02010600030101010101" pitchFamily="2" charset="-122"/>
            </a:endParaRPr>
          </a:p>
          <a:p>
            <a:pPr defTabSz="914400"/>
            <a:r>
              <a:rPr lang="en-US" altLang="zh-CN" dirty="0">
                <a:solidFill>
                  <a:srgbClr val="00B0F0"/>
                </a:solidFill>
                <a:latin typeface="等线" panose="02010600030101010101" pitchFamily="2" charset="-122"/>
                <a:ea typeface="等线" panose="02010600030101010101" pitchFamily="2" charset="-122"/>
              </a:rPr>
              <a:t>2.</a:t>
            </a:r>
            <a:r>
              <a:rPr lang="zh-CN" altLang="en-US" dirty="0">
                <a:solidFill>
                  <a:srgbClr val="00B0F0"/>
                </a:solidFill>
                <a:latin typeface="等线" panose="02010600030101010101" pitchFamily="2" charset="-122"/>
                <a:ea typeface="等线" panose="02010600030101010101" pitchFamily="2" charset="-122"/>
              </a:rPr>
              <a:t>你的理由                  </a:t>
            </a:r>
            <a:r>
              <a:rPr lang="zh-CN" altLang="en-US" sz="1600" b="1" dirty="0">
                <a:solidFill>
                  <a:prstClr val="black"/>
                </a:solidFill>
                <a:latin typeface="等线" panose="02010600030101010101" pitchFamily="2" charset="-122"/>
                <a:ea typeface="等线" panose="02010600030101010101" pitchFamily="2" charset="-122"/>
              </a:rPr>
              <a:t>温州二模</a:t>
            </a:r>
            <a:endParaRPr lang="zh-CN" altLang="en-US" sz="1600" b="1" dirty="0">
              <a:solidFill>
                <a:prstClr val="black"/>
              </a:solidFill>
              <a:latin typeface="等线" panose="02010600030101010101" pitchFamily="2" charset="-122"/>
              <a:ea typeface="等线" panose="02010600030101010101" pitchFamily="2" charset="-122"/>
            </a:endParaRPr>
          </a:p>
        </p:txBody>
      </p:sp>
      <p:sp>
        <p:nvSpPr>
          <p:cNvPr id="10" name="文本框 9"/>
          <p:cNvSpPr txBox="1"/>
          <p:nvPr/>
        </p:nvSpPr>
        <p:spPr>
          <a:xfrm>
            <a:off x="6597101" y="5460996"/>
            <a:ext cx="5582199" cy="1323439"/>
          </a:xfrm>
          <a:prstGeom prst="rect">
            <a:avLst/>
          </a:prstGeom>
          <a:noFill/>
          <a:ln>
            <a:solidFill>
              <a:schemeClr val="tx1">
                <a:lumMod val="85000"/>
                <a:lumOff val="15000"/>
              </a:schemeClr>
            </a:solidFill>
          </a:ln>
        </p:spPr>
        <p:txBody>
          <a:bodyPr wrap="square">
            <a:spAutoFit/>
          </a:bodyPr>
          <a:lstStyle/>
          <a:p>
            <a:pPr defTabSz="914400"/>
            <a:r>
              <a:rPr lang="zh-CN" altLang="en-US" sz="1600" dirty="0">
                <a:solidFill>
                  <a:prstClr val="black"/>
                </a:solidFill>
                <a:latin typeface="等线" panose="02010600030101010101" pitchFamily="2" charset="-122"/>
                <a:ea typeface="等线" panose="02010600030101010101" pitchFamily="2" charset="-122"/>
              </a:rPr>
              <a:t>假如你是李华，你们学校的校报</a:t>
            </a:r>
            <a:r>
              <a:rPr lang="zh-CN" altLang="en-US" sz="1600" dirty="0">
                <a:solidFill>
                  <a:srgbClr val="0070C0"/>
                </a:solidFill>
                <a:latin typeface="等线" panose="02010600030101010101" pitchFamily="2" charset="-122"/>
                <a:ea typeface="等线" panose="02010600030101010101" pitchFamily="2" charset="-122"/>
              </a:rPr>
              <a:t>英语论坛</a:t>
            </a:r>
            <a:r>
              <a:rPr lang="en-US" altLang="zh-CN" sz="1600" dirty="0">
                <a:solidFill>
                  <a:prstClr val="black"/>
                </a:solidFill>
                <a:latin typeface="等线" panose="02010600030101010101" pitchFamily="2" charset="-122"/>
                <a:ea typeface="等线" panose="02010600030101010101" pitchFamily="2" charset="-122"/>
              </a:rPr>
              <a:t>(English Forum)</a:t>
            </a:r>
            <a:r>
              <a:rPr lang="zh-CN" altLang="en-US" sz="1600" dirty="0">
                <a:solidFill>
                  <a:prstClr val="black"/>
                </a:solidFill>
                <a:latin typeface="等线" panose="02010600030101010101" pitchFamily="2" charset="-122"/>
                <a:ea typeface="等线" panose="02010600030101010101" pitchFamily="2" charset="-122"/>
              </a:rPr>
              <a:t>正在组织一次讨论活动。主题是“</a:t>
            </a:r>
            <a:r>
              <a:rPr lang="en-US" altLang="zh-CN" sz="1600" b="1" dirty="0">
                <a:solidFill>
                  <a:srgbClr val="ED7D31">
                    <a:lumMod val="75000"/>
                  </a:srgbClr>
                </a:solidFill>
                <a:latin typeface="等线" panose="02010600030101010101" pitchFamily="2" charset="-122"/>
                <a:ea typeface="等线" panose="02010600030101010101" pitchFamily="2" charset="-122"/>
              </a:rPr>
              <a:t>AI And Our Study”</a:t>
            </a:r>
            <a:r>
              <a:rPr lang="zh-CN" altLang="en-US" sz="1600" b="1" dirty="0">
                <a:solidFill>
                  <a:srgbClr val="ED7D31">
                    <a:lumMod val="75000"/>
                  </a:srgbClr>
                </a:solidFill>
                <a:latin typeface="等线" panose="02010600030101010101" pitchFamily="2" charset="-122"/>
                <a:ea typeface="等线" panose="02010600030101010101" pitchFamily="2" charset="-122"/>
              </a:rPr>
              <a:t>。</a:t>
            </a:r>
            <a:endParaRPr lang="en-US" altLang="zh-CN" sz="1600" b="1" dirty="0">
              <a:solidFill>
                <a:srgbClr val="ED7D31">
                  <a:lumMod val="75000"/>
                </a:srgbClr>
              </a:solidFill>
              <a:latin typeface="等线" panose="02010600030101010101" pitchFamily="2" charset="-122"/>
              <a:ea typeface="等线" panose="02010600030101010101" pitchFamily="2" charset="-122"/>
            </a:endParaRPr>
          </a:p>
          <a:p>
            <a:pPr defTabSz="914400"/>
            <a:r>
              <a:rPr lang="zh-CN" altLang="en-US" sz="1600" dirty="0">
                <a:solidFill>
                  <a:prstClr val="black"/>
                </a:solidFill>
                <a:latin typeface="等线" panose="02010600030101010101" pitchFamily="2" charset="-122"/>
                <a:ea typeface="等线" panose="02010600030101010101" pitchFamily="2" charset="-122"/>
              </a:rPr>
              <a:t>请你写一篇英语文章</a:t>
            </a:r>
            <a:r>
              <a:rPr lang="zh-CN" altLang="en-US" sz="1600" dirty="0">
                <a:solidFill>
                  <a:prstClr val="black"/>
                </a:solidFill>
                <a:highlight>
                  <a:srgbClr val="00FF00"/>
                </a:highlight>
                <a:latin typeface="等线" panose="02010600030101010101" pitchFamily="2" charset="-122"/>
                <a:ea typeface="等线" panose="02010600030101010101" pitchFamily="2" charset="-122"/>
              </a:rPr>
              <a:t>投稿</a:t>
            </a:r>
            <a:r>
              <a:rPr lang="zh-CN" altLang="en-US" sz="1600" dirty="0">
                <a:solidFill>
                  <a:prstClr val="black"/>
                </a:solidFill>
                <a:latin typeface="等线" panose="02010600030101010101" pitchFamily="2" charset="-122"/>
                <a:ea typeface="等线" panose="02010600030101010101" pitchFamily="2" charset="-122"/>
              </a:rPr>
              <a:t>。内容包括</a:t>
            </a:r>
            <a:r>
              <a:rPr lang="en-US" altLang="zh-CN" sz="1600" dirty="0">
                <a:solidFill>
                  <a:prstClr val="black"/>
                </a:solidFill>
                <a:latin typeface="等线" panose="02010600030101010101" pitchFamily="2" charset="-122"/>
                <a:ea typeface="等线" panose="02010600030101010101" pitchFamily="2" charset="-122"/>
              </a:rPr>
              <a:t>:</a:t>
            </a:r>
            <a:endParaRPr lang="en-US" altLang="zh-CN" sz="1600" dirty="0">
              <a:solidFill>
                <a:prstClr val="black"/>
              </a:solidFill>
              <a:latin typeface="等线" panose="02010600030101010101" pitchFamily="2" charset="-122"/>
              <a:ea typeface="等线" panose="02010600030101010101" pitchFamily="2" charset="-122"/>
            </a:endParaRPr>
          </a:p>
          <a:p>
            <a:pPr defTabSz="914400"/>
            <a:r>
              <a:rPr lang="en-US" altLang="zh-CN" sz="1600" dirty="0">
                <a:solidFill>
                  <a:prstClr val="black"/>
                </a:solidFill>
                <a:latin typeface="等线" panose="02010600030101010101" pitchFamily="2" charset="-122"/>
                <a:ea typeface="等线" panose="02010600030101010101" pitchFamily="2" charset="-122"/>
              </a:rPr>
              <a:t>1.</a:t>
            </a:r>
            <a:r>
              <a:rPr lang="en-US" altLang="zh-CN" sz="1600" dirty="0">
                <a:solidFill>
                  <a:srgbClr val="0070C0"/>
                </a:solidFill>
                <a:latin typeface="等线" panose="02010600030101010101" pitchFamily="2" charset="-122"/>
                <a:ea typeface="等线" panose="02010600030101010101" pitchFamily="2" charset="-122"/>
              </a:rPr>
              <a:t>AI</a:t>
            </a:r>
            <a:r>
              <a:rPr lang="zh-CN" altLang="en-US" sz="1600" dirty="0">
                <a:solidFill>
                  <a:srgbClr val="0070C0"/>
                </a:solidFill>
                <a:latin typeface="等线" panose="02010600030101010101" pitchFamily="2" charset="-122"/>
                <a:ea typeface="等线" panose="02010600030101010101" pitchFamily="2" charset="-122"/>
              </a:rPr>
              <a:t>用于学习的现状</a:t>
            </a:r>
            <a:r>
              <a:rPr lang="en-US" altLang="zh-CN" sz="1600" dirty="0">
                <a:solidFill>
                  <a:prstClr val="black"/>
                </a:solidFill>
                <a:latin typeface="等线" panose="02010600030101010101" pitchFamily="2" charset="-122"/>
                <a:ea typeface="等线" panose="02010600030101010101" pitchFamily="2" charset="-122"/>
              </a:rPr>
              <a:t>;     </a:t>
            </a:r>
            <a:endParaRPr lang="en-US" altLang="zh-CN" sz="1600" dirty="0">
              <a:solidFill>
                <a:prstClr val="black"/>
              </a:solidFill>
              <a:latin typeface="等线" panose="02010600030101010101" pitchFamily="2" charset="-122"/>
              <a:ea typeface="等线" panose="02010600030101010101" pitchFamily="2" charset="-122"/>
            </a:endParaRPr>
          </a:p>
          <a:p>
            <a:pPr defTabSz="914400"/>
            <a:r>
              <a:rPr lang="en-US" altLang="zh-CN" sz="1600" dirty="0">
                <a:solidFill>
                  <a:prstClr val="black"/>
                </a:solidFill>
                <a:latin typeface="等线" panose="02010600030101010101" pitchFamily="2" charset="-122"/>
                <a:ea typeface="等线" panose="02010600030101010101" pitchFamily="2" charset="-122"/>
              </a:rPr>
              <a:t>2.</a:t>
            </a:r>
            <a:r>
              <a:rPr lang="zh-CN" altLang="en-US" sz="1600" dirty="0">
                <a:solidFill>
                  <a:srgbClr val="0070C0"/>
                </a:solidFill>
                <a:latin typeface="等线" panose="02010600030101010101" pitchFamily="2" charset="-122"/>
                <a:ea typeface="等线" panose="02010600030101010101" pitchFamily="2" charset="-122"/>
              </a:rPr>
              <a:t>你的看法或</a:t>
            </a:r>
            <a:r>
              <a:rPr lang="zh-CN" altLang="en-US" sz="1600" dirty="0">
                <a:solidFill>
                  <a:srgbClr val="FF0000"/>
                </a:solidFill>
                <a:latin typeface="等线" panose="02010600030101010101" pitchFamily="2" charset="-122"/>
                <a:ea typeface="等线" panose="02010600030101010101" pitchFamily="2" charset="-122"/>
              </a:rPr>
              <a:t>建议           </a:t>
            </a:r>
            <a:r>
              <a:rPr lang="zh-CN" altLang="en-US" sz="1600" b="1" dirty="0">
                <a:solidFill>
                  <a:prstClr val="black"/>
                </a:solidFill>
                <a:latin typeface="等线" panose="02010600030101010101" pitchFamily="2" charset="-122"/>
                <a:ea typeface="等线" panose="02010600030101010101" pitchFamily="2" charset="-122"/>
              </a:rPr>
              <a:t>金丽衢十二校</a:t>
            </a:r>
            <a:endParaRPr lang="zh-CN" altLang="en-US" sz="1600" b="1" dirty="0">
              <a:solidFill>
                <a:prstClr val="black"/>
              </a:solidFill>
              <a:latin typeface="等线" panose="02010600030101010101" pitchFamily="2" charset="-122"/>
              <a:ea typeface="等线" panose="02010600030101010101" pitchFamily="2" charset="-122"/>
            </a:endParaRPr>
          </a:p>
        </p:txBody>
      </p:sp>
      <p:sp>
        <p:nvSpPr>
          <p:cNvPr id="11" name="文本框 10"/>
          <p:cNvSpPr txBox="1"/>
          <p:nvPr/>
        </p:nvSpPr>
        <p:spPr>
          <a:xfrm>
            <a:off x="6609801" y="3963647"/>
            <a:ext cx="5582199" cy="1477328"/>
          </a:xfrm>
          <a:prstGeom prst="rect">
            <a:avLst/>
          </a:prstGeom>
          <a:noFill/>
          <a:ln>
            <a:solidFill>
              <a:schemeClr val="tx1">
                <a:lumMod val="85000"/>
                <a:lumOff val="15000"/>
              </a:schemeClr>
            </a:solidFill>
          </a:ln>
        </p:spPr>
        <p:txBody>
          <a:bodyPr wrap="square">
            <a:spAutoFit/>
          </a:bodyPr>
          <a:lstStyle/>
          <a:p>
            <a:pPr defTabSz="914400"/>
            <a:r>
              <a:rPr lang="zh-CN" altLang="en-US" dirty="0">
                <a:solidFill>
                  <a:prstClr val="black"/>
                </a:solidFill>
                <a:latin typeface="等线" panose="02010600030101010101" pitchFamily="2" charset="-122"/>
                <a:ea typeface="等线" panose="02010600030101010101" pitchFamily="2" charset="-122"/>
              </a:rPr>
              <a:t>假定你是李华，你校</a:t>
            </a:r>
            <a:r>
              <a:rPr lang="zh-CN" altLang="en-US" dirty="0">
                <a:solidFill>
                  <a:srgbClr val="FF0000"/>
                </a:solidFill>
                <a:latin typeface="等线" panose="02010600030101010101" pitchFamily="2" charset="-122"/>
                <a:ea typeface="等线" panose="02010600030101010101" pitchFamily="2" charset="-122"/>
              </a:rPr>
              <a:t>有些学生把老师的照片制作成表情包</a:t>
            </a:r>
            <a:r>
              <a:rPr lang="en-US" altLang="zh-CN" dirty="0">
                <a:solidFill>
                  <a:srgbClr val="FF0000"/>
                </a:solidFill>
                <a:latin typeface="等线" panose="02010600030101010101" pitchFamily="2" charset="-122"/>
                <a:ea typeface="等线" panose="02010600030101010101" pitchFamily="2" charset="-122"/>
              </a:rPr>
              <a:t>(meme)</a:t>
            </a:r>
            <a:r>
              <a:rPr lang="zh-CN" altLang="en-US" dirty="0">
                <a:solidFill>
                  <a:srgbClr val="FF0000"/>
                </a:solidFill>
                <a:latin typeface="等线" panose="02010600030101010101" pitchFamily="2" charset="-122"/>
                <a:ea typeface="等线" panose="02010600030101010101" pitchFamily="2" charset="-122"/>
              </a:rPr>
              <a:t>并在社交媒体上传播</a:t>
            </a:r>
            <a:r>
              <a:rPr lang="zh-CN" altLang="en-US" dirty="0">
                <a:solidFill>
                  <a:prstClr val="black"/>
                </a:solidFill>
                <a:latin typeface="等线" panose="02010600030101010101" pitchFamily="2" charset="-122"/>
                <a:ea typeface="等线" panose="02010600030101010101" pitchFamily="2" charset="-122"/>
              </a:rPr>
              <a:t>，针对这一现象，请给校英语报 </a:t>
            </a:r>
            <a:r>
              <a:rPr lang="en-US" altLang="zh-CN" dirty="0">
                <a:solidFill>
                  <a:prstClr val="black"/>
                </a:solidFill>
                <a:latin typeface="等线" panose="02010600030101010101" pitchFamily="2" charset="-122"/>
                <a:ea typeface="等线" panose="02010600030101010101" pitchFamily="2" charset="-122"/>
              </a:rPr>
              <a:t>Letters </a:t>
            </a:r>
            <a:r>
              <a:rPr lang="zh-CN" altLang="en-US" dirty="0">
                <a:solidFill>
                  <a:prstClr val="black"/>
                </a:solidFill>
                <a:latin typeface="等线" panose="02010600030101010101" pitchFamily="2" charset="-122"/>
                <a:ea typeface="等线" panose="02010600030101010101" pitchFamily="2" charset="-122"/>
              </a:rPr>
              <a:t>专栏</a:t>
            </a:r>
            <a:r>
              <a:rPr lang="zh-CN" altLang="en-US" dirty="0">
                <a:solidFill>
                  <a:prstClr val="black"/>
                </a:solidFill>
                <a:highlight>
                  <a:srgbClr val="00FF00"/>
                </a:highlight>
                <a:latin typeface="等线" panose="02010600030101010101" pitchFamily="2" charset="-122"/>
                <a:ea typeface="等线" panose="02010600030101010101" pitchFamily="2" charset="-122"/>
              </a:rPr>
              <a:t>投稿</a:t>
            </a:r>
            <a:r>
              <a:rPr lang="zh-CN" altLang="en-US" dirty="0">
                <a:solidFill>
                  <a:prstClr val="black"/>
                </a:solidFill>
                <a:latin typeface="等线" panose="02010600030101010101" pitchFamily="2" charset="-122"/>
                <a:ea typeface="等线" panose="02010600030101010101" pitchFamily="2" charset="-122"/>
              </a:rPr>
              <a:t>，内容包括： </a:t>
            </a:r>
            <a:endParaRPr lang="zh-CN" altLang="en-US" dirty="0">
              <a:solidFill>
                <a:prstClr val="black"/>
              </a:solidFill>
              <a:latin typeface="等线" panose="02010600030101010101" pitchFamily="2" charset="-122"/>
              <a:ea typeface="等线" panose="02010600030101010101" pitchFamily="2" charset="-122"/>
            </a:endParaRPr>
          </a:p>
          <a:p>
            <a:pPr marL="342900" indent="-342900" defTabSz="914400">
              <a:buFontTx/>
              <a:buAutoNum type="arabicParenBoth"/>
            </a:pPr>
            <a:r>
              <a:rPr lang="zh-CN" altLang="en-US" dirty="0">
                <a:solidFill>
                  <a:srgbClr val="00B0F0"/>
                </a:solidFill>
                <a:latin typeface="等线" panose="02010600030101010101" pitchFamily="2" charset="-122"/>
                <a:ea typeface="等线" panose="02010600030101010101" pitchFamily="2" charset="-122"/>
              </a:rPr>
              <a:t>陈述观点； </a:t>
            </a:r>
            <a:endParaRPr lang="en-US" altLang="zh-CN" dirty="0">
              <a:solidFill>
                <a:srgbClr val="00B0F0"/>
              </a:solidFill>
              <a:latin typeface="等线" panose="02010600030101010101" pitchFamily="2" charset="-122"/>
              <a:ea typeface="等线" panose="02010600030101010101" pitchFamily="2" charset="-122"/>
            </a:endParaRPr>
          </a:p>
          <a:p>
            <a:pPr defTabSz="914400"/>
            <a:r>
              <a:rPr lang="en-US" altLang="zh-CN" dirty="0">
                <a:solidFill>
                  <a:srgbClr val="00B0F0"/>
                </a:solidFill>
                <a:latin typeface="等线" panose="02010600030101010101" pitchFamily="2" charset="-122"/>
                <a:ea typeface="等线" panose="02010600030101010101" pitchFamily="2" charset="-122"/>
              </a:rPr>
              <a:t>(2) </a:t>
            </a:r>
            <a:r>
              <a:rPr lang="zh-CN" altLang="en-US" dirty="0">
                <a:solidFill>
                  <a:srgbClr val="00B0F0"/>
                </a:solidFill>
                <a:latin typeface="等线" panose="02010600030101010101" pitchFamily="2" charset="-122"/>
                <a:ea typeface="等线" panose="02010600030101010101" pitchFamily="2" charset="-122"/>
              </a:rPr>
              <a:t>提出建议</a:t>
            </a:r>
            <a:r>
              <a:rPr lang="zh-CN" altLang="en-US" dirty="0">
                <a:solidFill>
                  <a:prstClr val="black"/>
                </a:solidFill>
                <a:latin typeface="等线" panose="02010600030101010101" pitchFamily="2" charset="-122"/>
                <a:ea typeface="等线" panose="02010600030101010101" pitchFamily="2" charset="-122"/>
              </a:rPr>
              <a:t>。           </a:t>
            </a:r>
            <a:r>
              <a:rPr lang="zh-CN" altLang="en-US" sz="1600" b="1" dirty="0">
                <a:solidFill>
                  <a:prstClr val="black"/>
                </a:solidFill>
                <a:latin typeface="等线" panose="02010600030101010101" pitchFamily="2" charset="-122"/>
                <a:ea typeface="等线" panose="02010600030101010101" pitchFamily="2" charset="-122"/>
              </a:rPr>
              <a:t>湖丽衢三地市</a:t>
            </a:r>
            <a:endParaRPr lang="zh-CN" altLang="en-US" sz="1600" b="1" dirty="0">
              <a:solidFill>
                <a:prstClr val="black"/>
              </a:solidFill>
              <a:latin typeface="等线" panose="02010600030101010101" pitchFamily="2" charset="-122"/>
              <a:ea typeface="等线" panose="02010600030101010101" pitchFamily="2" charset="-122"/>
            </a:endParaRPr>
          </a:p>
        </p:txBody>
      </p:sp>
      <p:sp>
        <p:nvSpPr>
          <p:cNvPr id="12" name="文本框 11"/>
          <p:cNvSpPr txBox="1"/>
          <p:nvPr/>
        </p:nvSpPr>
        <p:spPr>
          <a:xfrm>
            <a:off x="6583494" y="2839756"/>
            <a:ext cx="5587641" cy="1077218"/>
          </a:xfrm>
          <a:prstGeom prst="rect">
            <a:avLst/>
          </a:prstGeom>
          <a:noFill/>
          <a:ln>
            <a:solidFill>
              <a:schemeClr val="tx1">
                <a:lumMod val="85000"/>
                <a:lumOff val="15000"/>
              </a:schemeClr>
            </a:solidFill>
          </a:ln>
        </p:spPr>
        <p:txBody>
          <a:bodyPr wrap="square">
            <a:spAutoFit/>
          </a:bodyPr>
          <a:lstStyle/>
          <a:p>
            <a:pPr defTabSz="914400"/>
            <a:r>
              <a:rPr lang="zh-CN" altLang="en-US" sz="1600" dirty="0">
                <a:solidFill>
                  <a:prstClr val="black"/>
                </a:solidFill>
                <a:latin typeface="等线" panose="02010600030101010101" pitchFamily="2" charset="-122"/>
                <a:ea typeface="等线" panose="02010600030101010101" pitchFamily="2" charset="-122"/>
              </a:rPr>
              <a:t>你校英文报</a:t>
            </a:r>
            <a:r>
              <a:rPr lang="en-US" altLang="zh-CN" sz="1600" dirty="0">
                <a:solidFill>
                  <a:prstClr val="black"/>
                </a:solidFill>
                <a:latin typeface="等线" panose="02010600030101010101" pitchFamily="2" charset="-122"/>
                <a:ea typeface="等线" panose="02010600030101010101" pitchFamily="2" charset="-122"/>
              </a:rPr>
              <a:t>Y</a:t>
            </a:r>
            <a:r>
              <a:rPr lang="en-US" altLang="zh-CN" sz="1600" dirty="0" err="1">
                <a:solidFill>
                  <a:prstClr val="black"/>
                </a:solidFill>
                <a:latin typeface="等线" panose="02010600030101010101" pitchFamily="2" charset="-122"/>
                <a:ea typeface="等线" panose="02010600030101010101" pitchFamily="2" charset="-122"/>
              </a:rPr>
              <a:t>outh</a:t>
            </a:r>
            <a:r>
              <a:rPr lang="zh-CN" altLang="en-US" sz="1600" dirty="0">
                <a:solidFill>
                  <a:prstClr val="black"/>
                </a:solidFill>
                <a:latin typeface="等线" panose="02010600030101010101" pitchFamily="2" charset="-122"/>
                <a:ea typeface="等线" panose="02010600030101010101" pitchFamily="2" charset="-122"/>
              </a:rPr>
              <a:t>举办以“</a:t>
            </a:r>
            <a:r>
              <a:rPr lang="zh-CN" altLang="en-US" sz="1600" dirty="0">
                <a:solidFill>
                  <a:srgbClr val="FF0000"/>
                </a:solidFill>
                <a:latin typeface="等线" panose="02010600030101010101" pitchFamily="2" charset="-122"/>
                <a:ea typeface="等线" panose="02010600030101010101" pitchFamily="2" charset="-122"/>
              </a:rPr>
              <a:t>高三年级是否应该开车音乐课</a:t>
            </a:r>
            <a:r>
              <a:rPr lang="zh-CN" altLang="en-US" sz="1600" dirty="0">
                <a:solidFill>
                  <a:prstClr val="black"/>
                </a:solidFill>
                <a:latin typeface="等线" panose="02010600030101010101" pitchFamily="2" charset="-122"/>
                <a:ea typeface="等线" panose="02010600030101010101" pitchFamily="2" charset="-122"/>
              </a:rPr>
              <a:t>”为主题的征文比赛，请你写一篇</a:t>
            </a:r>
            <a:r>
              <a:rPr lang="zh-CN" altLang="en-US" sz="1600" dirty="0">
                <a:solidFill>
                  <a:prstClr val="black"/>
                </a:solidFill>
                <a:highlight>
                  <a:srgbClr val="00FF00"/>
                </a:highlight>
                <a:latin typeface="等线" panose="02010600030101010101" pitchFamily="2" charset="-122"/>
                <a:ea typeface="等线" panose="02010600030101010101" pitchFamily="2" charset="-122"/>
              </a:rPr>
              <a:t>短文投稿</a:t>
            </a:r>
            <a:r>
              <a:rPr lang="zh-CN" altLang="en-US" sz="1600" dirty="0">
                <a:solidFill>
                  <a:prstClr val="black"/>
                </a:solidFill>
                <a:latin typeface="等线" panose="02010600030101010101" pitchFamily="2" charset="-122"/>
                <a:ea typeface="等线" panose="02010600030101010101" pitchFamily="2" charset="-122"/>
              </a:rPr>
              <a:t>。内容包括：</a:t>
            </a:r>
            <a:endParaRPr lang="zh-CN" altLang="en-US" sz="1600" dirty="0">
              <a:solidFill>
                <a:prstClr val="black"/>
              </a:solidFill>
              <a:latin typeface="等线" panose="02010600030101010101" pitchFamily="2" charset="-122"/>
              <a:ea typeface="等线" panose="02010600030101010101" pitchFamily="2" charset="-122"/>
            </a:endParaRPr>
          </a:p>
          <a:p>
            <a:pPr defTabSz="914400"/>
            <a:r>
              <a:rPr lang="en-US" altLang="zh-CN" sz="1600" dirty="0">
                <a:solidFill>
                  <a:srgbClr val="00B0F0"/>
                </a:solidFill>
                <a:latin typeface="等线" panose="02010600030101010101" pitchFamily="2" charset="-122"/>
                <a:ea typeface="等线" panose="02010600030101010101" pitchFamily="2" charset="-122"/>
              </a:rPr>
              <a:t>1.</a:t>
            </a:r>
            <a:r>
              <a:rPr lang="zh-CN" altLang="en-US" sz="1600" dirty="0">
                <a:solidFill>
                  <a:srgbClr val="00B0F0"/>
                </a:solidFill>
                <a:latin typeface="等线" panose="02010600030101010101" pitchFamily="2" charset="-122"/>
                <a:ea typeface="等线" panose="02010600030101010101" pitchFamily="2" charset="-122"/>
              </a:rPr>
              <a:t>陈述观点；</a:t>
            </a:r>
            <a:endParaRPr lang="en-US" altLang="zh-CN" sz="1600" dirty="0">
              <a:solidFill>
                <a:srgbClr val="00B0F0"/>
              </a:solidFill>
              <a:latin typeface="等线" panose="02010600030101010101" pitchFamily="2" charset="-122"/>
              <a:ea typeface="等线" panose="02010600030101010101" pitchFamily="2" charset="-122"/>
            </a:endParaRPr>
          </a:p>
          <a:p>
            <a:pPr defTabSz="914400"/>
            <a:r>
              <a:rPr lang="en-US" altLang="zh-CN" sz="1600" dirty="0">
                <a:solidFill>
                  <a:srgbClr val="00B0F0"/>
                </a:solidFill>
                <a:latin typeface="等线" panose="02010600030101010101" pitchFamily="2" charset="-122"/>
                <a:ea typeface="等线" panose="02010600030101010101" pitchFamily="2" charset="-122"/>
              </a:rPr>
              <a:t>2.</a:t>
            </a:r>
            <a:r>
              <a:rPr lang="zh-CN" altLang="en-US" sz="1600" dirty="0">
                <a:solidFill>
                  <a:srgbClr val="00B0F0"/>
                </a:solidFill>
                <a:latin typeface="等线" panose="02010600030101010101" pitchFamily="2" charset="-122"/>
                <a:ea typeface="等线" panose="02010600030101010101" pitchFamily="2" charset="-122"/>
              </a:rPr>
              <a:t>说明理由</a:t>
            </a:r>
            <a:r>
              <a:rPr lang="zh-CN" altLang="en-US" sz="1600" dirty="0">
                <a:solidFill>
                  <a:prstClr val="black"/>
                </a:solidFill>
                <a:latin typeface="等线" panose="02010600030101010101" pitchFamily="2" charset="-122"/>
                <a:ea typeface="等线" panose="02010600030101010101" pitchFamily="2" charset="-122"/>
              </a:rPr>
              <a:t>。                 </a:t>
            </a:r>
            <a:r>
              <a:rPr lang="zh-CN" altLang="en-US" sz="1600" b="1" dirty="0">
                <a:solidFill>
                  <a:prstClr val="black"/>
                </a:solidFill>
                <a:latin typeface="等线" panose="02010600030101010101" pitchFamily="2" charset="-122"/>
                <a:ea typeface="等线" panose="02010600030101010101" pitchFamily="2" charset="-122"/>
              </a:rPr>
              <a:t>台州二模</a:t>
            </a:r>
            <a:endParaRPr lang="en-US" altLang="zh-CN" sz="1600" b="1" dirty="0">
              <a:solidFill>
                <a:prstClr val="black"/>
              </a:solidFill>
              <a:latin typeface="等线" panose="02010600030101010101" pitchFamily="2" charset="-122"/>
              <a:ea typeface="等线" panose="02010600030101010101" pitchFamily="2" charset="-122"/>
            </a:endParaRPr>
          </a:p>
        </p:txBody>
      </p:sp>
      <p:sp>
        <p:nvSpPr>
          <p:cNvPr id="13" name="文本框 12"/>
          <p:cNvSpPr txBox="1"/>
          <p:nvPr/>
        </p:nvSpPr>
        <p:spPr>
          <a:xfrm>
            <a:off x="6578959" y="289370"/>
            <a:ext cx="5587641" cy="1077218"/>
          </a:xfrm>
          <a:prstGeom prst="rect">
            <a:avLst/>
          </a:prstGeom>
          <a:noFill/>
          <a:ln>
            <a:solidFill>
              <a:schemeClr val="tx1">
                <a:lumMod val="85000"/>
                <a:lumOff val="15000"/>
              </a:schemeClr>
            </a:solidFill>
          </a:ln>
        </p:spPr>
        <p:txBody>
          <a:bodyPr wrap="square">
            <a:spAutoFit/>
          </a:bodyPr>
          <a:lstStyle/>
          <a:p>
            <a:pPr defTabSz="914400"/>
            <a:r>
              <a:rPr lang="zh-CN" altLang="en-US" sz="1600" dirty="0">
                <a:solidFill>
                  <a:prstClr val="black"/>
                </a:solidFill>
                <a:latin typeface="等线" panose="02010600030101010101" pitchFamily="2" charset="-122"/>
                <a:ea typeface="等线" panose="02010600030101010101" pitchFamily="2" charset="-122"/>
              </a:rPr>
              <a:t>你校英文报“</a:t>
            </a:r>
            <a:r>
              <a:rPr lang="en-US" altLang="zh-CN" sz="1600" dirty="0">
                <a:solidFill>
                  <a:prstClr val="black"/>
                </a:solidFill>
                <a:latin typeface="等线" panose="02010600030101010101" pitchFamily="2" charset="-122"/>
                <a:ea typeface="等线" panose="02010600030101010101" pitchFamily="2" charset="-122"/>
              </a:rPr>
              <a:t>Campus Culture</a:t>
            </a:r>
            <a:r>
              <a:rPr lang="zh-CN" altLang="en-US" sz="1600" dirty="0">
                <a:solidFill>
                  <a:prstClr val="black"/>
                </a:solidFill>
                <a:latin typeface="等线" panose="02010600030101010101" pitchFamily="2" charset="-122"/>
                <a:ea typeface="等线" panose="02010600030101010101" pitchFamily="2" charset="-122"/>
              </a:rPr>
              <a:t>”栏目正在开展</a:t>
            </a:r>
            <a:r>
              <a:rPr lang="zh-CN" altLang="en-US" sz="1600" dirty="0">
                <a:solidFill>
                  <a:srgbClr val="FF0000"/>
                </a:solidFill>
                <a:latin typeface="等线" panose="02010600030101010101" pitchFamily="2" charset="-122"/>
                <a:ea typeface="等线" panose="02010600030101010101" pitchFamily="2" charset="-122"/>
              </a:rPr>
              <a:t>是否设立涂鸦墙（</a:t>
            </a:r>
            <a:r>
              <a:rPr lang="en-US" altLang="zh-CN" sz="1600" dirty="0">
                <a:solidFill>
                  <a:srgbClr val="FF0000"/>
                </a:solidFill>
                <a:latin typeface="等线" panose="02010600030101010101" pitchFamily="2" charset="-122"/>
                <a:ea typeface="等线" panose="02010600030101010101" pitchFamily="2" charset="-122"/>
              </a:rPr>
              <a:t>graffiti wall</a:t>
            </a:r>
            <a:r>
              <a:rPr lang="zh-CN" altLang="en-US" sz="1600" dirty="0">
                <a:solidFill>
                  <a:srgbClr val="FF0000"/>
                </a:solidFill>
                <a:latin typeface="等线" panose="02010600030101010101" pitchFamily="2" charset="-122"/>
                <a:ea typeface="等线" panose="02010600030101010101" pitchFamily="2" charset="-122"/>
              </a:rPr>
              <a:t>）</a:t>
            </a:r>
            <a:r>
              <a:rPr lang="zh-CN" altLang="en-US" sz="1600" dirty="0">
                <a:solidFill>
                  <a:prstClr val="black"/>
                </a:solidFill>
                <a:latin typeface="等线" panose="02010600030101010101" pitchFamily="2" charset="-122"/>
                <a:ea typeface="等线" panose="02010600030101010101" pitchFamily="2" charset="-122"/>
              </a:rPr>
              <a:t>的讨论，请你写一篇</a:t>
            </a:r>
            <a:r>
              <a:rPr lang="zh-CN" altLang="en-US" sz="1600" dirty="0">
                <a:solidFill>
                  <a:prstClr val="black"/>
                </a:solidFill>
                <a:highlight>
                  <a:srgbClr val="00FF00"/>
                </a:highlight>
                <a:latin typeface="等线" panose="02010600030101010101" pitchFamily="2" charset="-122"/>
                <a:ea typeface="等线" panose="02010600030101010101" pitchFamily="2" charset="-122"/>
              </a:rPr>
              <a:t>短文投稿</a:t>
            </a:r>
            <a:r>
              <a:rPr lang="zh-CN" altLang="en-US" sz="1600" dirty="0">
                <a:solidFill>
                  <a:prstClr val="black"/>
                </a:solidFill>
                <a:latin typeface="等线" panose="02010600030101010101" pitchFamily="2" charset="-122"/>
                <a:ea typeface="等线" panose="02010600030101010101" pitchFamily="2" charset="-122"/>
              </a:rPr>
              <a:t>，内容包括：</a:t>
            </a:r>
            <a:endParaRPr lang="zh-CN" altLang="en-US" sz="1600" dirty="0">
              <a:solidFill>
                <a:prstClr val="black"/>
              </a:solidFill>
              <a:latin typeface="等线" panose="02010600030101010101" pitchFamily="2" charset="-122"/>
              <a:ea typeface="等线" panose="02010600030101010101" pitchFamily="2" charset="-122"/>
            </a:endParaRPr>
          </a:p>
          <a:p>
            <a:pPr defTabSz="914400"/>
            <a:r>
              <a:rPr lang="en-US" altLang="zh-CN" sz="1600" dirty="0">
                <a:solidFill>
                  <a:srgbClr val="00B0F0"/>
                </a:solidFill>
                <a:latin typeface="等线" panose="02010600030101010101" pitchFamily="2" charset="-122"/>
                <a:ea typeface="等线" panose="02010600030101010101" pitchFamily="2" charset="-122"/>
              </a:rPr>
              <a:t>1.</a:t>
            </a:r>
            <a:r>
              <a:rPr lang="zh-CN" altLang="en-US" sz="1600" dirty="0">
                <a:solidFill>
                  <a:srgbClr val="00B0F0"/>
                </a:solidFill>
                <a:latin typeface="等线" panose="02010600030101010101" pitchFamily="2" charset="-122"/>
                <a:ea typeface="等线" panose="02010600030101010101" pitchFamily="2" charset="-122"/>
              </a:rPr>
              <a:t>你的见解；</a:t>
            </a:r>
            <a:endParaRPr lang="en-US" altLang="zh-CN" sz="1600" dirty="0">
              <a:solidFill>
                <a:srgbClr val="00B0F0"/>
              </a:solidFill>
              <a:latin typeface="等线" panose="02010600030101010101" pitchFamily="2" charset="-122"/>
              <a:ea typeface="等线" panose="02010600030101010101" pitchFamily="2" charset="-122"/>
            </a:endParaRPr>
          </a:p>
          <a:p>
            <a:pPr defTabSz="914400"/>
            <a:r>
              <a:rPr lang="en-US" altLang="zh-CN" sz="1600" dirty="0">
                <a:solidFill>
                  <a:srgbClr val="00B0F0"/>
                </a:solidFill>
                <a:latin typeface="等线" panose="02010600030101010101" pitchFamily="2" charset="-122"/>
                <a:ea typeface="等线" panose="02010600030101010101" pitchFamily="2" charset="-122"/>
              </a:rPr>
              <a:t>2.</a:t>
            </a:r>
            <a:r>
              <a:rPr lang="zh-CN" altLang="en-US" sz="1600" dirty="0">
                <a:solidFill>
                  <a:srgbClr val="00B0F0"/>
                </a:solidFill>
                <a:latin typeface="等线" panose="02010600030101010101" pitchFamily="2" charset="-122"/>
                <a:ea typeface="等线" panose="02010600030101010101" pitchFamily="2" charset="-122"/>
              </a:rPr>
              <a:t>你的建议</a:t>
            </a:r>
            <a:r>
              <a:rPr lang="zh-CN" altLang="en-US" sz="1600" dirty="0">
                <a:solidFill>
                  <a:prstClr val="black"/>
                </a:solidFill>
                <a:latin typeface="等线" panose="02010600030101010101" pitchFamily="2" charset="-122"/>
                <a:ea typeface="等线" panose="02010600030101010101" pitchFamily="2" charset="-122"/>
              </a:rPr>
              <a:t>。                  </a:t>
            </a:r>
            <a:r>
              <a:rPr lang="zh-CN" altLang="en-US" sz="1600" b="1" dirty="0">
                <a:solidFill>
                  <a:prstClr val="black"/>
                </a:solidFill>
                <a:latin typeface="等线" panose="02010600030101010101" pitchFamily="2" charset="-122"/>
                <a:ea typeface="等线" panose="02010600030101010101" pitchFamily="2" charset="-122"/>
              </a:rPr>
              <a:t>绍兴二模</a:t>
            </a:r>
            <a:endParaRPr lang="zh-CN" altLang="en-US" sz="1600" b="1" dirty="0">
              <a:solidFill>
                <a:prstClr val="black"/>
              </a:solidFill>
              <a:latin typeface="等线" panose="02010600030101010101" pitchFamily="2" charset="-122"/>
              <a:ea typeface="等线" panose="02010600030101010101" pitchFamily="2" charset="-122"/>
            </a:endParaRPr>
          </a:p>
        </p:txBody>
      </p:sp>
      <p:sp>
        <p:nvSpPr>
          <p:cNvPr id="14" name="文本框 13"/>
          <p:cNvSpPr txBox="1"/>
          <p:nvPr/>
        </p:nvSpPr>
        <p:spPr>
          <a:xfrm>
            <a:off x="2692400" y="657217"/>
            <a:ext cx="3886559" cy="861774"/>
          </a:xfrm>
          <a:prstGeom prst="rect">
            <a:avLst/>
          </a:prstGeom>
          <a:solidFill>
            <a:schemeClr val="accent6">
              <a:lumMod val="40000"/>
              <a:lumOff val="60000"/>
              <a:alpha val="70000"/>
            </a:schemeClr>
          </a:solidFill>
          <a:ln w="38100">
            <a:noFill/>
          </a:ln>
          <a:effectLst>
            <a:softEdge rad="0"/>
          </a:effectLst>
        </p:spPr>
        <p:txBody>
          <a:bodyPr wrap="square">
            <a:spAutoFit/>
          </a:bodyPr>
          <a:lstStyle/>
          <a:p>
            <a:pPr algn="ctr" defTabSz="609600">
              <a:lnSpc>
                <a:spcPts val="2000"/>
              </a:lnSpc>
            </a:pPr>
            <a:r>
              <a:rPr lang="zh-CN" altLang="en-US" sz="1865" dirty="0">
                <a:solidFill>
                  <a:prstClr val="black"/>
                </a:solidFill>
                <a:latin typeface="等线" panose="02010600030101010101" pitchFamily="2" charset="-122"/>
                <a:ea typeface="等线" panose="02010600030101010101" pitchFamily="2" charset="-122"/>
                <a:cs typeface="Times New Roman" panose="02020603050405020304" pitchFamily="18" charset="0"/>
              </a:rPr>
              <a:t>①</a:t>
            </a:r>
            <a:r>
              <a:rPr lang="zh-CN" altLang="en-US" sz="1865" dirty="0">
                <a:solidFill>
                  <a:prstClr val="black"/>
                </a:solidFill>
                <a:latin typeface="Times New Roman" panose="02020603050405020304" pitchFamily="18" charset="0"/>
                <a:ea typeface="等线" panose="02010600030101010101" pitchFamily="2" charset="-122"/>
                <a:cs typeface="Times New Roman" panose="02020603050405020304" pitchFamily="18" charset="0"/>
              </a:rPr>
              <a:t>是否设立涂鸦墙塔伦热烈</a:t>
            </a:r>
            <a:endParaRPr lang="en-US" altLang="zh-CN" sz="1865" dirty="0">
              <a:solidFill>
                <a:prstClr val="black"/>
              </a:solidFill>
              <a:latin typeface="Times New Roman" panose="02020603050405020304" pitchFamily="18" charset="0"/>
              <a:ea typeface="等线" panose="02010600030101010101" pitchFamily="2" charset="-122"/>
              <a:cs typeface="Times New Roman" panose="02020603050405020304" pitchFamily="18" charset="0"/>
            </a:endParaRPr>
          </a:p>
          <a:p>
            <a:pPr algn="ctr" defTabSz="609600">
              <a:lnSpc>
                <a:spcPts val="2000"/>
              </a:lnSpc>
            </a:pPr>
            <a:r>
              <a:rPr lang="zh-CN" altLang="en-US" sz="1865" dirty="0">
                <a:solidFill>
                  <a:prstClr val="black"/>
                </a:solidFill>
                <a:latin typeface="等线" panose="02010600030101010101" pitchFamily="2" charset="-122"/>
                <a:ea typeface="等线" panose="02010600030101010101" pitchFamily="2" charset="-122"/>
                <a:cs typeface="Times New Roman" panose="02020603050405020304" pitchFamily="18" charset="0"/>
              </a:rPr>
              <a:t>②</a:t>
            </a:r>
            <a:r>
              <a:rPr lang="zh-CN" altLang="en-US" sz="1865" dirty="0">
                <a:solidFill>
                  <a:prstClr val="black"/>
                </a:solidFill>
                <a:latin typeface="Times New Roman" panose="02020603050405020304" pitchFamily="18" charset="0"/>
                <a:ea typeface="等线" panose="02010600030101010101" pitchFamily="2" charset="-122"/>
                <a:cs typeface="Times New Roman" panose="02020603050405020304" pitchFamily="18" charset="0"/>
              </a:rPr>
              <a:t>你的立场（正</a:t>
            </a:r>
            <a:r>
              <a:rPr lang="en-US" altLang="zh-CN" sz="1865" dirty="0">
                <a:solidFill>
                  <a:prstClr val="black"/>
                </a:solidFill>
                <a:latin typeface="Times New Roman" panose="02020603050405020304" pitchFamily="18" charset="0"/>
                <a:ea typeface="等线" panose="02010600030101010101" pitchFamily="2" charset="-122"/>
                <a:cs typeface="Times New Roman" panose="02020603050405020304" pitchFamily="18" charset="0"/>
              </a:rPr>
              <a:t>/</a:t>
            </a:r>
            <a:r>
              <a:rPr lang="zh-CN" altLang="en-US" sz="1865" dirty="0">
                <a:solidFill>
                  <a:prstClr val="black"/>
                </a:solidFill>
                <a:latin typeface="Times New Roman" panose="02020603050405020304" pitchFamily="18" charset="0"/>
                <a:ea typeface="等线" panose="02010600030101010101" pitchFamily="2" charset="-122"/>
                <a:cs typeface="Times New Roman" panose="02020603050405020304" pitchFamily="18" charset="0"/>
              </a:rPr>
              <a:t>反</a:t>
            </a:r>
            <a:r>
              <a:rPr lang="en-US" altLang="zh-CN" sz="1865" dirty="0">
                <a:solidFill>
                  <a:prstClr val="black"/>
                </a:solidFill>
                <a:latin typeface="Times New Roman" panose="02020603050405020304" pitchFamily="18" charset="0"/>
                <a:ea typeface="等线" panose="02010600030101010101" pitchFamily="2" charset="-122"/>
                <a:cs typeface="Times New Roman" panose="02020603050405020304" pitchFamily="18" charset="0"/>
              </a:rPr>
              <a:t>/</a:t>
            </a:r>
            <a:r>
              <a:rPr lang="zh-CN" altLang="en-US" sz="1865" dirty="0">
                <a:solidFill>
                  <a:prstClr val="black"/>
                </a:solidFill>
                <a:latin typeface="Times New Roman" panose="02020603050405020304" pitchFamily="18" charset="0"/>
                <a:ea typeface="等线" panose="02010600030101010101" pitchFamily="2" charset="-122"/>
                <a:cs typeface="Times New Roman" panose="02020603050405020304" pitchFamily="18" charset="0"/>
              </a:rPr>
              <a:t>中）</a:t>
            </a:r>
            <a:endParaRPr lang="en-US" altLang="zh-CN" sz="1865" dirty="0">
              <a:solidFill>
                <a:prstClr val="black"/>
              </a:solidFill>
              <a:latin typeface="Times New Roman" panose="02020603050405020304" pitchFamily="18" charset="0"/>
              <a:ea typeface="等线" panose="02010600030101010101" pitchFamily="2" charset="-122"/>
              <a:cs typeface="Times New Roman" panose="02020603050405020304" pitchFamily="18" charset="0"/>
            </a:endParaRPr>
          </a:p>
          <a:p>
            <a:pPr algn="ctr" defTabSz="609600">
              <a:lnSpc>
                <a:spcPts val="2000"/>
              </a:lnSpc>
            </a:pPr>
            <a:r>
              <a:rPr lang="zh-CN" altLang="en-US" sz="1865" dirty="0">
                <a:solidFill>
                  <a:prstClr val="black"/>
                </a:solidFill>
                <a:latin typeface="等线" panose="02010600030101010101" pitchFamily="2" charset="-122"/>
                <a:ea typeface="等线" panose="02010600030101010101" pitchFamily="2" charset="-122"/>
                <a:cs typeface="Times New Roman" panose="02020603050405020304" pitchFamily="18" charset="0"/>
              </a:rPr>
              <a:t>③总结</a:t>
            </a:r>
            <a:r>
              <a:rPr lang="en-US" altLang="zh-CN" sz="1865" dirty="0">
                <a:solidFill>
                  <a:prstClr val="black"/>
                </a:solidFill>
                <a:latin typeface="等线" panose="02010600030101010101" pitchFamily="2" charset="-122"/>
                <a:ea typeface="等线" panose="02010600030101010101" pitchFamily="2" charset="-122"/>
                <a:cs typeface="Times New Roman" panose="02020603050405020304" pitchFamily="18" charset="0"/>
              </a:rPr>
              <a:t>+</a:t>
            </a:r>
            <a:r>
              <a:rPr lang="zh-CN" altLang="en-US" sz="1865" dirty="0">
                <a:solidFill>
                  <a:prstClr val="black"/>
                </a:solidFill>
                <a:latin typeface="Times New Roman" panose="02020603050405020304" pitchFamily="18" charset="0"/>
                <a:ea typeface="等线" panose="02010600030101010101" pitchFamily="2" charset="-122"/>
                <a:cs typeface="Times New Roman" panose="02020603050405020304" pitchFamily="18" charset="0"/>
              </a:rPr>
              <a:t>呼吁</a:t>
            </a:r>
            <a:endParaRPr lang="en-US" altLang="zh-CN" sz="1865" dirty="0">
              <a:solidFill>
                <a:prstClr val="black"/>
              </a:solidFill>
              <a:latin typeface="Times New Roman" panose="02020603050405020304" pitchFamily="18" charset="0"/>
              <a:ea typeface="等线" panose="02010600030101010101" pitchFamily="2" charset="-122"/>
              <a:cs typeface="Times New Roman" panose="02020603050405020304" pitchFamily="18" charset="0"/>
            </a:endParaRPr>
          </a:p>
        </p:txBody>
      </p:sp>
      <p:sp>
        <p:nvSpPr>
          <p:cNvPr id="15" name="文本框 14"/>
          <p:cNvSpPr txBox="1"/>
          <p:nvPr/>
        </p:nvSpPr>
        <p:spPr>
          <a:xfrm>
            <a:off x="2723243" y="5674041"/>
            <a:ext cx="3886559" cy="1118255"/>
          </a:xfrm>
          <a:prstGeom prst="rect">
            <a:avLst/>
          </a:prstGeom>
          <a:solidFill>
            <a:schemeClr val="accent6">
              <a:lumMod val="40000"/>
              <a:lumOff val="60000"/>
              <a:alpha val="70000"/>
            </a:schemeClr>
          </a:solidFill>
          <a:ln w="38100">
            <a:noFill/>
          </a:ln>
          <a:effectLst>
            <a:softEdge rad="0"/>
          </a:effectLst>
        </p:spPr>
        <p:txBody>
          <a:bodyPr wrap="square">
            <a:spAutoFit/>
          </a:bodyPr>
          <a:lstStyle/>
          <a:p>
            <a:pPr algn="ctr" defTabSz="609600">
              <a:lnSpc>
                <a:spcPts val="2000"/>
              </a:lnSpc>
              <a:defRPr/>
            </a:pPr>
            <a:r>
              <a:rPr lang="en-US" altLang="zh-CN" sz="1865" dirty="0">
                <a:solidFill>
                  <a:prstClr val="black"/>
                </a:solidFill>
                <a:latin typeface="Times New Roman" panose="02020603050405020304" pitchFamily="18" charset="0"/>
                <a:ea typeface="等线" panose="02010600030101010101" pitchFamily="2" charset="-122"/>
                <a:cs typeface="Times New Roman" panose="02020603050405020304" pitchFamily="18" charset="0"/>
              </a:rPr>
              <a:t>Background information/purpose</a:t>
            </a:r>
            <a:endParaRPr lang="en-US" altLang="zh-CN" sz="1865" dirty="0">
              <a:solidFill>
                <a:prstClr val="black"/>
              </a:solidFill>
              <a:latin typeface="Times New Roman" panose="02020603050405020304" pitchFamily="18" charset="0"/>
              <a:ea typeface="等线" panose="02010600030101010101" pitchFamily="2" charset="-122"/>
              <a:cs typeface="Times New Roman" panose="02020603050405020304" pitchFamily="18" charset="0"/>
            </a:endParaRPr>
          </a:p>
          <a:p>
            <a:pPr algn="ctr" defTabSz="609600">
              <a:lnSpc>
                <a:spcPts val="2000"/>
              </a:lnSpc>
              <a:defRPr/>
            </a:pPr>
            <a:r>
              <a:rPr lang="en-US" altLang="zh-CN" sz="1865" dirty="0">
                <a:solidFill>
                  <a:prstClr val="black"/>
                </a:solidFill>
                <a:latin typeface="Times New Roman" panose="02020603050405020304" pitchFamily="18" charset="0"/>
                <a:ea typeface="等线" panose="02010600030101010101" pitchFamily="2" charset="-122"/>
                <a:cs typeface="Times New Roman" panose="02020603050405020304" pitchFamily="18" charset="0"/>
              </a:rPr>
              <a:t>Statement(negative /positive/neutral)</a:t>
            </a:r>
            <a:endParaRPr lang="en-US" altLang="zh-CN" sz="1865" dirty="0">
              <a:solidFill>
                <a:prstClr val="black"/>
              </a:solidFill>
              <a:latin typeface="Times New Roman" panose="02020603050405020304" pitchFamily="18" charset="0"/>
              <a:ea typeface="等线" panose="02010600030101010101" pitchFamily="2" charset="-122"/>
              <a:cs typeface="Times New Roman" panose="02020603050405020304" pitchFamily="18" charset="0"/>
            </a:endParaRPr>
          </a:p>
          <a:p>
            <a:pPr algn="ctr" defTabSz="609600">
              <a:lnSpc>
                <a:spcPts val="2000"/>
              </a:lnSpc>
              <a:defRPr/>
            </a:pPr>
            <a:r>
              <a:rPr lang="en-US" altLang="zh-CN" sz="1865" dirty="0">
                <a:solidFill>
                  <a:prstClr val="black"/>
                </a:solidFill>
                <a:latin typeface="Times New Roman" panose="02020603050405020304" pitchFamily="18" charset="0"/>
                <a:ea typeface="等线" panose="02010600030101010101" pitchFamily="2" charset="-122"/>
                <a:cs typeface="Times New Roman" panose="02020603050405020304" pitchFamily="18" charset="0"/>
              </a:rPr>
              <a:t> reasonable suggestions/solutions +</a:t>
            </a:r>
            <a:r>
              <a:rPr lang="en-US" altLang="zh-CN" sz="1865" dirty="0">
                <a:solidFill>
                  <a:prstClr val="black"/>
                </a:solidFill>
                <a:highlight>
                  <a:srgbClr val="00FF00"/>
                </a:highlight>
                <a:latin typeface="Times New Roman" panose="02020603050405020304" pitchFamily="18" charset="0"/>
                <a:ea typeface="等线" panose="02010600030101010101" pitchFamily="2" charset="-122"/>
                <a:cs typeface="Times New Roman" panose="02020603050405020304" pitchFamily="18" charset="0"/>
              </a:rPr>
              <a:t>R </a:t>
            </a:r>
            <a:endParaRPr lang="en-US" altLang="zh-CN" sz="1865" dirty="0">
              <a:solidFill>
                <a:prstClr val="black"/>
              </a:solidFill>
              <a:highlight>
                <a:srgbClr val="00FF00"/>
              </a:highlight>
              <a:latin typeface="Times New Roman" panose="02020603050405020304" pitchFamily="18" charset="0"/>
              <a:ea typeface="等线" panose="02010600030101010101" pitchFamily="2" charset="-122"/>
              <a:cs typeface="Times New Roman" panose="02020603050405020304" pitchFamily="18" charset="0"/>
            </a:endParaRPr>
          </a:p>
          <a:p>
            <a:pPr algn="ctr" defTabSz="609600">
              <a:lnSpc>
                <a:spcPts val="2000"/>
              </a:lnSpc>
              <a:defRPr/>
            </a:pPr>
            <a:r>
              <a:rPr lang="en-US" altLang="zh-CN" sz="1865" dirty="0">
                <a:solidFill>
                  <a:prstClr val="black"/>
                </a:solidFill>
                <a:latin typeface="Times New Roman" panose="02020603050405020304" pitchFamily="18" charset="0"/>
                <a:ea typeface="等线" panose="02010600030101010101" pitchFamily="2" charset="-122"/>
                <a:cs typeface="Times New Roman" panose="02020603050405020304" pitchFamily="18" charset="0"/>
              </a:rPr>
              <a:t>Conclusion(positive ending/appeal)</a:t>
            </a:r>
            <a:endParaRPr lang="en-US" altLang="zh-CN" sz="1865" dirty="0">
              <a:solidFill>
                <a:prstClr val="black"/>
              </a:solidFill>
              <a:latin typeface="Times New Roman" panose="02020603050405020304" pitchFamily="18" charset="0"/>
              <a:ea typeface="等线" panose="02010600030101010101" pitchFamily="2" charset="-122"/>
              <a:cs typeface="Times New Roman" panose="02020603050405020304" pitchFamily="18" charset="0"/>
            </a:endParaRPr>
          </a:p>
        </p:txBody>
      </p:sp>
      <p:sp>
        <p:nvSpPr>
          <p:cNvPr id="16" name="文本框 15"/>
          <p:cNvSpPr txBox="1"/>
          <p:nvPr/>
        </p:nvSpPr>
        <p:spPr>
          <a:xfrm>
            <a:off x="2692400" y="1862972"/>
            <a:ext cx="3886559" cy="647870"/>
          </a:xfrm>
          <a:prstGeom prst="rect">
            <a:avLst/>
          </a:prstGeom>
          <a:solidFill>
            <a:schemeClr val="accent6">
              <a:lumMod val="40000"/>
              <a:lumOff val="60000"/>
              <a:alpha val="70000"/>
            </a:schemeClr>
          </a:solidFill>
          <a:ln w="38100">
            <a:noFill/>
          </a:ln>
          <a:effectLst>
            <a:softEdge rad="0"/>
          </a:effectLst>
        </p:spPr>
        <p:txBody>
          <a:bodyPr wrap="square" anchor="ctr">
            <a:spAutoFit/>
          </a:bodyPr>
          <a:lstStyle/>
          <a:p>
            <a:pPr algn="ctr" defTabSz="609600">
              <a:lnSpc>
                <a:spcPts val="2000"/>
              </a:lnSpc>
            </a:pPr>
            <a:endParaRPr lang="en-US" altLang="zh-CN" sz="3200" b="1" dirty="0">
              <a:solidFill>
                <a:prstClr val="black"/>
              </a:solidFill>
              <a:latin typeface="等线" panose="02010600030101010101" pitchFamily="2" charset="-122"/>
              <a:ea typeface="等线" panose="02010600030101010101" pitchFamily="2" charset="-122"/>
              <a:cs typeface="Times New Roman" panose="02020603050405020304" pitchFamily="18" charset="0"/>
            </a:endParaRPr>
          </a:p>
          <a:p>
            <a:pPr algn="ctr" defTabSz="609600">
              <a:lnSpc>
                <a:spcPts val="2000"/>
              </a:lnSpc>
            </a:pPr>
            <a:r>
              <a:rPr lang="en-US" altLang="zh-CN" sz="3200" b="1" dirty="0">
                <a:solidFill>
                  <a:prstClr val="black"/>
                </a:solidFill>
                <a:latin typeface="等线" panose="02010600030101010101" pitchFamily="2" charset="-122"/>
                <a:ea typeface="等线" panose="02010600030101010101" pitchFamily="2" charset="-122"/>
                <a:cs typeface="Times New Roman" panose="02020603050405020304" pitchFamily="18" charset="0"/>
              </a:rPr>
              <a:t>Have a try</a:t>
            </a:r>
            <a:endParaRPr lang="en-US" altLang="zh-CN" sz="3200" b="1" dirty="0">
              <a:solidFill>
                <a:prstClr val="black"/>
              </a:solidFill>
              <a:latin typeface="Times New Roman" panose="02020603050405020304" pitchFamily="18" charset="0"/>
              <a:ea typeface="等线" panose="02010600030101010101" pitchFamily="2" charset="-122"/>
              <a:cs typeface="Times New Roman" panose="02020603050405020304" pitchFamily="18" charset="0"/>
            </a:endParaRPr>
          </a:p>
        </p:txBody>
      </p:sp>
      <p:sp>
        <p:nvSpPr>
          <p:cNvPr id="17" name="文本框 16"/>
          <p:cNvSpPr txBox="1"/>
          <p:nvPr/>
        </p:nvSpPr>
        <p:spPr>
          <a:xfrm>
            <a:off x="2692400" y="3198992"/>
            <a:ext cx="3886559" cy="647870"/>
          </a:xfrm>
          <a:prstGeom prst="rect">
            <a:avLst/>
          </a:prstGeom>
          <a:solidFill>
            <a:schemeClr val="accent6">
              <a:lumMod val="40000"/>
              <a:lumOff val="60000"/>
              <a:alpha val="70000"/>
            </a:schemeClr>
          </a:solidFill>
          <a:ln w="38100">
            <a:noFill/>
          </a:ln>
          <a:effectLst>
            <a:softEdge rad="0"/>
          </a:effectLst>
        </p:spPr>
        <p:txBody>
          <a:bodyPr wrap="square" anchor="ctr">
            <a:spAutoFit/>
          </a:bodyPr>
          <a:lstStyle/>
          <a:p>
            <a:pPr algn="ctr" defTabSz="609600">
              <a:lnSpc>
                <a:spcPts val="2000"/>
              </a:lnSpc>
            </a:pPr>
            <a:endParaRPr lang="en-US" altLang="zh-CN" sz="3200" b="1" dirty="0">
              <a:solidFill>
                <a:prstClr val="black"/>
              </a:solidFill>
              <a:latin typeface="等线" panose="02010600030101010101" pitchFamily="2" charset="-122"/>
              <a:ea typeface="等线" panose="02010600030101010101" pitchFamily="2" charset="-122"/>
              <a:cs typeface="Times New Roman" panose="02020603050405020304" pitchFamily="18" charset="0"/>
            </a:endParaRPr>
          </a:p>
          <a:p>
            <a:pPr algn="ctr" defTabSz="609600">
              <a:lnSpc>
                <a:spcPts val="2000"/>
              </a:lnSpc>
            </a:pPr>
            <a:r>
              <a:rPr lang="en-US" altLang="zh-CN" sz="3200" b="1" dirty="0">
                <a:solidFill>
                  <a:prstClr val="black"/>
                </a:solidFill>
                <a:latin typeface="等线" panose="02010600030101010101" pitchFamily="2" charset="-122"/>
                <a:ea typeface="等线" panose="02010600030101010101" pitchFamily="2" charset="-122"/>
                <a:cs typeface="Times New Roman" panose="02020603050405020304" pitchFamily="18" charset="0"/>
              </a:rPr>
              <a:t>Have a try</a:t>
            </a:r>
            <a:endParaRPr lang="en-US" altLang="zh-CN" sz="3200" b="1" dirty="0">
              <a:solidFill>
                <a:prstClr val="black"/>
              </a:solidFill>
              <a:latin typeface="Times New Roman" panose="02020603050405020304" pitchFamily="18" charset="0"/>
              <a:ea typeface="等线" panose="02010600030101010101" pitchFamily="2" charset="-122"/>
              <a:cs typeface="Times New Roman" panose="02020603050405020304" pitchFamily="18" charset="0"/>
            </a:endParaRPr>
          </a:p>
        </p:txBody>
      </p:sp>
      <p:sp>
        <p:nvSpPr>
          <p:cNvPr id="18" name="文本框 17"/>
          <p:cNvSpPr txBox="1"/>
          <p:nvPr/>
        </p:nvSpPr>
        <p:spPr>
          <a:xfrm>
            <a:off x="2710542" y="4532386"/>
            <a:ext cx="3886559" cy="647870"/>
          </a:xfrm>
          <a:prstGeom prst="rect">
            <a:avLst/>
          </a:prstGeom>
          <a:solidFill>
            <a:schemeClr val="accent6">
              <a:lumMod val="40000"/>
              <a:lumOff val="60000"/>
              <a:alpha val="70000"/>
            </a:schemeClr>
          </a:solidFill>
          <a:ln w="38100">
            <a:noFill/>
          </a:ln>
          <a:effectLst>
            <a:softEdge rad="0"/>
          </a:effectLst>
        </p:spPr>
        <p:txBody>
          <a:bodyPr wrap="square" anchor="ctr">
            <a:spAutoFit/>
          </a:bodyPr>
          <a:lstStyle/>
          <a:p>
            <a:pPr algn="ctr" defTabSz="609600">
              <a:lnSpc>
                <a:spcPts val="2000"/>
              </a:lnSpc>
            </a:pPr>
            <a:endParaRPr lang="en-US" altLang="zh-CN" sz="3200" b="1" dirty="0">
              <a:solidFill>
                <a:prstClr val="black"/>
              </a:solidFill>
              <a:latin typeface="等线" panose="02010600030101010101" pitchFamily="2" charset="-122"/>
              <a:ea typeface="等线" panose="02010600030101010101" pitchFamily="2" charset="-122"/>
              <a:cs typeface="Times New Roman" panose="02020603050405020304" pitchFamily="18" charset="0"/>
            </a:endParaRPr>
          </a:p>
          <a:p>
            <a:pPr algn="ctr" defTabSz="609600">
              <a:lnSpc>
                <a:spcPts val="2000"/>
              </a:lnSpc>
            </a:pPr>
            <a:r>
              <a:rPr lang="en-US" altLang="zh-CN" sz="3200" b="1" dirty="0">
                <a:solidFill>
                  <a:prstClr val="black"/>
                </a:solidFill>
                <a:latin typeface="等线" panose="02010600030101010101" pitchFamily="2" charset="-122"/>
                <a:ea typeface="等线" panose="02010600030101010101" pitchFamily="2" charset="-122"/>
                <a:cs typeface="Times New Roman" panose="02020603050405020304" pitchFamily="18" charset="0"/>
              </a:rPr>
              <a:t>Have a try</a:t>
            </a:r>
            <a:endParaRPr lang="en-US" altLang="zh-CN" sz="3200" b="1" dirty="0">
              <a:solidFill>
                <a:prstClr val="black"/>
              </a:solidFill>
              <a:latin typeface="Times New Roman" panose="02020603050405020304" pitchFamily="18" charset="0"/>
              <a:ea typeface="等线" panose="02010600030101010101" pitchFamily="2" charset="-122"/>
              <a:cs typeface="Times New Roman" panose="02020603050405020304" pitchFamily="18" charset="0"/>
            </a:endParaRPr>
          </a:p>
        </p:txBody>
      </p:sp>
      <p:sp>
        <p:nvSpPr>
          <p:cNvPr id="19" name="文本框 18"/>
          <p:cNvSpPr txBox="1"/>
          <p:nvPr/>
        </p:nvSpPr>
        <p:spPr>
          <a:xfrm>
            <a:off x="23587" y="672605"/>
            <a:ext cx="3176813" cy="1077218"/>
          </a:xfrm>
          <a:prstGeom prst="rect">
            <a:avLst/>
          </a:prstGeom>
          <a:solidFill>
            <a:schemeClr val="accent4">
              <a:lumMod val="40000"/>
              <a:lumOff val="60000"/>
              <a:alpha val="85000"/>
            </a:schemeClr>
          </a:solidFill>
          <a:effectLst>
            <a:outerShdw blurRad="50800" dist="38100" dir="5400000" algn="t" rotWithShape="0">
              <a:prstClr val="black">
                <a:alpha val="40000"/>
              </a:prstClr>
            </a:outerShdw>
          </a:effectLst>
        </p:spPr>
        <p:txBody>
          <a:bodyPr wrap="square">
            <a:spAutoFit/>
          </a:bodyPr>
          <a:lstStyle/>
          <a:p>
            <a:pPr defTabSz="609600"/>
            <a:r>
              <a:rPr lang="zh-CN" altLang="en-US" sz="1600" b="1" dirty="0">
                <a:solidFill>
                  <a:srgbClr val="466EE6"/>
                </a:solidFill>
                <a:latin typeface="Times New Roman" panose="02020603050405020304" pitchFamily="18" charset="0"/>
                <a:ea typeface="宋体" panose="02010600030101010101" pitchFamily="2" charset="-122"/>
                <a:cs typeface="Times New Roman" panose="02020603050405020304" pitchFamily="18" charset="0"/>
              </a:rPr>
              <a:t>开头句 </a:t>
            </a:r>
            <a:endParaRPr lang="en-US" altLang="zh-CN" sz="1600" b="1" dirty="0">
              <a:solidFill>
                <a:srgbClr val="466EE6"/>
              </a:solidFill>
              <a:latin typeface="Times New Roman" panose="02020603050405020304" pitchFamily="18" charset="0"/>
              <a:ea typeface="宋体" panose="02010600030101010101" pitchFamily="2" charset="-122"/>
              <a:cs typeface="Times New Roman" panose="02020603050405020304" pitchFamily="18" charset="0"/>
            </a:endParaRPr>
          </a:p>
          <a:p>
            <a:pPr defTabSz="609600"/>
            <a:r>
              <a:rPr lang="zh-CN" altLang="en-US" sz="1600" b="1" dirty="0">
                <a:solidFill>
                  <a:srgbClr val="466EE6"/>
                </a:solidFill>
                <a:latin typeface="Times New Roman" panose="02020603050405020304" pitchFamily="18" charset="0"/>
                <a:ea typeface="宋体" panose="02010600030101010101" pitchFamily="2" charset="-122"/>
                <a:cs typeface="Times New Roman" panose="02020603050405020304" pitchFamily="18" charset="0"/>
              </a:rPr>
              <a:t>观点词</a:t>
            </a:r>
            <a:r>
              <a:rPr lang="en-US" altLang="zh-CN" sz="1600" b="1" dirty="0">
                <a:solidFill>
                  <a:srgbClr val="466EE6"/>
                </a:solidFill>
                <a:latin typeface="Times New Roman" panose="02020603050405020304" pitchFamily="18" charset="0"/>
                <a:ea typeface="宋体" panose="02010600030101010101" pitchFamily="2" charset="-122"/>
                <a:cs typeface="Times New Roman" panose="02020603050405020304" pitchFamily="18" charset="0"/>
              </a:rPr>
              <a:t>/</a:t>
            </a:r>
            <a:r>
              <a:rPr lang="zh-CN" altLang="en-US" sz="1600" b="1" dirty="0">
                <a:solidFill>
                  <a:srgbClr val="466EE6"/>
                </a:solidFill>
                <a:latin typeface="Times New Roman" panose="02020603050405020304" pitchFamily="18" charset="0"/>
                <a:ea typeface="宋体" panose="02010600030101010101" pitchFamily="2" charset="-122"/>
                <a:cs typeface="Times New Roman" panose="02020603050405020304" pitchFamily="18" charset="0"/>
              </a:rPr>
              <a:t>总起句</a:t>
            </a:r>
            <a:r>
              <a:rPr lang="en-US" altLang="zh-CN" sz="1600" b="1" dirty="0">
                <a:solidFill>
                  <a:srgbClr val="466EE6"/>
                </a:solidFill>
                <a:latin typeface="Times New Roman" panose="02020603050405020304" pitchFamily="18" charset="0"/>
                <a:ea typeface="宋体" panose="02010600030101010101" pitchFamily="2" charset="-122"/>
                <a:cs typeface="Times New Roman" panose="02020603050405020304" pitchFamily="18" charset="0"/>
              </a:rPr>
              <a:t>+</a:t>
            </a:r>
            <a:r>
              <a:rPr lang="zh-CN" altLang="en-US" sz="1600" b="1" dirty="0">
                <a:solidFill>
                  <a:srgbClr val="466EE6"/>
                </a:solidFill>
                <a:latin typeface="Times New Roman" panose="02020603050405020304" pitchFamily="18" charset="0"/>
                <a:ea typeface="宋体" panose="02010600030101010101" pitchFamily="2" charset="-122"/>
                <a:cs typeface="Times New Roman" panose="02020603050405020304" pitchFamily="18" charset="0"/>
              </a:rPr>
              <a:t>衔接词</a:t>
            </a:r>
            <a:r>
              <a:rPr lang="en-US" altLang="zh-CN" sz="1600" b="1" dirty="0">
                <a:solidFill>
                  <a:srgbClr val="466EE6"/>
                </a:solidFill>
                <a:latin typeface="Times New Roman" panose="02020603050405020304" pitchFamily="18" charset="0"/>
                <a:ea typeface="宋体" panose="02010600030101010101" pitchFamily="2" charset="-122"/>
                <a:cs typeface="Times New Roman" panose="02020603050405020304" pitchFamily="18" charset="0"/>
              </a:rPr>
              <a:t>+</a:t>
            </a:r>
            <a:r>
              <a:rPr lang="zh-CN" altLang="en-US" sz="1600" b="1" dirty="0">
                <a:solidFill>
                  <a:srgbClr val="466EE6"/>
                </a:solidFill>
                <a:highlight>
                  <a:srgbClr val="00FF00"/>
                </a:highlight>
                <a:latin typeface="Times New Roman" panose="02020603050405020304" pitchFamily="18" charset="0"/>
                <a:ea typeface="宋体" panose="02010600030101010101" pitchFamily="2" charset="-122"/>
                <a:cs typeface="Times New Roman" panose="02020603050405020304" pitchFamily="18" charset="0"/>
              </a:rPr>
              <a:t>理由</a:t>
            </a:r>
            <a:r>
              <a:rPr lang="en-US" altLang="zh-CN" sz="1600" b="1" dirty="0">
                <a:solidFill>
                  <a:srgbClr val="466EE6"/>
                </a:solidFill>
                <a:highlight>
                  <a:srgbClr val="00FF00"/>
                </a:highlight>
                <a:latin typeface="Times New Roman" panose="02020603050405020304" pitchFamily="18" charset="0"/>
                <a:ea typeface="宋体" panose="02010600030101010101" pitchFamily="2" charset="-122"/>
                <a:cs typeface="Times New Roman" panose="02020603050405020304" pitchFamily="18" charset="0"/>
              </a:rPr>
              <a:t>1</a:t>
            </a:r>
            <a:r>
              <a:rPr lang="zh-CN" altLang="en-US" sz="1600" b="1" dirty="0">
                <a:solidFill>
                  <a:srgbClr val="466EE6"/>
                </a:solidFill>
                <a:highlight>
                  <a:srgbClr val="00FF00"/>
                </a:highlight>
                <a:latin typeface="Times New Roman" panose="02020603050405020304" pitchFamily="18" charset="0"/>
                <a:ea typeface="宋体" panose="02010600030101010101" pitchFamily="2" charset="-122"/>
                <a:cs typeface="Times New Roman" panose="02020603050405020304" pitchFamily="18" charset="0"/>
              </a:rPr>
              <a:t>、</a:t>
            </a:r>
            <a:r>
              <a:rPr lang="en-US" altLang="zh-CN" sz="1600" b="1" dirty="0">
                <a:solidFill>
                  <a:srgbClr val="466EE6"/>
                </a:solidFill>
                <a:highlight>
                  <a:srgbClr val="00FF00"/>
                </a:highlight>
                <a:latin typeface="Times New Roman" panose="02020603050405020304" pitchFamily="18" charset="0"/>
                <a:ea typeface="宋体" panose="02010600030101010101" pitchFamily="2" charset="-122"/>
                <a:cs typeface="Times New Roman" panose="02020603050405020304" pitchFamily="18" charset="0"/>
              </a:rPr>
              <a:t>2</a:t>
            </a:r>
            <a:endParaRPr lang="en-US" altLang="zh-CN" sz="1600" b="1" dirty="0">
              <a:solidFill>
                <a:srgbClr val="466EE6"/>
              </a:solidFill>
              <a:highlight>
                <a:srgbClr val="00FF00"/>
              </a:highlight>
              <a:latin typeface="Times New Roman" panose="02020603050405020304" pitchFamily="18" charset="0"/>
              <a:ea typeface="宋体" panose="02010600030101010101" pitchFamily="2" charset="-122"/>
              <a:cs typeface="Times New Roman" panose="02020603050405020304" pitchFamily="18" charset="0"/>
            </a:endParaRPr>
          </a:p>
          <a:p>
            <a:pPr defTabSz="609600"/>
            <a:r>
              <a:rPr lang="zh-CN" altLang="en-US" sz="1600" b="1" dirty="0">
                <a:solidFill>
                  <a:srgbClr val="466EE6"/>
                </a:solidFill>
                <a:latin typeface="Times New Roman" panose="02020603050405020304" pitchFamily="18" charset="0"/>
                <a:ea typeface="宋体" panose="02010600030101010101" pitchFamily="2" charset="-122"/>
                <a:cs typeface="Times New Roman" panose="02020603050405020304" pitchFamily="18" charset="0"/>
              </a:rPr>
              <a:t>过渡句</a:t>
            </a:r>
            <a:r>
              <a:rPr lang="en-US" altLang="zh-CN" sz="1600" b="1" dirty="0">
                <a:solidFill>
                  <a:srgbClr val="466EE6"/>
                </a:solidFill>
                <a:latin typeface="Times New Roman" panose="02020603050405020304" pitchFamily="18" charset="0"/>
                <a:ea typeface="宋体" panose="02010600030101010101" pitchFamily="2" charset="-122"/>
                <a:cs typeface="Times New Roman" panose="02020603050405020304" pitchFamily="18" charset="0"/>
              </a:rPr>
              <a:t>+</a:t>
            </a:r>
            <a:r>
              <a:rPr lang="zh-CN" altLang="en-US" sz="1600" b="1" dirty="0">
                <a:solidFill>
                  <a:srgbClr val="466EE6"/>
                </a:solidFill>
                <a:latin typeface="Times New Roman" panose="02020603050405020304" pitchFamily="18" charset="0"/>
                <a:ea typeface="宋体" panose="02010600030101010101" pitchFamily="2" charset="-122"/>
                <a:cs typeface="Times New Roman" panose="02020603050405020304" pitchFamily="18" charset="0"/>
              </a:rPr>
              <a:t>建议</a:t>
            </a:r>
            <a:r>
              <a:rPr lang="en-US" altLang="zh-CN" sz="1600" b="1" dirty="0">
                <a:solidFill>
                  <a:srgbClr val="466EE6"/>
                </a:solidFill>
                <a:latin typeface="Times New Roman" panose="02020603050405020304" pitchFamily="18" charset="0"/>
                <a:ea typeface="宋体" panose="02010600030101010101" pitchFamily="2" charset="-122"/>
                <a:cs typeface="Times New Roman" panose="02020603050405020304" pitchFamily="18" charset="0"/>
              </a:rPr>
              <a:t>1</a:t>
            </a:r>
            <a:r>
              <a:rPr lang="zh-CN" altLang="en-US" sz="1600" b="1" dirty="0">
                <a:solidFill>
                  <a:srgbClr val="466EE6"/>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1600" b="1" dirty="0">
                <a:solidFill>
                  <a:srgbClr val="466EE6"/>
                </a:solidFill>
                <a:latin typeface="Times New Roman" panose="02020603050405020304" pitchFamily="18" charset="0"/>
                <a:ea typeface="宋体" panose="02010600030101010101" pitchFamily="2" charset="-122"/>
                <a:cs typeface="Times New Roman" panose="02020603050405020304" pitchFamily="18" charset="0"/>
              </a:rPr>
              <a:t>2…</a:t>
            </a:r>
            <a:endParaRPr lang="en-US" altLang="zh-CN" sz="1600" b="1" dirty="0">
              <a:solidFill>
                <a:srgbClr val="466EE6"/>
              </a:solidFill>
              <a:latin typeface="Times New Roman" panose="02020603050405020304" pitchFamily="18" charset="0"/>
              <a:ea typeface="宋体" panose="02010600030101010101" pitchFamily="2" charset="-122"/>
              <a:cs typeface="Times New Roman" panose="02020603050405020304" pitchFamily="18" charset="0"/>
            </a:endParaRPr>
          </a:p>
          <a:p>
            <a:pPr defTabSz="609600"/>
            <a:r>
              <a:rPr lang="zh-CN" altLang="en-US" sz="1600" b="1" dirty="0">
                <a:solidFill>
                  <a:srgbClr val="466EE6"/>
                </a:solidFill>
                <a:latin typeface="Times New Roman" panose="02020603050405020304" pitchFamily="18" charset="0"/>
                <a:ea typeface="宋体" panose="02010600030101010101" pitchFamily="2" charset="-122"/>
                <a:cs typeface="Times New Roman" panose="02020603050405020304" pitchFamily="18" charset="0"/>
              </a:rPr>
              <a:t>总结立场</a:t>
            </a:r>
            <a:r>
              <a:rPr lang="en-US" altLang="zh-CN" sz="1600" b="1" dirty="0">
                <a:solidFill>
                  <a:srgbClr val="466EE6"/>
                </a:solidFill>
                <a:latin typeface="Times New Roman" panose="02020603050405020304" pitchFamily="18" charset="0"/>
                <a:ea typeface="宋体" panose="02010600030101010101" pitchFamily="2" charset="-122"/>
                <a:cs typeface="Times New Roman" panose="02020603050405020304" pitchFamily="18" charset="0"/>
              </a:rPr>
              <a:t>+</a:t>
            </a:r>
            <a:r>
              <a:rPr lang="zh-CN" altLang="en-US" sz="1600" b="1" dirty="0">
                <a:solidFill>
                  <a:srgbClr val="466EE6"/>
                </a:solidFill>
                <a:latin typeface="Times New Roman" panose="02020603050405020304" pitchFamily="18" charset="0"/>
                <a:ea typeface="宋体" panose="02010600030101010101" pitchFamily="2" charset="-122"/>
                <a:cs typeface="Times New Roman" panose="02020603050405020304" pitchFamily="18" charset="0"/>
              </a:rPr>
              <a:t>呼吁</a:t>
            </a:r>
            <a:endParaRPr lang="en-US" altLang="zh-CN" sz="1600" b="1" dirty="0">
              <a:solidFill>
                <a:srgbClr val="466EE6"/>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20" name="文本框 19"/>
          <p:cNvSpPr txBox="1"/>
          <p:nvPr/>
        </p:nvSpPr>
        <p:spPr>
          <a:xfrm>
            <a:off x="0" y="5706775"/>
            <a:ext cx="2895600" cy="1077218"/>
          </a:xfrm>
          <a:prstGeom prst="rect">
            <a:avLst/>
          </a:prstGeom>
          <a:solidFill>
            <a:schemeClr val="accent4">
              <a:lumMod val="40000"/>
              <a:lumOff val="60000"/>
              <a:alpha val="85000"/>
            </a:schemeClr>
          </a:solidFill>
          <a:effectLst>
            <a:outerShdw blurRad="50800" dist="38100" dir="5400000" algn="t" rotWithShape="0">
              <a:prstClr val="black">
                <a:alpha val="40000"/>
              </a:prstClr>
            </a:outerShdw>
          </a:effectLst>
        </p:spPr>
        <p:txBody>
          <a:bodyPr wrap="square">
            <a:spAutoFit/>
          </a:bodyPr>
          <a:lstStyle/>
          <a:p>
            <a:pPr defTabSz="609600"/>
            <a:r>
              <a:rPr lang="zh-CN" altLang="en-US" sz="1600" b="1" dirty="0">
                <a:solidFill>
                  <a:srgbClr val="466EE6"/>
                </a:solidFill>
                <a:latin typeface="Times New Roman" panose="02020603050405020304" pitchFamily="18" charset="0"/>
                <a:ea typeface="宋体" panose="02010600030101010101" pitchFamily="2" charset="-122"/>
                <a:cs typeface="Times New Roman" panose="02020603050405020304" pitchFamily="18" charset="0"/>
              </a:rPr>
              <a:t>开头句 </a:t>
            </a:r>
            <a:r>
              <a:rPr lang="en-US" altLang="zh-CN" sz="1600" b="1" dirty="0">
                <a:solidFill>
                  <a:srgbClr val="466EE6"/>
                </a:solidFill>
                <a:latin typeface="Times New Roman" panose="02020603050405020304" pitchFamily="18" charset="0"/>
                <a:ea typeface="宋体" panose="02010600030101010101" pitchFamily="2" charset="-122"/>
                <a:cs typeface="Times New Roman" panose="02020603050405020304" pitchFamily="18" charset="0"/>
              </a:rPr>
              <a:t>+</a:t>
            </a:r>
            <a:r>
              <a:rPr lang="zh-CN" altLang="en-US" sz="1600" b="1" dirty="0">
                <a:solidFill>
                  <a:srgbClr val="466EE6"/>
                </a:solidFill>
                <a:latin typeface="Times New Roman" panose="02020603050405020304" pitchFamily="18" charset="0"/>
                <a:ea typeface="宋体" panose="02010600030101010101" pitchFamily="2" charset="-122"/>
                <a:cs typeface="Times New Roman" panose="02020603050405020304" pitchFamily="18" charset="0"/>
              </a:rPr>
              <a:t>现状介绍</a:t>
            </a:r>
            <a:endParaRPr lang="en-US" altLang="zh-CN" sz="1600" b="1" dirty="0">
              <a:solidFill>
                <a:srgbClr val="466EE6"/>
              </a:solidFill>
              <a:latin typeface="Times New Roman" panose="02020603050405020304" pitchFamily="18" charset="0"/>
              <a:ea typeface="宋体" panose="02010600030101010101" pitchFamily="2" charset="-122"/>
              <a:cs typeface="Times New Roman" panose="02020603050405020304" pitchFamily="18" charset="0"/>
            </a:endParaRPr>
          </a:p>
          <a:p>
            <a:pPr defTabSz="609600"/>
            <a:r>
              <a:rPr lang="zh-CN" altLang="en-US" sz="1600" b="1" dirty="0">
                <a:solidFill>
                  <a:srgbClr val="466EE6"/>
                </a:solidFill>
                <a:latin typeface="Times New Roman" panose="02020603050405020304" pitchFamily="18" charset="0"/>
                <a:ea typeface="宋体" panose="02010600030101010101" pitchFamily="2" charset="-122"/>
                <a:cs typeface="Times New Roman" panose="02020603050405020304" pitchFamily="18" charset="0"/>
              </a:rPr>
              <a:t>观点词</a:t>
            </a:r>
            <a:r>
              <a:rPr lang="en-US" altLang="zh-CN" sz="1600" b="1" dirty="0">
                <a:solidFill>
                  <a:srgbClr val="466EE6"/>
                </a:solidFill>
                <a:latin typeface="Times New Roman" panose="02020603050405020304" pitchFamily="18" charset="0"/>
                <a:ea typeface="宋体" panose="02010600030101010101" pitchFamily="2" charset="-122"/>
                <a:cs typeface="Times New Roman" panose="02020603050405020304" pitchFamily="18" charset="0"/>
              </a:rPr>
              <a:t>/</a:t>
            </a:r>
            <a:r>
              <a:rPr lang="zh-CN" altLang="en-US" sz="1600" b="1" dirty="0">
                <a:solidFill>
                  <a:srgbClr val="466EE6"/>
                </a:solidFill>
                <a:latin typeface="Times New Roman" panose="02020603050405020304" pitchFamily="18" charset="0"/>
                <a:ea typeface="宋体" panose="02010600030101010101" pitchFamily="2" charset="-122"/>
                <a:cs typeface="Times New Roman" panose="02020603050405020304" pitchFamily="18" charset="0"/>
              </a:rPr>
              <a:t>总起句 </a:t>
            </a:r>
            <a:r>
              <a:rPr lang="en-US" altLang="zh-CN" sz="1600" b="1" dirty="0">
                <a:solidFill>
                  <a:srgbClr val="466EE6"/>
                </a:solidFill>
                <a:latin typeface="Times New Roman" panose="02020603050405020304" pitchFamily="18" charset="0"/>
                <a:ea typeface="宋体" panose="02010600030101010101" pitchFamily="2" charset="-122"/>
                <a:cs typeface="Times New Roman" panose="02020603050405020304" pitchFamily="18" charset="0"/>
              </a:rPr>
              <a:t>+</a:t>
            </a:r>
            <a:r>
              <a:rPr lang="zh-CN" altLang="en-US" sz="1600" b="1" dirty="0">
                <a:solidFill>
                  <a:srgbClr val="466EE6"/>
                </a:solidFill>
                <a:latin typeface="Times New Roman" panose="02020603050405020304" pitchFamily="18" charset="0"/>
                <a:ea typeface="宋体" panose="02010600030101010101" pitchFamily="2" charset="-122"/>
                <a:cs typeface="Times New Roman" panose="02020603050405020304" pitchFamily="18" charset="0"/>
              </a:rPr>
              <a:t>理由 </a:t>
            </a:r>
            <a:r>
              <a:rPr lang="en-US" altLang="zh-CN" sz="1600" b="1" dirty="0">
                <a:solidFill>
                  <a:srgbClr val="466EE6"/>
                </a:solidFill>
                <a:latin typeface="Times New Roman" panose="02020603050405020304" pitchFamily="18" charset="0"/>
                <a:ea typeface="宋体" panose="02010600030101010101" pitchFamily="2" charset="-122"/>
                <a:cs typeface="Times New Roman" panose="02020603050405020304" pitchFamily="18" charset="0"/>
              </a:rPr>
              <a:t>+</a:t>
            </a:r>
            <a:r>
              <a:rPr lang="zh-CN" altLang="en-US" sz="1600" b="1" dirty="0">
                <a:solidFill>
                  <a:srgbClr val="466EE6"/>
                </a:solidFill>
                <a:latin typeface="Times New Roman" panose="02020603050405020304" pitchFamily="18" charset="0"/>
                <a:ea typeface="宋体" panose="02010600030101010101" pitchFamily="2" charset="-122"/>
                <a:cs typeface="Times New Roman" panose="02020603050405020304" pitchFamily="18" charset="0"/>
              </a:rPr>
              <a:t>过渡句</a:t>
            </a:r>
            <a:r>
              <a:rPr lang="en-US" altLang="zh-CN" sz="1600" b="1" dirty="0">
                <a:solidFill>
                  <a:srgbClr val="466EE6"/>
                </a:solidFill>
                <a:latin typeface="Times New Roman" panose="02020603050405020304" pitchFamily="18" charset="0"/>
                <a:ea typeface="宋体" panose="02010600030101010101" pitchFamily="2" charset="-122"/>
                <a:cs typeface="Times New Roman" panose="02020603050405020304" pitchFamily="18" charset="0"/>
              </a:rPr>
              <a:t>+</a:t>
            </a:r>
            <a:r>
              <a:rPr lang="zh-CN" altLang="en-US" sz="1600" b="1" dirty="0">
                <a:solidFill>
                  <a:srgbClr val="466EE6"/>
                </a:solidFill>
                <a:latin typeface="Times New Roman" panose="02020603050405020304" pitchFamily="18" charset="0"/>
                <a:ea typeface="宋体" panose="02010600030101010101" pitchFamily="2" charset="-122"/>
                <a:cs typeface="Times New Roman" panose="02020603050405020304" pitchFamily="18" charset="0"/>
              </a:rPr>
              <a:t>建议</a:t>
            </a:r>
            <a:r>
              <a:rPr lang="en-US" altLang="zh-CN" sz="1600" b="1" dirty="0">
                <a:solidFill>
                  <a:srgbClr val="466EE6"/>
                </a:solidFill>
                <a:latin typeface="Times New Roman" panose="02020603050405020304" pitchFamily="18" charset="0"/>
                <a:ea typeface="宋体" panose="02010600030101010101" pitchFamily="2" charset="-122"/>
                <a:cs typeface="Times New Roman" panose="02020603050405020304" pitchFamily="18" charset="0"/>
              </a:rPr>
              <a:t>1</a:t>
            </a:r>
            <a:r>
              <a:rPr lang="zh-CN" altLang="en-US" sz="1600" b="1" dirty="0">
                <a:solidFill>
                  <a:srgbClr val="466EE6"/>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1600" b="1" dirty="0">
                <a:solidFill>
                  <a:srgbClr val="466EE6"/>
                </a:solidFill>
                <a:latin typeface="Times New Roman" panose="02020603050405020304" pitchFamily="18" charset="0"/>
                <a:ea typeface="宋体" panose="02010600030101010101" pitchFamily="2" charset="-122"/>
                <a:cs typeface="Times New Roman" panose="02020603050405020304" pitchFamily="18" charset="0"/>
              </a:rPr>
              <a:t>2…</a:t>
            </a:r>
            <a:endParaRPr lang="en-US" altLang="zh-CN" sz="1600" b="1" dirty="0">
              <a:solidFill>
                <a:srgbClr val="466EE6"/>
              </a:solidFill>
              <a:latin typeface="Times New Roman" panose="02020603050405020304" pitchFamily="18" charset="0"/>
              <a:ea typeface="宋体" panose="02010600030101010101" pitchFamily="2" charset="-122"/>
              <a:cs typeface="Times New Roman" panose="02020603050405020304" pitchFamily="18" charset="0"/>
            </a:endParaRPr>
          </a:p>
          <a:p>
            <a:pPr defTabSz="609600"/>
            <a:r>
              <a:rPr lang="zh-CN" altLang="en-US" sz="1600" b="1" dirty="0">
                <a:solidFill>
                  <a:srgbClr val="466EE6"/>
                </a:solidFill>
                <a:latin typeface="Times New Roman" panose="02020603050405020304" pitchFamily="18" charset="0"/>
                <a:ea typeface="宋体" panose="02010600030101010101" pitchFamily="2" charset="-122"/>
                <a:cs typeface="Times New Roman" panose="02020603050405020304" pitchFamily="18" charset="0"/>
              </a:rPr>
              <a:t>总结立场</a:t>
            </a:r>
            <a:r>
              <a:rPr lang="en-US" altLang="zh-CN" sz="1600" b="1" dirty="0">
                <a:solidFill>
                  <a:srgbClr val="466EE6"/>
                </a:solidFill>
                <a:latin typeface="Times New Roman" panose="02020603050405020304" pitchFamily="18" charset="0"/>
                <a:ea typeface="宋体" panose="02010600030101010101" pitchFamily="2" charset="-122"/>
                <a:cs typeface="Times New Roman" panose="02020603050405020304" pitchFamily="18" charset="0"/>
              </a:rPr>
              <a:t>+</a:t>
            </a:r>
            <a:r>
              <a:rPr lang="zh-CN" altLang="en-US" sz="1600" b="1" dirty="0">
                <a:solidFill>
                  <a:srgbClr val="466EE6"/>
                </a:solidFill>
                <a:latin typeface="Times New Roman" panose="02020603050405020304" pitchFamily="18" charset="0"/>
                <a:ea typeface="宋体" panose="02010600030101010101" pitchFamily="2" charset="-122"/>
                <a:cs typeface="Times New Roman" panose="02020603050405020304" pitchFamily="18" charset="0"/>
              </a:rPr>
              <a:t>呼吁</a:t>
            </a:r>
            <a:endParaRPr lang="en-US" altLang="zh-CN" sz="1600" b="1" dirty="0">
              <a:solidFill>
                <a:srgbClr val="466EE6"/>
              </a:solidFill>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arn(inVertical)">
                                      <p:cBhvr>
                                        <p:cTn id="18" dur="500"/>
                                        <p:tgtEl>
                                          <p:spTgt spid="12"/>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arn(inVertical)">
                                      <p:cBhvr>
                                        <p:cTn id="21" dur="500"/>
                                        <p:tgtEl>
                                          <p:spTgt spid="11"/>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arn(inVertical)">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barn(inVertical)">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barn(inVertical)">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barn(inVertical)">
                                      <p:cBhvr>
                                        <p:cTn id="39" dur="500"/>
                                        <p:tgtEl>
                                          <p:spTgt spid="16"/>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barn(inVertical)">
                                      <p:cBhvr>
                                        <p:cTn id="44" dur="500"/>
                                        <p:tgtEl>
                                          <p:spTgt spid="17"/>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barn(inVertical)">
                                      <p:cBhvr>
                                        <p:cTn id="49" dur="500"/>
                                        <p:tgtEl>
                                          <p:spTgt spid="18"/>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barn(inVertical)">
                                      <p:cBhvr>
                                        <p:cTn id="54" dur="500"/>
                                        <p:tgtEl>
                                          <p:spTgt spid="19"/>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barn(inVertical)">
                                      <p:cBhvr>
                                        <p:cTn id="5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0" y="76201"/>
            <a:ext cx="2387600" cy="543675"/>
          </a:xfrm>
          <a:prstGeom prst="rect">
            <a:avLst/>
          </a:prstGeom>
          <a:solidFill>
            <a:srgbClr val="466EE6">
              <a:alpha val="85000"/>
            </a:srgbClr>
          </a:solidFill>
          <a:effectLst>
            <a:outerShdw blurRad="50800" dist="38100" dir="5400000" algn="t" rotWithShape="0">
              <a:prstClr val="black">
                <a:alpha val="40000"/>
              </a:prstClr>
            </a:outerShdw>
          </a:effectLst>
        </p:spPr>
        <p:txBody>
          <a:bodyPr wrap="square">
            <a:spAutoFit/>
          </a:bodyPr>
          <a:lstStyle/>
          <a:p>
            <a:pPr defTabSz="609600"/>
            <a:r>
              <a:rPr lang="zh-CN" altLang="en-US" sz="2935" b="1" dirty="0">
                <a:solidFill>
                  <a:prstClr val="white"/>
                </a:solidFill>
                <a:latin typeface="宋体" panose="02010600030101010101" pitchFamily="2" charset="-122"/>
                <a:ea typeface="宋体" panose="02010600030101010101" pitchFamily="2" charset="-122"/>
              </a:rPr>
              <a:t>范文赏析◥</a:t>
            </a:r>
            <a:endParaRPr lang="zh-CN" altLang="en-US" sz="2935" b="1" dirty="0">
              <a:solidFill>
                <a:prstClr val="white"/>
              </a:solidFill>
              <a:latin typeface="宋体" panose="02010600030101010101" pitchFamily="2" charset="-122"/>
              <a:ea typeface="宋体" panose="02010600030101010101" pitchFamily="2" charset="-122"/>
            </a:endParaRPr>
          </a:p>
        </p:txBody>
      </p:sp>
      <p:sp>
        <p:nvSpPr>
          <p:cNvPr id="5" name="文本框 4"/>
          <p:cNvSpPr txBox="1"/>
          <p:nvPr/>
        </p:nvSpPr>
        <p:spPr>
          <a:xfrm>
            <a:off x="2387600" y="76200"/>
            <a:ext cx="1981200" cy="543675"/>
          </a:xfrm>
          <a:prstGeom prst="rect">
            <a:avLst/>
          </a:prstGeom>
          <a:solidFill>
            <a:schemeClr val="accent4">
              <a:lumMod val="40000"/>
              <a:lumOff val="60000"/>
              <a:alpha val="85000"/>
            </a:schemeClr>
          </a:solidFill>
          <a:effectLst>
            <a:outerShdw blurRad="50800" dist="38100" dir="5400000" algn="t" rotWithShape="0">
              <a:prstClr val="black">
                <a:alpha val="40000"/>
              </a:prstClr>
            </a:outerShdw>
          </a:effectLst>
        </p:spPr>
        <p:txBody>
          <a:bodyPr wrap="square">
            <a:spAutoFit/>
          </a:bodyPr>
          <a:lstStyle/>
          <a:p>
            <a:pPr defTabSz="609600"/>
            <a:r>
              <a:rPr lang="zh-CN" altLang="en-US" sz="2935" b="1" dirty="0">
                <a:solidFill>
                  <a:srgbClr val="466EE6"/>
                </a:solidFill>
                <a:latin typeface="Times New Roman" panose="02020603050405020304" pitchFamily="18" charset="0"/>
                <a:ea typeface="宋体" panose="02010600030101010101" pitchFamily="2" charset="-122"/>
                <a:cs typeface="Times New Roman" panose="02020603050405020304" pitchFamily="18" charset="0"/>
              </a:rPr>
              <a:t>语言</a:t>
            </a:r>
            <a:r>
              <a:rPr lang="zh-CN" altLang="en-US" sz="2935" b="1" dirty="0">
                <a:solidFill>
                  <a:srgbClr val="466EE6"/>
                </a:solidFill>
                <a:latin typeface="宋体" panose="02010600030101010101" pitchFamily="2" charset="-122"/>
                <a:ea typeface="宋体" panose="02010600030101010101" pitchFamily="2" charset="-122"/>
              </a:rPr>
              <a:t> ◥</a:t>
            </a:r>
            <a:endParaRPr lang="zh-CN" altLang="en-US" sz="2935" b="1" dirty="0">
              <a:solidFill>
                <a:srgbClr val="466EE6"/>
              </a:solidFill>
              <a:latin typeface="宋体" panose="02010600030101010101" pitchFamily="2" charset="-122"/>
              <a:ea typeface="宋体" panose="02010600030101010101" pitchFamily="2" charset="-122"/>
            </a:endParaRPr>
          </a:p>
        </p:txBody>
      </p:sp>
      <p:sp>
        <p:nvSpPr>
          <p:cNvPr id="6" name="文本框 5"/>
          <p:cNvSpPr txBox="1"/>
          <p:nvPr/>
        </p:nvSpPr>
        <p:spPr>
          <a:xfrm>
            <a:off x="0" y="630761"/>
            <a:ext cx="12192000" cy="1077218"/>
          </a:xfrm>
          <a:prstGeom prst="rect">
            <a:avLst/>
          </a:prstGeom>
          <a:noFill/>
          <a:ln>
            <a:solidFill>
              <a:schemeClr val="tx1">
                <a:lumMod val="85000"/>
                <a:lumOff val="15000"/>
              </a:schemeClr>
            </a:solidFill>
          </a:ln>
        </p:spPr>
        <p:txBody>
          <a:bodyPr wrap="square">
            <a:spAutoFit/>
          </a:bodyPr>
          <a:lstStyle/>
          <a:p>
            <a:pPr defTabSz="914400"/>
            <a:r>
              <a:rPr lang="zh-CN" altLang="en-US" sz="1600" dirty="0">
                <a:solidFill>
                  <a:prstClr val="black"/>
                </a:solidFill>
                <a:latin typeface="等线" panose="02010600030101010101" pitchFamily="2" charset="-122"/>
                <a:ea typeface="等线" panose="02010600030101010101" pitchFamily="2" charset="-122"/>
              </a:rPr>
              <a:t>假设你是某中学学生会主席李华，你校即将举办一次以 </a:t>
            </a:r>
            <a:r>
              <a:rPr lang="zh-CN" altLang="en-US" sz="1600" dirty="0">
                <a:solidFill>
                  <a:srgbClr val="FF0000"/>
                </a:solidFill>
                <a:latin typeface="等线" panose="02010600030101010101" pitchFamily="2" charset="-122"/>
                <a:ea typeface="等线" panose="02010600030101010101" pitchFamily="2" charset="-122"/>
              </a:rPr>
              <a:t>“保护海洋</a:t>
            </a:r>
            <a:r>
              <a:rPr lang="zh-CN" altLang="en-US" sz="1600" dirty="0">
                <a:solidFill>
                  <a:prstClr val="black"/>
                </a:solidFill>
                <a:latin typeface="等线" panose="02010600030101010101" pitchFamily="2" charset="-122"/>
                <a:ea typeface="等线" panose="02010600030101010101" pitchFamily="2" charset="-122"/>
              </a:rPr>
              <a:t>”为主题的宣传活动。请你以学生会的名义，用英语写一封</a:t>
            </a:r>
            <a:r>
              <a:rPr lang="zh-CN" altLang="en-US" sz="1600" dirty="0">
                <a:solidFill>
                  <a:prstClr val="black"/>
                </a:solidFill>
                <a:highlight>
                  <a:srgbClr val="00FF00"/>
                </a:highlight>
                <a:latin typeface="等线" panose="02010600030101010101" pitchFamily="2" charset="-122"/>
                <a:ea typeface="等线" panose="02010600030101010101" pitchFamily="2" charset="-122"/>
              </a:rPr>
              <a:t>倡议书</a:t>
            </a:r>
            <a:r>
              <a:rPr lang="zh-CN" altLang="en-US" sz="1600" dirty="0">
                <a:solidFill>
                  <a:prstClr val="black"/>
                </a:solidFill>
                <a:latin typeface="等线" panose="02010600030101010101" pitchFamily="2" charset="-122"/>
                <a:ea typeface="等线" panose="02010600030101010101" pitchFamily="2" charset="-122"/>
              </a:rPr>
              <a:t>，号召全校师生积极参与保护海洋的行动。内容包括：</a:t>
            </a:r>
            <a:endParaRPr lang="zh-CN" altLang="en-US" sz="1600" dirty="0">
              <a:solidFill>
                <a:prstClr val="black"/>
              </a:solidFill>
              <a:latin typeface="等线" panose="02010600030101010101" pitchFamily="2" charset="-122"/>
              <a:ea typeface="等线" panose="02010600030101010101" pitchFamily="2" charset="-122"/>
            </a:endParaRPr>
          </a:p>
          <a:p>
            <a:pPr defTabSz="914400"/>
            <a:r>
              <a:rPr lang="en-US" altLang="zh-CN" sz="1600" dirty="0">
                <a:solidFill>
                  <a:srgbClr val="00B0F0"/>
                </a:solidFill>
                <a:latin typeface="等线" panose="02010600030101010101" pitchFamily="2" charset="-122"/>
                <a:ea typeface="等线" panose="02010600030101010101" pitchFamily="2" charset="-122"/>
              </a:rPr>
              <a:t>1.</a:t>
            </a:r>
            <a:r>
              <a:rPr lang="zh-CN" altLang="en-US" sz="1600" dirty="0">
                <a:solidFill>
                  <a:srgbClr val="00B0F0"/>
                </a:solidFill>
                <a:latin typeface="等线" panose="02010600030101010101" pitchFamily="2" charset="-122"/>
                <a:ea typeface="等线" panose="02010600030101010101" pitchFamily="2" charset="-122"/>
              </a:rPr>
              <a:t>当前海洋面临的主要问题；</a:t>
            </a:r>
            <a:endParaRPr lang="en-US" altLang="zh-CN" sz="1600" dirty="0">
              <a:solidFill>
                <a:srgbClr val="00B0F0"/>
              </a:solidFill>
              <a:latin typeface="等线" panose="02010600030101010101" pitchFamily="2" charset="-122"/>
              <a:ea typeface="等线" panose="02010600030101010101" pitchFamily="2" charset="-122"/>
            </a:endParaRPr>
          </a:p>
          <a:p>
            <a:pPr defTabSz="914400"/>
            <a:r>
              <a:rPr lang="en-US" altLang="zh-CN" sz="1600" dirty="0">
                <a:solidFill>
                  <a:srgbClr val="00B0F0"/>
                </a:solidFill>
                <a:latin typeface="等线" panose="02010600030101010101" pitchFamily="2" charset="-122"/>
                <a:ea typeface="等线" panose="02010600030101010101" pitchFamily="2" charset="-122"/>
              </a:rPr>
              <a:t>2.</a:t>
            </a:r>
            <a:r>
              <a:rPr lang="zh-CN" altLang="en-US" sz="1600" dirty="0">
                <a:solidFill>
                  <a:srgbClr val="00B0F0"/>
                </a:solidFill>
                <a:latin typeface="等线" panose="02010600030101010101" pitchFamily="2" charset="-122"/>
                <a:ea typeface="等线" panose="02010600030101010101" pitchFamily="2" charset="-122"/>
              </a:rPr>
              <a:t>保护海洋的具体做法</a:t>
            </a:r>
            <a:r>
              <a:rPr lang="zh-CN" altLang="en-US" sz="1600" dirty="0">
                <a:solidFill>
                  <a:prstClr val="black"/>
                </a:solidFill>
                <a:latin typeface="等线" panose="02010600030101010101" pitchFamily="2" charset="-122"/>
                <a:ea typeface="等线" panose="02010600030101010101" pitchFamily="2" charset="-122"/>
              </a:rPr>
              <a:t>。  </a:t>
            </a:r>
            <a:r>
              <a:rPr lang="zh-CN" altLang="en-US" sz="1600" b="1" dirty="0">
                <a:solidFill>
                  <a:prstClr val="black"/>
                </a:solidFill>
                <a:latin typeface="等线" panose="02010600030101010101" pitchFamily="2" charset="-122"/>
                <a:ea typeface="等线" panose="02010600030101010101" pitchFamily="2" charset="-122"/>
              </a:rPr>
              <a:t>宁波十校</a:t>
            </a:r>
            <a:endParaRPr lang="zh-CN" altLang="en-US" sz="1600" b="1" dirty="0">
              <a:solidFill>
                <a:prstClr val="black"/>
              </a:solidFill>
              <a:latin typeface="等线" panose="02010600030101010101" pitchFamily="2" charset="-122"/>
              <a:ea typeface="等线" panose="02010600030101010101" pitchFamily="2" charset="-122"/>
            </a:endParaRPr>
          </a:p>
        </p:txBody>
      </p:sp>
      <p:sp>
        <p:nvSpPr>
          <p:cNvPr id="7" name="TextBox 4"/>
          <p:cNvSpPr txBox="1"/>
          <p:nvPr/>
        </p:nvSpPr>
        <p:spPr>
          <a:xfrm>
            <a:off x="0" y="1718864"/>
            <a:ext cx="12192000" cy="3077766"/>
          </a:xfrm>
          <a:prstGeom prst="rect">
            <a:avLst/>
          </a:prstGeom>
          <a:solidFill>
            <a:schemeClr val="accent5">
              <a:lumMod val="20000"/>
              <a:lumOff val="80000"/>
            </a:schemeClr>
          </a:solidFill>
          <a:ln w="38100">
            <a:solidFill>
              <a:schemeClr val="bg1"/>
            </a:solidFill>
          </a:ln>
        </p:spPr>
        <p:txBody>
          <a:bodyPr wrap="square" lIns="0" tIns="0" rIns="0" bIns="0" rtlCol="0" anchor="t">
            <a:spAutoFit/>
          </a:bodyPr>
          <a:lstStyle/>
          <a:p>
            <a:pPr algn="just">
              <a:lnSpc>
                <a:spcPts val="2000"/>
              </a:lnSpc>
            </a:pPr>
            <a:r>
              <a:rPr lang="en-US" altLang="zh-CN" sz="2000" dirty="0">
                <a:latin typeface="Times New Roman" panose="02020603050405020304" pitchFamily="18" charset="0"/>
                <a:ea typeface="字由点字刻宋"/>
                <a:cs typeface="Times New Roman" panose="02020603050405020304" pitchFamily="18" charset="0"/>
                <a:sym typeface="字由点字刻宋"/>
              </a:rPr>
              <a:t>Dear teachers and students,</a:t>
            </a:r>
            <a:endParaRPr lang="en-US" altLang="zh-CN" sz="2000" dirty="0">
              <a:latin typeface="Times New Roman" panose="02020603050405020304" pitchFamily="18" charset="0"/>
              <a:ea typeface="字由点字刻宋"/>
              <a:cs typeface="Times New Roman" panose="02020603050405020304" pitchFamily="18" charset="0"/>
              <a:sym typeface="字由点字刻宋"/>
            </a:endParaRPr>
          </a:p>
          <a:p>
            <a:pPr algn="just">
              <a:lnSpc>
                <a:spcPts val="2000"/>
              </a:lnSpc>
            </a:pPr>
            <a:r>
              <a:rPr lang="en-US" altLang="zh-CN" sz="2000" dirty="0">
                <a:latin typeface="Times New Roman" panose="02020603050405020304" pitchFamily="18" charset="0"/>
                <a:ea typeface="字由点字刻宋"/>
                <a:cs typeface="Times New Roman" panose="02020603050405020304" pitchFamily="18" charset="0"/>
                <a:sym typeface="字由点字刻宋"/>
              </a:rPr>
              <a:t>      </a:t>
            </a:r>
            <a:r>
              <a:rPr lang="en-US" altLang="zh-CN" sz="2000" dirty="0">
                <a:highlight>
                  <a:srgbClr val="00FF00"/>
                </a:highlight>
                <a:latin typeface="Times New Roman" panose="02020603050405020304" pitchFamily="18" charset="0"/>
                <a:ea typeface="字由点字刻宋"/>
                <a:cs typeface="Times New Roman" panose="02020603050405020304" pitchFamily="18" charset="0"/>
                <a:sym typeface="字由点字刻宋"/>
              </a:rPr>
              <a:t>As we all know</a:t>
            </a:r>
            <a:r>
              <a:rPr lang="en-US" altLang="zh-CN" sz="2000" dirty="0">
                <a:latin typeface="Times New Roman" panose="02020603050405020304" pitchFamily="18" charset="0"/>
                <a:ea typeface="字由点字刻宋"/>
                <a:cs typeface="Times New Roman" panose="02020603050405020304" pitchFamily="18" charset="0"/>
                <a:sym typeface="字由点字刻宋"/>
              </a:rPr>
              <a:t>, the ocean is the origin of life, but </a:t>
            </a:r>
            <a:r>
              <a:rPr lang="en-US" altLang="zh-CN" sz="2000" dirty="0">
                <a:highlight>
                  <a:srgbClr val="00FF00"/>
                </a:highlight>
                <a:latin typeface="Times New Roman" panose="02020603050405020304" pitchFamily="18" charset="0"/>
                <a:ea typeface="字由点字刻宋"/>
                <a:cs typeface="Times New Roman" panose="02020603050405020304" pitchFamily="18" charset="0"/>
                <a:sym typeface="字由点字刻宋"/>
              </a:rPr>
              <a:t>we are now facing an alarming situation where </a:t>
            </a:r>
            <a:r>
              <a:rPr lang="en-US" altLang="zh-CN" sz="2000" dirty="0">
                <a:latin typeface="Times New Roman" panose="02020603050405020304" pitchFamily="18" charset="0"/>
                <a:ea typeface="字由点字刻宋"/>
                <a:cs typeface="Times New Roman" panose="02020603050405020304" pitchFamily="18" charset="0"/>
                <a:sym typeface="字由点字刻宋"/>
              </a:rPr>
              <a:t>our oceans are under severe threat due to pollution, overfishing, and habitat destruction. </a:t>
            </a:r>
            <a:r>
              <a:rPr lang="en-US" altLang="zh-CN" sz="2000" dirty="0">
                <a:highlight>
                  <a:srgbClr val="00FF00"/>
                </a:highlight>
                <a:latin typeface="Times New Roman" panose="02020603050405020304" pitchFamily="18" charset="0"/>
                <a:ea typeface="字由点字刻宋"/>
                <a:cs typeface="Times New Roman" panose="02020603050405020304" pitchFamily="18" charset="0"/>
                <a:sym typeface="字由点字刻宋"/>
              </a:rPr>
              <a:t>Therefore, it is high time that we took immediate action to protect our oceans.</a:t>
            </a:r>
            <a:endParaRPr lang="en-US" altLang="zh-CN" sz="2000" dirty="0">
              <a:highlight>
                <a:srgbClr val="00FF00"/>
              </a:highlight>
              <a:latin typeface="Times New Roman" panose="02020603050405020304" pitchFamily="18" charset="0"/>
              <a:ea typeface="字由点字刻宋"/>
              <a:cs typeface="Times New Roman" panose="02020603050405020304" pitchFamily="18" charset="0"/>
              <a:sym typeface="字由点字刻宋"/>
            </a:endParaRPr>
          </a:p>
          <a:p>
            <a:pPr algn="just">
              <a:lnSpc>
                <a:spcPts val="2000"/>
              </a:lnSpc>
            </a:pPr>
            <a:r>
              <a:rPr lang="en-US" altLang="zh-CN" sz="2000" dirty="0">
                <a:latin typeface="Times New Roman" panose="02020603050405020304" pitchFamily="18" charset="0"/>
                <a:ea typeface="字由点字刻宋"/>
                <a:cs typeface="Times New Roman" panose="02020603050405020304" pitchFamily="18" charset="0"/>
                <a:sym typeface="字由点字刻宋"/>
              </a:rPr>
              <a:t>      </a:t>
            </a:r>
            <a:r>
              <a:rPr lang="en-US" altLang="zh-CN" sz="2000" dirty="0">
                <a:highlight>
                  <a:srgbClr val="FFFF00"/>
                </a:highlight>
                <a:latin typeface="Times New Roman" panose="02020603050405020304" pitchFamily="18" charset="0"/>
                <a:ea typeface="字由点字刻宋"/>
                <a:cs typeface="Times New Roman" panose="02020603050405020304" pitchFamily="18" charset="0"/>
                <a:sym typeface="字由点字刻宋"/>
              </a:rPr>
              <a:t>To protect the ocean, we can start with small actions</a:t>
            </a:r>
            <a:r>
              <a:rPr lang="en-US" altLang="zh-CN" sz="2000" dirty="0">
                <a:latin typeface="Times New Roman" panose="02020603050405020304" pitchFamily="18" charset="0"/>
                <a:ea typeface="字由点字刻宋"/>
                <a:cs typeface="Times New Roman" panose="02020603050405020304" pitchFamily="18" charset="0"/>
                <a:sym typeface="字由点字刻宋"/>
              </a:rPr>
              <a:t>. </a:t>
            </a:r>
            <a:r>
              <a:rPr lang="en-US" altLang="zh-CN" sz="2000" dirty="0">
                <a:highlight>
                  <a:srgbClr val="00FFFF"/>
                </a:highlight>
                <a:latin typeface="Times New Roman" panose="02020603050405020304" pitchFamily="18" charset="0"/>
                <a:ea typeface="字由点字刻宋"/>
                <a:cs typeface="Times New Roman" panose="02020603050405020304" pitchFamily="18" charset="0"/>
                <a:sym typeface="字由点字刻宋"/>
              </a:rPr>
              <a:t>First</a:t>
            </a:r>
            <a:r>
              <a:rPr lang="en-US" altLang="zh-CN" sz="2000" dirty="0">
                <a:latin typeface="Times New Roman" panose="02020603050405020304" pitchFamily="18" charset="0"/>
                <a:ea typeface="字由点字刻宋"/>
                <a:cs typeface="Times New Roman" panose="02020603050405020304" pitchFamily="18" charset="0"/>
                <a:sym typeface="字由点字刻宋"/>
              </a:rPr>
              <a:t>, reduce plastic use by switching to reusable bags and bottles, </a:t>
            </a:r>
            <a:r>
              <a:rPr lang="en-US" altLang="zh-CN" sz="2000" u="sng" dirty="0">
                <a:latin typeface="Times New Roman" panose="02020603050405020304" pitchFamily="18" charset="0"/>
                <a:ea typeface="字由点字刻宋"/>
                <a:cs typeface="Times New Roman" panose="02020603050405020304" pitchFamily="18" charset="0"/>
                <a:sym typeface="字由点字刻宋"/>
              </a:rPr>
              <a:t>which helps</a:t>
            </a:r>
            <a:r>
              <a:rPr lang="en-US" altLang="zh-CN" sz="2000" dirty="0">
                <a:latin typeface="Times New Roman" panose="02020603050405020304" pitchFamily="18" charset="0"/>
                <a:ea typeface="字由点字刻宋"/>
                <a:cs typeface="Times New Roman" panose="02020603050405020304" pitchFamily="18" charset="0"/>
                <a:sym typeface="字由点字刻宋"/>
              </a:rPr>
              <a:t> minimize waste and prevent plastic pollution in our oceans. </a:t>
            </a:r>
            <a:r>
              <a:rPr lang="en-US" altLang="zh-CN" sz="2000" dirty="0">
                <a:highlight>
                  <a:srgbClr val="00FFFF"/>
                </a:highlight>
                <a:latin typeface="Times New Roman" panose="02020603050405020304" pitchFamily="18" charset="0"/>
                <a:ea typeface="字由点字刻宋"/>
                <a:cs typeface="Times New Roman" panose="02020603050405020304" pitchFamily="18" charset="0"/>
                <a:sym typeface="字由点字刻宋"/>
              </a:rPr>
              <a:t>In addition</a:t>
            </a:r>
            <a:r>
              <a:rPr lang="en-US" altLang="zh-CN" sz="2000" dirty="0">
                <a:latin typeface="Times New Roman" panose="02020603050405020304" pitchFamily="18" charset="0"/>
                <a:ea typeface="字由点字刻宋"/>
                <a:cs typeface="Times New Roman" panose="02020603050405020304" pitchFamily="18" charset="0"/>
                <a:sym typeface="字由点字刻宋"/>
              </a:rPr>
              <a:t>, saving energy is another crucial step—</a:t>
            </a:r>
            <a:r>
              <a:rPr lang="en-US" altLang="zh-CN" sz="2000" u="sng" dirty="0">
                <a:latin typeface="Times New Roman" panose="02020603050405020304" pitchFamily="18" charset="0"/>
                <a:ea typeface="字由点字刻宋"/>
                <a:cs typeface="Times New Roman" panose="02020603050405020304" pitchFamily="18" charset="0"/>
                <a:sym typeface="字由点字刻宋"/>
              </a:rPr>
              <a:t>we can </a:t>
            </a:r>
            <a:r>
              <a:rPr lang="en-US" altLang="zh-CN" sz="2000" dirty="0">
                <a:latin typeface="Times New Roman" panose="02020603050405020304" pitchFamily="18" charset="0"/>
                <a:ea typeface="字由点字刻宋"/>
                <a:cs typeface="Times New Roman" panose="02020603050405020304" pitchFamily="18" charset="0"/>
                <a:sym typeface="字由点字刻宋"/>
              </a:rPr>
              <a:t>choose eco-friendly practices like cycling or walking and make it a habit to turn off lights and appliances when not in use</a:t>
            </a:r>
            <a:r>
              <a:rPr lang="en-US" altLang="zh-CN" sz="2000" dirty="0">
                <a:highlight>
                  <a:srgbClr val="00FFFF"/>
                </a:highlight>
                <a:latin typeface="Times New Roman" panose="02020603050405020304" pitchFamily="18" charset="0"/>
                <a:ea typeface="字由点字刻宋"/>
                <a:cs typeface="Times New Roman" panose="02020603050405020304" pitchFamily="18" charset="0"/>
                <a:sym typeface="字由点字刻宋"/>
              </a:rPr>
              <a:t>. Lastly </a:t>
            </a:r>
            <a:r>
              <a:rPr lang="en-US" altLang="zh-CN" sz="2000" dirty="0">
                <a:latin typeface="Times New Roman" panose="02020603050405020304" pitchFamily="18" charset="0"/>
                <a:ea typeface="字由点字刻宋"/>
                <a:cs typeface="Times New Roman" panose="02020603050405020304" pitchFamily="18" charset="0"/>
                <a:sym typeface="字由点字刻宋"/>
              </a:rPr>
              <a:t>, </a:t>
            </a:r>
            <a:r>
              <a:rPr lang="en-US" altLang="zh-CN" sz="2000" u="sng" dirty="0">
                <a:latin typeface="Times New Roman" panose="02020603050405020304" pitchFamily="18" charset="0"/>
                <a:ea typeface="字由点字刻宋"/>
                <a:cs typeface="Times New Roman" panose="02020603050405020304" pitchFamily="18" charset="0"/>
                <a:sym typeface="字由点字刻宋"/>
              </a:rPr>
              <a:t>we should </a:t>
            </a:r>
            <a:r>
              <a:rPr lang="en-US" altLang="zh-CN" sz="2000" dirty="0">
                <a:latin typeface="Times New Roman" panose="02020603050405020304" pitchFamily="18" charset="0"/>
                <a:ea typeface="字由点字刻宋"/>
                <a:cs typeface="Times New Roman" panose="02020603050405020304" pitchFamily="18" charset="0"/>
                <a:sym typeface="字由点字刻宋"/>
              </a:rPr>
              <a:t>learn more about ocean conservation and share this knowledge with family and friends to raise the public awareness of environmental protection.</a:t>
            </a:r>
            <a:endParaRPr lang="en-US" altLang="zh-CN" sz="2000" dirty="0">
              <a:latin typeface="Times New Roman" panose="02020603050405020304" pitchFamily="18" charset="0"/>
              <a:ea typeface="字由点字刻宋"/>
              <a:cs typeface="Times New Roman" panose="02020603050405020304" pitchFamily="18" charset="0"/>
              <a:sym typeface="字由点字刻宋"/>
            </a:endParaRPr>
          </a:p>
          <a:p>
            <a:pPr algn="just">
              <a:lnSpc>
                <a:spcPts val="2000"/>
              </a:lnSpc>
            </a:pPr>
            <a:r>
              <a:rPr lang="en-US" altLang="zh-CN" sz="2000" dirty="0">
                <a:latin typeface="Times New Roman" panose="02020603050405020304" pitchFamily="18" charset="0"/>
                <a:ea typeface="字由点字刻宋"/>
                <a:cs typeface="Times New Roman" panose="02020603050405020304" pitchFamily="18" charset="0"/>
                <a:sym typeface="字由点字刻宋"/>
              </a:rPr>
              <a:t>     Remember, </a:t>
            </a:r>
            <a:r>
              <a:rPr lang="en-US" altLang="zh-CN" sz="2000" dirty="0">
                <a:highlight>
                  <a:srgbClr val="00FF00"/>
                </a:highlight>
                <a:latin typeface="Times New Roman" panose="02020603050405020304" pitchFamily="18" charset="0"/>
                <a:ea typeface="字由点字刻宋"/>
                <a:cs typeface="Times New Roman" panose="02020603050405020304" pitchFamily="18" charset="0"/>
                <a:sym typeface="字由点字刻宋"/>
              </a:rPr>
              <a:t>actions speak louder than words</a:t>
            </a:r>
            <a:r>
              <a:rPr lang="en-US" altLang="zh-CN" sz="2000" dirty="0">
                <a:latin typeface="Times New Roman" panose="02020603050405020304" pitchFamily="18" charset="0"/>
                <a:ea typeface="字由点字刻宋"/>
                <a:cs typeface="Times New Roman" panose="02020603050405020304" pitchFamily="18" charset="0"/>
                <a:sym typeface="字由点字刻宋"/>
              </a:rPr>
              <a:t>. </a:t>
            </a:r>
            <a:r>
              <a:rPr lang="en-US" altLang="zh-CN" sz="2000" dirty="0">
                <a:highlight>
                  <a:srgbClr val="00FF00"/>
                </a:highlight>
                <a:latin typeface="Times New Roman" panose="02020603050405020304" pitchFamily="18" charset="0"/>
                <a:ea typeface="字由点字刻宋"/>
                <a:cs typeface="Times New Roman" panose="02020603050405020304" pitchFamily="18" charset="0"/>
                <a:sym typeface="字由点字刻宋"/>
              </a:rPr>
              <a:t>Let’s join hands to </a:t>
            </a:r>
            <a:r>
              <a:rPr lang="en-US" altLang="zh-CN" sz="2000" dirty="0">
                <a:latin typeface="Times New Roman" panose="02020603050405020304" pitchFamily="18" charset="0"/>
                <a:ea typeface="字由点字刻宋"/>
                <a:cs typeface="Times New Roman" panose="02020603050405020304" pitchFamily="18" charset="0"/>
                <a:sym typeface="字由点字刻宋"/>
              </a:rPr>
              <a:t>create a sustainable and vibrant future for our oceans and our planet.</a:t>
            </a:r>
            <a:endParaRPr lang="en-US" altLang="zh-CN" sz="2000" dirty="0">
              <a:latin typeface="Times New Roman" panose="02020603050405020304" pitchFamily="18" charset="0"/>
              <a:ea typeface="字由点字刻宋"/>
              <a:cs typeface="Times New Roman" panose="02020603050405020304" pitchFamily="18" charset="0"/>
              <a:sym typeface="字由点字刻宋"/>
            </a:endParaRPr>
          </a:p>
          <a:p>
            <a:pPr algn="r">
              <a:lnSpc>
                <a:spcPts val="2000"/>
              </a:lnSpc>
            </a:pPr>
            <a:r>
              <a:rPr lang="en-US" altLang="zh-CN" sz="2000" dirty="0">
                <a:latin typeface="Times New Roman" panose="02020603050405020304" pitchFamily="18" charset="0"/>
                <a:ea typeface="字由点字刻宋"/>
                <a:cs typeface="Times New Roman" panose="02020603050405020304" pitchFamily="18" charset="0"/>
                <a:sym typeface="字由点字刻宋"/>
              </a:rPr>
              <a:t>The Students' Union</a:t>
            </a:r>
            <a:endParaRPr lang="en-US" altLang="zh-CN" sz="2000" dirty="0">
              <a:latin typeface="Times New Roman" panose="02020603050405020304" pitchFamily="18" charset="0"/>
              <a:ea typeface="字由点字刻宋"/>
              <a:cs typeface="Times New Roman" panose="02020603050405020304" pitchFamily="18" charset="0"/>
              <a:sym typeface="字由点字刻宋"/>
            </a:endParaRPr>
          </a:p>
        </p:txBody>
      </p:sp>
      <p:graphicFrame>
        <p:nvGraphicFramePr>
          <p:cNvPr id="8" name="表格 7"/>
          <p:cNvGraphicFramePr>
            <a:graphicFrameLocks noGrp="1"/>
          </p:cNvGraphicFramePr>
          <p:nvPr/>
        </p:nvGraphicFramePr>
        <p:xfrm>
          <a:off x="108855" y="4818607"/>
          <a:ext cx="11756574" cy="1872384"/>
        </p:xfrm>
        <a:graphic>
          <a:graphicData uri="http://schemas.openxmlformats.org/drawingml/2006/table">
            <a:tbl>
              <a:tblPr/>
              <a:tblGrid>
                <a:gridCol w="4477625"/>
                <a:gridCol w="7278949"/>
              </a:tblGrid>
              <a:tr h="0">
                <a:tc>
                  <a:txBody>
                    <a:bodyPr/>
                    <a:lstStyle/>
                    <a:p>
                      <a:pPr algn="l"/>
                      <a:r>
                        <a:rPr lang="zh-CN" altLang="en-US" sz="2000" b="1" dirty="0">
                          <a:solidFill>
                            <a:srgbClr val="404040"/>
                          </a:solidFill>
                          <a:effectLst/>
                          <a:highlight>
                            <a:srgbClr val="FFFF00"/>
                          </a:highlight>
                        </a:rPr>
                        <a:t>过渡句</a:t>
                      </a:r>
                      <a:r>
                        <a:rPr lang="zh-CN" altLang="en-US" sz="2000" b="1" dirty="0">
                          <a:solidFill>
                            <a:srgbClr val="404040"/>
                          </a:solidFill>
                          <a:effectLst/>
                        </a:rPr>
                        <a:t>举例</a:t>
                      </a:r>
                      <a:endParaRPr lang="zh-CN" altLang="en-US" sz="2000" b="1" dirty="0">
                        <a:solidFill>
                          <a:srgbClr val="404040"/>
                        </a:solidFill>
                        <a:effectLst/>
                      </a:endParaRPr>
                    </a:p>
                  </a:txBody>
                  <a:tcPr marR="87097" marT="43548" marB="435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altLang="zh-CN" sz="2000" b="0" i="1" dirty="0">
                          <a:solidFill>
                            <a:srgbClr val="404040"/>
                          </a:solidFill>
                          <a:effectLst/>
                        </a:rPr>
                        <a:t>To</a:t>
                      </a:r>
                      <a:r>
                        <a:rPr lang="zh-CN" altLang="en-US" sz="2000" b="0" i="1" dirty="0">
                          <a:solidFill>
                            <a:srgbClr val="404040"/>
                          </a:solidFill>
                          <a:effectLst/>
                        </a:rPr>
                        <a:t> </a:t>
                      </a:r>
                      <a:r>
                        <a:rPr lang="en-US" altLang="zh-CN" sz="2000" b="0" i="1" dirty="0">
                          <a:solidFill>
                            <a:srgbClr val="404040"/>
                          </a:solidFill>
                          <a:effectLst/>
                        </a:rPr>
                        <a:t>address/balance/deal</a:t>
                      </a:r>
                      <a:r>
                        <a:rPr lang="zh-CN" altLang="en-US" sz="2000" b="0" i="1" dirty="0">
                          <a:solidFill>
                            <a:srgbClr val="404040"/>
                          </a:solidFill>
                          <a:effectLst/>
                        </a:rPr>
                        <a:t> </a:t>
                      </a:r>
                      <a:r>
                        <a:rPr lang="en-US" altLang="zh-CN" sz="2000" b="0" i="1" dirty="0">
                          <a:solidFill>
                            <a:srgbClr val="404040"/>
                          </a:solidFill>
                          <a:effectLst/>
                        </a:rPr>
                        <a:t>with XXX, …</a:t>
                      </a:r>
                      <a:endParaRPr lang="zh-CN" altLang="en-US" sz="2000" b="0" i="1" dirty="0">
                        <a:solidFill>
                          <a:srgbClr val="404040"/>
                        </a:solidFill>
                        <a:effectLst/>
                      </a:endParaRPr>
                    </a:p>
                  </a:txBody>
                  <a:tcPr marL="87097" marR="87097" marT="43548" marB="435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a:txBody>
                    <a:bodyPr/>
                    <a:lstStyle/>
                    <a:p>
                      <a:r>
                        <a:rPr lang="zh-CN" altLang="en-US" sz="2000" b="1" dirty="0">
                          <a:effectLst/>
                        </a:rPr>
                        <a:t>面对此类趋势</a:t>
                      </a:r>
                      <a:r>
                        <a:rPr lang="en-US" altLang="zh-CN" sz="2000" b="1" dirty="0">
                          <a:effectLst/>
                        </a:rPr>
                        <a:t>/</a:t>
                      </a:r>
                      <a:r>
                        <a:rPr lang="zh-CN" altLang="en-US" sz="2000" b="1" dirty="0">
                          <a:effectLst/>
                        </a:rPr>
                        <a:t>问题</a:t>
                      </a:r>
                      <a:r>
                        <a:rPr lang="en-US" altLang="zh-CN" sz="2000" b="1" dirty="0">
                          <a:effectLst/>
                        </a:rPr>
                        <a:t>/</a:t>
                      </a:r>
                      <a:r>
                        <a:rPr lang="zh-CN" altLang="en-US" sz="2000" b="1" dirty="0">
                          <a:effectLst/>
                        </a:rPr>
                        <a:t>行为，我们应当</a:t>
                      </a:r>
                      <a:r>
                        <a:rPr lang="en-US" altLang="zh-CN" sz="2000" b="1" dirty="0">
                          <a:effectLst/>
                        </a:rPr>
                        <a:t>...</a:t>
                      </a:r>
                      <a:endParaRPr lang="zh-CN" altLang="en-US" sz="2000" dirty="0">
                        <a:effectLst/>
                      </a:endParaRPr>
                    </a:p>
                  </a:txBody>
                  <a:tcPr marR="87097" marT="43548" marB="435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000" i="1" dirty="0">
                          <a:effectLst/>
                        </a:rPr>
                        <a:t>Faced with such trends/issues/behaviors, we ought to...</a:t>
                      </a:r>
                      <a:endParaRPr lang="en-US" sz="2000" dirty="0">
                        <a:effectLst/>
                      </a:endParaRPr>
                    </a:p>
                  </a:txBody>
                  <a:tcPr marL="87097" marR="87097" marT="43548" marB="435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a:txBody>
                    <a:bodyPr/>
                    <a:lstStyle/>
                    <a:p>
                      <a:r>
                        <a:rPr lang="zh-CN" altLang="en-US" sz="2000" b="1" dirty="0">
                          <a:effectLst/>
                        </a:rPr>
                        <a:t>鉴于当前发展态势，我们必须</a:t>
                      </a:r>
                      <a:r>
                        <a:rPr lang="en-US" altLang="zh-CN" sz="2000" b="1" dirty="0">
                          <a:effectLst/>
                        </a:rPr>
                        <a:t>...</a:t>
                      </a:r>
                      <a:endParaRPr lang="zh-CN" altLang="en-US" sz="2000" dirty="0">
                        <a:effectLst/>
                      </a:endParaRPr>
                    </a:p>
                  </a:txBody>
                  <a:tcPr marR="87097" marT="43548" marB="435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000" i="1" dirty="0">
                          <a:effectLst/>
                        </a:rPr>
                        <a:t>In light of these developments, it is imperative that we...</a:t>
                      </a:r>
                      <a:endParaRPr lang="en-US" sz="2000" dirty="0">
                        <a:effectLst/>
                      </a:endParaRPr>
                    </a:p>
                  </a:txBody>
                  <a:tcPr marL="87097" marR="87097" marT="43548" marB="435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a:txBody>
                    <a:bodyPr/>
                    <a:lstStyle/>
                    <a:p>
                      <a:r>
                        <a:rPr lang="zh-CN" altLang="en-US" sz="2000" b="1" dirty="0">
                          <a:effectLst/>
                        </a:rPr>
                        <a:t>应对这些挑战，正确的行动方针是</a:t>
                      </a:r>
                      <a:r>
                        <a:rPr lang="en-US" altLang="zh-CN" sz="2000" b="1" dirty="0">
                          <a:effectLst/>
                        </a:rPr>
                        <a:t>...</a:t>
                      </a:r>
                      <a:endParaRPr lang="zh-CN" altLang="en-US" sz="2000" dirty="0">
                        <a:effectLst/>
                      </a:endParaRPr>
                    </a:p>
                  </a:txBody>
                  <a:tcPr marR="87097" marT="43548" marB="435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000" i="1" dirty="0">
                          <a:effectLst/>
                        </a:rPr>
                        <a:t>Confronted by these </a:t>
                      </a:r>
                      <a:r>
                        <a:rPr lang="en-US" sz="2000" b="1" i="1" dirty="0">
                          <a:solidFill>
                            <a:srgbClr val="00B0F0"/>
                          </a:solidFill>
                          <a:effectLst/>
                        </a:rPr>
                        <a:t>challenges/situation/phenomenon</a:t>
                      </a:r>
                      <a:r>
                        <a:rPr lang="en-US" sz="2000" i="1" dirty="0">
                          <a:effectLst/>
                        </a:rPr>
                        <a:t>, the appropriate course of action would be to...</a:t>
                      </a:r>
                      <a:endParaRPr lang="en-US" sz="2000" dirty="0">
                        <a:effectLst/>
                      </a:endParaRPr>
                    </a:p>
                  </a:txBody>
                  <a:tcPr marL="87097" marR="87097" marT="43548" marB="435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387600" y="21770"/>
            <a:ext cx="1981200" cy="543675"/>
          </a:xfrm>
          <a:prstGeom prst="rect">
            <a:avLst/>
          </a:prstGeom>
          <a:solidFill>
            <a:schemeClr val="accent4">
              <a:lumMod val="40000"/>
              <a:lumOff val="60000"/>
              <a:alpha val="85000"/>
            </a:schemeClr>
          </a:solidFill>
          <a:effectLst>
            <a:outerShdw blurRad="50800" dist="38100" dir="5400000" algn="t" rotWithShape="0">
              <a:prstClr val="black">
                <a:alpha val="40000"/>
              </a:prstClr>
            </a:outerShdw>
          </a:effectLst>
        </p:spPr>
        <p:txBody>
          <a:bodyPr wrap="square">
            <a:spAutoFit/>
          </a:bodyPr>
          <a:lstStyle/>
          <a:p>
            <a:pPr marL="0" marR="0" lvl="0" indent="0" algn="l" defTabSz="609600" rtl="0" eaLnBrk="1" fontAlgn="auto" latinLnBrk="0" hangingPunct="1">
              <a:lnSpc>
                <a:spcPct val="100000"/>
              </a:lnSpc>
              <a:spcBef>
                <a:spcPts val="0"/>
              </a:spcBef>
              <a:spcAft>
                <a:spcPts val="0"/>
              </a:spcAft>
              <a:buClrTx/>
              <a:buSzTx/>
              <a:buFontTx/>
              <a:buNone/>
              <a:defRPr/>
            </a:pPr>
            <a:r>
              <a:rPr kumimoji="0" lang="zh-CN" altLang="en-US" sz="2935" b="1" i="0" u="none" strike="noStrike" kern="1200" cap="none" spc="0" normalizeH="0" baseline="0" noProof="0" dirty="0">
                <a:ln>
                  <a:noFill/>
                </a:ln>
                <a:solidFill>
                  <a:srgbClr val="466EE6"/>
                </a:solidFill>
                <a:effectLst/>
                <a:uLnTx/>
                <a:uFillTx/>
                <a:latin typeface="Times New Roman" panose="02020603050405020304" pitchFamily="18" charset="0"/>
                <a:ea typeface="宋体" panose="02010600030101010101" pitchFamily="2" charset="-122"/>
                <a:cs typeface="Times New Roman" panose="02020603050405020304" pitchFamily="18" charset="0"/>
              </a:rPr>
              <a:t>语言</a:t>
            </a:r>
            <a:r>
              <a:rPr kumimoji="0" lang="zh-CN" altLang="en-US" sz="2935" b="1" i="0" u="none" strike="noStrike" kern="1200" cap="none" spc="0" normalizeH="0" baseline="0" noProof="0" dirty="0">
                <a:ln>
                  <a:noFill/>
                </a:ln>
                <a:solidFill>
                  <a:srgbClr val="466EE6"/>
                </a:solidFill>
                <a:effectLst/>
                <a:uLnTx/>
                <a:uFillTx/>
                <a:latin typeface="宋体" panose="02010600030101010101" pitchFamily="2" charset="-122"/>
                <a:ea typeface="宋体" panose="02010600030101010101" pitchFamily="2" charset="-122"/>
                <a:cs typeface="+mn-cs"/>
              </a:rPr>
              <a:t> ◥</a:t>
            </a:r>
            <a:endParaRPr kumimoji="0" lang="zh-CN" altLang="en-US" sz="2935" b="1" i="0" u="none" strike="noStrike" kern="1200" cap="none" spc="0" normalizeH="0" baseline="0" noProof="0" dirty="0">
              <a:ln>
                <a:noFill/>
              </a:ln>
              <a:solidFill>
                <a:srgbClr val="466EE6"/>
              </a:solidFill>
              <a:effectLst/>
              <a:uLnTx/>
              <a:uFillTx/>
              <a:latin typeface="宋体" panose="02010600030101010101" pitchFamily="2" charset="-122"/>
              <a:ea typeface="宋体" panose="02010600030101010101" pitchFamily="2" charset="-122"/>
              <a:cs typeface="+mn-cs"/>
            </a:endParaRPr>
          </a:p>
        </p:txBody>
      </p:sp>
      <p:sp>
        <p:nvSpPr>
          <p:cNvPr id="5" name="文本框 4"/>
          <p:cNvSpPr txBox="1"/>
          <p:nvPr/>
        </p:nvSpPr>
        <p:spPr>
          <a:xfrm>
            <a:off x="0" y="21771"/>
            <a:ext cx="2387600" cy="543675"/>
          </a:xfrm>
          <a:prstGeom prst="rect">
            <a:avLst/>
          </a:prstGeom>
          <a:solidFill>
            <a:srgbClr val="466EE6">
              <a:alpha val="85000"/>
            </a:srgbClr>
          </a:solidFill>
          <a:effectLst>
            <a:outerShdw blurRad="50800" dist="38100" dir="5400000" algn="t" rotWithShape="0">
              <a:prstClr val="black">
                <a:alpha val="40000"/>
              </a:prstClr>
            </a:outerShdw>
          </a:effectLst>
        </p:spPr>
        <p:txBody>
          <a:bodyPr wrap="square">
            <a:spAutoFit/>
          </a:bodyPr>
          <a:lstStyle/>
          <a:p>
            <a:pPr marL="0" marR="0" lvl="0" indent="0" algn="l" defTabSz="609600" rtl="0" eaLnBrk="1" fontAlgn="auto" latinLnBrk="0" hangingPunct="1">
              <a:lnSpc>
                <a:spcPct val="100000"/>
              </a:lnSpc>
              <a:spcBef>
                <a:spcPts val="0"/>
              </a:spcBef>
              <a:spcAft>
                <a:spcPts val="0"/>
              </a:spcAft>
              <a:buClrTx/>
              <a:buSzTx/>
              <a:buFontTx/>
              <a:buNone/>
              <a:defRPr/>
            </a:pPr>
            <a:r>
              <a:rPr kumimoji="0" lang="zh-CN" altLang="en-US" sz="2935" b="1" i="0" u="none" strike="noStrike" kern="1200" cap="none" spc="0" normalizeH="0" baseline="0" noProof="0" dirty="0">
                <a:ln>
                  <a:noFill/>
                </a:ln>
                <a:solidFill>
                  <a:prstClr val="white"/>
                </a:solidFill>
                <a:effectLst/>
                <a:uLnTx/>
                <a:uFillTx/>
                <a:latin typeface="宋体" panose="02010600030101010101" pitchFamily="2" charset="-122"/>
                <a:ea typeface="宋体" panose="02010600030101010101" pitchFamily="2" charset="-122"/>
                <a:cs typeface="+mn-cs"/>
              </a:rPr>
              <a:t>范文赏析◥</a:t>
            </a:r>
            <a:endParaRPr kumimoji="0" lang="zh-CN" altLang="en-US" sz="2935" b="1" i="0" u="none" strike="noStrike" kern="1200" cap="none" spc="0" normalizeH="0" baseline="0" noProof="0" dirty="0">
              <a:ln>
                <a:noFill/>
              </a:ln>
              <a:solidFill>
                <a:prstClr val="white"/>
              </a:solidFill>
              <a:effectLst/>
              <a:uLnTx/>
              <a:uFillTx/>
              <a:latin typeface="宋体" panose="02010600030101010101" pitchFamily="2" charset="-122"/>
              <a:ea typeface="宋体" panose="02010600030101010101" pitchFamily="2" charset="-122"/>
              <a:cs typeface="+mn-cs"/>
            </a:endParaRPr>
          </a:p>
        </p:txBody>
      </p:sp>
      <p:sp>
        <p:nvSpPr>
          <p:cNvPr id="2" name="文本框 1"/>
          <p:cNvSpPr txBox="1"/>
          <p:nvPr/>
        </p:nvSpPr>
        <p:spPr>
          <a:xfrm>
            <a:off x="1" y="658762"/>
            <a:ext cx="5869035" cy="1323439"/>
          </a:xfrm>
          <a:prstGeom prst="rect">
            <a:avLst/>
          </a:prstGeom>
          <a:noFill/>
          <a:ln>
            <a:solidFill>
              <a:schemeClr val="tx1">
                <a:lumMod val="85000"/>
                <a:lumOff val="15000"/>
              </a:schemeClr>
            </a:solidFill>
          </a:ln>
        </p:spPr>
        <p:txBody>
          <a:bodyPr wrap="square">
            <a:spAutoFit/>
          </a:bodyPr>
          <a:lstStyle/>
          <a:p>
            <a:pPr defTabSz="914400"/>
            <a:r>
              <a:rPr lang="zh-CN" altLang="en-US" sz="1600" dirty="0">
                <a:solidFill>
                  <a:prstClr val="black"/>
                </a:solidFill>
                <a:latin typeface="等线" panose="02010600030101010101" pitchFamily="2" charset="-122"/>
                <a:ea typeface="等线" panose="02010600030101010101" pitchFamily="2" charset="-122"/>
              </a:rPr>
              <a:t>假设你是李华，在社交媒体上看到有外国网友对中国教育创新很感兴趣，请你发布一篇</a:t>
            </a:r>
            <a:r>
              <a:rPr lang="zh-CN" altLang="en-US" sz="1600" dirty="0">
                <a:solidFill>
                  <a:prstClr val="black"/>
                </a:solidFill>
                <a:highlight>
                  <a:srgbClr val="00FF00"/>
                </a:highlight>
                <a:latin typeface="等线" panose="02010600030101010101" pitchFamily="2" charset="-122"/>
                <a:ea typeface="等线" panose="02010600030101010101" pitchFamily="2" charset="-122"/>
              </a:rPr>
              <a:t>英文帖</a:t>
            </a:r>
            <a:r>
              <a:rPr lang="zh-CN" altLang="en-US" sz="1600" dirty="0">
                <a:solidFill>
                  <a:prstClr val="black"/>
                </a:solidFill>
                <a:latin typeface="等线" panose="02010600030101010101" pitchFamily="2" charset="-122"/>
                <a:ea typeface="等线" panose="02010600030101010101" pitchFamily="2" charset="-122"/>
              </a:rPr>
              <a:t>子介绍</a:t>
            </a:r>
            <a:r>
              <a:rPr lang="zh-CN" altLang="en-US" sz="1600" dirty="0">
                <a:solidFill>
                  <a:srgbClr val="FF0000"/>
                </a:solidFill>
                <a:latin typeface="等线" panose="02010600030101010101" pitchFamily="2" charset="-122"/>
                <a:ea typeface="等线" panose="02010600030101010101" pitchFamily="2" charset="-122"/>
              </a:rPr>
              <a:t>你校的智慧课堂</a:t>
            </a:r>
            <a:r>
              <a:rPr lang="zh-CN" altLang="en-US" sz="1600" dirty="0">
                <a:solidFill>
                  <a:prstClr val="black"/>
                </a:solidFill>
                <a:latin typeface="等线" panose="02010600030101010101" pitchFamily="2" charset="-122"/>
                <a:ea typeface="等线" panose="02010600030101010101" pitchFamily="2" charset="-122"/>
              </a:rPr>
              <a:t>，内容包括：</a:t>
            </a:r>
            <a:endParaRPr lang="zh-CN" altLang="en-US" sz="1600" dirty="0">
              <a:solidFill>
                <a:prstClr val="black"/>
              </a:solidFill>
              <a:latin typeface="等线" panose="02010600030101010101" pitchFamily="2" charset="-122"/>
              <a:ea typeface="等线" panose="02010600030101010101" pitchFamily="2" charset="-122"/>
            </a:endParaRPr>
          </a:p>
          <a:p>
            <a:pPr defTabSz="914400"/>
            <a:r>
              <a:rPr lang="en-US" altLang="zh-CN" sz="1600" dirty="0">
                <a:solidFill>
                  <a:srgbClr val="00B0F0"/>
                </a:solidFill>
                <a:latin typeface="等线" panose="02010600030101010101" pitchFamily="2" charset="-122"/>
                <a:ea typeface="等线" panose="02010600030101010101" pitchFamily="2" charset="-122"/>
              </a:rPr>
              <a:t>1.</a:t>
            </a:r>
            <a:r>
              <a:rPr lang="zh-CN" altLang="en-US" sz="1600" dirty="0">
                <a:solidFill>
                  <a:srgbClr val="00B0F0"/>
                </a:solidFill>
                <a:latin typeface="等线" panose="02010600030101010101" pitchFamily="2" charset="-122"/>
                <a:ea typeface="等线" panose="02010600030101010101" pitchFamily="2" charset="-122"/>
              </a:rPr>
              <a:t>具体措施；</a:t>
            </a:r>
            <a:endParaRPr lang="en-US" altLang="zh-CN" sz="1600" dirty="0">
              <a:solidFill>
                <a:srgbClr val="00B0F0"/>
              </a:solidFill>
              <a:latin typeface="等线" panose="02010600030101010101" pitchFamily="2" charset="-122"/>
              <a:ea typeface="等线" panose="02010600030101010101" pitchFamily="2" charset="-122"/>
            </a:endParaRPr>
          </a:p>
          <a:p>
            <a:pPr defTabSz="914400"/>
            <a:r>
              <a:rPr lang="en-US" altLang="zh-CN" sz="1600" dirty="0">
                <a:solidFill>
                  <a:srgbClr val="00B0F0"/>
                </a:solidFill>
                <a:latin typeface="等线" panose="02010600030101010101" pitchFamily="2" charset="-122"/>
                <a:ea typeface="等线" panose="02010600030101010101" pitchFamily="2" charset="-122"/>
              </a:rPr>
              <a:t>2.</a:t>
            </a:r>
            <a:r>
              <a:rPr lang="zh-CN" altLang="en-US" sz="1600" dirty="0">
                <a:solidFill>
                  <a:srgbClr val="00B0F0"/>
                </a:solidFill>
                <a:latin typeface="等线" panose="02010600030101010101" pitchFamily="2" charset="-122"/>
                <a:ea typeface="等线" panose="02010600030101010101" pitchFamily="2" charset="-122"/>
              </a:rPr>
              <a:t>你的看法</a:t>
            </a:r>
            <a:r>
              <a:rPr lang="zh-CN" altLang="en-US" sz="1600" dirty="0">
                <a:solidFill>
                  <a:prstClr val="black"/>
                </a:solidFill>
                <a:latin typeface="等线" panose="02010600030101010101" pitchFamily="2" charset="-122"/>
                <a:ea typeface="等线" panose="02010600030101010101" pitchFamily="2" charset="-122"/>
              </a:rPr>
              <a:t>。             </a:t>
            </a:r>
            <a:r>
              <a:rPr lang="en-US" altLang="zh-CN" sz="1600" b="1" dirty="0">
                <a:solidFill>
                  <a:prstClr val="black"/>
                </a:solidFill>
                <a:latin typeface="等线" panose="02010600030101010101" pitchFamily="2" charset="-122"/>
                <a:ea typeface="等线" panose="02010600030101010101" pitchFamily="2" charset="-122"/>
              </a:rPr>
              <a:t>Z20</a:t>
            </a:r>
            <a:endParaRPr lang="en-US" altLang="zh-CN" sz="1600" b="1" dirty="0">
              <a:solidFill>
                <a:prstClr val="black"/>
              </a:solidFill>
              <a:latin typeface="等线" panose="02010600030101010101" pitchFamily="2" charset="-122"/>
              <a:ea typeface="等线" panose="02010600030101010101" pitchFamily="2" charset="-122"/>
            </a:endParaRPr>
          </a:p>
        </p:txBody>
      </p:sp>
      <p:sp>
        <p:nvSpPr>
          <p:cNvPr id="6" name="文本框 5"/>
          <p:cNvSpPr txBox="1"/>
          <p:nvPr/>
        </p:nvSpPr>
        <p:spPr>
          <a:xfrm>
            <a:off x="43543" y="2012979"/>
            <a:ext cx="5825493" cy="3970318"/>
          </a:xfrm>
          <a:prstGeom prst="rect">
            <a:avLst/>
          </a:prstGeom>
          <a:solidFill>
            <a:schemeClr val="accent5">
              <a:lumMod val="20000"/>
              <a:lumOff val="80000"/>
            </a:schemeClr>
          </a:solidFill>
        </p:spPr>
        <p:txBody>
          <a:bodyPr wrap="square">
            <a:spAutoFit/>
          </a:bodyPr>
          <a:lstStyle/>
          <a:p>
            <a:pPr algn="just"/>
            <a:r>
              <a:rPr lang="en-US" altLang="zh-CN" dirty="0">
                <a:latin typeface="Times New Roman" panose="02020603050405020304" pitchFamily="18" charset="0"/>
                <a:cs typeface="Times New Roman" panose="02020603050405020304" pitchFamily="18" charset="0"/>
              </a:rPr>
              <a:t>     Hi friends! I’m Li Hua, a Chinese high school student. Noticing your curiosity about the innovation in Chinese education</a:t>
            </a:r>
            <a:r>
              <a:rPr lang="en-US" altLang="zh-CN" dirty="0">
                <a:highlight>
                  <a:srgbClr val="00FF00"/>
                </a:highlight>
                <a:latin typeface="Times New Roman" panose="02020603050405020304" pitchFamily="18" charset="0"/>
                <a:cs typeface="Times New Roman" panose="02020603050405020304" pitchFamily="18" charset="0"/>
              </a:rPr>
              <a:t>, I’d love to introduce</a:t>
            </a:r>
            <a:r>
              <a:rPr lang="en-US" altLang="zh-CN" dirty="0">
                <a:latin typeface="Times New Roman" panose="02020603050405020304" pitchFamily="18" charset="0"/>
                <a:cs typeface="Times New Roman" panose="02020603050405020304" pitchFamily="18" charset="0"/>
              </a:rPr>
              <a:t> the smart classroom in my school.    </a:t>
            </a:r>
            <a:endParaRPr lang="en-US" altLang="zh-CN" dirty="0">
              <a:latin typeface="Times New Roman" panose="02020603050405020304" pitchFamily="18" charset="0"/>
              <a:cs typeface="Times New Roman" panose="02020603050405020304" pitchFamily="18" charset="0"/>
            </a:endParaRPr>
          </a:p>
          <a:p>
            <a:pPr algn="just"/>
            <a:r>
              <a:rPr lang="en-US" altLang="zh-CN" dirty="0">
                <a:latin typeface="Times New Roman" panose="02020603050405020304" pitchFamily="18" charset="0"/>
                <a:cs typeface="Times New Roman" panose="02020603050405020304" pitchFamily="18" charset="0"/>
              </a:rPr>
              <a:t>     Our school uses </a:t>
            </a:r>
            <a:r>
              <a:rPr lang="en-US" altLang="zh-CN" dirty="0">
                <a:highlight>
                  <a:srgbClr val="00FF00"/>
                </a:highlight>
                <a:latin typeface="Times New Roman" panose="02020603050405020304" pitchFamily="18" charset="0"/>
                <a:cs typeface="Times New Roman" panose="02020603050405020304" pitchFamily="18" charset="0"/>
              </a:rPr>
              <a:t>AI-powered learning platforms </a:t>
            </a:r>
            <a:r>
              <a:rPr lang="en-US" altLang="zh-CN" dirty="0">
                <a:highlight>
                  <a:srgbClr val="FFFF00"/>
                </a:highlight>
                <a:latin typeface="Times New Roman" panose="02020603050405020304" pitchFamily="18" charset="0"/>
                <a:cs typeface="Times New Roman" panose="02020603050405020304" pitchFamily="18" charset="0"/>
              </a:rPr>
              <a:t>that</a:t>
            </a:r>
            <a:r>
              <a:rPr lang="en-US" altLang="zh-CN" dirty="0">
                <a:highlight>
                  <a:srgbClr val="00FF00"/>
                </a:highlight>
                <a:latin typeface="Times New Roman" panose="02020603050405020304" pitchFamily="18" charset="0"/>
                <a:cs typeface="Times New Roman" panose="02020603050405020304" pitchFamily="18" charset="0"/>
              </a:rPr>
              <a:t> analyze our math mistakes overnight, generating detailed diagnostic reports and suggesting quizzes tailored to individual weak areas. </a:t>
            </a:r>
            <a:r>
              <a:rPr lang="en-US" altLang="zh-CN" dirty="0">
                <a:latin typeface="Times New Roman" panose="02020603050405020304" pitchFamily="18" charset="0"/>
                <a:cs typeface="Times New Roman" panose="02020603050405020304" pitchFamily="18" charset="0"/>
              </a:rPr>
              <a:t>We </a:t>
            </a:r>
            <a:r>
              <a:rPr lang="en-US" altLang="zh-CN" dirty="0">
                <a:highlight>
                  <a:srgbClr val="00FFFF"/>
                </a:highlight>
                <a:latin typeface="Times New Roman" panose="02020603050405020304" pitchFamily="18" charset="0"/>
                <a:cs typeface="Times New Roman" panose="02020603050405020304" pitchFamily="18" charset="0"/>
              </a:rPr>
              <a:t>also</a:t>
            </a:r>
            <a:r>
              <a:rPr lang="en-US" altLang="zh-CN" dirty="0">
                <a:latin typeface="Times New Roman" panose="02020603050405020304" pitchFamily="18" charset="0"/>
                <a:cs typeface="Times New Roman" panose="02020603050405020304" pitchFamily="18" charset="0"/>
              </a:rPr>
              <a:t> </a:t>
            </a:r>
            <a:r>
              <a:rPr lang="en-US" altLang="zh-CN" dirty="0">
                <a:highlight>
                  <a:srgbClr val="00FF00"/>
                </a:highlight>
                <a:latin typeface="Times New Roman" panose="02020603050405020304" pitchFamily="18" charset="0"/>
                <a:cs typeface="Times New Roman" panose="02020603050405020304" pitchFamily="18" charset="0"/>
              </a:rPr>
              <a:t>explore history </a:t>
            </a:r>
            <a:r>
              <a:rPr lang="en-US" altLang="zh-CN" dirty="0">
                <a:latin typeface="Times New Roman" panose="02020603050405020304" pitchFamily="18" charset="0"/>
                <a:cs typeface="Times New Roman" panose="02020603050405020304" pitchFamily="18" charset="0"/>
              </a:rPr>
              <a:t>with VR headsets - last week, </a:t>
            </a:r>
            <a:r>
              <a:rPr lang="en-US" altLang="zh-CN" dirty="0">
                <a:highlight>
                  <a:srgbClr val="00FF00"/>
                </a:highlight>
                <a:latin typeface="Times New Roman" panose="02020603050405020304" pitchFamily="18" charset="0"/>
                <a:cs typeface="Times New Roman" panose="02020603050405020304" pitchFamily="18" charset="0"/>
              </a:rPr>
              <a:t>we “strolled” along the Great Wall and even “dug up” virtual artifacts!  </a:t>
            </a:r>
            <a:r>
              <a:rPr lang="en-US" altLang="zh-CN" dirty="0">
                <a:latin typeface="Times New Roman" panose="02020603050405020304" pitchFamily="18" charset="0"/>
                <a:cs typeface="Times New Roman" panose="02020603050405020304" pitchFamily="18" charset="0"/>
              </a:rPr>
              <a:t>These initiatives boost engagement and allow self-paced learning. While some worry about screen time, I believe blending tech with traditional methods creates balanced, future-ready education. </a:t>
            </a:r>
            <a:endParaRPr lang="en-US" altLang="zh-CN" dirty="0">
              <a:latin typeface="Times New Roman" panose="02020603050405020304" pitchFamily="18" charset="0"/>
              <a:cs typeface="Times New Roman" panose="02020603050405020304" pitchFamily="18" charset="0"/>
            </a:endParaRPr>
          </a:p>
          <a:p>
            <a:pPr algn="just"/>
            <a:r>
              <a:rPr lang="en-US" altLang="zh-CN" dirty="0">
                <a:latin typeface="Times New Roman" panose="02020603050405020304" pitchFamily="18" charset="0"/>
                <a:cs typeface="Times New Roman" panose="02020603050405020304" pitchFamily="18" charset="0"/>
              </a:rPr>
              <a:t>     What’s tech like in your schools? Share below!</a:t>
            </a:r>
            <a:endParaRPr lang="zh-CN" altLang="en-US" dirty="0">
              <a:latin typeface="Times New Roman" panose="02020603050405020304" pitchFamily="18" charset="0"/>
              <a:cs typeface="Times New Roman" panose="02020603050405020304" pitchFamily="18" charset="0"/>
            </a:endParaRPr>
          </a:p>
        </p:txBody>
      </p:sp>
      <p:sp>
        <p:nvSpPr>
          <p:cNvPr id="7" name="文本框 6"/>
          <p:cNvSpPr txBox="1"/>
          <p:nvPr/>
        </p:nvSpPr>
        <p:spPr>
          <a:xfrm>
            <a:off x="5945235" y="658762"/>
            <a:ext cx="6214107" cy="1077218"/>
          </a:xfrm>
          <a:prstGeom prst="rect">
            <a:avLst/>
          </a:prstGeom>
          <a:solidFill>
            <a:schemeClr val="bg2"/>
          </a:solidFill>
          <a:ln>
            <a:solidFill>
              <a:schemeClr val="tx1">
                <a:lumMod val="85000"/>
                <a:lumOff val="15000"/>
              </a:schemeClr>
            </a:solidFill>
          </a:ln>
        </p:spPr>
        <p:txBody>
          <a:bodyPr wrap="square">
            <a:spAutoFit/>
          </a:bodyPr>
          <a:lstStyle/>
          <a:p>
            <a:pPr defTabSz="914400"/>
            <a:r>
              <a:rPr lang="zh-CN" altLang="en-US" sz="1600" dirty="0">
                <a:solidFill>
                  <a:prstClr val="black"/>
                </a:solidFill>
                <a:latin typeface="等线" panose="02010600030101010101" pitchFamily="2" charset="-122"/>
                <a:ea typeface="等线" panose="02010600030101010101" pitchFamily="2" charset="-122"/>
              </a:rPr>
              <a:t>口语课上，外教组织同学们讨论：“</a:t>
            </a:r>
            <a:r>
              <a:rPr lang="zh-CN" altLang="en-US" sz="1600" dirty="0">
                <a:solidFill>
                  <a:srgbClr val="FF0000"/>
                </a:solidFill>
                <a:latin typeface="等线" panose="02010600030101010101" pitchFamily="2" charset="-122"/>
                <a:ea typeface="等线" panose="02010600030101010101" pitchFamily="2" charset="-122"/>
              </a:rPr>
              <a:t>假如你可以带一件现代物品穿越古代，你会带什么？</a:t>
            </a:r>
            <a:r>
              <a:rPr lang="zh-CN" altLang="en-US" sz="1600" dirty="0">
                <a:solidFill>
                  <a:prstClr val="black"/>
                </a:solidFill>
                <a:latin typeface="等线" panose="02010600030101010101" pitchFamily="2" charset="-122"/>
                <a:ea typeface="等线" panose="02010600030101010101" pitchFamily="2" charset="-122"/>
              </a:rPr>
              <a:t>”请你准备一篇</a:t>
            </a:r>
            <a:r>
              <a:rPr lang="zh-CN" altLang="en-US" sz="1600" dirty="0">
                <a:solidFill>
                  <a:prstClr val="black"/>
                </a:solidFill>
                <a:highlight>
                  <a:srgbClr val="00FF00"/>
                </a:highlight>
                <a:latin typeface="等线" panose="02010600030101010101" pitchFamily="2" charset="-122"/>
                <a:ea typeface="等线" panose="02010600030101010101" pitchFamily="2" charset="-122"/>
              </a:rPr>
              <a:t>发言稿</a:t>
            </a:r>
            <a:r>
              <a:rPr lang="zh-CN" altLang="en-US" sz="1600" dirty="0">
                <a:solidFill>
                  <a:prstClr val="black"/>
                </a:solidFill>
                <a:latin typeface="等线" panose="02010600030101010101" pitchFamily="2" charset="-122"/>
                <a:ea typeface="等线" panose="02010600030101010101" pitchFamily="2" charset="-122"/>
              </a:rPr>
              <a:t>内容包括：</a:t>
            </a:r>
            <a:endParaRPr lang="zh-CN" altLang="en-US" sz="1600" dirty="0">
              <a:solidFill>
                <a:prstClr val="black"/>
              </a:solidFill>
              <a:latin typeface="等线" panose="02010600030101010101" pitchFamily="2" charset="-122"/>
              <a:ea typeface="等线" panose="02010600030101010101" pitchFamily="2" charset="-122"/>
            </a:endParaRPr>
          </a:p>
          <a:p>
            <a:pPr defTabSz="914400"/>
            <a:r>
              <a:rPr lang="en-US" altLang="zh-CN" sz="1600" dirty="0">
                <a:solidFill>
                  <a:srgbClr val="00B0F0"/>
                </a:solidFill>
                <a:latin typeface="等线" panose="02010600030101010101" pitchFamily="2" charset="-122"/>
                <a:ea typeface="等线" panose="02010600030101010101" pitchFamily="2" charset="-122"/>
              </a:rPr>
              <a:t>1.</a:t>
            </a:r>
            <a:r>
              <a:rPr lang="zh-CN" altLang="en-US" sz="1600" dirty="0">
                <a:solidFill>
                  <a:srgbClr val="00B0F0"/>
                </a:solidFill>
                <a:latin typeface="等线" panose="02010600030101010101" pitchFamily="2" charset="-122"/>
                <a:ea typeface="等线" panose="02010600030101010101" pitchFamily="2" charset="-122"/>
              </a:rPr>
              <a:t>简介物品；</a:t>
            </a:r>
            <a:endParaRPr lang="en-US" altLang="zh-CN" sz="1600" dirty="0">
              <a:solidFill>
                <a:srgbClr val="00B0F0"/>
              </a:solidFill>
              <a:latin typeface="等线" panose="02010600030101010101" pitchFamily="2" charset="-122"/>
              <a:ea typeface="等线" panose="02010600030101010101" pitchFamily="2" charset="-122"/>
            </a:endParaRPr>
          </a:p>
          <a:p>
            <a:pPr defTabSz="914400"/>
            <a:r>
              <a:rPr lang="en-US" altLang="zh-CN" sz="1600" dirty="0">
                <a:solidFill>
                  <a:srgbClr val="00B0F0"/>
                </a:solidFill>
                <a:latin typeface="等线" panose="02010600030101010101" pitchFamily="2" charset="-122"/>
                <a:ea typeface="等线" panose="02010600030101010101" pitchFamily="2" charset="-122"/>
              </a:rPr>
              <a:t>2.</a:t>
            </a:r>
            <a:r>
              <a:rPr lang="zh-CN" altLang="en-US" sz="1600" dirty="0">
                <a:solidFill>
                  <a:srgbClr val="00B0F0"/>
                </a:solidFill>
                <a:latin typeface="等线" panose="02010600030101010101" pitchFamily="2" charset="-122"/>
                <a:ea typeface="等线" panose="02010600030101010101" pitchFamily="2" charset="-122"/>
              </a:rPr>
              <a:t>你的理由</a:t>
            </a:r>
            <a:r>
              <a:rPr lang="zh-CN" altLang="en-US" sz="1600" dirty="0">
                <a:solidFill>
                  <a:prstClr val="black"/>
                </a:solidFill>
                <a:latin typeface="等线" panose="02010600030101010101" pitchFamily="2" charset="-122"/>
                <a:ea typeface="等线" panose="02010600030101010101" pitchFamily="2" charset="-122"/>
              </a:rPr>
              <a:t>。             </a:t>
            </a:r>
            <a:r>
              <a:rPr lang="zh-CN" altLang="en-US" sz="1600" b="1" dirty="0">
                <a:solidFill>
                  <a:prstClr val="black"/>
                </a:solidFill>
                <a:latin typeface="等线" panose="02010600030101010101" pitchFamily="2" charset="-122"/>
                <a:ea typeface="等线" panose="02010600030101010101" pitchFamily="2" charset="-122"/>
              </a:rPr>
              <a:t>深圳二模</a:t>
            </a:r>
            <a:endParaRPr lang="zh-CN" altLang="en-US" sz="1600" b="1" dirty="0">
              <a:solidFill>
                <a:prstClr val="black"/>
              </a:solidFill>
              <a:latin typeface="等线" panose="02010600030101010101" pitchFamily="2" charset="-122"/>
              <a:ea typeface="等线" panose="02010600030101010101" pitchFamily="2" charset="-122"/>
            </a:endParaRPr>
          </a:p>
        </p:txBody>
      </p:sp>
      <p:sp>
        <p:nvSpPr>
          <p:cNvPr id="8" name="文本框 7"/>
          <p:cNvSpPr txBox="1"/>
          <p:nvPr/>
        </p:nvSpPr>
        <p:spPr>
          <a:xfrm>
            <a:off x="5912577" y="1735980"/>
            <a:ext cx="6246765" cy="4247317"/>
          </a:xfrm>
          <a:prstGeom prst="rect">
            <a:avLst/>
          </a:prstGeom>
          <a:solidFill>
            <a:schemeClr val="accent5">
              <a:lumMod val="20000"/>
              <a:lumOff val="80000"/>
            </a:schemeClr>
          </a:solidFill>
        </p:spPr>
        <p:txBody>
          <a:bodyPr wrap="square">
            <a:spAutoFit/>
          </a:bodyPr>
          <a:lstStyle/>
          <a:p>
            <a:pPr algn="just"/>
            <a:r>
              <a:rPr lang="en-US" altLang="zh-CN" dirty="0">
                <a:latin typeface="Times New Roman" panose="02020603050405020304" pitchFamily="18" charset="0"/>
                <a:cs typeface="Times New Roman" panose="02020603050405020304" pitchFamily="18" charset="0"/>
              </a:rPr>
              <a:t>     Hello, everyone! </a:t>
            </a:r>
            <a:endParaRPr lang="en-US" altLang="zh-CN" dirty="0">
              <a:latin typeface="Times New Roman" panose="02020603050405020304" pitchFamily="18" charset="0"/>
              <a:cs typeface="Times New Roman" panose="02020603050405020304" pitchFamily="18" charset="0"/>
            </a:endParaRPr>
          </a:p>
          <a:p>
            <a:pPr algn="just"/>
            <a:r>
              <a:rPr lang="en-US" altLang="zh-CN" dirty="0">
                <a:latin typeface="Times New Roman" panose="02020603050405020304" pitchFamily="18" charset="0"/>
                <a:cs typeface="Times New Roman" panose="02020603050405020304" pitchFamily="18" charset="0"/>
              </a:rPr>
              <a:t>     If I could travel back to ancient times and bring one modern item, </a:t>
            </a:r>
            <a:r>
              <a:rPr lang="en-US" altLang="zh-CN" dirty="0">
                <a:highlight>
                  <a:srgbClr val="00FF00"/>
                </a:highlight>
                <a:latin typeface="Times New Roman" panose="02020603050405020304" pitchFamily="18" charset="0"/>
                <a:cs typeface="Times New Roman" panose="02020603050405020304" pitchFamily="18" charset="0"/>
              </a:rPr>
              <a:t>I’d bring </a:t>
            </a:r>
            <a:r>
              <a:rPr lang="en-US" altLang="zh-CN" dirty="0">
                <a:latin typeface="Times New Roman" panose="02020603050405020304" pitchFamily="18" charset="0"/>
                <a:cs typeface="Times New Roman" panose="02020603050405020304" pitchFamily="18" charset="0"/>
              </a:rPr>
              <a:t>a solar-powered flashlight. </a:t>
            </a:r>
            <a:endParaRPr lang="en-US" altLang="zh-CN" dirty="0">
              <a:latin typeface="Times New Roman" panose="02020603050405020304" pitchFamily="18" charset="0"/>
              <a:cs typeface="Times New Roman" panose="02020603050405020304" pitchFamily="18" charset="0"/>
            </a:endParaRPr>
          </a:p>
          <a:p>
            <a:pPr algn="just"/>
            <a:r>
              <a:rPr lang="en-US" altLang="zh-CN" dirty="0">
                <a:latin typeface="Times New Roman" panose="02020603050405020304" pitchFamily="18" charset="0"/>
                <a:cs typeface="Times New Roman" panose="02020603050405020304" pitchFamily="18" charset="0"/>
              </a:rPr>
              <a:t>     It is </a:t>
            </a:r>
            <a:r>
              <a:rPr lang="en-US" altLang="zh-CN" dirty="0">
                <a:highlight>
                  <a:srgbClr val="00FF00"/>
                </a:highlight>
                <a:latin typeface="Times New Roman" panose="02020603050405020304" pitchFamily="18" charset="0"/>
                <a:cs typeface="Times New Roman" panose="02020603050405020304" pitchFamily="18" charset="0"/>
              </a:rPr>
              <a:t>a lighting device </a:t>
            </a:r>
            <a:r>
              <a:rPr lang="en-US" altLang="zh-CN" dirty="0">
                <a:highlight>
                  <a:srgbClr val="FFFF00"/>
                </a:highlight>
                <a:latin typeface="Times New Roman" panose="02020603050405020304" pitchFamily="18" charset="0"/>
                <a:cs typeface="Times New Roman" panose="02020603050405020304" pitchFamily="18" charset="0"/>
              </a:rPr>
              <a:t>that </a:t>
            </a:r>
            <a:r>
              <a:rPr lang="en-US" altLang="zh-CN" dirty="0">
                <a:highlight>
                  <a:srgbClr val="00FF00"/>
                </a:highlight>
                <a:latin typeface="Times New Roman" panose="02020603050405020304" pitchFamily="18" charset="0"/>
                <a:cs typeface="Times New Roman" panose="02020603050405020304" pitchFamily="18" charset="0"/>
              </a:rPr>
              <a:t>uses solar energy to charge its batteries.</a:t>
            </a:r>
            <a:r>
              <a:rPr lang="en-US" altLang="zh-CN" dirty="0">
                <a:latin typeface="Times New Roman" panose="02020603050405020304" pitchFamily="18" charset="0"/>
                <a:cs typeface="Times New Roman" panose="02020603050405020304" pitchFamily="18" charset="0"/>
              </a:rPr>
              <a:t> When exposed to sunlight, </a:t>
            </a:r>
            <a:r>
              <a:rPr lang="en-US" altLang="zh-CN" dirty="0">
                <a:highlight>
                  <a:srgbClr val="00FF00"/>
                </a:highlight>
                <a:latin typeface="Times New Roman" panose="02020603050405020304" pitchFamily="18" charset="0"/>
                <a:cs typeface="Times New Roman" panose="02020603050405020304" pitchFamily="18" charset="0"/>
              </a:rPr>
              <a:t>the solar panel will convert the light energy into electrical energy,</a:t>
            </a:r>
            <a:r>
              <a:rPr lang="en-US" altLang="zh-CN" dirty="0">
                <a:latin typeface="Times New Roman" panose="02020603050405020304" pitchFamily="18" charset="0"/>
                <a:cs typeface="Times New Roman" panose="02020603050405020304" pitchFamily="18" charset="0"/>
              </a:rPr>
              <a:t> </a:t>
            </a:r>
            <a:r>
              <a:rPr lang="en-US" altLang="zh-CN" dirty="0">
                <a:highlight>
                  <a:srgbClr val="FFFF00"/>
                </a:highlight>
                <a:latin typeface="Times New Roman" panose="02020603050405020304" pitchFamily="18" charset="0"/>
                <a:cs typeface="Times New Roman" panose="02020603050405020304" pitchFamily="18" charset="0"/>
              </a:rPr>
              <a:t>which</a:t>
            </a:r>
            <a:r>
              <a:rPr lang="en-US" altLang="zh-CN" dirty="0">
                <a:latin typeface="Times New Roman" panose="02020603050405020304" pitchFamily="18" charset="0"/>
                <a:cs typeface="Times New Roman" panose="02020603050405020304" pitchFamily="18" charset="0"/>
              </a:rPr>
              <a:t> </a:t>
            </a:r>
            <a:r>
              <a:rPr lang="en-US" altLang="zh-CN" dirty="0">
                <a:highlight>
                  <a:srgbClr val="00FF00"/>
                </a:highlight>
                <a:latin typeface="Times New Roman" panose="02020603050405020304" pitchFamily="18" charset="0"/>
                <a:cs typeface="Times New Roman" panose="02020603050405020304" pitchFamily="18" charset="0"/>
              </a:rPr>
              <a:t>is then stored in the flashlight’s batteries.  </a:t>
            </a:r>
            <a:r>
              <a:rPr lang="en-US" altLang="zh-CN" dirty="0">
                <a:latin typeface="Times New Roman" panose="02020603050405020304" pitchFamily="18" charset="0"/>
                <a:cs typeface="Times New Roman" panose="02020603050405020304" pitchFamily="18" charset="0"/>
              </a:rPr>
              <a:t>In ancient times, lighting was often limited to torches, candles, or oil lamps, </a:t>
            </a:r>
            <a:r>
              <a:rPr lang="en-US" altLang="zh-CN" dirty="0">
                <a:highlight>
                  <a:srgbClr val="FFFF00"/>
                </a:highlight>
                <a:latin typeface="Times New Roman" panose="02020603050405020304" pitchFamily="18" charset="0"/>
                <a:cs typeface="Times New Roman" panose="02020603050405020304" pitchFamily="18" charset="0"/>
              </a:rPr>
              <a:t>which</a:t>
            </a:r>
            <a:r>
              <a:rPr lang="en-US" altLang="zh-CN" dirty="0">
                <a:latin typeface="Times New Roman" panose="02020603050405020304" pitchFamily="18" charset="0"/>
                <a:cs typeface="Times New Roman" panose="02020603050405020304" pitchFamily="18" charset="0"/>
              </a:rPr>
              <a:t> were  inconvenient and carried the risk of fire. A solar-powered flashlight would provide a clean and  long-lasting source of light, reducing the reliance on flammable materials. </a:t>
            </a:r>
            <a:r>
              <a:rPr lang="en-US" altLang="zh-CN" dirty="0">
                <a:highlight>
                  <a:srgbClr val="00FFFF"/>
                </a:highlight>
                <a:latin typeface="Times New Roman" panose="02020603050405020304" pitchFamily="18" charset="0"/>
                <a:cs typeface="Times New Roman" panose="02020603050405020304" pitchFamily="18" charset="0"/>
              </a:rPr>
              <a:t>Besides,</a:t>
            </a:r>
            <a:r>
              <a:rPr lang="en-US" altLang="zh-CN" dirty="0">
                <a:latin typeface="Times New Roman" panose="02020603050405020304" pitchFamily="18" charset="0"/>
                <a:cs typeface="Times New Roman" panose="02020603050405020304" pitchFamily="18" charset="0"/>
              </a:rPr>
              <a:t> it would enable ancient people to engage in a wider variety of activities, </a:t>
            </a:r>
            <a:r>
              <a:rPr lang="en-US" altLang="zh-CN" dirty="0">
                <a:highlight>
                  <a:srgbClr val="00FFFF"/>
                </a:highlight>
                <a:latin typeface="Times New Roman" panose="02020603050405020304" pitchFamily="18" charset="0"/>
                <a:cs typeface="Times New Roman" panose="02020603050405020304" pitchFamily="18" charset="0"/>
              </a:rPr>
              <a:t>such as </a:t>
            </a:r>
            <a:r>
              <a:rPr lang="en-US" altLang="zh-CN" dirty="0">
                <a:latin typeface="Times New Roman" panose="02020603050405020304" pitchFamily="18" charset="0"/>
                <a:cs typeface="Times New Roman" panose="02020603050405020304" pitchFamily="18" charset="0"/>
              </a:rPr>
              <a:t>traveling at night or  working in dark places.  </a:t>
            </a:r>
            <a:endParaRPr lang="en-US" altLang="zh-CN" dirty="0">
              <a:latin typeface="Times New Roman" panose="02020603050405020304" pitchFamily="18" charset="0"/>
              <a:cs typeface="Times New Roman" panose="02020603050405020304" pitchFamily="18" charset="0"/>
            </a:endParaRPr>
          </a:p>
          <a:p>
            <a:pPr algn="just"/>
            <a:r>
              <a:rPr lang="en-US" altLang="zh-CN" dirty="0">
                <a:latin typeface="Times New Roman" panose="02020603050405020304" pitchFamily="18" charset="0"/>
                <a:cs typeface="Times New Roman" panose="02020603050405020304" pitchFamily="18" charset="0"/>
              </a:rPr>
              <a:t>      Just imagine how amazed people would be to see such an useful device.</a:t>
            </a:r>
            <a:endParaRPr lang="zh-CN" altLang="en-US" dirty="0">
              <a:latin typeface="Times New Roman" panose="02020603050405020304" pitchFamily="18" charset="0"/>
              <a:cs typeface="Times New Roman" panose="02020603050405020304" pitchFamily="18" charset="0"/>
            </a:endParaRPr>
          </a:p>
        </p:txBody>
      </p:sp>
      <p:sp>
        <p:nvSpPr>
          <p:cNvPr id="10" name="文本框 9"/>
          <p:cNvSpPr txBox="1"/>
          <p:nvPr/>
        </p:nvSpPr>
        <p:spPr>
          <a:xfrm>
            <a:off x="5005436" y="2720864"/>
            <a:ext cx="1727200" cy="369332"/>
          </a:xfrm>
          <a:prstGeom prst="rect">
            <a:avLst/>
          </a:prstGeom>
          <a:solidFill>
            <a:srgbClr val="FFC000">
              <a:alpha val="90000"/>
            </a:srgbClr>
          </a:solidFill>
          <a:effectLst>
            <a:outerShdw blurRad="50800" dist="38100" dir="2700000" algn="tl" rotWithShape="0">
              <a:prstClr val="black">
                <a:alpha val="40000"/>
              </a:prstClr>
            </a:outerShdw>
          </a:effectLst>
        </p:spPr>
        <p:txBody>
          <a:bodyPr wrap="square" rtlCol="0">
            <a:spAutoFit/>
          </a:bodyPr>
          <a:lstStyle/>
          <a:p>
            <a:pPr algn="ctr"/>
            <a:r>
              <a:rPr lang="zh-CN" altLang="en-US" dirty="0"/>
              <a:t>定义</a:t>
            </a:r>
            <a:r>
              <a:rPr lang="en-US" altLang="zh-CN" b="1" dirty="0"/>
              <a:t>D</a:t>
            </a:r>
            <a:r>
              <a:rPr lang="en-US" altLang="zh-CN" dirty="0"/>
              <a:t>efinition</a:t>
            </a:r>
            <a:endParaRPr lang="en-US" altLang="zh-CN" dirty="0"/>
          </a:p>
        </p:txBody>
      </p:sp>
      <p:sp>
        <p:nvSpPr>
          <p:cNvPr id="11" name="文本框 10"/>
          <p:cNvSpPr txBox="1"/>
          <p:nvPr/>
        </p:nvSpPr>
        <p:spPr>
          <a:xfrm>
            <a:off x="5005436" y="3398473"/>
            <a:ext cx="1727200" cy="369332"/>
          </a:xfrm>
          <a:prstGeom prst="rect">
            <a:avLst/>
          </a:prstGeom>
          <a:solidFill>
            <a:srgbClr val="FFC000">
              <a:alpha val="90000"/>
            </a:srgbClr>
          </a:solidFill>
          <a:effectLst>
            <a:outerShdw blurRad="50800" dist="38100" dir="2700000" algn="tl" rotWithShape="0">
              <a:prstClr val="black">
                <a:alpha val="40000"/>
              </a:prstClr>
            </a:outerShdw>
          </a:effectLst>
        </p:spPr>
        <p:txBody>
          <a:bodyPr wrap="square" rtlCol="0">
            <a:spAutoFit/>
          </a:bodyPr>
          <a:lstStyle/>
          <a:p>
            <a:pPr algn="ctr"/>
            <a:r>
              <a:rPr lang="zh-CN" altLang="en-US" dirty="0"/>
              <a:t>功能</a:t>
            </a:r>
            <a:r>
              <a:rPr lang="en-US" altLang="zh-CN" b="1" dirty="0"/>
              <a:t>F</a:t>
            </a:r>
            <a:r>
              <a:rPr lang="en-US" altLang="zh-CN" dirty="0"/>
              <a:t>unction</a:t>
            </a:r>
            <a:endParaRPr lang="en-US" altLang="zh-CN" dirty="0"/>
          </a:p>
        </p:txBody>
      </p:sp>
      <p:sp>
        <p:nvSpPr>
          <p:cNvPr id="12" name="文本框 11"/>
          <p:cNvSpPr txBox="1"/>
          <p:nvPr/>
        </p:nvSpPr>
        <p:spPr>
          <a:xfrm>
            <a:off x="5005436" y="4660357"/>
            <a:ext cx="1727200" cy="369332"/>
          </a:xfrm>
          <a:prstGeom prst="rect">
            <a:avLst/>
          </a:prstGeom>
          <a:solidFill>
            <a:srgbClr val="FFC000">
              <a:alpha val="90000"/>
            </a:srgbClr>
          </a:solidFill>
          <a:effectLst>
            <a:outerShdw blurRad="50800" dist="38100" dir="2700000" algn="tl" rotWithShape="0">
              <a:prstClr val="black">
                <a:alpha val="40000"/>
              </a:prstClr>
            </a:outerShdw>
          </a:effectLst>
        </p:spPr>
        <p:txBody>
          <a:bodyPr wrap="square" rtlCol="0">
            <a:spAutoFit/>
          </a:bodyPr>
          <a:lstStyle/>
          <a:p>
            <a:pPr algn="ctr"/>
            <a:r>
              <a:rPr lang="zh-CN" altLang="en-US" dirty="0"/>
              <a:t>价值</a:t>
            </a:r>
            <a:r>
              <a:rPr lang="en-US" altLang="zh-CN" b="1" dirty="0"/>
              <a:t>V</a:t>
            </a:r>
            <a:r>
              <a:rPr lang="en-US" altLang="zh-CN" dirty="0"/>
              <a:t>alue</a:t>
            </a:r>
            <a:endParaRPr lang="en-US" altLang="zh-CN" dirty="0"/>
          </a:p>
        </p:txBody>
      </p:sp>
      <p:sp>
        <p:nvSpPr>
          <p:cNvPr id="13" name="文本框 12"/>
          <p:cNvSpPr txBox="1"/>
          <p:nvPr/>
        </p:nvSpPr>
        <p:spPr>
          <a:xfrm>
            <a:off x="43543" y="6198740"/>
            <a:ext cx="12050487" cy="461665"/>
          </a:xfrm>
          <a:prstGeom prst="rect">
            <a:avLst/>
          </a:prstGeom>
          <a:solidFill>
            <a:schemeClr val="bg1">
              <a:lumMod val="85000"/>
              <a:alpha val="90000"/>
            </a:schemeClr>
          </a:solidFill>
          <a:effectLst>
            <a:outerShdw blurRad="50800" dist="38100" dir="2700000" algn="tl" rotWithShape="0">
              <a:prstClr val="black">
                <a:alpha val="40000"/>
              </a:prstClr>
            </a:outerShdw>
          </a:effectLst>
        </p:spPr>
        <p:txBody>
          <a:bodyPr wrap="square" rtlCol="0">
            <a:spAutoFit/>
          </a:bodyPr>
          <a:lstStyle/>
          <a:p>
            <a:pPr algn="ctr"/>
            <a:r>
              <a:rPr lang="en-US" altLang="zh-CN" sz="2400" dirty="0">
                <a:latin typeface="Times New Roman" panose="02020603050405020304" pitchFamily="18" charset="0"/>
                <a:cs typeface="Times New Roman" panose="02020603050405020304" pitchFamily="18" charset="0"/>
              </a:rPr>
              <a:t>Writing skills:</a:t>
            </a:r>
            <a:r>
              <a:rPr lang="zh-CN" altLang="en-US" sz="2400" dirty="0">
                <a:latin typeface="Times New Roman" panose="02020603050405020304" pitchFamily="18" charset="0"/>
                <a:cs typeface="Times New Roman" panose="02020603050405020304" pitchFamily="18" charset="0"/>
              </a:rPr>
              <a:t>〇对比优势</a:t>
            </a:r>
            <a:r>
              <a:rPr lang="zh-CN" altLang="en-US" sz="2400" dirty="0">
                <a:latin typeface="Times New Roman" panose="02020603050405020304" pitchFamily="18" charset="0"/>
                <a:ea typeface="等线" panose="02010600030101010101" pitchFamily="2" charset="-122"/>
                <a:cs typeface="Times New Roman" panose="02020603050405020304" pitchFamily="18" charset="0"/>
              </a:rPr>
              <a:t>〇场景举例〇情感表达</a:t>
            </a:r>
            <a:r>
              <a:rPr lang="zh-CN" altLang="en-US" sz="2400" dirty="0">
                <a:latin typeface="等线" panose="02010600030101010101" pitchFamily="2" charset="-122"/>
                <a:ea typeface="等线" panose="02010600030101010101" pitchFamily="2" charset="-122"/>
                <a:cs typeface="Times New Roman" panose="02020603050405020304" pitchFamily="18" charset="0"/>
              </a:rPr>
              <a:t>〇五感写作〇</a:t>
            </a:r>
            <a:endParaRPr lang="en-US" altLang="zh-CN" sz="2400" dirty="0">
              <a:latin typeface="Times New Roman" panose="02020603050405020304" pitchFamily="18" charset="0"/>
              <a:cs typeface="Times New Roman" panose="02020603050405020304" pitchFamily="18" charset="0"/>
            </a:endParaRPr>
          </a:p>
        </p:txBody>
      </p:sp>
      <p:sp>
        <p:nvSpPr>
          <p:cNvPr id="15" name="文本框 14"/>
          <p:cNvSpPr txBox="1"/>
          <p:nvPr/>
        </p:nvSpPr>
        <p:spPr>
          <a:xfrm>
            <a:off x="3278236" y="2711544"/>
            <a:ext cx="1727200" cy="369332"/>
          </a:xfrm>
          <a:prstGeom prst="rect">
            <a:avLst/>
          </a:prstGeom>
          <a:solidFill>
            <a:schemeClr val="bg1">
              <a:lumMod val="75000"/>
            </a:schemeClr>
          </a:solidFill>
          <a:effectLst>
            <a:outerShdw blurRad="50800" dist="38100" dir="2700000" algn="tl" rotWithShape="0">
              <a:prstClr val="black">
                <a:alpha val="40000"/>
              </a:prstClr>
            </a:outerShdw>
          </a:effectLst>
        </p:spPr>
        <p:txBody>
          <a:bodyPr wrap="square" rtlCol="0">
            <a:spAutoFit/>
          </a:bodyPr>
          <a:lstStyle/>
          <a:p>
            <a:pPr algn="ctr"/>
            <a:r>
              <a:rPr lang="zh-CN" altLang="en-US" dirty="0"/>
              <a:t>定语从句</a:t>
            </a:r>
            <a:endParaRPr lang="en-US" altLang="zh-CN" dirty="0"/>
          </a:p>
        </p:txBody>
      </p:sp>
      <p:sp>
        <p:nvSpPr>
          <p:cNvPr id="16" name="文本框 15"/>
          <p:cNvSpPr txBox="1"/>
          <p:nvPr/>
        </p:nvSpPr>
        <p:spPr>
          <a:xfrm>
            <a:off x="2939143" y="3398473"/>
            <a:ext cx="2066293" cy="369332"/>
          </a:xfrm>
          <a:prstGeom prst="rect">
            <a:avLst/>
          </a:prstGeom>
          <a:solidFill>
            <a:schemeClr val="bg1">
              <a:lumMod val="75000"/>
            </a:schemeClr>
          </a:solidFill>
          <a:effectLst>
            <a:outerShdw blurRad="50800" dist="38100" dir="2700000" algn="tl" rotWithShape="0">
              <a:prstClr val="black">
                <a:alpha val="40000"/>
              </a:prstClr>
            </a:outerShdw>
          </a:effectLst>
        </p:spPr>
        <p:txBody>
          <a:bodyPr wrap="square" rtlCol="0">
            <a:spAutoFit/>
          </a:bodyPr>
          <a:lstStyle/>
          <a:p>
            <a:pPr algn="ctr"/>
            <a:r>
              <a:rPr lang="zh-CN" altLang="en-US" dirty="0"/>
              <a:t>从句、句式、动词</a:t>
            </a:r>
            <a:endParaRPr lang="en-US" altLang="zh-CN" dirty="0"/>
          </a:p>
        </p:txBody>
      </p:sp>
      <p:sp>
        <p:nvSpPr>
          <p:cNvPr id="17" name="文本框 16"/>
          <p:cNvSpPr txBox="1"/>
          <p:nvPr/>
        </p:nvSpPr>
        <p:spPr>
          <a:xfrm>
            <a:off x="6732636" y="2719298"/>
            <a:ext cx="4468765" cy="369332"/>
          </a:xfrm>
          <a:prstGeom prst="rect">
            <a:avLst/>
          </a:prstGeom>
          <a:solidFill>
            <a:schemeClr val="bg1">
              <a:lumMod val="85000"/>
            </a:schemeClr>
          </a:solidFill>
          <a:effectLst>
            <a:outerShdw blurRad="50800" dist="38100" dir="2700000" algn="tl" rotWithShape="0">
              <a:prstClr val="black">
                <a:alpha val="40000"/>
              </a:prstClr>
            </a:outerShdw>
          </a:effectLst>
        </p:spPr>
        <p:txBody>
          <a:bodyPr wrap="square" rtlCol="0">
            <a:spAutoFit/>
          </a:bodyPr>
          <a:lstStyle/>
          <a:p>
            <a:pPr algn="ctr"/>
            <a:r>
              <a:rPr lang="en-US" altLang="zh-CN" dirty="0">
                <a:latin typeface="Times New Roman" panose="02020603050405020304" pitchFamily="18" charset="0"/>
                <a:cs typeface="Times New Roman" panose="02020603050405020304" pitchFamily="18" charset="0"/>
              </a:rPr>
              <a:t>XXX is a... that... / Designed to..., XXX..</a:t>
            </a:r>
            <a:endParaRPr lang="en-US" altLang="zh-CN" dirty="0">
              <a:latin typeface="Times New Roman" panose="02020603050405020304" pitchFamily="18" charset="0"/>
              <a:cs typeface="Times New Roman" panose="02020603050405020304" pitchFamily="18" charset="0"/>
            </a:endParaRPr>
          </a:p>
        </p:txBody>
      </p:sp>
      <p:sp>
        <p:nvSpPr>
          <p:cNvPr id="18" name="文本框 17"/>
          <p:cNvSpPr txBox="1"/>
          <p:nvPr/>
        </p:nvSpPr>
        <p:spPr>
          <a:xfrm>
            <a:off x="6732636" y="3398473"/>
            <a:ext cx="5187221" cy="369332"/>
          </a:xfrm>
          <a:prstGeom prst="rect">
            <a:avLst/>
          </a:prstGeom>
          <a:solidFill>
            <a:schemeClr val="bg1">
              <a:lumMod val="85000"/>
            </a:schemeClr>
          </a:solidFill>
          <a:effectLst>
            <a:outerShdw blurRad="50800" dist="38100" dir="2700000" algn="tl" rotWithShape="0">
              <a:prstClr val="black">
                <a:alpha val="40000"/>
              </a:prstClr>
            </a:outerShdw>
          </a:effectLst>
        </p:spPr>
        <p:txBody>
          <a:bodyPr wrap="square" rtlCol="0">
            <a:spAutoFit/>
          </a:bodyPr>
          <a:lstStyle/>
          <a:p>
            <a:pPr algn="ctr"/>
            <a:r>
              <a:rPr lang="en-US" altLang="zh-CN" dirty="0">
                <a:latin typeface="Times New Roman" panose="02020603050405020304" pitchFamily="18" charset="0"/>
                <a:cs typeface="Times New Roman" panose="02020603050405020304" pitchFamily="18" charset="0"/>
              </a:rPr>
              <a:t>(Technology/Tool) + (verb) + (target) + (to/for...)</a:t>
            </a:r>
            <a:endParaRPr lang="en-US" altLang="zh-CN" dirty="0">
              <a:latin typeface="Times New Roman" panose="02020603050405020304" pitchFamily="18" charset="0"/>
              <a:cs typeface="Times New Roman" panose="02020603050405020304" pitchFamily="18" charset="0"/>
            </a:endParaRPr>
          </a:p>
        </p:txBody>
      </p:sp>
      <p:sp>
        <p:nvSpPr>
          <p:cNvPr id="19" name="文本框 18"/>
          <p:cNvSpPr txBox="1"/>
          <p:nvPr/>
        </p:nvSpPr>
        <p:spPr>
          <a:xfrm>
            <a:off x="6732636" y="4660357"/>
            <a:ext cx="5187221" cy="646331"/>
          </a:xfrm>
          <a:prstGeom prst="rect">
            <a:avLst/>
          </a:prstGeom>
          <a:solidFill>
            <a:schemeClr val="bg1">
              <a:lumMod val="85000"/>
            </a:schemeClr>
          </a:solidFill>
          <a:effectLst>
            <a:outerShdw blurRad="50800" dist="38100" dir="2700000" algn="tl" rotWithShape="0">
              <a:prstClr val="black">
                <a:alpha val="40000"/>
              </a:prstClr>
            </a:outerShdw>
          </a:effectLst>
        </p:spPr>
        <p:txBody>
          <a:bodyPr wrap="square" rtlCol="0">
            <a:spAutoFit/>
          </a:bodyPr>
          <a:lstStyle/>
          <a:p>
            <a:pPr algn="ctr"/>
            <a:r>
              <a:rPr lang="en-US" altLang="zh-CN" dirty="0" err="1">
                <a:latin typeface="Times New Roman" panose="02020603050405020304" pitchFamily="18" charset="0"/>
                <a:cs typeface="Times New Roman" panose="02020603050405020304" pitchFamily="18" charset="0"/>
              </a:rPr>
              <a:t>Eg.</a:t>
            </a:r>
            <a:r>
              <a:rPr lang="en-US" altLang="zh-CN" dirty="0">
                <a:latin typeface="Times New Roman" panose="02020603050405020304" pitchFamily="18" charset="0"/>
                <a:cs typeface="Times New Roman" panose="02020603050405020304" pitchFamily="18" charset="0"/>
              </a:rPr>
              <a:t> Equipped with..., XXX can/enable...</a:t>
            </a:r>
            <a:endParaRPr lang="en-US" altLang="zh-CN" dirty="0">
              <a:latin typeface="Times New Roman" panose="02020603050405020304" pitchFamily="18" charset="0"/>
              <a:cs typeface="Times New Roman" panose="02020603050405020304" pitchFamily="18" charset="0"/>
            </a:endParaRPr>
          </a:p>
          <a:p>
            <a:pPr algn="ctr"/>
            <a:r>
              <a:rPr lang="en-US" altLang="zh-CN" dirty="0">
                <a:latin typeface="Times New Roman" panose="02020603050405020304" pitchFamily="18" charset="0"/>
                <a:cs typeface="Times New Roman" panose="02020603050405020304" pitchFamily="18" charset="0"/>
              </a:rPr>
              <a:t>Not only… but also…</a:t>
            </a:r>
            <a:endParaRPr lang="en-US" altLang="zh-CN"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inVertical)">
                                      <p:cBhvr>
                                        <p:cTn id="18" dur="500"/>
                                        <p:tgtEl>
                                          <p:spTgt spid="10"/>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barn(inVertical)">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barn(inVertical)">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barn(inVertical)">
                                      <p:cBhvr>
                                        <p:cTn id="31" dur="500"/>
                                        <p:tgtEl>
                                          <p:spTgt spid="17"/>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barn(inVertical)">
                                      <p:cBhvr>
                                        <p:cTn id="36" dur="500"/>
                                        <p:tgtEl>
                                          <p:spTgt spid="16"/>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barn(inVertical)">
                                      <p:cBhvr>
                                        <p:cTn id="41" dur="500"/>
                                        <p:tgtEl>
                                          <p:spTgt spid="18"/>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barn(inVertical)">
                                      <p:cBhvr>
                                        <p:cTn id="46" dur="500"/>
                                        <p:tgtEl>
                                          <p:spTgt spid="19"/>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barn(inVertical)">
                                      <p:cBhvr>
                                        <p:cTn id="5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10" grpId="0" animBg="1"/>
      <p:bldP spid="11" grpId="0" animBg="1"/>
      <p:bldP spid="12" grpId="0" animBg="1"/>
      <p:bldP spid="13" grpId="0" animBg="1"/>
      <p:bldP spid="15" grpId="0" animBg="1"/>
      <p:bldP spid="16" grpId="0" animBg="1"/>
      <p:bldP spid="17" grpId="0" animBg="1"/>
      <p:bldP spid="18" grpId="0" animBg="1"/>
      <p:bldP spid="1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387600" y="76200"/>
            <a:ext cx="1981200" cy="543675"/>
          </a:xfrm>
          <a:prstGeom prst="rect">
            <a:avLst/>
          </a:prstGeom>
          <a:solidFill>
            <a:schemeClr val="accent4">
              <a:lumMod val="40000"/>
              <a:lumOff val="60000"/>
              <a:alpha val="85000"/>
            </a:schemeClr>
          </a:solidFill>
          <a:effectLst>
            <a:outerShdw blurRad="50800" dist="38100" dir="5400000" algn="t" rotWithShape="0">
              <a:prstClr val="black">
                <a:alpha val="40000"/>
              </a:prstClr>
            </a:outerShdw>
          </a:effectLst>
        </p:spPr>
        <p:txBody>
          <a:bodyPr wrap="square">
            <a:spAutoFit/>
          </a:bodyPr>
          <a:lstStyle/>
          <a:p>
            <a:pPr marL="0" marR="0" lvl="0" indent="0" algn="l" defTabSz="609600" rtl="0" eaLnBrk="1" fontAlgn="auto" latinLnBrk="0" hangingPunct="1">
              <a:lnSpc>
                <a:spcPct val="100000"/>
              </a:lnSpc>
              <a:spcBef>
                <a:spcPts val="0"/>
              </a:spcBef>
              <a:spcAft>
                <a:spcPts val="0"/>
              </a:spcAft>
              <a:buClrTx/>
              <a:buSzTx/>
              <a:buFontTx/>
              <a:buNone/>
              <a:defRPr/>
            </a:pPr>
            <a:r>
              <a:rPr kumimoji="0" lang="zh-CN" altLang="en-US" sz="2935" b="1" i="0" u="none" strike="noStrike" kern="1200" cap="none" spc="0" normalizeH="0" baseline="0" noProof="0" dirty="0">
                <a:ln>
                  <a:noFill/>
                </a:ln>
                <a:solidFill>
                  <a:srgbClr val="466EE6"/>
                </a:solidFill>
                <a:effectLst/>
                <a:uLnTx/>
                <a:uFillTx/>
                <a:latin typeface="Times New Roman" panose="02020603050405020304" pitchFamily="18" charset="0"/>
                <a:ea typeface="宋体" panose="02010600030101010101" pitchFamily="2" charset="-122"/>
                <a:cs typeface="Times New Roman" panose="02020603050405020304" pitchFamily="18" charset="0"/>
              </a:rPr>
              <a:t>语言</a:t>
            </a:r>
            <a:r>
              <a:rPr kumimoji="0" lang="zh-CN" altLang="en-US" sz="2935" b="1" i="0" u="none" strike="noStrike" kern="1200" cap="none" spc="0" normalizeH="0" baseline="0" noProof="0" dirty="0">
                <a:ln>
                  <a:noFill/>
                </a:ln>
                <a:solidFill>
                  <a:srgbClr val="466EE6"/>
                </a:solidFill>
                <a:effectLst/>
                <a:uLnTx/>
                <a:uFillTx/>
                <a:latin typeface="宋体" panose="02010600030101010101" pitchFamily="2" charset="-122"/>
                <a:ea typeface="宋体" panose="02010600030101010101" pitchFamily="2" charset="-122"/>
                <a:cs typeface="+mn-cs"/>
              </a:rPr>
              <a:t> ◥</a:t>
            </a:r>
            <a:endParaRPr kumimoji="0" lang="zh-CN" altLang="en-US" sz="2935" b="1" i="0" u="none" strike="noStrike" kern="1200" cap="none" spc="0" normalizeH="0" baseline="0" noProof="0" dirty="0">
              <a:ln>
                <a:noFill/>
              </a:ln>
              <a:solidFill>
                <a:srgbClr val="466EE6"/>
              </a:solidFill>
              <a:effectLst/>
              <a:uLnTx/>
              <a:uFillTx/>
              <a:latin typeface="宋体" panose="02010600030101010101" pitchFamily="2" charset="-122"/>
              <a:ea typeface="宋体" panose="02010600030101010101" pitchFamily="2" charset="-122"/>
              <a:cs typeface="+mn-cs"/>
            </a:endParaRPr>
          </a:p>
        </p:txBody>
      </p:sp>
      <p:sp>
        <p:nvSpPr>
          <p:cNvPr id="5" name="文本框 4"/>
          <p:cNvSpPr txBox="1"/>
          <p:nvPr/>
        </p:nvSpPr>
        <p:spPr>
          <a:xfrm>
            <a:off x="0" y="76201"/>
            <a:ext cx="2387600" cy="543675"/>
          </a:xfrm>
          <a:prstGeom prst="rect">
            <a:avLst/>
          </a:prstGeom>
          <a:solidFill>
            <a:srgbClr val="466EE6">
              <a:alpha val="85000"/>
            </a:srgbClr>
          </a:solidFill>
          <a:effectLst>
            <a:outerShdw blurRad="50800" dist="38100" dir="5400000" algn="t" rotWithShape="0">
              <a:prstClr val="black">
                <a:alpha val="40000"/>
              </a:prstClr>
            </a:outerShdw>
          </a:effectLst>
        </p:spPr>
        <p:txBody>
          <a:bodyPr wrap="square">
            <a:spAutoFit/>
          </a:bodyPr>
          <a:lstStyle/>
          <a:p>
            <a:pPr marL="0" marR="0" lvl="0" indent="0" algn="l" defTabSz="609600" rtl="0" eaLnBrk="1" fontAlgn="auto" latinLnBrk="0" hangingPunct="1">
              <a:lnSpc>
                <a:spcPct val="100000"/>
              </a:lnSpc>
              <a:spcBef>
                <a:spcPts val="0"/>
              </a:spcBef>
              <a:spcAft>
                <a:spcPts val="0"/>
              </a:spcAft>
              <a:buClrTx/>
              <a:buSzTx/>
              <a:buFontTx/>
              <a:buNone/>
              <a:defRPr/>
            </a:pPr>
            <a:r>
              <a:rPr kumimoji="0" lang="zh-CN" altLang="en-US" sz="2935" b="1" i="0" u="none" strike="noStrike" kern="1200" cap="none" spc="0" normalizeH="0" baseline="0" noProof="0" dirty="0">
                <a:ln>
                  <a:noFill/>
                </a:ln>
                <a:solidFill>
                  <a:prstClr val="white"/>
                </a:solidFill>
                <a:effectLst/>
                <a:uLnTx/>
                <a:uFillTx/>
                <a:latin typeface="宋体" panose="02010600030101010101" pitchFamily="2" charset="-122"/>
                <a:ea typeface="宋体" panose="02010600030101010101" pitchFamily="2" charset="-122"/>
                <a:cs typeface="+mn-cs"/>
              </a:rPr>
              <a:t>范文赏析◥</a:t>
            </a:r>
            <a:endParaRPr kumimoji="0" lang="zh-CN" altLang="en-US" sz="2935" b="1" i="0" u="none" strike="noStrike" kern="1200" cap="none" spc="0" normalizeH="0" baseline="0" noProof="0" dirty="0">
              <a:ln>
                <a:noFill/>
              </a:ln>
              <a:solidFill>
                <a:prstClr val="white"/>
              </a:solidFill>
              <a:effectLst/>
              <a:uLnTx/>
              <a:uFillTx/>
              <a:latin typeface="宋体" panose="02010600030101010101" pitchFamily="2" charset="-122"/>
              <a:ea typeface="宋体" panose="02010600030101010101" pitchFamily="2" charset="-122"/>
              <a:cs typeface="+mn-cs"/>
            </a:endParaRPr>
          </a:p>
        </p:txBody>
      </p:sp>
      <p:sp>
        <p:nvSpPr>
          <p:cNvPr id="2" name="文本框 1"/>
          <p:cNvSpPr txBox="1"/>
          <p:nvPr/>
        </p:nvSpPr>
        <p:spPr>
          <a:xfrm>
            <a:off x="0" y="1856959"/>
            <a:ext cx="12192000" cy="830997"/>
          </a:xfrm>
          <a:prstGeom prst="rect">
            <a:avLst/>
          </a:prstGeom>
          <a:noFill/>
          <a:ln>
            <a:solidFill>
              <a:schemeClr val="tx1">
                <a:lumMod val="85000"/>
                <a:lumOff val="15000"/>
              </a:schemeClr>
            </a:solidFill>
          </a:ln>
        </p:spPr>
        <p:txBody>
          <a:bodyPr wrap="square">
            <a:spAutoFit/>
          </a:bodyPr>
          <a:lstStyle/>
          <a:p>
            <a:pPr defTabSz="914400"/>
            <a:r>
              <a:rPr lang="zh-CN" altLang="en-US" sz="1600" dirty="0">
                <a:solidFill>
                  <a:prstClr val="black"/>
                </a:solidFill>
                <a:latin typeface="等线" panose="02010600030101010101" pitchFamily="2" charset="-122"/>
                <a:ea typeface="等线" panose="02010600030101010101" pitchFamily="2" charset="-122"/>
              </a:rPr>
              <a:t>你校英文报“</a:t>
            </a:r>
            <a:r>
              <a:rPr lang="en-US" altLang="zh-CN" sz="1600" dirty="0">
                <a:solidFill>
                  <a:prstClr val="black"/>
                </a:solidFill>
                <a:latin typeface="等线" panose="02010600030101010101" pitchFamily="2" charset="-122"/>
                <a:ea typeface="等线" panose="02010600030101010101" pitchFamily="2" charset="-122"/>
              </a:rPr>
              <a:t>Campus Culture</a:t>
            </a:r>
            <a:r>
              <a:rPr lang="zh-CN" altLang="en-US" sz="1600" dirty="0">
                <a:solidFill>
                  <a:prstClr val="black"/>
                </a:solidFill>
                <a:latin typeface="等线" panose="02010600030101010101" pitchFamily="2" charset="-122"/>
                <a:ea typeface="等线" panose="02010600030101010101" pitchFamily="2" charset="-122"/>
              </a:rPr>
              <a:t>”栏目正在开展</a:t>
            </a:r>
            <a:r>
              <a:rPr lang="zh-CN" altLang="en-US" sz="1600" dirty="0">
                <a:solidFill>
                  <a:srgbClr val="FF0000"/>
                </a:solidFill>
                <a:latin typeface="等线" panose="02010600030101010101" pitchFamily="2" charset="-122"/>
                <a:ea typeface="等线" panose="02010600030101010101" pitchFamily="2" charset="-122"/>
              </a:rPr>
              <a:t>是否设立涂鸦墙（</a:t>
            </a:r>
            <a:r>
              <a:rPr lang="en-US" altLang="zh-CN" sz="1600" dirty="0">
                <a:solidFill>
                  <a:srgbClr val="FF0000"/>
                </a:solidFill>
                <a:latin typeface="等线" panose="02010600030101010101" pitchFamily="2" charset="-122"/>
                <a:ea typeface="等线" panose="02010600030101010101" pitchFamily="2" charset="-122"/>
              </a:rPr>
              <a:t>graffiti wall</a:t>
            </a:r>
            <a:r>
              <a:rPr lang="zh-CN" altLang="en-US" sz="1600" dirty="0">
                <a:solidFill>
                  <a:srgbClr val="FF0000"/>
                </a:solidFill>
                <a:latin typeface="等线" panose="02010600030101010101" pitchFamily="2" charset="-122"/>
                <a:ea typeface="等线" panose="02010600030101010101" pitchFamily="2" charset="-122"/>
              </a:rPr>
              <a:t>）</a:t>
            </a:r>
            <a:r>
              <a:rPr lang="zh-CN" altLang="en-US" sz="1600" dirty="0">
                <a:solidFill>
                  <a:prstClr val="black"/>
                </a:solidFill>
                <a:latin typeface="等线" panose="02010600030101010101" pitchFamily="2" charset="-122"/>
                <a:ea typeface="等线" panose="02010600030101010101" pitchFamily="2" charset="-122"/>
              </a:rPr>
              <a:t>的讨论，请你写一篇</a:t>
            </a:r>
            <a:r>
              <a:rPr lang="zh-CN" altLang="en-US" sz="1600" dirty="0">
                <a:solidFill>
                  <a:prstClr val="black"/>
                </a:solidFill>
                <a:highlight>
                  <a:srgbClr val="00FF00"/>
                </a:highlight>
                <a:latin typeface="等线" panose="02010600030101010101" pitchFamily="2" charset="-122"/>
                <a:ea typeface="等线" panose="02010600030101010101" pitchFamily="2" charset="-122"/>
              </a:rPr>
              <a:t>短文投稿</a:t>
            </a:r>
            <a:r>
              <a:rPr lang="zh-CN" altLang="en-US" sz="1600" dirty="0">
                <a:solidFill>
                  <a:prstClr val="black"/>
                </a:solidFill>
                <a:latin typeface="等线" panose="02010600030101010101" pitchFamily="2" charset="-122"/>
                <a:ea typeface="等线" panose="02010600030101010101" pitchFamily="2" charset="-122"/>
              </a:rPr>
              <a:t>，内容包括：</a:t>
            </a:r>
            <a:endParaRPr lang="zh-CN" altLang="en-US" sz="1600" dirty="0">
              <a:solidFill>
                <a:prstClr val="black"/>
              </a:solidFill>
              <a:latin typeface="等线" panose="02010600030101010101" pitchFamily="2" charset="-122"/>
              <a:ea typeface="等线" panose="02010600030101010101" pitchFamily="2" charset="-122"/>
            </a:endParaRPr>
          </a:p>
          <a:p>
            <a:pPr defTabSz="914400"/>
            <a:r>
              <a:rPr lang="en-US" altLang="zh-CN" sz="1600" dirty="0">
                <a:solidFill>
                  <a:srgbClr val="00B0F0"/>
                </a:solidFill>
                <a:latin typeface="等线" panose="02010600030101010101" pitchFamily="2" charset="-122"/>
                <a:ea typeface="等线" panose="02010600030101010101" pitchFamily="2" charset="-122"/>
              </a:rPr>
              <a:t>1.</a:t>
            </a:r>
            <a:r>
              <a:rPr lang="zh-CN" altLang="en-US" sz="1600" dirty="0">
                <a:solidFill>
                  <a:srgbClr val="00B0F0"/>
                </a:solidFill>
                <a:latin typeface="等线" panose="02010600030101010101" pitchFamily="2" charset="-122"/>
                <a:ea typeface="等线" panose="02010600030101010101" pitchFamily="2" charset="-122"/>
              </a:rPr>
              <a:t>你的见解；</a:t>
            </a:r>
            <a:endParaRPr lang="en-US" altLang="zh-CN" sz="1600" dirty="0">
              <a:solidFill>
                <a:srgbClr val="00B0F0"/>
              </a:solidFill>
              <a:latin typeface="等线" panose="02010600030101010101" pitchFamily="2" charset="-122"/>
              <a:ea typeface="等线" panose="02010600030101010101" pitchFamily="2" charset="-122"/>
            </a:endParaRPr>
          </a:p>
          <a:p>
            <a:pPr defTabSz="914400"/>
            <a:r>
              <a:rPr lang="en-US" altLang="zh-CN" sz="1600" dirty="0">
                <a:solidFill>
                  <a:srgbClr val="00B0F0"/>
                </a:solidFill>
                <a:latin typeface="等线" panose="02010600030101010101" pitchFamily="2" charset="-122"/>
                <a:ea typeface="等线" panose="02010600030101010101" pitchFamily="2" charset="-122"/>
              </a:rPr>
              <a:t>2.</a:t>
            </a:r>
            <a:r>
              <a:rPr lang="zh-CN" altLang="en-US" sz="1600" dirty="0">
                <a:solidFill>
                  <a:srgbClr val="00B0F0"/>
                </a:solidFill>
                <a:latin typeface="等线" panose="02010600030101010101" pitchFamily="2" charset="-122"/>
                <a:ea typeface="等线" panose="02010600030101010101" pitchFamily="2" charset="-122"/>
              </a:rPr>
              <a:t>你的建议</a:t>
            </a:r>
            <a:r>
              <a:rPr lang="zh-CN" altLang="en-US" sz="1600" dirty="0">
                <a:solidFill>
                  <a:prstClr val="black"/>
                </a:solidFill>
                <a:latin typeface="等线" panose="02010600030101010101" pitchFamily="2" charset="-122"/>
                <a:ea typeface="等线" panose="02010600030101010101" pitchFamily="2" charset="-122"/>
              </a:rPr>
              <a:t>。             </a:t>
            </a:r>
            <a:r>
              <a:rPr lang="zh-CN" altLang="en-US" sz="1600" b="1" dirty="0">
                <a:solidFill>
                  <a:prstClr val="black"/>
                </a:solidFill>
                <a:latin typeface="等线" panose="02010600030101010101" pitchFamily="2" charset="-122"/>
                <a:ea typeface="等线" panose="02010600030101010101" pitchFamily="2" charset="-122"/>
              </a:rPr>
              <a:t>绍兴二模</a:t>
            </a:r>
            <a:endParaRPr lang="zh-CN" altLang="en-US" sz="1600" b="1" dirty="0">
              <a:solidFill>
                <a:prstClr val="black"/>
              </a:solidFill>
              <a:latin typeface="等线" panose="02010600030101010101" pitchFamily="2" charset="-122"/>
              <a:ea typeface="等线" panose="02010600030101010101" pitchFamily="2" charset="-122"/>
            </a:endParaRPr>
          </a:p>
        </p:txBody>
      </p:sp>
      <p:sp>
        <p:nvSpPr>
          <p:cNvPr id="3" name="文本框 2"/>
          <p:cNvSpPr txBox="1"/>
          <p:nvPr/>
        </p:nvSpPr>
        <p:spPr>
          <a:xfrm>
            <a:off x="1" y="656962"/>
            <a:ext cx="12191999" cy="1200329"/>
          </a:xfrm>
          <a:prstGeom prst="rect">
            <a:avLst/>
          </a:prstGeom>
          <a:noFill/>
          <a:ln>
            <a:solidFill>
              <a:schemeClr val="tx1">
                <a:lumMod val="85000"/>
                <a:lumOff val="15000"/>
              </a:schemeClr>
            </a:solidFill>
          </a:ln>
        </p:spPr>
        <p:txBody>
          <a:bodyPr wrap="square">
            <a:spAutoFit/>
          </a:bodyPr>
          <a:lstStyle/>
          <a:p>
            <a:pPr defTabSz="914400"/>
            <a:r>
              <a:rPr lang="zh-CN" altLang="en-US" dirty="0">
                <a:solidFill>
                  <a:prstClr val="black"/>
                </a:solidFill>
                <a:latin typeface="等线" panose="02010600030101010101" pitchFamily="2" charset="-122"/>
                <a:ea typeface="等线" panose="02010600030101010101" pitchFamily="2" charset="-122"/>
              </a:rPr>
              <a:t>假定你是高中生李华，你校英语报正在开展关于“</a:t>
            </a:r>
            <a:r>
              <a:rPr lang="zh-CN" altLang="en-US" dirty="0">
                <a:solidFill>
                  <a:srgbClr val="FF0000"/>
                </a:solidFill>
                <a:latin typeface="等线" panose="02010600030101010101" pitchFamily="2" charset="-122"/>
                <a:ea typeface="等线" panose="02010600030101010101" pitchFamily="2" charset="-122"/>
              </a:rPr>
              <a:t>社区服务是否该列入毕业条件</a:t>
            </a:r>
            <a:r>
              <a:rPr lang="zh-CN" altLang="en-US" dirty="0">
                <a:solidFill>
                  <a:prstClr val="black"/>
                </a:solidFill>
                <a:latin typeface="等线" panose="02010600030101010101" pitchFamily="2" charset="-122"/>
                <a:ea typeface="等线" panose="02010600030101010101" pitchFamily="2" charset="-122"/>
              </a:rPr>
              <a:t>”的讨论，请你写一篇文章</a:t>
            </a:r>
            <a:r>
              <a:rPr lang="zh-CN" altLang="en-US" dirty="0">
                <a:solidFill>
                  <a:prstClr val="black"/>
                </a:solidFill>
                <a:highlight>
                  <a:srgbClr val="00FF00"/>
                </a:highlight>
                <a:latin typeface="等线" panose="02010600030101010101" pitchFamily="2" charset="-122"/>
                <a:ea typeface="等线" panose="02010600030101010101" pitchFamily="2" charset="-122"/>
              </a:rPr>
              <a:t>投稿</a:t>
            </a:r>
            <a:r>
              <a:rPr lang="zh-CN" altLang="en-US" dirty="0">
                <a:solidFill>
                  <a:prstClr val="black"/>
                </a:solidFill>
                <a:latin typeface="等线" panose="02010600030101010101" pitchFamily="2" charset="-122"/>
                <a:ea typeface="等线" panose="02010600030101010101" pitchFamily="2" charset="-122"/>
              </a:rPr>
              <a:t>，内容包括：</a:t>
            </a:r>
            <a:endParaRPr lang="zh-CN" altLang="en-US" dirty="0">
              <a:solidFill>
                <a:prstClr val="black"/>
              </a:solidFill>
              <a:latin typeface="等线" panose="02010600030101010101" pitchFamily="2" charset="-122"/>
              <a:ea typeface="等线" panose="02010600030101010101" pitchFamily="2" charset="-122"/>
            </a:endParaRPr>
          </a:p>
          <a:p>
            <a:pPr defTabSz="914400"/>
            <a:r>
              <a:rPr lang="en-US" altLang="zh-CN" dirty="0">
                <a:solidFill>
                  <a:srgbClr val="00B0F0"/>
                </a:solidFill>
                <a:latin typeface="等线" panose="02010600030101010101" pitchFamily="2" charset="-122"/>
                <a:ea typeface="等线" panose="02010600030101010101" pitchFamily="2" charset="-122"/>
              </a:rPr>
              <a:t>1.</a:t>
            </a:r>
            <a:r>
              <a:rPr lang="zh-CN" altLang="en-US" dirty="0">
                <a:solidFill>
                  <a:srgbClr val="00B0F0"/>
                </a:solidFill>
                <a:latin typeface="等线" panose="02010600030101010101" pitchFamily="2" charset="-122"/>
                <a:ea typeface="等线" panose="02010600030101010101" pitchFamily="2" charset="-122"/>
              </a:rPr>
              <a:t>你的观点</a:t>
            </a:r>
            <a:endParaRPr lang="zh-CN" altLang="en-US" dirty="0">
              <a:solidFill>
                <a:srgbClr val="00B0F0"/>
              </a:solidFill>
              <a:latin typeface="等线" panose="02010600030101010101" pitchFamily="2" charset="-122"/>
              <a:ea typeface="等线" panose="02010600030101010101" pitchFamily="2" charset="-122"/>
            </a:endParaRPr>
          </a:p>
          <a:p>
            <a:pPr defTabSz="914400"/>
            <a:r>
              <a:rPr lang="en-US" altLang="zh-CN" dirty="0">
                <a:solidFill>
                  <a:srgbClr val="00B0F0"/>
                </a:solidFill>
                <a:latin typeface="等线" panose="02010600030101010101" pitchFamily="2" charset="-122"/>
                <a:ea typeface="等线" panose="02010600030101010101" pitchFamily="2" charset="-122"/>
              </a:rPr>
              <a:t>2.</a:t>
            </a:r>
            <a:r>
              <a:rPr lang="zh-CN" altLang="en-US" dirty="0">
                <a:solidFill>
                  <a:srgbClr val="00B0F0"/>
                </a:solidFill>
                <a:latin typeface="等线" panose="02010600030101010101" pitchFamily="2" charset="-122"/>
                <a:ea typeface="等线" panose="02010600030101010101" pitchFamily="2" charset="-122"/>
              </a:rPr>
              <a:t>你的理由                  </a:t>
            </a:r>
            <a:r>
              <a:rPr lang="zh-CN" altLang="en-US" sz="1600" b="1" dirty="0">
                <a:solidFill>
                  <a:prstClr val="black"/>
                </a:solidFill>
                <a:latin typeface="等线" panose="02010600030101010101" pitchFamily="2" charset="-122"/>
                <a:ea typeface="等线" panose="02010600030101010101" pitchFamily="2" charset="-122"/>
              </a:rPr>
              <a:t>温州二模</a:t>
            </a:r>
            <a:endParaRPr lang="zh-CN" altLang="en-US" sz="1600" b="1" dirty="0">
              <a:solidFill>
                <a:prstClr val="black"/>
              </a:solidFill>
              <a:latin typeface="等线" panose="02010600030101010101" pitchFamily="2" charset="-122"/>
              <a:ea typeface="等线" panose="02010600030101010101" pitchFamily="2" charset="-122"/>
            </a:endParaRPr>
          </a:p>
        </p:txBody>
      </p:sp>
      <p:sp>
        <p:nvSpPr>
          <p:cNvPr id="6" name="文本框 5"/>
          <p:cNvSpPr txBox="1"/>
          <p:nvPr/>
        </p:nvSpPr>
        <p:spPr>
          <a:xfrm>
            <a:off x="-2720" y="2678875"/>
            <a:ext cx="12194720" cy="830997"/>
          </a:xfrm>
          <a:prstGeom prst="rect">
            <a:avLst/>
          </a:prstGeom>
          <a:noFill/>
          <a:ln>
            <a:solidFill>
              <a:schemeClr val="tx1">
                <a:lumMod val="85000"/>
                <a:lumOff val="15000"/>
              </a:schemeClr>
            </a:solidFill>
          </a:ln>
        </p:spPr>
        <p:txBody>
          <a:bodyPr wrap="square">
            <a:spAutoFit/>
          </a:bodyPr>
          <a:lstStyle/>
          <a:p>
            <a:pPr defTabSz="914400"/>
            <a:r>
              <a:rPr lang="zh-CN" altLang="en-US" sz="1600" dirty="0">
                <a:solidFill>
                  <a:prstClr val="black"/>
                </a:solidFill>
                <a:latin typeface="等线" panose="02010600030101010101" pitchFamily="2" charset="-122"/>
                <a:ea typeface="等线" panose="02010600030101010101" pitchFamily="2" charset="-122"/>
              </a:rPr>
              <a:t>你校英文报</a:t>
            </a:r>
            <a:r>
              <a:rPr lang="en-US" altLang="zh-CN" sz="1600" dirty="0">
                <a:solidFill>
                  <a:prstClr val="black"/>
                </a:solidFill>
                <a:latin typeface="等线" panose="02010600030101010101" pitchFamily="2" charset="-122"/>
                <a:ea typeface="等线" panose="02010600030101010101" pitchFamily="2" charset="-122"/>
              </a:rPr>
              <a:t>Y</a:t>
            </a:r>
            <a:r>
              <a:rPr lang="en-US" altLang="zh-CN" sz="1600" dirty="0" err="1">
                <a:solidFill>
                  <a:prstClr val="black"/>
                </a:solidFill>
                <a:latin typeface="等线" panose="02010600030101010101" pitchFamily="2" charset="-122"/>
                <a:ea typeface="等线" panose="02010600030101010101" pitchFamily="2" charset="-122"/>
              </a:rPr>
              <a:t>outh</a:t>
            </a:r>
            <a:r>
              <a:rPr lang="zh-CN" altLang="en-US" sz="1600" dirty="0">
                <a:solidFill>
                  <a:prstClr val="black"/>
                </a:solidFill>
                <a:latin typeface="等线" panose="02010600030101010101" pitchFamily="2" charset="-122"/>
                <a:ea typeface="等线" panose="02010600030101010101" pitchFamily="2" charset="-122"/>
              </a:rPr>
              <a:t>举办以“</a:t>
            </a:r>
            <a:r>
              <a:rPr lang="zh-CN" altLang="en-US" sz="1600" dirty="0">
                <a:solidFill>
                  <a:srgbClr val="FF0000"/>
                </a:solidFill>
                <a:latin typeface="等线" panose="02010600030101010101" pitchFamily="2" charset="-122"/>
                <a:ea typeface="等线" panose="02010600030101010101" pitchFamily="2" charset="-122"/>
              </a:rPr>
              <a:t>高三年级是否应该开车音乐课</a:t>
            </a:r>
            <a:r>
              <a:rPr lang="zh-CN" altLang="en-US" sz="1600" dirty="0">
                <a:solidFill>
                  <a:prstClr val="black"/>
                </a:solidFill>
                <a:latin typeface="等线" panose="02010600030101010101" pitchFamily="2" charset="-122"/>
                <a:ea typeface="等线" panose="02010600030101010101" pitchFamily="2" charset="-122"/>
              </a:rPr>
              <a:t>”为主题的征文比赛，请你写一篇</a:t>
            </a:r>
            <a:r>
              <a:rPr lang="zh-CN" altLang="en-US" sz="1600" dirty="0">
                <a:solidFill>
                  <a:prstClr val="black"/>
                </a:solidFill>
                <a:highlight>
                  <a:srgbClr val="00FF00"/>
                </a:highlight>
                <a:latin typeface="等线" panose="02010600030101010101" pitchFamily="2" charset="-122"/>
                <a:ea typeface="等线" panose="02010600030101010101" pitchFamily="2" charset="-122"/>
              </a:rPr>
              <a:t>短文投稿</a:t>
            </a:r>
            <a:r>
              <a:rPr lang="zh-CN" altLang="en-US" sz="1600" dirty="0">
                <a:solidFill>
                  <a:prstClr val="black"/>
                </a:solidFill>
                <a:latin typeface="等线" panose="02010600030101010101" pitchFamily="2" charset="-122"/>
                <a:ea typeface="等线" panose="02010600030101010101" pitchFamily="2" charset="-122"/>
              </a:rPr>
              <a:t>。内容包括：</a:t>
            </a:r>
            <a:endParaRPr lang="zh-CN" altLang="en-US" sz="1600" dirty="0">
              <a:solidFill>
                <a:prstClr val="black"/>
              </a:solidFill>
              <a:latin typeface="等线" panose="02010600030101010101" pitchFamily="2" charset="-122"/>
              <a:ea typeface="等线" panose="02010600030101010101" pitchFamily="2" charset="-122"/>
            </a:endParaRPr>
          </a:p>
          <a:p>
            <a:pPr defTabSz="914400"/>
            <a:r>
              <a:rPr lang="en-US" altLang="zh-CN" sz="1600" dirty="0">
                <a:solidFill>
                  <a:srgbClr val="00B0F0"/>
                </a:solidFill>
                <a:latin typeface="等线" panose="02010600030101010101" pitchFamily="2" charset="-122"/>
                <a:ea typeface="等线" panose="02010600030101010101" pitchFamily="2" charset="-122"/>
              </a:rPr>
              <a:t>1.</a:t>
            </a:r>
            <a:r>
              <a:rPr lang="zh-CN" altLang="en-US" sz="1600" dirty="0">
                <a:solidFill>
                  <a:srgbClr val="00B0F0"/>
                </a:solidFill>
                <a:latin typeface="等线" panose="02010600030101010101" pitchFamily="2" charset="-122"/>
                <a:ea typeface="等线" panose="02010600030101010101" pitchFamily="2" charset="-122"/>
              </a:rPr>
              <a:t>陈述观点；</a:t>
            </a:r>
            <a:endParaRPr lang="en-US" altLang="zh-CN" sz="1600" dirty="0">
              <a:solidFill>
                <a:srgbClr val="00B0F0"/>
              </a:solidFill>
              <a:latin typeface="等线" panose="02010600030101010101" pitchFamily="2" charset="-122"/>
              <a:ea typeface="等线" panose="02010600030101010101" pitchFamily="2" charset="-122"/>
            </a:endParaRPr>
          </a:p>
          <a:p>
            <a:pPr defTabSz="914400"/>
            <a:r>
              <a:rPr lang="en-US" altLang="zh-CN" sz="1600" dirty="0">
                <a:solidFill>
                  <a:srgbClr val="00B0F0"/>
                </a:solidFill>
                <a:latin typeface="等线" panose="02010600030101010101" pitchFamily="2" charset="-122"/>
                <a:ea typeface="等线" panose="02010600030101010101" pitchFamily="2" charset="-122"/>
              </a:rPr>
              <a:t>2.</a:t>
            </a:r>
            <a:r>
              <a:rPr lang="zh-CN" altLang="en-US" sz="1600" dirty="0">
                <a:solidFill>
                  <a:srgbClr val="00B0F0"/>
                </a:solidFill>
                <a:latin typeface="等线" panose="02010600030101010101" pitchFamily="2" charset="-122"/>
                <a:ea typeface="等线" panose="02010600030101010101" pitchFamily="2" charset="-122"/>
              </a:rPr>
              <a:t>说明理由</a:t>
            </a:r>
            <a:r>
              <a:rPr lang="zh-CN" altLang="en-US" sz="1600" dirty="0">
                <a:solidFill>
                  <a:prstClr val="black"/>
                </a:solidFill>
                <a:latin typeface="等线" panose="02010600030101010101" pitchFamily="2" charset="-122"/>
                <a:ea typeface="等线" panose="02010600030101010101" pitchFamily="2" charset="-122"/>
              </a:rPr>
              <a:t>。             </a:t>
            </a:r>
            <a:r>
              <a:rPr lang="zh-CN" altLang="en-US" sz="1600" b="1" dirty="0">
                <a:solidFill>
                  <a:prstClr val="black"/>
                </a:solidFill>
                <a:latin typeface="等线" panose="02010600030101010101" pitchFamily="2" charset="-122"/>
                <a:ea typeface="等线" panose="02010600030101010101" pitchFamily="2" charset="-122"/>
              </a:rPr>
              <a:t>台州二模</a:t>
            </a:r>
            <a:endParaRPr lang="en-US" altLang="zh-CN" sz="1600" b="1" dirty="0">
              <a:solidFill>
                <a:prstClr val="black"/>
              </a:solidFill>
              <a:latin typeface="等线" panose="02010600030101010101" pitchFamily="2" charset="-122"/>
              <a:ea typeface="等线" panose="02010600030101010101" pitchFamily="2" charset="-122"/>
            </a:endParaRPr>
          </a:p>
        </p:txBody>
      </p:sp>
      <p:sp>
        <p:nvSpPr>
          <p:cNvPr id="7" name="文本框 6"/>
          <p:cNvSpPr txBox="1"/>
          <p:nvPr/>
        </p:nvSpPr>
        <p:spPr>
          <a:xfrm>
            <a:off x="0" y="1907887"/>
            <a:ext cx="6096000" cy="4524315"/>
          </a:xfrm>
          <a:prstGeom prst="rect">
            <a:avLst/>
          </a:prstGeom>
          <a:solidFill>
            <a:schemeClr val="accent5">
              <a:lumMod val="20000"/>
              <a:lumOff val="80000"/>
            </a:schemeClr>
          </a:solidFill>
        </p:spPr>
        <p:txBody>
          <a:bodyPr wrap="square">
            <a:spAutoFit/>
          </a:bodyPr>
          <a:lstStyle/>
          <a:p>
            <a:pPr algn="ctr"/>
            <a:r>
              <a:rPr lang="en-US" altLang="zh-CN" dirty="0">
                <a:latin typeface="Times New Roman" panose="02020603050405020304" pitchFamily="18" charset="0"/>
                <a:cs typeface="Times New Roman" panose="02020603050405020304" pitchFamily="18" charset="0"/>
              </a:rPr>
              <a:t>Should Community Service be a Requirement for Graduation?</a:t>
            </a:r>
            <a:endParaRPr lang="en-US" altLang="zh-CN" dirty="0">
              <a:latin typeface="Times New Roman" panose="02020603050405020304" pitchFamily="18" charset="0"/>
              <a:cs typeface="Times New Roman" panose="02020603050405020304" pitchFamily="18" charset="0"/>
            </a:endParaRPr>
          </a:p>
          <a:p>
            <a:pPr algn="just"/>
            <a:r>
              <a:rPr lang="en-US" altLang="zh-CN" dirty="0">
                <a:latin typeface="Times New Roman" panose="02020603050405020304" pitchFamily="18" charset="0"/>
                <a:cs typeface="Times New Roman" panose="02020603050405020304" pitchFamily="18" charset="0"/>
              </a:rPr>
              <a:t>     </a:t>
            </a:r>
            <a:r>
              <a:rPr lang="en-US" altLang="zh-CN" dirty="0">
                <a:highlight>
                  <a:srgbClr val="00FF00"/>
                </a:highlight>
                <a:latin typeface="Times New Roman" panose="02020603050405020304" pitchFamily="18" charset="0"/>
                <a:cs typeface="Times New Roman" panose="02020603050405020304" pitchFamily="18" charset="0"/>
              </a:rPr>
              <a:t>When it comes to whether</a:t>
            </a:r>
            <a:r>
              <a:rPr lang="en-US" altLang="zh-CN" dirty="0">
                <a:latin typeface="Times New Roman" panose="02020603050405020304" pitchFamily="18" charset="0"/>
                <a:cs typeface="Times New Roman" panose="02020603050405020304" pitchFamily="18" charset="0"/>
              </a:rPr>
              <a:t> students should be required to complete community service to graduate, </a:t>
            </a:r>
            <a:r>
              <a:rPr lang="en-US" altLang="zh-CN" dirty="0">
                <a:highlight>
                  <a:srgbClr val="00FF00"/>
                </a:highlight>
                <a:latin typeface="Times New Roman" panose="02020603050405020304" pitchFamily="18" charset="0"/>
                <a:cs typeface="Times New Roman" panose="02020603050405020304" pitchFamily="18" charset="0"/>
              </a:rPr>
              <a:t>I firmly believe it makes great sense. </a:t>
            </a:r>
            <a:endParaRPr lang="en-US" altLang="zh-CN" dirty="0">
              <a:highlight>
                <a:srgbClr val="00FF00"/>
              </a:highlight>
              <a:latin typeface="Times New Roman" panose="02020603050405020304" pitchFamily="18" charset="0"/>
              <a:cs typeface="Times New Roman" panose="02020603050405020304" pitchFamily="18" charset="0"/>
            </a:endParaRPr>
          </a:p>
          <a:p>
            <a:pPr algn="just"/>
            <a:r>
              <a:rPr lang="en-US" altLang="zh-CN" dirty="0">
                <a:latin typeface="Times New Roman" panose="02020603050405020304" pitchFamily="18" charset="0"/>
                <a:cs typeface="Times New Roman" panose="02020603050405020304" pitchFamily="18" charset="0"/>
              </a:rPr>
              <a:t>     </a:t>
            </a:r>
            <a:r>
              <a:rPr lang="en-US" altLang="zh-CN" dirty="0">
                <a:highlight>
                  <a:srgbClr val="00FFFF"/>
                </a:highlight>
                <a:latin typeface="Times New Roman" panose="02020603050405020304" pitchFamily="18" charset="0"/>
                <a:cs typeface="Times New Roman" panose="02020603050405020304" pitchFamily="18" charset="0"/>
              </a:rPr>
              <a:t>Firstly</a:t>
            </a:r>
            <a:r>
              <a:rPr lang="en-US" altLang="zh-CN" dirty="0">
                <a:latin typeface="Times New Roman" panose="02020603050405020304" pitchFamily="18" charset="0"/>
                <a:cs typeface="Times New Roman" panose="02020603050405020304" pitchFamily="18" charset="0"/>
              </a:rPr>
              <a:t>, participating in community events allows us to see firsthand the difference we can make. It fosters a sense of social responsibility- an essential quality for any citizen. </a:t>
            </a:r>
            <a:r>
              <a:rPr lang="en-US" altLang="zh-CN" dirty="0">
                <a:highlight>
                  <a:srgbClr val="00FFFF"/>
                </a:highlight>
                <a:latin typeface="Times New Roman" panose="02020603050405020304" pitchFamily="18" charset="0"/>
                <a:cs typeface="Times New Roman" panose="02020603050405020304" pitchFamily="18" charset="0"/>
              </a:rPr>
              <a:t>Moreover</a:t>
            </a:r>
            <a:r>
              <a:rPr lang="en-US" altLang="zh-CN" dirty="0">
                <a:latin typeface="Times New Roman" panose="02020603050405020304" pitchFamily="18" charset="0"/>
                <a:cs typeface="Times New Roman" panose="02020603050405020304" pitchFamily="18" charset="0"/>
              </a:rPr>
              <a:t>, engaging in community service helps us develop skills like communication, teamwork, and leadership. These skills are invaluable </a:t>
            </a:r>
            <a:r>
              <a:rPr lang="en-US" altLang="zh-CN" dirty="0">
                <a:highlight>
                  <a:srgbClr val="FFFF00"/>
                </a:highlight>
                <a:latin typeface="Times New Roman" panose="02020603050405020304" pitchFamily="18" charset="0"/>
                <a:cs typeface="Times New Roman" panose="02020603050405020304" pitchFamily="18" charset="0"/>
              </a:rPr>
              <a:t>not only </a:t>
            </a:r>
            <a:r>
              <a:rPr lang="en-US" altLang="zh-CN" dirty="0">
                <a:latin typeface="Times New Roman" panose="02020603050405020304" pitchFamily="18" charset="0"/>
                <a:cs typeface="Times New Roman" panose="02020603050405020304" pitchFamily="18" charset="0"/>
              </a:rPr>
              <a:t>in academic settings </a:t>
            </a:r>
            <a:r>
              <a:rPr lang="en-US" altLang="zh-CN" dirty="0">
                <a:highlight>
                  <a:srgbClr val="FFFF00"/>
                </a:highlight>
                <a:latin typeface="Times New Roman" panose="02020603050405020304" pitchFamily="18" charset="0"/>
                <a:cs typeface="Times New Roman" panose="02020603050405020304" pitchFamily="18" charset="0"/>
              </a:rPr>
              <a:t>but also </a:t>
            </a:r>
            <a:r>
              <a:rPr lang="en-US" altLang="zh-CN" dirty="0">
                <a:latin typeface="Times New Roman" panose="02020603050405020304" pitchFamily="18" charset="0"/>
                <a:cs typeface="Times New Roman" panose="02020603050405020304" pitchFamily="18" charset="0"/>
              </a:rPr>
              <a:t>highly sought-after in the job market. They give us an edge in the competitive world.</a:t>
            </a:r>
            <a:endParaRPr lang="en-US" altLang="zh-CN" dirty="0">
              <a:latin typeface="Times New Roman" panose="02020603050405020304" pitchFamily="18" charset="0"/>
              <a:cs typeface="Times New Roman" panose="02020603050405020304" pitchFamily="18" charset="0"/>
            </a:endParaRPr>
          </a:p>
          <a:p>
            <a:pPr algn="just"/>
            <a:r>
              <a:rPr lang="en-US" altLang="zh-CN" dirty="0">
                <a:highlight>
                  <a:srgbClr val="00FFFF"/>
                </a:highlight>
                <a:latin typeface="Times New Roman" panose="02020603050405020304" pitchFamily="18" charset="0"/>
                <a:cs typeface="Times New Roman" panose="02020603050405020304" pitchFamily="18" charset="0"/>
              </a:rPr>
              <a:t>      In conclusion</a:t>
            </a:r>
            <a:r>
              <a:rPr lang="en-US" altLang="zh-CN" dirty="0">
                <a:latin typeface="Times New Roman" panose="02020603050405020304" pitchFamily="18" charset="0"/>
                <a:cs typeface="Times New Roman" panose="02020603050405020304" pitchFamily="18" charset="0"/>
              </a:rPr>
              <a:t>, making community service a graduation requirement better prepares us for life beyond high school. </a:t>
            </a:r>
            <a:r>
              <a:rPr lang="en-US" altLang="zh-CN" dirty="0">
                <a:highlight>
                  <a:srgbClr val="00FF00"/>
                </a:highlight>
                <a:latin typeface="Times New Roman" panose="02020603050405020304" pitchFamily="18" charset="0"/>
                <a:cs typeface="Times New Roman" panose="02020603050405020304" pitchFamily="18" charset="0"/>
              </a:rPr>
              <a:t>It equips us with </a:t>
            </a:r>
            <a:r>
              <a:rPr lang="en-US" altLang="zh-CN" dirty="0">
                <a:latin typeface="Times New Roman" panose="02020603050405020304" pitchFamily="18" charset="0"/>
                <a:cs typeface="Times New Roman" panose="02020603050405020304" pitchFamily="18" charset="0"/>
              </a:rPr>
              <a:t>skills and values </a:t>
            </a:r>
            <a:r>
              <a:rPr lang="en-US" altLang="zh-CN" dirty="0">
                <a:highlight>
                  <a:srgbClr val="FFFF00"/>
                </a:highlight>
                <a:latin typeface="Times New Roman" panose="02020603050405020304" pitchFamily="18" charset="0"/>
                <a:cs typeface="Times New Roman" panose="02020603050405020304" pitchFamily="18" charset="0"/>
              </a:rPr>
              <a:t>that</a:t>
            </a:r>
            <a:r>
              <a:rPr lang="en-US" altLang="zh-CN" dirty="0">
                <a:latin typeface="Times New Roman" panose="02020603050405020304" pitchFamily="18" charset="0"/>
                <a:cs typeface="Times New Roman" panose="02020603050405020304" pitchFamily="18" charset="0"/>
              </a:rPr>
              <a:t> will serve us well into the future.</a:t>
            </a:r>
            <a:endParaRPr lang="en-US" altLang="zh-CN" dirty="0">
              <a:latin typeface="Times New Roman" panose="02020603050405020304" pitchFamily="18" charset="0"/>
              <a:cs typeface="Times New Roman" panose="02020603050405020304" pitchFamily="18" charset="0"/>
            </a:endParaRPr>
          </a:p>
        </p:txBody>
      </p:sp>
      <p:sp>
        <p:nvSpPr>
          <p:cNvPr id="8" name="文本框 7"/>
          <p:cNvSpPr txBox="1"/>
          <p:nvPr/>
        </p:nvSpPr>
        <p:spPr>
          <a:xfrm>
            <a:off x="6204858" y="1911389"/>
            <a:ext cx="5987142" cy="4524315"/>
          </a:xfrm>
          <a:prstGeom prst="rect">
            <a:avLst/>
          </a:prstGeom>
          <a:solidFill>
            <a:schemeClr val="accent5">
              <a:lumMod val="20000"/>
              <a:lumOff val="80000"/>
            </a:schemeClr>
          </a:solidFill>
        </p:spPr>
        <p:txBody>
          <a:bodyPr wrap="square">
            <a:spAutoFit/>
          </a:bodyPr>
          <a:lstStyle/>
          <a:p>
            <a:pPr algn="ctr"/>
            <a:r>
              <a:rPr lang="en-US" altLang="zh-CN" dirty="0">
                <a:latin typeface="Times New Roman" panose="02020603050405020304" pitchFamily="18" charset="0"/>
                <a:cs typeface="Times New Roman" panose="02020603050405020304" pitchFamily="18" charset="0"/>
              </a:rPr>
              <a:t>Should Community Service be a Requirement for Graduation?</a:t>
            </a:r>
            <a:endParaRPr lang="en-US" altLang="zh-CN" dirty="0">
              <a:latin typeface="Times New Roman" panose="02020603050405020304" pitchFamily="18" charset="0"/>
              <a:cs typeface="Times New Roman" panose="02020603050405020304" pitchFamily="18" charset="0"/>
            </a:endParaRPr>
          </a:p>
          <a:p>
            <a:pPr algn="just"/>
            <a:r>
              <a:rPr lang="en-US" altLang="zh-CN" dirty="0">
                <a:latin typeface="Times New Roman" panose="02020603050405020304" pitchFamily="18" charset="0"/>
                <a:cs typeface="Times New Roman" panose="02020603050405020304" pitchFamily="18" charset="0"/>
              </a:rPr>
              <a:t>     Well-intentioned as it is. </a:t>
            </a:r>
            <a:r>
              <a:rPr lang="en-US" altLang="zh-CN" dirty="0">
                <a:highlight>
                  <a:srgbClr val="00FF00"/>
                </a:highlight>
                <a:latin typeface="Times New Roman" panose="02020603050405020304" pitchFamily="18" charset="0"/>
                <a:cs typeface="Times New Roman" panose="02020603050405020304" pitchFamily="18" charset="0"/>
              </a:rPr>
              <a:t>I don't think </a:t>
            </a:r>
            <a:r>
              <a:rPr lang="en-US" altLang="zh-CN" dirty="0">
                <a:latin typeface="Times New Roman" panose="02020603050405020304" pitchFamily="18" charset="0"/>
                <a:cs typeface="Times New Roman" panose="02020603050405020304" pitchFamily="18" charset="0"/>
              </a:rPr>
              <a:t>making community service a requirement for graduation </a:t>
            </a:r>
            <a:r>
              <a:rPr lang="en-US" altLang="zh-CN" dirty="0">
                <a:highlight>
                  <a:srgbClr val="00FF00"/>
                </a:highlight>
                <a:latin typeface="Times New Roman" panose="02020603050405020304" pitchFamily="18" charset="0"/>
                <a:cs typeface="Times New Roman" panose="02020603050405020304" pitchFamily="18" charset="0"/>
              </a:rPr>
              <a:t>is a wise choice</a:t>
            </a:r>
            <a:r>
              <a:rPr lang="en-US" altLang="zh-CN" dirty="0">
                <a:latin typeface="Times New Roman" panose="02020603050405020304" pitchFamily="18" charset="0"/>
                <a:cs typeface="Times New Roman" panose="02020603050405020304" pitchFamily="18" charset="0"/>
              </a:rPr>
              <a:t>.</a:t>
            </a:r>
            <a:endParaRPr lang="en-US" altLang="zh-CN" dirty="0">
              <a:latin typeface="Times New Roman" panose="02020603050405020304" pitchFamily="18" charset="0"/>
              <a:cs typeface="Times New Roman" panose="02020603050405020304" pitchFamily="18" charset="0"/>
            </a:endParaRPr>
          </a:p>
          <a:p>
            <a:pPr algn="just"/>
            <a:r>
              <a:rPr lang="en-US" altLang="zh-CN" dirty="0">
                <a:latin typeface="Times New Roman" panose="02020603050405020304" pitchFamily="18" charset="0"/>
                <a:cs typeface="Times New Roman" panose="02020603050405020304" pitchFamily="18" charset="0"/>
              </a:rPr>
              <a:t>     Volunteering should be motivated by a genuine desire to help others, not by obligation. </a:t>
            </a:r>
            <a:r>
              <a:rPr lang="en-US" altLang="zh-CN" dirty="0">
                <a:highlight>
                  <a:srgbClr val="FFFF00"/>
                </a:highlight>
                <a:latin typeface="Times New Roman" panose="02020603050405020304" pitchFamily="18" charset="0"/>
                <a:cs typeface="Times New Roman" panose="02020603050405020304" pitchFamily="18" charset="0"/>
              </a:rPr>
              <a:t>When</a:t>
            </a:r>
            <a:r>
              <a:rPr lang="en-US" altLang="zh-CN" dirty="0">
                <a:latin typeface="Times New Roman" panose="02020603050405020304" pitchFamily="18" charset="0"/>
                <a:cs typeface="Times New Roman" panose="02020603050405020304" pitchFamily="18" charset="0"/>
              </a:rPr>
              <a:t> it becomes a requirement, students may see it as just another item on their to-do list, </a:t>
            </a:r>
            <a:r>
              <a:rPr lang="en-US" altLang="zh-CN" dirty="0">
                <a:highlight>
                  <a:srgbClr val="FFFF00"/>
                </a:highlight>
                <a:latin typeface="Times New Roman" panose="02020603050405020304" pitchFamily="18" charset="0"/>
                <a:cs typeface="Times New Roman" panose="02020603050405020304" pitchFamily="18" charset="0"/>
              </a:rPr>
              <a:t>which</a:t>
            </a:r>
            <a:r>
              <a:rPr lang="en-US" altLang="zh-CN" dirty="0">
                <a:latin typeface="Times New Roman" panose="02020603050405020304" pitchFamily="18" charset="0"/>
                <a:cs typeface="Times New Roman" panose="02020603050405020304" pitchFamily="18" charset="0"/>
              </a:rPr>
              <a:t> weakens the heartfelt impact it should have. </a:t>
            </a:r>
            <a:r>
              <a:rPr lang="en-US" altLang="zh-CN" dirty="0">
                <a:highlight>
                  <a:srgbClr val="00FFFF"/>
                </a:highlight>
                <a:latin typeface="Times New Roman" panose="02020603050405020304" pitchFamily="18" charset="0"/>
                <a:cs typeface="Times New Roman" panose="02020603050405020304" pitchFamily="18" charset="0"/>
              </a:rPr>
              <a:t>Moreover</a:t>
            </a:r>
            <a:r>
              <a:rPr lang="en-US" altLang="zh-CN" dirty="0">
                <a:latin typeface="Times New Roman" panose="02020603050405020304" pitchFamily="18" charset="0"/>
                <a:cs typeface="Times New Roman" panose="02020603050405020304" pitchFamily="18" charset="0"/>
              </a:rPr>
              <a:t>, considering the different challenges students face </a:t>
            </a:r>
            <a:r>
              <a:rPr lang="en-US" altLang="zh-CN" dirty="0">
                <a:highlight>
                  <a:srgbClr val="FFFF00"/>
                </a:highlight>
                <a:latin typeface="Times New Roman" panose="02020603050405020304" pitchFamily="18" charset="0"/>
                <a:cs typeface="Times New Roman" panose="02020603050405020304" pitchFamily="18" charset="0"/>
              </a:rPr>
              <a:t>such as </a:t>
            </a:r>
            <a:r>
              <a:rPr lang="en-US" altLang="zh-CN" dirty="0">
                <a:latin typeface="Times New Roman" panose="02020603050405020304" pitchFamily="18" charset="0"/>
                <a:cs typeface="Times New Roman" panose="02020603050405020304" pitchFamily="18" charset="0"/>
              </a:rPr>
              <a:t>heavy schoolwork, family duties, or transportation issues, a one-size-fits-all requirement </a:t>
            </a:r>
            <a:r>
              <a:rPr lang="en-US" altLang="zh-CN" dirty="0">
                <a:highlight>
                  <a:srgbClr val="00FF00"/>
                </a:highlight>
                <a:latin typeface="Times New Roman" panose="02020603050405020304" pitchFamily="18" charset="0"/>
                <a:cs typeface="Times New Roman" panose="02020603050405020304" pitchFamily="18" charset="0"/>
              </a:rPr>
              <a:t>is not appropriate</a:t>
            </a:r>
            <a:r>
              <a:rPr lang="en-US" altLang="zh-CN" dirty="0">
                <a:latin typeface="Times New Roman" panose="02020603050405020304" pitchFamily="18" charset="0"/>
                <a:cs typeface="Times New Roman" panose="02020603050405020304" pitchFamily="18" charset="0"/>
              </a:rPr>
              <a:t>.</a:t>
            </a:r>
            <a:endParaRPr lang="en-US" altLang="zh-CN" dirty="0">
              <a:latin typeface="Times New Roman" panose="02020603050405020304" pitchFamily="18" charset="0"/>
              <a:cs typeface="Times New Roman" panose="02020603050405020304" pitchFamily="18" charset="0"/>
            </a:endParaRPr>
          </a:p>
          <a:p>
            <a:pPr algn="just"/>
            <a:r>
              <a:rPr lang="en-US" altLang="zh-CN" dirty="0">
                <a:latin typeface="Times New Roman" panose="02020603050405020304" pitchFamily="18" charset="0"/>
                <a:cs typeface="Times New Roman" panose="02020603050405020304" pitchFamily="18" charset="0"/>
              </a:rPr>
              <a:t>     </a:t>
            </a:r>
            <a:r>
              <a:rPr lang="en-US" altLang="zh-CN" dirty="0">
                <a:highlight>
                  <a:srgbClr val="00FFFF"/>
                </a:highlight>
                <a:latin typeface="Times New Roman" panose="02020603050405020304" pitchFamily="18" charset="0"/>
                <a:cs typeface="Times New Roman" panose="02020603050405020304" pitchFamily="18" charset="0"/>
              </a:rPr>
              <a:t>Therefore</a:t>
            </a:r>
            <a:r>
              <a:rPr lang="en-US" altLang="zh-CN" dirty="0">
                <a:latin typeface="Times New Roman" panose="02020603050405020304" pitchFamily="18" charset="0"/>
                <a:cs typeface="Times New Roman" panose="02020603050405020304" pitchFamily="18" charset="0"/>
              </a:rPr>
              <a:t>, schools should inspire students to get involved in community service instead of forcing them to participate. </a:t>
            </a:r>
            <a:r>
              <a:rPr lang="en-US" altLang="zh-CN" dirty="0">
                <a:highlight>
                  <a:srgbClr val="00FF00"/>
                </a:highlight>
                <a:latin typeface="Times New Roman" panose="02020603050405020304" pitchFamily="18" charset="0"/>
                <a:cs typeface="Times New Roman" panose="02020603050405020304" pitchFamily="18" charset="0"/>
              </a:rPr>
              <a:t>Only in this way will students</a:t>
            </a:r>
            <a:r>
              <a:rPr lang="en-US" altLang="zh-CN" dirty="0">
                <a:latin typeface="Times New Roman" panose="02020603050405020304" pitchFamily="18" charset="0"/>
                <a:cs typeface="Times New Roman" panose="02020603050405020304" pitchFamily="18" charset="0"/>
              </a:rPr>
              <a:t> be more likely to engage in community service, </a:t>
            </a:r>
            <a:r>
              <a:rPr lang="en-US" altLang="zh-CN" dirty="0">
                <a:highlight>
                  <a:srgbClr val="FFFF00"/>
                </a:highlight>
                <a:latin typeface="Times New Roman" panose="02020603050405020304" pitchFamily="18" charset="0"/>
                <a:cs typeface="Times New Roman" panose="02020603050405020304" pitchFamily="18" charset="0"/>
              </a:rPr>
              <a:t>creating</a:t>
            </a:r>
            <a:r>
              <a:rPr lang="en-US" altLang="zh-CN" dirty="0">
                <a:latin typeface="Times New Roman" panose="02020603050405020304" pitchFamily="18" charset="0"/>
                <a:cs typeface="Times New Roman" panose="02020603050405020304" pitchFamily="18" charset="0"/>
              </a:rPr>
              <a:t> a more meaningful and lasting impact.</a:t>
            </a:r>
            <a:endParaRPr lang="en-US" altLang="zh-CN" dirty="0">
              <a:latin typeface="Times New Roman" panose="02020603050405020304" pitchFamily="18" charset="0"/>
              <a:cs typeface="Times New Roman" panose="02020603050405020304" pitchFamily="18" charset="0"/>
            </a:endParaRPr>
          </a:p>
          <a:p>
            <a:pPr algn="just"/>
            <a:endParaRPr lang="en-US" altLang="zh-CN" dirty="0">
              <a:latin typeface="Times New Roman" panose="02020603050405020304" pitchFamily="18" charset="0"/>
              <a:cs typeface="Times New Roman" panose="02020603050405020304" pitchFamily="18" charset="0"/>
            </a:endParaRPr>
          </a:p>
        </p:txBody>
      </p:sp>
      <p:sp>
        <p:nvSpPr>
          <p:cNvPr id="9" name="文本框 8"/>
          <p:cNvSpPr txBox="1"/>
          <p:nvPr/>
        </p:nvSpPr>
        <p:spPr>
          <a:xfrm>
            <a:off x="5005436" y="2720864"/>
            <a:ext cx="1727200" cy="369332"/>
          </a:xfrm>
          <a:prstGeom prst="rect">
            <a:avLst/>
          </a:prstGeom>
          <a:solidFill>
            <a:srgbClr val="FFC000">
              <a:alpha val="90000"/>
            </a:srgbClr>
          </a:solidFill>
          <a:effectLst>
            <a:outerShdw blurRad="50800" dist="38100" dir="2700000" algn="tl" rotWithShape="0">
              <a:prstClr val="black">
                <a:alpha val="40000"/>
              </a:prstClr>
            </a:outerShdw>
          </a:effectLst>
        </p:spPr>
        <p:txBody>
          <a:bodyPr wrap="square" rtlCol="0">
            <a:spAutoFit/>
          </a:bodyPr>
          <a:lstStyle/>
          <a:p>
            <a:pPr algn="ctr"/>
            <a:r>
              <a:rPr lang="zh-CN" altLang="en-US" dirty="0"/>
              <a:t>个人层面</a:t>
            </a:r>
            <a:endParaRPr lang="en-US" altLang="zh-CN" dirty="0"/>
          </a:p>
        </p:txBody>
      </p:sp>
      <p:sp>
        <p:nvSpPr>
          <p:cNvPr id="10" name="文本框 9"/>
          <p:cNvSpPr txBox="1"/>
          <p:nvPr/>
        </p:nvSpPr>
        <p:spPr>
          <a:xfrm>
            <a:off x="5005436" y="4331456"/>
            <a:ext cx="1727200" cy="369332"/>
          </a:xfrm>
          <a:prstGeom prst="rect">
            <a:avLst/>
          </a:prstGeom>
          <a:solidFill>
            <a:srgbClr val="FFC000">
              <a:alpha val="90000"/>
            </a:srgbClr>
          </a:solidFill>
          <a:effectLst>
            <a:outerShdw blurRad="50800" dist="38100" dir="2700000" algn="tl" rotWithShape="0">
              <a:prstClr val="black">
                <a:alpha val="40000"/>
              </a:prstClr>
            </a:outerShdw>
          </a:effectLst>
        </p:spPr>
        <p:txBody>
          <a:bodyPr wrap="square" rtlCol="0">
            <a:spAutoFit/>
          </a:bodyPr>
          <a:lstStyle/>
          <a:p>
            <a:pPr algn="ctr"/>
            <a:r>
              <a:rPr lang="zh-CN" altLang="en-US" dirty="0"/>
              <a:t>社会层面</a:t>
            </a:r>
            <a:endParaRPr lang="en-US" altLang="zh-CN" dirty="0"/>
          </a:p>
        </p:txBody>
      </p:sp>
      <p:sp>
        <p:nvSpPr>
          <p:cNvPr id="11" name="文本框 10"/>
          <p:cNvSpPr txBox="1"/>
          <p:nvPr/>
        </p:nvSpPr>
        <p:spPr>
          <a:xfrm>
            <a:off x="454389" y="6430420"/>
            <a:ext cx="5187221" cy="369332"/>
          </a:xfrm>
          <a:prstGeom prst="rect">
            <a:avLst/>
          </a:prstGeom>
          <a:solidFill>
            <a:schemeClr val="bg1">
              <a:lumMod val="85000"/>
            </a:schemeClr>
          </a:solidFill>
          <a:effectLst>
            <a:outerShdw blurRad="50800" dist="38100" dir="2700000" algn="tl" rotWithShape="0">
              <a:prstClr val="black">
                <a:alpha val="40000"/>
              </a:prstClr>
            </a:outerShdw>
          </a:effectLst>
        </p:spPr>
        <p:txBody>
          <a:bodyPr wrap="square" rtlCol="0">
            <a:spAutoFit/>
          </a:bodyPr>
          <a:lstStyle/>
          <a:p>
            <a:pPr algn="ctr"/>
            <a:r>
              <a:rPr lang="zh-CN" altLang="en-US" dirty="0">
                <a:latin typeface="华文中宋" panose="02010600040101010101" pitchFamily="2" charset="-122"/>
                <a:ea typeface="华文中宋" panose="02010600040101010101" pitchFamily="2" charset="-122"/>
                <a:cs typeface="Times New Roman" panose="02020603050405020304" pitchFamily="18" charset="0"/>
              </a:rPr>
              <a:t>支持：呼吁行动</a:t>
            </a:r>
            <a:endParaRPr lang="en-US" altLang="zh-CN" dirty="0">
              <a:latin typeface="华文中宋" panose="02010600040101010101" pitchFamily="2" charset="-122"/>
              <a:ea typeface="华文中宋" panose="02010600040101010101" pitchFamily="2" charset="-122"/>
              <a:cs typeface="Times New Roman" panose="02020603050405020304" pitchFamily="18" charset="0"/>
            </a:endParaRPr>
          </a:p>
        </p:txBody>
      </p:sp>
      <p:sp>
        <p:nvSpPr>
          <p:cNvPr id="12" name="文本框 11"/>
          <p:cNvSpPr txBox="1"/>
          <p:nvPr/>
        </p:nvSpPr>
        <p:spPr>
          <a:xfrm>
            <a:off x="6550389" y="6430420"/>
            <a:ext cx="5187221" cy="369332"/>
          </a:xfrm>
          <a:prstGeom prst="rect">
            <a:avLst/>
          </a:prstGeom>
          <a:solidFill>
            <a:schemeClr val="bg1">
              <a:lumMod val="85000"/>
            </a:schemeClr>
          </a:solidFill>
          <a:effectLst>
            <a:outerShdw blurRad="50800" dist="38100" dir="2700000" algn="tl" rotWithShape="0">
              <a:prstClr val="black">
                <a:alpha val="40000"/>
              </a:prstClr>
            </a:outerShdw>
          </a:effectLst>
        </p:spPr>
        <p:txBody>
          <a:bodyPr wrap="square" rtlCol="0">
            <a:spAutoFit/>
          </a:bodyPr>
          <a:lstStyle/>
          <a:p>
            <a:pPr algn="ctr"/>
            <a:r>
              <a:rPr lang="zh-CN" altLang="en-US" dirty="0">
                <a:latin typeface="华文中宋" panose="02010600040101010101" pitchFamily="2" charset="-122"/>
                <a:ea typeface="华文中宋" panose="02010600040101010101" pitchFamily="2" charset="-122"/>
                <a:cs typeface="Times New Roman" panose="02020603050405020304" pitchFamily="18" charset="0"/>
              </a:rPr>
              <a:t>反对：提出替代方案</a:t>
            </a:r>
            <a:endParaRPr lang="en-US" altLang="zh-CN" dirty="0">
              <a:latin typeface="华文中宋" panose="02010600040101010101" pitchFamily="2" charset="-122"/>
              <a:ea typeface="华文中宋" panose="02010600040101010101" pitchFamily="2" charset="-122"/>
              <a:cs typeface="Times New Roman" panose="02020603050405020304" pitchFamily="18" charset="0"/>
            </a:endParaRPr>
          </a:p>
        </p:txBody>
      </p:sp>
      <p:sp>
        <p:nvSpPr>
          <p:cNvPr id="13" name="文本框 12"/>
          <p:cNvSpPr txBox="1"/>
          <p:nvPr/>
        </p:nvSpPr>
        <p:spPr>
          <a:xfrm>
            <a:off x="9307285" y="2255445"/>
            <a:ext cx="2778669" cy="369332"/>
          </a:xfrm>
          <a:prstGeom prst="rect">
            <a:avLst/>
          </a:prstGeom>
          <a:solidFill>
            <a:schemeClr val="bg1">
              <a:lumMod val="85000"/>
            </a:schemeClr>
          </a:solidFill>
          <a:effectLst>
            <a:outerShdw blurRad="50800" dist="38100" dir="2700000" algn="tl" rotWithShape="0">
              <a:prstClr val="black">
                <a:alpha val="40000"/>
              </a:prstClr>
            </a:outerShdw>
          </a:effectLst>
        </p:spPr>
        <p:txBody>
          <a:bodyPr wrap="square" rtlCol="0">
            <a:spAutoFit/>
          </a:bodyPr>
          <a:lstStyle/>
          <a:p>
            <a:pPr algn="ctr"/>
            <a:r>
              <a:rPr lang="zh-CN" altLang="en-US" dirty="0">
                <a:latin typeface="华文中宋" panose="02010600040101010101" pitchFamily="2" charset="-122"/>
                <a:ea typeface="华文中宋" panose="02010600040101010101" pitchFamily="2" charset="-122"/>
                <a:cs typeface="Times New Roman" panose="02020603050405020304" pitchFamily="18" charset="0"/>
              </a:rPr>
              <a:t>观点：避免绝对化</a:t>
            </a:r>
            <a:endParaRPr lang="en-US" altLang="zh-CN" dirty="0">
              <a:latin typeface="华文中宋" panose="02010600040101010101" pitchFamily="2" charset="-122"/>
              <a:ea typeface="华文中宋" panose="02010600040101010101" pitchFamily="2"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arn(inVertical)">
                                      <p:cBhvr>
                                        <p:cTn id="23" dur="500"/>
                                        <p:tgtEl>
                                          <p:spTgt spid="8"/>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arn(inVertical)">
                                      <p:cBhvr>
                                        <p:cTn id="26" dur="500"/>
                                        <p:tgtEl>
                                          <p:spTgt spid="9"/>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barn(inVertical)">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barn(inVertical)">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barn(inVertical)">
                                      <p:cBhvr>
                                        <p:cTn id="39" dur="500"/>
                                        <p:tgtEl>
                                          <p:spTgt spid="13"/>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barn(inVertical)">
                                      <p:cBhvr>
                                        <p:cTn id="4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6" grpId="0" animBg="1"/>
      <p:bldP spid="7" grpId="0" animBg="1"/>
      <p:bldP spid="8" grpId="0" animBg="1"/>
      <p:bldP spid="9" grpId="0" animBg="1"/>
      <p:bldP spid="10" grpId="0" animBg="1"/>
      <p:bldP spid="11" grpId="0" animBg="1"/>
      <p:bldP spid="12" grpId="0" animBg="1"/>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387600" y="76200"/>
            <a:ext cx="1981200" cy="543675"/>
          </a:xfrm>
          <a:prstGeom prst="rect">
            <a:avLst/>
          </a:prstGeom>
          <a:solidFill>
            <a:schemeClr val="accent4">
              <a:lumMod val="40000"/>
              <a:lumOff val="60000"/>
              <a:alpha val="85000"/>
            </a:schemeClr>
          </a:solidFill>
          <a:effectLst>
            <a:outerShdw blurRad="50800" dist="38100" dir="5400000" algn="t" rotWithShape="0">
              <a:prstClr val="black">
                <a:alpha val="40000"/>
              </a:prstClr>
            </a:outerShdw>
          </a:effectLst>
        </p:spPr>
        <p:txBody>
          <a:bodyPr wrap="square">
            <a:spAutoFit/>
          </a:bodyPr>
          <a:lstStyle/>
          <a:p>
            <a:pPr defTabSz="609600"/>
            <a:r>
              <a:rPr lang="zh-CN" altLang="en-US" sz="2935" b="1" dirty="0">
                <a:solidFill>
                  <a:srgbClr val="466EE6"/>
                </a:solidFill>
                <a:latin typeface="Times New Roman" panose="02020603050405020304" pitchFamily="18" charset="0"/>
                <a:ea typeface="宋体" panose="02010600030101010101" pitchFamily="2" charset="-122"/>
                <a:cs typeface="Times New Roman" panose="02020603050405020304" pitchFamily="18" charset="0"/>
              </a:rPr>
              <a:t>语言</a:t>
            </a:r>
            <a:r>
              <a:rPr lang="zh-CN" altLang="en-US" sz="2935" b="1" dirty="0">
                <a:solidFill>
                  <a:srgbClr val="466EE6"/>
                </a:solidFill>
                <a:latin typeface="宋体" panose="02010600030101010101" pitchFamily="2" charset="-122"/>
                <a:ea typeface="宋体" panose="02010600030101010101" pitchFamily="2" charset="-122"/>
              </a:rPr>
              <a:t> ◥</a:t>
            </a:r>
            <a:endParaRPr lang="zh-CN" altLang="en-US" sz="2935" b="1" dirty="0">
              <a:solidFill>
                <a:srgbClr val="466EE6"/>
              </a:solidFill>
              <a:latin typeface="宋体" panose="02010600030101010101" pitchFamily="2" charset="-122"/>
              <a:ea typeface="宋体" panose="02010600030101010101" pitchFamily="2" charset="-122"/>
            </a:endParaRPr>
          </a:p>
        </p:txBody>
      </p:sp>
      <p:sp>
        <p:nvSpPr>
          <p:cNvPr id="5" name="文本框 4"/>
          <p:cNvSpPr txBox="1"/>
          <p:nvPr/>
        </p:nvSpPr>
        <p:spPr>
          <a:xfrm>
            <a:off x="0" y="76201"/>
            <a:ext cx="2387600" cy="543675"/>
          </a:xfrm>
          <a:prstGeom prst="rect">
            <a:avLst/>
          </a:prstGeom>
          <a:solidFill>
            <a:srgbClr val="466EE6">
              <a:alpha val="85000"/>
            </a:srgbClr>
          </a:solidFill>
          <a:effectLst>
            <a:outerShdw blurRad="50800" dist="38100" dir="5400000" algn="t" rotWithShape="0">
              <a:prstClr val="black">
                <a:alpha val="40000"/>
              </a:prstClr>
            </a:outerShdw>
          </a:effectLst>
        </p:spPr>
        <p:txBody>
          <a:bodyPr wrap="square">
            <a:spAutoFit/>
          </a:bodyPr>
          <a:lstStyle/>
          <a:p>
            <a:pPr defTabSz="609600"/>
            <a:r>
              <a:rPr lang="zh-CN" altLang="en-US" sz="2935" b="1" dirty="0">
                <a:solidFill>
                  <a:prstClr val="white"/>
                </a:solidFill>
                <a:latin typeface="宋体" panose="02010600030101010101" pitchFamily="2" charset="-122"/>
                <a:ea typeface="宋体" panose="02010600030101010101" pitchFamily="2" charset="-122"/>
              </a:rPr>
              <a:t>范文赏析◥</a:t>
            </a:r>
            <a:endParaRPr lang="zh-CN" altLang="en-US" sz="2935" b="1" dirty="0">
              <a:solidFill>
                <a:prstClr val="white"/>
              </a:solidFill>
              <a:latin typeface="宋体" panose="02010600030101010101" pitchFamily="2" charset="-122"/>
              <a:ea typeface="宋体" panose="02010600030101010101" pitchFamily="2" charset="-122"/>
            </a:endParaRPr>
          </a:p>
        </p:txBody>
      </p:sp>
      <p:sp>
        <p:nvSpPr>
          <p:cNvPr id="6" name="文本框 5"/>
          <p:cNvSpPr txBox="1"/>
          <p:nvPr/>
        </p:nvSpPr>
        <p:spPr>
          <a:xfrm>
            <a:off x="111030" y="719471"/>
            <a:ext cx="5429799" cy="1477328"/>
          </a:xfrm>
          <a:prstGeom prst="rect">
            <a:avLst/>
          </a:prstGeom>
          <a:noFill/>
          <a:ln>
            <a:solidFill>
              <a:schemeClr val="tx1">
                <a:lumMod val="85000"/>
                <a:lumOff val="15000"/>
              </a:schemeClr>
            </a:solidFill>
          </a:ln>
        </p:spPr>
        <p:txBody>
          <a:bodyPr wrap="square">
            <a:spAutoFit/>
          </a:bodyPr>
          <a:lstStyle/>
          <a:p>
            <a:pPr defTabSz="914400"/>
            <a:r>
              <a:rPr lang="zh-CN" altLang="en-US" dirty="0">
                <a:solidFill>
                  <a:prstClr val="black"/>
                </a:solidFill>
                <a:latin typeface="等线" panose="02010600030101010101" pitchFamily="2" charset="-122"/>
                <a:ea typeface="等线" panose="02010600030101010101" pitchFamily="2" charset="-122"/>
              </a:rPr>
              <a:t>假定你是李华，你校</a:t>
            </a:r>
            <a:r>
              <a:rPr lang="zh-CN" altLang="en-US" dirty="0">
                <a:solidFill>
                  <a:srgbClr val="FF0000"/>
                </a:solidFill>
                <a:latin typeface="等线" panose="02010600030101010101" pitchFamily="2" charset="-122"/>
                <a:ea typeface="等线" panose="02010600030101010101" pitchFamily="2" charset="-122"/>
              </a:rPr>
              <a:t>有些学生把老师的照片制作成表情包</a:t>
            </a:r>
            <a:r>
              <a:rPr lang="en-US" altLang="zh-CN" dirty="0">
                <a:solidFill>
                  <a:srgbClr val="FF0000"/>
                </a:solidFill>
                <a:latin typeface="等线" panose="02010600030101010101" pitchFamily="2" charset="-122"/>
                <a:ea typeface="等线" panose="02010600030101010101" pitchFamily="2" charset="-122"/>
              </a:rPr>
              <a:t>(meme)</a:t>
            </a:r>
            <a:r>
              <a:rPr lang="zh-CN" altLang="en-US" dirty="0">
                <a:solidFill>
                  <a:srgbClr val="FF0000"/>
                </a:solidFill>
                <a:latin typeface="等线" panose="02010600030101010101" pitchFamily="2" charset="-122"/>
                <a:ea typeface="等线" panose="02010600030101010101" pitchFamily="2" charset="-122"/>
              </a:rPr>
              <a:t>并在社交媒体上传播</a:t>
            </a:r>
            <a:r>
              <a:rPr lang="zh-CN" altLang="en-US" dirty="0">
                <a:solidFill>
                  <a:prstClr val="black"/>
                </a:solidFill>
                <a:latin typeface="等线" panose="02010600030101010101" pitchFamily="2" charset="-122"/>
                <a:ea typeface="等线" panose="02010600030101010101" pitchFamily="2" charset="-122"/>
              </a:rPr>
              <a:t>，针对这一现象，请给校英语报 </a:t>
            </a:r>
            <a:r>
              <a:rPr lang="en-US" altLang="zh-CN" dirty="0">
                <a:solidFill>
                  <a:prstClr val="black"/>
                </a:solidFill>
                <a:latin typeface="等线" panose="02010600030101010101" pitchFamily="2" charset="-122"/>
                <a:ea typeface="等线" panose="02010600030101010101" pitchFamily="2" charset="-122"/>
              </a:rPr>
              <a:t>Letters </a:t>
            </a:r>
            <a:r>
              <a:rPr lang="zh-CN" altLang="en-US" dirty="0">
                <a:solidFill>
                  <a:prstClr val="black"/>
                </a:solidFill>
                <a:latin typeface="等线" panose="02010600030101010101" pitchFamily="2" charset="-122"/>
                <a:ea typeface="等线" panose="02010600030101010101" pitchFamily="2" charset="-122"/>
              </a:rPr>
              <a:t>专栏</a:t>
            </a:r>
            <a:r>
              <a:rPr lang="zh-CN" altLang="en-US" dirty="0">
                <a:solidFill>
                  <a:prstClr val="black"/>
                </a:solidFill>
                <a:highlight>
                  <a:srgbClr val="00FF00"/>
                </a:highlight>
                <a:latin typeface="等线" panose="02010600030101010101" pitchFamily="2" charset="-122"/>
                <a:ea typeface="等线" panose="02010600030101010101" pitchFamily="2" charset="-122"/>
              </a:rPr>
              <a:t>投稿</a:t>
            </a:r>
            <a:r>
              <a:rPr lang="zh-CN" altLang="en-US" dirty="0">
                <a:solidFill>
                  <a:prstClr val="black"/>
                </a:solidFill>
                <a:latin typeface="等线" panose="02010600030101010101" pitchFamily="2" charset="-122"/>
                <a:ea typeface="等线" panose="02010600030101010101" pitchFamily="2" charset="-122"/>
              </a:rPr>
              <a:t>，内容包括： </a:t>
            </a:r>
            <a:endParaRPr lang="zh-CN" altLang="en-US" dirty="0">
              <a:solidFill>
                <a:prstClr val="black"/>
              </a:solidFill>
              <a:latin typeface="等线" panose="02010600030101010101" pitchFamily="2" charset="-122"/>
              <a:ea typeface="等线" panose="02010600030101010101" pitchFamily="2" charset="-122"/>
            </a:endParaRPr>
          </a:p>
          <a:p>
            <a:pPr marL="342900" indent="-342900" defTabSz="914400">
              <a:buFontTx/>
              <a:buAutoNum type="arabicParenBoth"/>
            </a:pPr>
            <a:r>
              <a:rPr lang="zh-CN" altLang="en-US" dirty="0">
                <a:solidFill>
                  <a:srgbClr val="00B0F0"/>
                </a:solidFill>
                <a:latin typeface="等线" panose="02010600030101010101" pitchFamily="2" charset="-122"/>
                <a:ea typeface="等线" panose="02010600030101010101" pitchFamily="2" charset="-122"/>
              </a:rPr>
              <a:t>陈述观点； </a:t>
            </a:r>
            <a:endParaRPr lang="en-US" altLang="zh-CN" dirty="0">
              <a:solidFill>
                <a:srgbClr val="00B0F0"/>
              </a:solidFill>
              <a:latin typeface="等线" panose="02010600030101010101" pitchFamily="2" charset="-122"/>
              <a:ea typeface="等线" panose="02010600030101010101" pitchFamily="2" charset="-122"/>
            </a:endParaRPr>
          </a:p>
          <a:p>
            <a:pPr defTabSz="914400"/>
            <a:r>
              <a:rPr lang="en-US" altLang="zh-CN" dirty="0">
                <a:solidFill>
                  <a:srgbClr val="00B0F0"/>
                </a:solidFill>
                <a:latin typeface="等线" panose="02010600030101010101" pitchFamily="2" charset="-122"/>
                <a:ea typeface="等线" panose="02010600030101010101" pitchFamily="2" charset="-122"/>
              </a:rPr>
              <a:t>(2) </a:t>
            </a:r>
            <a:r>
              <a:rPr lang="zh-CN" altLang="en-US" dirty="0">
                <a:solidFill>
                  <a:srgbClr val="00B0F0"/>
                </a:solidFill>
                <a:latin typeface="等线" panose="02010600030101010101" pitchFamily="2" charset="-122"/>
                <a:ea typeface="等线" panose="02010600030101010101" pitchFamily="2" charset="-122"/>
              </a:rPr>
              <a:t>提出建议</a:t>
            </a:r>
            <a:r>
              <a:rPr lang="zh-CN" altLang="en-US" dirty="0">
                <a:solidFill>
                  <a:prstClr val="black"/>
                </a:solidFill>
                <a:latin typeface="等线" panose="02010600030101010101" pitchFamily="2" charset="-122"/>
                <a:ea typeface="等线" panose="02010600030101010101" pitchFamily="2" charset="-122"/>
              </a:rPr>
              <a:t>。           </a:t>
            </a:r>
            <a:r>
              <a:rPr lang="zh-CN" altLang="en-US" sz="1600" b="1" dirty="0">
                <a:solidFill>
                  <a:prstClr val="black"/>
                </a:solidFill>
                <a:latin typeface="等线" panose="02010600030101010101" pitchFamily="2" charset="-122"/>
                <a:ea typeface="等线" panose="02010600030101010101" pitchFamily="2" charset="-122"/>
              </a:rPr>
              <a:t>湖丽衢三地市</a:t>
            </a:r>
            <a:endParaRPr lang="zh-CN" altLang="en-US" sz="1600" b="1" dirty="0">
              <a:solidFill>
                <a:prstClr val="black"/>
              </a:solidFill>
              <a:latin typeface="等线" panose="02010600030101010101" pitchFamily="2" charset="-122"/>
              <a:ea typeface="等线" panose="02010600030101010101" pitchFamily="2" charset="-122"/>
            </a:endParaRPr>
          </a:p>
        </p:txBody>
      </p:sp>
      <p:sp>
        <p:nvSpPr>
          <p:cNvPr id="7" name="文本框 6"/>
          <p:cNvSpPr txBox="1"/>
          <p:nvPr/>
        </p:nvSpPr>
        <p:spPr>
          <a:xfrm>
            <a:off x="5845629" y="719471"/>
            <a:ext cx="6235341" cy="1323439"/>
          </a:xfrm>
          <a:prstGeom prst="rect">
            <a:avLst/>
          </a:prstGeom>
          <a:noFill/>
          <a:ln>
            <a:solidFill>
              <a:schemeClr val="tx1">
                <a:lumMod val="85000"/>
                <a:lumOff val="15000"/>
              </a:schemeClr>
            </a:solidFill>
          </a:ln>
        </p:spPr>
        <p:txBody>
          <a:bodyPr wrap="square">
            <a:spAutoFit/>
          </a:bodyPr>
          <a:lstStyle/>
          <a:p>
            <a:pPr defTabSz="914400"/>
            <a:r>
              <a:rPr lang="zh-CN" altLang="en-US" sz="1600" dirty="0">
                <a:solidFill>
                  <a:prstClr val="black"/>
                </a:solidFill>
                <a:latin typeface="等线" panose="02010600030101010101" pitchFamily="2" charset="-122"/>
                <a:ea typeface="等线" panose="02010600030101010101" pitchFamily="2" charset="-122"/>
              </a:rPr>
              <a:t>假如你是李华，你们学校的校报</a:t>
            </a:r>
            <a:r>
              <a:rPr lang="zh-CN" altLang="en-US" sz="1600" dirty="0">
                <a:solidFill>
                  <a:srgbClr val="0070C0"/>
                </a:solidFill>
                <a:latin typeface="等线" panose="02010600030101010101" pitchFamily="2" charset="-122"/>
                <a:ea typeface="等线" panose="02010600030101010101" pitchFamily="2" charset="-122"/>
              </a:rPr>
              <a:t>英语论坛</a:t>
            </a:r>
            <a:r>
              <a:rPr lang="en-US" altLang="zh-CN" sz="1600" dirty="0">
                <a:solidFill>
                  <a:prstClr val="black"/>
                </a:solidFill>
                <a:latin typeface="等线" panose="02010600030101010101" pitchFamily="2" charset="-122"/>
                <a:ea typeface="等线" panose="02010600030101010101" pitchFamily="2" charset="-122"/>
              </a:rPr>
              <a:t>(English Forum)</a:t>
            </a:r>
            <a:r>
              <a:rPr lang="zh-CN" altLang="en-US" sz="1600" dirty="0">
                <a:solidFill>
                  <a:prstClr val="black"/>
                </a:solidFill>
                <a:latin typeface="等线" panose="02010600030101010101" pitchFamily="2" charset="-122"/>
                <a:ea typeface="等线" panose="02010600030101010101" pitchFamily="2" charset="-122"/>
              </a:rPr>
              <a:t>正在组织一次讨论活动。主题是“</a:t>
            </a:r>
            <a:r>
              <a:rPr lang="en-US" altLang="zh-CN" sz="1600" b="1" dirty="0">
                <a:solidFill>
                  <a:srgbClr val="ED7D31">
                    <a:lumMod val="75000"/>
                  </a:srgbClr>
                </a:solidFill>
                <a:latin typeface="等线" panose="02010600030101010101" pitchFamily="2" charset="-122"/>
                <a:ea typeface="等线" panose="02010600030101010101" pitchFamily="2" charset="-122"/>
              </a:rPr>
              <a:t>AI And Our Study”</a:t>
            </a:r>
            <a:r>
              <a:rPr lang="zh-CN" altLang="en-US" sz="1600" b="1" dirty="0">
                <a:solidFill>
                  <a:srgbClr val="ED7D31">
                    <a:lumMod val="75000"/>
                  </a:srgbClr>
                </a:solidFill>
                <a:latin typeface="等线" panose="02010600030101010101" pitchFamily="2" charset="-122"/>
                <a:ea typeface="等线" panose="02010600030101010101" pitchFamily="2" charset="-122"/>
              </a:rPr>
              <a:t>。</a:t>
            </a:r>
            <a:endParaRPr lang="en-US" altLang="zh-CN" sz="1600" b="1" dirty="0">
              <a:solidFill>
                <a:srgbClr val="ED7D31">
                  <a:lumMod val="75000"/>
                </a:srgbClr>
              </a:solidFill>
              <a:latin typeface="等线" panose="02010600030101010101" pitchFamily="2" charset="-122"/>
              <a:ea typeface="等线" panose="02010600030101010101" pitchFamily="2" charset="-122"/>
            </a:endParaRPr>
          </a:p>
          <a:p>
            <a:pPr defTabSz="914400"/>
            <a:r>
              <a:rPr lang="zh-CN" altLang="en-US" sz="1600" dirty="0">
                <a:solidFill>
                  <a:prstClr val="black"/>
                </a:solidFill>
                <a:latin typeface="等线" panose="02010600030101010101" pitchFamily="2" charset="-122"/>
                <a:ea typeface="等线" panose="02010600030101010101" pitchFamily="2" charset="-122"/>
              </a:rPr>
              <a:t>请你写一篇英语文章</a:t>
            </a:r>
            <a:r>
              <a:rPr lang="zh-CN" altLang="en-US" sz="1600" dirty="0">
                <a:solidFill>
                  <a:prstClr val="black"/>
                </a:solidFill>
                <a:highlight>
                  <a:srgbClr val="00FF00"/>
                </a:highlight>
                <a:latin typeface="等线" panose="02010600030101010101" pitchFamily="2" charset="-122"/>
                <a:ea typeface="等线" panose="02010600030101010101" pitchFamily="2" charset="-122"/>
              </a:rPr>
              <a:t>投稿</a:t>
            </a:r>
            <a:r>
              <a:rPr lang="zh-CN" altLang="en-US" sz="1600" dirty="0">
                <a:solidFill>
                  <a:prstClr val="black"/>
                </a:solidFill>
                <a:latin typeface="等线" panose="02010600030101010101" pitchFamily="2" charset="-122"/>
                <a:ea typeface="等线" panose="02010600030101010101" pitchFamily="2" charset="-122"/>
              </a:rPr>
              <a:t>。内容包括</a:t>
            </a:r>
            <a:r>
              <a:rPr lang="en-US" altLang="zh-CN" sz="1600" dirty="0">
                <a:solidFill>
                  <a:prstClr val="black"/>
                </a:solidFill>
                <a:latin typeface="等线" panose="02010600030101010101" pitchFamily="2" charset="-122"/>
                <a:ea typeface="等线" panose="02010600030101010101" pitchFamily="2" charset="-122"/>
              </a:rPr>
              <a:t>:</a:t>
            </a:r>
            <a:endParaRPr lang="en-US" altLang="zh-CN" sz="1600" dirty="0">
              <a:solidFill>
                <a:prstClr val="black"/>
              </a:solidFill>
              <a:latin typeface="等线" panose="02010600030101010101" pitchFamily="2" charset="-122"/>
              <a:ea typeface="等线" panose="02010600030101010101" pitchFamily="2" charset="-122"/>
            </a:endParaRPr>
          </a:p>
          <a:p>
            <a:pPr defTabSz="914400"/>
            <a:r>
              <a:rPr lang="en-US" altLang="zh-CN" sz="1600" dirty="0">
                <a:solidFill>
                  <a:prstClr val="black"/>
                </a:solidFill>
                <a:latin typeface="等线" panose="02010600030101010101" pitchFamily="2" charset="-122"/>
                <a:ea typeface="等线" panose="02010600030101010101" pitchFamily="2" charset="-122"/>
              </a:rPr>
              <a:t>1.</a:t>
            </a:r>
            <a:r>
              <a:rPr lang="en-US" altLang="zh-CN" sz="1600" dirty="0">
                <a:solidFill>
                  <a:srgbClr val="0070C0"/>
                </a:solidFill>
                <a:latin typeface="等线" panose="02010600030101010101" pitchFamily="2" charset="-122"/>
                <a:ea typeface="等线" panose="02010600030101010101" pitchFamily="2" charset="-122"/>
              </a:rPr>
              <a:t>AI</a:t>
            </a:r>
            <a:r>
              <a:rPr lang="zh-CN" altLang="en-US" sz="1600" dirty="0">
                <a:solidFill>
                  <a:srgbClr val="0070C0"/>
                </a:solidFill>
                <a:latin typeface="等线" panose="02010600030101010101" pitchFamily="2" charset="-122"/>
                <a:ea typeface="等线" panose="02010600030101010101" pitchFamily="2" charset="-122"/>
              </a:rPr>
              <a:t>用于学习的现状</a:t>
            </a:r>
            <a:r>
              <a:rPr lang="en-US" altLang="zh-CN" sz="1600" dirty="0">
                <a:solidFill>
                  <a:prstClr val="black"/>
                </a:solidFill>
                <a:latin typeface="等线" panose="02010600030101010101" pitchFamily="2" charset="-122"/>
                <a:ea typeface="等线" panose="02010600030101010101" pitchFamily="2" charset="-122"/>
              </a:rPr>
              <a:t>;     </a:t>
            </a:r>
            <a:endParaRPr lang="en-US" altLang="zh-CN" sz="1600" dirty="0">
              <a:solidFill>
                <a:prstClr val="black"/>
              </a:solidFill>
              <a:latin typeface="等线" panose="02010600030101010101" pitchFamily="2" charset="-122"/>
              <a:ea typeface="等线" panose="02010600030101010101" pitchFamily="2" charset="-122"/>
            </a:endParaRPr>
          </a:p>
          <a:p>
            <a:pPr defTabSz="914400"/>
            <a:r>
              <a:rPr lang="en-US" altLang="zh-CN" sz="1600" dirty="0">
                <a:solidFill>
                  <a:prstClr val="black"/>
                </a:solidFill>
                <a:latin typeface="等线" panose="02010600030101010101" pitchFamily="2" charset="-122"/>
                <a:ea typeface="等线" panose="02010600030101010101" pitchFamily="2" charset="-122"/>
              </a:rPr>
              <a:t>2.</a:t>
            </a:r>
            <a:r>
              <a:rPr lang="zh-CN" altLang="en-US" sz="1600" dirty="0">
                <a:solidFill>
                  <a:srgbClr val="0070C0"/>
                </a:solidFill>
                <a:latin typeface="等线" panose="02010600030101010101" pitchFamily="2" charset="-122"/>
                <a:ea typeface="等线" panose="02010600030101010101" pitchFamily="2" charset="-122"/>
              </a:rPr>
              <a:t>你的看法或</a:t>
            </a:r>
            <a:r>
              <a:rPr lang="zh-CN" altLang="en-US" sz="1600" dirty="0">
                <a:solidFill>
                  <a:srgbClr val="FF0000"/>
                </a:solidFill>
                <a:latin typeface="等线" panose="02010600030101010101" pitchFamily="2" charset="-122"/>
                <a:ea typeface="等线" panose="02010600030101010101" pitchFamily="2" charset="-122"/>
              </a:rPr>
              <a:t>建议           </a:t>
            </a:r>
            <a:r>
              <a:rPr lang="zh-CN" altLang="en-US" sz="1600" b="1" dirty="0">
                <a:solidFill>
                  <a:prstClr val="black"/>
                </a:solidFill>
                <a:latin typeface="等线" panose="02010600030101010101" pitchFamily="2" charset="-122"/>
                <a:ea typeface="等线" panose="02010600030101010101" pitchFamily="2" charset="-122"/>
              </a:rPr>
              <a:t>金丽衢十二校</a:t>
            </a:r>
            <a:endParaRPr lang="zh-CN" altLang="en-US" sz="1600" b="1" dirty="0">
              <a:solidFill>
                <a:prstClr val="black"/>
              </a:solidFill>
              <a:latin typeface="等线" panose="02010600030101010101" pitchFamily="2" charset="-122"/>
              <a:ea typeface="等线" panose="02010600030101010101" pitchFamily="2" charset="-122"/>
            </a:endParaRPr>
          </a:p>
        </p:txBody>
      </p:sp>
      <p:sp>
        <p:nvSpPr>
          <p:cNvPr id="11" name="文本框 10"/>
          <p:cNvSpPr txBox="1"/>
          <p:nvPr/>
        </p:nvSpPr>
        <p:spPr>
          <a:xfrm>
            <a:off x="0" y="2397240"/>
            <a:ext cx="5540829" cy="3416320"/>
          </a:xfrm>
          <a:prstGeom prst="rect">
            <a:avLst/>
          </a:prstGeom>
          <a:solidFill>
            <a:schemeClr val="accent5">
              <a:lumMod val="20000"/>
              <a:lumOff val="80000"/>
            </a:schemeClr>
          </a:solidFill>
        </p:spPr>
        <p:txBody>
          <a:bodyPr wrap="square">
            <a:spAutoFit/>
          </a:bodyPr>
          <a:lstStyle/>
          <a:p>
            <a:pPr algn="just"/>
            <a:r>
              <a:rPr lang="en-US" altLang="zh-CN" dirty="0">
                <a:highlight>
                  <a:srgbClr val="00FF00"/>
                </a:highlight>
                <a:latin typeface="Times New Roman" panose="02020603050405020304" pitchFamily="18" charset="0"/>
                <a:cs typeface="Times New Roman" panose="02020603050405020304" pitchFamily="18" charset="0"/>
              </a:rPr>
              <a:t>      Recently it has come to my attention that some students </a:t>
            </a:r>
            <a:r>
              <a:rPr lang="en-US" altLang="zh-CN" dirty="0">
                <a:latin typeface="Times New Roman" panose="02020603050405020304" pitchFamily="18" charset="0"/>
                <a:cs typeface="Times New Roman" panose="02020603050405020304" pitchFamily="18" charset="0"/>
              </a:rPr>
              <a:t>are making memes with teachers' photos, </a:t>
            </a:r>
            <a:r>
              <a:rPr lang="en-US" altLang="zh-CN" dirty="0">
                <a:highlight>
                  <a:srgbClr val="FFFF00"/>
                </a:highlight>
                <a:latin typeface="Times New Roman" panose="02020603050405020304" pitchFamily="18" charset="0"/>
                <a:cs typeface="Times New Roman" panose="02020603050405020304" pitchFamily="18" charset="0"/>
              </a:rPr>
              <a:t>which </a:t>
            </a:r>
            <a:r>
              <a:rPr lang="en-US" altLang="zh-CN" dirty="0">
                <a:latin typeface="Times New Roman" panose="02020603050405020304" pitchFamily="18" charset="0"/>
                <a:cs typeface="Times New Roman" panose="02020603050405020304" pitchFamily="18" charset="0"/>
              </a:rPr>
              <a:t>is disrespectful. </a:t>
            </a:r>
            <a:r>
              <a:rPr lang="en-US" altLang="zh-CN" dirty="0">
                <a:highlight>
                  <a:srgbClr val="00FF00"/>
                </a:highlight>
                <a:latin typeface="Times New Roman" panose="02020603050405020304" pitchFamily="18" charset="0"/>
                <a:cs typeface="Times New Roman" panose="02020603050405020304" pitchFamily="18" charset="0"/>
              </a:rPr>
              <a:t>I'm not in </a:t>
            </a:r>
            <a:r>
              <a:rPr lang="en-US" altLang="zh-CN" dirty="0" err="1">
                <a:highlight>
                  <a:srgbClr val="00FF00"/>
                </a:highlight>
                <a:latin typeface="Times New Roman" panose="02020603050405020304" pitchFamily="18" charset="0"/>
                <a:cs typeface="Times New Roman" panose="02020603050405020304" pitchFamily="18" charset="0"/>
              </a:rPr>
              <a:t>favour</a:t>
            </a:r>
            <a:r>
              <a:rPr lang="en-US" altLang="zh-CN" dirty="0">
                <a:highlight>
                  <a:srgbClr val="00FF00"/>
                </a:highlight>
                <a:latin typeface="Times New Roman" panose="02020603050405020304" pitchFamily="18" charset="0"/>
                <a:cs typeface="Times New Roman" panose="02020603050405020304" pitchFamily="18" charset="0"/>
              </a:rPr>
              <a:t> of the </a:t>
            </a:r>
            <a:r>
              <a:rPr lang="en-US" altLang="zh-CN" dirty="0" err="1">
                <a:highlight>
                  <a:srgbClr val="00FF00"/>
                </a:highlight>
                <a:latin typeface="Times New Roman" panose="02020603050405020304" pitchFamily="18" charset="0"/>
                <a:cs typeface="Times New Roman" panose="02020603050405020304" pitchFamily="18" charset="0"/>
              </a:rPr>
              <a:t>behaviour</a:t>
            </a:r>
            <a:r>
              <a:rPr lang="en-US" altLang="zh-CN" dirty="0">
                <a:highlight>
                  <a:srgbClr val="00FF00"/>
                </a:highlight>
                <a:latin typeface="Times New Roman" panose="02020603050405020304" pitchFamily="18" charset="0"/>
                <a:cs typeface="Times New Roman" panose="02020603050405020304" pitchFamily="18" charset="0"/>
              </a:rPr>
              <a:t> because </a:t>
            </a:r>
            <a:r>
              <a:rPr lang="en-US" altLang="zh-CN" dirty="0">
                <a:latin typeface="Times New Roman" panose="02020603050405020304" pitchFamily="18" charset="0"/>
                <a:cs typeface="Times New Roman" panose="02020603050405020304" pitchFamily="18" charset="0"/>
              </a:rPr>
              <a:t>teachers are our role models to follow and are like our parents, bringing us love and warmth. </a:t>
            </a:r>
            <a:r>
              <a:rPr lang="en-US" altLang="zh-CN" dirty="0">
                <a:highlight>
                  <a:srgbClr val="00FF00"/>
                </a:highlight>
                <a:latin typeface="Times New Roman" panose="02020603050405020304" pitchFamily="18" charset="0"/>
                <a:cs typeface="Times New Roman" panose="02020603050405020304" pitchFamily="18" charset="0"/>
              </a:rPr>
              <a:t>The </a:t>
            </a:r>
            <a:r>
              <a:rPr lang="en-US" altLang="zh-CN" dirty="0" err="1">
                <a:highlight>
                  <a:srgbClr val="00FF00"/>
                </a:highlight>
                <a:latin typeface="Times New Roman" panose="02020603050405020304" pitchFamily="18" charset="0"/>
                <a:cs typeface="Times New Roman" panose="02020603050405020304" pitchFamily="18" charset="0"/>
              </a:rPr>
              <a:t>behaviour</a:t>
            </a:r>
            <a:r>
              <a:rPr lang="en-US" altLang="zh-CN" dirty="0">
                <a:highlight>
                  <a:srgbClr val="00FF00"/>
                </a:highlight>
                <a:latin typeface="Times New Roman" panose="02020603050405020304" pitchFamily="18" charset="0"/>
                <a:cs typeface="Times New Roman" panose="02020603050405020304" pitchFamily="18" charset="0"/>
              </a:rPr>
              <a:t> can harm </a:t>
            </a:r>
            <a:r>
              <a:rPr lang="en-US" altLang="zh-CN" dirty="0">
                <a:latin typeface="Times New Roman" panose="02020603050405020304" pitchFamily="18" charset="0"/>
                <a:cs typeface="Times New Roman" panose="02020603050405020304" pitchFamily="18" charset="0"/>
              </a:rPr>
              <a:t>the respect and dignity that teachers should deserve.</a:t>
            </a:r>
            <a:endParaRPr lang="en-US" altLang="zh-CN" dirty="0">
              <a:latin typeface="Times New Roman" panose="02020603050405020304" pitchFamily="18" charset="0"/>
              <a:cs typeface="Times New Roman" panose="02020603050405020304" pitchFamily="18" charset="0"/>
            </a:endParaRPr>
          </a:p>
          <a:p>
            <a:pPr algn="just"/>
            <a:r>
              <a:rPr lang="en-US" altLang="zh-CN" dirty="0">
                <a:latin typeface="Times New Roman" panose="02020603050405020304" pitchFamily="18" charset="0"/>
                <a:cs typeface="Times New Roman" panose="02020603050405020304" pitchFamily="18" charset="0"/>
              </a:rPr>
              <a:t>     </a:t>
            </a:r>
            <a:r>
              <a:rPr lang="en-US" altLang="zh-CN" dirty="0">
                <a:highlight>
                  <a:srgbClr val="00FF00"/>
                </a:highlight>
                <a:latin typeface="Times New Roman" panose="02020603050405020304" pitchFamily="18" charset="0"/>
                <a:cs typeface="Times New Roman" panose="02020603050405020304" pitchFamily="18" charset="0"/>
              </a:rPr>
              <a:t>To address the problem, I suggest </a:t>
            </a:r>
            <a:r>
              <a:rPr lang="en-US" altLang="zh-CN" dirty="0">
                <a:latin typeface="Times New Roman" panose="02020603050405020304" pitchFamily="18" charset="0"/>
                <a:cs typeface="Times New Roman" panose="02020603050405020304" pitchFamily="18" charset="0"/>
              </a:rPr>
              <a:t>the school organize workshops to highlight the importance of respecting teachers and consequences of such actions. </a:t>
            </a:r>
            <a:r>
              <a:rPr lang="en-US" altLang="zh-CN" dirty="0">
                <a:highlight>
                  <a:srgbClr val="00FFFF"/>
                </a:highlight>
                <a:latin typeface="Times New Roman" panose="02020603050405020304" pitchFamily="18" charset="0"/>
                <a:cs typeface="Times New Roman" panose="02020603050405020304" pitchFamily="18" charset="0"/>
              </a:rPr>
              <a:t>Additionally</a:t>
            </a:r>
            <a:r>
              <a:rPr lang="en-US" altLang="zh-CN" dirty="0">
                <a:latin typeface="Times New Roman" panose="02020603050405020304" pitchFamily="18" charset="0"/>
                <a:cs typeface="Times New Roman" panose="02020603050405020304" pitchFamily="18" charset="0"/>
              </a:rPr>
              <a:t>, </a:t>
            </a:r>
            <a:r>
              <a:rPr lang="en-US" altLang="zh-CN" dirty="0">
                <a:highlight>
                  <a:srgbClr val="00FF00"/>
                </a:highlight>
                <a:latin typeface="Times New Roman" panose="02020603050405020304" pitchFamily="18" charset="0"/>
                <a:cs typeface="Times New Roman" panose="02020603050405020304" pitchFamily="18" charset="0"/>
              </a:rPr>
              <a:t>it is a wise move to </a:t>
            </a:r>
            <a:r>
              <a:rPr lang="en-US" altLang="zh-CN" dirty="0">
                <a:latin typeface="Times New Roman" panose="02020603050405020304" pitchFamily="18" charset="0"/>
                <a:cs typeface="Times New Roman" panose="02020603050405020304" pitchFamily="18" charset="0"/>
              </a:rPr>
              <a:t>foster a more considerate culture among students.</a:t>
            </a:r>
            <a:endParaRPr lang="en-US" altLang="zh-CN" dirty="0">
              <a:latin typeface="Times New Roman" panose="02020603050405020304" pitchFamily="18" charset="0"/>
              <a:cs typeface="Times New Roman" panose="02020603050405020304" pitchFamily="18" charset="0"/>
            </a:endParaRPr>
          </a:p>
        </p:txBody>
      </p:sp>
      <p:sp>
        <p:nvSpPr>
          <p:cNvPr id="12" name="文本框 11"/>
          <p:cNvSpPr txBox="1"/>
          <p:nvPr/>
        </p:nvSpPr>
        <p:spPr>
          <a:xfrm>
            <a:off x="0" y="5858469"/>
            <a:ext cx="5540829" cy="923330"/>
          </a:xfrm>
          <a:prstGeom prst="rect">
            <a:avLst/>
          </a:prstGeom>
          <a:solidFill>
            <a:schemeClr val="bg1">
              <a:lumMod val="85000"/>
            </a:schemeClr>
          </a:solidFill>
        </p:spPr>
        <p:txBody>
          <a:bodyPr wrap="square">
            <a:spAutoFit/>
          </a:bodyPr>
          <a:lstStyle/>
          <a:p>
            <a:pPr algn="just"/>
            <a:r>
              <a:rPr lang="zh-CN" altLang="en-US" dirty="0">
                <a:latin typeface="Times New Roman" panose="02020603050405020304" pitchFamily="18" charset="0"/>
                <a:cs typeface="Times New Roman" panose="02020603050405020304" pitchFamily="18" charset="0"/>
              </a:rPr>
              <a:t>支持：拉进关系</a:t>
            </a:r>
            <a:r>
              <a:rPr lang="en-US" altLang="zh-CN" dirty="0">
                <a:latin typeface="Times New Roman" panose="02020603050405020304" pitchFamily="18" charset="0"/>
                <a:cs typeface="Times New Roman" panose="02020603050405020304" pitchFamily="18" charset="0"/>
              </a:rPr>
              <a:t>bridge/ </a:t>
            </a:r>
            <a:r>
              <a:rPr lang="zh-CN" altLang="en-US" dirty="0">
                <a:latin typeface="Times New Roman" panose="02020603050405020304" pitchFamily="18" charset="0"/>
                <a:cs typeface="Times New Roman" panose="02020603050405020304" pitchFamily="18" charset="0"/>
              </a:rPr>
              <a:t>激发创意</a:t>
            </a:r>
            <a:r>
              <a:rPr lang="en-US" altLang="zh-CN" dirty="0">
                <a:latin typeface="Times New Roman" panose="02020603050405020304" pitchFamily="18" charset="0"/>
                <a:cs typeface="Times New Roman" panose="02020603050405020304" pitchFamily="18" charset="0"/>
              </a:rPr>
              <a:t>stimulate</a:t>
            </a:r>
            <a:endParaRPr lang="zh-CN" altLang="en-US" dirty="0">
              <a:latin typeface="Times New Roman" panose="02020603050405020304" pitchFamily="18" charset="0"/>
              <a:cs typeface="Times New Roman" panose="02020603050405020304" pitchFamily="18" charset="0"/>
            </a:endParaRPr>
          </a:p>
          <a:p>
            <a:pPr algn="just"/>
            <a:r>
              <a:rPr lang="zh-CN" altLang="en-US" dirty="0">
                <a:latin typeface="Times New Roman" panose="02020603050405020304" pitchFamily="18" charset="0"/>
                <a:cs typeface="Times New Roman" panose="02020603050405020304" pitchFamily="18" charset="0"/>
              </a:rPr>
              <a:t>反对：不尊重</a:t>
            </a:r>
            <a:r>
              <a:rPr lang="en-US" altLang="zh-CN" dirty="0">
                <a:latin typeface="Times New Roman" panose="02020603050405020304" pitchFamily="18" charset="0"/>
                <a:cs typeface="Times New Roman" panose="02020603050405020304" pitchFamily="18" charset="0"/>
              </a:rPr>
              <a:t>disrespect/</a:t>
            </a:r>
            <a:r>
              <a:rPr lang="zh-CN" altLang="en-US" dirty="0">
                <a:latin typeface="Times New Roman" panose="02020603050405020304" pitchFamily="18" charset="0"/>
                <a:cs typeface="Times New Roman" panose="02020603050405020304" pitchFamily="18" charset="0"/>
              </a:rPr>
              <a:t>侵犯隐私</a:t>
            </a:r>
            <a:r>
              <a:rPr lang="en-US" altLang="zh-CN" dirty="0">
                <a:latin typeface="Times New Roman" panose="02020603050405020304" pitchFamily="18" charset="0"/>
                <a:cs typeface="Times New Roman" panose="02020603050405020304" pitchFamily="18" charset="0"/>
              </a:rPr>
              <a:t>invade/</a:t>
            </a:r>
            <a:r>
              <a:rPr lang="zh-CN" altLang="en-US" dirty="0">
                <a:latin typeface="Times New Roman" panose="02020603050405020304" pitchFamily="18" charset="0"/>
                <a:cs typeface="Times New Roman" panose="02020603050405020304" pitchFamily="18" charset="0"/>
              </a:rPr>
              <a:t>影响校园氛围</a:t>
            </a:r>
            <a:r>
              <a:rPr lang="en-US" altLang="zh-CN" dirty="0">
                <a:latin typeface="Times New Roman" panose="02020603050405020304" pitchFamily="18" charset="0"/>
                <a:cs typeface="Times New Roman" panose="02020603050405020304" pitchFamily="18" charset="0"/>
              </a:rPr>
              <a:t>affect</a:t>
            </a:r>
            <a:endParaRPr lang="zh-CN" altLang="en-US" dirty="0">
              <a:latin typeface="Times New Roman" panose="02020603050405020304" pitchFamily="18" charset="0"/>
              <a:cs typeface="Times New Roman" panose="02020603050405020304" pitchFamily="18" charset="0"/>
            </a:endParaRPr>
          </a:p>
        </p:txBody>
      </p:sp>
      <p:sp>
        <p:nvSpPr>
          <p:cNvPr id="13" name="文本框 12"/>
          <p:cNvSpPr txBox="1"/>
          <p:nvPr/>
        </p:nvSpPr>
        <p:spPr>
          <a:xfrm>
            <a:off x="3560715" y="3256003"/>
            <a:ext cx="1727200" cy="369332"/>
          </a:xfrm>
          <a:prstGeom prst="rect">
            <a:avLst/>
          </a:prstGeom>
          <a:solidFill>
            <a:srgbClr val="FFC000">
              <a:alpha val="90000"/>
            </a:srgbClr>
          </a:solidFill>
          <a:effectLst>
            <a:outerShdw blurRad="50800" dist="38100" dir="2700000" algn="tl" rotWithShape="0">
              <a:prstClr val="black">
                <a:alpha val="40000"/>
              </a:prstClr>
            </a:outerShdw>
          </a:effectLst>
        </p:spPr>
        <p:txBody>
          <a:bodyPr wrap="square" rtlCol="0">
            <a:spAutoFit/>
          </a:bodyPr>
          <a:lstStyle/>
          <a:p>
            <a:pPr algn="ctr"/>
            <a:r>
              <a:rPr lang="zh-CN" altLang="en-US" dirty="0"/>
              <a:t>行为意识</a:t>
            </a:r>
            <a:endParaRPr lang="en-US" altLang="zh-CN" dirty="0"/>
          </a:p>
        </p:txBody>
      </p:sp>
      <p:sp>
        <p:nvSpPr>
          <p:cNvPr id="14" name="文本框 13"/>
          <p:cNvSpPr txBox="1"/>
          <p:nvPr/>
        </p:nvSpPr>
        <p:spPr>
          <a:xfrm>
            <a:off x="3560715" y="4509761"/>
            <a:ext cx="1727200" cy="369332"/>
          </a:xfrm>
          <a:prstGeom prst="rect">
            <a:avLst/>
          </a:prstGeom>
          <a:solidFill>
            <a:srgbClr val="FFC000">
              <a:alpha val="90000"/>
            </a:srgbClr>
          </a:solidFill>
          <a:effectLst>
            <a:outerShdw blurRad="50800" dist="38100" dir="2700000" algn="tl" rotWithShape="0">
              <a:prstClr val="black">
                <a:alpha val="40000"/>
              </a:prstClr>
            </a:outerShdw>
          </a:effectLst>
        </p:spPr>
        <p:txBody>
          <a:bodyPr wrap="square" rtlCol="0">
            <a:spAutoFit/>
          </a:bodyPr>
          <a:lstStyle/>
          <a:p>
            <a:pPr algn="ctr"/>
            <a:r>
              <a:rPr lang="zh-CN" altLang="en-US" dirty="0"/>
              <a:t>道德意识</a:t>
            </a:r>
            <a:endParaRPr lang="en-US" altLang="zh-CN" dirty="0"/>
          </a:p>
        </p:txBody>
      </p:sp>
      <p:sp>
        <p:nvSpPr>
          <p:cNvPr id="15" name="文本框 14"/>
          <p:cNvSpPr txBox="1"/>
          <p:nvPr/>
        </p:nvSpPr>
        <p:spPr>
          <a:xfrm>
            <a:off x="5845630" y="2165038"/>
            <a:ext cx="6235340" cy="4524315"/>
          </a:xfrm>
          <a:prstGeom prst="rect">
            <a:avLst/>
          </a:prstGeom>
          <a:solidFill>
            <a:schemeClr val="accent5">
              <a:lumMod val="20000"/>
              <a:lumOff val="80000"/>
            </a:schemeClr>
          </a:solidFill>
        </p:spPr>
        <p:txBody>
          <a:bodyPr wrap="square">
            <a:spAutoFit/>
          </a:bodyPr>
          <a:lstStyle/>
          <a:p>
            <a:pPr algn="just"/>
            <a:r>
              <a:rPr lang="en-US" altLang="zh-CN" dirty="0">
                <a:latin typeface="Times New Roman" panose="02020603050405020304" pitchFamily="18" charset="0"/>
                <a:cs typeface="Times New Roman" panose="02020603050405020304" pitchFamily="18" charset="0"/>
              </a:rPr>
              <a:t>     As a high school student, I have noticed that </a:t>
            </a:r>
            <a:r>
              <a:rPr lang="en-US" altLang="zh-CN" dirty="0">
                <a:highlight>
                  <a:srgbClr val="00FF00"/>
                </a:highlight>
                <a:latin typeface="Times New Roman" panose="02020603050405020304" pitchFamily="18" charset="0"/>
                <a:cs typeface="Times New Roman" panose="02020603050405020304" pitchFamily="18" charset="0"/>
              </a:rPr>
              <a:t>AI is increasingly being used in our study</a:t>
            </a:r>
            <a:r>
              <a:rPr lang="en-US" altLang="zh-CN" dirty="0">
                <a:latin typeface="Times New Roman" panose="02020603050405020304" pitchFamily="18" charset="0"/>
                <a:cs typeface="Times New Roman" panose="02020603050405020304" pitchFamily="18" charset="0"/>
              </a:rPr>
              <a:t>. Many online learning platforms now incorporate AI to provide personalized study plans and real-time feedback.</a:t>
            </a:r>
            <a:endParaRPr lang="en-US" altLang="zh-CN" dirty="0">
              <a:latin typeface="Times New Roman" panose="02020603050405020304" pitchFamily="18" charset="0"/>
              <a:cs typeface="Times New Roman" panose="02020603050405020304" pitchFamily="18" charset="0"/>
            </a:endParaRPr>
          </a:p>
          <a:p>
            <a:pPr algn="just"/>
            <a:r>
              <a:rPr lang="en-US" altLang="zh-CN" dirty="0">
                <a:latin typeface="Times New Roman" panose="02020603050405020304" pitchFamily="18" charset="0"/>
                <a:cs typeface="Times New Roman" panose="02020603050405020304" pitchFamily="18" charset="0"/>
              </a:rPr>
              <a:t>     </a:t>
            </a:r>
            <a:r>
              <a:rPr lang="en-US" altLang="zh-CN" dirty="0">
                <a:highlight>
                  <a:srgbClr val="00FF00"/>
                </a:highlight>
                <a:latin typeface="Times New Roman" panose="02020603050405020304" pitchFamily="18" charset="0"/>
                <a:cs typeface="Times New Roman" panose="02020603050405020304" pitchFamily="18" charset="0"/>
              </a:rPr>
              <a:t>In my opinion, the use of AI in study has both advantages and challenges</a:t>
            </a:r>
            <a:r>
              <a:rPr lang="en-US" altLang="zh-CN" dirty="0">
                <a:latin typeface="Times New Roman" panose="02020603050405020304" pitchFamily="18" charset="0"/>
                <a:cs typeface="Times New Roman" panose="02020603050405020304" pitchFamily="18" charset="0"/>
              </a:rPr>
              <a:t>. </a:t>
            </a:r>
            <a:r>
              <a:rPr lang="en-US" altLang="zh-CN" dirty="0">
                <a:highlight>
                  <a:srgbClr val="00FFFF"/>
                </a:highlight>
                <a:latin typeface="Times New Roman" panose="02020603050405020304" pitchFamily="18" charset="0"/>
                <a:cs typeface="Times New Roman" panose="02020603050405020304" pitchFamily="18" charset="0"/>
              </a:rPr>
              <a:t>On one hand</a:t>
            </a:r>
            <a:r>
              <a:rPr lang="en-US" altLang="zh-CN" dirty="0">
                <a:latin typeface="Times New Roman" panose="02020603050405020304" pitchFamily="18" charset="0"/>
                <a:cs typeface="Times New Roman" panose="02020603050405020304" pitchFamily="18" charset="0"/>
              </a:rPr>
              <a:t>, it can adapt to our individual learning styles and paces, making learning more efficient. </a:t>
            </a:r>
            <a:r>
              <a:rPr lang="en-US" altLang="zh-CN" dirty="0">
                <a:highlight>
                  <a:srgbClr val="00FF00"/>
                </a:highlight>
                <a:latin typeface="Times New Roman" panose="02020603050405020304" pitchFamily="18" charset="0"/>
                <a:cs typeface="Times New Roman" panose="02020603050405020304" pitchFamily="18" charset="0"/>
              </a:rPr>
              <a:t>It can also offer </a:t>
            </a:r>
            <a:r>
              <a:rPr lang="en-US" altLang="zh-CN" dirty="0">
                <a:latin typeface="Times New Roman" panose="02020603050405020304" pitchFamily="18" charset="0"/>
                <a:cs typeface="Times New Roman" panose="02020603050405020304" pitchFamily="18" charset="0"/>
              </a:rPr>
              <a:t>immediate help and explanations when we encounter difficulties. </a:t>
            </a:r>
            <a:r>
              <a:rPr lang="en-US" altLang="zh-CN" dirty="0">
                <a:highlight>
                  <a:srgbClr val="00FFFF"/>
                </a:highlight>
                <a:latin typeface="Times New Roman" panose="02020603050405020304" pitchFamily="18" charset="0"/>
                <a:cs typeface="Times New Roman" panose="02020603050405020304" pitchFamily="18" charset="0"/>
              </a:rPr>
              <a:t>However, there are also concerns. </a:t>
            </a:r>
            <a:r>
              <a:rPr lang="en-US" altLang="zh-CN" dirty="0">
                <a:highlight>
                  <a:srgbClr val="FFFF00"/>
                </a:highlight>
                <a:latin typeface="Times New Roman" panose="02020603050405020304" pitchFamily="18" charset="0"/>
                <a:cs typeface="Times New Roman" panose="02020603050405020304" pitchFamily="18" charset="0"/>
              </a:rPr>
              <a:t>For example, </a:t>
            </a:r>
            <a:r>
              <a:rPr lang="en-US" altLang="zh-CN" dirty="0">
                <a:latin typeface="Times New Roman" panose="02020603050405020304" pitchFamily="18" charset="0"/>
                <a:cs typeface="Times New Roman" panose="02020603050405020304" pitchFamily="18" charset="0"/>
              </a:rPr>
              <a:t>over-reliance on AI might reduce our ability to think independently.</a:t>
            </a:r>
            <a:endParaRPr lang="en-US" altLang="zh-CN" dirty="0">
              <a:latin typeface="Times New Roman" panose="02020603050405020304" pitchFamily="18" charset="0"/>
              <a:cs typeface="Times New Roman" panose="02020603050405020304" pitchFamily="18" charset="0"/>
            </a:endParaRPr>
          </a:p>
          <a:p>
            <a:pPr algn="just"/>
            <a:r>
              <a:rPr lang="en-US" altLang="zh-CN" dirty="0">
                <a:highlight>
                  <a:srgbClr val="00FF00"/>
                </a:highlight>
                <a:latin typeface="Times New Roman" panose="02020603050405020304" pitchFamily="18" charset="0"/>
                <a:cs typeface="Times New Roman" panose="02020603050405020304" pitchFamily="18" charset="0"/>
              </a:rPr>
              <a:t>     To make the best of AI in our study, we should use it as a tool to assist us, but not rely on it completely. </a:t>
            </a:r>
            <a:r>
              <a:rPr lang="en-US" altLang="zh-CN" dirty="0">
                <a:latin typeface="Times New Roman" panose="02020603050405020304" pitchFamily="18" charset="0"/>
                <a:cs typeface="Times New Roman" panose="02020603050405020304" pitchFamily="18" charset="0"/>
              </a:rPr>
              <a:t>We still need to develop our own critical thinking and problem-solving skills. </a:t>
            </a:r>
            <a:r>
              <a:rPr lang="en-US" altLang="zh-CN" dirty="0">
                <a:highlight>
                  <a:srgbClr val="00FF00"/>
                </a:highlight>
                <a:latin typeface="Times New Roman" panose="02020603050405020304" pitchFamily="18" charset="0"/>
                <a:cs typeface="Times New Roman" panose="02020603050405020304" pitchFamily="18" charset="0"/>
              </a:rPr>
              <a:t>I believe that with the right approach, AI can greatly enhance</a:t>
            </a:r>
            <a:r>
              <a:rPr lang="en-US" altLang="zh-CN" dirty="0">
                <a:latin typeface="Times New Roman" panose="02020603050405020304" pitchFamily="18" charset="0"/>
                <a:cs typeface="Times New Roman" panose="02020603050405020304" pitchFamily="18" charset="0"/>
              </a:rPr>
              <a:t> our learning experience </a:t>
            </a:r>
            <a:r>
              <a:rPr lang="en-US" altLang="zh-CN" dirty="0">
                <a:highlight>
                  <a:srgbClr val="00FF00"/>
                </a:highlight>
                <a:latin typeface="Times New Roman" panose="02020603050405020304" pitchFamily="18" charset="0"/>
                <a:cs typeface="Times New Roman" panose="02020603050405020304" pitchFamily="18" charset="0"/>
              </a:rPr>
              <a:t>and help us </a:t>
            </a:r>
            <a:r>
              <a:rPr lang="en-US" altLang="zh-CN" dirty="0">
                <a:latin typeface="Times New Roman" panose="02020603050405020304" pitchFamily="18" charset="0"/>
                <a:cs typeface="Times New Roman" panose="02020603050405020304" pitchFamily="18" charset="0"/>
              </a:rPr>
              <a:t>achieve better academic results.</a:t>
            </a:r>
            <a:endParaRPr lang="en-US" altLang="zh-CN" dirty="0">
              <a:latin typeface="Times New Roman" panose="02020603050405020304" pitchFamily="18" charset="0"/>
              <a:cs typeface="Times New Roman" panose="02020603050405020304" pitchFamily="18" charset="0"/>
            </a:endParaRPr>
          </a:p>
          <a:p>
            <a:pPr algn="just"/>
            <a:endParaRPr lang="en-US" altLang="zh-CN"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barn(inVertical)">
                                      <p:cBhvr>
                                        <p:cTn id="20" dur="500"/>
                                        <p:tgtEl>
                                          <p:spTgt spid="12"/>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arn(inVertical)">
                                      <p:cBhvr>
                                        <p:cTn id="23" dur="500"/>
                                        <p:tgtEl>
                                          <p:spTgt spid="13"/>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barn(inVertical)">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barn(inVertical)">
                                      <p:cBhvr>
                                        <p:cTn id="3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1" grpId="0" animBg="1"/>
      <p:bldP spid="12" grpId="0" animBg="1"/>
      <p:bldP spid="13" grpId="0" animBg="1"/>
      <p:bldP spid="14" grpId="0" animBg="1"/>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0" y="76201"/>
            <a:ext cx="2387600" cy="543675"/>
          </a:xfrm>
          <a:prstGeom prst="rect">
            <a:avLst/>
          </a:prstGeom>
          <a:solidFill>
            <a:srgbClr val="466EE6">
              <a:alpha val="85000"/>
            </a:srgbClr>
          </a:solidFill>
          <a:effectLst>
            <a:outerShdw blurRad="50800" dist="38100" dir="5400000" algn="t" rotWithShape="0">
              <a:prstClr val="black">
                <a:alpha val="40000"/>
              </a:prstClr>
            </a:outerShdw>
          </a:effectLst>
        </p:spPr>
        <p:txBody>
          <a:bodyPr wrap="square">
            <a:spAutoFit/>
          </a:bodyPr>
          <a:lstStyle/>
          <a:p>
            <a:pPr marL="0" marR="0" lvl="0" indent="0" algn="l" defTabSz="609600" rtl="0" eaLnBrk="1" fontAlgn="auto" latinLnBrk="0" hangingPunct="1">
              <a:lnSpc>
                <a:spcPct val="100000"/>
              </a:lnSpc>
              <a:spcBef>
                <a:spcPts val="0"/>
              </a:spcBef>
              <a:spcAft>
                <a:spcPts val="0"/>
              </a:spcAft>
              <a:buClrTx/>
              <a:buSzTx/>
              <a:buFontTx/>
              <a:buNone/>
              <a:defRPr/>
            </a:pPr>
            <a:r>
              <a:rPr lang="zh-CN" altLang="en-US" sz="2935" b="1" dirty="0">
                <a:solidFill>
                  <a:prstClr val="white"/>
                </a:solidFill>
                <a:latin typeface="宋体" panose="02010600030101010101" pitchFamily="2" charset="-122"/>
                <a:ea typeface="宋体" panose="02010600030101010101" pitchFamily="2" charset="-122"/>
              </a:rPr>
              <a:t>真题</a:t>
            </a:r>
            <a:r>
              <a:rPr kumimoji="0" lang="zh-CN" altLang="en-US" sz="2935" b="1" i="0" u="none" strike="noStrike" kern="1200" cap="none" spc="0" normalizeH="0" baseline="0" noProof="0" dirty="0">
                <a:ln>
                  <a:noFill/>
                </a:ln>
                <a:solidFill>
                  <a:prstClr val="white"/>
                </a:solidFill>
                <a:effectLst/>
                <a:uLnTx/>
                <a:uFillTx/>
                <a:latin typeface="宋体" panose="02010600030101010101" pitchFamily="2" charset="-122"/>
                <a:ea typeface="宋体" panose="02010600030101010101" pitchFamily="2" charset="-122"/>
                <a:cs typeface="+mn-cs"/>
              </a:rPr>
              <a:t>赏析◥</a:t>
            </a:r>
            <a:endParaRPr kumimoji="0" lang="zh-CN" altLang="en-US" sz="2935" b="1" i="0" u="none" strike="noStrike" kern="1200" cap="none" spc="0" normalizeH="0" baseline="0" noProof="0" dirty="0">
              <a:ln>
                <a:noFill/>
              </a:ln>
              <a:solidFill>
                <a:prstClr val="white"/>
              </a:solidFill>
              <a:effectLst/>
              <a:uLnTx/>
              <a:uFillTx/>
              <a:latin typeface="宋体" panose="02010600030101010101" pitchFamily="2" charset="-122"/>
              <a:ea typeface="宋体" panose="02010600030101010101" pitchFamily="2" charset="-122"/>
              <a:cs typeface="+mn-cs"/>
            </a:endParaRPr>
          </a:p>
        </p:txBody>
      </p:sp>
      <p:sp>
        <p:nvSpPr>
          <p:cNvPr id="2" name="文本框 1"/>
          <p:cNvSpPr txBox="1"/>
          <p:nvPr/>
        </p:nvSpPr>
        <p:spPr>
          <a:xfrm>
            <a:off x="119742" y="746101"/>
            <a:ext cx="6172201" cy="1631216"/>
          </a:xfrm>
          <a:prstGeom prst="rect">
            <a:avLst/>
          </a:prstGeom>
          <a:noFill/>
          <a:ln w="19050">
            <a:solidFill>
              <a:srgbClr val="FF0000"/>
            </a:solidFill>
          </a:ln>
          <a:effectLst>
            <a:softEdge rad="0"/>
          </a:effectLst>
        </p:spPr>
        <p:txBody>
          <a:bodyPr wrap="square">
            <a:spAutoFit/>
          </a:bodyPr>
          <a:lstStyle/>
          <a:p>
            <a:pPr defTabSz="609600">
              <a:lnSpc>
                <a:spcPts val="2000"/>
              </a:lnSpc>
            </a:pPr>
            <a:r>
              <a:rPr lang="zh-CN" altLang="en-US" sz="1865" dirty="0">
                <a:solidFill>
                  <a:prstClr val="black"/>
                </a:solidFill>
                <a:latin typeface="Times New Roman" panose="02020603050405020304" pitchFamily="18" charset="0"/>
                <a:ea typeface="等线" panose="02010600030101010101" pitchFamily="2" charset="-122"/>
                <a:cs typeface="Times New Roman" panose="02020603050405020304" pitchFamily="18" charset="0"/>
              </a:rPr>
              <a:t>学校英文报正在开展以 </a:t>
            </a:r>
            <a:r>
              <a:rPr lang="en-US" altLang="zh-CN" sz="1865" dirty="0">
                <a:solidFill>
                  <a:srgbClr val="FF0000"/>
                </a:solidFill>
                <a:latin typeface="Times New Roman" panose="02020603050405020304" pitchFamily="18" charset="0"/>
                <a:ea typeface="等线" panose="02010600030101010101" pitchFamily="2" charset="-122"/>
                <a:cs typeface="Times New Roman" panose="02020603050405020304" pitchFamily="18" charset="0"/>
              </a:rPr>
              <a:t>Learning English Beyond the Classroom </a:t>
            </a:r>
            <a:r>
              <a:rPr lang="zh-CN" altLang="en-US" sz="1865" dirty="0">
                <a:solidFill>
                  <a:prstClr val="black"/>
                </a:solidFill>
                <a:latin typeface="Times New Roman" panose="02020603050405020304" pitchFamily="18" charset="0"/>
                <a:ea typeface="等线" panose="02010600030101010101" pitchFamily="2" charset="-122"/>
                <a:cs typeface="Times New Roman" panose="02020603050405020304" pitchFamily="18" charset="0"/>
              </a:rPr>
              <a:t>为题的讨论。请使用图表中的调查结果写一篇短文投稿，内容包括：</a:t>
            </a:r>
            <a:endParaRPr lang="en-US" altLang="zh-CN" sz="1865" dirty="0">
              <a:solidFill>
                <a:prstClr val="black"/>
              </a:solidFill>
              <a:latin typeface="Times New Roman" panose="02020603050405020304" pitchFamily="18" charset="0"/>
              <a:ea typeface="等线" panose="02010600030101010101" pitchFamily="2" charset="-122"/>
              <a:cs typeface="Times New Roman" panose="02020603050405020304" pitchFamily="18" charset="0"/>
            </a:endParaRPr>
          </a:p>
          <a:p>
            <a:pPr defTabSz="609600">
              <a:lnSpc>
                <a:spcPts val="2000"/>
              </a:lnSpc>
            </a:pPr>
            <a:r>
              <a:rPr lang="zh-CN" altLang="en-US" sz="1865" dirty="0">
                <a:solidFill>
                  <a:srgbClr val="00B0F0"/>
                </a:solidFill>
                <a:latin typeface="Times New Roman" panose="02020603050405020304" pitchFamily="18" charset="0"/>
                <a:ea typeface="等线" panose="02010600030101010101" pitchFamily="2" charset="-122"/>
                <a:cs typeface="Times New Roman" panose="02020603050405020304" pitchFamily="18" charset="0"/>
              </a:rPr>
              <a:t>（</a:t>
            </a:r>
            <a:r>
              <a:rPr lang="en-US" altLang="zh-CN" sz="1865" dirty="0">
                <a:solidFill>
                  <a:srgbClr val="00B0F0"/>
                </a:solidFill>
                <a:latin typeface="Times New Roman" panose="02020603050405020304" pitchFamily="18" charset="0"/>
                <a:ea typeface="等线" panose="02010600030101010101" pitchFamily="2" charset="-122"/>
                <a:cs typeface="Times New Roman" panose="02020603050405020304" pitchFamily="18" charset="0"/>
              </a:rPr>
              <a:t>1</a:t>
            </a:r>
            <a:r>
              <a:rPr lang="zh-CN" altLang="en-US" sz="1865" dirty="0">
                <a:solidFill>
                  <a:srgbClr val="00B0F0"/>
                </a:solidFill>
                <a:latin typeface="Times New Roman" panose="02020603050405020304" pitchFamily="18" charset="0"/>
                <a:ea typeface="等线" panose="02010600030101010101" pitchFamily="2" charset="-122"/>
                <a:cs typeface="Times New Roman" panose="02020603050405020304" pitchFamily="18" charset="0"/>
              </a:rPr>
              <a:t>）学习活动状况描述；</a:t>
            </a:r>
            <a:endParaRPr lang="en-US" altLang="zh-CN" sz="1865" dirty="0">
              <a:solidFill>
                <a:srgbClr val="00B0F0"/>
              </a:solidFill>
              <a:latin typeface="Times New Roman" panose="02020603050405020304" pitchFamily="18" charset="0"/>
              <a:ea typeface="等线" panose="02010600030101010101" pitchFamily="2" charset="-122"/>
              <a:cs typeface="Times New Roman" panose="02020603050405020304" pitchFamily="18" charset="0"/>
            </a:endParaRPr>
          </a:p>
          <a:p>
            <a:pPr defTabSz="609600">
              <a:lnSpc>
                <a:spcPts val="2000"/>
              </a:lnSpc>
            </a:pPr>
            <a:r>
              <a:rPr lang="zh-CN" altLang="en-US" sz="1865" dirty="0">
                <a:solidFill>
                  <a:srgbClr val="00B0F0"/>
                </a:solidFill>
                <a:latin typeface="Times New Roman" panose="02020603050405020304" pitchFamily="18" charset="0"/>
                <a:ea typeface="等线" panose="02010600030101010101" pitchFamily="2" charset="-122"/>
                <a:cs typeface="Times New Roman" panose="02020603050405020304" pitchFamily="18" charset="0"/>
              </a:rPr>
              <a:t>（</a:t>
            </a:r>
            <a:r>
              <a:rPr lang="en-US" altLang="zh-CN" sz="1865" dirty="0">
                <a:solidFill>
                  <a:srgbClr val="00B0F0"/>
                </a:solidFill>
                <a:latin typeface="Times New Roman" panose="02020603050405020304" pitchFamily="18" charset="0"/>
                <a:ea typeface="等线" panose="02010600030101010101" pitchFamily="2" charset="-122"/>
                <a:cs typeface="Times New Roman" panose="02020603050405020304" pitchFamily="18" charset="0"/>
              </a:rPr>
              <a:t>2</a:t>
            </a:r>
            <a:r>
              <a:rPr lang="zh-CN" altLang="en-US" sz="1865" dirty="0">
                <a:solidFill>
                  <a:srgbClr val="00B0F0"/>
                </a:solidFill>
                <a:latin typeface="Times New Roman" panose="02020603050405020304" pitchFamily="18" charset="0"/>
                <a:ea typeface="等线" panose="02010600030101010101" pitchFamily="2" charset="-122"/>
                <a:cs typeface="Times New Roman" panose="02020603050405020304" pitchFamily="18" charset="0"/>
              </a:rPr>
              <a:t>）简单评论；</a:t>
            </a:r>
            <a:endParaRPr lang="en-US" altLang="zh-CN" sz="1865" dirty="0">
              <a:solidFill>
                <a:srgbClr val="00B0F0"/>
              </a:solidFill>
              <a:latin typeface="Times New Roman" panose="02020603050405020304" pitchFamily="18" charset="0"/>
              <a:ea typeface="等线" panose="02010600030101010101" pitchFamily="2" charset="-122"/>
              <a:cs typeface="Times New Roman" panose="02020603050405020304" pitchFamily="18" charset="0"/>
            </a:endParaRPr>
          </a:p>
          <a:p>
            <a:pPr defTabSz="609600">
              <a:lnSpc>
                <a:spcPts val="2000"/>
              </a:lnSpc>
            </a:pPr>
            <a:r>
              <a:rPr lang="zh-CN" altLang="en-US" sz="1865" dirty="0">
                <a:solidFill>
                  <a:srgbClr val="00B0F0"/>
                </a:solidFill>
                <a:latin typeface="Times New Roman" panose="02020603050405020304" pitchFamily="18" charset="0"/>
                <a:ea typeface="等线" panose="02010600030101010101" pitchFamily="2" charset="-122"/>
                <a:cs typeface="Times New Roman" panose="02020603050405020304" pitchFamily="18" charset="0"/>
              </a:rPr>
              <a:t>（</a:t>
            </a:r>
            <a:r>
              <a:rPr lang="en-US" altLang="zh-CN" sz="1865" dirty="0">
                <a:solidFill>
                  <a:srgbClr val="00B0F0"/>
                </a:solidFill>
                <a:latin typeface="Times New Roman" panose="02020603050405020304" pitchFamily="18" charset="0"/>
                <a:ea typeface="等线" panose="02010600030101010101" pitchFamily="2" charset="-122"/>
                <a:cs typeface="Times New Roman" panose="02020603050405020304" pitchFamily="18" charset="0"/>
              </a:rPr>
              <a:t>3</a:t>
            </a:r>
            <a:r>
              <a:rPr lang="zh-CN" altLang="en-US" sz="1865" dirty="0">
                <a:solidFill>
                  <a:srgbClr val="00B0F0"/>
                </a:solidFill>
                <a:latin typeface="Times New Roman" panose="02020603050405020304" pitchFamily="18" charset="0"/>
                <a:ea typeface="等线" panose="02010600030101010101" pitchFamily="2" charset="-122"/>
                <a:cs typeface="Times New Roman" panose="02020603050405020304" pitchFamily="18" charset="0"/>
              </a:rPr>
              <a:t>）你的建议。                                            </a:t>
            </a:r>
            <a:r>
              <a:rPr lang="en-US" altLang="zh-CN" sz="1865" dirty="0">
                <a:latin typeface="Times New Roman" panose="02020603050405020304" pitchFamily="18" charset="0"/>
                <a:cs typeface="Times New Roman" panose="02020603050405020304" pitchFamily="18" charset="0"/>
              </a:rPr>
              <a:t>2022</a:t>
            </a:r>
            <a:r>
              <a:rPr lang="zh-CN" altLang="en-US" sz="1865" dirty="0">
                <a:latin typeface="Times New Roman" panose="02020603050405020304" pitchFamily="18" charset="0"/>
                <a:cs typeface="Times New Roman" panose="02020603050405020304" pitchFamily="18" charset="0"/>
              </a:rPr>
              <a:t>年全国乙</a:t>
            </a:r>
            <a:endParaRPr lang="en-US" altLang="zh-CN" sz="1865" dirty="0">
              <a:latin typeface="Times New Roman" panose="02020603050405020304" pitchFamily="18" charset="0"/>
              <a:ea typeface="等线" panose="02010600030101010101" pitchFamily="2" charset="-122"/>
              <a:cs typeface="Times New Roman" panose="02020603050405020304" pitchFamily="18" charset="0"/>
            </a:endParaRPr>
          </a:p>
        </p:txBody>
      </p:sp>
      <p:sp>
        <p:nvSpPr>
          <p:cNvPr id="3" name="文本框 2"/>
          <p:cNvSpPr txBox="1"/>
          <p:nvPr/>
        </p:nvSpPr>
        <p:spPr>
          <a:xfrm>
            <a:off x="6727370" y="746101"/>
            <a:ext cx="5334002" cy="1200329"/>
          </a:xfrm>
          <a:prstGeom prst="rect">
            <a:avLst/>
          </a:prstGeom>
          <a:noFill/>
          <a:ln w="19050">
            <a:solidFill>
              <a:srgbClr val="FF0000"/>
            </a:solidFill>
          </a:ln>
          <a:effectLst>
            <a:softEdge rad="0"/>
          </a:effectLst>
        </p:spPr>
        <p:txBody>
          <a:bodyPr wrap="square">
            <a:spAutoFit/>
          </a:bodyPr>
          <a:lstStyle/>
          <a:p>
            <a:pPr defTabSz="914400"/>
            <a:r>
              <a:rPr lang="zh-CN" altLang="en-US" dirty="0">
                <a:solidFill>
                  <a:prstClr val="black"/>
                </a:solidFill>
                <a:latin typeface="Times New Roman" panose="02020603050405020304" pitchFamily="18" charset="0"/>
                <a:ea typeface="等线" panose="02010600030101010101" pitchFamily="2" charset="-122"/>
                <a:cs typeface="Times New Roman" panose="02020603050405020304" pitchFamily="18" charset="0"/>
              </a:rPr>
              <a:t>假定你是李华，你要参加课前一分钟演讲，</a:t>
            </a:r>
            <a:r>
              <a:rPr lang="zh-CN" altLang="en-US" dirty="0">
                <a:solidFill>
                  <a:srgbClr val="FF0000"/>
                </a:solidFill>
                <a:latin typeface="Times New Roman" panose="02020603050405020304" pitchFamily="18" charset="0"/>
                <a:ea typeface="等线" panose="02010600030101010101" pitchFamily="2" charset="-122"/>
                <a:cs typeface="Times New Roman" panose="02020603050405020304" pitchFamily="18" charset="0"/>
              </a:rPr>
              <a:t>针对高中生在校园内拍摄短视频的现象</a:t>
            </a:r>
            <a:r>
              <a:rPr lang="zh-CN" altLang="en-US" dirty="0">
                <a:solidFill>
                  <a:prstClr val="black"/>
                </a:solidFill>
                <a:latin typeface="Times New Roman" panose="02020603050405020304" pitchFamily="18" charset="0"/>
                <a:ea typeface="等线" panose="02010600030101010101" pitchFamily="2" charset="-122"/>
                <a:cs typeface="Times New Roman" panose="02020603050405020304" pitchFamily="18" charset="0"/>
              </a:rPr>
              <a:t>写一篇演讲稿。</a:t>
            </a:r>
            <a:endParaRPr lang="zh-CN" altLang="en-US" dirty="0">
              <a:solidFill>
                <a:prstClr val="black"/>
              </a:solidFill>
              <a:latin typeface="Times New Roman" panose="02020603050405020304" pitchFamily="18" charset="0"/>
              <a:ea typeface="等线" panose="02010600030101010101" pitchFamily="2" charset="-122"/>
              <a:cs typeface="Times New Roman" panose="02020603050405020304" pitchFamily="18" charset="0"/>
            </a:endParaRPr>
          </a:p>
          <a:p>
            <a:pPr defTabSz="914400"/>
            <a:r>
              <a:rPr lang="en-US" altLang="zh-CN" dirty="0">
                <a:solidFill>
                  <a:srgbClr val="00B0F0"/>
                </a:solidFill>
                <a:latin typeface="Times New Roman" panose="02020603050405020304" pitchFamily="18" charset="0"/>
                <a:ea typeface="等线" panose="02010600030101010101" pitchFamily="2" charset="-122"/>
                <a:cs typeface="Times New Roman" panose="02020603050405020304" pitchFamily="18" charset="0"/>
              </a:rPr>
              <a:t>1.</a:t>
            </a:r>
            <a:r>
              <a:rPr lang="zh-CN" altLang="en-US" dirty="0">
                <a:solidFill>
                  <a:srgbClr val="00B0F0"/>
                </a:solidFill>
                <a:latin typeface="Times New Roman" panose="02020603050405020304" pitchFamily="18" charset="0"/>
                <a:ea typeface="等线" panose="02010600030101010101" pitchFamily="2" charset="-122"/>
                <a:cs typeface="Times New Roman" panose="02020603050405020304" pitchFamily="18" charset="0"/>
              </a:rPr>
              <a:t>表达观点</a:t>
            </a:r>
            <a:endParaRPr lang="zh-CN" altLang="en-US" dirty="0">
              <a:solidFill>
                <a:srgbClr val="00B0F0"/>
              </a:solidFill>
              <a:latin typeface="Times New Roman" panose="02020603050405020304" pitchFamily="18" charset="0"/>
              <a:ea typeface="等线" panose="02010600030101010101" pitchFamily="2" charset="-122"/>
              <a:cs typeface="Times New Roman" panose="02020603050405020304" pitchFamily="18" charset="0"/>
            </a:endParaRPr>
          </a:p>
          <a:p>
            <a:pPr defTabSz="914400"/>
            <a:r>
              <a:rPr lang="en-US" altLang="zh-CN" dirty="0">
                <a:solidFill>
                  <a:srgbClr val="00B0F0"/>
                </a:solidFill>
                <a:latin typeface="Times New Roman" panose="02020603050405020304" pitchFamily="18" charset="0"/>
                <a:ea typeface="等线" panose="02010600030101010101" pitchFamily="2" charset="-122"/>
                <a:cs typeface="Times New Roman" panose="02020603050405020304" pitchFamily="18" charset="0"/>
              </a:rPr>
              <a:t>2.</a:t>
            </a:r>
            <a:r>
              <a:rPr lang="zh-CN" altLang="en-US" dirty="0">
                <a:solidFill>
                  <a:srgbClr val="00B0F0"/>
                </a:solidFill>
                <a:latin typeface="Times New Roman" panose="02020603050405020304" pitchFamily="18" charset="0"/>
                <a:ea typeface="等线" panose="02010600030101010101" pitchFamily="2" charset="-122"/>
                <a:cs typeface="Times New Roman" panose="02020603050405020304" pitchFamily="18" charset="0"/>
              </a:rPr>
              <a:t>提出建议                                                         </a:t>
            </a:r>
            <a:r>
              <a:rPr lang="en-US" altLang="zh-CN" dirty="0">
                <a:latin typeface="Times New Roman" panose="02020603050405020304" pitchFamily="18" charset="0"/>
                <a:cs typeface="Times New Roman" panose="02020603050405020304" pitchFamily="18" charset="0"/>
              </a:rPr>
              <a:t>1</a:t>
            </a:r>
            <a:r>
              <a:rPr lang="zh-CN" altLang="en-US" dirty="0">
                <a:latin typeface="Times New Roman" panose="02020603050405020304" pitchFamily="18" charset="0"/>
                <a:cs typeface="Times New Roman" panose="02020603050405020304" pitchFamily="18" charset="0"/>
              </a:rPr>
              <a:t>月首考</a:t>
            </a:r>
            <a:endParaRPr lang="zh-CN" altLang="en-US" dirty="0">
              <a:latin typeface="Times New Roman" panose="02020603050405020304" pitchFamily="18" charset="0"/>
              <a:ea typeface="等线" panose="02010600030101010101" pitchFamily="2" charset="-122"/>
              <a:cs typeface="Times New Roman" panose="02020603050405020304" pitchFamily="18" charset="0"/>
            </a:endParaRPr>
          </a:p>
        </p:txBody>
      </p:sp>
      <p:sp>
        <p:nvSpPr>
          <p:cNvPr id="6" name="文本框 5"/>
          <p:cNvSpPr txBox="1"/>
          <p:nvPr/>
        </p:nvSpPr>
        <p:spPr>
          <a:xfrm>
            <a:off x="119742" y="2495525"/>
            <a:ext cx="6232071" cy="3693319"/>
          </a:xfrm>
          <a:prstGeom prst="rect">
            <a:avLst/>
          </a:prstGeom>
          <a:solidFill>
            <a:schemeClr val="accent5">
              <a:lumMod val="20000"/>
              <a:lumOff val="80000"/>
            </a:schemeClr>
          </a:solidFill>
        </p:spPr>
        <p:txBody>
          <a:bodyPr wrap="square">
            <a:spAutoFit/>
          </a:bodyPr>
          <a:lstStyle/>
          <a:p>
            <a:pPr algn="just"/>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Learning English Beyond the Classroom</a:t>
            </a:r>
            <a:endParaRPr lang="en-US" altLang="zh-CN" dirty="0">
              <a:latin typeface="Times New Roman" panose="02020603050405020304" pitchFamily="18" charset="0"/>
              <a:cs typeface="Times New Roman" panose="02020603050405020304" pitchFamily="18" charset="0"/>
            </a:endParaRPr>
          </a:p>
          <a:p>
            <a:pPr algn="just"/>
            <a:r>
              <a:rPr lang="en-US" altLang="zh-CN" dirty="0">
                <a:latin typeface="Times New Roman" panose="02020603050405020304" pitchFamily="18" charset="0"/>
                <a:cs typeface="Times New Roman" panose="02020603050405020304" pitchFamily="18" charset="0"/>
              </a:rPr>
              <a:t>      There are many things we can do to learn English well. </a:t>
            </a:r>
            <a:r>
              <a:rPr lang="en-US" altLang="zh-CN" dirty="0">
                <a:highlight>
                  <a:srgbClr val="00FF00"/>
                </a:highlight>
                <a:latin typeface="Times New Roman" panose="02020603050405020304" pitchFamily="18" charset="0"/>
                <a:cs typeface="Times New Roman" panose="02020603050405020304" pitchFamily="18" charset="0"/>
              </a:rPr>
              <a:t>A recent survey suggests that the majority of students being interviewed, about 65%, tend to </a:t>
            </a:r>
            <a:r>
              <a:rPr lang="en-US" altLang="zh-CN" dirty="0">
                <a:latin typeface="Times New Roman" panose="02020603050405020304" pitchFamily="18" charset="0"/>
                <a:cs typeface="Times New Roman" panose="02020603050405020304" pitchFamily="18" charset="0"/>
              </a:rPr>
              <a:t>learn English by listening to English songs. 50% of the students </a:t>
            </a:r>
            <a:r>
              <a:rPr lang="en-US" altLang="zh-CN" dirty="0">
                <a:highlight>
                  <a:srgbClr val="00FF00"/>
                </a:highlight>
                <a:latin typeface="Times New Roman" panose="02020603050405020304" pitchFamily="18" charset="0"/>
                <a:cs typeface="Times New Roman" panose="02020603050405020304" pitchFamily="18" charset="0"/>
              </a:rPr>
              <a:t>choose to </a:t>
            </a:r>
            <a:r>
              <a:rPr lang="en-US" altLang="zh-CN" dirty="0">
                <a:latin typeface="Times New Roman" panose="02020603050405020304" pitchFamily="18" charset="0"/>
                <a:cs typeface="Times New Roman" panose="02020603050405020304" pitchFamily="18" charset="0"/>
              </a:rPr>
              <a:t>watch English movies as a way of learning. Reading English books and visiting English learning sites </a:t>
            </a:r>
            <a:r>
              <a:rPr lang="en-US" altLang="zh-CN" dirty="0">
                <a:highlight>
                  <a:srgbClr val="00FF00"/>
                </a:highlight>
                <a:latin typeface="Times New Roman" panose="02020603050405020304" pitchFamily="18" charset="0"/>
                <a:cs typeface="Times New Roman" panose="02020603050405020304" pitchFamily="18" charset="0"/>
              </a:rPr>
              <a:t>prove to be </a:t>
            </a:r>
            <a:r>
              <a:rPr lang="en-US" altLang="zh-CN" dirty="0">
                <a:latin typeface="Times New Roman" panose="02020603050405020304" pitchFamily="18" charset="0"/>
                <a:cs typeface="Times New Roman" panose="02020603050405020304" pitchFamily="18" charset="0"/>
              </a:rPr>
              <a:t>the less popular ways, </a:t>
            </a:r>
            <a:r>
              <a:rPr lang="en-US" altLang="zh-CN" dirty="0">
                <a:highlight>
                  <a:srgbClr val="00FF00"/>
                </a:highlight>
                <a:latin typeface="Times New Roman" panose="02020603050405020304" pitchFamily="18" charset="0"/>
                <a:cs typeface="Times New Roman" panose="02020603050405020304" pitchFamily="18" charset="0"/>
              </a:rPr>
              <a:t>accounting for </a:t>
            </a:r>
            <a:r>
              <a:rPr lang="en-US" altLang="zh-CN" dirty="0">
                <a:latin typeface="Times New Roman" panose="02020603050405020304" pitchFamily="18" charset="0"/>
                <a:cs typeface="Times New Roman" panose="02020603050405020304" pitchFamily="18" charset="0"/>
              </a:rPr>
              <a:t>18% and 12% respectively.</a:t>
            </a:r>
            <a:endParaRPr lang="en-US" altLang="zh-CN" dirty="0">
              <a:latin typeface="Times New Roman" panose="02020603050405020304" pitchFamily="18" charset="0"/>
              <a:cs typeface="Times New Roman" panose="02020603050405020304" pitchFamily="18" charset="0"/>
            </a:endParaRPr>
          </a:p>
          <a:p>
            <a:pPr algn="just"/>
            <a:r>
              <a:rPr lang="en-US" altLang="zh-CN" dirty="0">
                <a:highlight>
                  <a:srgbClr val="00FF00"/>
                </a:highlight>
                <a:latin typeface="Times New Roman" panose="02020603050405020304" pitchFamily="18" charset="0"/>
                <a:cs typeface="Times New Roman" panose="02020603050405020304" pitchFamily="18" charset="0"/>
              </a:rPr>
              <a:t>      Overall </a:t>
            </a:r>
            <a:r>
              <a:rPr lang="en-US" altLang="zh-CN" dirty="0">
                <a:latin typeface="Times New Roman" panose="02020603050405020304" pitchFamily="18" charset="0"/>
                <a:cs typeface="Times New Roman" panose="02020603050405020304" pitchFamily="18" charset="0"/>
              </a:rPr>
              <a:t>, the results are quite interesting, </a:t>
            </a:r>
            <a:r>
              <a:rPr lang="en-US" altLang="zh-CN" dirty="0">
                <a:highlight>
                  <a:srgbClr val="FFFF00"/>
                </a:highlight>
                <a:latin typeface="Times New Roman" panose="02020603050405020304" pitchFamily="18" charset="0"/>
                <a:cs typeface="Times New Roman" panose="02020603050405020304" pitchFamily="18" charset="0"/>
              </a:rPr>
              <a:t>indicating</a:t>
            </a:r>
            <a:r>
              <a:rPr lang="en-US" altLang="zh-CN" dirty="0">
                <a:latin typeface="Times New Roman" panose="02020603050405020304" pitchFamily="18" charset="0"/>
                <a:cs typeface="Times New Roman" panose="02020603050405020304" pitchFamily="18" charset="0"/>
              </a:rPr>
              <a:t> that language learning can be integrated with personal hobbies and entertainment. In the future, </a:t>
            </a:r>
            <a:r>
              <a:rPr lang="en-US" altLang="zh-CN" dirty="0">
                <a:highlight>
                  <a:srgbClr val="00FF00"/>
                </a:highlight>
                <a:latin typeface="Times New Roman" panose="02020603050405020304" pitchFamily="18" charset="0"/>
                <a:cs typeface="Times New Roman" panose="02020603050405020304" pitchFamily="18" charset="0"/>
              </a:rPr>
              <a:t>I think </a:t>
            </a:r>
            <a:r>
              <a:rPr lang="en-US" altLang="zh-CN" dirty="0">
                <a:latin typeface="Times New Roman" panose="02020603050405020304" pitchFamily="18" charset="0"/>
                <a:cs typeface="Times New Roman" panose="02020603050405020304" pitchFamily="18" charset="0"/>
              </a:rPr>
              <a:t>our school could provide some activities </a:t>
            </a:r>
            <a:r>
              <a:rPr lang="en-US" altLang="zh-CN" dirty="0">
                <a:highlight>
                  <a:srgbClr val="FFFF00"/>
                </a:highlight>
                <a:latin typeface="Times New Roman" panose="02020603050405020304" pitchFamily="18" charset="0"/>
                <a:cs typeface="Times New Roman" panose="02020603050405020304" pitchFamily="18" charset="0"/>
              </a:rPr>
              <a:t>such as </a:t>
            </a:r>
            <a:r>
              <a:rPr lang="en-US" altLang="zh-CN" dirty="0">
                <a:latin typeface="Times New Roman" panose="02020603050405020304" pitchFamily="18" charset="0"/>
                <a:cs typeface="Times New Roman" panose="02020603050405020304" pitchFamily="18" charset="0"/>
              </a:rPr>
              <a:t>book clubs or English corners to further inspire students' interest in learning English.</a:t>
            </a:r>
            <a:endParaRPr lang="en-US" altLang="zh-CN" dirty="0">
              <a:latin typeface="Times New Roman" panose="02020603050405020304" pitchFamily="18" charset="0"/>
              <a:cs typeface="Times New Roman" panose="02020603050405020304" pitchFamily="18" charset="0"/>
            </a:endParaRPr>
          </a:p>
        </p:txBody>
      </p:sp>
      <p:sp>
        <p:nvSpPr>
          <p:cNvPr id="13" name="文本框 12"/>
          <p:cNvSpPr txBox="1"/>
          <p:nvPr/>
        </p:nvSpPr>
        <p:spPr>
          <a:xfrm>
            <a:off x="3570515" y="3059668"/>
            <a:ext cx="2525486" cy="369332"/>
          </a:xfrm>
          <a:prstGeom prst="rect">
            <a:avLst/>
          </a:prstGeom>
          <a:solidFill>
            <a:srgbClr val="FFC000">
              <a:alpha val="90000"/>
            </a:srgbClr>
          </a:solidFill>
          <a:effectLst>
            <a:outerShdw blurRad="50800" dist="38100" dir="2700000" algn="tl" rotWithShape="0">
              <a:prstClr val="black">
                <a:alpha val="40000"/>
              </a:prstClr>
            </a:outerShdw>
          </a:effectLst>
        </p:spPr>
        <p:txBody>
          <a:bodyPr wrap="square" rtlCol="0">
            <a:spAutoFit/>
          </a:bodyPr>
          <a:lstStyle/>
          <a:p>
            <a:pPr algn="ctr"/>
            <a:r>
              <a:rPr lang="zh-CN" altLang="en-US" dirty="0"/>
              <a:t>提干信息（客观表述）</a:t>
            </a:r>
            <a:endParaRPr lang="en-US" altLang="zh-CN" dirty="0"/>
          </a:p>
        </p:txBody>
      </p:sp>
      <p:sp>
        <p:nvSpPr>
          <p:cNvPr id="14" name="文本框 13"/>
          <p:cNvSpPr txBox="1"/>
          <p:nvPr/>
        </p:nvSpPr>
        <p:spPr>
          <a:xfrm>
            <a:off x="3570514" y="3808477"/>
            <a:ext cx="2525486" cy="369332"/>
          </a:xfrm>
          <a:prstGeom prst="rect">
            <a:avLst/>
          </a:prstGeom>
          <a:solidFill>
            <a:srgbClr val="FFC000">
              <a:alpha val="90000"/>
            </a:srgbClr>
          </a:solidFill>
          <a:effectLst>
            <a:outerShdw blurRad="50800" dist="38100" dir="2700000" algn="tl" rotWithShape="0">
              <a:prstClr val="black">
                <a:alpha val="40000"/>
              </a:prstClr>
            </a:outerShdw>
          </a:effectLst>
        </p:spPr>
        <p:txBody>
          <a:bodyPr wrap="square" rtlCol="0">
            <a:spAutoFit/>
          </a:bodyPr>
          <a:lstStyle/>
          <a:p>
            <a:pPr algn="ctr"/>
            <a:r>
              <a:rPr lang="zh-CN" altLang="en-US" dirty="0"/>
              <a:t>图标信息（客观描述）</a:t>
            </a:r>
            <a:endParaRPr lang="en-US" altLang="zh-CN" dirty="0"/>
          </a:p>
        </p:txBody>
      </p:sp>
      <p:sp>
        <p:nvSpPr>
          <p:cNvPr id="15" name="文本框 14"/>
          <p:cNvSpPr txBox="1"/>
          <p:nvPr/>
        </p:nvSpPr>
        <p:spPr>
          <a:xfrm>
            <a:off x="3570514" y="5561077"/>
            <a:ext cx="2525486" cy="369332"/>
          </a:xfrm>
          <a:prstGeom prst="rect">
            <a:avLst/>
          </a:prstGeom>
          <a:solidFill>
            <a:srgbClr val="FFC000">
              <a:alpha val="90000"/>
            </a:srgbClr>
          </a:solidFill>
          <a:effectLst>
            <a:outerShdw blurRad="50800" dist="38100" dir="2700000" algn="tl" rotWithShape="0">
              <a:prstClr val="black">
                <a:alpha val="40000"/>
              </a:prstClr>
            </a:outerShdw>
          </a:effectLst>
        </p:spPr>
        <p:txBody>
          <a:bodyPr wrap="square" rtlCol="0">
            <a:spAutoFit/>
          </a:bodyPr>
          <a:lstStyle/>
          <a:p>
            <a:pPr algn="ctr"/>
            <a:r>
              <a:rPr lang="zh-CN" altLang="en-US" dirty="0"/>
              <a:t>个人建议（基于客观）</a:t>
            </a:r>
            <a:endParaRPr lang="en-US" altLang="zh-CN" dirty="0"/>
          </a:p>
        </p:txBody>
      </p:sp>
      <p:sp>
        <p:nvSpPr>
          <p:cNvPr id="16" name="文本框 15"/>
          <p:cNvSpPr txBox="1"/>
          <p:nvPr/>
        </p:nvSpPr>
        <p:spPr>
          <a:xfrm>
            <a:off x="3570514" y="4933310"/>
            <a:ext cx="2525486" cy="369332"/>
          </a:xfrm>
          <a:prstGeom prst="rect">
            <a:avLst/>
          </a:prstGeom>
          <a:solidFill>
            <a:srgbClr val="FFC000">
              <a:alpha val="90000"/>
            </a:srgbClr>
          </a:solidFill>
          <a:effectLst>
            <a:outerShdw blurRad="50800" dist="38100" dir="2700000" algn="tl" rotWithShape="0">
              <a:prstClr val="black">
                <a:alpha val="40000"/>
              </a:prstClr>
            </a:outerShdw>
          </a:effectLst>
        </p:spPr>
        <p:txBody>
          <a:bodyPr wrap="square" rtlCol="0">
            <a:spAutoFit/>
          </a:bodyPr>
          <a:lstStyle/>
          <a:p>
            <a:pPr algn="ctr"/>
            <a:r>
              <a:rPr lang="zh-CN" altLang="en-US" dirty="0"/>
              <a:t>个人评论（基于客观）</a:t>
            </a:r>
            <a:endParaRPr lang="en-US" altLang="zh-CN" dirty="0"/>
          </a:p>
        </p:txBody>
      </p:sp>
      <p:sp>
        <p:nvSpPr>
          <p:cNvPr id="17" name="文本框 16"/>
          <p:cNvSpPr txBox="1"/>
          <p:nvPr/>
        </p:nvSpPr>
        <p:spPr>
          <a:xfrm>
            <a:off x="119742" y="6307051"/>
            <a:ext cx="6232071" cy="369332"/>
          </a:xfrm>
          <a:prstGeom prst="rect">
            <a:avLst/>
          </a:prstGeom>
          <a:solidFill>
            <a:schemeClr val="bg1">
              <a:lumMod val="85000"/>
            </a:schemeClr>
          </a:solidFill>
        </p:spPr>
        <p:txBody>
          <a:bodyPr wrap="square">
            <a:spAutoFit/>
          </a:bodyPr>
          <a:lstStyle/>
          <a:p>
            <a:pPr algn="just"/>
            <a:r>
              <a:rPr lang="zh-CN" altLang="en-US" dirty="0">
                <a:latin typeface="等线" panose="02010600030101010101" pitchFamily="2" charset="-122"/>
                <a:cs typeface="Times New Roman" panose="02020603050405020304" pitchFamily="18" charset="0"/>
              </a:rPr>
              <a:t>〇基于数据图表给出有逻辑的个人观点</a:t>
            </a:r>
            <a:endParaRPr lang="zh-CN" altLang="en-US" dirty="0">
              <a:latin typeface="Times New Roman" panose="02020603050405020304" pitchFamily="18" charset="0"/>
              <a:cs typeface="Times New Roman" panose="02020603050405020304" pitchFamily="18" charset="0"/>
            </a:endParaRPr>
          </a:p>
        </p:txBody>
      </p:sp>
      <p:sp>
        <p:nvSpPr>
          <p:cNvPr id="18" name="文本框 17"/>
          <p:cNvSpPr txBox="1"/>
          <p:nvPr/>
        </p:nvSpPr>
        <p:spPr>
          <a:xfrm>
            <a:off x="6686549" y="1961817"/>
            <a:ext cx="5374823" cy="4801314"/>
          </a:xfrm>
          <a:prstGeom prst="rect">
            <a:avLst/>
          </a:prstGeom>
          <a:solidFill>
            <a:schemeClr val="accent5">
              <a:lumMod val="20000"/>
              <a:lumOff val="80000"/>
            </a:schemeClr>
          </a:solidFill>
        </p:spPr>
        <p:txBody>
          <a:bodyPr wrap="square">
            <a:spAutoFit/>
          </a:bodyPr>
          <a:lstStyle/>
          <a:p>
            <a:pPr algn="ct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My Views on Filming Short Videos on Campus</a:t>
            </a:r>
            <a:endParaRPr lang="en-US" altLang="zh-CN" dirty="0">
              <a:latin typeface="Times New Roman" panose="02020603050405020304" pitchFamily="18" charset="0"/>
              <a:cs typeface="Times New Roman" panose="02020603050405020304" pitchFamily="18" charset="0"/>
            </a:endParaRPr>
          </a:p>
          <a:p>
            <a:pPr algn="just"/>
            <a:r>
              <a:rPr lang="en-US" altLang="zh-CN" dirty="0">
                <a:latin typeface="Times New Roman" panose="02020603050405020304" pitchFamily="18" charset="0"/>
                <a:cs typeface="Times New Roman" panose="02020603050405020304" pitchFamily="18" charset="0"/>
              </a:rPr>
              <a:t>      Good morning, everyone! </a:t>
            </a:r>
            <a:r>
              <a:rPr lang="en-US" altLang="zh-CN" dirty="0">
                <a:highlight>
                  <a:srgbClr val="00FF00"/>
                </a:highlight>
                <a:latin typeface="Times New Roman" panose="02020603050405020304" pitchFamily="18" charset="0"/>
                <a:cs typeface="Times New Roman" panose="02020603050405020304" pitchFamily="18" charset="0"/>
              </a:rPr>
              <a:t>The trend of </a:t>
            </a:r>
            <a:r>
              <a:rPr lang="en-US" altLang="zh-CN" dirty="0">
                <a:latin typeface="Times New Roman" panose="02020603050405020304" pitchFamily="18" charset="0"/>
                <a:cs typeface="Times New Roman" panose="02020603050405020304" pitchFamily="18" charset="0"/>
              </a:rPr>
              <a:t>shooting short videos on campus </a:t>
            </a:r>
            <a:r>
              <a:rPr lang="en-US" altLang="zh-CN" dirty="0">
                <a:highlight>
                  <a:srgbClr val="00FF00"/>
                </a:highlight>
                <a:latin typeface="Times New Roman" panose="02020603050405020304" pitchFamily="18" charset="0"/>
                <a:cs typeface="Times New Roman" panose="02020603050405020304" pitchFamily="18" charset="0"/>
              </a:rPr>
              <a:t>has notable pros and cons</a:t>
            </a:r>
            <a:r>
              <a:rPr lang="en-US" altLang="zh-CN" dirty="0">
                <a:latin typeface="Times New Roman" panose="02020603050405020304" pitchFamily="18" charset="0"/>
                <a:cs typeface="Times New Roman" panose="02020603050405020304" pitchFamily="18" charset="0"/>
              </a:rPr>
              <a:t>. </a:t>
            </a:r>
            <a:r>
              <a:rPr lang="en-US" altLang="zh-CN" dirty="0">
                <a:highlight>
                  <a:srgbClr val="FFFF00"/>
                </a:highlight>
                <a:latin typeface="Times New Roman" panose="02020603050405020304" pitchFamily="18" charset="0"/>
                <a:cs typeface="Times New Roman" panose="02020603050405020304" pitchFamily="18" charset="0"/>
              </a:rPr>
              <a:t>While</a:t>
            </a:r>
            <a:r>
              <a:rPr lang="en-US" altLang="zh-CN" dirty="0">
                <a:highlight>
                  <a:srgbClr val="00FF00"/>
                </a:highlight>
                <a:latin typeface="Times New Roman" panose="02020603050405020304" pitchFamily="18" charset="0"/>
                <a:cs typeface="Times New Roman" panose="02020603050405020304" pitchFamily="18" charset="0"/>
              </a:rPr>
              <a:t> it’s a creative outlet for showcasing talents and preserving memories, there also exist problems. </a:t>
            </a:r>
            <a:r>
              <a:rPr lang="en-US" altLang="zh-CN" dirty="0">
                <a:highlight>
                  <a:srgbClr val="00FFFF"/>
                </a:highlight>
                <a:latin typeface="Times New Roman" panose="02020603050405020304" pitchFamily="18" charset="0"/>
                <a:cs typeface="Times New Roman" panose="02020603050405020304" pitchFamily="18" charset="0"/>
              </a:rPr>
              <a:t>Firstly</a:t>
            </a:r>
            <a:r>
              <a:rPr lang="en-US" altLang="zh-CN" dirty="0">
                <a:latin typeface="Times New Roman" panose="02020603050405020304" pitchFamily="18" charset="0"/>
                <a:cs typeface="Times New Roman" panose="02020603050405020304" pitchFamily="18" charset="0"/>
              </a:rPr>
              <a:t>, over-engaging in video-making may shift our focus from studies. Classrooms might turn chaotic, disrupting learning. </a:t>
            </a:r>
            <a:r>
              <a:rPr lang="en-US" altLang="zh-CN" dirty="0">
                <a:highlight>
                  <a:srgbClr val="00FFFF"/>
                </a:highlight>
                <a:latin typeface="Times New Roman" panose="02020603050405020304" pitchFamily="18" charset="0"/>
                <a:cs typeface="Times New Roman" panose="02020603050405020304" pitchFamily="18" charset="0"/>
              </a:rPr>
              <a:t>Plus, </a:t>
            </a:r>
            <a:r>
              <a:rPr lang="en-US" altLang="zh-CN" dirty="0">
                <a:latin typeface="Times New Roman" panose="02020603050405020304" pitchFamily="18" charset="0"/>
                <a:cs typeface="Times New Roman" panose="02020603050405020304" pitchFamily="18" charset="0"/>
              </a:rPr>
              <a:t>privacy could be violated and improper content spread.</a:t>
            </a:r>
            <a:endParaRPr lang="en-US" altLang="zh-CN" dirty="0">
              <a:latin typeface="Times New Roman" panose="02020603050405020304" pitchFamily="18" charset="0"/>
              <a:cs typeface="Times New Roman" panose="02020603050405020304" pitchFamily="18" charset="0"/>
            </a:endParaRPr>
          </a:p>
          <a:p>
            <a:pPr algn="just"/>
            <a:r>
              <a:rPr lang="en-US" altLang="zh-CN" dirty="0">
                <a:latin typeface="Times New Roman" panose="02020603050405020304" pitchFamily="18" charset="0"/>
                <a:cs typeface="Times New Roman" panose="02020603050405020304" pitchFamily="18" charset="0"/>
              </a:rPr>
              <a:t>      </a:t>
            </a:r>
            <a:r>
              <a:rPr lang="en-US" altLang="zh-CN" dirty="0">
                <a:highlight>
                  <a:srgbClr val="00FF00"/>
                </a:highlight>
                <a:latin typeface="Times New Roman" panose="02020603050405020304" pitchFamily="18" charset="0"/>
                <a:cs typeface="Times New Roman" panose="02020603050405020304" pitchFamily="18" charset="0"/>
              </a:rPr>
              <a:t>To balance, we should set clear boundaries for filming times and areas, ensuring </a:t>
            </a:r>
            <a:r>
              <a:rPr lang="en-US" altLang="zh-CN" dirty="0">
                <a:latin typeface="Times New Roman" panose="02020603050405020304" pitchFamily="18" charset="0"/>
                <a:cs typeface="Times New Roman" panose="02020603050405020304" pitchFamily="18" charset="0"/>
              </a:rPr>
              <a:t>it doesn’t interfere with learning. Respecting privacy and focusing on positive, quality content is crucial. </a:t>
            </a:r>
            <a:endParaRPr lang="en-US" altLang="zh-CN" dirty="0">
              <a:latin typeface="Times New Roman" panose="02020603050405020304" pitchFamily="18" charset="0"/>
              <a:cs typeface="Times New Roman" panose="02020603050405020304" pitchFamily="18" charset="0"/>
            </a:endParaRPr>
          </a:p>
          <a:p>
            <a:pPr algn="just"/>
            <a:r>
              <a:rPr lang="en-US" altLang="zh-CN" dirty="0">
                <a:latin typeface="Times New Roman" panose="02020603050405020304" pitchFamily="18" charset="0"/>
                <a:cs typeface="Times New Roman" panose="02020603050405020304" pitchFamily="18" charset="0"/>
              </a:rPr>
              <a:t>      </a:t>
            </a:r>
            <a:r>
              <a:rPr lang="en-US" altLang="zh-CN" dirty="0">
                <a:highlight>
                  <a:srgbClr val="00FFFF"/>
                </a:highlight>
                <a:latin typeface="Times New Roman" panose="02020603050405020304" pitchFamily="18" charset="0"/>
                <a:cs typeface="Times New Roman" panose="02020603050405020304" pitchFamily="18" charset="0"/>
              </a:rPr>
              <a:t>In short</a:t>
            </a:r>
            <a:r>
              <a:rPr lang="en-US" altLang="zh-CN" dirty="0">
                <a:latin typeface="Times New Roman" panose="02020603050405020304" pitchFamily="18" charset="0"/>
                <a:cs typeface="Times New Roman" panose="02020603050405020304" pitchFamily="18" charset="0"/>
              </a:rPr>
              <a:t>, </a:t>
            </a:r>
            <a:r>
              <a:rPr lang="en-US" altLang="zh-CN" dirty="0">
                <a:highlight>
                  <a:srgbClr val="00FF00"/>
                </a:highlight>
                <a:latin typeface="Times New Roman" panose="02020603050405020304" pitchFamily="18" charset="0"/>
                <a:cs typeface="Times New Roman" panose="02020603050405020304" pitchFamily="18" charset="0"/>
              </a:rPr>
              <a:t>let’s </a:t>
            </a:r>
            <a:r>
              <a:rPr lang="en-US" altLang="zh-CN" dirty="0">
                <a:latin typeface="Times New Roman" panose="02020603050405020304" pitchFamily="18" charset="0"/>
                <a:cs typeface="Times New Roman" panose="02020603050405020304" pitchFamily="18" charset="0"/>
              </a:rPr>
              <a:t>enjoy video-making but be responsible, enriching school life </a:t>
            </a:r>
            <a:r>
              <a:rPr lang="en-US" altLang="zh-CN" dirty="0">
                <a:highlight>
                  <a:srgbClr val="FFFF00"/>
                </a:highlight>
                <a:latin typeface="Times New Roman" panose="02020603050405020304" pitchFamily="18" charset="0"/>
                <a:cs typeface="Times New Roman" panose="02020603050405020304" pitchFamily="18" charset="0"/>
              </a:rPr>
              <a:t>while</a:t>
            </a:r>
            <a:r>
              <a:rPr lang="en-US" altLang="zh-CN" dirty="0">
                <a:latin typeface="Times New Roman" panose="02020603050405020304" pitchFamily="18" charset="0"/>
                <a:cs typeface="Times New Roman" panose="02020603050405020304" pitchFamily="18" charset="0"/>
              </a:rPr>
              <a:t> focusing on academics and the well-being of the community.</a:t>
            </a:r>
            <a:endParaRPr lang="en-US" altLang="zh-CN" dirty="0">
              <a:latin typeface="Times New Roman" panose="02020603050405020304" pitchFamily="18" charset="0"/>
              <a:cs typeface="Times New Roman" panose="02020603050405020304" pitchFamily="18" charset="0"/>
            </a:endParaRPr>
          </a:p>
          <a:p>
            <a:pPr algn="just"/>
            <a:r>
              <a:rPr lang="en-US" altLang="zh-CN" dirty="0">
                <a:latin typeface="Times New Roman" panose="02020603050405020304" pitchFamily="18" charset="0"/>
                <a:cs typeface="Times New Roman" panose="02020603050405020304" pitchFamily="18" charset="0"/>
              </a:rPr>
              <a:t>      Thank you!</a:t>
            </a:r>
            <a:endParaRPr lang="en-US" altLang="zh-CN" dirty="0">
              <a:latin typeface="Times New Roman" panose="02020603050405020304" pitchFamily="18" charset="0"/>
              <a:cs typeface="Times New Roman" panose="02020603050405020304" pitchFamily="18" charset="0"/>
            </a:endParaRPr>
          </a:p>
        </p:txBody>
      </p:sp>
      <p:sp>
        <p:nvSpPr>
          <p:cNvPr id="4" name="文本框 3"/>
          <p:cNvSpPr txBox="1"/>
          <p:nvPr/>
        </p:nvSpPr>
        <p:spPr>
          <a:xfrm>
            <a:off x="6738255" y="1544292"/>
            <a:ext cx="5334003" cy="369332"/>
          </a:xfrm>
          <a:prstGeom prst="rect">
            <a:avLst/>
          </a:prstGeom>
          <a:solidFill>
            <a:schemeClr val="bg1">
              <a:lumMod val="85000"/>
            </a:schemeClr>
          </a:solidFill>
        </p:spPr>
        <p:txBody>
          <a:bodyPr wrap="square">
            <a:spAutoFit/>
          </a:bodyPr>
          <a:lstStyle/>
          <a:p>
            <a:pPr algn="just"/>
            <a:r>
              <a:rPr lang="zh-CN" altLang="en-US" dirty="0">
                <a:latin typeface="等线" panose="02010600030101010101" pitchFamily="2" charset="-122"/>
                <a:cs typeface="Times New Roman" panose="02020603050405020304" pitchFamily="18" charset="0"/>
              </a:rPr>
              <a:t>〇分析问题</a:t>
            </a:r>
            <a:r>
              <a:rPr lang="en-US" altLang="zh-CN" dirty="0">
                <a:latin typeface="等线" panose="02010600030101010101" pitchFamily="2" charset="-122"/>
                <a:cs typeface="Times New Roman" panose="02020603050405020304" pitchFamily="18" charset="0"/>
              </a:rPr>
              <a:t>---</a:t>
            </a:r>
            <a:r>
              <a:rPr lang="zh-CN" altLang="en-US" dirty="0">
                <a:latin typeface="等线" panose="02010600030101010101" pitchFamily="2" charset="-122"/>
                <a:cs typeface="Times New Roman" panose="02020603050405020304" pitchFamily="18" charset="0"/>
              </a:rPr>
              <a:t>解决问题                      </a:t>
            </a:r>
            <a:r>
              <a:rPr lang="zh-CN" altLang="en-US" dirty="0">
                <a:highlight>
                  <a:srgbClr val="FFFF00"/>
                </a:highlight>
                <a:latin typeface="等线" panose="02010600030101010101" pitchFamily="2" charset="-122"/>
                <a:cs typeface="Times New Roman" panose="02020603050405020304" pitchFamily="18" charset="0"/>
              </a:rPr>
              <a:t>价值观</a:t>
            </a:r>
            <a:endParaRPr lang="zh-CN" altLang="en-US" dirty="0">
              <a:highlight>
                <a:srgbClr val="FFFF00"/>
              </a:highligh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0-#ppt_w/2"/>
                                          </p:val>
                                        </p:tav>
                                        <p:tav tm="100000">
                                          <p:val>
                                            <p:strVal val="#ppt_x"/>
                                          </p:val>
                                        </p:tav>
                                      </p:tavLst>
                                    </p:anim>
                                    <p:anim calcmode="lin" valueType="num">
                                      <p:cBhvr additive="base">
                                        <p:cTn id="13"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arn(inVertical)">
                                      <p:cBhvr>
                                        <p:cTn id="23" dur="500"/>
                                        <p:tgtEl>
                                          <p:spTgt spid="13"/>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barn(inVertical)">
                                      <p:cBhvr>
                                        <p:cTn id="26" dur="500"/>
                                        <p:tgtEl>
                                          <p:spTgt spid="14"/>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barn(inVertical)">
                                      <p:cBhvr>
                                        <p:cTn id="29" dur="500"/>
                                        <p:tgtEl>
                                          <p:spTgt spid="15"/>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barn(inVertical)">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barn(inVertical)">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barn(inVertical)">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barn(inVertical)">
                                      <p:cBhvr>
                                        <p:cTn id="4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6" grpId="0" animBg="1"/>
      <p:bldP spid="13" grpId="0" animBg="1"/>
      <p:bldP spid="14" grpId="0" animBg="1"/>
      <p:bldP spid="15" grpId="0" animBg="1"/>
      <p:bldP spid="16" grpId="0" animBg="1"/>
      <p:bldP spid="17" grpId="0" animBg="1"/>
      <p:bldP spid="18" grpId="0" animBg="1"/>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8344949">
            <a:off x="-5263024" y="1772176"/>
            <a:ext cx="18950323" cy="11301283"/>
          </a:xfrm>
          <a:custGeom>
            <a:avLst/>
            <a:gdLst/>
            <a:ahLst/>
            <a:cxnLst/>
            <a:rect l="l" t="t" r="r" b="b"/>
            <a:pathLst>
              <a:path w="28425484" h="16951925">
                <a:moveTo>
                  <a:pt x="0" y="0"/>
                </a:moveTo>
                <a:lnTo>
                  <a:pt x="28425484" y="0"/>
                </a:lnTo>
                <a:lnTo>
                  <a:pt x="28425484" y="16951925"/>
                </a:lnTo>
                <a:lnTo>
                  <a:pt x="0" y="16951925"/>
                </a:lnTo>
                <a:lnTo>
                  <a:pt x="0" y="0"/>
                </a:lnTo>
                <a:close/>
              </a:path>
            </a:pathLst>
          </a:custGeom>
          <a:blipFill>
            <a:blip r:embed="rId1"/>
            <a:stretch>
              <a:fillRect/>
            </a:stretch>
          </a:blipFill>
        </p:spPr>
      </p:sp>
      <p:sp>
        <p:nvSpPr>
          <p:cNvPr id="3" name="Freeform 3"/>
          <p:cNvSpPr/>
          <p:nvPr/>
        </p:nvSpPr>
        <p:spPr>
          <a:xfrm>
            <a:off x="180942" y="196646"/>
            <a:ext cx="5136603" cy="2736409"/>
          </a:xfrm>
          <a:custGeom>
            <a:avLst/>
            <a:gdLst/>
            <a:ahLst/>
            <a:cxnLst/>
            <a:rect l="l" t="t" r="r" b="b"/>
            <a:pathLst>
              <a:path w="7704905" h="4104613">
                <a:moveTo>
                  <a:pt x="0" y="0"/>
                </a:moveTo>
                <a:lnTo>
                  <a:pt x="7704905" y="0"/>
                </a:lnTo>
                <a:lnTo>
                  <a:pt x="7704905" y="4104614"/>
                </a:lnTo>
                <a:lnTo>
                  <a:pt x="0" y="4104614"/>
                </a:lnTo>
                <a:lnTo>
                  <a:pt x="0" y="0"/>
                </a:lnTo>
                <a:close/>
              </a:path>
            </a:pathLst>
          </a:custGeom>
          <a:blipFill>
            <a:blip r:embed="rId2">
              <a:alphaModFix amt="8999"/>
            </a:blip>
            <a:stretch>
              <a:fillRect/>
            </a:stretch>
          </a:blipFill>
        </p:spPr>
      </p:sp>
      <p:sp>
        <p:nvSpPr>
          <p:cNvPr id="4" name="Freeform 4"/>
          <p:cNvSpPr/>
          <p:nvPr/>
        </p:nvSpPr>
        <p:spPr>
          <a:xfrm rot="-658398">
            <a:off x="587416" y="4993381"/>
            <a:ext cx="2286733" cy="2042815"/>
          </a:xfrm>
          <a:custGeom>
            <a:avLst/>
            <a:gdLst/>
            <a:ahLst/>
            <a:cxnLst/>
            <a:rect l="l" t="t" r="r" b="b"/>
            <a:pathLst>
              <a:path w="3430099" h="3064222">
                <a:moveTo>
                  <a:pt x="0" y="0"/>
                </a:moveTo>
                <a:lnTo>
                  <a:pt x="3430099" y="0"/>
                </a:lnTo>
                <a:lnTo>
                  <a:pt x="3430099" y="3064222"/>
                </a:lnTo>
                <a:lnTo>
                  <a:pt x="0" y="3064222"/>
                </a:lnTo>
                <a:lnTo>
                  <a:pt x="0" y="0"/>
                </a:lnTo>
                <a:close/>
              </a:path>
            </a:pathLst>
          </a:custGeom>
          <a:blipFill>
            <a:blip r:embed="rId3"/>
            <a:stretch>
              <a:fillRect/>
            </a:stretch>
          </a:blipFill>
        </p:spPr>
      </p:sp>
      <p:sp>
        <p:nvSpPr>
          <p:cNvPr id="5" name="Freeform 5"/>
          <p:cNvSpPr/>
          <p:nvPr/>
        </p:nvSpPr>
        <p:spPr>
          <a:xfrm rot="1540924">
            <a:off x="4226486" y="5580008"/>
            <a:ext cx="1547617" cy="1382537"/>
          </a:xfrm>
          <a:custGeom>
            <a:avLst/>
            <a:gdLst/>
            <a:ahLst/>
            <a:cxnLst/>
            <a:rect l="l" t="t" r="r" b="b"/>
            <a:pathLst>
              <a:path w="2321425" h="2073806">
                <a:moveTo>
                  <a:pt x="0" y="0"/>
                </a:moveTo>
                <a:lnTo>
                  <a:pt x="2321424" y="0"/>
                </a:lnTo>
                <a:lnTo>
                  <a:pt x="2321424" y="2073806"/>
                </a:lnTo>
                <a:lnTo>
                  <a:pt x="0" y="2073806"/>
                </a:lnTo>
                <a:lnTo>
                  <a:pt x="0" y="0"/>
                </a:lnTo>
                <a:close/>
              </a:path>
            </a:pathLst>
          </a:custGeom>
          <a:blipFill>
            <a:blip r:embed="rId3"/>
            <a:stretch>
              <a:fillRect/>
            </a:stretch>
          </a:blipFill>
        </p:spPr>
      </p:sp>
      <p:grpSp>
        <p:nvGrpSpPr>
          <p:cNvPr id="6" name="Group 6"/>
          <p:cNvGrpSpPr/>
          <p:nvPr/>
        </p:nvGrpSpPr>
        <p:grpSpPr>
          <a:xfrm>
            <a:off x="748698" y="912632"/>
            <a:ext cx="5967629" cy="6973189"/>
            <a:chOff x="0" y="0"/>
            <a:chExt cx="11935258" cy="13946378"/>
          </a:xfrm>
        </p:grpSpPr>
        <p:sp>
          <p:nvSpPr>
            <p:cNvPr id="7" name="Freeform 7"/>
            <p:cNvSpPr/>
            <p:nvPr/>
          </p:nvSpPr>
          <p:spPr>
            <a:xfrm flipH="1">
              <a:off x="110929" y="0"/>
              <a:ext cx="11824329" cy="10567994"/>
            </a:xfrm>
            <a:custGeom>
              <a:avLst/>
              <a:gdLst/>
              <a:ahLst/>
              <a:cxnLst/>
              <a:rect l="l" t="t" r="r" b="b"/>
              <a:pathLst>
                <a:path w="11824329" h="10567994">
                  <a:moveTo>
                    <a:pt x="11824329" y="0"/>
                  </a:moveTo>
                  <a:lnTo>
                    <a:pt x="0" y="0"/>
                  </a:lnTo>
                  <a:lnTo>
                    <a:pt x="0" y="10567994"/>
                  </a:lnTo>
                  <a:lnTo>
                    <a:pt x="11824329" y="10567994"/>
                  </a:lnTo>
                  <a:lnTo>
                    <a:pt x="11824329" y="0"/>
                  </a:lnTo>
                  <a:close/>
                </a:path>
              </a:pathLst>
            </a:custGeom>
            <a:blipFill>
              <a:blip r:embed="rId4"/>
              <a:stretch>
                <a:fillRect/>
              </a:stretch>
            </a:blipFill>
          </p:spPr>
        </p:sp>
        <p:grpSp>
          <p:nvGrpSpPr>
            <p:cNvPr id="8" name="Group 8"/>
            <p:cNvGrpSpPr/>
            <p:nvPr/>
          </p:nvGrpSpPr>
          <p:grpSpPr>
            <a:xfrm rot="-3248558">
              <a:off x="2353059" y="10091884"/>
              <a:ext cx="2628312" cy="2565424"/>
              <a:chOff x="0" y="0"/>
              <a:chExt cx="3130550" cy="3055645"/>
            </a:xfrm>
          </p:grpSpPr>
          <p:sp>
            <p:nvSpPr>
              <p:cNvPr id="9" name="Freeform 9"/>
              <p:cNvSpPr/>
              <p:nvPr/>
            </p:nvSpPr>
            <p:spPr>
              <a:xfrm>
                <a:off x="0" y="0"/>
                <a:ext cx="3130550" cy="3055645"/>
              </a:xfrm>
              <a:custGeom>
                <a:avLst/>
                <a:gdLst/>
                <a:ahLst/>
                <a:cxnLst/>
                <a:rect l="l" t="t" r="r" b="b"/>
                <a:pathLst>
                  <a:path w="3130550" h="3055645">
                    <a:moveTo>
                      <a:pt x="0" y="387350"/>
                    </a:moveTo>
                    <a:lnTo>
                      <a:pt x="0" y="3055645"/>
                    </a:lnTo>
                    <a:lnTo>
                      <a:pt x="3130550" y="3055645"/>
                    </a:lnTo>
                    <a:lnTo>
                      <a:pt x="3130550" y="0"/>
                    </a:lnTo>
                    <a:close/>
                  </a:path>
                </a:pathLst>
              </a:custGeom>
              <a:solidFill>
                <a:srgbClr val="F0F7F2"/>
              </a:solidFill>
            </p:spPr>
          </p:sp>
        </p:grpSp>
        <p:grpSp>
          <p:nvGrpSpPr>
            <p:cNvPr id="10" name="Group 10"/>
            <p:cNvGrpSpPr/>
            <p:nvPr/>
          </p:nvGrpSpPr>
          <p:grpSpPr>
            <a:xfrm rot="-6547538">
              <a:off x="4551228" y="9937302"/>
              <a:ext cx="2628312" cy="2565424"/>
              <a:chOff x="0" y="0"/>
              <a:chExt cx="3130550" cy="3055645"/>
            </a:xfrm>
          </p:grpSpPr>
          <p:sp>
            <p:nvSpPr>
              <p:cNvPr id="11" name="Freeform 11"/>
              <p:cNvSpPr/>
              <p:nvPr/>
            </p:nvSpPr>
            <p:spPr>
              <a:xfrm>
                <a:off x="0" y="0"/>
                <a:ext cx="3130550" cy="3055645"/>
              </a:xfrm>
              <a:custGeom>
                <a:avLst/>
                <a:gdLst/>
                <a:ahLst/>
                <a:cxnLst/>
                <a:rect l="l" t="t" r="r" b="b"/>
                <a:pathLst>
                  <a:path w="3130550" h="3055645">
                    <a:moveTo>
                      <a:pt x="0" y="387350"/>
                    </a:moveTo>
                    <a:lnTo>
                      <a:pt x="0" y="3055645"/>
                    </a:lnTo>
                    <a:lnTo>
                      <a:pt x="3130550" y="3055645"/>
                    </a:lnTo>
                    <a:lnTo>
                      <a:pt x="3130550" y="0"/>
                    </a:lnTo>
                    <a:close/>
                  </a:path>
                </a:pathLst>
              </a:custGeom>
              <a:solidFill>
                <a:srgbClr val="F0F7F2"/>
              </a:solidFill>
            </p:spPr>
          </p:sp>
        </p:grpSp>
        <p:grpSp>
          <p:nvGrpSpPr>
            <p:cNvPr id="12" name="Group 12"/>
            <p:cNvGrpSpPr/>
            <p:nvPr/>
          </p:nvGrpSpPr>
          <p:grpSpPr>
            <a:xfrm rot="-5612634">
              <a:off x="4211638" y="10523366"/>
              <a:ext cx="3065114" cy="3566325"/>
              <a:chOff x="0" y="0"/>
              <a:chExt cx="6350000" cy="6350000"/>
            </a:xfrm>
          </p:grpSpPr>
          <p:sp>
            <p:nvSpPr>
              <p:cNvPr id="13" name="Freeform 13"/>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0F7F2"/>
              </a:solidFill>
            </p:spPr>
          </p:sp>
        </p:grpSp>
        <p:grpSp>
          <p:nvGrpSpPr>
            <p:cNvPr id="14" name="Group 14"/>
            <p:cNvGrpSpPr/>
            <p:nvPr/>
          </p:nvGrpSpPr>
          <p:grpSpPr>
            <a:xfrm>
              <a:off x="0" y="6041230"/>
              <a:ext cx="977423" cy="1535742"/>
              <a:chOff x="0" y="0"/>
              <a:chExt cx="6350000" cy="6350000"/>
            </a:xfrm>
          </p:grpSpPr>
          <p:sp>
            <p:nvSpPr>
              <p:cNvPr id="15" name="Freeform 15"/>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482636"/>
              </a:solidFill>
            </p:spPr>
          </p:sp>
        </p:grpSp>
      </p:grpSp>
      <p:sp>
        <p:nvSpPr>
          <p:cNvPr id="16" name="Freeform 16"/>
          <p:cNvSpPr/>
          <p:nvPr/>
        </p:nvSpPr>
        <p:spPr>
          <a:xfrm rot="-105984">
            <a:off x="571873" y="2519584"/>
            <a:ext cx="725415" cy="898449"/>
          </a:xfrm>
          <a:custGeom>
            <a:avLst/>
            <a:gdLst/>
            <a:ahLst/>
            <a:cxnLst/>
            <a:rect l="l" t="t" r="r" b="b"/>
            <a:pathLst>
              <a:path w="1088122" h="1347674">
                <a:moveTo>
                  <a:pt x="0" y="0"/>
                </a:moveTo>
                <a:lnTo>
                  <a:pt x="1088122" y="0"/>
                </a:lnTo>
                <a:lnTo>
                  <a:pt x="1088122" y="1347674"/>
                </a:lnTo>
                <a:lnTo>
                  <a:pt x="0" y="1347674"/>
                </a:lnTo>
                <a:lnTo>
                  <a:pt x="0" y="0"/>
                </a:lnTo>
                <a:close/>
              </a:path>
            </a:pathLst>
          </a:custGeom>
          <a:blipFill>
            <a:blip r:embed="rId5"/>
            <a:stretch>
              <a:fillRect l="-300181" t="-367731" r="-817447" b="-451488"/>
            </a:stretch>
          </a:blipFill>
        </p:spPr>
      </p:sp>
      <p:grpSp>
        <p:nvGrpSpPr>
          <p:cNvPr id="17" name="Group 17"/>
          <p:cNvGrpSpPr/>
          <p:nvPr/>
        </p:nvGrpSpPr>
        <p:grpSpPr>
          <a:xfrm>
            <a:off x="7364388" y="5045739"/>
            <a:ext cx="4023449" cy="475750"/>
            <a:chOff x="0" y="0"/>
            <a:chExt cx="8046898" cy="951500"/>
          </a:xfrm>
        </p:grpSpPr>
        <p:grpSp>
          <p:nvGrpSpPr>
            <p:cNvPr id="18" name="Group 18"/>
            <p:cNvGrpSpPr/>
            <p:nvPr/>
          </p:nvGrpSpPr>
          <p:grpSpPr>
            <a:xfrm>
              <a:off x="0" y="0"/>
              <a:ext cx="8046898" cy="951500"/>
              <a:chOff x="0" y="0"/>
              <a:chExt cx="5307203" cy="627547"/>
            </a:xfrm>
          </p:grpSpPr>
          <p:sp>
            <p:nvSpPr>
              <p:cNvPr id="19" name="Freeform 19"/>
              <p:cNvSpPr/>
              <p:nvPr/>
            </p:nvSpPr>
            <p:spPr>
              <a:xfrm>
                <a:off x="12700" y="0"/>
                <a:ext cx="5281803" cy="627547"/>
              </a:xfrm>
              <a:custGeom>
                <a:avLst/>
                <a:gdLst/>
                <a:ahLst/>
                <a:cxnLst/>
                <a:rect l="l" t="t" r="r" b="b"/>
                <a:pathLst>
                  <a:path w="5281803" h="627547">
                    <a:moveTo>
                      <a:pt x="4964303" y="0"/>
                    </a:moveTo>
                    <a:lnTo>
                      <a:pt x="317500" y="0"/>
                    </a:lnTo>
                    <a:cubicBezTo>
                      <a:pt x="142240" y="0"/>
                      <a:pt x="0" y="140551"/>
                      <a:pt x="0" y="313729"/>
                    </a:cubicBezTo>
                    <a:cubicBezTo>
                      <a:pt x="0" y="486907"/>
                      <a:pt x="142240" y="627547"/>
                      <a:pt x="317500" y="627547"/>
                    </a:cubicBezTo>
                    <a:lnTo>
                      <a:pt x="4964303" y="627547"/>
                    </a:lnTo>
                    <a:cubicBezTo>
                      <a:pt x="5139563" y="627547"/>
                      <a:pt x="5281803" y="486907"/>
                      <a:pt x="5281803" y="313729"/>
                    </a:cubicBezTo>
                    <a:cubicBezTo>
                      <a:pt x="5281803" y="140551"/>
                      <a:pt x="5139563" y="0"/>
                      <a:pt x="4964303" y="0"/>
                    </a:cubicBezTo>
                    <a:close/>
                  </a:path>
                </a:pathLst>
              </a:custGeom>
              <a:solidFill>
                <a:srgbClr val="FFCD4C"/>
              </a:solidFill>
            </p:spPr>
          </p:sp>
        </p:grpSp>
        <p:sp>
          <p:nvSpPr>
            <p:cNvPr id="20" name="TextBox 20"/>
            <p:cNvSpPr txBox="1"/>
            <p:nvPr/>
          </p:nvSpPr>
          <p:spPr>
            <a:xfrm>
              <a:off x="84924" y="92922"/>
              <a:ext cx="7877052" cy="736098"/>
            </a:xfrm>
            <a:prstGeom prst="rect">
              <a:avLst/>
            </a:prstGeom>
          </p:spPr>
          <p:txBody>
            <a:bodyPr lIns="0" tIns="0" rIns="0" bIns="0" rtlCol="0" anchor="t">
              <a:spAutoFit/>
            </a:bodyPr>
            <a:lstStyle/>
            <a:p>
              <a:pPr algn="ctr" defTabSz="609600">
                <a:lnSpc>
                  <a:spcPts val="3265"/>
                </a:lnSpc>
                <a:spcBef>
                  <a:spcPct val="0"/>
                </a:spcBef>
              </a:pPr>
              <a:r>
                <a:rPr lang="zh-CN" altLang="en-US" sz="2335" spc="121" dirty="0">
                  <a:solidFill>
                    <a:srgbClr val="2049C4"/>
                  </a:solidFill>
                  <a:latin typeface="字由点字典黑 35J"/>
                  <a:ea typeface="字由点字典黑 35J"/>
                  <a:cs typeface="字由点字典黑 35J"/>
                  <a:sym typeface="字由点字典黑 35J"/>
                </a:rPr>
                <a:t>观点类话题作文一网打尽</a:t>
              </a:r>
              <a:endParaRPr lang="en-US" sz="2335" spc="121" dirty="0">
                <a:solidFill>
                  <a:srgbClr val="2049C4"/>
                </a:solidFill>
                <a:latin typeface="字由点字典黑 35J"/>
                <a:ea typeface="字由点字典黑 35J"/>
                <a:cs typeface="字由点字典黑 35J"/>
                <a:sym typeface="字由点字典黑 35J"/>
              </a:endParaRPr>
            </a:p>
          </p:txBody>
        </p:sp>
      </p:grpSp>
      <p:sp>
        <p:nvSpPr>
          <p:cNvPr id="24" name="Freeform 24"/>
          <p:cNvSpPr/>
          <p:nvPr/>
        </p:nvSpPr>
        <p:spPr>
          <a:xfrm rot="676145">
            <a:off x="11157875" y="4787388"/>
            <a:ext cx="578447" cy="285609"/>
          </a:xfrm>
          <a:custGeom>
            <a:avLst/>
            <a:gdLst/>
            <a:ahLst/>
            <a:cxnLst/>
            <a:rect l="l" t="t" r="r" b="b"/>
            <a:pathLst>
              <a:path w="1156895" h="571217">
                <a:moveTo>
                  <a:pt x="0" y="0"/>
                </a:moveTo>
                <a:lnTo>
                  <a:pt x="1156895" y="0"/>
                </a:lnTo>
                <a:lnTo>
                  <a:pt x="1156895" y="571217"/>
                </a:lnTo>
                <a:lnTo>
                  <a:pt x="0" y="571217"/>
                </a:lnTo>
                <a:lnTo>
                  <a:pt x="0" y="0"/>
                </a:lnTo>
                <a:close/>
              </a:path>
            </a:pathLst>
          </a:custGeom>
          <a:blipFill>
            <a:blip r:embed="rId6"/>
            <a:stretch>
              <a:fillRect/>
            </a:stretch>
          </a:blipFill>
        </p:spPr>
      </p:sp>
      <p:sp>
        <p:nvSpPr>
          <p:cNvPr id="28" name="文本框 27"/>
          <p:cNvSpPr txBox="1"/>
          <p:nvPr/>
        </p:nvSpPr>
        <p:spPr>
          <a:xfrm>
            <a:off x="6785892" y="3283492"/>
            <a:ext cx="5432778" cy="1294072"/>
          </a:xfrm>
          <a:prstGeom prst="rect">
            <a:avLst/>
          </a:prstGeom>
          <a:solidFill>
            <a:schemeClr val="bg2"/>
          </a:solidFill>
        </p:spPr>
        <p:txBody>
          <a:bodyPr wrap="square">
            <a:spAutoFit/>
          </a:bodyPr>
          <a:lstStyle/>
          <a:p>
            <a:pPr defTabSz="609600">
              <a:lnSpc>
                <a:spcPts val="10000"/>
              </a:lnSpc>
              <a:defRPr/>
            </a:pPr>
            <a:r>
              <a:rPr lang="zh-CN" altLang="en-US" sz="7575" b="1" spc="393" dirty="0">
                <a:solidFill>
                  <a:srgbClr val="466EE6"/>
                </a:solidFill>
                <a:latin typeface="华文中宋" panose="02010600040101010101" pitchFamily="2" charset="-122"/>
                <a:ea typeface="华文中宋" panose="02010600040101010101" pitchFamily="2" charset="-122"/>
                <a:cs typeface="字由点字倔强黑"/>
                <a:sym typeface="字由点字倔强黑"/>
              </a:rPr>
              <a:t>考前冲刺</a:t>
            </a:r>
            <a:r>
              <a:rPr lang="zh-CN" altLang="en-US" sz="7575" spc="393" dirty="0">
                <a:solidFill>
                  <a:srgbClr val="466EE6"/>
                </a:solidFill>
                <a:latin typeface="等线" panose="02010600030101010101" pitchFamily="2" charset="-122"/>
                <a:ea typeface="等线" panose="02010600030101010101" pitchFamily="2" charset="-122"/>
                <a:cs typeface="字由点字倔强黑"/>
                <a:sym typeface="字由点字倔强黑"/>
              </a:rPr>
              <a:t>◥</a:t>
            </a:r>
            <a:endParaRPr lang="en-US" altLang="zh-CN" sz="7575" spc="393" dirty="0">
              <a:solidFill>
                <a:srgbClr val="466EE6"/>
              </a:solidFill>
              <a:latin typeface="字由点字倔强黑"/>
              <a:ea typeface="字由点字倔强黑"/>
              <a:cs typeface="字由点字倔强黑"/>
              <a:sym typeface="字由点字倔强黑"/>
            </a:endParaRPr>
          </a:p>
        </p:txBody>
      </p:sp>
      <p:sp>
        <p:nvSpPr>
          <p:cNvPr id="23" name="TextBox 7"/>
          <p:cNvSpPr txBox="1"/>
          <p:nvPr/>
        </p:nvSpPr>
        <p:spPr>
          <a:xfrm>
            <a:off x="6771793" y="1898489"/>
            <a:ext cx="6037943" cy="897682"/>
          </a:xfrm>
          <a:prstGeom prst="rect">
            <a:avLst/>
          </a:prstGeom>
        </p:spPr>
        <p:txBody>
          <a:bodyPr wrap="square" lIns="0" tIns="0" rIns="0" bIns="0" rtlCol="0" anchor="t">
            <a:spAutoFit/>
          </a:bodyPr>
          <a:lstStyle/>
          <a:p>
            <a:pPr defTabSz="609600">
              <a:lnSpc>
                <a:spcPts val="7040"/>
              </a:lnSpc>
            </a:pPr>
            <a:r>
              <a:rPr lang="zh-CN" altLang="en-US" sz="6600" b="1" spc="277" dirty="0">
                <a:solidFill>
                  <a:srgbClr val="466EE6"/>
                </a:solidFill>
                <a:latin typeface="微软雅黑" panose="020B0503020204020204" pitchFamily="34" charset="-122"/>
                <a:ea typeface="微软雅黑" panose="020B0503020204020204" pitchFamily="34" charset="-122"/>
                <a:cs typeface="字由点字倔强黑"/>
                <a:sym typeface="字由点字倔强黑"/>
              </a:rPr>
              <a:t>观点类应用文</a:t>
            </a:r>
            <a:endParaRPr lang="en-US" sz="6600" b="1" spc="277" dirty="0">
              <a:solidFill>
                <a:srgbClr val="466EE6"/>
              </a:solidFill>
              <a:latin typeface="微软雅黑" panose="020B0503020204020204" pitchFamily="34" charset="-122"/>
              <a:ea typeface="微软雅黑" panose="020B0503020204020204" pitchFamily="34" charset="-122"/>
              <a:cs typeface="字由点字倔强黑"/>
              <a:sym typeface="字由点字倔强黑"/>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387600" y="32656"/>
            <a:ext cx="1981200" cy="543675"/>
          </a:xfrm>
          <a:prstGeom prst="rect">
            <a:avLst/>
          </a:prstGeom>
          <a:solidFill>
            <a:schemeClr val="accent4">
              <a:lumMod val="40000"/>
              <a:lumOff val="60000"/>
              <a:alpha val="85000"/>
            </a:schemeClr>
          </a:solidFill>
          <a:effectLst>
            <a:outerShdw blurRad="50800" dist="38100" dir="5400000" algn="t" rotWithShape="0">
              <a:prstClr val="black">
                <a:alpha val="40000"/>
              </a:prstClr>
            </a:outerShdw>
          </a:effectLst>
        </p:spPr>
        <p:txBody>
          <a:bodyPr wrap="square">
            <a:spAutoFit/>
          </a:bodyPr>
          <a:lstStyle/>
          <a:p>
            <a:pPr marL="0" marR="0" lvl="0" indent="0" algn="l" defTabSz="609600" rtl="0" eaLnBrk="1" fontAlgn="auto" latinLnBrk="0" hangingPunct="1">
              <a:lnSpc>
                <a:spcPct val="100000"/>
              </a:lnSpc>
              <a:spcBef>
                <a:spcPts val="0"/>
              </a:spcBef>
              <a:spcAft>
                <a:spcPts val="0"/>
              </a:spcAft>
              <a:buClrTx/>
              <a:buSzTx/>
              <a:buFontTx/>
              <a:buNone/>
              <a:defRPr/>
            </a:pPr>
            <a:r>
              <a:rPr kumimoji="0" lang="zh-CN" altLang="en-US" sz="2935" b="1" i="0" u="none" strike="noStrike" kern="1200" cap="none" spc="0" normalizeH="0" baseline="0" noProof="0" dirty="0">
                <a:ln>
                  <a:noFill/>
                </a:ln>
                <a:solidFill>
                  <a:srgbClr val="466EE6"/>
                </a:solidFill>
                <a:effectLst/>
                <a:uLnTx/>
                <a:uFillTx/>
                <a:latin typeface="Times New Roman" panose="02020603050405020304" pitchFamily="18" charset="0"/>
                <a:ea typeface="宋体" panose="02010600030101010101" pitchFamily="2" charset="-122"/>
                <a:cs typeface="Times New Roman" panose="02020603050405020304" pitchFamily="18" charset="0"/>
              </a:rPr>
              <a:t>语言</a:t>
            </a:r>
            <a:r>
              <a:rPr kumimoji="0" lang="zh-CN" altLang="en-US" sz="2935" b="1" i="0" u="none" strike="noStrike" kern="1200" cap="none" spc="0" normalizeH="0" baseline="0" noProof="0" dirty="0">
                <a:ln>
                  <a:noFill/>
                </a:ln>
                <a:solidFill>
                  <a:srgbClr val="466EE6"/>
                </a:solidFill>
                <a:effectLst/>
                <a:uLnTx/>
                <a:uFillTx/>
                <a:latin typeface="宋体" panose="02010600030101010101" pitchFamily="2" charset="-122"/>
                <a:ea typeface="宋体" panose="02010600030101010101" pitchFamily="2" charset="-122"/>
                <a:cs typeface="+mn-cs"/>
              </a:rPr>
              <a:t> ◥</a:t>
            </a:r>
            <a:endParaRPr kumimoji="0" lang="zh-CN" altLang="en-US" sz="2935" b="1" i="0" u="none" strike="noStrike" kern="1200" cap="none" spc="0" normalizeH="0" baseline="0" noProof="0" dirty="0">
              <a:ln>
                <a:noFill/>
              </a:ln>
              <a:solidFill>
                <a:srgbClr val="466EE6"/>
              </a:solidFill>
              <a:effectLst/>
              <a:uLnTx/>
              <a:uFillTx/>
              <a:latin typeface="宋体" panose="02010600030101010101" pitchFamily="2" charset="-122"/>
              <a:ea typeface="宋体" panose="02010600030101010101" pitchFamily="2" charset="-122"/>
              <a:cs typeface="+mn-cs"/>
            </a:endParaRPr>
          </a:p>
        </p:txBody>
      </p:sp>
      <p:sp>
        <p:nvSpPr>
          <p:cNvPr id="5" name="文本框 4"/>
          <p:cNvSpPr txBox="1"/>
          <p:nvPr/>
        </p:nvSpPr>
        <p:spPr>
          <a:xfrm>
            <a:off x="0" y="32657"/>
            <a:ext cx="2387600" cy="543675"/>
          </a:xfrm>
          <a:prstGeom prst="rect">
            <a:avLst/>
          </a:prstGeom>
          <a:solidFill>
            <a:srgbClr val="466EE6">
              <a:alpha val="85000"/>
            </a:srgbClr>
          </a:solidFill>
          <a:effectLst>
            <a:outerShdw blurRad="50800" dist="38100" dir="5400000" algn="t" rotWithShape="0">
              <a:prstClr val="black">
                <a:alpha val="40000"/>
              </a:prstClr>
            </a:outerShdw>
          </a:effectLst>
        </p:spPr>
        <p:txBody>
          <a:bodyPr wrap="square">
            <a:spAutoFit/>
          </a:bodyPr>
          <a:lstStyle/>
          <a:p>
            <a:pPr marL="0" marR="0" lvl="0" indent="0" algn="l" defTabSz="609600" rtl="0" eaLnBrk="1" fontAlgn="auto" latinLnBrk="0" hangingPunct="1">
              <a:lnSpc>
                <a:spcPct val="100000"/>
              </a:lnSpc>
              <a:spcBef>
                <a:spcPts val="0"/>
              </a:spcBef>
              <a:spcAft>
                <a:spcPts val="0"/>
              </a:spcAft>
              <a:buClrTx/>
              <a:buSzTx/>
              <a:buFontTx/>
              <a:buNone/>
              <a:defRPr/>
            </a:pPr>
            <a:r>
              <a:rPr kumimoji="0" lang="zh-CN" altLang="en-US" sz="2935" b="1" i="0" u="none" strike="noStrike" kern="1200" cap="none" spc="0" normalizeH="0" baseline="0" noProof="0" dirty="0">
                <a:ln>
                  <a:noFill/>
                </a:ln>
                <a:solidFill>
                  <a:prstClr val="white"/>
                </a:solidFill>
                <a:effectLst/>
                <a:uLnTx/>
                <a:uFillTx/>
                <a:latin typeface="宋体" panose="02010600030101010101" pitchFamily="2" charset="-122"/>
                <a:ea typeface="宋体" panose="02010600030101010101" pitchFamily="2" charset="-122"/>
                <a:cs typeface="+mn-cs"/>
              </a:rPr>
              <a:t>范文赏析◥</a:t>
            </a:r>
            <a:endParaRPr kumimoji="0" lang="zh-CN" altLang="en-US" sz="2935" b="1" i="0" u="none" strike="noStrike" kern="1200" cap="none" spc="0" normalizeH="0" baseline="0" noProof="0" dirty="0">
              <a:ln>
                <a:noFill/>
              </a:ln>
              <a:solidFill>
                <a:prstClr val="white"/>
              </a:solidFill>
              <a:effectLst/>
              <a:uLnTx/>
              <a:uFillTx/>
              <a:latin typeface="宋体" panose="02010600030101010101" pitchFamily="2" charset="-122"/>
              <a:ea typeface="宋体" panose="02010600030101010101" pitchFamily="2" charset="-122"/>
              <a:cs typeface="+mn-cs"/>
            </a:endParaRPr>
          </a:p>
        </p:txBody>
      </p:sp>
      <p:sp>
        <p:nvSpPr>
          <p:cNvPr id="2" name="文本框 1"/>
          <p:cNvSpPr txBox="1"/>
          <p:nvPr/>
        </p:nvSpPr>
        <p:spPr>
          <a:xfrm>
            <a:off x="76198" y="611770"/>
            <a:ext cx="5573487" cy="1631216"/>
          </a:xfrm>
          <a:prstGeom prst="rect">
            <a:avLst/>
          </a:prstGeom>
          <a:noFill/>
          <a:ln w="19050">
            <a:solidFill>
              <a:srgbClr val="FF0000"/>
            </a:solidFill>
          </a:ln>
          <a:effectLst>
            <a:softEdge rad="0"/>
          </a:effectLst>
        </p:spPr>
        <p:txBody>
          <a:bodyPr wrap="square">
            <a:spAutoFit/>
          </a:bodyPr>
          <a:lstStyle/>
          <a:p>
            <a:pPr defTabSz="609600">
              <a:lnSpc>
                <a:spcPts val="2000"/>
              </a:lnSpc>
            </a:pPr>
            <a:r>
              <a:rPr lang="zh-CN" altLang="en-US" sz="1865" dirty="0">
                <a:solidFill>
                  <a:prstClr val="black"/>
                </a:solidFill>
                <a:latin typeface="Times New Roman" panose="02020603050405020304" pitchFamily="18" charset="0"/>
                <a:ea typeface="等线" panose="02010600030101010101" pitchFamily="2" charset="-122"/>
                <a:cs typeface="Times New Roman" panose="02020603050405020304" pitchFamily="18" charset="0"/>
              </a:rPr>
              <a:t>你校将举办英语演讲比赛。请你以</a:t>
            </a:r>
            <a:r>
              <a:rPr lang="en-US" altLang="zh-CN" sz="1865" dirty="0">
                <a:solidFill>
                  <a:srgbClr val="FF0000"/>
                </a:solidFill>
                <a:latin typeface="Times New Roman" panose="02020603050405020304" pitchFamily="18" charset="0"/>
                <a:ea typeface="等线" panose="02010600030101010101" pitchFamily="2" charset="-122"/>
                <a:cs typeface="Times New Roman" panose="02020603050405020304" pitchFamily="18" charset="0"/>
              </a:rPr>
              <a:t>Be smart online learners </a:t>
            </a:r>
            <a:r>
              <a:rPr lang="zh-CN" altLang="en-US" sz="1865" dirty="0">
                <a:solidFill>
                  <a:prstClr val="black"/>
                </a:solidFill>
                <a:latin typeface="Times New Roman" panose="02020603050405020304" pitchFamily="18" charset="0"/>
                <a:ea typeface="等线" panose="02010600030101010101" pitchFamily="2" charset="-122"/>
                <a:cs typeface="Times New Roman" panose="02020603050405020304" pitchFamily="18" charset="0"/>
              </a:rPr>
              <a:t>为题写一篇发言稿参赛，内容包括：</a:t>
            </a:r>
            <a:endParaRPr lang="en-US" altLang="zh-CN" sz="1865" dirty="0">
              <a:solidFill>
                <a:prstClr val="black"/>
              </a:solidFill>
              <a:latin typeface="Times New Roman" panose="02020603050405020304" pitchFamily="18" charset="0"/>
              <a:ea typeface="等线" panose="02010600030101010101" pitchFamily="2" charset="-122"/>
              <a:cs typeface="Times New Roman" panose="02020603050405020304" pitchFamily="18" charset="0"/>
            </a:endParaRPr>
          </a:p>
          <a:p>
            <a:pPr defTabSz="609600">
              <a:lnSpc>
                <a:spcPts val="2000"/>
              </a:lnSpc>
            </a:pPr>
            <a:r>
              <a:rPr lang="zh-CN" altLang="en-US" sz="1865" dirty="0">
                <a:solidFill>
                  <a:srgbClr val="00B0F0"/>
                </a:solidFill>
                <a:latin typeface="Times New Roman" panose="02020603050405020304" pitchFamily="18" charset="0"/>
                <a:ea typeface="等线" panose="02010600030101010101" pitchFamily="2" charset="-122"/>
                <a:cs typeface="Times New Roman" panose="02020603050405020304" pitchFamily="18" charset="0"/>
              </a:rPr>
              <a:t>（</a:t>
            </a:r>
            <a:r>
              <a:rPr lang="en-US" altLang="zh-CN" sz="1865" dirty="0">
                <a:solidFill>
                  <a:srgbClr val="00B0F0"/>
                </a:solidFill>
                <a:latin typeface="Times New Roman" panose="02020603050405020304" pitchFamily="18" charset="0"/>
                <a:ea typeface="等线" panose="02010600030101010101" pitchFamily="2" charset="-122"/>
                <a:cs typeface="Times New Roman" panose="02020603050405020304" pitchFamily="18" charset="0"/>
              </a:rPr>
              <a:t>1</a:t>
            </a:r>
            <a:r>
              <a:rPr lang="zh-CN" altLang="en-US" sz="1865" dirty="0">
                <a:solidFill>
                  <a:srgbClr val="00B0F0"/>
                </a:solidFill>
                <a:latin typeface="Times New Roman" panose="02020603050405020304" pitchFamily="18" charset="0"/>
                <a:ea typeface="等线" panose="02010600030101010101" pitchFamily="2" charset="-122"/>
                <a:cs typeface="Times New Roman" panose="02020603050405020304" pitchFamily="18" charset="0"/>
              </a:rPr>
              <a:t>）分析优势与不足；</a:t>
            </a:r>
            <a:endParaRPr lang="en-US" altLang="zh-CN" sz="1865" dirty="0">
              <a:solidFill>
                <a:srgbClr val="00B0F0"/>
              </a:solidFill>
              <a:latin typeface="Times New Roman" panose="02020603050405020304" pitchFamily="18" charset="0"/>
              <a:ea typeface="等线" panose="02010600030101010101" pitchFamily="2" charset="-122"/>
              <a:cs typeface="Times New Roman" panose="02020603050405020304" pitchFamily="18" charset="0"/>
            </a:endParaRPr>
          </a:p>
          <a:p>
            <a:pPr defTabSz="609600">
              <a:lnSpc>
                <a:spcPts val="2000"/>
              </a:lnSpc>
            </a:pPr>
            <a:r>
              <a:rPr lang="zh-CN" altLang="en-US" sz="1865" dirty="0">
                <a:solidFill>
                  <a:srgbClr val="00B0F0"/>
                </a:solidFill>
                <a:latin typeface="Times New Roman" panose="02020603050405020304" pitchFamily="18" charset="0"/>
                <a:ea typeface="等线" panose="02010600030101010101" pitchFamily="2" charset="-122"/>
                <a:cs typeface="Times New Roman" panose="02020603050405020304" pitchFamily="18" charset="0"/>
              </a:rPr>
              <a:t>（</a:t>
            </a:r>
            <a:r>
              <a:rPr lang="en-US" altLang="zh-CN" sz="1865" dirty="0">
                <a:solidFill>
                  <a:srgbClr val="00B0F0"/>
                </a:solidFill>
                <a:latin typeface="Times New Roman" panose="02020603050405020304" pitchFamily="18" charset="0"/>
                <a:ea typeface="等线" panose="02010600030101010101" pitchFamily="2" charset="-122"/>
                <a:cs typeface="Times New Roman" panose="02020603050405020304" pitchFamily="18" charset="0"/>
              </a:rPr>
              <a:t>2</a:t>
            </a:r>
            <a:r>
              <a:rPr lang="zh-CN" altLang="en-US" sz="1865" dirty="0">
                <a:solidFill>
                  <a:srgbClr val="00B0F0"/>
                </a:solidFill>
                <a:latin typeface="Times New Roman" panose="02020603050405020304" pitchFamily="18" charset="0"/>
                <a:ea typeface="等线" panose="02010600030101010101" pitchFamily="2" charset="-122"/>
                <a:cs typeface="Times New Roman" panose="02020603050405020304" pitchFamily="18" charset="0"/>
              </a:rPr>
              <a:t>）提出学习建议。                          </a:t>
            </a:r>
            <a:r>
              <a:rPr lang="en-US" altLang="zh-CN" sz="1865" dirty="0">
                <a:latin typeface="Times New Roman" panose="02020603050405020304" pitchFamily="18" charset="0"/>
                <a:cs typeface="Times New Roman" panose="02020603050405020304" pitchFamily="18" charset="0"/>
              </a:rPr>
              <a:t>2021</a:t>
            </a:r>
            <a:r>
              <a:rPr lang="zh-CN" altLang="en-US" sz="1865" dirty="0">
                <a:latin typeface="Times New Roman" panose="02020603050405020304" pitchFamily="18" charset="0"/>
                <a:cs typeface="Times New Roman" panose="02020603050405020304" pitchFamily="18" charset="0"/>
              </a:rPr>
              <a:t>年全国乙</a:t>
            </a:r>
            <a:endParaRPr lang="zh-CN" altLang="en-US" sz="1865" dirty="0">
              <a:latin typeface="Times New Roman" panose="02020603050405020304" pitchFamily="18" charset="0"/>
              <a:ea typeface="等线" panose="02010600030101010101" pitchFamily="2" charset="-122"/>
              <a:cs typeface="Times New Roman" panose="02020603050405020304" pitchFamily="18" charset="0"/>
            </a:endParaRPr>
          </a:p>
          <a:p>
            <a:pPr defTabSz="609600">
              <a:lnSpc>
                <a:spcPts val="2000"/>
              </a:lnSpc>
            </a:pPr>
            <a:r>
              <a:rPr lang="en-US" altLang="zh-CN" sz="1865" dirty="0">
                <a:solidFill>
                  <a:prstClr val="black"/>
                </a:solidFill>
                <a:latin typeface="Times New Roman" panose="02020603050405020304" pitchFamily="18" charset="0"/>
                <a:ea typeface="等线" panose="02010600030101010101" pitchFamily="2" charset="-122"/>
                <a:cs typeface="Times New Roman" panose="02020603050405020304" pitchFamily="18" charset="0"/>
              </a:rPr>
              <a:t>                                   Be smart online learners</a:t>
            </a:r>
            <a:endParaRPr lang="en-US" altLang="zh-CN" sz="1865" dirty="0">
              <a:solidFill>
                <a:prstClr val="black"/>
              </a:solidFill>
              <a:latin typeface="Times New Roman" panose="02020603050405020304" pitchFamily="18" charset="0"/>
              <a:ea typeface="等线" panose="02010600030101010101" pitchFamily="2" charset="-122"/>
              <a:cs typeface="Times New Roman" panose="02020603050405020304" pitchFamily="18" charset="0"/>
            </a:endParaRPr>
          </a:p>
          <a:p>
            <a:pPr defTabSz="609600">
              <a:lnSpc>
                <a:spcPts val="2000"/>
              </a:lnSpc>
            </a:pPr>
            <a:r>
              <a:rPr lang="en-US" altLang="zh-CN" sz="1865" dirty="0">
                <a:solidFill>
                  <a:prstClr val="black"/>
                </a:solidFill>
                <a:latin typeface="Times New Roman" panose="02020603050405020304" pitchFamily="18" charset="0"/>
                <a:ea typeface="等线" panose="02010600030101010101" pitchFamily="2" charset="-122"/>
                <a:cs typeface="Times New Roman" panose="02020603050405020304" pitchFamily="18" charset="0"/>
              </a:rPr>
              <a:t>Online learning has become an important way to study.        </a:t>
            </a:r>
            <a:endParaRPr lang="en-US" altLang="zh-CN" sz="1865" dirty="0">
              <a:solidFill>
                <a:prstClr val="black"/>
              </a:solidFill>
              <a:latin typeface="Times New Roman" panose="02020603050405020304" pitchFamily="18" charset="0"/>
              <a:ea typeface="等线" panose="02010600030101010101" pitchFamily="2" charset="-122"/>
              <a:cs typeface="Times New Roman" panose="02020603050405020304" pitchFamily="18" charset="0"/>
            </a:endParaRPr>
          </a:p>
        </p:txBody>
      </p:sp>
      <p:sp>
        <p:nvSpPr>
          <p:cNvPr id="6" name="文本框 5"/>
          <p:cNvSpPr txBox="1"/>
          <p:nvPr/>
        </p:nvSpPr>
        <p:spPr>
          <a:xfrm>
            <a:off x="5802087" y="611770"/>
            <a:ext cx="6270172" cy="1438855"/>
          </a:xfrm>
          <a:prstGeom prst="rect">
            <a:avLst/>
          </a:prstGeom>
          <a:noFill/>
          <a:ln w="19050">
            <a:solidFill>
              <a:srgbClr val="FF0000"/>
            </a:solidFill>
          </a:ln>
          <a:effectLst>
            <a:softEdge rad="0"/>
          </a:effectLst>
        </p:spPr>
        <p:txBody>
          <a:bodyPr wrap="square">
            <a:spAutoFit/>
          </a:bodyPr>
          <a:lstStyle/>
          <a:p>
            <a:pPr defTabSz="609600">
              <a:lnSpc>
                <a:spcPts val="2065"/>
              </a:lnSpc>
            </a:pPr>
            <a:r>
              <a:rPr lang="zh-CN" altLang="en-US" sz="1865" dirty="0">
                <a:solidFill>
                  <a:prstClr val="black"/>
                </a:solidFill>
                <a:latin typeface="Times New Roman" panose="02020603050405020304" pitchFamily="18" charset="0"/>
                <a:ea typeface="等线" panose="02010600030101010101" pitchFamily="2" charset="-122"/>
                <a:cs typeface="Times New Roman" panose="02020603050405020304" pitchFamily="18" charset="0"/>
              </a:rPr>
              <a:t>假定你是李华，</a:t>
            </a:r>
            <a:r>
              <a:rPr lang="zh-CN" altLang="en-US" sz="1865" dirty="0">
                <a:solidFill>
                  <a:srgbClr val="FF0000"/>
                </a:solidFill>
                <a:latin typeface="Times New Roman" panose="02020603050405020304" pitchFamily="18" charset="0"/>
                <a:ea typeface="等线" panose="02010600030101010101" pitchFamily="2" charset="-122"/>
                <a:cs typeface="Times New Roman" panose="02020603050405020304" pitchFamily="18" charset="0"/>
              </a:rPr>
              <a:t>外教</a:t>
            </a:r>
            <a:r>
              <a:rPr lang="en-US" altLang="zh-CN" sz="1865" dirty="0">
                <a:solidFill>
                  <a:srgbClr val="FF0000"/>
                </a:solidFill>
                <a:latin typeface="Times New Roman" panose="02020603050405020304" pitchFamily="18" charset="0"/>
                <a:ea typeface="等线" panose="02010600030101010101" pitchFamily="2" charset="-122"/>
                <a:cs typeface="Times New Roman" panose="02020603050405020304" pitchFamily="18" charset="0"/>
              </a:rPr>
              <a:t>Ryan</a:t>
            </a:r>
            <a:r>
              <a:rPr lang="zh-CN" altLang="en-US" sz="1865" dirty="0">
                <a:solidFill>
                  <a:srgbClr val="FF0000"/>
                </a:solidFill>
                <a:latin typeface="Times New Roman" panose="02020603050405020304" pitchFamily="18" charset="0"/>
                <a:ea typeface="等线" panose="02010600030101010101" pitchFamily="2" charset="-122"/>
                <a:cs typeface="Times New Roman" panose="02020603050405020304" pitchFamily="18" charset="0"/>
              </a:rPr>
              <a:t>准备将学生随机分为两人一组，让大家课后练习口语，你认为这样分组存在问题</a:t>
            </a:r>
            <a:r>
              <a:rPr lang="zh-CN" altLang="en-US" sz="1865" dirty="0">
                <a:solidFill>
                  <a:prstClr val="black"/>
                </a:solidFill>
                <a:latin typeface="Times New Roman" panose="02020603050405020304" pitchFamily="18" charset="0"/>
                <a:ea typeface="等线" panose="02010600030101010101" pitchFamily="2" charset="-122"/>
                <a:cs typeface="Times New Roman" panose="02020603050405020304" pitchFamily="18" charset="0"/>
              </a:rPr>
              <a:t>。请你给外教写一封邮件，内容包括：</a:t>
            </a:r>
            <a:endParaRPr lang="en-US" altLang="zh-CN" sz="1865" dirty="0">
              <a:solidFill>
                <a:prstClr val="black"/>
              </a:solidFill>
              <a:latin typeface="Times New Roman" panose="02020603050405020304" pitchFamily="18" charset="0"/>
              <a:ea typeface="等线" panose="02010600030101010101" pitchFamily="2" charset="-122"/>
              <a:cs typeface="Times New Roman" panose="02020603050405020304" pitchFamily="18" charset="0"/>
            </a:endParaRPr>
          </a:p>
          <a:p>
            <a:pPr defTabSz="609600">
              <a:lnSpc>
                <a:spcPts val="2065"/>
              </a:lnSpc>
            </a:pPr>
            <a:r>
              <a:rPr lang="zh-CN" altLang="en-US" sz="1865" dirty="0">
                <a:solidFill>
                  <a:srgbClr val="00B0F0"/>
                </a:solidFill>
                <a:latin typeface="Times New Roman" panose="02020603050405020304" pitchFamily="18" charset="0"/>
                <a:ea typeface="等线" panose="02010600030101010101" pitchFamily="2" charset="-122"/>
                <a:cs typeface="Times New Roman" panose="02020603050405020304" pitchFamily="18" charset="0"/>
              </a:rPr>
              <a:t>（</a:t>
            </a:r>
            <a:r>
              <a:rPr lang="en-US" altLang="zh-CN" sz="1865" dirty="0">
                <a:solidFill>
                  <a:srgbClr val="00B0F0"/>
                </a:solidFill>
                <a:latin typeface="Times New Roman" panose="02020603050405020304" pitchFamily="18" charset="0"/>
                <a:ea typeface="等线" panose="02010600030101010101" pitchFamily="2" charset="-122"/>
                <a:cs typeface="Times New Roman" panose="02020603050405020304" pitchFamily="18" charset="0"/>
              </a:rPr>
              <a:t>1</a:t>
            </a:r>
            <a:r>
              <a:rPr lang="zh-CN" altLang="en-US" sz="1865" dirty="0">
                <a:solidFill>
                  <a:srgbClr val="00B0F0"/>
                </a:solidFill>
                <a:latin typeface="Times New Roman" panose="02020603050405020304" pitchFamily="18" charset="0"/>
                <a:ea typeface="等线" panose="02010600030101010101" pitchFamily="2" charset="-122"/>
                <a:cs typeface="Times New Roman" panose="02020603050405020304" pitchFamily="18" charset="0"/>
              </a:rPr>
              <a:t>）说明问题；</a:t>
            </a:r>
            <a:endParaRPr lang="en-US" altLang="zh-CN" sz="1865" dirty="0">
              <a:solidFill>
                <a:srgbClr val="00B0F0"/>
              </a:solidFill>
              <a:latin typeface="Times New Roman" panose="02020603050405020304" pitchFamily="18" charset="0"/>
              <a:ea typeface="等线" panose="02010600030101010101" pitchFamily="2" charset="-122"/>
              <a:cs typeface="Times New Roman" panose="02020603050405020304" pitchFamily="18" charset="0"/>
            </a:endParaRPr>
          </a:p>
          <a:p>
            <a:pPr defTabSz="609600">
              <a:lnSpc>
                <a:spcPts val="2065"/>
              </a:lnSpc>
            </a:pPr>
            <a:r>
              <a:rPr lang="zh-CN" altLang="en-US" sz="1865" dirty="0">
                <a:solidFill>
                  <a:srgbClr val="00B0F0"/>
                </a:solidFill>
                <a:latin typeface="Times New Roman" panose="02020603050405020304" pitchFamily="18" charset="0"/>
                <a:ea typeface="等线" panose="02010600030101010101" pitchFamily="2" charset="-122"/>
                <a:cs typeface="Times New Roman" panose="02020603050405020304" pitchFamily="18" charset="0"/>
              </a:rPr>
              <a:t>（</a:t>
            </a:r>
            <a:r>
              <a:rPr lang="en-US" altLang="zh-CN" sz="1865" dirty="0">
                <a:solidFill>
                  <a:srgbClr val="00B0F0"/>
                </a:solidFill>
                <a:latin typeface="Times New Roman" panose="02020603050405020304" pitchFamily="18" charset="0"/>
                <a:ea typeface="等线" panose="02010600030101010101" pitchFamily="2" charset="-122"/>
                <a:cs typeface="Times New Roman" panose="02020603050405020304" pitchFamily="18" charset="0"/>
              </a:rPr>
              <a:t>2</a:t>
            </a:r>
            <a:r>
              <a:rPr lang="zh-CN" altLang="en-US" sz="1865" dirty="0">
                <a:solidFill>
                  <a:srgbClr val="00B0F0"/>
                </a:solidFill>
                <a:latin typeface="Times New Roman" panose="02020603050405020304" pitchFamily="18" charset="0"/>
                <a:ea typeface="等线" panose="02010600030101010101" pitchFamily="2" charset="-122"/>
                <a:cs typeface="Times New Roman" panose="02020603050405020304" pitchFamily="18" charset="0"/>
              </a:rPr>
              <a:t>）提出建议。                                </a:t>
            </a:r>
            <a:r>
              <a:rPr lang="en-US" altLang="zh-CN" sz="1865" dirty="0">
                <a:solidFill>
                  <a:prstClr val="black"/>
                </a:solidFill>
                <a:latin typeface="Times New Roman" panose="02020603050405020304" pitchFamily="18" charset="0"/>
                <a:ea typeface="等线" panose="02010600030101010101" pitchFamily="2" charset="-122"/>
                <a:cs typeface="Times New Roman" panose="02020603050405020304" pitchFamily="18" charset="0"/>
              </a:rPr>
              <a:t>2023</a:t>
            </a:r>
            <a:r>
              <a:rPr lang="zh-CN" altLang="en-US" sz="1865" dirty="0">
                <a:solidFill>
                  <a:prstClr val="black"/>
                </a:solidFill>
                <a:latin typeface="Times New Roman" panose="02020603050405020304" pitchFamily="18" charset="0"/>
                <a:ea typeface="等线" panose="02010600030101010101" pitchFamily="2" charset="-122"/>
                <a:cs typeface="Times New Roman" panose="02020603050405020304" pitchFamily="18" charset="0"/>
              </a:rPr>
              <a:t>年新高考</a:t>
            </a:r>
            <a:r>
              <a:rPr lang="en-US" altLang="zh-CN" sz="1865" dirty="0">
                <a:solidFill>
                  <a:prstClr val="black"/>
                </a:solidFill>
                <a:latin typeface="Times New Roman" panose="02020603050405020304" pitchFamily="18" charset="0"/>
                <a:ea typeface="等线" panose="02010600030101010101" pitchFamily="2" charset="-122"/>
                <a:cs typeface="Times New Roman" panose="02020603050405020304" pitchFamily="18" charset="0"/>
              </a:rPr>
              <a:t>I&amp;II</a:t>
            </a:r>
            <a:endParaRPr lang="en-US" altLang="zh-CN" sz="1865" dirty="0">
              <a:solidFill>
                <a:prstClr val="black"/>
              </a:solidFill>
              <a:latin typeface="Times New Roman" panose="02020603050405020304" pitchFamily="18" charset="0"/>
              <a:ea typeface="等线" panose="02010600030101010101" pitchFamily="2" charset="-122"/>
              <a:cs typeface="Times New Roman" panose="02020603050405020304" pitchFamily="18" charset="0"/>
            </a:endParaRPr>
          </a:p>
        </p:txBody>
      </p:sp>
      <p:sp>
        <p:nvSpPr>
          <p:cNvPr id="7" name="文本框 6"/>
          <p:cNvSpPr txBox="1"/>
          <p:nvPr/>
        </p:nvSpPr>
        <p:spPr>
          <a:xfrm>
            <a:off x="65311" y="2301028"/>
            <a:ext cx="5573487" cy="4524315"/>
          </a:xfrm>
          <a:prstGeom prst="rect">
            <a:avLst/>
          </a:prstGeom>
          <a:solidFill>
            <a:schemeClr val="accent5">
              <a:lumMod val="20000"/>
              <a:lumOff val="80000"/>
            </a:schemeClr>
          </a:solidFill>
        </p:spPr>
        <p:txBody>
          <a:bodyPr wrap="square">
            <a:spAutoFit/>
          </a:bodyPr>
          <a:lstStyle/>
          <a:p>
            <a:pPr algn="just"/>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Learning English Beyond the Classroom</a:t>
            </a:r>
            <a:endParaRPr lang="en-US" altLang="zh-CN" dirty="0">
              <a:latin typeface="Times New Roman" panose="02020603050405020304" pitchFamily="18" charset="0"/>
              <a:cs typeface="Times New Roman" panose="02020603050405020304" pitchFamily="18" charset="0"/>
            </a:endParaRPr>
          </a:p>
          <a:p>
            <a:pPr algn="just"/>
            <a:r>
              <a:rPr lang="en-US" altLang="zh-CN" dirty="0">
                <a:latin typeface="Times New Roman" panose="02020603050405020304" pitchFamily="18" charset="0"/>
                <a:cs typeface="Times New Roman" panose="02020603050405020304" pitchFamily="18" charset="0"/>
              </a:rPr>
              <a:t>      Good morning, everyone. It is nice to deliver a speech titled “Be smart online learners”.</a:t>
            </a:r>
            <a:endParaRPr lang="en-US" altLang="zh-CN" dirty="0">
              <a:latin typeface="Times New Roman" panose="02020603050405020304" pitchFamily="18" charset="0"/>
              <a:cs typeface="Times New Roman" panose="02020603050405020304" pitchFamily="18" charset="0"/>
            </a:endParaRPr>
          </a:p>
          <a:p>
            <a:pPr algn="just"/>
            <a:r>
              <a:rPr lang="en-US" altLang="zh-CN" dirty="0">
                <a:latin typeface="Times New Roman" panose="02020603050405020304" pitchFamily="18" charset="0"/>
                <a:cs typeface="Times New Roman" panose="02020603050405020304" pitchFamily="18" charset="0"/>
              </a:rPr>
              <a:t>      </a:t>
            </a:r>
            <a:r>
              <a:rPr lang="en-US" altLang="zh-CN" dirty="0">
                <a:highlight>
                  <a:srgbClr val="00FF00"/>
                </a:highlight>
                <a:latin typeface="Times New Roman" panose="02020603050405020304" pitchFamily="18" charset="0"/>
                <a:cs typeface="Times New Roman" panose="02020603050405020304" pitchFamily="18" charset="0"/>
              </a:rPr>
              <a:t>Nowadays, with the rapid development of the Internet, online learning brings us significant advantages in furthering our study.</a:t>
            </a:r>
            <a:r>
              <a:rPr lang="en-US" altLang="zh-CN" dirty="0">
                <a:latin typeface="Times New Roman" panose="02020603050405020304" pitchFamily="18" charset="0"/>
                <a:cs typeface="Times New Roman" panose="02020603050405020304" pitchFamily="18" charset="0"/>
              </a:rPr>
              <a:t> </a:t>
            </a:r>
            <a:r>
              <a:rPr lang="en-US" altLang="zh-CN" dirty="0">
                <a:highlight>
                  <a:srgbClr val="FFFF00"/>
                </a:highlight>
                <a:latin typeface="Times New Roman" panose="02020603050405020304" pitchFamily="18" charset="0"/>
                <a:cs typeface="Times New Roman" panose="02020603050405020304" pitchFamily="18" charset="0"/>
              </a:rPr>
              <a:t>For instance</a:t>
            </a:r>
            <a:r>
              <a:rPr lang="en-US" altLang="zh-CN" dirty="0">
                <a:latin typeface="Times New Roman" panose="02020603050405020304" pitchFamily="18" charset="0"/>
                <a:cs typeface="Times New Roman" panose="02020603050405020304" pitchFamily="18" charset="0"/>
              </a:rPr>
              <a:t>, its flexibility enables us to learn at our own pace and learn repeatedly until we master </a:t>
            </a:r>
            <a:r>
              <a:rPr lang="en-US" altLang="zh-CN" dirty="0">
                <a:highlight>
                  <a:srgbClr val="FFFF00"/>
                </a:highlight>
                <a:latin typeface="Times New Roman" panose="02020603050405020304" pitchFamily="18" charset="0"/>
                <a:cs typeface="Times New Roman" panose="02020603050405020304" pitchFamily="18" charset="0"/>
              </a:rPr>
              <a:t>what</a:t>
            </a:r>
            <a:r>
              <a:rPr lang="en-US" altLang="zh-CN" dirty="0">
                <a:latin typeface="Times New Roman" panose="02020603050405020304" pitchFamily="18" charset="0"/>
                <a:cs typeface="Times New Roman" panose="02020603050405020304" pitchFamily="18" charset="0"/>
              </a:rPr>
              <a:t> we are learning. </a:t>
            </a:r>
            <a:r>
              <a:rPr lang="en-US" altLang="zh-CN" dirty="0">
                <a:highlight>
                  <a:srgbClr val="00FF00"/>
                </a:highlight>
                <a:latin typeface="Times New Roman" panose="02020603050405020304" pitchFamily="18" charset="0"/>
                <a:cs typeface="Times New Roman" panose="02020603050405020304" pitchFamily="18" charset="0"/>
              </a:rPr>
              <a:t>However, online learning presents challenges, the biggest of which is </a:t>
            </a:r>
            <a:r>
              <a:rPr lang="en-US" altLang="zh-CN" dirty="0">
                <a:latin typeface="Times New Roman" panose="02020603050405020304" pitchFamily="18" charset="0"/>
                <a:cs typeface="Times New Roman" panose="02020603050405020304" pitchFamily="18" charset="0"/>
              </a:rPr>
              <a:t>low efficiency caused by a lack of self-discipline. </a:t>
            </a:r>
            <a:r>
              <a:rPr lang="en-US" altLang="zh-CN" dirty="0">
                <a:highlight>
                  <a:srgbClr val="FFFF00"/>
                </a:highlight>
                <a:latin typeface="Times New Roman" panose="02020603050405020304" pitchFamily="18" charset="0"/>
                <a:cs typeface="Times New Roman" panose="02020603050405020304" pitchFamily="18" charset="0"/>
              </a:rPr>
              <a:t>Therefore,</a:t>
            </a:r>
            <a:r>
              <a:rPr lang="en-US" altLang="zh-CN" dirty="0">
                <a:latin typeface="Times New Roman" panose="02020603050405020304" pitchFamily="18" charset="0"/>
                <a:cs typeface="Times New Roman" panose="02020603050405020304" pitchFamily="18" charset="0"/>
              </a:rPr>
              <a:t> </a:t>
            </a:r>
            <a:r>
              <a:rPr lang="en-US" altLang="zh-CN" dirty="0">
                <a:highlight>
                  <a:srgbClr val="00FF00"/>
                </a:highlight>
                <a:latin typeface="Times New Roman" panose="02020603050405020304" pitchFamily="18" charset="0"/>
                <a:cs typeface="Times New Roman" panose="02020603050405020304" pitchFamily="18" charset="0"/>
              </a:rPr>
              <a:t>I would like to recommend ways to </a:t>
            </a:r>
            <a:r>
              <a:rPr lang="en-US" altLang="zh-CN" dirty="0">
                <a:latin typeface="Times New Roman" panose="02020603050405020304" pitchFamily="18" charset="0"/>
                <a:cs typeface="Times New Roman" panose="02020603050405020304" pitchFamily="18" charset="0"/>
              </a:rPr>
              <a:t>be smart online learners. Closing other social media comes first. Advance planning and good time management </a:t>
            </a:r>
            <a:r>
              <a:rPr lang="en-US" altLang="zh-CN" dirty="0">
                <a:highlight>
                  <a:srgbClr val="00FF00"/>
                </a:highlight>
                <a:latin typeface="Times New Roman" panose="02020603050405020304" pitchFamily="18" charset="0"/>
                <a:cs typeface="Times New Roman" panose="02020603050405020304" pitchFamily="18" charset="0"/>
              </a:rPr>
              <a:t>will also contribute to our productivity.</a:t>
            </a:r>
            <a:endParaRPr lang="en-US" altLang="zh-CN" dirty="0">
              <a:highlight>
                <a:srgbClr val="00FF00"/>
              </a:highlight>
              <a:latin typeface="Times New Roman" panose="02020603050405020304" pitchFamily="18" charset="0"/>
              <a:cs typeface="Times New Roman" panose="02020603050405020304" pitchFamily="18" charset="0"/>
            </a:endParaRPr>
          </a:p>
          <a:p>
            <a:pPr algn="just"/>
            <a:r>
              <a:rPr lang="en-US" altLang="zh-CN" dirty="0">
                <a:latin typeface="Times New Roman" panose="02020603050405020304" pitchFamily="18" charset="0"/>
                <a:cs typeface="Times New Roman" panose="02020603050405020304" pitchFamily="18" charset="0"/>
              </a:rPr>
              <a:t>      </a:t>
            </a:r>
            <a:r>
              <a:rPr lang="en-US" altLang="zh-CN" dirty="0">
                <a:highlight>
                  <a:srgbClr val="FFFF00"/>
                </a:highlight>
                <a:latin typeface="Times New Roman" panose="02020603050405020304" pitchFamily="18" charset="0"/>
                <a:cs typeface="Times New Roman" panose="02020603050405020304" pitchFamily="18" charset="0"/>
              </a:rPr>
              <a:t>At last</a:t>
            </a:r>
            <a:r>
              <a:rPr lang="en-US" altLang="zh-CN" dirty="0">
                <a:latin typeface="Times New Roman" panose="02020603050405020304" pitchFamily="18" charset="0"/>
                <a:cs typeface="Times New Roman" panose="02020603050405020304" pitchFamily="18" charset="0"/>
              </a:rPr>
              <a:t>, </a:t>
            </a:r>
            <a:r>
              <a:rPr lang="en-US" altLang="zh-CN" dirty="0">
                <a:highlight>
                  <a:srgbClr val="00FF00"/>
                </a:highlight>
                <a:latin typeface="Times New Roman" panose="02020603050405020304" pitchFamily="18" charset="0"/>
                <a:cs typeface="Times New Roman" panose="02020603050405020304" pitchFamily="18" charset="0"/>
              </a:rPr>
              <a:t>hope all of us can</a:t>
            </a:r>
            <a:r>
              <a:rPr lang="en-US" altLang="zh-CN" dirty="0">
                <a:latin typeface="Times New Roman" panose="02020603050405020304" pitchFamily="18" charset="0"/>
                <a:cs typeface="Times New Roman" panose="02020603050405020304" pitchFamily="18" charset="0"/>
              </a:rPr>
              <a:t> be smart online learners. Thank you for listening !</a:t>
            </a:r>
            <a:endParaRPr lang="en-US" altLang="zh-CN" dirty="0">
              <a:latin typeface="Times New Roman" panose="02020603050405020304" pitchFamily="18" charset="0"/>
              <a:cs typeface="Times New Roman" panose="02020603050405020304" pitchFamily="18" charset="0"/>
            </a:endParaRPr>
          </a:p>
        </p:txBody>
      </p:sp>
      <p:sp>
        <p:nvSpPr>
          <p:cNvPr id="8" name="文本框 7"/>
          <p:cNvSpPr txBox="1"/>
          <p:nvPr/>
        </p:nvSpPr>
        <p:spPr>
          <a:xfrm>
            <a:off x="5693230" y="2050625"/>
            <a:ext cx="6498770" cy="5632311"/>
          </a:xfrm>
          <a:prstGeom prst="rect">
            <a:avLst/>
          </a:prstGeom>
          <a:solidFill>
            <a:schemeClr val="accent5">
              <a:lumMod val="20000"/>
              <a:lumOff val="80000"/>
            </a:schemeClr>
          </a:solidFill>
        </p:spPr>
        <p:txBody>
          <a:bodyPr wrap="square">
            <a:spAutoFit/>
          </a:bodyPr>
          <a:lstStyle/>
          <a:p>
            <a:pPr algn="just"/>
            <a:r>
              <a:rPr lang="en-US" altLang="zh-CN" dirty="0">
                <a:latin typeface="Times New Roman" panose="02020603050405020304" pitchFamily="18" charset="0"/>
                <a:cs typeface="Times New Roman" panose="02020603050405020304" pitchFamily="18" charset="0"/>
              </a:rPr>
              <a:t>Dear Ryan,</a:t>
            </a:r>
            <a:endParaRPr lang="en-US" altLang="zh-CN" dirty="0">
              <a:latin typeface="Times New Roman" panose="02020603050405020304" pitchFamily="18" charset="0"/>
              <a:cs typeface="Times New Roman" panose="02020603050405020304" pitchFamily="18" charset="0"/>
            </a:endParaRPr>
          </a:p>
          <a:p>
            <a:pPr algn="just"/>
            <a:r>
              <a:rPr lang="en-US" altLang="zh-CN" dirty="0">
                <a:latin typeface="Times New Roman" panose="02020603050405020304" pitchFamily="18" charset="0"/>
                <a:cs typeface="Times New Roman" panose="02020603050405020304" pitchFamily="18" charset="0"/>
              </a:rPr>
              <a:t>      I hope this email finds you well. </a:t>
            </a:r>
            <a:r>
              <a:rPr lang="en-US" altLang="zh-CN" dirty="0">
                <a:highlight>
                  <a:srgbClr val="00FF00"/>
                </a:highlight>
                <a:latin typeface="Times New Roman" panose="02020603050405020304" pitchFamily="18" charset="0"/>
                <a:cs typeface="Times New Roman" panose="02020603050405020304" pitchFamily="18" charset="0"/>
              </a:rPr>
              <a:t>I’m writing to express my sincere appreciation for your efforts to help us improve our oral English through paired practice.</a:t>
            </a:r>
            <a:r>
              <a:rPr lang="en-US" altLang="zh-CN" dirty="0">
                <a:latin typeface="Times New Roman" panose="02020603050405020304" pitchFamily="18" charset="0"/>
                <a:cs typeface="Times New Roman" panose="02020603050405020304" pitchFamily="18" charset="0"/>
              </a:rPr>
              <a:t> </a:t>
            </a:r>
            <a:endParaRPr lang="en-US" altLang="zh-CN" dirty="0">
              <a:latin typeface="Times New Roman" panose="02020603050405020304" pitchFamily="18" charset="0"/>
              <a:cs typeface="Times New Roman" panose="02020603050405020304" pitchFamily="18" charset="0"/>
            </a:endParaRPr>
          </a:p>
          <a:p>
            <a:pPr algn="just"/>
            <a:r>
              <a:rPr lang="en-US" altLang="zh-CN" dirty="0">
                <a:latin typeface="Times New Roman" panose="02020603050405020304" pitchFamily="18" charset="0"/>
                <a:cs typeface="Times New Roman" panose="02020603050405020304" pitchFamily="18" charset="0"/>
              </a:rPr>
              <a:t>      </a:t>
            </a:r>
            <a:r>
              <a:rPr lang="en-US" altLang="zh-CN" dirty="0">
                <a:highlight>
                  <a:srgbClr val="FFFF00"/>
                </a:highlight>
                <a:latin typeface="Times New Roman" panose="02020603050405020304" pitchFamily="18" charset="0"/>
                <a:cs typeface="Times New Roman" panose="02020603050405020304" pitchFamily="18" charset="0"/>
              </a:rPr>
              <a:t>However</a:t>
            </a:r>
            <a:r>
              <a:rPr lang="en-US" altLang="zh-CN" dirty="0">
                <a:highlight>
                  <a:srgbClr val="00FF00"/>
                </a:highlight>
                <a:latin typeface="Times New Roman" panose="02020603050405020304" pitchFamily="18" charset="0"/>
                <a:cs typeface="Times New Roman" panose="02020603050405020304" pitchFamily="18" charset="0"/>
              </a:rPr>
              <a:t>, I’d like to kindly share some concerns about </a:t>
            </a:r>
            <a:r>
              <a:rPr lang="en-US" altLang="zh-CN" dirty="0">
                <a:latin typeface="Times New Roman" panose="02020603050405020304" pitchFamily="18" charset="0"/>
                <a:cs typeface="Times New Roman" panose="02020603050405020304" pitchFamily="18" charset="0"/>
              </a:rPr>
              <a:t>the current random grouping method. </a:t>
            </a:r>
            <a:r>
              <a:rPr lang="en-US" altLang="zh-CN" dirty="0">
                <a:highlight>
                  <a:srgbClr val="00FFFF"/>
                </a:highlight>
                <a:latin typeface="Times New Roman" panose="02020603050405020304" pitchFamily="18" charset="0"/>
                <a:cs typeface="Times New Roman" panose="02020603050405020304" pitchFamily="18" charset="0"/>
              </a:rPr>
              <a:t>First</a:t>
            </a:r>
            <a:r>
              <a:rPr lang="en-US" altLang="zh-CN" dirty="0">
                <a:latin typeface="Times New Roman" panose="02020603050405020304" pitchFamily="18" charset="0"/>
                <a:cs typeface="Times New Roman" panose="02020603050405020304" pitchFamily="18" charset="0"/>
              </a:rPr>
              <a:t>, the randomized method </a:t>
            </a:r>
            <a:r>
              <a:rPr lang="en-US" altLang="zh-CN" dirty="0">
                <a:highlight>
                  <a:srgbClr val="00FF00"/>
                </a:highlight>
                <a:latin typeface="Times New Roman" panose="02020603050405020304" pitchFamily="18" charset="0"/>
                <a:cs typeface="Times New Roman" panose="02020603050405020304" pitchFamily="18" charset="0"/>
              </a:rPr>
              <a:t>might fail to </a:t>
            </a:r>
            <a:r>
              <a:rPr lang="en-US" altLang="zh-CN" dirty="0">
                <a:latin typeface="Times New Roman" panose="02020603050405020304" pitchFamily="18" charset="0"/>
                <a:cs typeface="Times New Roman" panose="02020603050405020304" pitchFamily="18" charset="0"/>
              </a:rPr>
              <a:t>take into account the students' individual differences, </a:t>
            </a:r>
            <a:r>
              <a:rPr lang="en-US" altLang="zh-CN" dirty="0">
                <a:highlight>
                  <a:srgbClr val="FFFF00"/>
                </a:highlight>
                <a:latin typeface="Times New Roman" panose="02020603050405020304" pitchFamily="18" charset="0"/>
                <a:cs typeface="Times New Roman" panose="02020603050405020304" pitchFamily="18" charset="0"/>
              </a:rPr>
              <a:t>causing</a:t>
            </a:r>
            <a:r>
              <a:rPr lang="en-US" altLang="zh-CN" dirty="0">
                <a:latin typeface="Times New Roman" panose="02020603050405020304" pitchFamily="18" charset="0"/>
                <a:cs typeface="Times New Roman" panose="02020603050405020304" pitchFamily="18" charset="0"/>
              </a:rPr>
              <a:t> certain students to be paired with others who do not complement their language abilities. </a:t>
            </a:r>
            <a:r>
              <a:rPr lang="en-US" altLang="zh-CN" dirty="0">
                <a:highlight>
                  <a:srgbClr val="00FFFF"/>
                </a:highlight>
                <a:latin typeface="Times New Roman" panose="02020603050405020304" pitchFamily="18" charset="0"/>
                <a:cs typeface="Times New Roman" panose="02020603050405020304" pitchFamily="18" charset="0"/>
              </a:rPr>
              <a:t>Second</a:t>
            </a:r>
            <a:r>
              <a:rPr lang="en-US" altLang="zh-CN" dirty="0">
                <a:latin typeface="Times New Roman" panose="02020603050405020304" pitchFamily="18" charset="0"/>
                <a:cs typeface="Times New Roman" panose="02020603050405020304" pitchFamily="18" charset="0"/>
              </a:rPr>
              <a:t>, </a:t>
            </a:r>
            <a:r>
              <a:rPr lang="en-US" altLang="zh-CN" dirty="0">
                <a:highlight>
                  <a:srgbClr val="00FF00"/>
                </a:highlight>
                <a:latin typeface="Times New Roman" panose="02020603050405020304" pitchFamily="18" charset="0"/>
                <a:cs typeface="Times New Roman" panose="02020603050405020304" pitchFamily="18" charset="0"/>
              </a:rPr>
              <a:t>it may cause </a:t>
            </a:r>
            <a:r>
              <a:rPr lang="en-US" altLang="zh-CN" dirty="0">
                <a:latin typeface="Times New Roman" panose="02020603050405020304" pitchFamily="18" charset="0"/>
                <a:cs typeface="Times New Roman" panose="02020603050405020304" pitchFamily="18" charset="0"/>
              </a:rPr>
              <a:t>some students to feel left out because they aren't paired with the classmates they prefer.</a:t>
            </a:r>
            <a:endParaRPr lang="en-US" altLang="zh-CN" dirty="0">
              <a:latin typeface="Times New Roman" panose="02020603050405020304" pitchFamily="18" charset="0"/>
              <a:cs typeface="Times New Roman" panose="02020603050405020304" pitchFamily="18" charset="0"/>
            </a:endParaRPr>
          </a:p>
          <a:p>
            <a:pPr algn="just"/>
            <a:r>
              <a:rPr lang="en-US" altLang="zh-CN" dirty="0">
                <a:latin typeface="Times New Roman" panose="02020603050405020304" pitchFamily="18" charset="0"/>
                <a:cs typeface="Times New Roman" panose="02020603050405020304" pitchFamily="18" charset="0"/>
              </a:rPr>
              <a:t>      </a:t>
            </a:r>
            <a:r>
              <a:rPr lang="en-US" altLang="zh-CN" dirty="0">
                <a:highlight>
                  <a:srgbClr val="00FF00"/>
                </a:highlight>
                <a:latin typeface="Times New Roman" panose="02020603050405020304" pitchFamily="18" charset="0"/>
                <a:cs typeface="Times New Roman" panose="02020603050405020304" pitchFamily="18" charset="0"/>
              </a:rPr>
              <a:t>To avoid these issues, I suggest</a:t>
            </a:r>
            <a:r>
              <a:rPr lang="en-US" altLang="zh-CN" dirty="0">
                <a:latin typeface="Times New Roman" panose="02020603050405020304" pitchFamily="18" charset="0"/>
                <a:cs typeface="Times New Roman" panose="02020603050405020304" pitchFamily="18" charset="0"/>
              </a:rPr>
              <a:t> grouping the students based </a:t>
            </a:r>
            <a:r>
              <a:rPr lang="en-US" altLang="zh-CN" dirty="0">
                <a:highlight>
                  <a:srgbClr val="FFFF00"/>
                </a:highlight>
                <a:latin typeface="Times New Roman" panose="02020603050405020304" pitchFamily="18" charset="0"/>
                <a:cs typeface="Times New Roman" panose="02020603050405020304" pitchFamily="18" charset="0"/>
              </a:rPr>
              <a:t>not only </a:t>
            </a:r>
            <a:r>
              <a:rPr lang="en-US" altLang="zh-CN" dirty="0">
                <a:latin typeface="Times New Roman" panose="02020603050405020304" pitchFamily="18" charset="0"/>
                <a:cs typeface="Times New Roman" panose="02020603050405020304" pitchFamily="18" charset="0"/>
              </a:rPr>
              <a:t>on ability </a:t>
            </a:r>
            <a:r>
              <a:rPr lang="en-US" altLang="zh-CN" dirty="0">
                <a:highlight>
                  <a:srgbClr val="FFFF00"/>
                </a:highlight>
                <a:latin typeface="Times New Roman" panose="02020603050405020304" pitchFamily="18" charset="0"/>
                <a:cs typeface="Times New Roman" panose="02020603050405020304" pitchFamily="18" charset="0"/>
              </a:rPr>
              <a:t>but also </a:t>
            </a:r>
            <a:r>
              <a:rPr lang="en-US" altLang="zh-CN" dirty="0">
                <a:latin typeface="Times New Roman" panose="02020603050405020304" pitchFamily="18" charset="0"/>
                <a:cs typeface="Times New Roman" panose="02020603050405020304" pitchFamily="18" charset="0"/>
              </a:rPr>
              <a:t>interests and learning styles. </a:t>
            </a:r>
            <a:r>
              <a:rPr lang="en-US" altLang="zh-CN" dirty="0">
                <a:highlight>
                  <a:srgbClr val="00FF00"/>
                </a:highlight>
                <a:latin typeface="Times New Roman" panose="02020603050405020304" pitchFamily="18" charset="0"/>
                <a:cs typeface="Times New Roman" panose="02020603050405020304" pitchFamily="18" charset="0"/>
              </a:rPr>
              <a:t>This would help </a:t>
            </a:r>
            <a:r>
              <a:rPr lang="en-US" altLang="zh-CN" dirty="0">
                <a:latin typeface="Times New Roman" panose="02020603050405020304" pitchFamily="18" charset="0"/>
                <a:cs typeface="Times New Roman" panose="02020603050405020304" pitchFamily="18" charset="0"/>
              </a:rPr>
              <a:t>forge effective partnerships, thereby </a:t>
            </a:r>
            <a:r>
              <a:rPr lang="en-US" altLang="zh-CN" dirty="0">
                <a:highlight>
                  <a:srgbClr val="FFFF00"/>
                </a:highlight>
                <a:latin typeface="Times New Roman" panose="02020603050405020304" pitchFamily="18" charset="0"/>
                <a:cs typeface="Times New Roman" panose="02020603050405020304" pitchFamily="18" charset="0"/>
              </a:rPr>
              <a:t>enhancing</a:t>
            </a:r>
            <a:r>
              <a:rPr lang="en-US" altLang="zh-CN" dirty="0">
                <a:latin typeface="Times New Roman" panose="02020603050405020304" pitchFamily="18" charset="0"/>
                <a:cs typeface="Times New Roman" panose="02020603050405020304" pitchFamily="18" charset="0"/>
              </a:rPr>
              <a:t> the learning experience and improving our language skills.   </a:t>
            </a:r>
            <a:endParaRPr lang="en-US" altLang="zh-CN" dirty="0">
              <a:latin typeface="Times New Roman" panose="02020603050405020304" pitchFamily="18" charset="0"/>
              <a:cs typeface="Times New Roman" panose="02020603050405020304" pitchFamily="18" charset="0"/>
            </a:endParaRPr>
          </a:p>
          <a:p>
            <a:pPr algn="just"/>
            <a:r>
              <a:rPr lang="en-US" altLang="zh-CN" dirty="0">
                <a:latin typeface="Times New Roman" panose="02020603050405020304" pitchFamily="18" charset="0"/>
                <a:cs typeface="Times New Roman" panose="02020603050405020304" pitchFamily="18" charset="0"/>
              </a:rPr>
              <a:t>      </a:t>
            </a:r>
            <a:r>
              <a:rPr lang="en-US" altLang="zh-CN" dirty="0">
                <a:highlight>
                  <a:srgbClr val="00FF00"/>
                </a:highlight>
                <a:latin typeface="Times New Roman" panose="02020603050405020304" pitchFamily="18" charset="0"/>
                <a:cs typeface="Times New Roman" panose="02020603050405020304" pitchFamily="18" charset="0"/>
              </a:rPr>
              <a:t>Thank you for considering these suggestions, and please let me know if further details would be needed.</a:t>
            </a:r>
            <a:endParaRPr lang="en-US" altLang="zh-CN" dirty="0">
              <a:highlight>
                <a:srgbClr val="00FF00"/>
              </a:highlight>
              <a:latin typeface="Times New Roman" panose="02020603050405020304" pitchFamily="18" charset="0"/>
              <a:cs typeface="Times New Roman" panose="02020603050405020304" pitchFamily="18" charset="0"/>
            </a:endParaRPr>
          </a:p>
          <a:p>
            <a:pPr algn="just"/>
            <a:r>
              <a:rPr lang="en-US" altLang="zh-CN" dirty="0">
                <a:latin typeface="Times New Roman" panose="02020603050405020304" pitchFamily="18" charset="0"/>
                <a:cs typeface="Times New Roman" panose="02020603050405020304" pitchFamily="18" charset="0"/>
              </a:rPr>
              <a:t>Yours sincerely, </a:t>
            </a:r>
            <a:endParaRPr lang="en-US" altLang="zh-CN" dirty="0">
              <a:latin typeface="Times New Roman" panose="02020603050405020304" pitchFamily="18" charset="0"/>
              <a:cs typeface="Times New Roman" panose="02020603050405020304" pitchFamily="18" charset="0"/>
            </a:endParaRPr>
          </a:p>
          <a:p>
            <a:pPr algn="just"/>
            <a:r>
              <a:rPr lang="en-US" altLang="zh-CN" dirty="0">
                <a:latin typeface="Times New Roman" panose="02020603050405020304" pitchFamily="18" charset="0"/>
                <a:cs typeface="Times New Roman" panose="02020603050405020304" pitchFamily="18" charset="0"/>
              </a:rPr>
              <a:t>Li Hua</a:t>
            </a:r>
            <a:endParaRPr lang="en-US" altLang="zh-CN" dirty="0">
              <a:latin typeface="Times New Roman" panose="02020603050405020304" pitchFamily="18" charset="0"/>
              <a:cs typeface="Times New Roman" panose="02020603050405020304" pitchFamily="18" charset="0"/>
            </a:endParaRPr>
          </a:p>
          <a:p>
            <a:pPr algn="just"/>
            <a:endParaRPr lang="en-US" altLang="zh-CN" dirty="0">
              <a:latin typeface="Times New Roman" panose="02020603050405020304" pitchFamily="18" charset="0"/>
              <a:cs typeface="Times New Roman" panose="02020603050405020304" pitchFamily="18" charset="0"/>
            </a:endParaRPr>
          </a:p>
        </p:txBody>
      </p:sp>
      <p:sp>
        <p:nvSpPr>
          <p:cNvPr id="9" name="文本框 8"/>
          <p:cNvSpPr txBox="1"/>
          <p:nvPr/>
        </p:nvSpPr>
        <p:spPr>
          <a:xfrm>
            <a:off x="9546773" y="2613354"/>
            <a:ext cx="2525486" cy="369332"/>
          </a:xfrm>
          <a:prstGeom prst="rect">
            <a:avLst/>
          </a:prstGeom>
          <a:solidFill>
            <a:srgbClr val="FFC000">
              <a:alpha val="90000"/>
            </a:srgbClr>
          </a:solidFill>
          <a:effectLst>
            <a:outerShdw blurRad="50800" dist="38100" dir="2700000" algn="tl" rotWithShape="0">
              <a:prstClr val="black">
                <a:alpha val="40000"/>
              </a:prstClr>
            </a:outerShdw>
          </a:effectLst>
        </p:spPr>
        <p:txBody>
          <a:bodyPr wrap="square" rtlCol="0">
            <a:spAutoFit/>
          </a:bodyPr>
          <a:lstStyle/>
          <a:p>
            <a:pPr algn="ctr"/>
            <a:r>
              <a:rPr lang="zh-CN" altLang="en-US" dirty="0"/>
              <a:t>礼貌感谢</a:t>
            </a:r>
            <a:endParaRPr lang="en-US" altLang="zh-CN" dirty="0"/>
          </a:p>
        </p:txBody>
      </p:sp>
      <p:sp>
        <p:nvSpPr>
          <p:cNvPr id="10" name="文本框 9"/>
          <p:cNvSpPr txBox="1"/>
          <p:nvPr/>
        </p:nvSpPr>
        <p:spPr>
          <a:xfrm>
            <a:off x="9546773" y="3545415"/>
            <a:ext cx="2525486" cy="369332"/>
          </a:xfrm>
          <a:prstGeom prst="rect">
            <a:avLst/>
          </a:prstGeom>
          <a:solidFill>
            <a:srgbClr val="FFC000">
              <a:alpha val="90000"/>
            </a:srgbClr>
          </a:solidFill>
          <a:effectLst>
            <a:outerShdw blurRad="50800" dist="38100" dir="2700000" algn="tl" rotWithShape="0">
              <a:prstClr val="black">
                <a:alpha val="40000"/>
              </a:prstClr>
            </a:outerShdw>
          </a:effectLst>
        </p:spPr>
        <p:txBody>
          <a:bodyPr wrap="square" rtlCol="0">
            <a:spAutoFit/>
          </a:bodyPr>
          <a:lstStyle/>
          <a:p>
            <a:pPr algn="ctr"/>
            <a:r>
              <a:rPr lang="zh-CN" altLang="en-US" dirty="0"/>
              <a:t>说明问题</a:t>
            </a:r>
            <a:r>
              <a:rPr lang="en-US" altLang="zh-CN" dirty="0"/>
              <a:t>+</a:t>
            </a:r>
            <a:r>
              <a:rPr lang="zh-CN" altLang="en-US" dirty="0"/>
              <a:t>理由阐述</a:t>
            </a:r>
            <a:endParaRPr lang="en-US" altLang="zh-CN" dirty="0"/>
          </a:p>
        </p:txBody>
      </p:sp>
      <p:sp>
        <p:nvSpPr>
          <p:cNvPr id="11" name="文本框 10"/>
          <p:cNvSpPr txBox="1"/>
          <p:nvPr/>
        </p:nvSpPr>
        <p:spPr>
          <a:xfrm>
            <a:off x="9546773" y="5244843"/>
            <a:ext cx="2525486" cy="369332"/>
          </a:xfrm>
          <a:prstGeom prst="rect">
            <a:avLst/>
          </a:prstGeom>
          <a:solidFill>
            <a:srgbClr val="FFC000">
              <a:alpha val="90000"/>
            </a:srgbClr>
          </a:solidFill>
          <a:effectLst>
            <a:outerShdw blurRad="50800" dist="38100" dir="2700000" algn="tl" rotWithShape="0">
              <a:prstClr val="black">
                <a:alpha val="40000"/>
              </a:prstClr>
            </a:outerShdw>
          </a:effectLst>
        </p:spPr>
        <p:txBody>
          <a:bodyPr wrap="square" rtlCol="0">
            <a:spAutoFit/>
          </a:bodyPr>
          <a:lstStyle/>
          <a:p>
            <a:pPr algn="ctr"/>
            <a:r>
              <a:rPr lang="zh-CN" altLang="en-US" dirty="0"/>
              <a:t>提出建议</a:t>
            </a:r>
            <a:r>
              <a:rPr lang="en-US" altLang="zh-CN" dirty="0"/>
              <a:t>+</a:t>
            </a:r>
            <a:r>
              <a:rPr lang="zh-CN" altLang="en-US" dirty="0"/>
              <a:t>理由阐述</a:t>
            </a:r>
            <a:endParaRPr lang="en-US" altLang="zh-CN" dirty="0"/>
          </a:p>
        </p:txBody>
      </p:sp>
      <p:sp>
        <p:nvSpPr>
          <p:cNvPr id="12" name="文本框 11"/>
          <p:cNvSpPr txBox="1"/>
          <p:nvPr/>
        </p:nvSpPr>
        <p:spPr>
          <a:xfrm>
            <a:off x="9546773" y="6257507"/>
            <a:ext cx="2525486" cy="369332"/>
          </a:xfrm>
          <a:prstGeom prst="rect">
            <a:avLst/>
          </a:prstGeom>
          <a:solidFill>
            <a:srgbClr val="FFC000">
              <a:alpha val="90000"/>
            </a:srgbClr>
          </a:solidFill>
          <a:effectLst>
            <a:outerShdw blurRad="50800" dist="38100" dir="2700000" algn="tl" rotWithShape="0">
              <a:prstClr val="black">
                <a:alpha val="40000"/>
              </a:prstClr>
            </a:outerShdw>
          </a:effectLst>
        </p:spPr>
        <p:txBody>
          <a:bodyPr wrap="square" rtlCol="0">
            <a:spAutoFit/>
          </a:bodyPr>
          <a:lstStyle/>
          <a:p>
            <a:pPr algn="ctr"/>
            <a:r>
              <a:rPr lang="zh-CN" altLang="en-US" dirty="0"/>
              <a:t>感谢考虑</a:t>
            </a:r>
            <a:endParaRPr lang="en-US" altLang="zh-CN" dirty="0"/>
          </a:p>
        </p:txBody>
      </p:sp>
      <p:sp>
        <p:nvSpPr>
          <p:cNvPr id="13" name="文本框 12"/>
          <p:cNvSpPr txBox="1"/>
          <p:nvPr/>
        </p:nvSpPr>
        <p:spPr>
          <a:xfrm>
            <a:off x="5802087" y="1544292"/>
            <a:ext cx="6270172" cy="369332"/>
          </a:xfrm>
          <a:prstGeom prst="rect">
            <a:avLst/>
          </a:prstGeom>
          <a:solidFill>
            <a:schemeClr val="bg1">
              <a:lumMod val="85000"/>
            </a:schemeClr>
          </a:solidFill>
        </p:spPr>
        <p:txBody>
          <a:bodyPr wrap="square">
            <a:spAutoFit/>
          </a:bodyPr>
          <a:lstStyle/>
          <a:p>
            <a:pPr algn="just"/>
            <a:r>
              <a:rPr lang="zh-CN" altLang="en-US" dirty="0">
                <a:latin typeface="等线" panose="02010600030101010101" pitchFamily="2" charset="-122"/>
                <a:cs typeface="Times New Roman" panose="02020603050405020304" pitchFamily="18" charset="0"/>
              </a:rPr>
              <a:t>〇分析问题</a:t>
            </a:r>
            <a:r>
              <a:rPr lang="en-US" altLang="zh-CN" dirty="0">
                <a:latin typeface="等线" panose="02010600030101010101" pitchFamily="2" charset="-122"/>
                <a:cs typeface="Times New Roman" panose="02020603050405020304" pitchFamily="18" charset="0"/>
              </a:rPr>
              <a:t>---</a:t>
            </a:r>
            <a:r>
              <a:rPr lang="zh-CN" altLang="en-US" dirty="0">
                <a:latin typeface="等线" panose="02010600030101010101" pitchFamily="2" charset="-122"/>
                <a:cs typeface="Times New Roman" panose="02020603050405020304" pitchFamily="18" charset="0"/>
              </a:rPr>
              <a:t>解决问题                               </a:t>
            </a:r>
            <a:r>
              <a:rPr lang="zh-CN" altLang="en-US" dirty="0">
                <a:highlight>
                  <a:srgbClr val="FFFF00"/>
                </a:highlight>
                <a:latin typeface="等线" panose="02010600030101010101" pitchFamily="2" charset="-122"/>
                <a:cs typeface="Times New Roman" panose="02020603050405020304" pitchFamily="18" charset="0"/>
              </a:rPr>
              <a:t>高情商交流</a:t>
            </a:r>
            <a:r>
              <a:rPr lang="en-US" altLang="zh-CN" dirty="0">
                <a:highlight>
                  <a:srgbClr val="FFFF00"/>
                </a:highlight>
                <a:latin typeface="等线" panose="02010600030101010101" pitchFamily="2" charset="-122"/>
                <a:cs typeface="Times New Roman" panose="02020603050405020304" pitchFamily="18" charset="0"/>
              </a:rPr>
              <a:t>(</a:t>
            </a:r>
            <a:r>
              <a:rPr lang="zh-CN" altLang="en-US" dirty="0">
                <a:highlight>
                  <a:srgbClr val="FFFF00"/>
                </a:highlight>
                <a:latin typeface="等线" panose="02010600030101010101" pitchFamily="2" charset="-122"/>
                <a:cs typeface="Times New Roman" panose="02020603050405020304" pitchFamily="18" charset="0"/>
              </a:rPr>
              <a:t>交际</a:t>
            </a:r>
            <a:r>
              <a:rPr lang="en-US" altLang="zh-CN" dirty="0">
                <a:highlight>
                  <a:srgbClr val="FFFF00"/>
                </a:highlight>
                <a:latin typeface="等线" panose="02010600030101010101" pitchFamily="2" charset="-122"/>
                <a:cs typeface="Times New Roman" panose="02020603050405020304" pitchFamily="18" charset="0"/>
              </a:rPr>
              <a:t>)</a:t>
            </a:r>
            <a:endParaRPr lang="zh-CN" altLang="en-US" dirty="0">
              <a:highlight>
                <a:srgbClr val="FFFF00"/>
              </a:highligh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0-#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arn(inVertical)">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barn(inVertical)">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barn(inVertical)">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barn(inVertical)">
                                      <p:cBhvr>
                                        <p:cTn id="38" dur="500"/>
                                        <p:tgtEl>
                                          <p:spTgt spid="11"/>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barn(inVertical)">
                                      <p:cBhvr>
                                        <p:cTn id="43" dur="500"/>
                                        <p:tgtEl>
                                          <p:spTgt spid="12"/>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barn(inVertical)">
                                      <p:cBhvr>
                                        <p:cTn id="4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P spid="8" grpId="0" animBg="1"/>
      <p:bldP spid="9" grpId="0" animBg="1"/>
      <p:bldP spid="10" grpId="0" animBg="1"/>
      <p:bldP spid="11" grpId="0" animBg="1"/>
      <p:bldP spid="12" grpId="0" animBg="1"/>
      <p:bldP spid="1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466EE6"/>
        </a:solidFill>
        <a:effectLst/>
      </p:bgPr>
    </p:bg>
    <p:spTree>
      <p:nvGrpSpPr>
        <p:cNvPr id="1" name=""/>
        <p:cNvGrpSpPr/>
        <p:nvPr/>
      </p:nvGrpSpPr>
      <p:grpSpPr>
        <a:xfrm>
          <a:off x="0" y="0"/>
          <a:ext cx="0" cy="0"/>
          <a:chOff x="0" y="0"/>
          <a:chExt cx="0" cy="0"/>
        </a:xfrm>
      </p:grpSpPr>
      <p:grpSp>
        <p:nvGrpSpPr>
          <p:cNvPr id="2" name="Group 2"/>
          <p:cNvGrpSpPr/>
          <p:nvPr/>
        </p:nvGrpSpPr>
        <p:grpSpPr>
          <a:xfrm>
            <a:off x="-5798632" y="5497559"/>
            <a:ext cx="22218763" cy="1378863"/>
            <a:chOff x="0" y="0"/>
            <a:chExt cx="44437526" cy="2757726"/>
          </a:xfrm>
        </p:grpSpPr>
        <p:sp>
          <p:nvSpPr>
            <p:cNvPr id="3" name="Freeform 3"/>
            <p:cNvSpPr/>
            <p:nvPr/>
          </p:nvSpPr>
          <p:spPr>
            <a:xfrm>
              <a:off x="0" y="781164"/>
              <a:ext cx="11800370" cy="1976562"/>
            </a:xfrm>
            <a:custGeom>
              <a:avLst/>
              <a:gdLst/>
              <a:ahLst/>
              <a:cxnLst/>
              <a:rect l="l" t="t" r="r" b="b"/>
              <a:pathLst>
                <a:path w="11800370" h="1976562">
                  <a:moveTo>
                    <a:pt x="0" y="0"/>
                  </a:moveTo>
                  <a:lnTo>
                    <a:pt x="11800370" y="0"/>
                  </a:lnTo>
                  <a:lnTo>
                    <a:pt x="11800370" y="1976562"/>
                  </a:lnTo>
                  <a:lnTo>
                    <a:pt x="0" y="1976562"/>
                  </a:lnTo>
                  <a:lnTo>
                    <a:pt x="0" y="0"/>
                  </a:lnTo>
                  <a:close/>
                </a:path>
              </a:pathLst>
            </a:custGeom>
            <a:blipFill>
              <a:blip r:embed="rId1"/>
              <a:stretch>
                <a:fillRect/>
              </a:stretch>
            </a:blipFill>
          </p:spPr>
        </p:sp>
        <p:sp>
          <p:nvSpPr>
            <p:cNvPr id="4" name="Freeform 4"/>
            <p:cNvSpPr/>
            <p:nvPr/>
          </p:nvSpPr>
          <p:spPr>
            <a:xfrm>
              <a:off x="15687995" y="205588"/>
              <a:ext cx="1079746" cy="1151152"/>
            </a:xfrm>
            <a:custGeom>
              <a:avLst/>
              <a:gdLst/>
              <a:ahLst/>
              <a:cxnLst/>
              <a:rect l="l" t="t" r="r" b="b"/>
              <a:pathLst>
                <a:path w="1079746" h="1151152">
                  <a:moveTo>
                    <a:pt x="0" y="0"/>
                  </a:moveTo>
                  <a:lnTo>
                    <a:pt x="1079745" y="0"/>
                  </a:lnTo>
                  <a:lnTo>
                    <a:pt x="1079745" y="1151152"/>
                  </a:lnTo>
                  <a:lnTo>
                    <a:pt x="0" y="1151152"/>
                  </a:lnTo>
                  <a:lnTo>
                    <a:pt x="0" y="0"/>
                  </a:lnTo>
                  <a:close/>
                </a:path>
              </a:pathLst>
            </a:custGeom>
            <a:blipFill>
              <a:blip r:embed="rId2"/>
              <a:stretch>
                <a:fillRect r="-317056" b="-21593"/>
              </a:stretch>
            </a:blipFill>
          </p:spPr>
        </p:sp>
        <p:sp>
          <p:nvSpPr>
            <p:cNvPr id="5" name="Freeform 5"/>
            <p:cNvSpPr/>
            <p:nvPr/>
          </p:nvSpPr>
          <p:spPr>
            <a:xfrm>
              <a:off x="10867555" y="781164"/>
              <a:ext cx="11800370" cy="1976562"/>
            </a:xfrm>
            <a:custGeom>
              <a:avLst/>
              <a:gdLst/>
              <a:ahLst/>
              <a:cxnLst/>
              <a:rect l="l" t="t" r="r" b="b"/>
              <a:pathLst>
                <a:path w="11800370" h="1976562">
                  <a:moveTo>
                    <a:pt x="0" y="0"/>
                  </a:moveTo>
                  <a:lnTo>
                    <a:pt x="11800370" y="0"/>
                  </a:lnTo>
                  <a:lnTo>
                    <a:pt x="11800370" y="1976562"/>
                  </a:lnTo>
                  <a:lnTo>
                    <a:pt x="0" y="1976562"/>
                  </a:lnTo>
                  <a:lnTo>
                    <a:pt x="0" y="0"/>
                  </a:lnTo>
                  <a:close/>
                </a:path>
              </a:pathLst>
            </a:custGeom>
            <a:blipFill>
              <a:blip r:embed="rId1"/>
              <a:stretch>
                <a:fillRect/>
              </a:stretch>
            </a:blipFill>
          </p:spPr>
        </p:sp>
        <p:sp>
          <p:nvSpPr>
            <p:cNvPr id="6" name="Freeform 6"/>
            <p:cNvSpPr/>
            <p:nvPr/>
          </p:nvSpPr>
          <p:spPr>
            <a:xfrm rot="355320">
              <a:off x="12716413" y="609766"/>
              <a:ext cx="1274066" cy="1138166"/>
            </a:xfrm>
            <a:custGeom>
              <a:avLst/>
              <a:gdLst/>
              <a:ahLst/>
              <a:cxnLst/>
              <a:rect l="l" t="t" r="r" b="b"/>
              <a:pathLst>
                <a:path w="1274066" h="1138166">
                  <a:moveTo>
                    <a:pt x="0" y="0"/>
                  </a:moveTo>
                  <a:lnTo>
                    <a:pt x="1274066" y="0"/>
                  </a:lnTo>
                  <a:lnTo>
                    <a:pt x="1274066" y="1138165"/>
                  </a:lnTo>
                  <a:lnTo>
                    <a:pt x="0" y="1138165"/>
                  </a:lnTo>
                  <a:lnTo>
                    <a:pt x="0" y="0"/>
                  </a:lnTo>
                  <a:close/>
                </a:path>
              </a:pathLst>
            </a:custGeom>
            <a:blipFill>
              <a:blip r:embed="rId3"/>
              <a:stretch>
                <a:fillRect/>
              </a:stretch>
            </a:blipFill>
          </p:spPr>
        </p:sp>
        <p:sp>
          <p:nvSpPr>
            <p:cNvPr id="7" name="Freeform 7"/>
            <p:cNvSpPr/>
            <p:nvPr/>
          </p:nvSpPr>
          <p:spPr>
            <a:xfrm>
              <a:off x="21359926" y="0"/>
              <a:ext cx="1590796" cy="1269323"/>
            </a:xfrm>
            <a:custGeom>
              <a:avLst/>
              <a:gdLst/>
              <a:ahLst/>
              <a:cxnLst/>
              <a:rect l="l" t="t" r="r" b="b"/>
              <a:pathLst>
                <a:path w="1590796" h="1269323">
                  <a:moveTo>
                    <a:pt x="0" y="0"/>
                  </a:moveTo>
                  <a:lnTo>
                    <a:pt x="1590796" y="0"/>
                  </a:lnTo>
                  <a:lnTo>
                    <a:pt x="1590796" y="1269323"/>
                  </a:lnTo>
                  <a:lnTo>
                    <a:pt x="0" y="1269323"/>
                  </a:lnTo>
                  <a:lnTo>
                    <a:pt x="0" y="0"/>
                  </a:lnTo>
                  <a:close/>
                </a:path>
              </a:pathLst>
            </a:custGeom>
            <a:blipFill>
              <a:blip r:embed="rId4"/>
              <a:stretch>
                <a:fillRect/>
              </a:stretch>
            </a:blipFill>
          </p:spPr>
        </p:sp>
        <p:sp>
          <p:nvSpPr>
            <p:cNvPr id="8" name="Freeform 8"/>
            <p:cNvSpPr/>
            <p:nvPr/>
          </p:nvSpPr>
          <p:spPr>
            <a:xfrm>
              <a:off x="29718939" y="377742"/>
              <a:ext cx="1079746" cy="1151152"/>
            </a:xfrm>
            <a:custGeom>
              <a:avLst/>
              <a:gdLst/>
              <a:ahLst/>
              <a:cxnLst/>
              <a:rect l="l" t="t" r="r" b="b"/>
              <a:pathLst>
                <a:path w="1079746" h="1151152">
                  <a:moveTo>
                    <a:pt x="0" y="0"/>
                  </a:moveTo>
                  <a:lnTo>
                    <a:pt x="1079745" y="0"/>
                  </a:lnTo>
                  <a:lnTo>
                    <a:pt x="1079745" y="1151152"/>
                  </a:lnTo>
                  <a:lnTo>
                    <a:pt x="0" y="1151152"/>
                  </a:lnTo>
                  <a:lnTo>
                    <a:pt x="0" y="0"/>
                  </a:lnTo>
                  <a:close/>
                </a:path>
              </a:pathLst>
            </a:custGeom>
            <a:blipFill>
              <a:blip r:embed="rId2"/>
              <a:stretch>
                <a:fillRect r="-317056" b="-21593"/>
              </a:stretch>
            </a:blipFill>
          </p:spPr>
        </p:sp>
        <p:sp>
          <p:nvSpPr>
            <p:cNvPr id="9" name="Freeform 9"/>
            <p:cNvSpPr/>
            <p:nvPr/>
          </p:nvSpPr>
          <p:spPr>
            <a:xfrm>
              <a:off x="21769601" y="781164"/>
              <a:ext cx="11800370" cy="1976562"/>
            </a:xfrm>
            <a:custGeom>
              <a:avLst/>
              <a:gdLst/>
              <a:ahLst/>
              <a:cxnLst/>
              <a:rect l="l" t="t" r="r" b="b"/>
              <a:pathLst>
                <a:path w="11800370" h="1976562">
                  <a:moveTo>
                    <a:pt x="0" y="0"/>
                  </a:moveTo>
                  <a:lnTo>
                    <a:pt x="11800370" y="0"/>
                  </a:lnTo>
                  <a:lnTo>
                    <a:pt x="11800370" y="1976562"/>
                  </a:lnTo>
                  <a:lnTo>
                    <a:pt x="0" y="1976562"/>
                  </a:lnTo>
                  <a:lnTo>
                    <a:pt x="0" y="0"/>
                  </a:lnTo>
                  <a:close/>
                </a:path>
              </a:pathLst>
            </a:custGeom>
            <a:blipFill>
              <a:blip r:embed="rId1"/>
              <a:stretch>
                <a:fillRect/>
              </a:stretch>
            </a:blipFill>
          </p:spPr>
        </p:sp>
        <p:sp>
          <p:nvSpPr>
            <p:cNvPr id="10" name="Freeform 10"/>
            <p:cNvSpPr/>
            <p:nvPr/>
          </p:nvSpPr>
          <p:spPr>
            <a:xfrm rot="355320">
              <a:off x="23618459" y="609766"/>
              <a:ext cx="1274066" cy="1138166"/>
            </a:xfrm>
            <a:custGeom>
              <a:avLst/>
              <a:gdLst/>
              <a:ahLst/>
              <a:cxnLst/>
              <a:rect l="l" t="t" r="r" b="b"/>
              <a:pathLst>
                <a:path w="1274066" h="1138166">
                  <a:moveTo>
                    <a:pt x="0" y="0"/>
                  </a:moveTo>
                  <a:lnTo>
                    <a:pt x="1274066" y="0"/>
                  </a:lnTo>
                  <a:lnTo>
                    <a:pt x="1274066" y="1138165"/>
                  </a:lnTo>
                  <a:lnTo>
                    <a:pt x="0" y="1138165"/>
                  </a:lnTo>
                  <a:lnTo>
                    <a:pt x="0" y="0"/>
                  </a:lnTo>
                  <a:close/>
                </a:path>
              </a:pathLst>
            </a:custGeom>
            <a:blipFill>
              <a:blip r:embed="rId3"/>
              <a:stretch>
                <a:fillRect/>
              </a:stretch>
            </a:blipFill>
          </p:spPr>
        </p:sp>
        <p:sp>
          <p:nvSpPr>
            <p:cNvPr id="11" name="Freeform 11"/>
            <p:cNvSpPr/>
            <p:nvPr/>
          </p:nvSpPr>
          <p:spPr>
            <a:xfrm>
              <a:off x="32261972" y="0"/>
              <a:ext cx="1590796" cy="1269323"/>
            </a:xfrm>
            <a:custGeom>
              <a:avLst/>
              <a:gdLst/>
              <a:ahLst/>
              <a:cxnLst/>
              <a:rect l="l" t="t" r="r" b="b"/>
              <a:pathLst>
                <a:path w="1590796" h="1269323">
                  <a:moveTo>
                    <a:pt x="0" y="0"/>
                  </a:moveTo>
                  <a:lnTo>
                    <a:pt x="1590796" y="0"/>
                  </a:lnTo>
                  <a:lnTo>
                    <a:pt x="1590796" y="1269323"/>
                  </a:lnTo>
                  <a:lnTo>
                    <a:pt x="0" y="1269323"/>
                  </a:lnTo>
                  <a:lnTo>
                    <a:pt x="0" y="0"/>
                  </a:lnTo>
                  <a:close/>
                </a:path>
              </a:pathLst>
            </a:custGeom>
            <a:blipFill>
              <a:blip r:embed="rId4"/>
              <a:stretch>
                <a:fillRect/>
              </a:stretch>
            </a:blipFill>
          </p:spPr>
        </p:sp>
        <p:sp>
          <p:nvSpPr>
            <p:cNvPr id="12" name="Freeform 12"/>
            <p:cNvSpPr/>
            <p:nvPr/>
          </p:nvSpPr>
          <p:spPr>
            <a:xfrm>
              <a:off x="32637156" y="781164"/>
              <a:ext cx="11800370" cy="1976562"/>
            </a:xfrm>
            <a:custGeom>
              <a:avLst/>
              <a:gdLst/>
              <a:ahLst/>
              <a:cxnLst/>
              <a:rect l="l" t="t" r="r" b="b"/>
              <a:pathLst>
                <a:path w="11800370" h="1976562">
                  <a:moveTo>
                    <a:pt x="0" y="0"/>
                  </a:moveTo>
                  <a:lnTo>
                    <a:pt x="11800370" y="0"/>
                  </a:lnTo>
                  <a:lnTo>
                    <a:pt x="11800370" y="1976562"/>
                  </a:lnTo>
                  <a:lnTo>
                    <a:pt x="0" y="1976562"/>
                  </a:lnTo>
                  <a:lnTo>
                    <a:pt x="0" y="0"/>
                  </a:lnTo>
                  <a:close/>
                </a:path>
              </a:pathLst>
            </a:custGeom>
            <a:blipFill>
              <a:blip r:embed="rId1"/>
              <a:stretch>
                <a:fillRect/>
              </a:stretch>
            </a:blipFill>
          </p:spPr>
        </p:sp>
        <p:sp>
          <p:nvSpPr>
            <p:cNvPr id="13" name="Freeform 13"/>
            <p:cNvSpPr/>
            <p:nvPr/>
          </p:nvSpPr>
          <p:spPr>
            <a:xfrm rot="355320">
              <a:off x="34486014" y="609766"/>
              <a:ext cx="1274066" cy="1138166"/>
            </a:xfrm>
            <a:custGeom>
              <a:avLst/>
              <a:gdLst/>
              <a:ahLst/>
              <a:cxnLst/>
              <a:rect l="l" t="t" r="r" b="b"/>
              <a:pathLst>
                <a:path w="1274066" h="1138166">
                  <a:moveTo>
                    <a:pt x="0" y="0"/>
                  </a:moveTo>
                  <a:lnTo>
                    <a:pt x="1274066" y="0"/>
                  </a:lnTo>
                  <a:lnTo>
                    <a:pt x="1274066" y="1138165"/>
                  </a:lnTo>
                  <a:lnTo>
                    <a:pt x="0" y="1138165"/>
                  </a:lnTo>
                  <a:lnTo>
                    <a:pt x="0" y="0"/>
                  </a:lnTo>
                  <a:close/>
                </a:path>
              </a:pathLst>
            </a:custGeom>
            <a:blipFill>
              <a:blip r:embed="rId3"/>
              <a:stretch>
                <a:fillRect/>
              </a:stretch>
            </a:blipFill>
          </p:spPr>
        </p:sp>
      </p:grpSp>
      <p:sp>
        <p:nvSpPr>
          <p:cNvPr id="14" name="Freeform 14"/>
          <p:cNvSpPr/>
          <p:nvPr/>
        </p:nvSpPr>
        <p:spPr>
          <a:xfrm rot="-10800000">
            <a:off x="11305197" y="-302481"/>
            <a:ext cx="5900185" cy="988281"/>
          </a:xfrm>
          <a:custGeom>
            <a:avLst/>
            <a:gdLst/>
            <a:ahLst/>
            <a:cxnLst/>
            <a:rect l="l" t="t" r="r" b="b"/>
            <a:pathLst>
              <a:path w="8850278" h="1482422">
                <a:moveTo>
                  <a:pt x="0" y="0"/>
                </a:moveTo>
                <a:lnTo>
                  <a:pt x="8850277" y="0"/>
                </a:lnTo>
                <a:lnTo>
                  <a:pt x="8850277" y="1482422"/>
                </a:lnTo>
                <a:lnTo>
                  <a:pt x="0" y="1482422"/>
                </a:lnTo>
                <a:lnTo>
                  <a:pt x="0" y="0"/>
                </a:lnTo>
                <a:close/>
              </a:path>
            </a:pathLst>
          </a:custGeom>
          <a:blipFill>
            <a:blip r:embed="rId1"/>
            <a:stretch>
              <a:fillRect/>
            </a:stretch>
          </a:blipFill>
        </p:spPr>
      </p:sp>
      <p:sp>
        <p:nvSpPr>
          <p:cNvPr id="15" name="Freeform 15"/>
          <p:cNvSpPr/>
          <p:nvPr/>
        </p:nvSpPr>
        <p:spPr>
          <a:xfrm rot="-10800000">
            <a:off x="5871419" y="-302481"/>
            <a:ext cx="5900185" cy="988281"/>
          </a:xfrm>
          <a:custGeom>
            <a:avLst/>
            <a:gdLst/>
            <a:ahLst/>
            <a:cxnLst/>
            <a:rect l="l" t="t" r="r" b="b"/>
            <a:pathLst>
              <a:path w="8850278" h="1482422">
                <a:moveTo>
                  <a:pt x="0" y="0"/>
                </a:moveTo>
                <a:lnTo>
                  <a:pt x="8850278" y="0"/>
                </a:lnTo>
                <a:lnTo>
                  <a:pt x="8850278" y="1482422"/>
                </a:lnTo>
                <a:lnTo>
                  <a:pt x="0" y="1482422"/>
                </a:lnTo>
                <a:lnTo>
                  <a:pt x="0" y="0"/>
                </a:lnTo>
                <a:close/>
              </a:path>
            </a:pathLst>
          </a:custGeom>
          <a:blipFill>
            <a:blip r:embed="rId1"/>
            <a:stretch>
              <a:fillRect/>
            </a:stretch>
          </a:blipFill>
        </p:spPr>
      </p:sp>
      <p:sp>
        <p:nvSpPr>
          <p:cNvPr id="16" name="Freeform 16"/>
          <p:cNvSpPr/>
          <p:nvPr/>
        </p:nvSpPr>
        <p:spPr>
          <a:xfrm rot="-10800000">
            <a:off x="420396" y="-302481"/>
            <a:ext cx="5900185" cy="988281"/>
          </a:xfrm>
          <a:custGeom>
            <a:avLst/>
            <a:gdLst/>
            <a:ahLst/>
            <a:cxnLst/>
            <a:rect l="l" t="t" r="r" b="b"/>
            <a:pathLst>
              <a:path w="8850278" h="1482422">
                <a:moveTo>
                  <a:pt x="0" y="0"/>
                </a:moveTo>
                <a:lnTo>
                  <a:pt x="8850278" y="0"/>
                </a:lnTo>
                <a:lnTo>
                  <a:pt x="8850278" y="1482422"/>
                </a:lnTo>
                <a:lnTo>
                  <a:pt x="0" y="1482422"/>
                </a:lnTo>
                <a:lnTo>
                  <a:pt x="0" y="0"/>
                </a:lnTo>
                <a:close/>
              </a:path>
            </a:pathLst>
          </a:custGeom>
          <a:blipFill>
            <a:blip r:embed="rId1"/>
            <a:stretch>
              <a:fillRect/>
            </a:stretch>
          </a:blipFill>
        </p:spPr>
      </p:sp>
      <p:sp>
        <p:nvSpPr>
          <p:cNvPr id="17" name="Freeform 17"/>
          <p:cNvSpPr/>
          <p:nvPr/>
        </p:nvSpPr>
        <p:spPr>
          <a:xfrm rot="-10800000">
            <a:off x="-5013381" y="-302481"/>
            <a:ext cx="5900185" cy="988281"/>
          </a:xfrm>
          <a:custGeom>
            <a:avLst/>
            <a:gdLst/>
            <a:ahLst/>
            <a:cxnLst/>
            <a:rect l="l" t="t" r="r" b="b"/>
            <a:pathLst>
              <a:path w="8850278" h="1482422">
                <a:moveTo>
                  <a:pt x="0" y="0"/>
                </a:moveTo>
                <a:lnTo>
                  <a:pt x="8850277" y="0"/>
                </a:lnTo>
                <a:lnTo>
                  <a:pt x="8850277" y="1482422"/>
                </a:lnTo>
                <a:lnTo>
                  <a:pt x="0" y="1482422"/>
                </a:lnTo>
                <a:lnTo>
                  <a:pt x="0" y="0"/>
                </a:lnTo>
                <a:close/>
              </a:path>
            </a:pathLst>
          </a:custGeom>
          <a:blipFill>
            <a:blip r:embed="rId1"/>
            <a:stretch>
              <a:fillRect/>
            </a:stretch>
          </a:blipFill>
        </p:spPr>
      </p:sp>
      <p:grpSp>
        <p:nvGrpSpPr>
          <p:cNvPr id="18" name="Group 18"/>
          <p:cNvGrpSpPr/>
          <p:nvPr/>
        </p:nvGrpSpPr>
        <p:grpSpPr>
          <a:xfrm>
            <a:off x="2470713" y="2121325"/>
            <a:ext cx="7250575" cy="1901416"/>
            <a:chOff x="0" y="-371475"/>
            <a:chExt cx="14501149" cy="3802832"/>
          </a:xfrm>
        </p:grpSpPr>
        <p:sp>
          <p:nvSpPr>
            <p:cNvPr id="19" name="TextBox 19"/>
            <p:cNvSpPr txBox="1"/>
            <p:nvPr/>
          </p:nvSpPr>
          <p:spPr>
            <a:xfrm>
              <a:off x="0" y="2482635"/>
              <a:ext cx="14501149" cy="948722"/>
            </a:xfrm>
            <a:prstGeom prst="rect">
              <a:avLst/>
            </a:prstGeom>
          </p:spPr>
          <p:txBody>
            <a:bodyPr lIns="0" tIns="0" rIns="0" bIns="0" rtlCol="0" anchor="t">
              <a:spAutoFit/>
            </a:bodyPr>
            <a:lstStyle/>
            <a:p>
              <a:pPr algn="ctr" defTabSz="609600">
                <a:lnSpc>
                  <a:spcPts val="4340"/>
                </a:lnSpc>
                <a:spcBef>
                  <a:spcPct val="0"/>
                </a:spcBef>
              </a:pPr>
              <a:r>
                <a:rPr lang="en-US" sz="2800" spc="294">
                  <a:solidFill>
                    <a:srgbClr val="FFFFFF"/>
                  </a:solidFill>
                  <a:latin typeface="字由点字典黑 65J"/>
                  <a:ea typeface="字由点字典黑 65J"/>
                  <a:cs typeface="字由点字典黑 65J"/>
                  <a:sym typeface="字由点字典黑 65J"/>
                </a:rPr>
                <a:t> 谢谢观赏 </a:t>
              </a:r>
              <a:endParaRPr lang="en-US" sz="2800" spc="294">
                <a:solidFill>
                  <a:srgbClr val="FFFFFF"/>
                </a:solidFill>
                <a:latin typeface="字由点字典黑 65J"/>
                <a:ea typeface="字由点字典黑 65J"/>
                <a:cs typeface="字由点字典黑 65J"/>
                <a:sym typeface="字由点字典黑 65J"/>
              </a:endParaRPr>
            </a:p>
          </p:txBody>
        </p:sp>
        <p:sp>
          <p:nvSpPr>
            <p:cNvPr id="20" name="TextBox 20"/>
            <p:cNvSpPr txBox="1"/>
            <p:nvPr/>
          </p:nvSpPr>
          <p:spPr>
            <a:xfrm>
              <a:off x="0" y="-371475"/>
              <a:ext cx="14501149" cy="2511586"/>
            </a:xfrm>
            <a:prstGeom prst="rect">
              <a:avLst/>
            </a:prstGeom>
          </p:spPr>
          <p:txBody>
            <a:bodyPr lIns="0" tIns="0" rIns="0" bIns="0" rtlCol="0" anchor="t">
              <a:spAutoFit/>
            </a:bodyPr>
            <a:lstStyle/>
            <a:p>
              <a:pPr algn="ctr" defTabSz="609600">
                <a:lnSpc>
                  <a:spcPts val="11385"/>
                </a:lnSpc>
                <a:spcBef>
                  <a:spcPct val="0"/>
                </a:spcBef>
              </a:pPr>
              <a:r>
                <a:rPr lang="en-US" sz="7345" b="1" spc="242">
                  <a:solidFill>
                    <a:srgbClr val="FFFFFF"/>
                  </a:solidFill>
                  <a:latin typeface="Montserrat Ultra-Bold"/>
                  <a:ea typeface="Montserrat Ultra-Bold"/>
                  <a:cs typeface="Montserrat Ultra-Bold"/>
                  <a:sym typeface="Montserrat Ultra-Bold"/>
                </a:rPr>
                <a:t>Thank You</a:t>
              </a:r>
              <a:endParaRPr lang="en-US" sz="7345" b="1" spc="242">
                <a:solidFill>
                  <a:srgbClr val="FFFFFF"/>
                </a:solidFill>
                <a:latin typeface="Montserrat Ultra-Bold"/>
                <a:ea typeface="Montserrat Ultra-Bold"/>
                <a:cs typeface="Montserrat Ultra-Bold"/>
                <a:sym typeface="Montserrat Ultra-Bold"/>
              </a:endParaRPr>
            </a:p>
          </p:txBody>
        </p:sp>
        <p:grpSp>
          <p:nvGrpSpPr>
            <p:cNvPr id="21" name="Group 21"/>
            <p:cNvGrpSpPr/>
            <p:nvPr/>
          </p:nvGrpSpPr>
          <p:grpSpPr>
            <a:xfrm>
              <a:off x="3532075" y="2846365"/>
              <a:ext cx="1651386" cy="262588"/>
              <a:chOff x="0" y="0"/>
              <a:chExt cx="3594100" cy="571500"/>
            </a:xfrm>
          </p:grpSpPr>
          <p:sp>
            <p:nvSpPr>
              <p:cNvPr id="22" name="Freeform 22"/>
              <p:cNvSpPr/>
              <p:nvPr/>
            </p:nvSpPr>
            <p:spPr>
              <a:xfrm>
                <a:off x="0" y="255270"/>
                <a:ext cx="3594100" cy="69850"/>
              </a:xfrm>
              <a:custGeom>
                <a:avLst/>
                <a:gdLst/>
                <a:ahLst/>
                <a:cxnLst/>
                <a:rect l="l" t="t" r="r" b="b"/>
                <a:pathLst>
                  <a:path w="3594100" h="69850">
                    <a:moveTo>
                      <a:pt x="3303270" y="0"/>
                    </a:moveTo>
                    <a:lnTo>
                      <a:pt x="0" y="0"/>
                    </a:lnTo>
                    <a:lnTo>
                      <a:pt x="0" y="69850"/>
                    </a:lnTo>
                    <a:lnTo>
                      <a:pt x="3594100" y="69850"/>
                    </a:lnTo>
                    <a:lnTo>
                      <a:pt x="3594100" y="0"/>
                    </a:lnTo>
                    <a:close/>
                  </a:path>
                </a:pathLst>
              </a:custGeom>
              <a:solidFill>
                <a:srgbClr val="FFFFFF"/>
              </a:solidFill>
            </p:spPr>
          </p:sp>
        </p:grpSp>
        <p:grpSp>
          <p:nvGrpSpPr>
            <p:cNvPr id="23" name="Group 23"/>
            <p:cNvGrpSpPr/>
            <p:nvPr/>
          </p:nvGrpSpPr>
          <p:grpSpPr>
            <a:xfrm>
              <a:off x="9317688" y="2846365"/>
              <a:ext cx="1651386" cy="262588"/>
              <a:chOff x="0" y="0"/>
              <a:chExt cx="3594100" cy="571500"/>
            </a:xfrm>
          </p:grpSpPr>
          <p:sp>
            <p:nvSpPr>
              <p:cNvPr id="24" name="Freeform 24"/>
              <p:cNvSpPr/>
              <p:nvPr/>
            </p:nvSpPr>
            <p:spPr>
              <a:xfrm>
                <a:off x="0" y="255270"/>
                <a:ext cx="3594100" cy="69850"/>
              </a:xfrm>
              <a:custGeom>
                <a:avLst/>
                <a:gdLst/>
                <a:ahLst/>
                <a:cxnLst/>
                <a:rect l="l" t="t" r="r" b="b"/>
                <a:pathLst>
                  <a:path w="3594100" h="69850">
                    <a:moveTo>
                      <a:pt x="3303270" y="0"/>
                    </a:moveTo>
                    <a:lnTo>
                      <a:pt x="0" y="0"/>
                    </a:lnTo>
                    <a:lnTo>
                      <a:pt x="0" y="69850"/>
                    </a:lnTo>
                    <a:lnTo>
                      <a:pt x="3594100" y="69850"/>
                    </a:lnTo>
                    <a:lnTo>
                      <a:pt x="3594100" y="0"/>
                    </a:lnTo>
                    <a:close/>
                  </a:path>
                </a:pathLst>
              </a:custGeom>
              <a:solidFill>
                <a:srgbClr val="FFFFFF"/>
              </a:solidFill>
            </p:spPr>
          </p:sp>
        </p:gr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239485" y="2328257"/>
            <a:ext cx="5582199" cy="1477328"/>
          </a:xfrm>
          <a:prstGeom prst="rect">
            <a:avLst/>
          </a:prstGeom>
          <a:noFill/>
          <a:ln>
            <a:solidFill>
              <a:schemeClr val="tx1">
                <a:lumMod val="85000"/>
                <a:lumOff val="15000"/>
              </a:schemeClr>
            </a:solidFill>
          </a:ln>
        </p:spPr>
        <p:txBody>
          <a:bodyPr wrap="square">
            <a:spAutoFit/>
          </a:bodyPr>
          <a:lstStyle/>
          <a:p>
            <a:pPr defTabSz="914400"/>
            <a:r>
              <a:rPr lang="zh-CN" altLang="en-US" dirty="0">
                <a:solidFill>
                  <a:prstClr val="black"/>
                </a:solidFill>
                <a:latin typeface="等线" panose="02010600030101010101" pitchFamily="2" charset="-122"/>
                <a:ea typeface="等线" panose="02010600030101010101" pitchFamily="2" charset="-122"/>
              </a:rPr>
              <a:t>假定你是高中生李华，你校英语报正在开展关于“</a:t>
            </a:r>
            <a:r>
              <a:rPr lang="zh-CN" altLang="en-US" dirty="0">
                <a:solidFill>
                  <a:srgbClr val="FF0000"/>
                </a:solidFill>
                <a:latin typeface="等线" panose="02010600030101010101" pitchFamily="2" charset="-122"/>
                <a:ea typeface="等线" panose="02010600030101010101" pitchFamily="2" charset="-122"/>
              </a:rPr>
              <a:t>社区服务是否该列入毕业条件</a:t>
            </a:r>
            <a:r>
              <a:rPr lang="zh-CN" altLang="en-US" dirty="0">
                <a:solidFill>
                  <a:prstClr val="black"/>
                </a:solidFill>
                <a:latin typeface="等线" panose="02010600030101010101" pitchFamily="2" charset="-122"/>
                <a:ea typeface="等线" panose="02010600030101010101" pitchFamily="2" charset="-122"/>
              </a:rPr>
              <a:t>”的讨论，请你写一篇文章</a:t>
            </a:r>
            <a:r>
              <a:rPr lang="zh-CN" altLang="en-US" dirty="0">
                <a:solidFill>
                  <a:prstClr val="black"/>
                </a:solidFill>
                <a:highlight>
                  <a:srgbClr val="00FF00"/>
                </a:highlight>
                <a:latin typeface="等线" panose="02010600030101010101" pitchFamily="2" charset="-122"/>
                <a:ea typeface="等线" panose="02010600030101010101" pitchFamily="2" charset="-122"/>
              </a:rPr>
              <a:t>投稿</a:t>
            </a:r>
            <a:r>
              <a:rPr lang="zh-CN" altLang="en-US" dirty="0">
                <a:solidFill>
                  <a:prstClr val="black"/>
                </a:solidFill>
                <a:latin typeface="等线" panose="02010600030101010101" pitchFamily="2" charset="-122"/>
                <a:ea typeface="等线" panose="02010600030101010101" pitchFamily="2" charset="-122"/>
              </a:rPr>
              <a:t>，内容包括：</a:t>
            </a:r>
            <a:endParaRPr lang="zh-CN" altLang="en-US" dirty="0">
              <a:solidFill>
                <a:prstClr val="black"/>
              </a:solidFill>
              <a:latin typeface="等线" panose="02010600030101010101" pitchFamily="2" charset="-122"/>
              <a:ea typeface="等线" panose="02010600030101010101" pitchFamily="2" charset="-122"/>
            </a:endParaRPr>
          </a:p>
          <a:p>
            <a:pPr defTabSz="914400"/>
            <a:r>
              <a:rPr lang="en-US" altLang="zh-CN" dirty="0">
                <a:solidFill>
                  <a:srgbClr val="00B0F0"/>
                </a:solidFill>
                <a:latin typeface="等线" panose="02010600030101010101" pitchFamily="2" charset="-122"/>
                <a:ea typeface="等线" panose="02010600030101010101" pitchFamily="2" charset="-122"/>
              </a:rPr>
              <a:t>1.</a:t>
            </a:r>
            <a:r>
              <a:rPr lang="zh-CN" altLang="en-US" dirty="0">
                <a:solidFill>
                  <a:srgbClr val="00B0F0"/>
                </a:solidFill>
                <a:latin typeface="等线" panose="02010600030101010101" pitchFamily="2" charset="-122"/>
                <a:ea typeface="等线" panose="02010600030101010101" pitchFamily="2" charset="-122"/>
              </a:rPr>
              <a:t>你的观点</a:t>
            </a:r>
            <a:endParaRPr lang="zh-CN" altLang="en-US" dirty="0">
              <a:solidFill>
                <a:srgbClr val="00B0F0"/>
              </a:solidFill>
              <a:latin typeface="等线" panose="02010600030101010101" pitchFamily="2" charset="-122"/>
              <a:ea typeface="等线" panose="02010600030101010101" pitchFamily="2" charset="-122"/>
            </a:endParaRPr>
          </a:p>
          <a:p>
            <a:pPr defTabSz="914400"/>
            <a:r>
              <a:rPr lang="en-US" altLang="zh-CN" dirty="0">
                <a:solidFill>
                  <a:srgbClr val="00B0F0"/>
                </a:solidFill>
                <a:latin typeface="等线" panose="02010600030101010101" pitchFamily="2" charset="-122"/>
                <a:ea typeface="等线" panose="02010600030101010101" pitchFamily="2" charset="-122"/>
              </a:rPr>
              <a:t>2.</a:t>
            </a:r>
            <a:r>
              <a:rPr lang="zh-CN" altLang="en-US" dirty="0">
                <a:solidFill>
                  <a:srgbClr val="00B0F0"/>
                </a:solidFill>
                <a:latin typeface="等线" panose="02010600030101010101" pitchFamily="2" charset="-122"/>
                <a:ea typeface="等线" panose="02010600030101010101" pitchFamily="2" charset="-122"/>
              </a:rPr>
              <a:t>你的理由                  </a:t>
            </a:r>
            <a:r>
              <a:rPr lang="zh-CN" altLang="en-US" sz="1600" b="1" dirty="0">
                <a:solidFill>
                  <a:prstClr val="black"/>
                </a:solidFill>
                <a:latin typeface="等线" panose="02010600030101010101" pitchFamily="2" charset="-122"/>
                <a:ea typeface="等线" panose="02010600030101010101" pitchFamily="2" charset="-122"/>
              </a:rPr>
              <a:t>温州二模</a:t>
            </a:r>
            <a:endParaRPr lang="zh-CN" altLang="en-US" sz="1600" b="1" dirty="0">
              <a:solidFill>
                <a:prstClr val="black"/>
              </a:solidFill>
              <a:latin typeface="等线" panose="02010600030101010101" pitchFamily="2" charset="-122"/>
              <a:ea typeface="等线" panose="02010600030101010101" pitchFamily="2" charset="-122"/>
            </a:endParaRPr>
          </a:p>
        </p:txBody>
      </p:sp>
      <p:sp>
        <p:nvSpPr>
          <p:cNvPr id="6" name="文本框 5"/>
          <p:cNvSpPr txBox="1"/>
          <p:nvPr/>
        </p:nvSpPr>
        <p:spPr>
          <a:xfrm>
            <a:off x="239486" y="648750"/>
            <a:ext cx="5587641" cy="1569660"/>
          </a:xfrm>
          <a:prstGeom prst="rect">
            <a:avLst/>
          </a:prstGeom>
          <a:noFill/>
          <a:ln>
            <a:solidFill>
              <a:schemeClr val="tx1">
                <a:lumMod val="85000"/>
                <a:lumOff val="15000"/>
              </a:schemeClr>
            </a:solidFill>
          </a:ln>
        </p:spPr>
        <p:txBody>
          <a:bodyPr wrap="square">
            <a:spAutoFit/>
          </a:bodyPr>
          <a:lstStyle/>
          <a:p>
            <a:pPr defTabSz="914400"/>
            <a:r>
              <a:rPr lang="zh-CN" altLang="en-US" sz="1600" dirty="0">
                <a:solidFill>
                  <a:prstClr val="black"/>
                </a:solidFill>
                <a:latin typeface="等线" panose="02010600030101010101" pitchFamily="2" charset="-122"/>
                <a:ea typeface="等线" panose="02010600030101010101" pitchFamily="2" charset="-122"/>
              </a:rPr>
              <a:t>假设你是某中学学生会主席李华，你校即将举办一次以 </a:t>
            </a:r>
            <a:r>
              <a:rPr lang="zh-CN" altLang="en-US" sz="1600" dirty="0">
                <a:solidFill>
                  <a:srgbClr val="FF0000"/>
                </a:solidFill>
                <a:latin typeface="等线" panose="02010600030101010101" pitchFamily="2" charset="-122"/>
                <a:ea typeface="等线" panose="02010600030101010101" pitchFamily="2" charset="-122"/>
              </a:rPr>
              <a:t>“保护海洋</a:t>
            </a:r>
            <a:r>
              <a:rPr lang="zh-CN" altLang="en-US" sz="1600" dirty="0">
                <a:solidFill>
                  <a:prstClr val="black"/>
                </a:solidFill>
                <a:latin typeface="等线" panose="02010600030101010101" pitchFamily="2" charset="-122"/>
                <a:ea typeface="等线" panose="02010600030101010101" pitchFamily="2" charset="-122"/>
              </a:rPr>
              <a:t>”为主题的宣传活动。请你以学生会的名义，用英语写一封</a:t>
            </a:r>
            <a:r>
              <a:rPr lang="zh-CN" altLang="en-US" sz="1600" dirty="0">
                <a:solidFill>
                  <a:prstClr val="black"/>
                </a:solidFill>
                <a:highlight>
                  <a:srgbClr val="00FF00"/>
                </a:highlight>
                <a:latin typeface="等线" panose="02010600030101010101" pitchFamily="2" charset="-122"/>
                <a:ea typeface="等线" panose="02010600030101010101" pitchFamily="2" charset="-122"/>
              </a:rPr>
              <a:t>倡议书</a:t>
            </a:r>
            <a:r>
              <a:rPr lang="zh-CN" altLang="en-US" sz="1600" dirty="0">
                <a:solidFill>
                  <a:prstClr val="black"/>
                </a:solidFill>
                <a:latin typeface="等线" panose="02010600030101010101" pitchFamily="2" charset="-122"/>
                <a:ea typeface="等线" panose="02010600030101010101" pitchFamily="2" charset="-122"/>
              </a:rPr>
              <a:t>，号召全校师生积极参与保护海洋的行动。内容包括：</a:t>
            </a:r>
            <a:endParaRPr lang="zh-CN" altLang="en-US" sz="1600" dirty="0">
              <a:solidFill>
                <a:prstClr val="black"/>
              </a:solidFill>
              <a:latin typeface="等线" panose="02010600030101010101" pitchFamily="2" charset="-122"/>
              <a:ea typeface="等线" panose="02010600030101010101" pitchFamily="2" charset="-122"/>
            </a:endParaRPr>
          </a:p>
          <a:p>
            <a:pPr defTabSz="914400"/>
            <a:r>
              <a:rPr lang="en-US" altLang="zh-CN" sz="1600" dirty="0">
                <a:solidFill>
                  <a:srgbClr val="00B0F0"/>
                </a:solidFill>
                <a:latin typeface="等线" panose="02010600030101010101" pitchFamily="2" charset="-122"/>
                <a:ea typeface="等线" panose="02010600030101010101" pitchFamily="2" charset="-122"/>
              </a:rPr>
              <a:t>1.</a:t>
            </a:r>
            <a:r>
              <a:rPr lang="zh-CN" altLang="en-US" sz="1600" dirty="0">
                <a:solidFill>
                  <a:srgbClr val="00B0F0"/>
                </a:solidFill>
                <a:latin typeface="等线" panose="02010600030101010101" pitchFamily="2" charset="-122"/>
                <a:ea typeface="等线" panose="02010600030101010101" pitchFamily="2" charset="-122"/>
              </a:rPr>
              <a:t>当前海洋面临的主要问题；</a:t>
            </a:r>
            <a:endParaRPr lang="en-US" altLang="zh-CN" sz="1600" dirty="0">
              <a:solidFill>
                <a:srgbClr val="00B0F0"/>
              </a:solidFill>
              <a:latin typeface="等线" panose="02010600030101010101" pitchFamily="2" charset="-122"/>
              <a:ea typeface="等线" panose="02010600030101010101" pitchFamily="2" charset="-122"/>
            </a:endParaRPr>
          </a:p>
          <a:p>
            <a:pPr defTabSz="914400"/>
            <a:r>
              <a:rPr lang="en-US" altLang="zh-CN" sz="1600" dirty="0">
                <a:solidFill>
                  <a:srgbClr val="00B0F0"/>
                </a:solidFill>
                <a:latin typeface="等线" panose="02010600030101010101" pitchFamily="2" charset="-122"/>
                <a:ea typeface="等线" panose="02010600030101010101" pitchFamily="2" charset="-122"/>
              </a:rPr>
              <a:t>2.</a:t>
            </a:r>
            <a:r>
              <a:rPr lang="zh-CN" altLang="en-US" sz="1600" dirty="0">
                <a:solidFill>
                  <a:srgbClr val="00B0F0"/>
                </a:solidFill>
                <a:latin typeface="等线" panose="02010600030101010101" pitchFamily="2" charset="-122"/>
                <a:ea typeface="等线" panose="02010600030101010101" pitchFamily="2" charset="-122"/>
              </a:rPr>
              <a:t>保护海洋的具体做法</a:t>
            </a:r>
            <a:r>
              <a:rPr lang="zh-CN" altLang="en-US" sz="1600" dirty="0">
                <a:solidFill>
                  <a:prstClr val="black"/>
                </a:solidFill>
                <a:latin typeface="等线" panose="02010600030101010101" pitchFamily="2" charset="-122"/>
                <a:ea typeface="等线" panose="02010600030101010101" pitchFamily="2" charset="-122"/>
              </a:rPr>
              <a:t>。  </a:t>
            </a:r>
            <a:r>
              <a:rPr lang="zh-CN" altLang="en-US" sz="1600" b="1" dirty="0">
                <a:solidFill>
                  <a:prstClr val="black"/>
                </a:solidFill>
                <a:latin typeface="等线" panose="02010600030101010101" pitchFamily="2" charset="-122"/>
                <a:ea typeface="等线" panose="02010600030101010101" pitchFamily="2" charset="-122"/>
              </a:rPr>
              <a:t>宁波十校</a:t>
            </a:r>
            <a:endParaRPr lang="zh-CN" altLang="en-US" sz="1600" b="1" dirty="0">
              <a:solidFill>
                <a:prstClr val="black"/>
              </a:solidFill>
              <a:latin typeface="等线" panose="02010600030101010101" pitchFamily="2" charset="-122"/>
              <a:ea typeface="等线" panose="02010600030101010101" pitchFamily="2" charset="-122"/>
            </a:endParaRPr>
          </a:p>
        </p:txBody>
      </p:sp>
      <p:sp>
        <p:nvSpPr>
          <p:cNvPr id="7" name="文本框 6"/>
          <p:cNvSpPr txBox="1"/>
          <p:nvPr/>
        </p:nvSpPr>
        <p:spPr>
          <a:xfrm>
            <a:off x="234044" y="3904546"/>
            <a:ext cx="5582199" cy="1323439"/>
          </a:xfrm>
          <a:prstGeom prst="rect">
            <a:avLst/>
          </a:prstGeom>
          <a:noFill/>
          <a:ln>
            <a:solidFill>
              <a:schemeClr val="tx1">
                <a:lumMod val="85000"/>
                <a:lumOff val="15000"/>
              </a:schemeClr>
            </a:solidFill>
          </a:ln>
        </p:spPr>
        <p:txBody>
          <a:bodyPr wrap="square">
            <a:spAutoFit/>
          </a:bodyPr>
          <a:lstStyle/>
          <a:p>
            <a:pPr defTabSz="914400"/>
            <a:r>
              <a:rPr lang="zh-CN" altLang="en-US" sz="1600" dirty="0">
                <a:solidFill>
                  <a:prstClr val="black"/>
                </a:solidFill>
                <a:latin typeface="等线" panose="02010600030101010101" pitchFamily="2" charset="-122"/>
                <a:ea typeface="等线" panose="02010600030101010101" pitchFamily="2" charset="-122"/>
              </a:rPr>
              <a:t>假如你是李华，你们学校的校报</a:t>
            </a:r>
            <a:r>
              <a:rPr lang="zh-CN" altLang="en-US" sz="1600" dirty="0">
                <a:solidFill>
                  <a:srgbClr val="0070C0"/>
                </a:solidFill>
                <a:latin typeface="等线" panose="02010600030101010101" pitchFamily="2" charset="-122"/>
                <a:ea typeface="等线" panose="02010600030101010101" pitchFamily="2" charset="-122"/>
              </a:rPr>
              <a:t>英语论坛</a:t>
            </a:r>
            <a:r>
              <a:rPr lang="en-US" altLang="zh-CN" sz="1600" dirty="0">
                <a:solidFill>
                  <a:prstClr val="black"/>
                </a:solidFill>
                <a:latin typeface="等线" panose="02010600030101010101" pitchFamily="2" charset="-122"/>
                <a:ea typeface="等线" panose="02010600030101010101" pitchFamily="2" charset="-122"/>
              </a:rPr>
              <a:t>(English Forum)</a:t>
            </a:r>
            <a:r>
              <a:rPr lang="zh-CN" altLang="en-US" sz="1600" dirty="0">
                <a:solidFill>
                  <a:prstClr val="black"/>
                </a:solidFill>
                <a:latin typeface="等线" panose="02010600030101010101" pitchFamily="2" charset="-122"/>
                <a:ea typeface="等线" panose="02010600030101010101" pitchFamily="2" charset="-122"/>
              </a:rPr>
              <a:t>正在组织一次讨论活动。主题是“</a:t>
            </a:r>
            <a:r>
              <a:rPr lang="en-US" altLang="zh-CN" sz="1600" b="1" dirty="0">
                <a:solidFill>
                  <a:srgbClr val="ED7D31">
                    <a:lumMod val="75000"/>
                  </a:srgbClr>
                </a:solidFill>
                <a:latin typeface="等线" panose="02010600030101010101" pitchFamily="2" charset="-122"/>
                <a:ea typeface="等线" panose="02010600030101010101" pitchFamily="2" charset="-122"/>
              </a:rPr>
              <a:t>AI And Our Study”</a:t>
            </a:r>
            <a:r>
              <a:rPr lang="zh-CN" altLang="en-US" sz="1600" b="1" dirty="0">
                <a:solidFill>
                  <a:srgbClr val="ED7D31">
                    <a:lumMod val="75000"/>
                  </a:srgbClr>
                </a:solidFill>
                <a:latin typeface="等线" panose="02010600030101010101" pitchFamily="2" charset="-122"/>
                <a:ea typeface="等线" panose="02010600030101010101" pitchFamily="2" charset="-122"/>
              </a:rPr>
              <a:t>。</a:t>
            </a:r>
            <a:endParaRPr lang="en-US" altLang="zh-CN" sz="1600" b="1" dirty="0">
              <a:solidFill>
                <a:srgbClr val="ED7D31">
                  <a:lumMod val="75000"/>
                </a:srgbClr>
              </a:solidFill>
              <a:latin typeface="等线" panose="02010600030101010101" pitchFamily="2" charset="-122"/>
              <a:ea typeface="等线" panose="02010600030101010101" pitchFamily="2" charset="-122"/>
            </a:endParaRPr>
          </a:p>
          <a:p>
            <a:pPr defTabSz="914400"/>
            <a:r>
              <a:rPr lang="zh-CN" altLang="en-US" sz="1600" dirty="0">
                <a:solidFill>
                  <a:prstClr val="black"/>
                </a:solidFill>
                <a:latin typeface="等线" panose="02010600030101010101" pitchFamily="2" charset="-122"/>
                <a:ea typeface="等线" panose="02010600030101010101" pitchFamily="2" charset="-122"/>
              </a:rPr>
              <a:t>请你写一篇英语文章</a:t>
            </a:r>
            <a:r>
              <a:rPr lang="zh-CN" altLang="en-US" sz="1600" dirty="0">
                <a:solidFill>
                  <a:prstClr val="black"/>
                </a:solidFill>
                <a:highlight>
                  <a:srgbClr val="00FF00"/>
                </a:highlight>
                <a:latin typeface="等线" panose="02010600030101010101" pitchFamily="2" charset="-122"/>
                <a:ea typeface="等线" panose="02010600030101010101" pitchFamily="2" charset="-122"/>
              </a:rPr>
              <a:t>投稿</a:t>
            </a:r>
            <a:r>
              <a:rPr lang="zh-CN" altLang="en-US" sz="1600" dirty="0">
                <a:solidFill>
                  <a:prstClr val="black"/>
                </a:solidFill>
                <a:latin typeface="等线" panose="02010600030101010101" pitchFamily="2" charset="-122"/>
                <a:ea typeface="等线" panose="02010600030101010101" pitchFamily="2" charset="-122"/>
              </a:rPr>
              <a:t>。内容包括</a:t>
            </a:r>
            <a:r>
              <a:rPr lang="en-US" altLang="zh-CN" sz="1600" dirty="0">
                <a:solidFill>
                  <a:prstClr val="black"/>
                </a:solidFill>
                <a:latin typeface="等线" panose="02010600030101010101" pitchFamily="2" charset="-122"/>
                <a:ea typeface="等线" panose="02010600030101010101" pitchFamily="2" charset="-122"/>
              </a:rPr>
              <a:t>:</a:t>
            </a:r>
            <a:endParaRPr lang="en-US" altLang="zh-CN" sz="1600" dirty="0">
              <a:solidFill>
                <a:prstClr val="black"/>
              </a:solidFill>
              <a:latin typeface="等线" panose="02010600030101010101" pitchFamily="2" charset="-122"/>
              <a:ea typeface="等线" panose="02010600030101010101" pitchFamily="2" charset="-122"/>
            </a:endParaRPr>
          </a:p>
          <a:p>
            <a:pPr defTabSz="914400"/>
            <a:r>
              <a:rPr lang="en-US" altLang="zh-CN" sz="1600" dirty="0">
                <a:solidFill>
                  <a:prstClr val="black"/>
                </a:solidFill>
                <a:latin typeface="等线" panose="02010600030101010101" pitchFamily="2" charset="-122"/>
                <a:ea typeface="等线" panose="02010600030101010101" pitchFamily="2" charset="-122"/>
              </a:rPr>
              <a:t>1.</a:t>
            </a:r>
            <a:r>
              <a:rPr lang="en-US" altLang="zh-CN" sz="1600" dirty="0">
                <a:solidFill>
                  <a:srgbClr val="0070C0"/>
                </a:solidFill>
                <a:latin typeface="等线" panose="02010600030101010101" pitchFamily="2" charset="-122"/>
                <a:ea typeface="等线" panose="02010600030101010101" pitchFamily="2" charset="-122"/>
              </a:rPr>
              <a:t>AI</a:t>
            </a:r>
            <a:r>
              <a:rPr lang="zh-CN" altLang="en-US" sz="1600" dirty="0">
                <a:solidFill>
                  <a:srgbClr val="0070C0"/>
                </a:solidFill>
                <a:latin typeface="等线" panose="02010600030101010101" pitchFamily="2" charset="-122"/>
                <a:ea typeface="等线" panose="02010600030101010101" pitchFamily="2" charset="-122"/>
              </a:rPr>
              <a:t>用于学习的现状</a:t>
            </a:r>
            <a:r>
              <a:rPr lang="en-US" altLang="zh-CN" sz="1600" dirty="0">
                <a:solidFill>
                  <a:prstClr val="black"/>
                </a:solidFill>
                <a:latin typeface="等线" panose="02010600030101010101" pitchFamily="2" charset="-122"/>
                <a:ea typeface="等线" panose="02010600030101010101" pitchFamily="2" charset="-122"/>
              </a:rPr>
              <a:t>;     </a:t>
            </a:r>
            <a:endParaRPr lang="en-US" altLang="zh-CN" sz="1600" dirty="0">
              <a:solidFill>
                <a:prstClr val="black"/>
              </a:solidFill>
              <a:latin typeface="等线" panose="02010600030101010101" pitchFamily="2" charset="-122"/>
              <a:ea typeface="等线" panose="02010600030101010101" pitchFamily="2" charset="-122"/>
            </a:endParaRPr>
          </a:p>
          <a:p>
            <a:pPr defTabSz="914400"/>
            <a:r>
              <a:rPr lang="en-US" altLang="zh-CN" sz="1600" dirty="0">
                <a:solidFill>
                  <a:prstClr val="black"/>
                </a:solidFill>
                <a:latin typeface="等线" panose="02010600030101010101" pitchFamily="2" charset="-122"/>
                <a:ea typeface="等线" panose="02010600030101010101" pitchFamily="2" charset="-122"/>
              </a:rPr>
              <a:t>2.</a:t>
            </a:r>
            <a:r>
              <a:rPr lang="zh-CN" altLang="en-US" sz="1600" dirty="0">
                <a:solidFill>
                  <a:srgbClr val="0070C0"/>
                </a:solidFill>
                <a:latin typeface="等线" panose="02010600030101010101" pitchFamily="2" charset="-122"/>
                <a:ea typeface="等线" panose="02010600030101010101" pitchFamily="2" charset="-122"/>
              </a:rPr>
              <a:t>你的看法或</a:t>
            </a:r>
            <a:r>
              <a:rPr lang="zh-CN" altLang="en-US" sz="1600" dirty="0">
                <a:solidFill>
                  <a:srgbClr val="FF0000"/>
                </a:solidFill>
                <a:latin typeface="等线" panose="02010600030101010101" pitchFamily="2" charset="-122"/>
                <a:ea typeface="等线" panose="02010600030101010101" pitchFamily="2" charset="-122"/>
              </a:rPr>
              <a:t>建议           </a:t>
            </a:r>
            <a:r>
              <a:rPr lang="zh-CN" altLang="en-US" sz="1600" b="1" dirty="0">
                <a:solidFill>
                  <a:prstClr val="black"/>
                </a:solidFill>
                <a:latin typeface="等线" panose="02010600030101010101" pitchFamily="2" charset="-122"/>
                <a:ea typeface="等线" panose="02010600030101010101" pitchFamily="2" charset="-122"/>
              </a:rPr>
              <a:t>金丽衢十二校</a:t>
            </a:r>
            <a:endParaRPr lang="zh-CN" altLang="en-US" sz="1600" b="1" dirty="0">
              <a:solidFill>
                <a:prstClr val="black"/>
              </a:solidFill>
              <a:latin typeface="等线" panose="02010600030101010101" pitchFamily="2" charset="-122"/>
              <a:ea typeface="等线" panose="02010600030101010101" pitchFamily="2" charset="-122"/>
            </a:endParaRPr>
          </a:p>
        </p:txBody>
      </p:sp>
      <p:sp>
        <p:nvSpPr>
          <p:cNvPr id="10" name="文本框 9"/>
          <p:cNvSpPr txBox="1"/>
          <p:nvPr/>
        </p:nvSpPr>
        <p:spPr>
          <a:xfrm>
            <a:off x="7511144" y="1435832"/>
            <a:ext cx="45719" cy="369332"/>
          </a:xfrm>
          <a:prstGeom prst="rect">
            <a:avLst/>
          </a:prstGeom>
          <a:noFill/>
        </p:spPr>
        <p:txBody>
          <a:bodyPr wrap="square" rtlCol="0">
            <a:spAutoFit/>
          </a:bodyPr>
          <a:lstStyle/>
          <a:p>
            <a:pPr defTabSz="914400"/>
            <a:endParaRPr lang="zh-CN" altLang="en-US" dirty="0">
              <a:solidFill>
                <a:prstClr val="black"/>
              </a:solidFill>
              <a:latin typeface="等线" panose="02010600030101010101" pitchFamily="2" charset="-122"/>
              <a:ea typeface="等线" panose="02010600030101010101" pitchFamily="2" charset="-122"/>
            </a:endParaRPr>
          </a:p>
        </p:txBody>
      </p:sp>
      <p:sp>
        <p:nvSpPr>
          <p:cNvPr id="3" name="文本框 2"/>
          <p:cNvSpPr txBox="1"/>
          <p:nvPr/>
        </p:nvSpPr>
        <p:spPr>
          <a:xfrm>
            <a:off x="234043" y="5284451"/>
            <a:ext cx="5582199" cy="1477328"/>
          </a:xfrm>
          <a:prstGeom prst="rect">
            <a:avLst/>
          </a:prstGeom>
          <a:noFill/>
          <a:ln>
            <a:solidFill>
              <a:schemeClr val="tx1">
                <a:lumMod val="85000"/>
                <a:lumOff val="15000"/>
              </a:schemeClr>
            </a:solidFill>
          </a:ln>
        </p:spPr>
        <p:txBody>
          <a:bodyPr wrap="square">
            <a:spAutoFit/>
          </a:bodyPr>
          <a:lstStyle/>
          <a:p>
            <a:pPr defTabSz="914400"/>
            <a:r>
              <a:rPr lang="zh-CN" altLang="en-US" dirty="0">
                <a:solidFill>
                  <a:prstClr val="black"/>
                </a:solidFill>
                <a:latin typeface="等线" panose="02010600030101010101" pitchFamily="2" charset="-122"/>
                <a:ea typeface="等线" panose="02010600030101010101" pitchFamily="2" charset="-122"/>
              </a:rPr>
              <a:t>假定你是李华，你校</a:t>
            </a:r>
            <a:r>
              <a:rPr lang="zh-CN" altLang="en-US" dirty="0">
                <a:solidFill>
                  <a:srgbClr val="FF0000"/>
                </a:solidFill>
                <a:latin typeface="等线" panose="02010600030101010101" pitchFamily="2" charset="-122"/>
                <a:ea typeface="等线" panose="02010600030101010101" pitchFamily="2" charset="-122"/>
              </a:rPr>
              <a:t>有些学生把老师的照片制作成表情包</a:t>
            </a:r>
            <a:r>
              <a:rPr lang="en-US" altLang="zh-CN" dirty="0">
                <a:solidFill>
                  <a:srgbClr val="FF0000"/>
                </a:solidFill>
                <a:latin typeface="等线" panose="02010600030101010101" pitchFamily="2" charset="-122"/>
                <a:ea typeface="等线" panose="02010600030101010101" pitchFamily="2" charset="-122"/>
              </a:rPr>
              <a:t>(meme)</a:t>
            </a:r>
            <a:r>
              <a:rPr lang="zh-CN" altLang="en-US" dirty="0">
                <a:solidFill>
                  <a:srgbClr val="FF0000"/>
                </a:solidFill>
                <a:latin typeface="等线" panose="02010600030101010101" pitchFamily="2" charset="-122"/>
                <a:ea typeface="等线" panose="02010600030101010101" pitchFamily="2" charset="-122"/>
              </a:rPr>
              <a:t>并在社交媒体上传播</a:t>
            </a:r>
            <a:r>
              <a:rPr lang="zh-CN" altLang="en-US" dirty="0">
                <a:solidFill>
                  <a:prstClr val="black"/>
                </a:solidFill>
                <a:latin typeface="等线" panose="02010600030101010101" pitchFamily="2" charset="-122"/>
                <a:ea typeface="等线" panose="02010600030101010101" pitchFamily="2" charset="-122"/>
              </a:rPr>
              <a:t>，针对这一现象，请给校英语报 </a:t>
            </a:r>
            <a:r>
              <a:rPr lang="en-US" altLang="zh-CN" dirty="0">
                <a:solidFill>
                  <a:prstClr val="black"/>
                </a:solidFill>
                <a:latin typeface="等线" panose="02010600030101010101" pitchFamily="2" charset="-122"/>
                <a:ea typeface="等线" panose="02010600030101010101" pitchFamily="2" charset="-122"/>
              </a:rPr>
              <a:t>Letters </a:t>
            </a:r>
            <a:r>
              <a:rPr lang="zh-CN" altLang="en-US" dirty="0">
                <a:solidFill>
                  <a:prstClr val="black"/>
                </a:solidFill>
                <a:latin typeface="等线" panose="02010600030101010101" pitchFamily="2" charset="-122"/>
                <a:ea typeface="等线" panose="02010600030101010101" pitchFamily="2" charset="-122"/>
              </a:rPr>
              <a:t>专栏</a:t>
            </a:r>
            <a:r>
              <a:rPr lang="zh-CN" altLang="en-US" dirty="0">
                <a:solidFill>
                  <a:prstClr val="black"/>
                </a:solidFill>
                <a:highlight>
                  <a:srgbClr val="00FF00"/>
                </a:highlight>
                <a:latin typeface="等线" panose="02010600030101010101" pitchFamily="2" charset="-122"/>
                <a:ea typeface="等线" panose="02010600030101010101" pitchFamily="2" charset="-122"/>
              </a:rPr>
              <a:t>投稿</a:t>
            </a:r>
            <a:r>
              <a:rPr lang="zh-CN" altLang="en-US" dirty="0">
                <a:solidFill>
                  <a:prstClr val="black"/>
                </a:solidFill>
                <a:latin typeface="等线" panose="02010600030101010101" pitchFamily="2" charset="-122"/>
                <a:ea typeface="等线" panose="02010600030101010101" pitchFamily="2" charset="-122"/>
              </a:rPr>
              <a:t>，内容包括： </a:t>
            </a:r>
            <a:endParaRPr lang="zh-CN" altLang="en-US" dirty="0">
              <a:solidFill>
                <a:prstClr val="black"/>
              </a:solidFill>
              <a:latin typeface="等线" panose="02010600030101010101" pitchFamily="2" charset="-122"/>
              <a:ea typeface="等线" panose="02010600030101010101" pitchFamily="2" charset="-122"/>
            </a:endParaRPr>
          </a:p>
          <a:p>
            <a:pPr marL="342900" indent="-342900" defTabSz="914400">
              <a:buFontTx/>
              <a:buAutoNum type="arabicParenBoth"/>
            </a:pPr>
            <a:r>
              <a:rPr lang="zh-CN" altLang="en-US" dirty="0">
                <a:solidFill>
                  <a:srgbClr val="00B0F0"/>
                </a:solidFill>
                <a:latin typeface="等线" panose="02010600030101010101" pitchFamily="2" charset="-122"/>
                <a:ea typeface="等线" panose="02010600030101010101" pitchFamily="2" charset="-122"/>
              </a:rPr>
              <a:t>陈述观点； </a:t>
            </a:r>
            <a:endParaRPr lang="en-US" altLang="zh-CN" dirty="0">
              <a:solidFill>
                <a:srgbClr val="00B0F0"/>
              </a:solidFill>
              <a:latin typeface="等线" panose="02010600030101010101" pitchFamily="2" charset="-122"/>
              <a:ea typeface="等线" panose="02010600030101010101" pitchFamily="2" charset="-122"/>
            </a:endParaRPr>
          </a:p>
          <a:p>
            <a:pPr defTabSz="914400"/>
            <a:r>
              <a:rPr lang="en-US" altLang="zh-CN" dirty="0">
                <a:solidFill>
                  <a:srgbClr val="00B0F0"/>
                </a:solidFill>
                <a:latin typeface="等线" panose="02010600030101010101" pitchFamily="2" charset="-122"/>
                <a:ea typeface="等线" panose="02010600030101010101" pitchFamily="2" charset="-122"/>
              </a:rPr>
              <a:t>(2) </a:t>
            </a:r>
            <a:r>
              <a:rPr lang="zh-CN" altLang="en-US" dirty="0">
                <a:solidFill>
                  <a:srgbClr val="00B0F0"/>
                </a:solidFill>
                <a:latin typeface="等线" panose="02010600030101010101" pitchFamily="2" charset="-122"/>
                <a:ea typeface="等线" panose="02010600030101010101" pitchFamily="2" charset="-122"/>
              </a:rPr>
              <a:t>提出建议</a:t>
            </a:r>
            <a:r>
              <a:rPr lang="zh-CN" altLang="en-US" dirty="0">
                <a:solidFill>
                  <a:prstClr val="black"/>
                </a:solidFill>
                <a:latin typeface="等线" panose="02010600030101010101" pitchFamily="2" charset="-122"/>
                <a:ea typeface="等线" panose="02010600030101010101" pitchFamily="2" charset="-122"/>
              </a:rPr>
              <a:t>。           </a:t>
            </a:r>
            <a:r>
              <a:rPr lang="zh-CN" altLang="en-US" sz="1600" b="1" dirty="0">
                <a:solidFill>
                  <a:prstClr val="black"/>
                </a:solidFill>
                <a:latin typeface="等线" panose="02010600030101010101" pitchFamily="2" charset="-122"/>
                <a:ea typeface="等线" panose="02010600030101010101" pitchFamily="2" charset="-122"/>
              </a:rPr>
              <a:t>湖丽衢三地市</a:t>
            </a:r>
            <a:endParaRPr lang="zh-CN" altLang="en-US" sz="1600" b="1" dirty="0">
              <a:solidFill>
                <a:prstClr val="black"/>
              </a:solidFill>
              <a:latin typeface="等线" panose="02010600030101010101" pitchFamily="2" charset="-122"/>
              <a:ea typeface="等线" panose="02010600030101010101" pitchFamily="2" charset="-122"/>
            </a:endParaRPr>
          </a:p>
        </p:txBody>
      </p:sp>
      <p:sp>
        <p:nvSpPr>
          <p:cNvPr id="12" name="文本框 11"/>
          <p:cNvSpPr txBox="1"/>
          <p:nvPr/>
        </p:nvSpPr>
        <p:spPr>
          <a:xfrm>
            <a:off x="6106886" y="648750"/>
            <a:ext cx="5587641" cy="1323439"/>
          </a:xfrm>
          <a:prstGeom prst="rect">
            <a:avLst/>
          </a:prstGeom>
          <a:noFill/>
          <a:ln>
            <a:solidFill>
              <a:schemeClr val="tx1">
                <a:lumMod val="85000"/>
                <a:lumOff val="15000"/>
              </a:schemeClr>
            </a:solidFill>
          </a:ln>
        </p:spPr>
        <p:txBody>
          <a:bodyPr wrap="square">
            <a:spAutoFit/>
          </a:bodyPr>
          <a:lstStyle/>
          <a:p>
            <a:pPr defTabSz="914400"/>
            <a:r>
              <a:rPr lang="zh-CN" altLang="en-US" sz="1600" dirty="0">
                <a:solidFill>
                  <a:prstClr val="black"/>
                </a:solidFill>
                <a:latin typeface="等线" panose="02010600030101010101" pitchFamily="2" charset="-122"/>
                <a:ea typeface="等线" panose="02010600030101010101" pitchFamily="2" charset="-122"/>
              </a:rPr>
              <a:t>假设你是李华，在社交媒体上看到有外国网友对中国教育创新很感兴趣，请你发布一篇</a:t>
            </a:r>
            <a:r>
              <a:rPr lang="zh-CN" altLang="en-US" sz="1600" dirty="0">
                <a:solidFill>
                  <a:prstClr val="black"/>
                </a:solidFill>
                <a:highlight>
                  <a:srgbClr val="00FF00"/>
                </a:highlight>
                <a:latin typeface="等线" panose="02010600030101010101" pitchFamily="2" charset="-122"/>
                <a:ea typeface="等线" panose="02010600030101010101" pitchFamily="2" charset="-122"/>
              </a:rPr>
              <a:t>英文帖</a:t>
            </a:r>
            <a:r>
              <a:rPr lang="zh-CN" altLang="en-US" sz="1600" dirty="0">
                <a:solidFill>
                  <a:prstClr val="black"/>
                </a:solidFill>
                <a:latin typeface="等线" panose="02010600030101010101" pitchFamily="2" charset="-122"/>
                <a:ea typeface="等线" panose="02010600030101010101" pitchFamily="2" charset="-122"/>
              </a:rPr>
              <a:t>子介绍</a:t>
            </a:r>
            <a:r>
              <a:rPr lang="zh-CN" altLang="en-US" sz="1600" dirty="0">
                <a:solidFill>
                  <a:srgbClr val="FF0000"/>
                </a:solidFill>
                <a:latin typeface="等线" panose="02010600030101010101" pitchFamily="2" charset="-122"/>
                <a:ea typeface="等线" panose="02010600030101010101" pitchFamily="2" charset="-122"/>
              </a:rPr>
              <a:t>你校的智慧课堂</a:t>
            </a:r>
            <a:r>
              <a:rPr lang="zh-CN" altLang="en-US" sz="1600" dirty="0">
                <a:solidFill>
                  <a:prstClr val="black"/>
                </a:solidFill>
                <a:latin typeface="等线" panose="02010600030101010101" pitchFamily="2" charset="-122"/>
                <a:ea typeface="等线" panose="02010600030101010101" pitchFamily="2" charset="-122"/>
              </a:rPr>
              <a:t>，内容包括：</a:t>
            </a:r>
            <a:endParaRPr lang="zh-CN" altLang="en-US" sz="1600" dirty="0">
              <a:solidFill>
                <a:prstClr val="black"/>
              </a:solidFill>
              <a:latin typeface="等线" panose="02010600030101010101" pitchFamily="2" charset="-122"/>
              <a:ea typeface="等线" panose="02010600030101010101" pitchFamily="2" charset="-122"/>
            </a:endParaRPr>
          </a:p>
          <a:p>
            <a:pPr defTabSz="914400"/>
            <a:r>
              <a:rPr lang="en-US" altLang="zh-CN" sz="1600" dirty="0">
                <a:solidFill>
                  <a:srgbClr val="00B0F0"/>
                </a:solidFill>
                <a:latin typeface="等线" panose="02010600030101010101" pitchFamily="2" charset="-122"/>
                <a:ea typeface="等线" panose="02010600030101010101" pitchFamily="2" charset="-122"/>
              </a:rPr>
              <a:t>1.</a:t>
            </a:r>
            <a:r>
              <a:rPr lang="zh-CN" altLang="en-US" sz="1600" dirty="0">
                <a:solidFill>
                  <a:srgbClr val="00B0F0"/>
                </a:solidFill>
                <a:latin typeface="等线" panose="02010600030101010101" pitchFamily="2" charset="-122"/>
                <a:ea typeface="等线" panose="02010600030101010101" pitchFamily="2" charset="-122"/>
              </a:rPr>
              <a:t>具体措施；</a:t>
            </a:r>
            <a:endParaRPr lang="en-US" altLang="zh-CN" sz="1600" dirty="0">
              <a:solidFill>
                <a:srgbClr val="00B0F0"/>
              </a:solidFill>
              <a:latin typeface="等线" panose="02010600030101010101" pitchFamily="2" charset="-122"/>
              <a:ea typeface="等线" panose="02010600030101010101" pitchFamily="2" charset="-122"/>
            </a:endParaRPr>
          </a:p>
          <a:p>
            <a:pPr defTabSz="914400"/>
            <a:r>
              <a:rPr lang="en-US" altLang="zh-CN" sz="1600" dirty="0">
                <a:solidFill>
                  <a:srgbClr val="00B0F0"/>
                </a:solidFill>
                <a:latin typeface="等线" panose="02010600030101010101" pitchFamily="2" charset="-122"/>
                <a:ea typeface="等线" panose="02010600030101010101" pitchFamily="2" charset="-122"/>
              </a:rPr>
              <a:t>2.</a:t>
            </a:r>
            <a:r>
              <a:rPr lang="zh-CN" altLang="en-US" sz="1600" dirty="0">
                <a:solidFill>
                  <a:srgbClr val="00B0F0"/>
                </a:solidFill>
                <a:latin typeface="等线" panose="02010600030101010101" pitchFamily="2" charset="-122"/>
                <a:ea typeface="等线" panose="02010600030101010101" pitchFamily="2" charset="-122"/>
              </a:rPr>
              <a:t>你的看法</a:t>
            </a:r>
            <a:r>
              <a:rPr lang="zh-CN" altLang="en-US" sz="1600" dirty="0">
                <a:solidFill>
                  <a:prstClr val="black"/>
                </a:solidFill>
                <a:latin typeface="等线" panose="02010600030101010101" pitchFamily="2" charset="-122"/>
                <a:ea typeface="等线" panose="02010600030101010101" pitchFamily="2" charset="-122"/>
              </a:rPr>
              <a:t>。             </a:t>
            </a:r>
            <a:r>
              <a:rPr lang="en-US" altLang="zh-CN" sz="1600" b="1" dirty="0">
                <a:solidFill>
                  <a:prstClr val="black"/>
                </a:solidFill>
                <a:latin typeface="等线" panose="02010600030101010101" pitchFamily="2" charset="-122"/>
                <a:ea typeface="等线" panose="02010600030101010101" pitchFamily="2" charset="-122"/>
              </a:rPr>
              <a:t>Z20</a:t>
            </a:r>
            <a:endParaRPr lang="en-US" altLang="zh-CN" sz="1600" b="1" dirty="0">
              <a:solidFill>
                <a:prstClr val="black"/>
              </a:solidFill>
              <a:latin typeface="等线" panose="02010600030101010101" pitchFamily="2" charset="-122"/>
              <a:ea typeface="等线" panose="02010600030101010101" pitchFamily="2" charset="-122"/>
            </a:endParaRPr>
          </a:p>
        </p:txBody>
      </p:sp>
      <p:sp>
        <p:nvSpPr>
          <p:cNvPr id="13" name="文本框 12"/>
          <p:cNvSpPr txBox="1"/>
          <p:nvPr/>
        </p:nvSpPr>
        <p:spPr>
          <a:xfrm>
            <a:off x="6106886" y="2114276"/>
            <a:ext cx="5587641" cy="1077218"/>
          </a:xfrm>
          <a:prstGeom prst="rect">
            <a:avLst/>
          </a:prstGeom>
          <a:noFill/>
          <a:ln>
            <a:solidFill>
              <a:schemeClr val="tx1">
                <a:lumMod val="85000"/>
                <a:lumOff val="15000"/>
              </a:schemeClr>
            </a:solidFill>
          </a:ln>
        </p:spPr>
        <p:txBody>
          <a:bodyPr wrap="square">
            <a:spAutoFit/>
          </a:bodyPr>
          <a:lstStyle/>
          <a:p>
            <a:pPr defTabSz="914400"/>
            <a:r>
              <a:rPr lang="zh-CN" altLang="en-US" sz="1600" dirty="0">
                <a:solidFill>
                  <a:prstClr val="black"/>
                </a:solidFill>
                <a:latin typeface="等线" panose="02010600030101010101" pitchFamily="2" charset="-122"/>
                <a:ea typeface="等线" panose="02010600030101010101" pitchFamily="2" charset="-122"/>
              </a:rPr>
              <a:t>你校英文报</a:t>
            </a:r>
            <a:r>
              <a:rPr lang="en-US" altLang="zh-CN" sz="1600" dirty="0">
                <a:solidFill>
                  <a:prstClr val="black"/>
                </a:solidFill>
                <a:latin typeface="等线" panose="02010600030101010101" pitchFamily="2" charset="-122"/>
                <a:ea typeface="等线" panose="02010600030101010101" pitchFamily="2" charset="-122"/>
              </a:rPr>
              <a:t>Y</a:t>
            </a:r>
            <a:r>
              <a:rPr lang="en-US" altLang="zh-CN" sz="1600" dirty="0" err="1">
                <a:solidFill>
                  <a:prstClr val="black"/>
                </a:solidFill>
                <a:latin typeface="等线" panose="02010600030101010101" pitchFamily="2" charset="-122"/>
                <a:ea typeface="等线" panose="02010600030101010101" pitchFamily="2" charset="-122"/>
              </a:rPr>
              <a:t>outh</a:t>
            </a:r>
            <a:r>
              <a:rPr lang="zh-CN" altLang="en-US" sz="1600" dirty="0">
                <a:solidFill>
                  <a:prstClr val="black"/>
                </a:solidFill>
                <a:latin typeface="等线" panose="02010600030101010101" pitchFamily="2" charset="-122"/>
                <a:ea typeface="等线" panose="02010600030101010101" pitchFamily="2" charset="-122"/>
              </a:rPr>
              <a:t>举办以“</a:t>
            </a:r>
            <a:r>
              <a:rPr lang="zh-CN" altLang="en-US" sz="1600" dirty="0">
                <a:solidFill>
                  <a:srgbClr val="FF0000"/>
                </a:solidFill>
                <a:latin typeface="等线" panose="02010600030101010101" pitchFamily="2" charset="-122"/>
                <a:ea typeface="等线" panose="02010600030101010101" pitchFamily="2" charset="-122"/>
              </a:rPr>
              <a:t>高三年级是否应该开车音乐课</a:t>
            </a:r>
            <a:r>
              <a:rPr lang="zh-CN" altLang="en-US" sz="1600" dirty="0">
                <a:solidFill>
                  <a:prstClr val="black"/>
                </a:solidFill>
                <a:latin typeface="等线" panose="02010600030101010101" pitchFamily="2" charset="-122"/>
                <a:ea typeface="等线" panose="02010600030101010101" pitchFamily="2" charset="-122"/>
              </a:rPr>
              <a:t>”为主题的征文比赛，请你写一篇</a:t>
            </a:r>
            <a:r>
              <a:rPr lang="zh-CN" altLang="en-US" sz="1600" dirty="0">
                <a:solidFill>
                  <a:prstClr val="black"/>
                </a:solidFill>
                <a:highlight>
                  <a:srgbClr val="00FF00"/>
                </a:highlight>
                <a:latin typeface="等线" panose="02010600030101010101" pitchFamily="2" charset="-122"/>
                <a:ea typeface="等线" panose="02010600030101010101" pitchFamily="2" charset="-122"/>
              </a:rPr>
              <a:t>短文投稿</a:t>
            </a:r>
            <a:r>
              <a:rPr lang="zh-CN" altLang="en-US" sz="1600" dirty="0">
                <a:solidFill>
                  <a:prstClr val="black"/>
                </a:solidFill>
                <a:latin typeface="等线" panose="02010600030101010101" pitchFamily="2" charset="-122"/>
                <a:ea typeface="等线" panose="02010600030101010101" pitchFamily="2" charset="-122"/>
              </a:rPr>
              <a:t>。内容包括：</a:t>
            </a:r>
            <a:endParaRPr lang="zh-CN" altLang="en-US" sz="1600" dirty="0">
              <a:solidFill>
                <a:prstClr val="black"/>
              </a:solidFill>
              <a:latin typeface="等线" panose="02010600030101010101" pitchFamily="2" charset="-122"/>
              <a:ea typeface="等线" panose="02010600030101010101" pitchFamily="2" charset="-122"/>
            </a:endParaRPr>
          </a:p>
          <a:p>
            <a:pPr defTabSz="914400"/>
            <a:r>
              <a:rPr lang="en-US" altLang="zh-CN" sz="1600" dirty="0">
                <a:solidFill>
                  <a:srgbClr val="00B0F0"/>
                </a:solidFill>
                <a:latin typeface="等线" panose="02010600030101010101" pitchFamily="2" charset="-122"/>
                <a:ea typeface="等线" panose="02010600030101010101" pitchFamily="2" charset="-122"/>
              </a:rPr>
              <a:t>1.</a:t>
            </a:r>
            <a:r>
              <a:rPr lang="zh-CN" altLang="en-US" sz="1600" dirty="0">
                <a:solidFill>
                  <a:srgbClr val="00B0F0"/>
                </a:solidFill>
                <a:latin typeface="等线" panose="02010600030101010101" pitchFamily="2" charset="-122"/>
                <a:ea typeface="等线" panose="02010600030101010101" pitchFamily="2" charset="-122"/>
              </a:rPr>
              <a:t>陈述观点；</a:t>
            </a:r>
            <a:endParaRPr lang="en-US" altLang="zh-CN" sz="1600" dirty="0">
              <a:solidFill>
                <a:srgbClr val="00B0F0"/>
              </a:solidFill>
              <a:latin typeface="等线" panose="02010600030101010101" pitchFamily="2" charset="-122"/>
              <a:ea typeface="等线" panose="02010600030101010101" pitchFamily="2" charset="-122"/>
            </a:endParaRPr>
          </a:p>
          <a:p>
            <a:pPr defTabSz="914400"/>
            <a:r>
              <a:rPr lang="en-US" altLang="zh-CN" sz="1600" dirty="0">
                <a:solidFill>
                  <a:srgbClr val="00B0F0"/>
                </a:solidFill>
                <a:latin typeface="等线" panose="02010600030101010101" pitchFamily="2" charset="-122"/>
                <a:ea typeface="等线" panose="02010600030101010101" pitchFamily="2" charset="-122"/>
              </a:rPr>
              <a:t>2.</a:t>
            </a:r>
            <a:r>
              <a:rPr lang="zh-CN" altLang="en-US" sz="1600" dirty="0">
                <a:solidFill>
                  <a:srgbClr val="00B0F0"/>
                </a:solidFill>
                <a:latin typeface="等线" panose="02010600030101010101" pitchFamily="2" charset="-122"/>
                <a:ea typeface="等线" panose="02010600030101010101" pitchFamily="2" charset="-122"/>
              </a:rPr>
              <a:t>说明理由</a:t>
            </a:r>
            <a:r>
              <a:rPr lang="zh-CN" altLang="en-US" sz="1600" dirty="0">
                <a:solidFill>
                  <a:prstClr val="black"/>
                </a:solidFill>
                <a:latin typeface="等线" panose="02010600030101010101" pitchFamily="2" charset="-122"/>
                <a:ea typeface="等线" panose="02010600030101010101" pitchFamily="2" charset="-122"/>
              </a:rPr>
              <a:t>。             </a:t>
            </a:r>
            <a:r>
              <a:rPr lang="zh-CN" altLang="en-US" sz="1600" b="1" dirty="0">
                <a:solidFill>
                  <a:prstClr val="black"/>
                </a:solidFill>
                <a:latin typeface="等线" panose="02010600030101010101" pitchFamily="2" charset="-122"/>
                <a:ea typeface="等线" panose="02010600030101010101" pitchFamily="2" charset="-122"/>
              </a:rPr>
              <a:t>台州二模</a:t>
            </a:r>
            <a:endParaRPr lang="en-US" altLang="zh-CN" sz="1600" b="1" dirty="0">
              <a:solidFill>
                <a:prstClr val="black"/>
              </a:solidFill>
              <a:latin typeface="等线" panose="02010600030101010101" pitchFamily="2" charset="-122"/>
              <a:ea typeface="等线" panose="02010600030101010101" pitchFamily="2" charset="-122"/>
            </a:endParaRPr>
          </a:p>
        </p:txBody>
      </p:sp>
      <p:sp>
        <p:nvSpPr>
          <p:cNvPr id="15" name="TextBox 7"/>
          <p:cNvSpPr txBox="1"/>
          <p:nvPr/>
        </p:nvSpPr>
        <p:spPr>
          <a:xfrm>
            <a:off x="3454401" y="-47336"/>
            <a:ext cx="6037943" cy="788999"/>
          </a:xfrm>
          <a:prstGeom prst="rect">
            <a:avLst/>
          </a:prstGeom>
        </p:spPr>
        <p:txBody>
          <a:bodyPr wrap="square" lIns="0" tIns="0" rIns="0" bIns="0" rtlCol="0" anchor="t">
            <a:spAutoFit/>
          </a:bodyPr>
          <a:lstStyle/>
          <a:p>
            <a:pPr defTabSz="609600">
              <a:lnSpc>
                <a:spcPts val="7040"/>
              </a:lnSpc>
            </a:pPr>
            <a:r>
              <a:rPr lang="zh-CN" altLang="en-US" sz="5335" spc="277" dirty="0">
                <a:solidFill>
                  <a:srgbClr val="466EE6"/>
                </a:solidFill>
                <a:latin typeface="字由点字倔强黑"/>
                <a:ea typeface="字由点字倔强黑"/>
                <a:cs typeface="字由点字倔强黑"/>
                <a:sym typeface="字由点字倔强黑"/>
              </a:rPr>
              <a:t>观点类 话题通览</a:t>
            </a:r>
            <a:endParaRPr lang="en-US" sz="5335" spc="277" dirty="0">
              <a:solidFill>
                <a:srgbClr val="466EE6"/>
              </a:solidFill>
              <a:latin typeface="字由点字倔强黑"/>
              <a:ea typeface="字由点字倔强黑"/>
              <a:cs typeface="字由点字倔强黑"/>
              <a:sym typeface="字由点字倔强黑"/>
            </a:endParaRPr>
          </a:p>
        </p:txBody>
      </p:sp>
      <p:sp>
        <p:nvSpPr>
          <p:cNvPr id="19" name="文本框 18"/>
          <p:cNvSpPr txBox="1"/>
          <p:nvPr/>
        </p:nvSpPr>
        <p:spPr>
          <a:xfrm>
            <a:off x="6092372" y="3333582"/>
            <a:ext cx="5587641" cy="1077218"/>
          </a:xfrm>
          <a:prstGeom prst="rect">
            <a:avLst/>
          </a:prstGeom>
          <a:noFill/>
          <a:ln>
            <a:solidFill>
              <a:schemeClr val="tx1">
                <a:lumMod val="85000"/>
                <a:lumOff val="15000"/>
              </a:schemeClr>
            </a:solidFill>
          </a:ln>
        </p:spPr>
        <p:txBody>
          <a:bodyPr wrap="square">
            <a:spAutoFit/>
          </a:bodyPr>
          <a:lstStyle/>
          <a:p>
            <a:pPr defTabSz="914400"/>
            <a:r>
              <a:rPr lang="zh-CN" altLang="en-US" sz="1600" dirty="0">
                <a:solidFill>
                  <a:prstClr val="black"/>
                </a:solidFill>
                <a:latin typeface="等线" panose="02010600030101010101" pitchFamily="2" charset="-122"/>
                <a:ea typeface="等线" panose="02010600030101010101" pitchFamily="2" charset="-122"/>
              </a:rPr>
              <a:t>你校英文报“</a:t>
            </a:r>
            <a:r>
              <a:rPr lang="en-US" altLang="zh-CN" sz="1600" dirty="0">
                <a:solidFill>
                  <a:prstClr val="black"/>
                </a:solidFill>
                <a:latin typeface="等线" panose="02010600030101010101" pitchFamily="2" charset="-122"/>
                <a:ea typeface="等线" panose="02010600030101010101" pitchFamily="2" charset="-122"/>
              </a:rPr>
              <a:t>Campus Culture</a:t>
            </a:r>
            <a:r>
              <a:rPr lang="zh-CN" altLang="en-US" sz="1600" dirty="0">
                <a:solidFill>
                  <a:prstClr val="black"/>
                </a:solidFill>
                <a:latin typeface="等线" panose="02010600030101010101" pitchFamily="2" charset="-122"/>
                <a:ea typeface="等线" panose="02010600030101010101" pitchFamily="2" charset="-122"/>
              </a:rPr>
              <a:t>”栏目正在开展</a:t>
            </a:r>
            <a:r>
              <a:rPr lang="zh-CN" altLang="en-US" sz="1600" dirty="0">
                <a:solidFill>
                  <a:srgbClr val="FF0000"/>
                </a:solidFill>
                <a:latin typeface="等线" panose="02010600030101010101" pitchFamily="2" charset="-122"/>
                <a:ea typeface="等线" panose="02010600030101010101" pitchFamily="2" charset="-122"/>
              </a:rPr>
              <a:t>是否设立涂鸦墙（</a:t>
            </a:r>
            <a:r>
              <a:rPr lang="en-US" altLang="zh-CN" sz="1600" dirty="0">
                <a:solidFill>
                  <a:srgbClr val="FF0000"/>
                </a:solidFill>
                <a:latin typeface="等线" panose="02010600030101010101" pitchFamily="2" charset="-122"/>
                <a:ea typeface="等线" panose="02010600030101010101" pitchFamily="2" charset="-122"/>
              </a:rPr>
              <a:t>graffiti wall</a:t>
            </a:r>
            <a:r>
              <a:rPr lang="zh-CN" altLang="en-US" sz="1600" dirty="0">
                <a:solidFill>
                  <a:srgbClr val="FF0000"/>
                </a:solidFill>
                <a:latin typeface="等线" panose="02010600030101010101" pitchFamily="2" charset="-122"/>
                <a:ea typeface="等线" panose="02010600030101010101" pitchFamily="2" charset="-122"/>
              </a:rPr>
              <a:t>）</a:t>
            </a:r>
            <a:r>
              <a:rPr lang="zh-CN" altLang="en-US" sz="1600" dirty="0">
                <a:solidFill>
                  <a:prstClr val="black"/>
                </a:solidFill>
                <a:latin typeface="等线" panose="02010600030101010101" pitchFamily="2" charset="-122"/>
                <a:ea typeface="等线" panose="02010600030101010101" pitchFamily="2" charset="-122"/>
              </a:rPr>
              <a:t>的讨论，请你写一篇</a:t>
            </a:r>
            <a:r>
              <a:rPr lang="zh-CN" altLang="en-US" sz="1600" dirty="0">
                <a:solidFill>
                  <a:prstClr val="black"/>
                </a:solidFill>
                <a:highlight>
                  <a:srgbClr val="00FF00"/>
                </a:highlight>
                <a:latin typeface="等线" panose="02010600030101010101" pitchFamily="2" charset="-122"/>
                <a:ea typeface="等线" panose="02010600030101010101" pitchFamily="2" charset="-122"/>
              </a:rPr>
              <a:t>短文投稿</a:t>
            </a:r>
            <a:r>
              <a:rPr lang="zh-CN" altLang="en-US" sz="1600" dirty="0">
                <a:solidFill>
                  <a:prstClr val="black"/>
                </a:solidFill>
                <a:latin typeface="等线" panose="02010600030101010101" pitchFamily="2" charset="-122"/>
                <a:ea typeface="等线" panose="02010600030101010101" pitchFamily="2" charset="-122"/>
              </a:rPr>
              <a:t>，内容包括：</a:t>
            </a:r>
            <a:endParaRPr lang="zh-CN" altLang="en-US" sz="1600" dirty="0">
              <a:solidFill>
                <a:prstClr val="black"/>
              </a:solidFill>
              <a:latin typeface="等线" panose="02010600030101010101" pitchFamily="2" charset="-122"/>
              <a:ea typeface="等线" panose="02010600030101010101" pitchFamily="2" charset="-122"/>
            </a:endParaRPr>
          </a:p>
          <a:p>
            <a:pPr defTabSz="914400"/>
            <a:r>
              <a:rPr lang="en-US" altLang="zh-CN" sz="1600" dirty="0">
                <a:solidFill>
                  <a:srgbClr val="00B0F0"/>
                </a:solidFill>
                <a:latin typeface="等线" panose="02010600030101010101" pitchFamily="2" charset="-122"/>
                <a:ea typeface="等线" panose="02010600030101010101" pitchFamily="2" charset="-122"/>
              </a:rPr>
              <a:t>1.</a:t>
            </a:r>
            <a:r>
              <a:rPr lang="zh-CN" altLang="en-US" sz="1600" dirty="0">
                <a:solidFill>
                  <a:srgbClr val="00B0F0"/>
                </a:solidFill>
                <a:latin typeface="等线" panose="02010600030101010101" pitchFamily="2" charset="-122"/>
                <a:ea typeface="等线" panose="02010600030101010101" pitchFamily="2" charset="-122"/>
              </a:rPr>
              <a:t>你的见解；</a:t>
            </a:r>
            <a:endParaRPr lang="en-US" altLang="zh-CN" sz="1600" dirty="0">
              <a:solidFill>
                <a:srgbClr val="00B0F0"/>
              </a:solidFill>
              <a:latin typeface="等线" panose="02010600030101010101" pitchFamily="2" charset="-122"/>
              <a:ea typeface="等线" panose="02010600030101010101" pitchFamily="2" charset="-122"/>
            </a:endParaRPr>
          </a:p>
          <a:p>
            <a:pPr defTabSz="914400"/>
            <a:r>
              <a:rPr lang="en-US" altLang="zh-CN" sz="1600" dirty="0">
                <a:solidFill>
                  <a:srgbClr val="00B0F0"/>
                </a:solidFill>
                <a:latin typeface="等线" panose="02010600030101010101" pitchFamily="2" charset="-122"/>
                <a:ea typeface="等线" panose="02010600030101010101" pitchFamily="2" charset="-122"/>
              </a:rPr>
              <a:t>2.</a:t>
            </a:r>
            <a:r>
              <a:rPr lang="zh-CN" altLang="en-US" sz="1600" dirty="0">
                <a:solidFill>
                  <a:srgbClr val="00B0F0"/>
                </a:solidFill>
                <a:latin typeface="等线" panose="02010600030101010101" pitchFamily="2" charset="-122"/>
                <a:ea typeface="等线" panose="02010600030101010101" pitchFamily="2" charset="-122"/>
              </a:rPr>
              <a:t>你的建议</a:t>
            </a:r>
            <a:r>
              <a:rPr lang="zh-CN" altLang="en-US" sz="1600" dirty="0">
                <a:solidFill>
                  <a:prstClr val="black"/>
                </a:solidFill>
                <a:latin typeface="等线" panose="02010600030101010101" pitchFamily="2" charset="-122"/>
                <a:ea typeface="等线" panose="02010600030101010101" pitchFamily="2" charset="-122"/>
              </a:rPr>
              <a:t>。             </a:t>
            </a:r>
            <a:r>
              <a:rPr lang="zh-CN" altLang="en-US" sz="1600" b="1" dirty="0">
                <a:solidFill>
                  <a:prstClr val="black"/>
                </a:solidFill>
                <a:latin typeface="等线" panose="02010600030101010101" pitchFamily="2" charset="-122"/>
                <a:ea typeface="等线" panose="02010600030101010101" pitchFamily="2" charset="-122"/>
              </a:rPr>
              <a:t>绍兴二模</a:t>
            </a:r>
            <a:endParaRPr lang="zh-CN" altLang="en-US" sz="1600" b="1" dirty="0">
              <a:solidFill>
                <a:prstClr val="black"/>
              </a:solidFill>
              <a:latin typeface="等线" panose="02010600030101010101" pitchFamily="2" charset="-122"/>
              <a:ea typeface="等线" panose="02010600030101010101" pitchFamily="2" charset="-122"/>
            </a:endParaRPr>
          </a:p>
        </p:txBody>
      </p:sp>
      <p:sp>
        <p:nvSpPr>
          <p:cNvPr id="20" name="文本框 19"/>
          <p:cNvSpPr txBox="1"/>
          <p:nvPr/>
        </p:nvSpPr>
        <p:spPr>
          <a:xfrm>
            <a:off x="6106886" y="4449611"/>
            <a:ext cx="5587641" cy="1323439"/>
          </a:xfrm>
          <a:prstGeom prst="rect">
            <a:avLst/>
          </a:prstGeom>
          <a:noFill/>
          <a:ln>
            <a:solidFill>
              <a:schemeClr val="tx1">
                <a:lumMod val="85000"/>
                <a:lumOff val="15000"/>
              </a:schemeClr>
            </a:solidFill>
          </a:ln>
        </p:spPr>
        <p:txBody>
          <a:bodyPr wrap="square">
            <a:spAutoFit/>
          </a:bodyPr>
          <a:lstStyle/>
          <a:p>
            <a:pPr defTabSz="914400"/>
            <a:r>
              <a:rPr lang="zh-CN" altLang="en-US" sz="1600" dirty="0">
                <a:solidFill>
                  <a:prstClr val="black"/>
                </a:solidFill>
                <a:latin typeface="等线" panose="02010600030101010101" pitchFamily="2" charset="-122"/>
                <a:ea typeface="等线" panose="02010600030101010101" pitchFamily="2" charset="-122"/>
              </a:rPr>
              <a:t>假如你是李华，你的英国笔友</a:t>
            </a:r>
            <a:r>
              <a:rPr lang="en-US" altLang="zh-CN" sz="1600" dirty="0">
                <a:solidFill>
                  <a:prstClr val="black"/>
                </a:solidFill>
                <a:latin typeface="等线" panose="02010600030101010101" pitchFamily="2" charset="-122"/>
                <a:ea typeface="等线" panose="02010600030101010101" pitchFamily="2" charset="-122"/>
              </a:rPr>
              <a:t>David</a:t>
            </a:r>
            <a:r>
              <a:rPr lang="zh-CN" altLang="en-US" sz="1600" dirty="0">
                <a:solidFill>
                  <a:prstClr val="black"/>
                </a:solidFill>
                <a:latin typeface="等线" panose="02010600030101010101" pitchFamily="2" charset="-122"/>
                <a:ea typeface="等线" panose="02010600030101010101" pitchFamily="2" charset="-122"/>
              </a:rPr>
              <a:t>来信询问</a:t>
            </a:r>
            <a:r>
              <a:rPr lang="zh-CN" altLang="en-US" sz="1600" dirty="0">
                <a:solidFill>
                  <a:srgbClr val="FF0000"/>
                </a:solidFill>
                <a:latin typeface="等线" panose="02010600030101010101" pitchFamily="2" charset="-122"/>
                <a:ea typeface="等线" panose="02010600030101010101" pitchFamily="2" charset="-122"/>
              </a:rPr>
              <a:t>中国学生如何在周末利用</a:t>
            </a:r>
            <a:r>
              <a:rPr lang="en-US" altLang="zh-CN" sz="1600" dirty="0">
                <a:solidFill>
                  <a:srgbClr val="FF0000"/>
                </a:solidFill>
                <a:latin typeface="等线" panose="02010600030101010101" pitchFamily="2" charset="-122"/>
                <a:ea typeface="等线" panose="02010600030101010101" pitchFamily="2" charset="-122"/>
              </a:rPr>
              <a:t>AI</a:t>
            </a:r>
            <a:r>
              <a:rPr lang="zh-CN" altLang="en-US" sz="1600" dirty="0">
                <a:solidFill>
                  <a:srgbClr val="FF0000"/>
                </a:solidFill>
                <a:latin typeface="等线" panose="02010600030101010101" pitchFamily="2" charset="-122"/>
                <a:ea typeface="等线" panose="02010600030101010101" pitchFamily="2" charset="-122"/>
              </a:rPr>
              <a:t>自主学习</a:t>
            </a:r>
            <a:r>
              <a:rPr lang="zh-CN" altLang="en-US" sz="1600" dirty="0">
                <a:solidFill>
                  <a:prstClr val="black"/>
                </a:solidFill>
                <a:latin typeface="等线" panose="02010600030101010101" pitchFamily="2" charset="-122"/>
                <a:ea typeface="等线" panose="02010600030101010101" pitchFamily="2" charset="-122"/>
              </a:rPr>
              <a:t>。请你用英语给他写一封</a:t>
            </a:r>
            <a:r>
              <a:rPr lang="zh-CN" altLang="en-US" sz="1600" dirty="0">
                <a:solidFill>
                  <a:prstClr val="black"/>
                </a:solidFill>
                <a:highlight>
                  <a:srgbClr val="00FF00"/>
                </a:highlight>
                <a:latin typeface="等线" panose="02010600030101010101" pitchFamily="2" charset="-122"/>
                <a:ea typeface="等线" panose="02010600030101010101" pitchFamily="2" charset="-122"/>
              </a:rPr>
              <a:t>回信</a:t>
            </a:r>
            <a:r>
              <a:rPr lang="zh-CN" altLang="en-US" sz="1600" dirty="0">
                <a:solidFill>
                  <a:prstClr val="black"/>
                </a:solidFill>
                <a:latin typeface="等线" panose="02010600030101010101" pitchFamily="2" charset="-122"/>
                <a:ea typeface="等线" panose="02010600030101010101" pitchFamily="2" charset="-122"/>
              </a:rPr>
              <a:t>，内容包括：</a:t>
            </a:r>
            <a:endParaRPr lang="zh-CN" altLang="en-US" sz="1600" dirty="0">
              <a:solidFill>
                <a:prstClr val="black"/>
              </a:solidFill>
              <a:latin typeface="等线" panose="02010600030101010101" pitchFamily="2" charset="-122"/>
              <a:ea typeface="等线" panose="02010600030101010101" pitchFamily="2" charset="-122"/>
            </a:endParaRPr>
          </a:p>
          <a:p>
            <a:pPr defTabSz="914400"/>
            <a:r>
              <a:rPr lang="en-US" altLang="zh-CN" sz="1600" dirty="0">
                <a:solidFill>
                  <a:srgbClr val="00B0F0"/>
                </a:solidFill>
                <a:latin typeface="等线" panose="02010600030101010101" pitchFamily="2" charset="-122"/>
                <a:ea typeface="等线" panose="02010600030101010101" pitchFamily="2" charset="-122"/>
              </a:rPr>
              <a:t>1.</a:t>
            </a:r>
            <a:r>
              <a:rPr lang="zh-CN" altLang="en-US" sz="1600" dirty="0">
                <a:solidFill>
                  <a:srgbClr val="00B0F0"/>
                </a:solidFill>
                <a:latin typeface="等线" panose="02010600030101010101" pitchFamily="2" charset="-122"/>
                <a:ea typeface="等线" panose="02010600030101010101" pitchFamily="2" charset="-122"/>
              </a:rPr>
              <a:t>简要介绍；</a:t>
            </a:r>
            <a:endParaRPr lang="en-US" altLang="zh-CN" sz="1600" dirty="0">
              <a:solidFill>
                <a:srgbClr val="00B0F0"/>
              </a:solidFill>
              <a:latin typeface="等线" panose="02010600030101010101" pitchFamily="2" charset="-122"/>
              <a:ea typeface="等线" panose="02010600030101010101" pitchFamily="2" charset="-122"/>
            </a:endParaRPr>
          </a:p>
          <a:p>
            <a:pPr defTabSz="914400"/>
            <a:r>
              <a:rPr lang="en-US" altLang="zh-CN" sz="1600" dirty="0">
                <a:solidFill>
                  <a:srgbClr val="00B0F0"/>
                </a:solidFill>
                <a:latin typeface="等线" panose="02010600030101010101" pitchFamily="2" charset="-122"/>
                <a:ea typeface="等线" panose="02010600030101010101" pitchFamily="2" charset="-122"/>
              </a:rPr>
              <a:t>2.</a:t>
            </a:r>
            <a:r>
              <a:rPr lang="zh-CN" altLang="en-US" sz="1600" dirty="0">
                <a:solidFill>
                  <a:srgbClr val="00B0F0"/>
                </a:solidFill>
                <a:latin typeface="等线" panose="02010600030101010101" pitchFamily="2" charset="-122"/>
                <a:ea typeface="等线" panose="02010600030101010101" pitchFamily="2" charset="-122"/>
              </a:rPr>
              <a:t>分析利弊</a:t>
            </a:r>
            <a:r>
              <a:rPr lang="zh-CN" altLang="en-US" sz="1600" dirty="0">
                <a:solidFill>
                  <a:prstClr val="black"/>
                </a:solidFill>
                <a:latin typeface="等线" panose="02010600030101010101" pitchFamily="2" charset="-122"/>
                <a:ea typeface="等线" panose="02010600030101010101" pitchFamily="2" charset="-122"/>
              </a:rPr>
              <a:t>。             </a:t>
            </a:r>
            <a:r>
              <a:rPr lang="zh-CN" altLang="en-US" sz="1600" b="1" dirty="0">
                <a:solidFill>
                  <a:prstClr val="black"/>
                </a:solidFill>
                <a:latin typeface="等线" panose="02010600030101010101" pitchFamily="2" charset="-122"/>
                <a:ea typeface="等线" panose="02010600030101010101" pitchFamily="2" charset="-122"/>
              </a:rPr>
              <a:t>福建一模</a:t>
            </a:r>
            <a:endParaRPr lang="zh-CN" altLang="en-US" sz="1600" b="1" dirty="0">
              <a:solidFill>
                <a:prstClr val="black"/>
              </a:solidFill>
              <a:latin typeface="等线" panose="02010600030101010101" pitchFamily="2" charset="-122"/>
              <a:ea typeface="等线" panose="02010600030101010101" pitchFamily="2" charset="-122"/>
            </a:endParaRPr>
          </a:p>
        </p:txBody>
      </p:sp>
      <p:sp>
        <p:nvSpPr>
          <p:cNvPr id="21" name="文本框 20"/>
          <p:cNvSpPr txBox="1"/>
          <p:nvPr/>
        </p:nvSpPr>
        <p:spPr>
          <a:xfrm>
            <a:off x="6106886" y="5737860"/>
            <a:ext cx="5587641" cy="1077218"/>
          </a:xfrm>
          <a:prstGeom prst="rect">
            <a:avLst/>
          </a:prstGeom>
          <a:solidFill>
            <a:schemeClr val="bg2"/>
          </a:solidFill>
          <a:ln>
            <a:solidFill>
              <a:schemeClr val="tx1">
                <a:lumMod val="85000"/>
                <a:lumOff val="15000"/>
              </a:schemeClr>
            </a:solidFill>
          </a:ln>
        </p:spPr>
        <p:txBody>
          <a:bodyPr wrap="square">
            <a:spAutoFit/>
          </a:bodyPr>
          <a:lstStyle/>
          <a:p>
            <a:pPr defTabSz="914400"/>
            <a:r>
              <a:rPr lang="zh-CN" altLang="en-US" sz="1600" dirty="0">
                <a:solidFill>
                  <a:prstClr val="black"/>
                </a:solidFill>
                <a:latin typeface="等线" panose="02010600030101010101" pitchFamily="2" charset="-122"/>
                <a:ea typeface="等线" panose="02010600030101010101" pitchFamily="2" charset="-122"/>
              </a:rPr>
              <a:t>口语课上，外教组织同学们讨论：“</a:t>
            </a:r>
            <a:r>
              <a:rPr lang="zh-CN" altLang="en-US" sz="1600" dirty="0">
                <a:solidFill>
                  <a:srgbClr val="FF0000"/>
                </a:solidFill>
                <a:latin typeface="等线" panose="02010600030101010101" pitchFamily="2" charset="-122"/>
                <a:ea typeface="等线" panose="02010600030101010101" pitchFamily="2" charset="-122"/>
              </a:rPr>
              <a:t>假如你可以带一件现代物品穿越古代，你会带什么？</a:t>
            </a:r>
            <a:r>
              <a:rPr lang="zh-CN" altLang="en-US" sz="1600" dirty="0">
                <a:solidFill>
                  <a:prstClr val="black"/>
                </a:solidFill>
                <a:latin typeface="等线" panose="02010600030101010101" pitchFamily="2" charset="-122"/>
                <a:ea typeface="等线" panose="02010600030101010101" pitchFamily="2" charset="-122"/>
              </a:rPr>
              <a:t>”请你准备一篇</a:t>
            </a:r>
            <a:r>
              <a:rPr lang="zh-CN" altLang="en-US" sz="1600" dirty="0">
                <a:solidFill>
                  <a:prstClr val="black"/>
                </a:solidFill>
                <a:highlight>
                  <a:srgbClr val="00FF00"/>
                </a:highlight>
                <a:latin typeface="等线" panose="02010600030101010101" pitchFamily="2" charset="-122"/>
                <a:ea typeface="等线" panose="02010600030101010101" pitchFamily="2" charset="-122"/>
              </a:rPr>
              <a:t>发言稿</a:t>
            </a:r>
            <a:r>
              <a:rPr lang="zh-CN" altLang="en-US" sz="1600" dirty="0">
                <a:solidFill>
                  <a:prstClr val="black"/>
                </a:solidFill>
                <a:latin typeface="等线" panose="02010600030101010101" pitchFamily="2" charset="-122"/>
                <a:ea typeface="等线" panose="02010600030101010101" pitchFamily="2" charset="-122"/>
              </a:rPr>
              <a:t>内容包括：</a:t>
            </a:r>
            <a:endParaRPr lang="zh-CN" altLang="en-US" sz="1600" dirty="0">
              <a:solidFill>
                <a:prstClr val="black"/>
              </a:solidFill>
              <a:latin typeface="等线" panose="02010600030101010101" pitchFamily="2" charset="-122"/>
              <a:ea typeface="等线" panose="02010600030101010101" pitchFamily="2" charset="-122"/>
            </a:endParaRPr>
          </a:p>
          <a:p>
            <a:pPr defTabSz="914400"/>
            <a:r>
              <a:rPr lang="en-US" altLang="zh-CN" sz="1600" dirty="0">
                <a:solidFill>
                  <a:srgbClr val="00B0F0"/>
                </a:solidFill>
                <a:latin typeface="等线" panose="02010600030101010101" pitchFamily="2" charset="-122"/>
                <a:ea typeface="等线" panose="02010600030101010101" pitchFamily="2" charset="-122"/>
              </a:rPr>
              <a:t>1.</a:t>
            </a:r>
            <a:r>
              <a:rPr lang="zh-CN" altLang="en-US" sz="1600" dirty="0">
                <a:solidFill>
                  <a:srgbClr val="00B0F0"/>
                </a:solidFill>
                <a:latin typeface="等线" panose="02010600030101010101" pitchFamily="2" charset="-122"/>
                <a:ea typeface="等线" panose="02010600030101010101" pitchFamily="2" charset="-122"/>
              </a:rPr>
              <a:t>简介物品；</a:t>
            </a:r>
            <a:endParaRPr lang="en-US" altLang="zh-CN" sz="1600" dirty="0">
              <a:solidFill>
                <a:srgbClr val="00B0F0"/>
              </a:solidFill>
              <a:latin typeface="等线" panose="02010600030101010101" pitchFamily="2" charset="-122"/>
              <a:ea typeface="等线" panose="02010600030101010101" pitchFamily="2" charset="-122"/>
            </a:endParaRPr>
          </a:p>
          <a:p>
            <a:pPr defTabSz="914400"/>
            <a:r>
              <a:rPr lang="en-US" altLang="zh-CN" sz="1600" dirty="0">
                <a:solidFill>
                  <a:srgbClr val="00B0F0"/>
                </a:solidFill>
                <a:latin typeface="等线" panose="02010600030101010101" pitchFamily="2" charset="-122"/>
                <a:ea typeface="等线" panose="02010600030101010101" pitchFamily="2" charset="-122"/>
              </a:rPr>
              <a:t>2.</a:t>
            </a:r>
            <a:r>
              <a:rPr lang="zh-CN" altLang="en-US" sz="1600" dirty="0">
                <a:solidFill>
                  <a:srgbClr val="00B0F0"/>
                </a:solidFill>
                <a:latin typeface="等线" panose="02010600030101010101" pitchFamily="2" charset="-122"/>
                <a:ea typeface="等线" panose="02010600030101010101" pitchFamily="2" charset="-122"/>
              </a:rPr>
              <a:t>你的理由</a:t>
            </a:r>
            <a:r>
              <a:rPr lang="zh-CN" altLang="en-US" sz="1600" dirty="0">
                <a:solidFill>
                  <a:prstClr val="black"/>
                </a:solidFill>
                <a:latin typeface="等线" panose="02010600030101010101" pitchFamily="2" charset="-122"/>
                <a:ea typeface="等线" panose="02010600030101010101" pitchFamily="2" charset="-122"/>
              </a:rPr>
              <a:t>。             </a:t>
            </a:r>
            <a:r>
              <a:rPr lang="zh-CN" altLang="en-US" sz="1600" b="1" dirty="0">
                <a:solidFill>
                  <a:prstClr val="black"/>
                </a:solidFill>
                <a:latin typeface="等线" panose="02010600030101010101" pitchFamily="2" charset="-122"/>
                <a:ea typeface="等线" panose="02010600030101010101" pitchFamily="2" charset="-122"/>
              </a:rPr>
              <a:t>深圳二模</a:t>
            </a:r>
            <a:endParaRPr lang="zh-CN" altLang="en-US" sz="1600" b="1" dirty="0">
              <a:solidFill>
                <a:prstClr val="black"/>
              </a:solidFill>
              <a:latin typeface="等线" panose="02010600030101010101" pitchFamily="2" charset="-122"/>
              <a:ea typeface="等线"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arn(inVertical)">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barn(inVertical)">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barn(inVertical)">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barn(inVertical)">
                                      <p:cBhvr>
                                        <p:cTn id="4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2" grpId="0" animBg="1"/>
      <p:bldP spid="13" grpId="0" animBg="1"/>
      <p:bldP spid="19" grpId="0" animBg="1"/>
      <p:bldP spid="20" grpId="0" animBg="1"/>
      <p:bldP spid="2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0" y="482600"/>
            <a:ext cx="2387600" cy="543675"/>
          </a:xfrm>
          <a:prstGeom prst="rect">
            <a:avLst/>
          </a:prstGeom>
          <a:solidFill>
            <a:srgbClr val="466EE6">
              <a:alpha val="85000"/>
            </a:srgbClr>
          </a:solidFill>
          <a:effectLst>
            <a:outerShdw blurRad="50800" dist="38100" dir="5400000" algn="t" rotWithShape="0">
              <a:prstClr val="black">
                <a:alpha val="40000"/>
              </a:prstClr>
            </a:outerShdw>
          </a:effectLst>
        </p:spPr>
        <p:txBody>
          <a:bodyPr wrap="square">
            <a:spAutoFit/>
          </a:bodyPr>
          <a:lstStyle/>
          <a:p>
            <a:pPr defTabSz="609600"/>
            <a:r>
              <a:rPr lang="zh-CN" altLang="en-US" sz="2935" b="1" dirty="0">
                <a:solidFill>
                  <a:prstClr val="white"/>
                </a:solidFill>
                <a:latin typeface="宋体" panose="02010600030101010101" pitchFamily="2" charset="-122"/>
                <a:ea typeface="宋体" panose="02010600030101010101" pitchFamily="2" charset="-122"/>
              </a:rPr>
              <a:t>课堂内外◥</a:t>
            </a:r>
            <a:endParaRPr lang="zh-CN" altLang="en-US" sz="2935" b="1" dirty="0">
              <a:solidFill>
                <a:prstClr val="white"/>
              </a:solidFill>
              <a:latin typeface="宋体" panose="02010600030101010101" pitchFamily="2" charset="-122"/>
              <a:ea typeface="宋体" panose="02010600030101010101" pitchFamily="2" charset="-122"/>
            </a:endParaRPr>
          </a:p>
        </p:txBody>
      </p:sp>
      <p:sp>
        <p:nvSpPr>
          <p:cNvPr id="7" name="文本框 6"/>
          <p:cNvSpPr txBox="1"/>
          <p:nvPr/>
        </p:nvSpPr>
        <p:spPr>
          <a:xfrm>
            <a:off x="2387600" y="482600"/>
            <a:ext cx="1981200" cy="543675"/>
          </a:xfrm>
          <a:prstGeom prst="rect">
            <a:avLst/>
          </a:prstGeom>
          <a:solidFill>
            <a:schemeClr val="accent4">
              <a:lumMod val="40000"/>
              <a:lumOff val="60000"/>
              <a:alpha val="85000"/>
            </a:schemeClr>
          </a:solidFill>
          <a:effectLst>
            <a:outerShdw blurRad="50800" dist="38100" dir="5400000" algn="t" rotWithShape="0">
              <a:prstClr val="black">
                <a:alpha val="40000"/>
              </a:prstClr>
            </a:outerShdw>
          </a:effectLst>
        </p:spPr>
        <p:txBody>
          <a:bodyPr wrap="square">
            <a:spAutoFit/>
          </a:bodyPr>
          <a:lstStyle/>
          <a:p>
            <a:pPr defTabSz="609600"/>
            <a:r>
              <a:rPr lang="en-US" altLang="zh-CN" sz="2935" b="1" dirty="0">
                <a:solidFill>
                  <a:srgbClr val="466EE6"/>
                </a:solidFill>
                <a:latin typeface="Times New Roman" panose="02020603050405020304" pitchFamily="18" charset="0"/>
                <a:ea typeface="宋体" panose="02010600030101010101" pitchFamily="2" charset="-122"/>
                <a:cs typeface="Times New Roman" panose="02020603050405020304" pitchFamily="18" charset="0"/>
              </a:rPr>
              <a:t>Topics</a:t>
            </a:r>
            <a:r>
              <a:rPr lang="zh-CN" altLang="en-US" sz="2935" b="1" dirty="0">
                <a:solidFill>
                  <a:srgbClr val="466EE6"/>
                </a:solidFill>
                <a:latin typeface="宋体" panose="02010600030101010101" pitchFamily="2" charset="-122"/>
                <a:ea typeface="宋体" panose="02010600030101010101" pitchFamily="2" charset="-122"/>
              </a:rPr>
              <a:t> ◥</a:t>
            </a:r>
            <a:endParaRPr lang="zh-CN" altLang="en-US" sz="2935" b="1" dirty="0">
              <a:solidFill>
                <a:srgbClr val="466EE6"/>
              </a:solidFill>
              <a:latin typeface="宋体" panose="02010600030101010101" pitchFamily="2" charset="-122"/>
              <a:ea typeface="宋体" panose="02010600030101010101" pitchFamily="2" charset="-122"/>
            </a:endParaRPr>
          </a:p>
        </p:txBody>
      </p:sp>
      <p:graphicFrame>
        <p:nvGraphicFramePr>
          <p:cNvPr id="8" name="表格 7"/>
          <p:cNvGraphicFramePr>
            <a:graphicFrameLocks noGrp="1"/>
          </p:cNvGraphicFramePr>
          <p:nvPr/>
        </p:nvGraphicFramePr>
        <p:xfrm>
          <a:off x="685800" y="1447800"/>
          <a:ext cx="10820400" cy="4233335"/>
        </p:xfrm>
        <a:graphic>
          <a:graphicData uri="http://schemas.openxmlformats.org/drawingml/2006/table">
            <a:tbl>
              <a:tblPr firstRow="1" bandRow="1">
                <a:effectLst>
                  <a:outerShdw blurRad="50800" dist="38100" dir="5400000" algn="t" rotWithShape="0">
                    <a:prstClr val="black">
                      <a:alpha val="40000"/>
                    </a:prstClr>
                  </a:outerShdw>
                </a:effectLst>
                <a:tableStyleId>{7DF18680-E054-41AD-8BC1-D1AEF772440D}</a:tableStyleId>
              </a:tblPr>
              <a:tblGrid>
                <a:gridCol w="914400"/>
                <a:gridCol w="3962400"/>
                <a:gridCol w="4013200"/>
                <a:gridCol w="1930400"/>
              </a:tblGrid>
              <a:tr h="457200">
                <a:tc>
                  <a:txBody>
                    <a:bodyPr/>
                    <a:lstStyle/>
                    <a:p>
                      <a:pPr algn="ctr"/>
                      <a:endParaRPr lang="zh-CN" altLang="en-US" sz="2100" dirty="0">
                        <a:latin typeface="宋体" panose="02010600030101010101" pitchFamily="2" charset="-122"/>
                        <a:ea typeface="宋体" panose="02010600030101010101" pitchFamily="2" charset="-122"/>
                      </a:endParaRPr>
                    </a:p>
                  </a:txBody>
                  <a:tcPr marL="60960" marR="60960" marT="30480" marB="30480">
                    <a:solidFill>
                      <a:srgbClr val="5577DD"/>
                    </a:solidFill>
                  </a:tcPr>
                </a:tc>
                <a:tc>
                  <a:txBody>
                    <a:bodyPr/>
                    <a:lstStyle/>
                    <a:p>
                      <a:pPr algn="ctr"/>
                      <a:r>
                        <a:rPr lang="zh-CN" altLang="en-US" sz="2400" dirty="0">
                          <a:latin typeface="宋体" panose="02010600030101010101" pitchFamily="2" charset="-122"/>
                          <a:ea typeface="宋体" panose="02010600030101010101" pitchFamily="2" charset="-122"/>
                        </a:rPr>
                        <a:t>课堂内</a:t>
                      </a:r>
                      <a:endParaRPr lang="zh-CN" altLang="en-US" sz="2400" dirty="0">
                        <a:latin typeface="宋体" panose="02010600030101010101" pitchFamily="2" charset="-122"/>
                        <a:ea typeface="宋体" panose="02010600030101010101" pitchFamily="2" charset="-122"/>
                      </a:endParaRPr>
                    </a:p>
                  </a:txBody>
                  <a:tcPr marL="60960" marR="60960" marT="30480" marB="30480">
                    <a:solidFill>
                      <a:srgbClr val="5577DD"/>
                    </a:solidFill>
                  </a:tcPr>
                </a:tc>
                <a:tc>
                  <a:txBody>
                    <a:bodyPr/>
                    <a:lstStyle/>
                    <a:p>
                      <a:pPr algn="ctr"/>
                      <a:r>
                        <a:rPr lang="zh-CN" altLang="en-US" sz="2400" dirty="0">
                          <a:latin typeface="宋体" panose="02010600030101010101" pitchFamily="2" charset="-122"/>
                          <a:ea typeface="宋体" panose="02010600030101010101" pitchFamily="2" charset="-122"/>
                        </a:rPr>
                        <a:t>课堂外</a:t>
                      </a:r>
                      <a:endParaRPr lang="zh-CN" altLang="en-US" sz="2400" dirty="0">
                        <a:latin typeface="宋体" panose="02010600030101010101" pitchFamily="2" charset="-122"/>
                        <a:ea typeface="宋体" panose="02010600030101010101" pitchFamily="2" charset="-122"/>
                      </a:endParaRPr>
                    </a:p>
                  </a:txBody>
                  <a:tcPr marL="60960" marR="60960" marT="30480" marB="30480">
                    <a:solidFill>
                      <a:srgbClr val="5577DD"/>
                    </a:solidFill>
                  </a:tcPr>
                </a:tc>
                <a:tc>
                  <a:txBody>
                    <a:bodyPr/>
                    <a:lstStyle/>
                    <a:p>
                      <a:r>
                        <a:rPr lang="zh-CN" altLang="en-US" sz="2100" dirty="0">
                          <a:latin typeface="宋体" panose="02010600030101010101" pitchFamily="2" charset="-122"/>
                          <a:ea typeface="宋体" panose="02010600030101010101" pitchFamily="2" charset="-122"/>
                        </a:rPr>
                        <a:t>体裁</a:t>
                      </a:r>
                      <a:endParaRPr lang="zh-CN" altLang="en-US" sz="2100" dirty="0">
                        <a:latin typeface="宋体" panose="02010600030101010101" pitchFamily="2" charset="-122"/>
                        <a:ea typeface="宋体" panose="02010600030101010101" pitchFamily="2" charset="-122"/>
                      </a:endParaRPr>
                    </a:p>
                  </a:txBody>
                  <a:tcPr marL="60960" marR="60960" marT="30480" marB="30480">
                    <a:solidFill>
                      <a:srgbClr val="5577DD"/>
                    </a:solidFill>
                  </a:tcPr>
                </a:tc>
              </a:tr>
              <a:tr h="755227">
                <a:tc>
                  <a:txBody>
                    <a:bodyPr/>
                    <a:lstStyle/>
                    <a:p>
                      <a:pPr algn="ctr"/>
                      <a:r>
                        <a:rPr lang="zh-CN" altLang="en-US" sz="2100" dirty="0">
                          <a:latin typeface="宋体" panose="02010600030101010101" pitchFamily="2" charset="-122"/>
                          <a:ea typeface="宋体" panose="02010600030101010101" pitchFamily="2" charset="-122"/>
                        </a:rPr>
                        <a:t>智育</a:t>
                      </a:r>
                      <a:endParaRPr lang="zh-CN" altLang="en-US" sz="2100" dirty="0">
                        <a:latin typeface="宋体" panose="02010600030101010101" pitchFamily="2" charset="-122"/>
                        <a:ea typeface="宋体" panose="02010600030101010101" pitchFamily="2" charset="-122"/>
                      </a:endParaRPr>
                    </a:p>
                  </a:txBody>
                  <a:tcPr marL="60960" marR="60960" marT="30480" marB="30480"/>
                </a:tc>
                <a:tc>
                  <a:txBody>
                    <a:bodyPr/>
                    <a:lstStyle/>
                    <a:p>
                      <a:r>
                        <a:rPr lang="zh-CN" altLang="en-US" sz="2100" dirty="0">
                          <a:latin typeface="宋体" panose="02010600030101010101" pitchFamily="2" charset="-122"/>
                          <a:ea typeface="宋体" panose="02010600030101010101" pitchFamily="2" charset="-122"/>
                        </a:rPr>
                        <a:t>学习娱乐方式与科技应用</a:t>
                      </a:r>
                      <a:endParaRPr lang="en-US" altLang="zh-CN" sz="2100" dirty="0">
                        <a:latin typeface="宋体" panose="02010600030101010101" pitchFamily="2" charset="-122"/>
                        <a:ea typeface="宋体" panose="02010600030101010101" pitchFamily="2" charset="-122"/>
                      </a:endParaRPr>
                    </a:p>
                    <a:p>
                      <a:r>
                        <a:rPr lang="zh-CN" altLang="en-US" sz="1900" dirty="0">
                          <a:latin typeface="宋体" panose="02010600030101010101" pitchFamily="2" charset="-122"/>
                          <a:ea typeface="宋体" panose="02010600030101010101" pitchFamily="2" charset="-122"/>
                        </a:rPr>
                        <a:t>（如</a:t>
                      </a:r>
                      <a:r>
                        <a:rPr lang="en-US" altLang="zh-CN" sz="1900" dirty="0">
                          <a:latin typeface="宋体" panose="02010600030101010101" pitchFamily="2" charset="-122"/>
                          <a:ea typeface="宋体" panose="02010600030101010101" pitchFamily="2" charset="-122"/>
                        </a:rPr>
                        <a:t>AI</a:t>
                      </a:r>
                      <a:r>
                        <a:rPr lang="zh-CN" altLang="en-US" sz="1900" dirty="0">
                          <a:latin typeface="宋体" panose="02010600030101010101" pitchFamily="2" charset="-122"/>
                          <a:ea typeface="宋体" panose="02010600030101010101" pitchFamily="2" charset="-122"/>
                        </a:rPr>
                        <a:t>、智慧课堂）</a:t>
                      </a:r>
                      <a:endParaRPr lang="zh-CN" altLang="en-US" sz="1900" dirty="0">
                        <a:latin typeface="宋体" panose="02010600030101010101" pitchFamily="2" charset="-122"/>
                        <a:ea typeface="宋体" panose="02010600030101010101" pitchFamily="2" charset="-122"/>
                      </a:endParaRPr>
                    </a:p>
                  </a:txBody>
                  <a:tcPr marL="60960" marR="60960" marT="30480" marB="30480"/>
                </a:tc>
                <a:tc>
                  <a:txBody>
                    <a:bodyPr/>
                    <a:lstStyle/>
                    <a:p>
                      <a:r>
                        <a:rPr lang="zh-CN" altLang="en-US" sz="2100" dirty="0">
                          <a:latin typeface="宋体" panose="02010600030101010101" pitchFamily="2" charset="-122"/>
                          <a:ea typeface="宋体" panose="02010600030101010101" pitchFamily="2" charset="-122"/>
                        </a:rPr>
                        <a:t>学习娱乐方式与科技应用</a:t>
                      </a:r>
                      <a:endParaRPr lang="en-US" altLang="zh-CN" sz="2100" dirty="0">
                        <a:latin typeface="宋体" panose="02010600030101010101" pitchFamily="2" charset="-122"/>
                        <a:ea typeface="宋体" panose="02010600030101010101" pitchFamily="2" charset="-122"/>
                      </a:endParaRPr>
                    </a:p>
                    <a:p>
                      <a:r>
                        <a:rPr lang="zh-CN" altLang="en-US" sz="1900" dirty="0">
                          <a:latin typeface="宋体" panose="02010600030101010101" pitchFamily="2" charset="-122"/>
                          <a:ea typeface="宋体" panose="02010600030101010101" pitchFamily="2" charset="-122"/>
                        </a:rPr>
                        <a:t>（如</a:t>
                      </a:r>
                      <a:r>
                        <a:rPr lang="en-US" altLang="zh-CN" sz="1900" dirty="0">
                          <a:latin typeface="宋体" panose="02010600030101010101" pitchFamily="2" charset="-122"/>
                          <a:ea typeface="宋体" panose="02010600030101010101" pitchFamily="2" charset="-122"/>
                        </a:rPr>
                        <a:t>AI</a:t>
                      </a:r>
                      <a:r>
                        <a:rPr lang="zh-CN" altLang="en-US" sz="1900" dirty="0">
                          <a:latin typeface="宋体" panose="02010600030101010101" pitchFamily="2" charset="-122"/>
                          <a:ea typeface="宋体" panose="02010600030101010101" pitchFamily="2" charset="-122"/>
                        </a:rPr>
                        <a:t>辅助周末学习）</a:t>
                      </a:r>
                      <a:endParaRPr lang="zh-CN" altLang="en-US" sz="1900" dirty="0">
                        <a:latin typeface="宋体" panose="02010600030101010101" pitchFamily="2" charset="-122"/>
                        <a:ea typeface="宋体" panose="02010600030101010101" pitchFamily="2" charset="-122"/>
                      </a:endParaRPr>
                    </a:p>
                  </a:txBody>
                  <a:tcPr marL="60960" marR="60960" marT="30480" marB="30480"/>
                </a:tc>
                <a:tc>
                  <a:txBody>
                    <a:bodyPr/>
                    <a:lstStyle/>
                    <a:p>
                      <a:r>
                        <a:rPr lang="zh-CN" altLang="en-US" sz="2100" dirty="0">
                          <a:latin typeface="宋体" panose="02010600030101010101" pitchFamily="2" charset="-122"/>
                          <a:ea typeface="宋体" panose="02010600030101010101" pitchFamily="2" charset="-122"/>
                        </a:rPr>
                        <a:t>倡议书</a:t>
                      </a:r>
                      <a:endParaRPr lang="zh-CN" altLang="en-US" sz="2100" dirty="0">
                        <a:latin typeface="宋体" panose="02010600030101010101" pitchFamily="2" charset="-122"/>
                        <a:ea typeface="宋体" panose="02010600030101010101" pitchFamily="2" charset="-122"/>
                      </a:endParaRPr>
                    </a:p>
                  </a:txBody>
                  <a:tcPr marL="60960" marR="60960" marT="30480" marB="30480"/>
                </a:tc>
              </a:tr>
              <a:tr h="755227">
                <a:tc>
                  <a:txBody>
                    <a:bodyPr/>
                    <a:lstStyle/>
                    <a:p>
                      <a:pPr algn="ctr"/>
                      <a:r>
                        <a:rPr lang="zh-CN" altLang="en-US" sz="2100" dirty="0">
                          <a:latin typeface="宋体" panose="02010600030101010101" pitchFamily="2" charset="-122"/>
                          <a:ea typeface="宋体" panose="02010600030101010101" pitchFamily="2" charset="-122"/>
                        </a:rPr>
                        <a:t>德育</a:t>
                      </a:r>
                      <a:endParaRPr lang="zh-CN" altLang="en-US" sz="2100" dirty="0">
                        <a:latin typeface="宋体" panose="02010600030101010101" pitchFamily="2" charset="-122"/>
                        <a:ea typeface="宋体" panose="02010600030101010101" pitchFamily="2" charset="-122"/>
                      </a:endParaRPr>
                    </a:p>
                  </a:txBody>
                  <a:tcPr marL="60960" marR="60960" marT="30480" marB="30480"/>
                </a:tc>
                <a:tc>
                  <a:txBody>
                    <a:bodyPr/>
                    <a:lstStyle/>
                    <a:p>
                      <a:r>
                        <a:rPr lang="zh-CN" altLang="en-US" sz="2100" dirty="0">
                          <a:latin typeface="宋体" panose="02010600030101010101" pitchFamily="2" charset="-122"/>
                          <a:ea typeface="宋体" panose="02010600030101010101" pitchFamily="2" charset="-122"/>
                        </a:rPr>
                        <a:t>校园行为规范</a:t>
                      </a:r>
                      <a:endParaRPr lang="en-US" altLang="zh-CN" sz="2100" dirty="0">
                        <a:latin typeface="宋体" panose="02010600030101010101" pitchFamily="2" charset="-122"/>
                        <a:ea typeface="宋体" panose="02010600030101010101" pitchFamily="2" charset="-122"/>
                      </a:endParaRPr>
                    </a:p>
                    <a:p>
                      <a:r>
                        <a:rPr lang="zh-CN" altLang="en-US" sz="1900" dirty="0">
                          <a:latin typeface="宋体" panose="02010600030101010101" pitchFamily="2" charset="-122"/>
                          <a:ea typeface="宋体" panose="02010600030101010101" pitchFamily="2" charset="-122"/>
                        </a:rPr>
                        <a:t>（如表情包传播的尊重问题）</a:t>
                      </a:r>
                      <a:endParaRPr lang="zh-CN" altLang="en-US" sz="1900" dirty="0">
                        <a:latin typeface="宋体" panose="02010600030101010101" pitchFamily="2" charset="-122"/>
                        <a:ea typeface="宋体" panose="02010600030101010101" pitchFamily="2" charset="-122"/>
                      </a:endParaRPr>
                    </a:p>
                  </a:txBody>
                  <a:tcPr marL="60960" marR="60960" marT="30480" marB="30480"/>
                </a:tc>
                <a:tc>
                  <a:txBody>
                    <a:bodyPr/>
                    <a:lstStyle/>
                    <a:p>
                      <a:r>
                        <a:rPr lang="zh-CN" altLang="en-US" sz="2100" dirty="0">
                          <a:latin typeface="宋体" panose="02010600030101010101" pitchFamily="2" charset="-122"/>
                          <a:ea typeface="宋体" panose="02010600030101010101" pitchFamily="2" charset="-122"/>
                        </a:rPr>
                        <a:t>倡导社会责任传播正面价值</a:t>
                      </a:r>
                      <a:endParaRPr lang="en-US" altLang="zh-CN" sz="2100" dirty="0">
                        <a:latin typeface="宋体" panose="02010600030101010101" pitchFamily="2" charset="-122"/>
                        <a:ea typeface="宋体" panose="02010600030101010101" pitchFamily="2" charset="-122"/>
                      </a:endParaRPr>
                    </a:p>
                    <a:p>
                      <a:r>
                        <a:rPr lang="zh-CN" altLang="en-US" sz="1900" dirty="0">
                          <a:latin typeface="宋体" panose="02010600030101010101" pitchFamily="2" charset="-122"/>
                          <a:ea typeface="宋体" panose="02010600030101010101" pitchFamily="2" charset="-122"/>
                        </a:rPr>
                        <a:t>（如海洋保护）</a:t>
                      </a:r>
                      <a:endParaRPr lang="zh-CN" altLang="en-US" sz="1900" dirty="0">
                        <a:latin typeface="宋体" panose="02010600030101010101" pitchFamily="2" charset="-122"/>
                        <a:ea typeface="宋体" panose="02010600030101010101" pitchFamily="2" charset="-122"/>
                      </a:endParaRPr>
                    </a:p>
                  </a:txBody>
                  <a:tcPr marL="60960" marR="60960" marT="30480" marB="30480"/>
                </a:tc>
                <a:tc>
                  <a:txBody>
                    <a:bodyPr/>
                    <a:lstStyle/>
                    <a:p>
                      <a:r>
                        <a:rPr lang="zh-CN" altLang="en-US" sz="2100" dirty="0">
                          <a:latin typeface="宋体" panose="02010600030101010101" pitchFamily="2" charset="-122"/>
                          <a:ea typeface="宋体" panose="02010600030101010101" pitchFamily="2" charset="-122"/>
                        </a:rPr>
                        <a:t>投稿</a:t>
                      </a:r>
                      <a:endParaRPr lang="zh-CN" altLang="en-US" sz="2100" dirty="0">
                        <a:latin typeface="宋体" panose="02010600030101010101" pitchFamily="2" charset="-122"/>
                        <a:ea typeface="宋体" panose="02010600030101010101" pitchFamily="2" charset="-122"/>
                      </a:endParaRPr>
                    </a:p>
                  </a:txBody>
                  <a:tcPr marL="60960" marR="60960" marT="30480" marB="30480"/>
                </a:tc>
              </a:tr>
              <a:tr h="755227">
                <a:tc>
                  <a:txBody>
                    <a:bodyPr/>
                    <a:lstStyle/>
                    <a:p>
                      <a:pPr algn="ctr"/>
                      <a:r>
                        <a:rPr lang="zh-CN" altLang="en-US" sz="2100" dirty="0">
                          <a:latin typeface="宋体" panose="02010600030101010101" pitchFamily="2" charset="-122"/>
                          <a:ea typeface="宋体" panose="02010600030101010101" pitchFamily="2" charset="-122"/>
                        </a:rPr>
                        <a:t>美育</a:t>
                      </a:r>
                      <a:endParaRPr lang="zh-CN" altLang="en-US" sz="2100" dirty="0">
                        <a:latin typeface="宋体" panose="02010600030101010101" pitchFamily="2" charset="-122"/>
                        <a:ea typeface="宋体" panose="02010600030101010101" pitchFamily="2" charset="-122"/>
                      </a:endParaRPr>
                    </a:p>
                  </a:txBody>
                  <a:tcPr marL="60960" marR="60960" marT="30480" marB="30480"/>
                </a:tc>
                <a:tc>
                  <a:txBody>
                    <a:bodyPr/>
                    <a:lstStyle/>
                    <a:p>
                      <a:r>
                        <a:rPr lang="zh-CN" altLang="en-US" sz="2100" dirty="0">
                          <a:latin typeface="宋体" panose="02010600030101010101" pitchFamily="2" charset="-122"/>
                          <a:ea typeface="宋体" panose="02010600030101010101" pitchFamily="2" charset="-122"/>
                        </a:rPr>
                        <a:t>艺术课程</a:t>
                      </a:r>
                      <a:r>
                        <a:rPr lang="en-US" altLang="zh-CN" sz="2100" dirty="0">
                          <a:latin typeface="宋体" panose="02010600030101010101" pitchFamily="2" charset="-122"/>
                          <a:ea typeface="宋体" panose="02010600030101010101" pitchFamily="2" charset="-122"/>
                        </a:rPr>
                        <a:t>/</a:t>
                      </a:r>
                      <a:r>
                        <a:rPr lang="zh-CN" altLang="en-US" sz="2100" dirty="0">
                          <a:latin typeface="宋体" panose="02010600030101010101" pitchFamily="2" charset="-122"/>
                          <a:ea typeface="宋体" panose="02010600030101010101" pitchFamily="2" charset="-122"/>
                        </a:rPr>
                        <a:t>艺术表达</a:t>
                      </a:r>
                      <a:endParaRPr lang="en-US" altLang="zh-CN" sz="2100" dirty="0">
                        <a:latin typeface="宋体" panose="02010600030101010101" pitchFamily="2" charset="-122"/>
                        <a:ea typeface="宋体" panose="02010600030101010101" pitchFamily="2" charset="-122"/>
                      </a:endParaRPr>
                    </a:p>
                    <a:p>
                      <a:r>
                        <a:rPr lang="zh-CN" altLang="en-US" sz="1900" dirty="0">
                          <a:latin typeface="宋体" panose="02010600030101010101" pitchFamily="2" charset="-122"/>
                          <a:ea typeface="宋体" panose="02010600030101010101" pitchFamily="2" charset="-122"/>
                        </a:rPr>
                        <a:t>（如音乐课</a:t>
                      </a:r>
                      <a:r>
                        <a:rPr lang="en-US" altLang="zh-CN" sz="1900" dirty="0">
                          <a:latin typeface="宋体" panose="02010600030101010101" pitchFamily="2" charset="-122"/>
                          <a:ea typeface="宋体" panose="02010600030101010101" pitchFamily="2" charset="-122"/>
                        </a:rPr>
                        <a:t>/</a:t>
                      </a:r>
                      <a:r>
                        <a:rPr lang="zh-CN" altLang="en-US" sz="1900" dirty="0">
                          <a:latin typeface="宋体" panose="02010600030101010101" pitchFamily="2" charset="-122"/>
                          <a:ea typeface="宋体" panose="02010600030101010101" pitchFamily="2" charset="-122"/>
                        </a:rPr>
                        <a:t>涂鸦墙）</a:t>
                      </a:r>
                      <a:endParaRPr lang="zh-CN" altLang="en-US" sz="1900" dirty="0">
                        <a:latin typeface="宋体" panose="02010600030101010101" pitchFamily="2" charset="-122"/>
                        <a:ea typeface="宋体" panose="02010600030101010101" pitchFamily="2" charset="-122"/>
                      </a:endParaRPr>
                    </a:p>
                  </a:txBody>
                  <a:tcPr marL="60960" marR="60960" marT="30480" marB="30480"/>
                </a:tc>
                <a:tc>
                  <a:txBody>
                    <a:bodyPr/>
                    <a:lstStyle/>
                    <a:p>
                      <a:r>
                        <a:rPr lang="zh-CN" altLang="en-US" sz="2100" dirty="0">
                          <a:latin typeface="宋体" panose="02010600030101010101" pitchFamily="2" charset="-122"/>
                          <a:ea typeface="宋体" panose="02010600030101010101" pitchFamily="2" charset="-122"/>
                        </a:rPr>
                        <a:t>跨学科思考</a:t>
                      </a:r>
                      <a:r>
                        <a:rPr lang="en-US" altLang="zh-CN" sz="2100" dirty="0">
                          <a:latin typeface="宋体" panose="02010600030101010101" pitchFamily="2" charset="-122"/>
                          <a:ea typeface="宋体" panose="02010600030101010101" pitchFamily="2" charset="-122"/>
                        </a:rPr>
                        <a:t>-</a:t>
                      </a:r>
                      <a:r>
                        <a:rPr lang="zh-CN" altLang="en-US" sz="2100" dirty="0">
                          <a:latin typeface="宋体" panose="02010600030101010101" pitchFamily="2" charset="-122"/>
                          <a:ea typeface="宋体" panose="02010600030101010101" pitchFamily="2" charset="-122"/>
                        </a:rPr>
                        <a:t>人文与历史等</a:t>
                      </a:r>
                      <a:endParaRPr lang="en-US" altLang="zh-CN" sz="2100" dirty="0">
                        <a:latin typeface="宋体" panose="02010600030101010101" pitchFamily="2" charset="-122"/>
                        <a:ea typeface="宋体" panose="02010600030101010101" pitchFamily="2" charset="-122"/>
                      </a:endParaRPr>
                    </a:p>
                    <a:p>
                      <a:r>
                        <a:rPr lang="zh-CN" altLang="en-US" sz="1900" dirty="0">
                          <a:latin typeface="宋体" panose="02010600030101010101" pitchFamily="2" charset="-122"/>
                          <a:ea typeface="宋体" panose="02010600030101010101" pitchFamily="2" charset="-122"/>
                        </a:rPr>
                        <a:t>（如穿越回古代）</a:t>
                      </a:r>
                      <a:endParaRPr lang="zh-CN" altLang="en-US" sz="1900" dirty="0">
                        <a:latin typeface="宋体" panose="02010600030101010101" pitchFamily="2" charset="-122"/>
                        <a:ea typeface="宋体" panose="02010600030101010101" pitchFamily="2" charset="-122"/>
                      </a:endParaRPr>
                    </a:p>
                  </a:txBody>
                  <a:tcPr marL="60960" marR="60960" marT="30480" marB="30480"/>
                </a:tc>
                <a:tc>
                  <a:txBody>
                    <a:bodyPr/>
                    <a:lstStyle/>
                    <a:p>
                      <a:r>
                        <a:rPr lang="zh-CN" altLang="en-US" sz="2100" dirty="0">
                          <a:latin typeface="宋体" panose="02010600030101010101" pitchFamily="2" charset="-122"/>
                          <a:ea typeface="宋体" panose="02010600030101010101" pitchFamily="2" charset="-122"/>
                        </a:rPr>
                        <a:t>帖子</a:t>
                      </a:r>
                      <a:endParaRPr lang="zh-CN" altLang="en-US" sz="2100" dirty="0">
                        <a:latin typeface="宋体" panose="02010600030101010101" pitchFamily="2" charset="-122"/>
                        <a:ea typeface="宋体" panose="02010600030101010101" pitchFamily="2" charset="-122"/>
                      </a:endParaRPr>
                    </a:p>
                  </a:txBody>
                  <a:tcPr marL="60960" marR="60960" marT="30480" marB="30480"/>
                </a:tc>
              </a:tr>
              <a:tr h="755227">
                <a:tc>
                  <a:txBody>
                    <a:bodyPr/>
                    <a:lstStyle/>
                    <a:p>
                      <a:pPr algn="ctr"/>
                      <a:r>
                        <a:rPr lang="zh-CN" altLang="en-US" sz="2100" dirty="0">
                          <a:latin typeface="宋体" panose="02010600030101010101" pitchFamily="2" charset="-122"/>
                          <a:ea typeface="宋体" panose="02010600030101010101" pitchFamily="2" charset="-122"/>
                        </a:rPr>
                        <a:t>劳育</a:t>
                      </a:r>
                      <a:endParaRPr lang="zh-CN" altLang="en-US" sz="2100" dirty="0">
                        <a:latin typeface="宋体" panose="02010600030101010101" pitchFamily="2" charset="-122"/>
                        <a:ea typeface="宋体" panose="02010600030101010101" pitchFamily="2" charset="-122"/>
                      </a:endParaRPr>
                    </a:p>
                  </a:txBody>
                  <a:tcPr marL="60960" marR="60960" marT="30480" marB="30480"/>
                </a:tc>
                <a:tc>
                  <a:txBody>
                    <a:bodyPr/>
                    <a:lstStyle/>
                    <a:p>
                      <a:r>
                        <a:rPr lang="zh-CN" altLang="en-US" sz="2100" dirty="0">
                          <a:latin typeface="宋体" panose="02010600030101010101" pitchFamily="2" charset="-122"/>
                          <a:ea typeface="宋体" panose="02010600030101010101" pitchFamily="2" charset="-122"/>
                        </a:rPr>
                        <a:t>劳动实践</a:t>
                      </a:r>
                      <a:endParaRPr lang="en-US" altLang="zh-CN" sz="2100" dirty="0">
                        <a:latin typeface="宋体" panose="02010600030101010101" pitchFamily="2" charset="-122"/>
                        <a:ea typeface="宋体" panose="02010600030101010101" pitchFamily="2" charset="-122"/>
                      </a:endParaRPr>
                    </a:p>
                    <a:p>
                      <a:r>
                        <a:rPr lang="zh-CN" altLang="en-US" sz="1900" dirty="0">
                          <a:latin typeface="宋体" panose="02010600030101010101" pitchFamily="2" charset="-122"/>
                          <a:ea typeface="宋体" panose="02010600030101010101" pitchFamily="2" charset="-122"/>
                        </a:rPr>
                        <a:t>（如社区服务）</a:t>
                      </a:r>
                      <a:endParaRPr lang="zh-CN" altLang="en-US" sz="1900" dirty="0">
                        <a:latin typeface="宋体" panose="02010600030101010101" pitchFamily="2" charset="-122"/>
                        <a:ea typeface="宋体" panose="02010600030101010101" pitchFamily="2" charset="-122"/>
                      </a:endParaRPr>
                    </a:p>
                  </a:txBody>
                  <a:tcPr marL="60960" marR="60960" marT="30480" marB="30480"/>
                </a:tc>
                <a:tc>
                  <a:txBody>
                    <a:bodyPr/>
                    <a:lstStyle/>
                    <a:p>
                      <a:endParaRPr lang="zh-CN" altLang="en-US" sz="2100" dirty="0">
                        <a:latin typeface="宋体" panose="02010600030101010101" pitchFamily="2" charset="-122"/>
                        <a:ea typeface="宋体" panose="02010600030101010101" pitchFamily="2" charset="-122"/>
                      </a:endParaRPr>
                    </a:p>
                  </a:txBody>
                  <a:tcPr marL="60960" marR="60960" marT="30480" marB="30480"/>
                </a:tc>
                <a:tc>
                  <a:txBody>
                    <a:bodyPr/>
                    <a:lstStyle/>
                    <a:p>
                      <a:r>
                        <a:rPr lang="zh-CN" altLang="en-US" sz="2100" dirty="0">
                          <a:latin typeface="宋体" panose="02010600030101010101" pitchFamily="2" charset="-122"/>
                          <a:ea typeface="宋体" panose="02010600030101010101" pitchFamily="2" charset="-122"/>
                        </a:rPr>
                        <a:t>发言稿</a:t>
                      </a:r>
                      <a:endParaRPr lang="zh-CN" altLang="en-US" sz="2100" dirty="0">
                        <a:latin typeface="宋体" panose="02010600030101010101" pitchFamily="2" charset="-122"/>
                        <a:ea typeface="宋体" panose="02010600030101010101" pitchFamily="2" charset="-122"/>
                      </a:endParaRPr>
                    </a:p>
                  </a:txBody>
                  <a:tcPr marL="60960" marR="60960" marT="30480" marB="30480"/>
                </a:tc>
              </a:tr>
              <a:tr h="755227">
                <a:tc>
                  <a:txBody>
                    <a:bodyPr/>
                    <a:lstStyle/>
                    <a:p>
                      <a:pPr algn="ctr"/>
                      <a:r>
                        <a:rPr lang="zh-CN" altLang="en-US" sz="2100" dirty="0">
                          <a:latin typeface="宋体" panose="02010600030101010101" pitchFamily="2" charset="-122"/>
                          <a:ea typeface="宋体" panose="02010600030101010101" pitchFamily="2" charset="-122"/>
                        </a:rPr>
                        <a:t>体育</a:t>
                      </a:r>
                      <a:endParaRPr lang="zh-CN" altLang="en-US" sz="2100" dirty="0">
                        <a:latin typeface="宋体" panose="02010600030101010101" pitchFamily="2" charset="-122"/>
                        <a:ea typeface="宋体" panose="02010600030101010101" pitchFamily="2" charset="-122"/>
                      </a:endParaRPr>
                    </a:p>
                  </a:txBody>
                  <a:tcPr marL="60960" marR="60960" marT="30480" marB="30480"/>
                </a:tc>
                <a:tc>
                  <a:txBody>
                    <a:bodyPr/>
                    <a:lstStyle/>
                    <a:p>
                      <a:endParaRPr lang="zh-CN" altLang="en-US" sz="2100">
                        <a:latin typeface="宋体" panose="02010600030101010101" pitchFamily="2" charset="-122"/>
                        <a:ea typeface="宋体" panose="02010600030101010101" pitchFamily="2" charset="-122"/>
                      </a:endParaRPr>
                    </a:p>
                  </a:txBody>
                  <a:tcPr marL="60960" marR="60960" marT="30480" marB="30480"/>
                </a:tc>
                <a:tc>
                  <a:txBody>
                    <a:bodyPr/>
                    <a:lstStyle/>
                    <a:p>
                      <a:endParaRPr lang="zh-CN" altLang="en-US" sz="2100">
                        <a:latin typeface="宋体" panose="02010600030101010101" pitchFamily="2" charset="-122"/>
                        <a:ea typeface="宋体" panose="02010600030101010101" pitchFamily="2" charset="-122"/>
                      </a:endParaRPr>
                    </a:p>
                  </a:txBody>
                  <a:tcPr marL="60960" marR="60960" marT="30480" marB="30480"/>
                </a:tc>
                <a:tc>
                  <a:txBody>
                    <a:bodyPr/>
                    <a:lstStyle/>
                    <a:p>
                      <a:r>
                        <a:rPr lang="zh-CN" altLang="en-US" sz="2100" dirty="0">
                          <a:latin typeface="宋体" panose="02010600030101010101" pitchFamily="2" charset="-122"/>
                          <a:ea typeface="宋体" panose="02010600030101010101" pitchFamily="2" charset="-122"/>
                        </a:rPr>
                        <a:t>书信</a:t>
                      </a:r>
                      <a:endParaRPr lang="zh-CN" altLang="en-US" sz="2100" dirty="0">
                        <a:latin typeface="宋体" panose="02010600030101010101" pitchFamily="2" charset="-122"/>
                        <a:ea typeface="宋体" panose="02010600030101010101" pitchFamily="2" charset="-122"/>
                      </a:endParaRPr>
                    </a:p>
                  </a:txBody>
                  <a:tcPr marL="60960" marR="60960" marT="30480" marB="30480"/>
                </a:tc>
              </a:tr>
            </a:tbl>
          </a:graphicData>
        </a:graphic>
      </p:graphicFrame>
      <p:sp>
        <p:nvSpPr>
          <p:cNvPr id="9" name="文本框 8"/>
          <p:cNvSpPr txBox="1"/>
          <p:nvPr/>
        </p:nvSpPr>
        <p:spPr>
          <a:xfrm>
            <a:off x="1727200" y="5054600"/>
            <a:ext cx="2540000" cy="543675"/>
          </a:xfrm>
          <a:prstGeom prst="rect">
            <a:avLst/>
          </a:prstGeom>
          <a:solidFill>
            <a:schemeClr val="accent4">
              <a:lumMod val="40000"/>
              <a:lumOff val="60000"/>
              <a:alpha val="85000"/>
            </a:schemeClr>
          </a:solidFill>
          <a:effectLst>
            <a:outerShdw blurRad="50800" dist="38100" dir="5400000" algn="t" rotWithShape="0">
              <a:prstClr val="black">
                <a:alpha val="40000"/>
              </a:prstClr>
            </a:outerShdw>
          </a:effectLst>
        </p:spPr>
        <p:txBody>
          <a:bodyPr wrap="square">
            <a:spAutoFit/>
          </a:bodyPr>
          <a:lstStyle/>
          <a:p>
            <a:pPr algn="ctr" defTabSz="609600"/>
            <a:r>
              <a:rPr lang="zh-CN" altLang="en-US" sz="2935" b="1" dirty="0">
                <a:solidFill>
                  <a:srgbClr val="466EE6"/>
                </a:solidFill>
                <a:latin typeface="Times New Roman" panose="02020603050405020304" pitchFamily="18" charset="0"/>
                <a:ea typeface="宋体" panose="02010600030101010101" pitchFamily="2" charset="-122"/>
                <a:cs typeface="Times New Roman" panose="02020603050405020304" pitchFamily="18" charset="0"/>
              </a:rPr>
              <a:t>体育与健康</a:t>
            </a:r>
            <a:endParaRPr lang="zh-CN" altLang="en-US" sz="2935" b="1" dirty="0">
              <a:solidFill>
                <a:srgbClr val="466EE6"/>
              </a:solidFill>
              <a:latin typeface="宋体" panose="02010600030101010101" pitchFamily="2" charset="-122"/>
              <a:ea typeface="宋体" panose="02010600030101010101" pitchFamily="2" charset="-122"/>
            </a:endParaRPr>
          </a:p>
        </p:txBody>
      </p:sp>
      <p:sp>
        <p:nvSpPr>
          <p:cNvPr id="11" name="Freeform 36"/>
          <p:cNvSpPr/>
          <p:nvPr/>
        </p:nvSpPr>
        <p:spPr>
          <a:xfrm rot="2096990">
            <a:off x="-248187" y="5675054"/>
            <a:ext cx="1567941" cy="1400693"/>
          </a:xfrm>
          <a:custGeom>
            <a:avLst/>
            <a:gdLst/>
            <a:ahLst/>
            <a:cxnLst/>
            <a:rect l="l" t="t" r="r" b="b"/>
            <a:pathLst>
              <a:path w="2351911" h="2101040">
                <a:moveTo>
                  <a:pt x="0" y="0"/>
                </a:moveTo>
                <a:lnTo>
                  <a:pt x="2351910" y="0"/>
                </a:lnTo>
                <a:lnTo>
                  <a:pt x="2351910" y="2101041"/>
                </a:lnTo>
                <a:lnTo>
                  <a:pt x="0" y="2101041"/>
                </a:lnTo>
                <a:lnTo>
                  <a:pt x="0" y="0"/>
                </a:lnTo>
                <a:close/>
              </a:path>
            </a:pathLst>
          </a:custGeom>
          <a:blipFill>
            <a:blip r:embed="rId1"/>
            <a:stretch>
              <a:fillRect/>
            </a:stretch>
          </a:blipFill>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0" y="482600"/>
            <a:ext cx="2387600" cy="543675"/>
          </a:xfrm>
          <a:prstGeom prst="rect">
            <a:avLst/>
          </a:prstGeom>
          <a:solidFill>
            <a:srgbClr val="466EE6">
              <a:alpha val="85000"/>
            </a:srgbClr>
          </a:solidFill>
          <a:effectLst>
            <a:outerShdw blurRad="50800" dist="38100" dir="5400000" algn="t" rotWithShape="0">
              <a:prstClr val="black">
                <a:alpha val="40000"/>
              </a:prstClr>
            </a:outerShdw>
          </a:effectLst>
        </p:spPr>
        <p:txBody>
          <a:bodyPr wrap="square">
            <a:spAutoFit/>
          </a:bodyPr>
          <a:lstStyle/>
          <a:p>
            <a:pPr defTabSz="609600"/>
            <a:r>
              <a:rPr lang="zh-CN" altLang="en-US" sz="2935" b="1" dirty="0">
                <a:solidFill>
                  <a:prstClr val="white"/>
                </a:solidFill>
                <a:latin typeface="宋体" panose="02010600030101010101" pitchFamily="2" charset="-122"/>
                <a:ea typeface="宋体" panose="02010600030101010101" pitchFamily="2" charset="-122"/>
              </a:rPr>
              <a:t>校园</a:t>
            </a:r>
            <a:r>
              <a:rPr lang="en-US" altLang="zh-CN" sz="2935" b="1" dirty="0">
                <a:solidFill>
                  <a:prstClr val="white"/>
                </a:solidFill>
                <a:latin typeface="宋体" panose="02010600030101010101" pitchFamily="2" charset="-122"/>
                <a:ea typeface="宋体" panose="02010600030101010101" pitchFamily="2" charset="-122"/>
              </a:rPr>
              <a:t>-</a:t>
            </a:r>
            <a:r>
              <a:rPr lang="zh-CN" altLang="en-US" sz="2935" b="1" dirty="0">
                <a:solidFill>
                  <a:prstClr val="white"/>
                </a:solidFill>
                <a:latin typeface="宋体" panose="02010600030101010101" pitchFamily="2" charset="-122"/>
                <a:ea typeface="宋体" panose="02010600030101010101" pitchFamily="2" charset="-122"/>
              </a:rPr>
              <a:t>社会◥</a:t>
            </a:r>
            <a:endParaRPr lang="zh-CN" altLang="en-US" sz="2935" b="1" dirty="0">
              <a:solidFill>
                <a:prstClr val="white"/>
              </a:solidFill>
              <a:latin typeface="宋体" panose="02010600030101010101" pitchFamily="2" charset="-122"/>
              <a:ea typeface="宋体" panose="02010600030101010101" pitchFamily="2" charset="-122"/>
            </a:endParaRPr>
          </a:p>
        </p:txBody>
      </p:sp>
      <p:sp>
        <p:nvSpPr>
          <p:cNvPr id="5" name="文本框 4"/>
          <p:cNvSpPr txBox="1"/>
          <p:nvPr/>
        </p:nvSpPr>
        <p:spPr>
          <a:xfrm>
            <a:off x="4368800" y="482600"/>
            <a:ext cx="1727200" cy="543675"/>
          </a:xfrm>
          <a:prstGeom prst="rect">
            <a:avLst/>
          </a:prstGeom>
          <a:solidFill>
            <a:srgbClr val="FF99FF">
              <a:alpha val="84706"/>
            </a:srgbClr>
          </a:solidFill>
          <a:effectLst>
            <a:outerShdw blurRad="50800" dist="38100" dir="5400000" algn="t" rotWithShape="0">
              <a:prstClr val="black">
                <a:alpha val="40000"/>
              </a:prstClr>
            </a:outerShdw>
          </a:effectLst>
        </p:spPr>
        <p:txBody>
          <a:bodyPr wrap="square">
            <a:spAutoFit/>
          </a:bodyPr>
          <a:lstStyle/>
          <a:p>
            <a:pPr defTabSz="609600"/>
            <a:r>
              <a:rPr lang="en-US" altLang="zh-CN" sz="2935" b="1" dirty="0">
                <a:solidFill>
                  <a:srgbClr val="466EE6"/>
                </a:solidFill>
                <a:latin typeface="Times New Roman" panose="02020603050405020304" pitchFamily="18" charset="0"/>
                <a:ea typeface="宋体" panose="02010600030101010101" pitchFamily="2" charset="-122"/>
                <a:cs typeface="Times New Roman" panose="02020603050405020304" pitchFamily="18" charset="0"/>
              </a:rPr>
              <a:t>Tips</a:t>
            </a:r>
            <a:r>
              <a:rPr lang="zh-CN" altLang="en-US" sz="2935" b="1" dirty="0">
                <a:solidFill>
                  <a:srgbClr val="466EE6"/>
                </a:solidFill>
                <a:latin typeface="宋体" panose="02010600030101010101" pitchFamily="2" charset="-122"/>
                <a:ea typeface="宋体" panose="02010600030101010101" pitchFamily="2" charset="-122"/>
              </a:rPr>
              <a:t> ◥</a:t>
            </a:r>
            <a:endParaRPr lang="zh-CN" altLang="en-US" sz="2935" b="1" dirty="0">
              <a:solidFill>
                <a:srgbClr val="466EE6"/>
              </a:solidFill>
              <a:latin typeface="宋体" panose="02010600030101010101" pitchFamily="2" charset="-122"/>
              <a:ea typeface="宋体" panose="02010600030101010101" pitchFamily="2" charset="-122"/>
            </a:endParaRPr>
          </a:p>
        </p:txBody>
      </p:sp>
      <p:sp>
        <p:nvSpPr>
          <p:cNvPr id="7" name="文本框 6"/>
          <p:cNvSpPr txBox="1"/>
          <p:nvPr/>
        </p:nvSpPr>
        <p:spPr>
          <a:xfrm>
            <a:off x="1085570" y="1612099"/>
            <a:ext cx="4400830" cy="830997"/>
          </a:xfrm>
          <a:prstGeom prst="rect">
            <a:avLst/>
          </a:prstGeom>
          <a:solidFill>
            <a:schemeClr val="accent5">
              <a:lumMod val="40000"/>
              <a:lumOff val="60000"/>
            </a:schemeClr>
          </a:solidFill>
        </p:spPr>
        <p:txBody>
          <a:bodyPr wrap="square">
            <a:spAutoFit/>
          </a:bodyPr>
          <a:lstStyle/>
          <a:p>
            <a:pPr marL="304800" indent="-304800" defTabSz="609600">
              <a:buFont typeface="Wingdings" panose="05000000000000000000" pitchFamily="2" charset="2"/>
              <a:buChar char="l"/>
            </a:pPr>
            <a:r>
              <a:rPr lang="zh-CN" altLang="en-US" sz="2400" dirty="0">
                <a:solidFill>
                  <a:prstClr val="black"/>
                </a:solidFill>
                <a:latin typeface="宋体" panose="02010600030101010101" pitchFamily="2" charset="-122"/>
                <a:ea typeface="宋体" panose="02010600030101010101" pitchFamily="2" charset="-122"/>
              </a:rPr>
              <a:t>明确话题分类，定位写作方向</a:t>
            </a:r>
            <a:endParaRPr lang="zh-CN" altLang="en-US" sz="2400" dirty="0">
              <a:solidFill>
                <a:prstClr val="black"/>
              </a:solidFill>
              <a:latin typeface="宋体" panose="02010600030101010101" pitchFamily="2" charset="-122"/>
              <a:ea typeface="宋体" panose="02010600030101010101" pitchFamily="2" charset="-122"/>
            </a:endParaRPr>
          </a:p>
        </p:txBody>
      </p:sp>
      <p:sp>
        <p:nvSpPr>
          <p:cNvPr id="8" name="文本框 7"/>
          <p:cNvSpPr txBox="1"/>
          <p:nvPr/>
        </p:nvSpPr>
        <p:spPr>
          <a:xfrm>
            <a:off x="2387600" y="482600"/>
            <a:ext cx="1981200" cy="543675"/>
          </a:xfrm>
          <a:prstGeom prst="rect">
            <a:avLst/>
          </a:prstGeom>
          <a:solidFill>
            <a:schemeClr val="accent4">
              <a:lumMod val="40000"/>
              <a:lumOff val="60000"/>
              <a:alpha val="85000"/>
            </a:schemeClr>
          </a:solidFill>
          <a:effectLst>
            <a:outerShdw blurRad="50800" dist="38100" dir="5400000" algn="t" rotWithShape="0">
              <a:prstClr val="black">
                <a:alpha val="40000"/>
              </a:prstClr>
            </a:outerShdw>
          </a:effectLst>
        </p:spPr>
        <p:txBody>
          <a:bodyPr wrap="square">
            <a:spAutoFit/>
          </a:bodyPr>
          <a:lstStyle/>
          <a:p>
            <a:pPr defTabSz="609600"/>
            <a:r>
              <a:rPr lang="en-US" altLang="zh-CN" sz="2935" b="1" dirty="0">
                <a:solidFill>
                  <a:srgbClr val="466EE6"/>
                </a:solidFill>
                <a:latin typeface="Times New Roman" panose="02020603050405020304" pitchFamily="18" charset="0"/>
                <a:ea typeface="宋体" panose="02010600030101010101" pitchFamily="2" charset="-122"/>
                <a:cs typeface="Times New Roman" panose="02020603050405020304" pitchFamily="18" charset="0"/>
              </a:rPr>
              <a:t>Topics</a:t>
            </a:r>
            <a:r>
              <a:rPr lang="zh-CN" altLang="en-US" sz="2935" b="1" dirty="0">
                <a:solidFill>
                  <a:srgbClr val="466EE6"/>
                </a:solidFill>
                <a:latin typeface="宋体" panose="02010600030101010101" pitchFamily="2" charset="-122"/>
                <a:ea typeface="宋体" panose="02010600030101010101" pitchFamily="2" charset="-122"/>
              </a:rPr>
              <a:t> ◥</a:t>
            </a:r>
            <a:endParaRPr lang="zh-CN" altLang="en-US" sz="2935" b="1" dirty="0">
              <a:solidFill>
                <a:srgbClr val="466EE6"/>
              </a:solidFill>
              <a:latin typeface="宋体" panose="02010600030101010101" pitchFamily="2" charset="-122"/>
              <a:ea typeface="宋体" panose="02010600030101010101" pitchFamily="2" charset="-122"/>
            </a:endParaRPr>
          </a:p>
        </p:txBody>
      </p:sp>
      <p:grpSp>
        <p:nvGrpSpPr>
          <p:cNvPr id="9" name="Group 15"/>
          <p:cNvGrpSpPr/>
          <p:nvPr/>
        </p:nvGrpSpPr>
        <p:grpSpPr>
          <a:xfrm>
            <a:off x="23850" y="1794108"/>
            <a:ext cx="1069900" cy="492111"/>
            <a:chOff x="0" y="0"/>
            <a:chExt cx="6311900" cy="2903220"/>
          </a:xfrm>
        </p:grpSpPr>
        <p:sp>
          <p:nvSpPr>
            <p:cNvPr id="10" name="Freeform 16"/>
            <p:cNvSpPr/>
            <p:nvPr/>
          </p:nvSpPr>
          <p:spPr>
            <a:xfrm>
              <a:off x="27940" y="76200"/>
              <a:ext cx="6235700" cy="2772410"/>
            </a:xfrm>
            <a:custGeom>
              <a:avLst/>
              <a:gdLst/>
              <a:ahLst/>
              <a:cxnLst/>
              <a:rect l="l" t="t" r="r" b="b"/>
              <a:pathLst>
                <a:path w="6235700" h="2772410">
                  <a:moveTo>
                    <a:pt x="6111240" y="0"/>
                  </a:moveTo>
                  <a:lnTo>
                    <a:pt x="2644140" y="0"/>
                  </a:lnTo>
                  <a:cubicBezTo>
                    <a:pt x="2611120" y="0"/>
                    <a:pt x="2579370" y="12700"/>
                    <a:pt x="2556510" y="36830"/>
                  </a:cubicBezTo>
                  <a:lnTo>
                    <a:pt x="718820" y="1871980"/>
                  </a:lnTo>
                  <a:cubicBezTo>
                    <a:pt x="648970" y="1832610"/>
                    <a:pt x="567690" y="1809750"/>
                    <a:pt x="481330" y="1809750"/>
                  </a:cubicBezTo>
                  <a:cubicBezTo>
                    <a:pt x="215900" y="1809750"/>
                    <a:pt x="0" y="2025650"/>
                    <a:pt x="0" y="2291080"/>
                  </a:cubicBezTo>
                  <a:cubicBezTo>
                    <a:pt x="0" y="2556510"/>
                    <a:pt x="215900" y="2772410"/>
                    <a:pt x="481330" y="2772410"/>
                  </a:cubicBezTo>
                  <a:cubicBezTo>
                    <a:pt x="746760" y="2772410"/>
                    <a:pt x="962660" y="2556510"/>
                    <a:pt x="962660" y="2291080"/>
                  </a:cubicBezTo>
                  <a:cubicBezTo>
                    <a:pt x="962660" y="2200910"/>
                    <a:pt x="938530" y="2117090"/>
                    <a:pt x="895350" y="2045970"/>
                  </a:cubicBezTo>
                  <a:lnTo>
                    <a:pt x="2694940" y="247650"/>
                  </a:lnTo>
                  <a:lnTo>
                    <a:pt x="6111240" y="247650"/>
                  </a:lnTo>
                  <a:cubicBezTo>
                    <a:pt x="6179820" y="247650"/>
                    <a:pt x="6235700" y="191770"/>
                    <a:pt x="6235700" y="123190"/>
                  </a:cubicBezTo>
                  <a:cubicBezTo>
                    <a:pt x="6235700" y="54610"/>
                    <a:pt x="6179820" y="0"/>
                    <a:pt x="6111240" y="0"/>
                  </a:cubicBezTo>
                  <a:close/>
                </a:path>
              </a:pathLst>
            </a:custGeom>
            <a:solidFill>
              <a:srgbClr val="466EE6"/>
            </a:solidFill>
          </p:spPr>
        </p:sp>
        <p:sp>
          <p:nvSpPr>
            <p:cNvPr id="11" name="Freeform 17"/>
            <p:cNvSpPr/>
            <p:nvPr/>
          </p:nvSpPr>
          <p:spPr>
            <a:xfrm>
              <a:off x="297180" y="2155190"/>
              <a:ext cx="424180" cy="424180"/>
            </a:xfrm>
            <a:custGeom>
              <a:avLst/>
              <a:gdLst/>
              <a:ahLst/>
              <a:cxnLst/>
              <a:rect l="l" t="t" r="r" b="b"/>
              <a:pathLst>
                <a:path w="424180" h="424180">
                  <a:moveTo>
                    <a:pt x="212090" y="424180"/>
                  </a:moveTo>
                  <a:cubicBezTo>
                    <a:pt x="328930" y="424180"/>
                    <a:pt x="424180" y="328930"/>
                    <a:pt x="424180" y="212090"/>
                  </a:cubicBezTo>
                  <a:cubicBezTo>
                    <a:pt x="424180" y="95250"/>
                    <a:pt x="328930" y="0"/>
                    <a:pt x="212090" y="0"/>
                  </a:cubicBezTo>
                  <a:cubicBezTo>
                    <a:pt x="95250" y="0"/>
                    <a:pt x="0" y="95250"/>
                    <a:pt x="0" y="212090"/>
                  </a:cubicBezTo>
                  <a:cubicBezTo>
                    <a:pt x="0" y="328930"/>
                    <a:pt x="95250" y="424180"/>
                    <a:pt x="212090" y="424180"/>
                  </a:cubicBezTo>
                  <a:close/>
                </a:path>
              </a:pathLst>
            </a:custGeom>
            <a:solidFill>
              <a:srgbClr val="FFFFFF"/>
            </a:solidFill>
          </p:spPr>
        </p:sp>
      </p:grpSp>
      <p:grpSp>
        <p:nvGrpSpPr>
          <p:cNvPr id="12" name="Group 15"/>
          <p:cNvGrpSpPr/>
          <p:nvPr/>
        </p:nvGrpSpPr>
        <p:grpSpPr>
          <a:xfrm>
            <a:off x="-7257" y="4259741"/>
            <a:ext cx="1069900" cy="492111"/>
            <a:chOff x="0" y="0"/>
            <a:chExt cx="6311900" cy="2903220"/>
          </a:xfrm>
        </p:grpSpPr>
        <p:sp>
          <p:nvSpPr>
            <p:cNvPr id="13" name="Freeform 16"/>
            <p:cNvSpPr/>
            <p:nvPr/>
          </p:nvSpPr>
          <p:spPr>
            <a:xfrm>
              <a:off x="27940" y="76200"/>
              <a:ext cx="6235700" cy="2772410"/>
            </a:xfrm>
            <a:custGeom>
              <a:avLst/>
              <a:gdLst/>
              <a:ahLst/>
              <a:cxnLst/>
              <a:rect l="l" t="t" r="r" b="b"/>
              <a:pathLst>
                <a:path w="6235700" h="2772410">
                  <a:moveTo>
                    <a:pt x="6111240" y="0"/>
                  </a:moveTo>
                  <a:lnTo>
                    <a:pt x="2644140" y="0"/>
                  </a:lnTo>
                  <a:cubicBezTo>
                    <a:pt x="2611120" y="0"/>
                    <a:pt x="2579370" y="12700"/>
                    <a:pt x="2556510" y="36830"/>
                  </a:cubicBezTo>
                  <a:lnTo>
                    <a:pt x="718820" y="1871980"/>
                  </a:lnTo>
                  <a:cubicBezTo>
                    <a:pt x="648970" y="1832610"/>
                    <a:pt x="567690" y="1809750"/>
                    <a:pt x="481330" y="1809750"/>
                  </a:cubicBezTo>
                  <a:cubicBezTo>
                    <a:pt x="215900" y="1809750"/>
                    <a:pt x="0" y="2025650"/>
                    <a:pt x="0" y="2291080"/>
                  </a:cubicBezTo>
                  <a:cubicBezTo>
                    <a:pt x="0" y="2556510"/>
                    <a:pt x="215900" y="2772410"/>
                    <a:pt x="481330" y="2772410"/>
                  </a:cubicBezTo>
                  <a:cubicBezTo>
                    <a:pt x="746760" y="2772410"/>
                    <a:pt x="962660" y="2556510"/>
                    <a:pt x="962660" y="2291080"/>
                  </a:cubicBezTo>
                  <a:cubicBezTo>
                    <a:pt x="962660" y="2200910"/>
                    <a:pt x="938530" y="2117090"/>
                    <a:pt x="895350" y="2045970"/>
                  </a:cubicBezTo>
                  <a:lnTo>
                    <a:pt x="2694940" y="247650"/>
                  </a:lnTo>
                  <a:lnTo>
                    <a:pt x="6111240" y="247650"/>
                  </a:lnTo>
                  <a:cubicBezTo>
                    <a:pt x="6179820" y="247650"/>
                    <a:pt x="6235700" y="191770"/>
                    <a:pt x="6235700" y="123190"/>
                  </a:cubicBezTo>
                  <a:cubicBezTo>
                    <a:pt x="6235700" y="54610"/>
                    <a:pt x="6179820" y="0"/>
                    <a:pt x="6111240" y="0"/>
                  </a:cubicBezTo>
                  <a:close/>
                </a:path>
              </a:pathLst>
            </a:custGeom>
            <a:solidFill>
              <a:srgbClr val="466EE6"/>
            </a:solidFill>
          </p:spPr>
        </p:sp>
        <p:sp>
          <p:nvSpPr>
            <p:cNvPr id="14" name="Freeform 17"/>
            <p:cNvSpPr/>
            <p:nvPr/>
          </p:nvSpPr>
          <p:spPr>
            <a:xfrm>
              <a:off x="297180" y="2155190"/>
              <a:ext cx="424180" cy="424180"/>
            </a:xfrm>
            <a:custGeom>
              <a:avLst/>
              <a:gdLst/>
              <a:ahLst/>
              <a:cxnLst/>
              <a:rect l="l" t="t" r="r" b="b"/>
              <a:pathLst>
                <a:path w="424180" h="424180">
                  <a:moveTo>
                    <a:pt x="212090" y="424180"/>
                  </a:moveTo>
                  <a:cubicBezTo>
                    <a:pt x="328930" y="424180"/>
                    <a:pt x="424180" y="328930"/>
                    <a:pt x="424180" y="212090"/>
                  </a:cubicBezTo>
                  <a:cubicBezTo>
                    <a:pt x="424180" y="95250"/>
                    <a:pt x="328930" y="0"/>
                    <a:pt x="212090" y="0"/>
                  </a:cubicBezTo>
                  <a:cubicBezTo>
                    <a:pt x="95250" y="0"/>
                    <a:pt x="0" y="95250"/>
                    <a:pt x="0" y="212090"/>
                  </a:cubicBezTo>
                  <a:cubicBezTo>
                    <a:pt x="0" y="328930"/>
                    <a:pt x="95250" y="424180"/>
                    <a:pt x="212090" y="424180"/>
                  </a:cubicBezTo>
                  <a:close/>
                </a:path>
              </a:pathLst>
            </a:custGeom>
            <a:solidFill>
              <a:srgbClr val="FFFFFF"/>
            </a:solidFill>
          </p:spPr>
        </p:sp>
      </p:grpSp>
      <p:sp>
        <p:nvSpPr>
          <p:cNvPr id="15" name="文本框 14"/>
          <p:cNvSpPr txBox="1"/>
          <p:nvPr/>
        </p:nvSpPr>
        <p:spPr>
          <a:xfrm>
            <a:off x="1123406" y="4045290"/>
            <a:ext cx="4400830" cy="461665"/>
          </a:xfrm>
          <a:prstGeom prst="rect">
            <a:avLst/>
          </a:prstGeom>
          <a:solidFill>
            <a:schemeClr val="accent5">
              <a:lumMod val="40000"/>
              <a:lumOff val="60000"/>
            </a:schemeClr>
          </a:solidFill>
        </p:spPr>
        <p:txBody>
          <a:bodyPr wrap="square">
            <a:spAutoFit/>
          </a:bodyPr>
          <a:lstStyle/>
          <a:p>
            <a:pPr marL="304800" indent="-304800" defTabSz="609600">
              <a:buFont typeface="Wingdings" panose="05000000000000000000" pitchFamily="2" charset="2"/>
              <a:buChar char="l"/>
            </a:pPr>
            <a:r>
              <a:rPr lang="zh-CN" altLang="en-US" sz="2400" dirty="0">
                <a:solidFill>
                  <a:prstClr val="black"/>
                </a:solidFill>
                <a:latin typeface="宋体" panose="02010600030101010101" pitchFamily="2" charset="-122"/>
                <a:ea typeface="宋体" panose="02010600030101010101" pitchFamily="2" charset="-122"/>
              </a:rPr>
              <a:t>根据体裁要求</a:t>
            </a:r>
            <a:r>
              <a:rPr lang="en-US" altLang="zh-CN" sz="2400" dirty="0">
                <a:solidFill>
                  <a:prstClr val="black"/>
                </a:solidFill>
                <a:latin typeface="宋体" panose="02010600030101010101" pitchFamily="2" charset="-122"/>
                <a:ea typeface="宋体" panose="02010600030101010101" pitchFamily="2" charset="-122"/>
              </a:rPr>
              <a:t>,</a:t>
            </a:r>
            <a:r>
              <a:rPr lang="zh-CN" altLang="en-US" sz="2400" dirty="0">
                <a:solidFill>
                  <a:prstClr val="black"/>
                </a:solidFill>
                <a:latin typeface="宋体" panose="02010600030101010101" pitchFamily="2" charset="-122"/>
                <a:ea typeface="宋体" panose="02010600030101010101" pitchFamily="2" charset="-122"/>
              </a:rPr>
              <a:t>调整写作策略</a:t>
            </a:r>
            <a:endParaRPr lang="zh-CN" altLang="en-US" sz="2400" dirty="0">
              <a:solidFill>
                <a:prstClr val="black"/>
              </a:solidFill>
              <a:latin typeface="宋体" panose="02010600030101010101" pitchFamily="2" charset="-122"/>
              <a:ea typeface="宋体" panose="02010600030101010101" pitchFamily="2" charset="-122"/>
            </a:endParaRPr>
          </a:p>
        </p:txBody>
      </p:sp>
      <p:sp>
        <p:nvSpPr>
          <p:cNvPr id="17" name="文本框 16"/>
          <p:cNvSpPr txBox="1"/>
          <p:nvPr/>
        </p:nvSpPr>
        <p:spPr>
          <a:xfrm>
            <a:off x="2641600" y="2376618"/>
            <a:ext cx="3962400" cy="420564"/>
          </a:xfrm>
          <a:prstGeom prst="rect">
            <a:avLst/>
          </a:prstGeom>
          <a:noFill/>
        </p:spPr>
        <p:txBody>
          <a:bodyPr wrap="square">
            <a:spAutoFit/>
          </a:bodyPr>
          <a:lstStyle/>
          <a:p>
            <a:pPr marL="304800" indent="-304800" defTabSz="609600">
              <a:buFont typeface="Wingdings" panose="05000000000000000000" pitchFamily="2" charset="2"/>
              <a:buChar char="n"/>
            </a:pPr>
            <a:r>
              <a:rPr lang="zh-CN" altLang="en-US" sz="2135" dirty="0">
                <a:solidFill>
                  <a:srgbClr val="404040"/>
                </a:solidFill>
                <a:latin typeface="宋体" panose="02010600030101010101" pitchFamily="2" charset="-122"/>
                <a:ea typeface="宋体" panose="02010600030101010101" pitchFamily="2" charset="-122"/>
                <a:cs typeface="Times New Roman" panose="02020603050405020304" pitchFamily="18" charset="0"/>
              </a:rPr>
              <a:t>聚焦学校学习和生活。</a:t>
            </a:r>
            <a:endParaRPr lang="zh-CN" altLang="en-US" sz="2135" dirty="0">
              <a:solidFill>
                <a:prstClr val="black"/>
              </a:solidFill>
              <a:latin typeface="宋体" panose="02010600030101010101" pitchFamily="2" charset="-122"/>
              <a:ea typeface="宋体" panose="02010600030101010101" pitchFamily="2" charset="-122"/>
              <a:cs typeface="Times New Roman" panose="02020603050405020304" pitchFamily="18" charset="0"/>
            </a:endParaRPr>
          </a:p>
        </p:txBody>
      </p:sp>
      <p:sp>
        <p:nvSpPr>
          <p:cNvPr id="18" name="文本框 17"/>
          <p:cNvSpPr txBox="1"/>
          <p:nvPr/>
        </p:nvSpPr>
        <p:spPr>
          <a:xfrm>
            <a:off x="2641600" y="5192273"/>
            <a:ext cx="4100913" cy="420564"/>
          </a:xfrm>
          <a:prstGeom prst="rect">
            <a:avLst/>
          </a:prstGeom>
          <a:noFill/>
        </p:spPr>
        <p:txBody>
          <a:bodyPr wrap="square">
            <a:spAutoFit/>
          </a:bodyPr>
          <a:lstStyle/>
          <a:p>
            <a:pPr marL="304800" indent="-304800" defTabSz="609600">
              <a:buFont typeface="Wingdings" panose="05000000000000000000" pitchFamily="2" charset="2"/>
              <a:buChar char="n"/>
            </a:pPr>
            <a:r>
              <a:rPr lang="zh-CN" altLang="en-US" sz="2135" dirty="0">
                <a:solidFill>
                  <a:srgbClr val="404040"/>
                </a:solidFill>
                <a:latin typeface="宋体" panose="02010600030101010101" pitchFamily="2" charset="-122"/>
                <a:ea typeface="宋体" panose="02010600030101010101" pitchFamily="2" charset="-122"/>
                <a:cs typeface="Times New Roman" panose="02020603050405020304" pitchFamily="18" charset="0"/>
              </a:rPr>
              <a:t>关注社会与个人生活。</a:t>
            </a:r>
            <a:endParaRPr lang="zh-CN" altLang="en-US" sz="2135" dirty="0">
              <a:solidFill>
                <a:prstClr val="black"/>
              </a:solidFill>
              <a:latin typeface="宋体" panose="02010600030101010101" pitchFamily="2" charset="-122"/>
              <a:ea typeface="宋体" panose="02010600030101010101" pitchFamily="2" charset="-122"/>
              <a:cs typeface="Times New Roman" panose="02020603050405020304" pitchFamily="18" charset="0"/>
            </a:endParaRPr>
          </a:p>
        </p:txBody>
      </p:sp>
      <p:sp>
        <p:nvSpPr>
          <p:cNvPr id="20" name="文本框 19"/>
          <p:cNvSpPr txBox="1"/>
          <p:nvPr/>
        </p:nvSpPr>
        <p:spPr>
          <a:xfrm>
            <a:off x="5633638" y="1275877"/>
            <a:ext cx="6529777" cy="2467855"/>
          </a:xfrm>
          <a:prstGeom prst="rect">
            <a:avLst/>
          </a:prstGeom>
          <a:solidFill>
            <a:schemeClr val="accent6">
              <a:lumMod val="20000"/>
              <a:lumOff val="80000"/>
            </a:schemeClr>
          </a:solidFill>
          <a:ln>
            <a:solidFill>
              <a:schemeClr val="tx1"/>
            </a:solidFill>
            <a:prstDash val="lgDashDotDot"/>
          </a:ln>
        </p:spPr>
        <p:txBody>
          <a:bodyPr wrap="square">
            <a:spAutoFit/>
          </a:bodyPr>
          <a:lstStyle/>
          <a:p>
            <a:pPr defTabSz="609600">
              <a:spcBef>
                <a:spcPts val="200"/>
              </a:spcBef>
              <a:buFont typeface="Arial" panose="020B0604020202020204" pitchFamily="34" charset="0"/>
              <a:buChar char="•"/>
            </a:pPr>
            <a:r>
              <a:rPr lang="zh-CN" altLang="en-US" sz="1865" b="1" dirty="0">
                <a:solidFill>
                  <a:srgbClr val="404040"/>
                </a:solidFill>
                <a:latin typeface="DeepSeek-CJK-patch"/>
                <a:ea typeface="等线" panose="02010600030101010101" pitchFamily="2" charset="-122"/>
              </a:rPr>
              <a:t>智育</a:t>
            </a:r>
            <a:r>
              <a:rPr lang="zh-CN" altLang="en-US" sz="1865" dirty="0">
                <a:solidFill>
                  <a:srgbClr val="404040"/>
                </a:solidFill>
                <a:latin typeface="DeepSeek-CJK-patch"/>
                <a:ea typeface="等线" panose="02010600030101010101" pitchFamily="2" charset="-122"/>
              </a:rPr>
              <a:t>：</a:t>
            </a:r>
            <a:r>
              <a:rPr lang="en-US" altLang="zh-CN" sz="1865" dirty="0">
                <a:solidFill>
                  <a:srgbClr val="404040"/>
                </a:solidFill>
                <a:latin typeface="DeepSeek-CJK-patch"/>
                <a:ea typeface="等线" panose="02010600030101010101" pitchFamily="2" charset="-122"/>
              </a:rPr>
              <a:t>AI</a:t>
            </a:r>
            <a:r>
              <a:rPr lang="zh-CN" altLang="en-US" sz="1865" dirty="0">
                <a:solidFill>
                  <a:srgbClr val="404040"/>
                </a:solidFill>
                <a:latin typeface="DeepSeek-CJK-patch"/>
                <a:ea typeface="等线" panose="02010600030101010101" pitchFamily="2" charset="-122"/>
              </a:rPr>
              <a:t>学习、智慧课堂 → 积累科技教育词汇（</a:t>
            </a:r>
            <a:r>
              <a:rPr lang="en-US" altLang="zh-CN" sz="1865" dirty="0">
                <a:solidFill>
                  <a:srgbClr val="404040"/>
                </a:solidFill>
                <a:latin typeface="DeepSeek-CJK-patch"/>
                <a:ea typeface="等线" panose="02010600030101010101" pitchFamily="2" charset="-122"/>
              </a:rPr>
              <a:t>e.g. digital tools, personalized learning</a:t>
            </a:r>
            <a:r>
              <a:rPr lang="zh-CN" altLang="en-US" sz="1865" dirty="0">
                <a:solidFill>
                  <a:srgbClr val="404040"/>
                </a:solidFill>
                <a:latin typeface="DeepSeek-CJK-patch"/>
                <a:ea typeface="等线" panose="02010600030101010101" pitchFamily="2" charset="-122"/>
              </a:rPr>
              <a:t>）</a:t>
            </a:r>
            <a:endParaRPr lang="zh-CN" altLang="en-US" sz="1865" dirty="0">
              <a:solidFill>
                <a:srgbClr val="404040"/>
              </a:solidFill>
              <a:latin typeface="DeepSeek-CJK-patch"/>
              <a:ea typeface="等线" panose="02010600030101010101" pitchFamily="2" charset="-122"/>
            </a:endParaRPr>
          </a:p>
          <a:p>
            <a:pPr defTabSz="609600">
              <a:spcBef>
                <a:spcPts val="200"/>
              </a:spcBef>
              <a:buFont typeface="Arial" panose="020B0604020202020204" pitchFamily="34" charset="0"/>
              <a:buChar char="•"/>
            </a:pPr>
            <a:r>
              <a:rPr lang="zh-CN" altLang="en-US" sz="1865" b="1" dirty="0">
                <a:solidFill>
                  <a:srgbClr val="404040"/>
                </a:solidFill>
                <a:latin typeface="DeepSeek-CJK-patch"/>
                <a:ea typeface="等线" panose="02010600030101010101" pitchFamily="2" charset="-122"/>
              </a:rPr>
              <a:t>德育</a:t>
            </a:r>
            <a:r>
              <a:rPr lang="zh-CN" altLang="en-US" sz="1865" dirty="0">
                <a:solidFill>
                  <a:srgbClr val="404040"/>
                </a:solidFill>
                <a:latin typeface="DeepSeek-CJK-patch"/>
                <a:ea typeface="等线" panose="02010600030101010101" pitchFamily="2" charset="-122"/>
              </a:rPr>
              <a:t>：表情包现象 → 强调尊重（</a:t>
            </a:r>
            <a:r>
              <a:rPr lang="en-US" altLang="zh-CN" sz="1865" dirty="0">
                <a:solidFill>
                  <a:srgbClr val="404040"/>
                </a:solidFill>
                <a:latin typeface="DeepSeek-CJK-patch"/>
                <a:ea typeface="等线" panose="02010600030101010101" pitchFamily="2" charset="-122"/>
              </a:rPr>
              <a:t>respect teachers’ dignity</a:t>
            </a:r>
            <a:r>
              <a:rPr lang="zh-CN" altLang="en-US" sz="1865" dirty="0">
                <a:solidFill>
                  <a:srgbClr val="404040"/>
                </a:solidFill>
                <a:latin typeface="DeepSeek-CJK-patch"/>
                <a:ea typeface="等线" panose="02010600030101010101" pitchFamily="2" charset="-122"/>
              </a:rPr>
              <a:t>）网络礼仪（</a:t>
            </a:r>
            <a:r>
              <a:rPr lang="en-US" altLang="zh-CN" sz="1865" dirty="0">
                <a:solidFill>
                  <a:srgbClr val="404040"/>
                </a:solidFill>
                <a:latin typeface="DeepSeek-CJK-patch"/>
                <a:ea typeface="等线" panose="02010600030101010101" pitchFamily="2" charset="-122"/>
              </a:rPr>
              <a:t>online etiquette</a:t>
            </a:r>
            <a:r>
              <a:rPr lang="zh-CN" altLang="en-US" sz="1865" dirty="0">
                <a:solidFill>
                  <a:srgbClr val="404040"/>
                </a:solidFill>
                <a:latin typeface="DeepSeek-CJK-patch"/>
                <a:ea typeface="等线" panose="02010600030101010101" pitchFamily="2" charset="-122"/>
              </a:rPr>
              <a:t>）</a:t>
            </a:r>
            <a:endParaRPr lang="zh-CN" altLang="en-US" sz="1865" dirty="0">
              <a:solidFill>
                <a:srgbClr val="404040"/>
              </a:solidFill>
              <a:latin typeface="DeepSeek-CJK-patch"/>
              <a:ea typeface="等线" panose="02010600030101010101" pitchFamily="2" charset="-122"/>
            </a:endParaRPr>
          </a:p>
          <a:p>
            <a:pPr defTabSz="609600">
              <a:spcBef>
                <a:spcPts val="200"/>
              </a:spcBef>
              <a:buFont typeface="Arial" panose="020B0604020202020204" pitchFamily="34" charset="0"/>
              <a:buChar char="•"/>
            </a:pPr>
            <a:r>
              <a:rPr lang="zh-CN" altLang="en-US" sz="1865" b="1" dirty="0">
                <a:solidFill>
                  <a:srgbClr val="404040"/>
                </a:solidFill>
                <a:latin typeface="DeepSeek-CJK-patch"/>
                <a:ea typeface="等线" panose="02010600030101010101" pitchFamily="2" charset="-122"/>
              </a:rPr>
              <a:t>美育</a:t>
            </a:r>
            <a:r>
              <a:rPr lang="zh-CN" altLang="en-US" sz="1865" dirty="0">
                <a:solidFill>
                  <a:srgbClr val="404040"/>
                </a:solidFill>
                <a:latin typeface="DeepSeek-CJK-patch"/>
                <a:ea typeface="等线" panose="02010600030101010101" pitchFamily="2" charset="-122"/>
              </a:rPr>
              <a:t>：音乐课</a:t>
            </a:r>
            <a:r>
              <a:rPr lang="en-US" altLang="zh-CN" sz="1865" dirty="0">
                <a:solidFill>
                  <a:srgbClr val="404040"/>
                </a:solidFill>
                <a:latin typeface="DeepSeek-CJK-patch"/>
                <a:ea typeface="等线" panose="02010600030101010101" pitchFamily="2" charset="-122"/>
              </a:rPr>
              <a:t>/</a:t>
            </a:r>
            <a:r>
              <a:rPr lang="zh-CN" altLang="en-US" sz="1865" dirty="0">
                <a:solidFill>
                  <a:srgbClr val="404040"/>
                </a:solidFill>
                <a:latin typeface="DeepSeek-CJK-patch"/>
                <a:ea typeface="等线" panose="02010600030101010101" pitchFamily="2" charset="-122"/>
              </a:rPr>
              <a:t>涂鸦墙 → 艺术表达（</a:t>
            </a:r>
            <a:r>
              <a:rPr lang="en-US" altLang="zh-CN" sz="1865" dirty="0">
                <a:solidFill>
                  <a:srgbClr val="404040"/>
                </a:solidFill>
                <a:latin typeface="DeepSeek-CJK-patch"/>
                <a:ea typeface="等线" panose="02010600030101010101" pitchFamily="2" charset="-122"/>
              </a:rPr>
              <a:t>artistic expression</a:t>
            </a:r>
            <a:r>
              <a:rPr lang="zh-CN" altLang="en-US" sz="1865" dirty="0">
                <a:solidFill>
                  <a:srgbClr val="404040"/>
                </a:solidFill>
                <a:latin typeface="DeepSeek-CJK-patch"/>
                <a:ea typeface="等线" panose="02010600030101010101" pitchFamily="2" charset="-122"/>
              </a:rPr>
              <a:t>）缓解压力（</a:t>
            </a:r>
            <a:r>
              <a:rPr lang="en-US" altLang="zh-CN" sz="1865" dirty="0">
                <a:solidFill>
                  <a:srgbClr val="404040"/>
                </a:solidFill>
                <a:latin typeface="DeepSeek-CJK-patch"/>
                <a:ea typeface="等线" panose="02010600030101010101" pitchFamily="2" charset="-122"/>
              </a:rPr>
              <a:t>stress relief</a:t>
            </a:r>
            <a:r>
              <a:rPr lang="zh-CN" altLang="en-US" sz="1865" dirty="0">
                <a:solidFill>
                  <a:srgbClr val="404040"/>
                </a:solidFill>
                <a:latin typeface="DeepSeek-CJK-patch"/>
                <a:ea typeface="等线" panose="02010600030101010101" pitchFamily="2" charset="-122"/>
              </a:rPr>
              <a:t>）</a:t>
            </a:r>
            <a:endParaRPr lang="zh-CN" altLang="en-US" sz="1865" dirty="0">
              <a:solidFill>
                <a:srgbClr val="404040"/>
              </a:solidFill>
              <a:latin typeface="DeepSeek-CJK-patch"/>
              <a:ea typeface="等线" panose="02010600030101010101" pitchFamily="2" charset="-122"/>
            </a:endParaRPr>
          </a:p>
          <a:p>
            <a:pPr defTabSz="609600">
              <a:spcBef>
                <a:spcPts val="200"/>
              </a:spcBef>
              <a:buFont typeface="Arial" panose="020B0604020202020204" pitchFamily="34" charset="0"/>
              <a:buChar char="•"/>
            </a:pPr>
            <a:r>
              <a:rPr lang="zh-CN" altLang="en-US" sz="1865" b="1" dirty="0">
                <a:solidFill>
                  <a:srgbClr val="404040"/>
                </a:solidFill>
                <a:latin typeface="DeepSeek-CJK-patch"/>
                <a:ea typeface="等线" panose="02010600030101010101" pitchFamily="2" charset="-122"/>
              </a:rPr>
              <a:t>劳育</a:t>
            </a:r>
            <a:r>
              <a:rPr lang="zh-CN" altLang="en-US" sz="1865" dirty="0">
                <a:solidFill>
                  <a:srgbClr val="404040"/>
                </a:solidFill>
                <a:latin typeface="DeepSeek-CJK-patch"/>
                <a:ea typeface="等线" panose="02010600030101010101" pitchFamily="2" charset="-122"/>
              </a:rPr>
              <a:t>：社区服务 → 实践能力（</a:t>
            </a:r>
            <a:r>
              <a:rPr lang="en-US" altLang="zh-CN" sz="1865" dirty="0">
                <a:solidFill>
                  <a:srgbClr val="404040"/>
                </a:solidFill>
                <a:latin typeface="DeepSeek-CJK-patch"/>
                <a:ea typeface="等线" panose="02010600030101010101" pitchFamily="2" charset="-122"/>
              </a:rPr>
              <a:t>practical skills</a:t>
            </a:r>
            <a:r>
              <a:rPr lang="zh-CN" altLang="en-US" sz="1865" dirty="0">
                <a:solidFill>
                  <a:srgbClr val="404040"/>
                </a:solidFill>
                <a:latin typeface="DeepSeek-CJK-patch"/>
                <a:ea typeface="等线" panose="02010600030101010101" pitchFamily="2" charset="-122"/>
              </a:rPr>
              <a:t>）社会责任感（</a:t>
            </a:r>
            <a:r>
              <a:rPr lang="en-US" altLang="zh-CN" sz="1865" dirty="0">
                <a:solidFill>
                  <a:srgbClr val="404040"/>
                </a:solidFill>
                <a:latin typeface="DeepSeek-CJK-patch"/>
                <a:ea typeface="等线" panose="02010600030101010101" pitchFamily="2" charset="-122"/>
              </a:rPr>
              <a:t>social responsibility</a:t>
            </a:r>
            <a:r>
              <a:rPr lang="zh-CN" altLang="en-US" sz="1865" dirty="0">
                <a:solidFill>
                  <a:srgbClr val="404040"/>
                </a:solidFill>
                <a:latin typeface="DeepSeek-CJK-patch"/>
                <a:ea typeface="等线" panose="02010600030101010101" pitchFamily="2" charset="-122"/>
              </a:rPr>
              <a:t>）</a:t>
            </a:r>
            <a:endParaRPr lang="zh-CN" altLang="en-US" sz="1865" dirty="0">
              <a:solidFill>
                <a:srgbClr val="404040"/>
              </a:solidFill>
              <a:latin typeface="DeepSeek-CJK-patch"/>
              <a:ea typeface="等线" panose="02010600030101010101" pitchFamily="2" charset="-122"/>
            </a:endParaRPr>
          </a:p>
        </p:txBody>
      </p:sp>
      <p:sp>
        <p:nvSpPr>
          <p:cNvPr id="21" name="文本框 20"/>
          <p:cNvSpPr txBox="1"/>
          <p:nvPr/>
        </p:nvSpPr>
        <p:spPr>
          <a:xfrm>
            <a:off x="5619108" y="4045290"/>
            <a:ext cx="6529777" cy="1867563"/>
          </a:xfrm>
          <a:prstGeom prst="rect">
            <a:avLst/>
          </a:prstGeom>
          <a:solidFill>
            <a:schemeClr val="accent6">
              <a:lumMod val="20000"/>
              <a:lumOff val="80000"/>
            </a:schemeClr>
          </a:solidFill>
          <a:ln>
            <a:solidFill>
              <a:schemeClr val="tx1"/>
            </a:solidFill>
            <a:prstDash val="lgDashDotDot"/>
          </a:ln>
        </p:spPr>
        <p:txBody>
          <a:bodyPr wrap="square">
            <a:spAutoFit/>
          </a:bodyPr>
          <a:lstStyle/>
          <a:p>
            <a:pPr defTabSz="609600">
              <a:spcBef>
                <a:spcPts val="200"/>
              </a:spcBef>
              <a:buFont typeface="Arial" panose="020B0604020202020204" pitchFamily="34" charset="0"/>
              <a:buChar char="•"/>
            </a:pPr>
            <a:r>
              <a:rPr lang="zh-CN" altLang="en-US" sz="1865" b="1" dirty="0">
                <a:solidFill>
                  <a:srgbClr val="404040"/>
                </a:solidFill>
                <a:latin typeface="DeepSeek-CJK-patch"/>
                <a:ea typeface="等线" panose="02010600030101010101" pitchFamily="2" charset="-122"/>
              </a:rPr>
              <a:t>德育：</a:t>
            </a:r>
            <a:r>
              <a:rPr lang="zh-CN" altLang="en-US" sz="1865" dirty="0">
                <a:solidFill>
                  <a:srgbClr val="404040"/>
                </a:solidFill>
                <a:latin typeface="DeepSeek-CJK-patch"/>
                <a:ea typeface="等线" panose="02010600030101010101" pitchFamily="2" charset="-122"/>
              </a:rPr>
              <a:t>海洋保护 → 环保行动（</a:t>
            </a:r>
            <a:r>
              <a:rPr lang="en-US" altLang="zh-CN" sz="1865" dirty="0">
                <a:solidFill>
                  <a:srgbClr val="404040"/>
                </a:solidFill>
                <a:latin typeface="DeepSeek-CJK-patch"/>
                <a:ea typeface="等线" panose="02010600030101010101" pitchFamily="2" charset="-122"/>
              </a:rPr>
              <a:t>reduce plastic waste</a:t>
            </a:r>
            <a:r>
              <a:rPr lang="zh-CN" altLang="en-US" sz="1865" dirty="0">
                <a:solidFill>
                  <a:srgbClr val="404040"/>
                </a:solidFill>
                <a:latin typeface="DeepSeek-CJK-patch"/>
                <a:ea typeface="等线" panose="02010600030101010101" pitchFamily="2" charset="-122"/>
              </a:rPr>
              <a:t>）公众意识（</a:t>
            </a:r>
            <a:r>
              <a:rPr lang="en-US" altLang="zh-CN" sz="1865" dirty="0">
                <a:solidFill>
                  <a:srgbClr val="404040"/>
                </a:solidFill>
                <a:latin typeface="DeepSeek-CJK-patch"/>
                <a:ea typeface="等线" panose="02010600030101010101" pitchFamily="2" charset="-122"/>
              </a:rPr>
              <a:t>public awareness</a:t>
            </a:r>
            <a:r>
              <a:rPr lang="zh-CN" altLang="en-US" sz="1865" dirty="0">
                <a:solidFill>
                  <a:srgbClr val="404040"/>
                </a:solidFill>
                <a:latin typeface="DeepSeek-CJK-patch"/>
                <a:ea typeface="等线" panose="02010600030101010101" pitchFamily="2" charset="-122"/>
              </a:rPr>
              <a:t>）</a:t>
            </a:r>
            <a:endParaRPr lang="zh-CN" altLang="en-US" sz="1865" dirty="0">
              <a:solidFill>
                <a:srgbClr val="404040"/>
              </a:solidFill>
              <a:latin typeface="DeepSeek-CJK-patch"/>
              <a:ea typeface="等线" panose="02010600030101010101" pitchFamily="2" charset="-122"/>
            </a:endParaRPr>
          </a:p>
          <a:p>
            <a:pPr defTabSz="609600">
              <a:spcBef>
                <a:spcPts val="200"/>
              </a:spcBef>
              <a:buFont typeface="Arial" panose="020B0604020202020204" pitchFamily="34" charset="0"/>
              <a:buChar char="•"/>
            </a:pPr>
            <a:r>
              <a:rPr lang="zh-CN" altLang="en-US" sz="1865" b="1" dirty="0">
                <a:solidFill>
                  <a:srgbClr val="404040"/>
                </a:solidFill>
                <a:latin typeface="DeepSeek-CJK-patch"/>
                <a:ea typeface="等线" panose="02010600030101010101" pitchFamily="2" charset="-122"/>
              </a:rPr>
              <a:t>智育：</a:t>
            </a:r>
            <a:r>
              <a:rPr lang="en-US" altLang="zh-CN" sz="1865" dirty="0">
                <a:solidFill>
                  <a:srgbClr val="404040"/>
                </a:solidFill>
                <a:latin typeface="DeepSeek-CJK-patch"/>
                <a:ea typeface="等线" panose="02010600030101010101" pitchFamily="2" charset="-122"/>
              </a:rPr>
              <a:t>AI</a:t>
            </a:r>
            <a:r>
              <a:rPr lang="zh-CN" altLang="en-US" sz="1865" dirty="0">
                <a:solidFill>
                  <a:srgbClr val="404040"/>
                </a:solidFill>
                <a:latin typeface="DeepSeek-CJK-patch"/>
                <a:ea typeface="等线" panose="02010600030101010101" pitchFamily="2" charset="-122"/>
              </a:rPr>
              <a:t>自主学习 → 自律（</a:t>
            </a:r>
            <a:r>
              <a:rPr lang="en-US" altLang="zh-CN" sz="1865" dirty="0">
                <a:solidFill>
                  <a:srgbClr val="404040"/>
                </a:solidFill>
                <a:latin typeface="DeepSeek-CJK-patch"/>
                <a:ea typeface="等线" panose="02010600030101010101" pitchFamily="2" charset="-122"/>
              </a:rPr>
              <a:t>self-discipline</a:t>
            </a:r>
            <a:r>
              <a:rPr lang="zh-CN" altLang="en-US" sz="1865" dirty="0">
                <a:solidFill>
                  <a:srgbClr val="404040"/>
                </a:solidFill>
                <a:latin typeface="DeepSeek-CJK-patch"/>
                <a:ea typeface="等线" panose="02010600030101010101" pitchFamily="2" charset="-122"/>
              </a:rPr>
              <a:t>）科技双刃剑（</a:t>
            </a:r>
            <a:r>
              <a:rPr lang="en-US" altLang="zh-CN" sz="1865" dirty="0">
                <a:solidFill>
                  <a:srgbClr val="404040"/>
                </a:solidFill>
                <a:latin typeface="DeepSeek-CJK-patch"/>
                <a:ea typeface="等线" panose="02010600030101010101" pitchFamily="2" charset="-122"/>
              </a:rPr>
              <a:t>double-edged sword</a:t>
            </a:r>
            <a:r>
              <a:rPr lang="zh-CN" altLang="en-US" sz="1865" dirty="0">
                <a:solidFill>
                  <a:srgbClr val="404040"/>
                </a:solidFill>
                <a:latin typeface="DeepSeek-CJK-patch"/>
                <a:ea typeface="等线" panose="02010600030101010101" pitchFamily="2" charset="-122"/>
              </a:rPr>
              <a:t>）</a:t>
            </a:r>
            <a:endParaRPr lang="zh-CN" altLang="en-US" sz="1865" dirty="0">
              <a:solidFill>
                <a:srgbClr val="404040"/>
              </a:solidFill>
              <a:latin typeface="DeepSeek-CJK-patch"/>
              <a:ea typeface="等线" panose="02010600030101010101" pitchFamily="2" charset="-122"/>
            </a:endParaRPr>
          </a:p>
          <a:p>
            <a:pPr defTabSz="609600">
              <a:spcBef>
                <a:spcPts val="200"/>
              </a:spcBef>
              <a:buFont typeface="Arial" panose="020B0604020202020204" pitchFamily="34" charset="0"/>
              <a:buChar char="•"/>
            </a:pPr>
            <a:r>
              <a:rPr lang="zh-CN" altLang="en-US" sz="1865" b="1" dirty="0">
                <a:solidFill>
                  <a:srgbClr val="404040"/>
                </a:solidFill>
                <a:latin typeface="DeepSeek-CJK-patch"/>
                <a:ea typeface="等线" panose="02010600030101010101" pitchFamily="2" charset="-122"/>
              </a:rPr>
              <a:t>跨学科：</a:t>
            </a:r>
            <a:r>
              <a:rPr lang="zh-CN" altLang="en-US" sz="1865" dirty="0">
                <a:solidFill>
                  <a:srgbClr val="404040"/>
                </a:solidFill>
                <a:latin typeface="DeepSeek-CJK-patch"/>
                <a:ea typeface="等线" panose="02010600030101010101" pitchFamily="2" charset="-122"/>
              </a:rPr>
              <a:t>穿越古代 → 历史与科技碰撞（</a:t>
            </a:r>
            <a:r>
              <a:rPr lang="en-US" altLang="zh-CN" sz="1865" dirty="0">
                <a:solidFill>
                  <a:srgbClr val="404040"/>
                </a:solidFill>
                <a:latin typeface="DeepSeek-CJK-patch"/>
                <a:ea typeface="等线" panose="02010600030101010101" pitchFamily="2" charset="-122"/>
              </a:rPr>
              <a:t>e.g. “</a:t>
            </a:r>
            <a:r>
              <a:rPr lang="zh-CN" altLang="en-US" sz="1865" dirty="0">
                <a:solidFill>
                  <a:srgbClr val="404040"/>
                </a:solidFill>
                <a:latin typeface="DeepSeek-CJK-patch"/>
                <a:ea typeface="等线" panose="02010600030101010101" pitchFamily="2" charset="-122"/>
              </a:rPr>
              <a:t>带手机穿越解释新科技</a:t>
            </a:r>
            <a:r>
              <a:rPr lang="en-US" altLang="zh-CN" sz="1865" dirty="0">
                <a:solidFill>
                  <a:srgbClr val="404040"/>
                </a:solidFill>
                <a:latin typeface="DeepSeek-CJK-patch"/>
                <a:ea typeface="等线" panose="02010600030101010101" pitchFamily="2" charset="-122"/>
              </a:rPr>
              <a:t>"</a:t>
            </a:r>
            <a:r>
              <a:rPr lang="zh-CN" altLang="en-US" sz="1865" dirty="0">
                <a:solidFill>
                  <a:srgbClr val="404040"/>
                </a:solidFill>
                <a:latin typeface="DeepSeek-CJK-patch"/>
                <a:ea typeface="等线" panose="02010600030101010101" pitchFamily="2" charset="-122"/>
              </a:rPr>
              <a:t>）</a:t>
            </a:r>
            <a:endParaRPr lang="zh-CN" altLang="en-US" sz="1865" dirty="0">
              <a:solidFill>
                <a:srgbClr val="404040"/>
              </a:solidFill>
              <a:latin typeface="DeepSeek-CJK-patch"/>
              <a:ea typeface="等线" panose="02010600030101010101" pitchFamily="2" charset="-122"/>
            </a:endParaRPr>
          </a:p>
        </p:txBody>
      </p:sp>
      <p:sp>
        <p:nvSpPr>
          <p:cNvPr id="2" name="Freeform 36"/>
          <p:cNvSpPr/>
          <p:nvPr/>
        </p:nvSpPr>
        <p:spPr>
          <a:xfrm rot="2096990">
            <a:off x="-248187" y="5675054"/>
            <a:ext cx="1567941" cy="1400693"/>
          </a:xfrm>
          <a:custGeom>
            <a:avLst/>
            <a:gdLst/>
            <a:ahLst/>
            <a:cxnLst/>
            <a:rect l="l" t="t" r="r" b="b"/>
            <a:pathLst>
              <a:path w="2351911" h="2101040">
                <a:moveTo>
                  <a:pt x="0" y="0"/>
                </a:moveTo>
                <a:lnTo>
                  <a:pt x="2351910" y="0"/>
                </a:lnTo>
                <a:lnTo>
                  <a:pt x="2351910" y="2101041"/>
                </a:lnTo>
                <a:lnTo>
                  <a:pt x="0" y="2101041"/>
                </a:lnTo>
                <a:lnTo>
                  <a:pt x="0" y="0"/>
                </a:lnTo>
                <a:close/>
              </a:path>
            </a:pathLst>
          </a:custGeom>
          <a:blipFill>
            <a:blip r:embed="rId1"/>
            <a:stretch>
              <a:fillRect/>
            </a:stretch>
          </a:blipFill>
        </p:spPr>
        <p:txBody>
          <a:bodyPr/>
          <a:lstStyle/>
          <a:p>
            <a:pPr defTabSz="609600"/>
            <a:endParaRPr lang="zh-CN" altLang="en-US" sz="1200" dirty="0">
              <a:solidFill>
                <a:prstClr val="black"/>
              </a:solidFill>
              <a:latin typeface="等线" panose="02010600030101010101" pitchFamily="2" charset="-122"/>
              <a:ea typeface="等线"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arn(inVertical)">
                                      <p:cBhvr>
                                        <p:cTn id="15" dur="500"/>
                                        <p:tgtEl>
                                          <p:spTgt spid="15"/>
                                        </p:tgtEl>
                                      </p:cBhvr>
                                    </p:animEffect>
                                  </p:childTnLst>
                                </p:cTn>
                              </p:par>
                              <p:par>
                                <p:cTn id="16" presetID="16" presetClass="entr" presetSubtype="21"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arn(inVertical)">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barn(inVertical)">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barn(inVertical)">
                                      <p:cBhvr>
                                        <p:cTn id="28" dur="500"/>
                                        <p:tgtEl>
                                          <p:spTgt spid="18"/>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barn(inVertical)">
                                      <p:cBhvr>
                                        <p:cTn id="33" dur="500"/>
                                        <p:tgtEl>
                                          <p:spTgt spid="20"/>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barn(inVertical)">
                                      <p:cBhvr>
                                        <p:cTn id="3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5" grpId="0" animBg="1"/>
      <p:bldP spid="17" grpId="0"/>
      <p:bldP spid="18" grpId="0"/>
      <p:bldP spid="20" grpId="0" animBg="1"/>
      <p:bldP spid="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表格 7"/>
          <p:cNvGraphicFramePr>
            <a:graphicFrameLocks noGrp="1"/>
          </p:cNvGraphicFramePr>
          <p:nvPr/>
        </p:nvGraphicFramePr>
        <p:xfrm>
          <a:off x="-76200" y="280730"/>
          <a:ext cx="12344400" cy="6421121"/>
        </p:xfrm>
        <a:graphic>
          <a:graphicData uri="http://schemas.openxmlformats.org/drawingml/2006/table">
            <a:tbl>
              <a:tblPr firstRow="1" bandRow="1">
                <a:effectLst>
                  <a:outerShdw blurRad="50800" dist="38100" dir="5400000" algn="t" rotWithShape="0">
                    <a:prstClr val="black">
                      <a:alpha val="40000"/>
                    </a:prstClr>
                  </a:outerShdw>
                </a:effectLst>
                <a:tableStyleId>{7DF18680-E054-41AD-8BC1-D1AEF772440D}</a:tableStyleId>
              </a:tblPr>
              <a:tblGrid>
                <a:gridCol w="1043189"/>
                <a:gridCol w="6166815"/>
                <a:gridCol w="3848521"/>
                <a:gridCol w="1285875"/>
              </a:tblGrid>
              <a:tr h="394182">
                <a:tc>
                  <a:txBody>
                    <a:bodyPr/>
                    <a:lstStyle/>
                    <a:p>
                      <a:pPr algn="ctr"/>
                      <a:endParaRPr lang="zh-CN" altLang="en-US" sz="2100" dirty="0">
                        <a:latin typeface="宋体" panose="02010600030101010101" pitchFamily="2" charset="-122"/>
                        <a:ea typeface="宋体" panose="02010600030101010101" pitchFamily="2" charset="-122"/>
                      </a:endParaRPr>
                    </a:p>
                  </a:txBody>
                  <a:tcPr marL="60960" marR="60960" marT="30480" marB="30480">
                    <a:solidFill>
                      <a:srgbClr val="5577DD"/>
                    </a:solidFill>
                  </a:tcPr>
                </a:tc>
                <a:tc>
                  <a:txBody>
                    <a:bodyPr/>
                    <a:lstStyle/>
                    <a:p>
                      <a:pPr algn="ct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                    topics</a:t>
                      </a:r>
                      <a:endParaRPr lang="zh-CN" altLang="en-US" sz="2400" dirty="0">
                        <a:latin typeface="Times New Roman" panose="02020603050405020304" pitchFamily="18" charset="0"/>
                        <a:ea typeface="宋体" panose="02010600030101010101" pitchFamily="2" charset="-122"/>
                        <a:cs typeface="Times New Roman" panose="02020603050405020304" pitchFamily="18" charset="0"/>
                      </a:endParaRPr>
                    </a:p>
                  </a:txBody>
                  <a:tcPr marL="60960" marR="60960" marT="30480" marB="30480">
                    <a:solidFill>
                      <a:srgbClr val="5577DD"/>
                    </a:solidFill>
                  </a:tcPr>
                </a:tc>
                <a:tc>
                  <a:txBody>
                    <a:bodyPr/>
                    <a:lstStyle/>
                    <a:p>
                      <a:pPr algn="ct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focus</a:t>
                      </a:r>
                      <a:endParaRPr lang="zh-CN" altLang="en-US" sz="2400" dirty="0">
                        <a:latin typeface="Times New Roman" panose="02020603050405020304" pitchFamily="18" charset="0"/>
                        <a:ea typeface="宋体" panose="02010600030101010101" pitchFamily="2" charset="-122"/>
                        <a:cs typeface="Times New Roman" panose="02020603050405020304" pitchFamily="18" charset="0"/>
                      </a:endParaRPr>
                    </a:p>
                  </a:txBody>
                  <a:tcPr marL="60960" marR="60960" marT="30480" marB="30480">
                    <a:solidFill>
                      <a:srgbClr val="5577DD"/>
                    </a:solidFill>
                  </a:tcPr>
                </a:tc>
                <a:tc>
                  <a:txBody>
                    <a:bodyPr/>
                    <a:lstStyle/>
                    <a:p>
                      <a:pPr algn="ctr"/>
                      <a:r>
                        <a:rPr lang="en-US" altLang="zh-CN" sz="2100" dirty="0">
                          <a:latin typeface="Times New Roman" panose="02020603050405020304" pitchFamily="18" charset="0"/>
                          <a:ea typeface="宋体" panose="02010600030101010101" pitchFamily="2" charset="-122"/>
                          <a:cs typeface="Times New Roman" panose="02020603050405020304" pitchFamily="18" charset="0"/>
                        </a:rPr>
                        <a:t>styles</a:t>
                      </a:r>
                      <a:endParaRPr lang="zh-CN" altLang="en-US" sz="2100" dirty="0">
                        <a:latin typeface="Times New Roman" panose="02020603050405020304" pitchFamily="18" charset="0"/>
                        <a:ea typeface="宋体" panose="02010600030101010101" pitchFamily="2" charset="-122"/>
                        <a:cs typeface="Times New Roman" panose="02020603050405020304" pitchFamily="18" charset="0"/>
                      </a:endParaRPr>
                    </a:p>
                  </a:txBody>
                  <a:tcPr marL="60960" marR="60960" marT="30480" marB="30480">
                    <a:solidFill>
                      <a:srgbClr val="5577DD"/>
                    </a:solidFill>
                  </a:tcPr>
                </a:tc>
              </a:tr>
              <a:tr h="1483360">
                <a:tc>
                  <a:txBody>
                    <a:bodyPr/>
                    <a:lstStyle/>
                    <a:p>
                      <a:pPr algn="ctr">
                        <a:lnSpc>
                          <a:spcPts val="1800"/>
                        </a:lnSpc>
                      </a:pPr>
                      <a:r>
                        <a:rPr lang="zh-CN" altLang="en-US" sz="2100" dirty="0">
                          <a:latin typeface="宋体" panose="02010600030101010101" pitchFamily="2" charset="-122"/>
                          <a:ea typeface="宋体" panose="02010600030101010101" pitchFamily="2" charset="-122"/>
                        </a:rPr>
                        <a:t>智育</a:t>
                      </a:r>
                      <a:endParaRPr lang="zh-CN" altLang="en-US" sz="2100" dirty="0">
                        <a:latin typeface="宋体" panose="02010600030101010101" pitchFamily="2" charset="-122"/>
                        <a:ea typeface="宋体" panose="02010600030101010101" pitchFamily="2" charset="-122"/>
                      </a:endParaRPr>
                    </a:p>
                  </a:txBody>
                  <a:tcPr marL="60960" marR="60960" marT="30480" marB="30480" anchor="ctr"/>
                </a:tc>
                <a:tc>
                  <a:txBody>
                    <a:bodyPr/>
                    <a:lstStyle/>
                    <a:p>
                      <a:pPr marL="342900" indent="-342900">
                        <a:lnSpc>
                          <a:spcPts val="1800"/>
                        </a:lnSpc>
                        <a:buFont typeface="Wingdings" panose="05000000000000000000" pitchFamily="2" charset="2"/>
                        <a:buChar char="l"/>
                      </a:pPr>
                      <a:r>
                        <a:rPr lang="zh-CN" altLang="en-US" sz="1600" b="1" dirty="0">
                          <a:latin typeface="Times New Roman" panose="02020603050405020304" pitchFamily="18" charset="0"/>
                          <a:ea typeface="宋体" panose="02010600030101010101" pitchFamily="2" charset="-122"/>
                          <a:cs typeface="Times New Roman" panose="02020603050405020304" pitchFamily="18" charset="0"/>
                        </a:rPr>
                        <a:t>科技与学习</a:t>
                      </a:r>
                      <a:endParaRPr lang="en-US" altLang="zh-CN" sz="1600" b="1" dirty="0">
                        <a:latin typeface="Times New Roman" panose="02020603050405020304" pitchFamily="18" charset="0"/>
                        <a:ea typeface="宋体" panose="02010600030101010101" pitchFamily="2" charset="-122"/>
                        <a:cs typeface="Times New Roman" panose="02020603050405020304" pitchFamily="18" charset="0"/>
                      </a:endParaRPr>
                    </a:p>
                    <a:p>
                      <a:pPr marL="0" indent="0">
                        <a:lnSpc>
                          <a:spcPts val="1800"/>
                        </a:lnSpc>
                        <a:buFont typeface="Wingdings" panose="05000000000000000000" pitchFamily="2" charset="2"/>
                        <a:buNone/>
                      </a:pPr>
                      <a:r>
                        <a:rPr lang="zh-CN" altLang="en-US" sz="16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1600" dirty="0">
                          <a:solidFill>
                            <a:srgbClr val="466EE6"/>
                          </a:solidFill>
                          <a:latin typeface="Times New Roman" panose="02020603050405020304" pitchFamily="18" charset="0"/>
                          <a:ea typeface="宋体" panose="02010600030101010101" pitchFamily="2" charset="-122"/>
                          <a:cs typeface="Times New Roman" panose="02020603050405020304" pitchFamily="18" charset="0"/>
                        </a:rPr>
                        <a:t>2021</a:t>
                      </a:r>
                      <a:r>
                        <a:rPr lang="zh-CN" altLang="en-US" sz="1600" dirty="0">
                          <a:solidFill>
                            <a:srgbClr val="466EE6"/>
                          </a:solidFill>
                          <a:latin typeface="Times New Roman" panose="02020603050405020304" pitchFamily="18" charset="0"/>
                          <a:ea typeface="宋体" panose="02010600030101010101" pitchFamily="2" charset="-122"/>
                          <a:cs typeface="Times New Roman" panose="02020603050405020304" pitchFamily="18" charset="0"/>
                        </a:rPr>
                        <a:t>全国乙卷“在线学习者”</a:t>
                      </a:r>
                      <a:r>
                        <a:rPr lang="zh-CN" altLang="en-US" sz="1600" dirty="0">
                          <a:latin typeface="Times New Roman" panose="02020603050405020304" pitchFamily="18" charset="0"/>
                          <a:ea typeface="宋体" panose="02010600030101010101" pitchFamily="2" charset="-122"/>
                          <a:cs typeface="Times New Roman" panose="02020603050405020304" pitchFamily="18" charset="0"/>
                        </a:rPr>
                        <a:t> ）</a:t>
                      </a:r>
                      <a:endParaRPr lang="zh-CN" altLang="en-US" sz="16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a:lnSpc>
                          <a:spcPts val="1800"/>
                        </a:lnSpc>
                        <a:buFont typeface="Wingdings" panose="05000000000000000000" pitchFamily="2" charset="2"/>
                        <a:buChar char="l"/>
                      </a:pPr>
                      <a:r>
                        <a:rPr lang="zh-CN" altLang="en-US" sz="1600" b="1" dirty="0">
                          <a:latin typeface="Times New Roman" panose="02020603050405020304" pitchFamily="18" charset="0"/>
                          <a:ea typeface="宋体" panose="02010600030101010101" pitchFamily="2" charset="-122"/>
                          <a:cs typeface="Times New Roman" panose="02020603050405020304" pitchFamily="18" charset="0"/>
                        </a:rPr>
                        <a:t>语言学习</a:t>
                      </a:r>
                      <a:endParaRPr lang="en-US" altLang="zh-CN" sz="1600" b="1" dirty="0">
                        <a:latin typeface="Times New Roman" panose="02020603050405020304" pitchFamily="18" charset="0"/>
                        <a:ea typeface="宋体" panose="02010600030101010101" pitchFamily="2" charset="-122"/>
                        <a:cs typeface="Times New Roman" panose="02020603050405020304" pitchFamily="18" charset="0"/>
                      </a:endParaRPr>
                    </a:p>
                    <a:p>
                      <a:pPr marL="0" indent="0">
                        <a:lnSpc>
                          <a:spcPts val="1800"/>
                        </a:lnSpc>
                        <a:buFont typeface="Wingdings" panose="05000000000000000000" pitchFamily="2" charset="2"/>
                        <a:buNone/>
                      </a:pPr>
                      <a:r>
                        <a:rPr lang="zh-CN" altLang="en-US" sz="16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1600" dirty="0">
                          <a:solidFill>
                            <a:srgbClr val="466EE6"/>
                          </a:solidFill>
                          <a:latin typeface="Times New Roman" panose="02020603050405020304" pitchFamily="18" charset="0"/>
                          <a:ea typeface="宋体" panose="02010600030101010101" pitchFamily="2" charset="-122"/>
                          <a:cs typeface="Times New Roman" panose="02020603050405020304" pitchFamily="18" charset="0"/>
                        </a:rPr>
                        <a:t>2022</a:t>
                      </a:r>
                      <a:r>
                        <a:rPr lang="zh-CN" altLang="en-US" sz="1600" dirty="0">
                          <a:solidFill>
                            <a:srgbClr val="466EE6"/>
                          </a:solidFill>
                          <a:latin typeface="Times New Roman" panose="02020603050405020304" pitchFamily="18" charset="0"/>
                          <a:ea typeface="宋体" panose="02010600030101010101" pitchFamily="2" charset="-122"/>
                          <a:cs typeface="Times New Roman" panose="02020603050405020304" pitchFamily="18" charset="0"/>
                        </a:rPr>
                        <a:t>全国乙卷“课外英语学习”</a:t>
                      </a:r>
                      <a:r>
                        <a:rPr lang="zh-CN" altLang="en-US" sz="16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1600" dirty="0">
                          <a:latin typeface="Times New Roman" panose="02020603050405020304" pitchFamily="18" charset="0"/>
                          <a:ea typeface="宋体" panose="02010600030101010101" pitchFamily="2" charset="-122"/>
                          <a:cs typeface="Times New Roman" panose="02020603050405020304" pitchFamily="18" charset="0"/>
                        </a:rPr>
                        <a:t>2020</a:t>
                      </a:r>
                      <a:r>
                        <a:rPr lang="zh-CN" altLang="en-US" sz="1600" dirty="0">
                          <a:latin typeface="Times New Roman" panose="02020603050405020304" pitchFamily="18" charset="0"/>
                          <a:ea typeface="宋体" panose="02010600030101010101" pitchFamily="2" charset="-122"/>
                          <a:cs typeface="Times New Roman" panose="02020603050405020304" pitchFamily="18" charset="0"/>
                        </a:rPr>
                        <a:t>全国</a:t>
                      </a:r>
                      <a:r>
                        <a:rPr lang="en-US" altLang="zh-CN" sz="1600" dirty="0">
                          <a:latin typeface="Times New Roman" panose="02020603050405020304" pitchFamily="18" charset="0"/>
                          <a:ea typeface="宋体" panose="02010600030101010101" pitchFamily="2" charset="-122"/>
                          <a:cs typeface="Times New Roman" panose="02020603050405020304" pitchFamily="18" charset="0"/>
                        </a:rPr>
                        <a:t>III</a:t>
                      </a:r>
                      <a:r>
                        <a:rPr lang="zh-CN" altLang="en-US" sz="1600" dirty="0">
                          <a:latin typeface="Times New Roman" panose="02020603050405020304" pitchFamily="18" charset="0"/>
                          <a:ea typeface="宋体" panose="02010600030101010101" pitchFamily="2" charset="-122"/>
                          <a:cs typeface="Times New Roman" panose="02020603050405020304" pitchFamily="18" charset="0"/>
                        </a:rPr>
                        <a:t>卷“改编短剧”）</a:t>
                      </a:r>
                      <a:endParaRPr lang="zh-CN" altLang="en-US" sz="16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a:lnSpc>
                          <a:spcPts val="1800"/>
                        </a:lnSpc>
                        <a:buFont typeface="Wingdings" panose="05000000000000000000" pitchFamily="2" charset="2"/>
                        <a:buChar char="l"/>
                      </a:pPr>
                      <a:r>
                        <a:rPr lang="zh-CN" altLang="en-US" sz="1600" b="1" dirty="0">
                          <a:latin typeface="Times New Roman" panose="02020603050405020304" pitchFamily="18" charset="0"/>
                          <a:ea typeface="宋体" panose="02010600030101010101" pitchFamily="2" charset="-122"/>
                          <a:cs typeface="Times New Roman" panose="02020603050405020304" pitchFamily="18" charset="0"/>
                        </a:rPr>
                        <a:t>教育创新</a:t>
                      </a:r>
                      <a:endParaRPr lang="en-US" altLang="zh-CN" sz="1600" b="1" dirty="0">
                        <a:latin typeface="Times New Roman" panose="02020603050405020304" pitchFamily="18" charset="0"/>
                        <a:ea typeface="宋体" panose="02010600030101010101" pitchFamily="2" charset="-122"/>
                        <a:cs typeface="Times New Roman" panose="02020603050405020304" pitchFamily="18" charset="0"/>
                      </a:endParaRPr>
                    </a:p>
                    <a:p>
                      <a:pPr marL="0" indent="0">
                        <a:lnSpc>
                          <a:spcPts val="1800"/>
                        </a:lnSpc>
                        <a:buFont typeface="Wingdings" panose="05000000000000000000" pitchFamily="2" charset="2"/>
                        <a:buNone/>
                      </a:pPr>
                      <a:r>
                        <a:rPr lang="zh-CN" altLang="en-US" sz="16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1600" dirty="0">
                          <a:latin typeface="Times New Roman" panose="02020603050405020304" pitchFamily="18" charset="0"/>
                          <a:ea typeface="宋体" panose="02010600030101010101" pitchFamily="2" charset="-122"/>
                          <a:cs typeface="Times New Roman" panose="02020603050405020304" pitchFamily="18" charset="0"/>
                        </a:rPr>
                        <a:t>2024</a:t>
                      </a:r>
                      <a:r>
                        <a:rPr lang="zh-CN" altLang="en-US" sz="1600" dirty="0">
                          <a:latin typeface="Times New Roman" panose="02020603050405020304" pitchFamily="18" charset="0"/>
                          <a:ea typeface="宋体" panose="02010600030101010101" pitchFamily="2" charset="-122"/>
                          <a:cs typeface="Times New Roman" panose="02020603050405020304" pitchFamily="18" charset="0"/>
                        </a:rPr>
                        <a:t>新高考卷“美术课经历”、</a:t>
                      </a:r>
                      <a:r>
                        <a:rPr lang="en-US" altLang="zh-CN" sz="1600" dirty="0">
                          <a:solidFill>
                            <a:srgbClr val="466EE6"/>
                          </a:solidFill>
                          <a:latin typeface="Times New Roman" panose="02020603050405020304" pitchFamily="18" charset="0"/>
                          <a:ea typeface="宋体" panose="02010600030101010101" pitchFamily="2" charset="-122"/>
                          <a:cs typeface="Times New Roman" panose="02020603050405020304" pitchFamily="18" charset="0"/>
                        </a:rPr>
                        <a:t>2022</a:t>
                      </a:r>
                      <a:r>
                        <a:rPr lang="zh-CN" altLang="en-US" sz="1600" dirty="0">
                          <a:solidFill>
                            <a:srgbClr val="466EE6"/>
                          </a:solidFill>
                          <a:latin typeface="Times New Roman" panose="02020603050405020304" pitchFamily="18" charset="0"/>
                          <a:ea typeface="宋体" panose="02010600030101010101" pitchFamily="2" charset="-122"/>
                          <a:cs typeface="Times New Roman" panose="02020603050405020304" pitchFamily="18" charset="0"/>
                        </a:rPr>
                        <a:t>浙江卷“小组学习室”</a:t>
                      </a:r>
                      <a:r>
                        <a:rPr lang="zh-CN" altLang="en-US" sz="1600" dirty="0">
                          <a:latin typeface="Times New Roman" panose="02020603050405020304" pitchFamily="18" charset="0"/>
                          <a:ea typeface="宋体" panose="02010600030101010101" pitchFamily="2" charset="-122"/>
                          <a:cs typeface="Times New Roman" panose="02020603050405020304" pitchFamily="18" charset="0"/>
                        </a:rPr>
                        <a:t>）</a:t>
                      </a:r>
                      <a:endParaRPr lang="en-US" altLang="zh-CN" sz="1600" dirty="0">
                        <a:latin typeface="Times New Roman" panose="02020603050405020304" pitchFamily="18" charset="0"/>
                        <a:ea typeface="宋体" panose="02010600030101010101" pitchFamily="2" charset="-122"/>
                        <a:cs typeface="Times New Roman" panose="02020603050405020304" pitchFamily="18" charset="0"/>
                      </a:endParaRPr>
                    </a:p>
                  </a:txBody>
                  <a:tcPr marL="60960" marR="60960" marT="30480" marB="30480"/>
                </a:tc>
                <a:tc>
                  <a:txBody>
                    <a:bodyPr/>
                    <a:lstStyle/>
                    <a:p>
                      <a:pPr marL="0" indent="0">
                        <a:lnSpc>
                          <a:spcPts val="1800"/>
                        </a:lnSpc>
                        <a:buFont typeface="Arial" panose="020B0604020202020204" pitchFamily="34" charset="0"/>
                        <a:buNone/>
                      </a:pPr>
                      <a:r>
                        <a:rPr lang="zh-CN" altLang="en-US" sz="1600" b="1" dirty="0">
                          <a:latin typeface="宋体" panose="02010600030101010101" pitchFamily="2" charset="-122"/>
                          <a:ea typeface="宋体" panose="02010600030101010101" pitchFamily="2" charset="-122"/>
                        </a:rPr>
                        <a:t>学校生活</a:t>
                      </a:r>
                      <a:endParaRPr lang="en-US" altLang="zh-CN" sz="1600" b="1" dirty="0">
                        <a:latin typeface="宋体" panose="02010600030101010101" pitchFamily="2" charset="-122"/>
                        <a:ea typeface="宋体" panose="02010600030101010101" pitchFamily="2" charset="-122"/>
                      </a:endParaRPr>
                    </a:p>
                    <a:p>
                      <a:pPr marL="514350" indent="-514350">
                        <a:lnSpc>
                          <a:spcPts val="1800"/>
                        </a:lnSpc>
                        <a:buFont typeface="Arial" panose="020B0604020202020204" pitchFamily="34" charset="0"/>
                        <a:buChar char="•"/>
                      </a:pPr>
                      <a:r>
                        <a:rPr lang="zh-CN" altLang="en-US" sz="1600" dirty="0">
                          <a:latin typeface="宋体" panose="02010600030101010101" pitchFamily="2" charset="-122"/>
                          <a:ea typeface="宋体" panose="02010600030101010101" pitchFamily="2" charset="-122"/>
                        </a:rPr>
                        <a:t>分析科技对学习的影响</a:t>
                      </a:r>
                      <a:endParaRPr lang="en-US" altLang="zh-CN" sz="1600" dirty="0">
                        <a:latin typeface="宋体" panose="02010600030101010101" pitchFamily="2" charset="-122"/>
                        <a:ea typeface="宋体" panose="02010600030101010101" pitchFamily="2" charset="-122"/>
                      </a:endParaRPr>
                    </a:p>
                    <a:p>
                      <a:pPr marL="0" indent="0">
                        <a:lnSpc>
                          <a:spcPts val="1800"/>
                        </a:lnSpc>
                        <a:buFont typeface="Arial" panose="020B0604020202020204" pitchFamily="34" charset="0"/>
                        <a:buNone/>
                      </a:pPr>
                      <a:r>
                        <a:rPr lang="zh-CN" altLang="en-US" sz="1600" dirty="0">
                          <a:latin typeface="宋体" panose="02010600030101010101" pitchFamily="2" charset="-122"/>
                          <a:ea typeface="宋体" panose="02010600030101010101" pitchFamily="2" charset="-122"/>
                        </a:rPr>
                        <a:t>（利弊对比）。</a:t>
                      </a:r>
                      <a:endParaRPr lang="zh-CN" altLang="en-US" sz="1600" dirty="0">
                        <a:latin typeface="宋体" panose="02010600030101010101" pitchFamily="2" charset="-122"/>
                        <a:ea typeface="宋体" panose="02010600030101010101" pitchFamily="2" charset="-122"/>
                      </a:endParaRPr>
                    </a:p>
                    <a:p>
                      <a:pPr marL="514350" indent="-514350">
                        <a:lnSpc>
                          <a:spcPts val="1800"/>
                        </a:lnSpc>
                        <a:buFont typeface="Arial" panose="020B0604020202020204" pitchFamily="34" charset="0"/>
                        <a:buChar char="•"/>
                      </a:pPr>
                      <a:r>
                        <a:rPr lang="zh-CN" altLang="en-US" sz="1600" dirty="0">
                          <a:latin typeface="宋体" panose="02010600030101010101" pitchFamily="2" charset="-122"/>
                          <a:ea typeface="宋体" panose="02010600030101010101" pitchFamily="2" charset="-122"/>
                        </a:rPr>
                        <a:t>探讨学习方法</a:t>
                      </a:r>
                      <a:endParaRPr lang="en-US" altLang="zh-CN" sz="1600" dirty="0">
                        <a:latin typeface="宋体" panose="02010600030101010101" pitchFamily="2" charset="-122"/>
                        <a:ea typeface="宋体" panose="02010600030101010101" pitchFamily="2" charset="-122"/>
                      </a:endParaRPr>
                    </a:p>
                    <a:p>
                      <a:pPr marL="0" indent="0">
                        <a:lnSpc>
                          <a:spcPts val="1800"/>
                        </a:lnSpc>
                        <a:buFont typeface="Arial" panose="020B0604020202020204" pitchFamily="34" charset="0"/>
                        <a:buNone/>
                      </a:pPr>
                      <a:r>
                        <a:rPr lang="zh-CN" altLang="en-US" sz="1600" dirty="0">
                          <a:latin typeface="宋体" panose="02010600030101010101" pitchFamily="2" charset="-122"/>
                          <a:ea typeface="宋体" panose="02010600030101010101" pitchFamily="2" charset="-122"/>
                        </a:rPr>
                        <a:t>（调查结果分析）。</a:t>
                      </a:r>
                      <a:endParaRPr lang="zh-CN" altLang="en-US" sz="1600" dirty="0">
                        <a:latin typeface="宋体" panose="02010600030101010101" pitchFamily="2" charset="-122"/>
                        <a:ea typeface="宋体" panose="02010600030101010101" pitchFamily="2" charset="-122"/>
                      </a:endParaRPr>
                    </a:p>
                  </a:txBody>
                  <a:tcPr marL="60960" marR="60960" marT="30480" marB="30480" anchor="ctr"/>
                </a:tc>
                <a:tc>
                  <a:txBody>
                    <a:bodyPr/>
                    <a:lstStyle/>
                    <a:p>
                      <a:pPr algn="ctr">
                        <a:lnSpc>
                          <a:spcPts val="1800"/>
                        </a:lnSpc>
                      </a:pPr>
                      <a:r>
                        <a:rPr lang="zh-CN" altLang="en-US" sz="1600" dirty="0">
                          <a:latin typeface="宋体" panose="02010600030101010101" pitchFamily="2" charset="-122"/>
                          <a:ea typeface="宋体" panose="02010600030101010101" pitchFamily="2" charset="-122"/>
                        </a:rPr>
                        <a:t>建议信</a:t>
                      </a:r>
                      <a:endParaRPr lang="en-US" altLang="zh-CN" sz="1600" dirty="0">
                        <a:latin typeface="宋体" panose="02010600030101010101" pitchFamily="2" charset="-122"/>
                        <a:ea typeface="宋体" panose="02010600030101010101" pitchFamily="2" charset="-122"/>
                      </a:endParaRPr>
                    </a:p>
                    <a:p>
                      <a:pPr algn="ctr">
                        <a:lnSpc>
                          <a:spcPts val="1800"/>
                        </a:lnSpc>
                      </a:pPr>
                      <a:r>
                        <a:rPr lang="zh-CN" altLang="en-US" sz="1600" dirty="0">
                          <a:latin typeface="宋体" panose="02010600030101010101" pitchFamily="2" charset="-122"/>
                          <a:ea typeface="宋体" panose="02010600030101010101" pitchFamily="2" charset="-122"/>
                        </a:rPr>
                        <a:t>咨询信</a:t>
                      </a:r>
                      <a:endParaRPr lang="en-US" altLang="zh-CN" sz="1600" dirty="0">
                        <a:latin typeface="宋体" panose="02010600030101010101" pitchFamily="2" charset="-122"/>
                        <a:ea typeface="宋体" panose="02010600030101010101" pitchFamily="2" charset="-122"/>
                      </a:endParaRPr>
                    </a:p>
                    <a:p>
                      <a:pPr algn="ctr">
                        <a:lnSpc>
                          <a:spcPts val="1800"/>
                        </a:lnSpc>
                      </a:pPr>
                      <a:r>
                        <a:rPr lang="zh-CN" altLang="en-US" sz="1600" dirty="0">
                          <a:latin typeface="宋体" panose="02010600030101010101" pitchFamily="2" charset="-122"/>
                          <a:ea typeface="宋体" panose="02010600030101010101" pitchFamily="2" charset="-122"/>
                        </a:rPr>
                        <a:t>投稿</a:t>
                      </a:r>
                      <a:endParaRPr lang="en-US" altLang="zh-CN" sz="1600" dirty="0">
                        <a:latin typeface="宋体" panose="02010600030101010101" pitchFamily="2" charset="-122"/>
                        <a:ea typeface="宋体" panose="02010600030101010101" pitchFamily="2" charset="-122"/>
                      </a:endParaRPr>
                    </a:p>
                    <a:p>
                      <a:pPr algn="ctr">
                        <a:lnSpc>
                          <a:spcPts val="1800"/>
                        </a:lnSpc>
                      </a:pPr>
                      <a:r>
                        <a:rPr lang="zh-CN" altLang="en-US" sz="1600" dirty="0">
                          <a:latin typeface="宋体" panose="02010600030101010101" pitchFamily="2" charset="-122"/>
                          <a:ea typeface="宋体" panose="02010600030101010101" pitchFamily="2" charset="-122"/>
                        </a:rPr>
                        <a:t>告知信</a:t>
                      </a:r>
                      <a:endParaRPr lang="en-US" altLang="zh-CN" sz="1600" dirty="0">
                        <a:latin typeface="宋体" panose="02010600030101010101" pitchFamily="2" charset="-122"/>
                        <a:ea typeface="宋体" panose="02010600030101010101" pitchFamily="2" charset="-122"/>
                      </a:endParaRPr>
                    </a:p>
                    <a:p>
                      <a:pPr algn="ctr">
                        <a:lnSpc>
                          <a:spcPts val="1800"/>
                        </a:lnSpc>
                      </a:pPr>
                      <a:r>
                        <a:rPr lang="zh-CN" altLang="en-US" sz="1600" dirty="0">
                          <a:latin typeface="宋体" panose="02010600030101010101" pitchFamily="2" charset="-122"/>
                          <a:ea typeface="宋体" panose="02010600030101010101" pitchFamily="2" charset="-122"/>
                        </a:rPr>
                        <a:t>演讲稿</a:t>
                      </a:r>
                      <a:endParaRPr lang="zh-CN" altLang="en-US" sz="1600" dirty="0">
                        <a:latin typeface="宋体" panose="02010600030101010101" pitchFamily="2" charset="-122"/>
                        <a:ea typeface="宋体" panose="02010600030101010101" pitchFamily="2" charset="-122"/>
                      </a:endParaRPr>
                    </a:p>
                  </a:txBody>
                  <a:tcPr marL="60960" marR="60960" marT="30480" marB="30480" anchor="ctr"/>
                </a:tc>
              </a:tr>
              <a:tr h="1483360">
                <a:tc>
                  <a:txBody>
                    <a:bodyPr/>
                    <a:lstStyle/>
                    <a:p>
                      <a:pPr algn="ctr">
                        <a:lnSpc>
                          <a:spcPts val="1800"/>
                        </a:lnSpc>
                      </a:pPr>
                      <a:r>
                        <a:rPr lang="zh-CN" altLang="en-US" sz="2100" dirty="0">
                          <a:latin typeface="宋体" panose="02010600030101010101" pitchFamily="2" charset="-122"/>
                          <a:ea typeface="宋体" panose="02010600030101010101" pitchFamily="2" charset="-122"/>
                        </a:rPr>
                        <a:t>德育</a:t>
                      </a:r>
                      <a:endParaRPr lang="zh-CN" altLang="en-US" sz="2100" dirty="0">
                        <a:latin typeface="宋体" panose="02010600030101010101" pitchFamily="2" charset="-122"/>
                        <a:ea typeface="宋体" panose="02010600030101010101" pitchFamily="2" charset="-122"/>
                      </a:endParaRPr>
                    </a:p>
                  </a:txBody>
                  <a:tcPr marL="60960" marR="60960" marT="30480" marB="30480" anchor="ctr"/>
                </a:tc>
                <a:tc>
                  <a:txBody>
                    <a:bodyPr/>
                    <a:lstStyle/>
                    <a:p>
                      <a:pPr marL="342900" indent="-342900">
                        <a:lnSpc>
                          <a:spcPts val="1800"/>
                        </a:lnSpc>
                        <a:buFont typeface="Wingdings" panose="05000000000000000000" pitchFamily="2" charset="2"/>
                        <a:buChar char="l"/>
                      </a:pPr>
                      <a:r>
                        <a:rPr lang="zh-CN" altLang="en-US" sz="1600" b="1" dirty="0">
                          <a:latin typeface="Times New Roman" panose="02020603050405020304" pitchFamily="18" charset="0"/>
                          <a:ea typeface="宋体" panose="02010600030101010101" pitchFamily="2" charset="-122"/>
                          <a:cs typeface="Times New Roman" panose="02020603050405020304" pitchFamily="18" charset="0"/>
                        </a:rPr>
                        <a:t>环保倡议</a:t>
                      </a:r>
                      <a:endParaRPr lang="en-US" altLang="zh-CN" sz="1600" b="1" dirty="0">
                        <a:latin typeface="Times New Roman" panose="02020603050405020304" pitchFamily="18" charset="0"/>
                        <a:ea typeface="宋体" panose="02010600030101010101" pitchFamily="2" charset="-122"/>
                        <a:cs typeface="Times New Roman" panose="02020603050405020304" pitchFamily="18" charset="0"/>
                      </a:endParaRPr>
                    </a:p>
                    <a:p>
                      <a:pPr>
                        <a:lnSpc>
                          <a:spcPts val="1800"/>
                        </a:lnSpc>
                      </a:pPr>
                      <a:r>
                        <a:rPr lang="zh-CN" altLang="en-US" sz="16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1600" dirty="0">
                          <a:solidFill>
                            <a:srgbClr val="466EE6"/>
                          </a:solidFill>
                          <a:latin typeface="Times New Roman" panose="02020603050405020304" pitchFamily="18" charset="0"/>
                          <a:ea typeface="宋体" panose="02010600030101010101" pitchFamily="2" charset="-122"/>
                          <a:cs typeface="Times New Roman" panose="02020603050405020304" pitchFamily="18" charset="0"/>
                        </a:rPr>
                        <a:t>2022</a:t>
                      </a:r>
                      <a:r>
                        <a:rPr lang="zh-CN" altLang="en-US" sz="1600" dirty="0">
                          <a:solidFill>
                            <a:srgbClr val="466EE6"/>
                          </a:solidFill>
                          <a:latin typeface="Times New Roman" panose="02020603050405020304" pitchFamily="18" charset="0"/>
                          <a:ea typeface="宋体" panose="02010600030101010101" pitchFamily="2" charset="-122"/>
                          <a:cs typeface="Times New Roman" panose="02020603050405020304" pitchFamily="18" charset="0"/>
                        </a:rPr>
                        <a:t>甲卷“海洋保护”</a:t>
                      </a:r>
                      <a:r>
                        <a:rPr lang="zh-CN" altLang="en-US" sz="16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1600" dirty="0">
                          <a:latin typeface="Times New Roman" panose="02020603050405020304" pitchFamily="18" charset="0"/>
                          <a:ea typeface="宋体" panose="02010600030101010101" pitchFamily="2" charset="-122"/>
                          <a:cs typeface="Times New Roman" panose="02020603050405020304" pitchFamily="18" charset="0"/>
                        </a:rPr>
                        <a:t>2020</a:t>
                      </a:r>
                      <a:r>
                        <a:rPr lang="zh-CN" altLang="en-US" sz="1600" dirty="0">
                          <a:latin typeface="Times New Roman" panose="02020603050405020304" pitchFamily="18" charset="0"/>
                          <a:ea typeface="宋体" panose="02010600030101010101" pitchFamily="2" charset="-122"/>
                          <a:cs typeface="Times New Roman" panose="02020603050405020304" pitchFamily="18" charset="0"/>
                        </a:rPr>
                        <a:t>全国</a:t>
                      </a:r>
                      <a:r>
                        <a:rPr lang="en-US" altLang="zh-CN" sz="1600" dirty="0">
                          <a:latin typeface="Times New Roman" panose="02020603050405020304" pitchFamily="18" charset="0"/>
                          <a:ea typeface="宋体" panose="02010600030101010101" pitchFamily="2" charset="-122"/>
                          <a:cs typeface="Times New Roman" panose="02020603050405020304" pitchFamily="18" charset="0"/>
                        </a:rPr>
                        <a:t>I</a:t>
                      </a:r>
                      <a:r>
                        <a:rPr lang="zh-CN" altLang="en-US" sz="1600" dirty="0">
                          <a:latin typeface="Times New Roman" panose="02020603050405020304" pitchFamily="18" charset="0"/>
                          <a:ea typeface="宋体" panose="02010600030101010101" pitchFamily="2" charset="-122"/>
                          <a:cs typeface="Times New Roman" panose="02020603050405020304" pitchFamily="18" charset="0"/>
                        </a:rPr>
                        <a:t>卷“尊敬的人”）</a:t>
                      </a:r>
                      <a:endParaRPr lang="zh-CN" altLang="en-US" sz="16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a:lnSpc>
                          <a:spcPts val="1800"/>
                        </a:lnSpc>
                        <a:buFont typeface="Wingdings" panose="05000000000000000000" pitchFamily="2" charset="2"/>
                        <a:buChar char="l"/>
                      </a:pPr>
                      <a:r>
                        <a:rPr lang="zh-CN" altLang="en-US" sz="1600" b="1" dirty="0">
                          <a:latin typeface="Times New Roman" panose="02020603050405020304" pitchFamily="18" charset="0"/>
                          <a:ea typeface="宋体" panose="02010600030101010101" pitchFamily="2" charset="-122"/>
                          <a:cs typeface="Times New Roman" panose="02020603050405020304" pitchFamily="18" charset="0"/>
                        </a:rPr>
                        <a:t>文化尊重</a:t>
                      </a:r>
                      <a:endParaRPr lang="en-US" altLang="zh-CN" sz="1600" b="1" dirty="0">
                        <a:latin typeface="Times New Roman" panose="02020603050405020304" pitchFamily="18" charset="0"/>
                        <a:ea typeface="宋体" panose="02010600030101010101" pitchFamily="2" charset="-122"/>
                        <a:cs typeface="Times New Roman" panose="02020603050405020304" pitchFamily="18" charset="0"/>
                      </a:endParaRPr>
                    </a:p>
                    <a:p>
                      <a:pPr>
                        <a:lnSpc>
                          <a:spcPts val="1800"/>
                        </a:lnSpc>
                      </a:pPr>
                      <a:r>
                        <a:rPr lang="zh-CN" altLang="en-US" sz="16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1600" dirty="0">
                          <a:latin typeface="Times New Roman" panose="02020603050405020304" pitchFamily="18" charset="0"/>
                          <a:ea typeface="宋体" panose="02010600030101010101" pitchFamily="2" charset="-122"/>
                          <a:cs typeface="Times New Roman" panose="02020603050405020304" pitchFamily="18" charset="0"/>
                        </a:rPr>
                        <a:t>2018</a:t>
                      </a:r>
                      <a:r>
                        <a:rPr lang="zh-CN" altLang="en-US" sz="1600" dirty="0">
                          <a:latin typeface="Times New Roman" panose="02020603050405020304" pitchFamily="18" charset="0"/>
                          <a:ea typeface="宋体" panose="02010600030101010101" pitchFamily="2" charset="-122"/>
                          <a:cs typeface="Times New Roman" panose="02020603050405020304" pitchFamily="18" charset="0"/>
                        </a:rPr>
                        <a:t>全国</a:t>
                      </a:r>
                      <a:r>
                        <a:rPr lang="en-US" altLang="zh-CN" sz="1600" dirty="0">
                          <a:latin typeface="Times New Roman" panose="02020603050405020304" pitchFamily="18" charset="0"/>
                          <a:ea typeface="宋体" panose="02010600030101010101" pitchFamily="2" charset="-122"/>
                          <a:cs typeface="Times New Roman" panose="02020603050405020304" pitchFamily="18" charset="0"/>
                        </a:rPr>
                        <a:t>I</a:t>
                      </a:r>
                      <a:r>
                        <a:rPr lang="zh-CN" altLang="en-US" sz="1600" dirty="0">
                          <a:latin typeface="Times New Roman" panose="02020603050405020304" pitchFamily="18" charset="0"/>
                          <a:ea typeface="宋体" panose="02010600030101010101" pitchFamily="2" charset="-122"/>
                          <a:cs typeface="Times New Roman" panose="02020603050405020304" pitchFamily="18" charset="0"/>
                        </a:rPr>
                        <a:t>卷“做客习俗”、</a:t>
                      </a:r>
                      <a:r>
                        <a:rPr lang="en-US" altLang="zh-CN" sz="1600" dirty="0">
                          <a:solidFill>
                            <a:srgbClr val="466EE6"/>
                          </a:solidFill>
                          <a:latin typeface="Times New Roman" panose="02020603050405020304" pitchFamily="18" charset="0"/>
                          <a:ea typeface="宋体" panose="02010600030101010101" pitchFamily="2" charset="-122"/>
                          <a:cs typeface="Times New Roman" panose="02020603050405020304" pitchFamily="18" charset="0"/>
                        </a:rPr>
                        <a:t>2025</a:t>
                      </a:r>
                      <a:r>
                        <a:rPr lang="zh-CN" altLang="en-US" sz="1600" dirty="0">
                          <a:solidFill>
                            <a:srgbClr val="466EE6"/>
                          </a:solidFill>
                          <a:latin typeface="Times New Roman" panose="02020603050405020304" pitchFamily="18" charset="0"/>
                          <a:ea typeface="宋体" panose="02010600030101010101" pitchFamily="2" charset="-122"/>
                          <a:cs typeface="Times New Roman" panose="02020603050405020304" pitchFamily="18" charset="0"/>
                        </a:rPr>
                        <a:t>浙江</a:t>
                      </a:r>
                      <a:r>
                        <a:rPr lang="en-US" altLang="zh-CN" sz="1600" dirty="0">
                          <a:solidFill>
                            <a:srgbClr val="466EE6"/>
                          </a:solidFill>
                          <a:latin typeface="Times New Roman" panose="02020603050405020304" pitchFamily="18" charset="0"/>
                          <a:ea typeface="宋体" panose="02010600030101010101" pitchFamily="2" charset="-122"/>
                          <a:cs typeface="Times New Roman" panose="02020603050405020304" pitchFamily="18" charset="0"/>
                        </a:rPr>
                        <a:t>1</a:t>
                      </a:r>
                      <a:r>
                        <a:rPr lang="zh-CN" altLang="en-US" sz="1600" dirty="0">
                          <a:solidFill>
                            <a:srgbClr val="466EE6"/>
                          </a:solidFill>
                          <a:latin typeface="Times New Roman" panose="02020603050405020304" pitchFamily="18" charset="0"/>
                          <a:ea typeface="宋体" panose="02010600030101010101" pitchFamily="2" charset="-122"/>
                          <a:cs typeface="Times New Roman" panose="02020603050405020304" pitchFamily="18" charset="0"/>
                        </a:rPr>
                        <a:t>月“校园内拍短视频”</a:t>
                      </a:r>
                      <a:r>
                        <a:rPr lang="zh-CN" altLang="en-US" sz="1600" dirty="0">
                          <a:latin typeface="Times New Roman" panose="02020603050405020304" pitchFamily="18" charset="0"/>
                          <a:ea typeface="宋体" panose="02010600030101010101" pitchFamily="2" charset="-122"/>
                          <a:cs typeface="Times New Roman" panose="02020603050405020304" pitchFamily="18" charset="0"/>
                        </a:rPr>
                        <a:t>）</a:t>
                      </a:r>
                      <a:endParaRPr lang="zh-CN" altLang="en-US" sz="16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a:lnSpc>
                          <a:spcPts val="1800"/>
                        </a:lnSpc>
                        <a:buFont typeface="Wingdings" panose="05000000000000000000" pitchFamily="2" charset="2"/>
                        <a:buChar char="l"/>
                      </a:pPr>
                      <a:r>
                        <a:rPr lang="zh-CN" altLang="en-US" sz="1600" b="1" dirty="0">
                          <a:latin typeface="Times New Roman" panose="02020603050405020304" pitchFamily="18" charset="0"/>
                          <a:ea typeface="宋体" panose="02010600030101010101" pitchFamily="2" charset="-122"/>
                          <a:cs typeface="Times New Roman" panose="02020603050405020304" pitchFamily="18" charset="0"/>
                        </a:rPr>
                        <a:t>公益行动</a:t>
                      </a:r>
                      <a:endParaRPr lang="en-US" altLang="zh-CN" sz="1600" b="1" dirty="0">
                        <a:latin typeface="Times New Roman" panose="02020603050405020304" pitchFamily="18" charset="0"/>
                        <a:ea typeface="宋体" panose="02010600030101010101" pitchFamily="2" charset="-122"/>
                        <a:cs typeface="Times New Roman" panose="02020603050405020304" pitchFamily="18" charset="0"/>
                      </a:endParaRPr>
                    </a:p>
                    <a:p>
                      <a:pPr>
                        <a:lnSpc>
                          <a:spcPts val="1800"/>
                        </a:lnSpc>
                      </a:pPr>
                      <a:r>
                        <a:rPr lang="zh-CN" altLang="en-US" sz="16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1600" dirty="0">
                          <a:latin typeface="Times New Roman" panose="02020603050405020304" pitchFamily="18" charset="0"/>
                          <a:ea typeface="宋体" panose="02010600030101010101" pitchFamily="2" charset="-122"/>
                          <a:cs typeface="Times New Roman" panose="02020603050405020304" pitchFamily="18" charset="0"/>
                        </a:rPr>
                        <a:t>2020II</a:t>
                      </a:r>
                      <a:r>
                        <a:rPr lang="zh-CN" altLang="en-US" sz="1600" dirty="0">
                          <a:latin typeface="Times New Roman" panose="02020603050405020304" pitchFamily="18" charset="0"/>
                          <a:ea typeface="宋体" panose="02010600030101010101" pitchFamily="2" charset="-122"/>
                          <a:cs typeface="Times New Roman" panose="02020603050405020304" pitchFamily="18" charset="0"/>
                        </a:rPr>
                        <a:t>卷“英语角采摘活动”</a:t>
                      </a:r>
                      <a:r>
                        <a:rPr lang="en-US" altLang="zh-CN" sz="1600" dirty="0">
                          <a:latin typeface="Times New Roman" panose="02020603050405020304" pitchFamily="18" charset="0"/>
                          <a:ea typeface="宋体" panose="02010600030101010101" pitchFamily="2" charset="-122"/>
                          <a:cs typeface="Times New Roman" panose="02020603050405020304" pitchFamily="18" charset="0"/>
                        </a:rPr>
                        <a:t>2023</a:t>
                      </a:r>
                      <a:r>
                        <a:rPr lang="zh-CN" altLang="en-US" sz="1600" dirty="0">
                          <a:latin typeface="Times New Roman" panose="02020603050405020304" pitchFamily="18" charset="0"/>
                          <a:ea typeface="宋体" panose="02010600030101010101" pitchFamily="2" charset="-122"/>
                          <a:cs typeface="Times New Roman" panose="02020603050405020304" pitchFamily="18" charset="0"/>
                        </a:rPr>
                        <a:t>北京卷“绿色北京社团”）</a:t>
                      </a:r>
                      <a:endParaRPr lang="en-US" altLang="zh-CN" sz="1600" dirty="0">
                        <a:latin typeface="Times New Roman" panose="02020603050405020304" pitchFamily="18" charset="0"/>
                        <a:ea typeface="宋体" panose="02010600030101010101" pitchFamily="2" charset="-122"/>
                        <a:cs typeface="Times New Roman" panose="02020603050405020304" pitchFamily="18" charset="0"/>
                      </a:endParaRPr>
                    </a:p>
                  </a:txBody>
                  <a:tcPr marL="60960" marR="60960" marT="30480" marB="30480"/>
                </a:tc>
                <a:tc>
                  <a:txBody>
                    <a:bodyPr/>
                    <a:lstStyle/>
                    <a:p>
                      <a:pPr marL="0" indent="0">
                        <a:lnSpc>
                          <a:spcPts val="1800"/>
                        </a:lnSpc>
                        <a:buFont typeface="Arial" panose="020B0604020202020204" pitchFamily="34" charset="0"/>
                        <a:buNone/>
                      </a:pPr>
                      <a:r>
                        <a:rPr lang="zh-CN" altLang="en-US" sz="1600" b="1" dirty="0">
                          <a:latin typeface="宋体" panose="02010600030101010101" pitchFamily="2" charset="-122"/>
                          <a:ea typeface="宋体" panose="02010600030101010101" pitchFamily="2" charset="-122"/>
                        </a:rPr>
                        <a:t>社会问题</a:t>
                      </a:r>
                      <a:endParaRPr lang="en-US" altLang="zh-CN" sz="1600" b="1" dirty="0">
                        <a:latin typeface="宋体" panose="02010600030101010101" pitchFamily="2" charset="-122"/>
                        <a:ea typeface="宋体" panose="02010600030101010101" pitchFamily="2" charset="-122"/>
                      </a:endParaRPr>
                    </a:p>
                    <a:p>
                      <a:pPr marL="342900" indent="-342900">
                        <a:lnSpc>
                          <a:spcPts val="1800"/>
                        </a:lnSpc>
                        <a:buFont typeface="Arial" panose="020B0604020202020204" pitchFamily="34" charset="0"/>
                        <a:buChar char="•"/>
                      </a:pPr>
                      <a:r>
                        <a:rPr lang="zh-CN" altLang="en-US" sz="1600" dirty="0">
                          <a:latin typeface="宋体" panose="02010600030101010101" pitchFamily="2" charset="-122"/>
                          <a:ea typeface="宋体" panose="02010600030101010101" pitchFamily="2" charset="-122"/>
                        </a:rPr>
                        <a:t>聚焦社会问题</a:t>
                      </a:r>
                      <a:r>
                        <a:rPr lang="en-US" altLang="zh-CN" sz="1600" dirty="0">
                          <a:latin typeface="宋体" panose="02010600030101010101" pitchFamily="2" charset="-122"/>
                          <a:ea typeface="宋体" panose="02010600030101010101" pitchFamily="2" charset="-122"/>
                        </a:rPr>
                        <a:t>/</a:t>
                      </a:r>
                      <a:r>
                        <a:rPr lang="zh-CN" altLang="en-US" sz="1600" dirty="0">
                          <a:latin typeface="宋体" panose="02010600030101010101" pitchFamily="2" charset="-122"/>
                          <a:ea typeface="宋体" panose="02010600030101010101" pitchFamily="2" charset="-122"/>
                        </a:rPr>
                        <a:t>现象</a:t>
                      </a:r>
                      <a:endParaRPr lang="en-US" altLang="zh-CN" sz="1600" dirty="0">
                        <a:latin typeface="宋体" panose="02010600030101010101" pitchFamily="2" charset="-122"/>
                        <a:ea typeface="宋体" panose="02010600030101010101" pitchFamily="2" charset="-122"/>
                      </a:endParaRPr>
                    </a:p>
                    <a:p>
                      <a:pPr marL="0" indent="0">
                        <a:lnSpc>
                          <a:spcPts val="1800"/>
                        </a:lnSpc>
                        <a:buFont typeface="Arial" panose="020B0604020202020204" pitchFamily="34" charset="0"/>
                        <a:buNone/>
                      </a:pPr>
                      <a:r>
                        <a:rPr lang="zh-CN" altLang="en-US" sz="1600" dirty="0">
                          <a:latin typeface="宋体" panose="02010600030101010101" pitchFamily="2" charset="-122"/>
                          <a:ea typeface="宋体" panose="02010600030101010101" pitchFamily="2" charset="-122"/>
                        </a:rPr>
                        <a:t>（如环保、文化差异）。</a:t>
                      </a:r>
                      <a:endParaRPr lang="en-US" altLang="zh-CN" sz="1600" dirty="0">
                        <a:latin typeface="宋体" panose="02010600030101010101" pitchFamily="2" charset="-122"/>
                        <a:ea typeface="宋体" panose="02010600030101010101" pitchFamily="2" charset="-122"/>
                      </a:endParaRPr>
                    </a:p>
                    <a:p>
                      <a:pPr marL="342900" indent="-342900">
                        <a:lnSpc>
                          <a:spcPts val="1800"/>
                        </a:lnSpc>
                        <a:buFont typeface="Arial" panose="020B0604020202020204" pitchFamily="34" charset="0"/>
                        <a:buChar char="•"/>
                      </a:pPr>
                      <a:r>
                        <a:rPr lang="zh-CN" altLang="en-US" sz="1600" dirty="0">
                          <a:latin typeface="宋体" panose="02010600030101010101" pitchFamily="2" charset="-122"/>
                          <a:ea typeface="宋体" panose="02010600030101010101" pitchFamily="2" charset="-122"/>
                        </a:rPr>
                        <a:t>强调责任意识与价值观表达</a:t>
                      </a:r>
                      <a:endParaRPr lang="en-US" altLang="zh-CN" sz="1600" dirty="0">
                        <a:latin typeface="宋体" panose="02010600030101010101" pitchFamily="2" charset="-122"/>
                        <a:ea typeface="宋体" panose="02010600030101010101" pitchFamily="2" charset="-122"/>
                      </a:endParaRPr>
                    </a:p>
                    <a:p>
                      <a:pPr marL="0" indent="0">
                        <a:lnSpc>
                          <a:spcPts val="1800"/>
                        </a:lnSpc>
                        <a:buFont typeface="Arial" panose="020B0604020202020204" pitchFamily="34" charset="0"/>
                        <a:buNone/>
                      </a:pPr>
                      <a:r>
                        <a:rPr lang="zh-CN" altLang="en-US" sz="1600" b="1" dirty="0">
                          <a:latin typeface="宋体" panose="02010600030101010101" pitchFamily="2" charset="-122"/>
                          <a:ea typeface="宋体" panose="02010600030101010101" pitchFamily="2" charset="-122"/>
                        </a:rPr>
                        <a:t>学校生活</a:t>
                      </a:r>
                      <a:endParaRPr lang="zh-CN" altLang="en-US" sz="1600" b="1" dirty="0">
                        <a:latin typeface="宋体" panose="02010600030101010101" pitchFamily="2" charset="-122"/>
                        <a:ea typeface="宋体" panose="02010600030101010101" pitchFamily="2" charset="-122"/>
                      </a:endParaRPr>
                    </a:p>
                    <a:p>
                      <a:pPr marL="457200" indent="-457200">
                        <a:lnSpc>
                          <a:spcPts val="1800"/>
                        </a:lnSpc>
                        <a:buFont typeface="Arial" panose="020B0604020202020204" pitchFamily="34" charset="0"/>
                        <a:buChar char="•"/>
                      </a:pPr>
                      <a:r>
                        <a:rPr lang="zh-CN" altLang="en-US" sz="1600" dirty="0">
                          <a:latin typeface="宋体" panose="02010600030101010101" pitchFamily="2" charset="-122"/>
                          <a:ea typeface="宋体" panose="02010600030101010101" pitchFamily="2" charset="-122"/>
                        </a:rPr>
                        <a:t>强调责任意识与价值观表达</a:t>
                      </a:r>
                      <a:endParaRPr lang="zh-CN" altLang="en-US" sz="1600" dirty="0">
                        <a:latin typeface="宋体" panose="02010600030101010101" pitchFamily="2" charset="-122"/>
                        <a:ea typeface="宋体" panose="02010600030101010101" pitchFamily="2" charset="-122"/>
                      </a:endParaRPr>
                    </a:p>
                  </a:txBody>
                  <a:tcPr marL="60960" marR="60960" marT="30480" marB="30480" anchor="ctr"/>
                </a:tc>
                <a:tc>
                  <a:txBody>
                    <a:bodyPr/>
                    <a:lstStyle/>
                    <a:p>
                      <a:pPr algn="ctr">
                        <a:lnSpc>
                          <a:spcPts val="1800"/>
                        </a:lnSpc>
                      </a:pPr>
                      <a:r>
                        <a:rPr lang="zh-CN" altLang="en-US" sz="1600" dirty="0">
                          <a:latin typeface="宋体" panose="02010600030101010101" pitchFamily="2" charset="-122"/>
                          <a:ea typeface="宋体" panose="02010600030101010101" pitchFamily="2" charset="-122"/>
                        </a:rPr>
                        <a:t>倡议书</a:t>
                      </a:r>
                      <a:endParaRPr lang="en-US" altLang="zh-CN" sz="1600" dirty="0">
                        <a:latin typeface="宋体" panose="02010600030101010101" pitchFamily="2" charset="-122"/>
                        <a:ea typeface="宋体" panose="02010600030101010101" pitchFamily="2" charset="-122"/>
                      </a:endParaRPr>
                    </a:p>
                    <a:p>
                      <a:pPr algn="ctr">
                        <a:lnSpc>
                          <a:spcPts val="1800"/>
                        </a:lnSpc>
                      </a:pPr>
                      <a:r>
                        <a:rPr lang="zh-CN" altLang="en-US" sz="1600" dirty="0">
                          <a:latin typeface="宋体" panose="02010600030101010101" pitchFamily="2" charset="-122"/>
                          <a:ea typeface="宋体" panose="02010600030101010101" pitchFamily="2" charset="-122"/>
                        </a:rPr>
                        <a:t>建议信</a:t>
                      </a:r>
                      <a:endParaRPr lang="en-US" altLang="zh-CN" sz="1600" dirty="0">
                        <a:latin typeface="宋体" panose="02010600030101010101" pitchFamily="2" charset="-122"/>
                        <a:ea typeface="宋体" panose="02010600030101010101" pitchFamily="2" charset="-122"/>
                      </a:endParaRPr>
                    </a:p>
                    <a:p>
                      <a:pPr algn="ctr">
                        <a:lnSpc>
                          <a:spcPts val="1800"/>
                        </a:lnSpc>
                      </a:pPr>
                      <a:r>
                        <a:rPr lang="zh-CN" altLang="en-US" sz="1600" dirty="0">
                          <a:latin typeface="宋体" panose="02010600030101010101" pitchFamily="2" charset="-122"/>
                          <a:ea typeface="宋体" panose="02010600030101010101" pitchFamily="2" charset="-122"/>
                        </a:rPr>
                        <a:t>感谢信</a:t>
                      </a:r>
                      <a:endParaRPr lang="en-US" altLang="zh-CN" sz="1600" dirty="0">
                        <a:latin typeface="宋体" panose="02010600030101010101" pitchFamily="2" charset="-122"/>
                        <a:ea typeface="宋体" panose="02010600030101010101" pitchFamily="2" charset="-122"/>
                      </a:endParaRPr>
                    </a:p>
                    <a:p>
                      <a:pPr algn="ctr">
                        <a:lnSpc>
                          <a:spcPts val="1800"/>
                        </a:lnSpc>
                      </a:pPr>
                      <a:r>
                        <a:rPr lang="zh-CN" altLang="en-US" sz="1600" dirty="0">
                          <a:latin typeface="宋体" panose="02010600030101010101" pitchFamily="2" charset="-122"/>
                          <a:ea typeface="宋体" panose="02010600030101010101" pitchFamily="2" charset="-122"/>
                        </a:rPr>
                        <a:t>告知信</a:t>
                      </a:r>
                      <a:endParaRPr lang="en-US" altLang="zh-CN" sz="1600" dirty="0">
                        <a:latin typeface="宋体" panose="02010600030101010101" pitchFamily="2" charset="-122"/>
                        <a:ea typeface="宋体" panose="02010600030101010101" pitchFamily="2" charset="-122"/>
                      </a:endParaRPr>
                    </a:p>
                    <a:p>
                      <a:pPr algn="ctr">
                        <a:lnSpc>
                          <a:spcPts val="1800"/>
                        </a:lnSpc>
                      </a:pPr>
                      <a:r>
                        <a:rPr lang="zh-CN" altLang="en-US" sz="1600" dirty="0">
                          <a:latin typeface="宋体" panose="02010600030101010101" pitchFamily="2" charset="-122"/>
                          <a:ea typeface="宋体" panose="02010600030101010101" pitchFamily="2" charset="-122"/>
                        </a:rPr>
                        <a:t>演讲稿</a:t>
                      </a:r>
                      <a:endParaRPr lang="zh-CN" altLang="en-US" sz="1600" dirty="0">
                        <a:latin typeface="宋体" panose="02010600030101010101" pitchFamily="2" charset="-122"/>
                        <a:ea typeface="宋体" panose="02010600030101010101" pitchFamily="2" charset="-122"/>
                      </a:endParaRPr>
                    </a:p>
                  </a:txBody>
                  <a:tcPr marL="60960" marR="60960" marT="30480" marB="30480" anchor="ctr"/>
                </a:tc>
              </a:tr>
              <a:tr h="1009227">
                <a:tc>
                  <a:txBody>
                    <a:bodyPr/>
                    <a:lstStyle/>
                    <a:p>
                      <a:pPr algn="ctr">
                        <a:lnSpc>
                          <a:spcPts val="1800"/>
                        </a:lnSpc>
                      </a:pPr>
                      <a:r>
                        <a:rPr lang="zh-CN" altLang="en-US" sz="2100" dirty="0">
                          <a:latin typeface="宋体" panose="02010600030101010101" pitchFamily="2" charset="-122"/>
                          <a:ea typeface="宋体" panose="02010600030101010101" pitchFamily="2" charset="-122"/>
                        </a:rPr>
                        <a:t>美育</a:t>
                      </a:r>
                      <a:endParaRPr lang="zh-CN" altLang="en-US" sz="2100" dirty="0">
                        <a:latin typeface="宋体" panose="02010600030101010101" pitchFamily="2" charset="-122"/>
                        <a:ea typeface="宋体" panose="02010600030101010101" pitchFamily="2" charset="-122"/>
                      </a:endParaRPr>
                    </a:p>
                  </a:txBody>
                  <a:tcPr marL="60960" marR="60960" marT="30480" marB="30480" anchor="ctr"/>
                </a:tc>
                <a:tc>
                  <a:txBody>
                    <a:bodyPr/>
                    <a:lstStyle/>
                    <a:p>
                      <a:pPr marL="342900" indent="-342900">
                        <a:lnSpc>
                          <a:spcPts val="1800"/>
                        </a:lnSpc>
                        <a:buFont typeface="Wingdings" panose="05000000000000000000" pitchFamily="2" charset="2"/>
                        <a:buChar char="l"/>
                      </a:pPr>
                      <a:r>
                        <a:rPr lang="zh-CN" altLang="en-US" sz="1600" b="1" dirty="0">
                          <a:latin typeface="Times New Roman" panose="02020603050405020304" pitchFamily="18" charset="0"/>
                          <a:ea typeface="宋体" panose="02010600030101010101" pitchFamily="2" charset="-122"/>
                          <a:cs typeface="Times New Roman" panose="02020603050405020304" pitchFamily="18" charset="0"/>
                        </a:rPr>
                        <a:t>艺术活动</a:t>
                      </a:r>
                      <a:endParaRPr lang="en-US" altLang="zh-CN" sz="1600" b="1" dirty="0">
                        <a:latin typeface="Times New Roman" panose="02020603050405020304" pitchFamily="18" charset="0"/>
                        <a:ea typeface="宋体" panose="02010600030101010101" pitchFamily="2" charset="-122"/>
                        <a:cs typeface="Times New Roman" panose="02020603050405020304" pitchFamily="18" charset="0"/>
                      </a:endParaRPr>
                    </a:p>
                    <a:p>
                      <a:pPr marL="0" indent="0">
                        <a:lnSpc>
                          <a:spcPts val="1800"/>
                        </a:lnSpc>
                        <a:buFont typeface="Wingdings" panose="05000000000000000000" pitchFamily="2" charset="2"/>
                        <a:buNone/>
                      </a:pPr>
                      <a:r>
                        <a:rPr lang="zh-CN" altLang="en-US" sz="16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1600" dirty="0">
                          <a:latin typeface="Times New Roman" panose="02020603050405020304" pitchFamily="18" charset="0"/>
                          <a:ea typeface="宋体" panose="02010600030101010101" pitchFamily="2" charset="-122"/>
                          <a:cs typeface="Times New Roman" panose="02020603050405020304" pitchFamily="18" charset="0"/>
                        </a:rPr>
                        <a:t>2021</a:t>
                      </a:r>
                      <a:r>
                        <a:rPr lang="zh-CN" altLang="en-US" sz="1600" dirty="0">
                          <a:latin typeface="Times New Roman" panose="02020603050405020304" pitchFamily="18" charset="0"/>
                          <a:ea typeface="宋体" panose="02010600030101010101" pitchFamily="2" charset="-122"/>
                          <a:cs typeface="Times New Roman" panose="02020603050405020304" pitchFamily="18" charset="0"/>
                        </a:rPr>
                        <a:t>浙江卷“国画展”、</a:t>
                      </a:r>
                      <a:r>
                        <a:rPr lang="en-US" altLang="zh-CN" sz="1600" dirty="0">
                          <a:latin typeface="Times New Roman" panose="02020603050405020304" pitchFamily="18" charset="0"/>
                          <a:ea typeface="宋体" panose="02010600030101010101" pitchFamily="2" charset="-122"/>
                          <a:cs typeface="Times New Roman" panose="02020603050405020304" pitchFamily="18" charset="0"/>
                        </a:rPr>
                        <a:t>2023</a:t>
                      </a:r>
                      <a:r>
                        <a:rPr lang="zh-CN" altLang="en-US" sz="1600" dirty="0">
                          <a:latin typeface="Times New Roman" panose="02020603050405020304" pitchFamily="18" charset="0"/>
                          <a:ea typeface="宋体" panose="02010600030101010101" pitchFamily="2" charset="-122"/>
                          <a:cs typeface="Times New Roman" panose="02020603050405020304" pitchFamily="18" charset="0"/>
                        </a:rPr>
                        <a:t>天津卷“</a:t>
                      </a:r>
                      <a:r>
                        <a:rPr lang="en-US" altLang="zh-CN" sz="1600" dirty="0">
                          <a:latin typeface="Times New Roman" panose="02020603050405020304" pitchFamily="18" charset="0"/>
                          <a:ea typeface="宋体" panose="02010600030101010101" pitchFamily="2" charset="-122"/>
                          <a:cs typeface="Times New Roman" panose="02020603050405020304" pitchFamily="18" charset="0"/>
                        </a:rPr>
                        <a:t>Chinese workshop”</a:t>
                      </a:r>
                      <a:r>
                        <a:rPr lang="zh-CN" altLang="en-US" sz="1600" dirty="0">
                          <a:latin typeface="Times New Roman" panose="02020603050405020304" pitchFamily="18" charset="0"/>
                          <a:ea typeface="宋体" panose="02010600030101010101" pitchFamily="2" charset="-122"/>
                          <a:cs typeface="Times New Roman" panose="02020603050405020304" pitchFamily="18" charset="0"/>
                        </a:rPr>
                        <a:t>）</a:t>
                      </a:r>
                      <a:endParaRPr lang="zh-CN" altLang="en-US" sz="16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a:lnSpc>
                          <a:spcPts val="1800"/>
                        </a:lnSpc>
                        <a:buFont typeface="Wingdings" panose="05000000000000000000" pitchFamily="2" charset="2"/>
                        <a:buChar char="l"/>
                      </a:pPr>
                      <a:r>
                        <a:rPr lang="zh-CN" altLang="en-US" sz="1600" dirty="0">
                          <a:latin typeface="Times New Roman" panose="02020603050405020304" pitchFamily="18" charset="0"/>
                          <a:ea typeface="宋体" panose="02010600030101010101" pitchFamily="2" charset="-122"/>
                          <a:cs typeface="Times New Roman" panose="02020603050405020304" pitchFamily="18" charset="0"/>
                        </a:rPr>
                        <a:t>音乐与表演</a:t>
                      </a:r>
                      <a:endParaRPr lang="en-US" altLang="zh-CN" sz="1600" dirty="0">
                        <a:latin typeface="Times New Roman" panose="02020603050405020304" pitchFamily="18" charset="0"/>
                        <a:ea typeface="宋体" panose="02010600030101010101" pitchFamily="2" charset="-122"/>
                        <a:cs typeface="Times New Roman" panose="02020603050405020304" pitchFamily="18" charset="0"/>
                      </a:endParaRPr>
                    </a:p>
                    <a:p>
                      <a:pPr marL="0" indent="0">
                        <a:lnSpc>
                          <a:spcPts val="1800"/>
                        </a:lnSpc>
                        <a:buFont typeface="Wingdings" panose="05000000000000000000" pitchFamily="2" charset="2"/>
                        <a:buNone/>
                      </a:pPr>
                      <a:r>
                        <a:rPr lang="zh-CN" altLang="en-US" sz="16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1600" dirty="0">
                          <a:latin typeface="Times New Roman" panose="02020603050405020304" pitchFamily="18" charset="0"/>
                          <a:ea typeface="宋体" panose="02010600030101010101" pitchFamily="2" charset="-122"/>
                          <a:cs typeface="Times New Roman" panose="02020603050405020304" pitchFamily="18" charset="0"/>
                        </a:rPr>
                        <a:t>2019</a:t>
                      </a:r>
                      <a:r>
                        <a:rPr lang="zh-CN" altLang="en-US" sz="1600" dirty="0">
                          <a:latin typeface="Times New Roman" panose="02020603050405020304" pitchFamily="18" charset="0"/>
                          <a:ea typeface="宋体" panose="02010600030101010101" pitchFamily="2" charset="-122"/>
                          <a:cs typeface="Times New Roman" panose="02020603050405020304" pitchFamily="18" charset="0"/>
                        </a:rPr>
                        <a:t>全国</a:t>
                      </a:r>
                      <a:r>
                        <a:rPr lang="en-US" altLang="zh-CN" sz="1600" dirty="0">
                          <a:latin typeface="Times New Roman" panose="02020603050405020304" pitchFamily="18" charset="0"/>
                          <a:ea typeface="宋体" panose="02010600030101010101" pitchFamily="2" charset="-122"/>
                          <a:cs typeface="Times New Roman" panose="02020603050405020304" pitchFamily="18" charset="0"/>
                        </a:rPr>
                        <a:t>III</a:t>
                      </a:r>
                      <a:r>
                        <a:rPr lang="zh-CN" altLang="en-US" sz="1600" dirty="0">
                          <a:latin typeface="Times New Roman" panose="02020603050405020304" pitchFamily="18" charset="0"/>
                          <a:ea typeface="宋体" panose="02010600030101010101" pitchFamily="2" charset="-122"/>
                          <a:cs typeface="Times New Roman" panose="02020603050405020304" pitchFamily="18" charset="0"/>
                        </a:rPr>
                        <a:t>卷“音乐节”、</a:t>
                      </a:r>
                      <a:r>
                        <a:rPr lang="en-US" altLang="zh-CN" sz="1600" dirty="0">
                          <a:latin typeface="Times New Roman" panose="02020603050405020304" pitchFamily="18" charset="0"/>
                          <a:ea typeface="宋体" panose="02010600030101010101" pitchFamily="2" charset="-122"/>
                          <a:cs typeface="Times New Roman" panose="02020603050405020304" pitchFamily="18" charset="0"/>
                        </a:rPr>
                        <a:t>2023</a:t>
                      </a:r>
                      <a:r>
                        <a:rPr lang="zh-CN" altLang="en-US" sz="1600" dirty="0">
                          <a:latin typeface="Times New Roman" panose="02020603050405020304" pitchFamily="18" charset="0"/>
                          <a:ea typeface="宋体" panose="02010600030101010101" pitchFamily="2" charset="-122"/>
                          <a:cs typeface="Times New Roman" panose="02020603050405020304" pitchFamily="18" charset="0"/>
                        </a:rPr>
                        <a:t>全国乙卷“假期学技能”）</a:t>
                      </a:r>
                      <a:endParaRPr lang="zh-CN" altLang="en-US" sz="1600" dirty="0">
                        <a:latin typeface="Times New Roman" panose="02020603050405020304" pitchFamily="18" charset="0"/>
                        <a:ea typeface="宋体" panose="02010600030101010101" pitchFamily="2" charset="-122"/>
                        <a:cs typeface="Times New Roman" panose="02020603050405020304" pitchFamily="18" charset="0"/>
                      </a:endParaRPr>
                    </a:p>
                  </a:txBody>
                  <a:tcPr marL="60960" marR="60960" marT="30480" marB="30480"/>
                </a:tc>
                <a:tc>
                  <a:txBody>
                    <a:bodyPr/>
                    <a:lstStyle/>
                    <a:p>
                      <a:pPr marL="0" indent="0">
                        <a:lnSpc>
                          <a:spcPts val="1800"/>
                        </a:lnSpc>
                        <a:buFont typeface="Arial" panose="020B0604020202020204" pitchFamily="34" charset="0"/>
                        <a:buNone/>
                      </a:pPr>
                      <a:r>
                        <a:rPr lang="zh-CN" altLang="en-US" sz="1600" b="1" dirty="0">
                          <a:latin typeface="宋体" panose="02010600030101010101" pitchFamily="2" charset="-122"/>
                          <a:ea typeface="宋体" panose="02010600030101010101" pitchFamily="2" charset="-122"/>
                        </a:rPr>
                        <a:t>艺术与审美</a:t>
                      </a:r>
                      <a:endParaRPr lang="en-US" altLang="zh-CN" sz="1600" b="1" dirty="0">
                        <a:latin typeface="宋体" panose="02010600030101010101" pitchFamily="2" charset="-122"/>
                        <a:ea typeface="宋体" panose="02010600030101010101" pitchFamily="2" charset="-122"/>
                      </a:endParaRPr>
                    </a:p>
                    <a:p>
                      <a:pPr marL="342900" indent="-342900">
                        <a:lnSpc>
                          <a:spcPts val="1800"/>
                        </a:lnSpc>
                        <a:buFont typeface="Arial" panose="020B0604020202020204" pitchFamily="34" charset="0"/>
                        <a:buChar char="•"/>
                      </a:pPr>
                      <a:r>
                        <a:rPr lang="zh-CN" altLang="en-US" sz="1600" dirty="0">
                          <a:latin typeface="宋体" panose="02010600030101010101" pitchFamily="2" charset="-122"/>
                          <a:ea typeface="宋体" panose="02010600030101010101" pitchFamily="2" charset="-122"/>
                        </a:rPr>
                        <a:t>培养艺术鉴赏能力</a:t>
                      </a:r>
                      <a:endParaRPr lang="en-US" altLang="zh-CN" sz="1600" dirty="0">
                        <a:latin typeface="宋体" panose="02010600030101010101" pitchFamily="2" charset="-122"/>
                        <a:ea typeface="宋体" panose="02010600030101010101" pitchFamily="2" charset="-122"/>
                      </a:endParaRPr>
                    </a:p>
                    <a:p>
                      <a:pPr marL="0" indent="0">
                        <a:lnSpc>
                          <a:spcPts val="1800"/>
                        </a:lnSpc>
                        <a:buFont typeface="Arial" panose="020B0604020202020204" pitchFamily="34" charset="0"/>
                        <a:buNone/>
                      </a:pPr>
                      <a:r>
                        <a:rPr lang="zh-CN" altLang="en-US" sz="1300" dirty="0">
                          <a:latin typeface="宋体" panose="02010600030101010101" pitchFamily="2" charset="-122"/>
                          <a:ea typeface="宋体" panose="02010600030101010101" pitchFamily="2" charset="-122"/>
                        </a:rPr>
                        <a:t>（展览报道、音乐节邀请）。</a:t>
                      </a:r>
                      <a:endParaRPr lang="zh-CN" altLang="en-US" sz="1300" dirty="0">
                        <a:latin typeface="宋体" panose="02010600030101010101" pitchFamily="2" charset="-122"/>
                        <a:ea typeface="宋体" panose="02010600030101010101" pitchFamily="2" charset="-122"/>
                      </a:endParaRPr>
                    </a:p>
                    <a:p>
                      <a:pPr marL="457200" indent="-457200">
                        <a:lnSpc>
                          <a:spcPts val="1800"/>
                        </a:lnSpc>
                        <a:buFont typeface="Arial" panose="020B0604020202020204" pitchFamily="34" charset="0"/>
                        <a:buChar char="•"/>
                      </a:pPr>
                      <a:r>
                        <a:rPr lang="zh-CN" altLang="en-US" sz="1600" dirty="0">
                          <a:latin typeface="宋体" panose="02010600030101010101" pitchFamily="2" charset="-122"/>
                          <a:ea typeface="宋体" panose="02010600030101010101" pitchFamily="2" charset="-122"/>
                        </a:rPr>
                        <a:t>鼓励文化输出</a:t>
                      </a:r>
                      <a:r>
                        <a:rPr lang="zh-CN" altLang="en-US" sz="1300" dirty="0">
                          <a:latin typeface="宋体" panose="02010600030101010101" pitchFamily="2" charset="-122"/>
                          <a:ea typeface="宋体" panose="02010600030101010101" pitchFamily="2" charset="-122"/>
                        </a:rPr>
                        <a:t>（如书法、传统手工艺）。</a:t>
                      </a:r>
                      <a:endParaRPr lang="zh-CN" altLang="en-US" sz="1300" dirty="0">
                        <a:latin typeface="宋体" panose="02010600030101010101" pitchFamily="2" charset="-122"/>
                        <a:ea typeface="宋体" panose="02010600030101010101" pitchFamily="2" charset="-122"/>
                      </a:endParaRPr>
                    </a:p>
                  </a:txBody>
                  <a:tcPr marL="60960" marR="60960" marT="30480" marB="30480" anchor="ctr"/>
                </a:tc>
                <a:tc>
                  <a:txBody>
                    <a:bodyPr/>
                    <a:lstStyle/>
                    <a:p>
                      <a:pPr algn="ctr">
                        <a:lnSpc>
                          <a:spcPts val="1800"/>
                        </a:lnSpc>
                      </a:pPr>
                      <a:r>
                        <a:rPr lang="zh-CN" altLang="en-US" sz="1600" dirty="0">
                          <a:latin typeface="宋体" panose="02010600030101010101" pitchFamily="2" charset="-122"/>
                          <a:ea typeface="宋体" panose="02010600030101010101" pitchFamily="2" charset="-122"/>
                        </a:rPr>
                        <a:t>报道</a:t>
                      </a:r>
                      <a:endParaRPr lang="en-US" altLang="zh-CN" sz="1600" dirty="0">
                        <a:latin typeface="宋体" panose="02010600030101010101" pitchFamily="2" charset="-122"/>
                        <a:ea typeface="宋体" panose="02010600030101010101" pitchFamily="2" charset="-122"/>
                      </a:endParaRPr>
                    </a:p>
                    <a:p>
                      <a:pPr algn="ctr">
                        <a:lnSpc>
                          <a:spcPts val="1800"/>
                        </a:lnSpc>
                      </a:pPr>
                      <a:r>
                        <a:rPr lang="zh-CN" altLang="en-US" sz="1600" dirty="0">
                          <a:latin typeface="宋体" panose="02010600030101010101" pitchFamily="2" charset="-122"/>
                          <a:ea typeface="宋体" panose="02010600030101010101" pitchFamily="2" charset="-122"/>
                        </a:rPr>
                        <a:t>邀请信</a:t>
                      </a:r>
                      <a:endParaRPr lang="en-US" altLang="zh-CN" sz="1600" dirty="0">
                        <a:latin typeface="宋体" panose="02010600030101010101" pitchFamily="2" charset="-122"/>
                        <a:ea typeface="宋体" panose="02010600030101010101" pitchFamily="2" charset="-122"/>
                      </a:endParaRPr>
                    </a:p>
                    <a:p>
                      <a:pPr algn="ctr">
                        <a:lnSpc>
                          <a:spcPts val="1800"/>
                        </a:lnSpc>
                      </a:pPr>
                      <a:r>
                        <a:rPr lang="zh-CN" altLang="en-US" sz="1600" dirty="0">
                          <a:latin typeface="宋体" panose="02010600030101010101" pitchFamily="2" charset="-122"/>
                          <a:ea typeface="宋体" panose="02010600030101010101" pitchFamily="2" charset="-122"/>
                        </a:rPr>
                        <a:t>申请</a:t>
                      </a:r>
                      <a:endParaRPr lang="en-US" altLang="zh-CN" sz="1600" dirty="0">
                        <a:latin typeface="宋体" panose="02010600030101010101" pitchFamily="2" charset="-122"/>
                        <a:ea typeface="宋体" panose="02010600030101010101" pitchFamily="2" charset="-122"/>
                      </a:endParaRPr>
                    </a:p>
                    <a:p>
                      <a:pPr algn="ctr">
                        <a:lnSpc>
                          <a:spcPts val="1800"/>
                        </a:lnSpc>
                      </a:pPr>
                      <a:r>
                        <a:rPr lang="zh-CN" altLang="en-US" sz="1600" dirty="0">
                          <a:latin typeface="宋体" panose="02010600030101010101" pitchFamily="2" charset="-122"/>
                          <a:ea typeface="宋体" panose="02010600030101010101" pitchFamily="2" charset="-122"/>
                        </a:rPr>
                        <a:t>投稿</a:t>
                      </a:r>
                      <a:endParaRPr lang="zh-CN" altLang="en-US" sz="1600" dirty="0">
                        <a:latin typeface="宋体" panose="02010600030101010101" pitchFamily="2" charset="-122"/>
                        <a:ea typeface="宋体" panose="02010600030101010101" pitchFamily="2" charset="-122"/>
                      </a:endParaRPr>
                    </a:p>
                  </a:txBody>
                  <a:tcPr marL="60960" marR="60960" marT="30480" marB="30480" anchor="ctr"/>
                </a:tc>
              </a:tr>
              <a:tr h="1009227">
                <a:tc>
                  <a:txBody>
                    <a:bodyPr/>
                    <a:lstStyle/>
                    <a:p>
                      <a:pPr algn="ctr">
                        <a:lnSpc>
                          <a:spcPts val="1800"/>
                        </a:lnSpc>
                      </a:pPr>
                      <a:r>
                        <a:rPr lang="zh-CN" altLang="en-US" sz="2100" dirty="0">
                          <a:latin typeface="宋体" panose="02010600030101010101" pitchFamily="2" charset="-122"/>
                          <a:ea typeface="宋体" panose="02010600030101010101" pitchFamily="2" charset="-122"/>
                        </a:rPr>
                        <a:t>劳育</a:t>
                      </a:r>
                      <a:endParaRPr lang="zh-CN" altLang="en-US" sz="2100" dirty="0">
                        <a:latin typeface="宋体" panose="02010600030101010101" pitchFamily="2" charset="-122"/>
                        <a:ea typeface="宋体" panose="02010600030101010101" pitchFamily="2" charset="-122"/>
                      </a:endParaRPr>
                    </a:p>
                  </a:txBody>
                  <a:tcPr marL="60960" marR="60960" marT="30480" marB="30480" anchor="ctr"/>
                </a:tc>
                <a:tc>
                  <a:txBody>
                    <a:bodyPr/>
                    <a:lstStyle/>
                    <a:p>
                      <a:pPr marL="342900" indent="-342900">
                        <a:lnSpc>
                          <a:spcPts val="1800"/>
                        </a:lnSpc>
                        <a:buFont typeface="Wingdings" panose="05000000000000000000" pitchFamily="2" charset="2"/>
                        <a:buChar char="l"/>
                      </a:pPr>
                      <a:r>
                        <a:rPr lang="zh-CN" altLang="en-US" sz="1600" b="1" dirty="0">
                          <a:latin typeface="Times New Roman" panose="02020603050405020304" pitchFamily="18" charset="0"/>
                          <a:ea typeface="宋体" panose="02010600030101010101" pitchFamily="2" charset="-122"/>
                          <a:cs typeface="Times New Roman" panose="02020603050405020304" pitchFamily="18" charset="0"/>
                        </a:rPr>
                        <a:t>劳动实践</a:t>
                      </a:r>
                      <a:endParaRPr lang="en-US" altLang="zh-CN" sz="1600" b="1" dirty="0">
                        <a:latin typeface="Times New Roman" panose="02020603050405020304" pitchFamily="18" charset="0"/>
                        <a:ea typeface="宋体" panose="02010600030101010101" pitchFamily="2" charset="-122"/>
                        <a:cs typeface="Times New Roman" panose="02020603050405020304" pitchFamily="18" charset="0"/>
                      </a:endParaRPr>
                    </a:p>
                    <a:p>
                      <a:pPr marL="0" indent="0">
                        <a:lnSpc>
                          <a:spcPts val="1800"/>
                        </a:lnSpc>
                        <a:buFont typeface="Wingdings" panose="05000000000000000000" pitchFamily="2" charset="2"/>
                        <a:buNone/>
                      </a:pPr>
                      <a:r>
                        <a:rPr lang="zh-CN" altLang="en-US" sz="16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1600" dirty="0">
                          <a:latin typeface="Times New Roman" panose="02020603050405020304" pitchFamily="18" charset="0"/>
                          <a:ea typeface="宋体" panose="02010600030101010101" pitchFamily="2" charset="-122"/>
                          <a:cs typeface="Times New Roman" panose="02020603050405020304" pitchFamily="18" charset="0"/>
                        </a:rPr>
                        <a:t>2020</a:t>
                      </a:r>
                      <a:r>
                        <a:rPr lang="zh-CN" altLang="en-US" sz="1600" dirty="0">
                          <a:latin typeface="Times New Roman" panose="02020603050405020304" pitchFamily="18" charset="0"/>
                          <a:ea typeface="宋体" panose="02010600030101010101" pitchFamily="2" charset="-122"/>
                          <a:cs typeface="Times New Roman" panose="02020603050405020304" pitchFamily="18" charset="0"/>
                        </a:rPr>
                        <a:t>全国</a:t>
                      </a:r>
                      <a:r>
                        <a:rPr lang="en-US" altLang="zh-CN" sz="1600" dirty="0">
                          <a:latin typeface="Times New Roman" panose="02020603050405020304" pitchFamily="18" charset="0"/>
                          <a:ea typeface="宋体" panose="02010600030101010101" pitchFamily="2" charset="-122"/>
                          <a:cs typeface="Times New Roman" panose="02020603050405020304" pitchFamily="18" charset="0"/>
                        </a:rPr>
                        <a:t>II</a:t>
                      </a:r>
                      <a:r>
                        <a:rPr lang="zh-CN" altLang="en-US" sz="1600" dirty="0">
                          <a:latin typeface="Times New Roman" panose="02020603050405020304" pitchFamily="18" charset="0"/>
                          <a:ea typeface="宋体" panose="02010600030101010101" pitchFamily="2" charset="-122"/>
                          <a:cs typeface="Times New Roman" panose="02020603050405020304" pitchFamily="18" charset="0"/>
                        </a:rPr>
                        <a:t>卷“采摘活动”、</a:t>
                      </a:r>
                      <a:r>
                        <a:rPr lang="en-US" altLang="zh-CN" sz="1600" dirty="0">
                          <a:latin typeface="Times New Roman" panose="02020603050405020304" pitchFamily="18" charset="0"/>
                          <a:ea typeface="宋体" panose="02010600030101010101" pitchFamily="2" charset="-122"/>
                          <a:cs typeface="Times New Roman" panose="02020603050405020304" pitchFamily="18" charset="0"/>
                        </a:rPr>
                        <a:t>2023</a:t>
                      </a:r>
                      <a:r>
                        <a:rPr lang="zh-CN" altLang="en-US" sz="1600" dirty="0">
                          <a:latin typeface="Times New Roman" panose="02020603050405020304" pitchFamily="18" charset="0"/>
                          <a:ea typeface="宋体" panose="02010600030101010101" pitchFamily="2" charset="-122"/>
                          <a:cs typeface="Times New Roman" panose="02020603050405020304" pitchFamily="18" charset="0"/>
                        </a:rPr>
                        <a:t>浙江卷“植物认知活动”）</a:t>
                      </a:r>
                      <a:endParaRPr lang="zh-CN" altLang="en-US" sz="16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a:lnSpc>
                          <a:spcPts val="1800"/>
                        </a:lnSpc>
                        <a:buFont typeface="Wingdings" panose="05000000000000000000" pitchFamily="2" charset="2"/>
                        <a:buChar char="l"/>
                      </a:pPr>
                      <a:r>
                        <a:rPr lang="zh-CN" altLang="en-US" sz="1600" b="1" dirty="0">
                          <a:latin typeface="Times New Roman" panose="02020603050405020304" pitchFamily="18" charset="0"/>
                          <a:ea typeface="宋体" panose="02010600030101010101" pitchFamily="2" charset="-122"/>
                          <a:cs typeface="Times New Roman" panose="02020603050405020304" pitchFamily="18" charset="0"/>
                        </a:rPr>
                        <a:t>志愿服务</a:t>
                      </a:r>
                      <a:endParaRPr lang="en-US" altLang="zh-CN" sz="1600" b="1" dirty="0">
                        <a:latin typeface="Times New Roman" panose="02020603050405020304" pitchFamily="18" charset="0"/>
                        <a:ea typeface="宋体" panose="02010600030101010101" pitchFamily="2" charset="-122"/>
                        <a:cs typeface="Times New Roman" panose="02020603050405020304" pitchFamily="18" charset="0"/>
                      </a:endParaRPr>
                    </a:p>
                    <a:p>
                      <a:pPr marL="0" indent="0">
                        <a:lnSpc>
                          <a:spcPts val="1800"/>
                        </a:lnSpc>
                        <a:buFont typeface="Wingdings" panose="05000000000000000000" pitchFamily="2" charset="2"/>
                        <a:buNone/>
                      </a:pPr>
                      <a:r>
                        <a:rPr lang="zh-CN" altLang="en-US" sz="16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1600" dirty="0">
                          <a:latin typeface="Times New Roman" panose="02020603050405020304" pitchFamily="18" charset="0"/>
                          <a:ea typeface="宋体" panose="02010600030101010101" pitchFamily="2" charset="-122"/>
                          <a:cs typeface="Times New Roman" panose="02020603050405020304" pitchFamily="18" charset="0"/>
                        </a:rPr>
                        <a:t>2018</a:t>
                      </a:r>
                      <a:r>
                        <a:rPr lang="zh-CN" altLang="en-US" sz="1600" dirty="0">
                          <a:latin typeface="Times New Roman" panose="02020603050405020304" pitchFamily="18" charset="0"/>
                          <a:ea typeface="宋体" panose="02010600030101010101" pitchFamily="2" charset="-122"/>
                          <a:cs typeface="Times New Roman" panose="02020603050405020304" pitchFamily="18" charset="0"/>
                        </a:rPr>
                        <a:t>浙江卷“接待志愿者”、</a:t>
                      </a:r>
                      <a:r>
                        <a:rPr lang="en-US" altLang="zh-CN" sz="1600" dirty="0">
                          <a:latin typeface="Times New Roman" panose="02020603050405020304" pitchFamily="18" charset="0"/>
                          <a:ea typeface="宋体" panose="02010600030101010101" pitchFamily="2" charset="-122"/>
                          <a:cs typeface="Times New Roman" panose="02020603050405020304" pitchFamily="18" charset="0"/>
                        </a:rPr>
                        <a:t>2019</a:t>
                      </a:r>
                      <a:r>
                        <a:rPr lang="zh-CN" altLang="en-US" sz="1600" dirty="0">
                          <a:latin typeface="Times New Roman" panose="02020603050405020304" pitchFamily="18" charset="0"/>
                          <a:ea typeface="宋体" panose="02010600030101010101" pitchFamily="2" charset="-122"/>
                          <a:cs typeface="Times New Roman" panose="02020603050405020304" pitchFamily="18" charset="0"/>
                        </a:rPr>
                        <a:t>全国</a:t>
                      </a:r>
                      <a:r>
                        <a:rPr lang="en-US" altLang="zh-CN" sz="1600" dirty="0">
                          <a:latin typeface="Times New Roman" panose="02020603050405020304" pitchFamily="18" charset="0"/>
                          <a:ea typeface="宋体" panose="02010600030101010101" pitchFamily="2" charset="-122"/>
                          <a:cs typeface="Times New Roman" panose="02020603050405020304" pitchFamily="18" charset="0"/>
                        </a:rPr>
                        <a:t>I</a:t>
                      </a:r>
                      <a:r>
                        <a:rPr lang="zh-CN" altLang="en-US" sz="1600" dirty="0">
                          <a:latin typeface="Times New Roman" panose="02020603050405020304" pitchFamily="18" charset="0"/>
                          <a:ea typeface="宋体" panose="02010600030101010101" pitchFamily="2" charset="-122"/>
                          <a:cs typeface="Times New Roman" panose="02020603050405020304" pitchFamily="18" charset="0"/>
                        </a:rPr>
                        <a:t>卷“美术馆志愿者”）</a:t>
                      </a:r>
                      <a:endParaRPr lang="zh-CN" altLang="en-US" sz="1600" dirty="0">
                        <a:latin typeface="Times New Roman" panose="02020603050405020304" pitchFamily="18" charset="0"/>
                        <a:ea typeface="宋体" panose="02010600030101010101" pitchFamily="2" charset="-122"/>
                        <a:cs typeface="Times New Roman" panose="02020603050405020304" pitchFamily="18" charset="0"/>
                      </a:endParaRPr>
                    </a:p>
                  </a:txBody>
                  <a:tcPr marL="60960" marR="60960" marT="30480" marB="30480"/>
                </a:tc>
                <a:tc>
                  <a:txBody>
                    <a:bodyPr/>
                    <a:lstStyle/>
                    <a:p>
                      <a:pPr>
                        <a:lnSpc>
                          <a:spcPts val="1800"/>
                        </a:lnSpc>
                      </a:pPr>
                      <a:r>
                        <a:rPr lang="zh-CN" altLang="en-US" sz="1600" b="1" dirty="0">
                          <a:latin typeface="宋体" panose="02010600030101010101" pitchFamily="2" charset="-122"/>
                          <a:ea typeface="宋体" panose="02010600030101010101" pitchFamily="2" charset="-122"/>
                        </a:rPr>
                        <a:t>劳动与实践</a:t>
                      </a:r>
                      <a:endParaRPr lang="en-US" altLang="zh-CN" sz="1600" b="1" dirty="0">
                        <a:latin typeface="宋体" panose="02010600030101010101" pitchFamily="2" charset="-122"/>
                        <a:ea typeface="宋体" panose="02010600030101010101" pitchFamily="2" charset="-122"/>
                      </a:endParaRPr>
                    </a:p>
                    <a:p>
                      <a:pPr marL="342900" indent="-342900">
                        <a:lnSpc>
                          <a:spcPts val="1800"/>
                        </a:lnSpc>
                        <a:buFont typeface="Arial" panose="020B0604020202020204" pitchFamily="34" charset="0"/>
                        <a:buChar char="•"/>
                      </a:pPr>
                      <a:r>
                        <a:rPr lang="zh-CN" altLang="en-US" sz="1600" dirty="0">
                          <a:latin typeface="宋体" panose="02010600030101010101" pitchFamily="2" charset="-122"/>
                          <a:ea typeface="宋体" panose="02010600030101010101" pitchFamily="2" charset="-122"/>
                        </a:rPr>
                        <a:t>强调实践能力（活动过程描述）。</a:t>
                      </a:r>
                      <a:endParaRPr lang="zh-CN" altLang="en-US" sz="1600" dirty="0">
                        <a:latin typeface="宋体" panose="02010600030101010101" pitchFamily="2" charset="-122"/>
                        <a:ea typeface="宋体" panose="02010600030101010101" pitchFamily="2" charset="-122"/>
                      </a:endParaRPr>
                    </a:p>
                    <a:p>
                      <a:pPr marL="342900" indent="-342900">
                        <a:lnSpc>
                          <a:spcPts val="1800"/>
                        </a:lnSpc>
                        <a:buFont typeface="Arial" panose="020B0604020202020204" pitchFamily="34" charset="0"/>
                        <a:buChar char="•"/>
                      </a:pPr>
                      <a:r>
                        <a:rPr lang="zh-CN" altLang="en-US" sz="1600" dirty="0">
                          <a:latin typeface="宋体" panose="02010600030101010101" pitchFamily="2" charset="-122"/>
                          <a:ea typeface="宋体" panose="02010600030101010101" pitchFamily="2" charset="-122"/>
                        </a:rPr>
                        <a:t>培养社会服务意识</a:t>
                      </a:r>
                      <a:endParaRPr lang="zh-CN" altLang="en-US" sz="1600" dirty="0">
                        <a:latin typeface="宋体" panose="02010600030101010101" pitchFamily="2" charset="-122"/>
                        <a:ea typeface="宋体" panose="02010600030101010101" pitchFamily="2" charset="-122"/>
                      </a:endParaRPr>
                    </a:p>
                  </a:txBody>
                  <a:tcPr marL="60960" marR="60960" marT="30480" marB="30480" anchor="ctr"/>
                </a:tc>
                <a:tc>
                  <a:txBody>
                    <a:bodyPr/>
                    <a:lstStyle/>
                    <a:p>
                      <a:pPr algn="ctr">
                        <a:lnSpc>
                          <a:spcPts val="1800"/>
                        </a:lnSpc>
                      </a:pPr>
                      <a:r>
                        <a:rPr lang="zh-CN" altLang="en-US" sz="1600" dirty="0">
                          <a:latin typeface="宋体" panose="02010600030101010101" pitchFamily="2" charset="-122"/>
                          <a:ea typeface="宋体" panose="02010600030101010101" pitchFamily="2" charset="-122"/>
                        </a:rPr>
                        <a:t>申请信</a:t>
                      </a:r>
                      <a:endParaRPr lang="en-US" altLang="zh-CN" sz="1600" dirty="0">
                        <a:latin typeface="宋体" panose="02010600030101010101" pitchFamily="2" charset="-122"/>
                        <a:ea typeface="宋体" panose="02010600030101010101" pitchFamily="2" charset="-122"/>
                      </a:endParaRPr>
                    </a:p>
                    <a:p>
                      <a:pPr algn="ctr">
                        <a:lnSpc>
                          <a:spcPts val="1800"/>
                        </a:lnSpc>
                      </a:pPr>
                      <a:r>
                        <a:rPr lang="zh-CN" altLang="en-US" sz="1600" dirty="0">
                          <a:latin typeface="宋体" panose="02010600030101010101" pitchFamily="2" charset="-122"/>
                          <a:ea typeface="宋体" panose="02010600030101010101" pitchFamily="2" charset="-122"/>
                        </a:rPr>
                        <a:t>报道</a:t>
                      </a:r>
                      <a:endParaRPr lang="en-US" altLang="zh-CN" sz="1600" dirty="0">
                        <a:latin typeface="宋体" panose="02010600030101010101" pitchFamily="2" charset="-122"/>
                        <a:ea typeface="宋体" panose="02010600030101010101" pitchFamily="2" charset="-122"/>
                      </a:endParaRPr>
                    </a:p>
                    <a:p>
                      <a:pPr algn="ctr">
                        <a:lnSpc>
                          <a:spcPts val="1800"/>
                        </a:lnSpc>
                      </a:pPr>
                      <a:r>
                        <a:rPr lang="zh-CN" altLang="en-US" sz="1600" dirty="0">
                          <a:latin typeface="宋体" panose="02010600030101010101" pitchFamily="2" charset="-122"/>
                          <a:ea typeface="宋体" panose="02010600030101010101" pitchFamily="2" charset="-122"/>
                        </a:rPr>
                        <a:t>告知信</a:t>
                      </a:r>
                      <a:endParaRPr lang="zh-CN" altLang="en-US" sz="1600" dirty="0">
                        <a:latin typeface="宋体" panose="02010600030101010101" pitchFamily="2" charset="-122"/>
                        <a:ea typeface="宋体" panose="02010600030101010101" pitchFamily="2" charset="-122"/>
                      </a:endParaRPr>
                    </a:p>
                  </a:txBody>
                  <a:tcPr marL="60960" marR="60960" marT="30480" marB="30480" anchor="ctr"/>
                </a:tc>
              </a:tr>
              <a:tr h="1009227">
                <a:tc>
                  <a:txBody>
                    <a:bodyPr/>
                    <a:lstStyle/>
                    <a:p>
                      <a:pPr algn="ctr">
                        <a:lnSpc>
                          <a:spcPts val="1800"/>
                        </a:lnSpc>
                      </a:pPr>
                      <a:r>
                        <a:rPr lang="zh-CN" altLang="en-US" sz="2100" dirty="0">
                          <a:latin typeface="宋体" panose="02010600030101010101" pitchFamily="2" charset="-122"/>
                          <a:ea typeface="宋体" panose="02010600030101010101" pitchFamily="2" charset="-122"/>
                        </a:rPr>
                        <a:t>体育</a:t>
                      </a:r>
                      <a:endParaRPr lang="zh-CN" altLang="en-US" sz="2100" dirty="0">
                        <a:latin typeface="宋体" panose="02010600030101010101" pitchFamily="2" charset="-122"/>
                        <a:ea typeface="宋体" panose="02010600030101010101" pitchFamily="2" charset="-122"/>
                      </a:endParaRPr>
                    </a:p>
                  </a:txBody>
                  <a:tcPr marL="60960" marR="60960" marT="30480" marB="30480" anchor="ctr"/>
                </a:tc>
                <a:tc>
                  <a:txBody>
                    <a:bodyPr/>
                    <a:lstStyle/>
                    <a:p>
                      <a:pPr marL="342900" indent="-342900">
                        <a:lnSpc>
                          <a:spcPts val="1800"/>
                        </a:lnSpc>
                        <a:buFont typeface="Wingdings" panose="05000000000000000000" pitchFamily="2" charset="2"/>
                        <a:buChar char="l"/>
                      </a:pPr>
                      <a:r>
                        <a:rPr lang="zh-CN" altLang="en-US" sz="1600" b="1" dirty="0">
                          <a:latin typeface="Times New Roman" panose="02020603050405020304" pitchFamily="18" charset="0"/>
                          <a:ea typeface="宋体" panose="02010600030101010101" pitchFamily="2" charset="-122"/>
                          <a:cs typeface="Times New Roman" panose="02020603050405020304" pitchFamily="18" charset="0"/>
                        </a:rPr>
                        <a:t>体育活动</a:t>
                      </a:r>
                      <a:endParaRPr lang="en-US" altLang="zh-CN" sz="1600" b="1" dirty="0">
                        <a:latin typeface="Times New Roman" panose="02020603050405020304" pitchFamily="18" charset="0"/>
                        <a:ea typeface="宋体" panose="02010600030101010101" pitchFamily="2" charset="-122"/>
                        <a:cs typeface="Times New Roman" panose="02020603050405020304" pitchFamily="18" charset="0"/>
                      </a:endParaRPr>
                    </a:p>
                    <a:p>
                      <a:pPr marL="0" indent="0">
                        <a:lnSpc>
                          <a:spcPts val="1800"/>
                        </a:lnSpc>
                        <a:buFont typeface="Wingdings" panose="05000000000000000000" pitchFamily="2" charset="2"/>
                        <a:buNone/>
                      </a:pPr>
                      <a:r>
                        <a:rPr lang="zh-CN" altLang="en-US" sz="16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1600" dirty="0">
                          <a:latin typeface="Times New Roman" panose="02020603050405020304" pitchFamily="18" charset="0"/>
                          <a:ea typeface="宋体" panose="02010600030101010101" pitchFamily="2" charset="-122"/>
                          <a:cs typeface="Times New Roman" panose="02020603050405020304" pitchFamily="18" charset="0"/>
                        </a:rPr>
                        <a:t>2020</a:t>
                      </a:r>
                      <a:r>
                        <a:rPr lang="zh-CN" altLang="en-US" sz="1600" dirty="0">
                          <a:latin typeface="Times New Roman" panose="02020603050405020304" pitchFamily="18" charset="0"/>
                          <a:ea typeface="宋体" panose="02010600030101010101" pitchFamily="2" charset="-122"/>
                          <a:cs typeface="Times New Roman" panose="02020603050405020304" pitchFamily="18" charset="0"/>
                        </a:rPr>
                        <a:t>新高考</a:t>
                      </a:r>
                      <a:r>
                        <a:rPr lang="en-US" altLang="zh-CN" sz="1600" dirty="0">
                          <a:latin typeface="Times New Roman" panose="02020603050405020304" pitchFamily="18" charset="0"/>
                          <a:ea typeface="宋体" panose="02010600030101010101" pitchFamily="2" charset="-122"/>
                          <a:cs typeface="Times New Roman" panose="02020603050405020304" pitchFamily="18" charset="0"/>
                        </a:rPr>
                        <a:t>I</a:t>
                      </a:r>
                      <a:r>
                        <a:rPr lang="zh-CN" altLang="en-US" sz="1600" dirty="0">
                          <a:latin typeface="Times New Roman" panose="02020603050405020304" pitchFamily="18" charset="0"/>
                          <a:ea typeface="宋体" panose="02010600030101010101" pitchFamily="2" charset="-122"/>
                          <a:cs typeface="Times New Roman" panose="02020603050405020304" pitchFamily="18" charset="0"/>
                        </a:rPr>
                        <a:t>卷“越野赛跑”、</a:t>
                      </a:r>
                      <a:r>
                        <a:rPr lang="en-US" altLang="zh-CN" sz="1600" dirty="0">
                          <a:latin typeface="Times New Roman" panose="02020603050405020304" pitchFamily="18" charset="0"/>
                          <a:ea typeface="宋体" panose="02010600030101010101" pitchFamily="2" charset="-122"/>
                          <a:cs typeface="Times New Roman" panose="02020603050405020304" pitchFamily="18" charset="0"/>
                        </a:rPr>
                        <a:t>2024</a:t>
                      </a:r>
                      <a:r>
                        <a:rPr lang="zh-CN" altLang="en-US" sz="1600" dirty="0">
                          <a:latin typeface="Times New Roman" panose="02020603050405020304" pitchFamily="18" charset="0"/>
                          <a:ea typeface="宋体" panose="02010600030101010101" pitchFamily="2" charset="-122"/>
                          <a:cs typeface="Times New Roman" panose="02020603050405020304" pitchFamily="18" charset="0"/>
                        </a:rPr>
                        <a:t>浙江卷“课间运动推荐”）</a:t>
                      </a:r>
                      <a:endParaRPr lang="zh-CN" altLang="en-US" sz="16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a:lnSpc>
                          <a:spcPts val="1800"/>
                        </a:lnSpc>
                        <a:buFont typeface="Wingdings" panose="05000000000000000000" pitchFamily="2" charset="2"/>
                        <a:buChar char="l"/>
                      </a:pPr>
                      <a:r>
                        <a:rPr lang="zh-CN" altLang="en-US" sz="1600" b="1" dirty="0">
                          <a:latin typeface="Times New Roman" panose="02020603050405020304" pitchFamily="18" charset="0"/>
                          <a:ea typeface="宋体" panose="02010600030101010101" pitchFamily="2" charset="-122"/>
                          <a:cs typeface="Times New Roman" panose="02020603050405020304" pitchFamily="18" charset="0"/>
                        </a:rPr>
                        <a:t>健康生活</a:t>
                      </a:r>
                      <a:endParaRPr lang="en-US" altLang="zh-CN" sz="1600" b="1" dirty="0">
                        <a:latin typeface="Times New Roman" panose="02020603050405020304" pitchFamily="18" charset="0"/>
                        <a:ea typeface="宋体" panose="02010600030101010101" pitchFamily="2" charset="-122"/>
                        <a:cs typeface="Times New Roman" panose="02020603050405020304" pitchFamily="18" charset="0"/>
                      </a:endParaRPr>
                    </a:p>
                    <a:p>
                      <a:pPr marL="0" indent="0">
                        <a:lnSpc>
                          <a:spcPts val="1800"/>
                        </a:lnSpc>
                        <a:buFont typeface="Wingdings" panose="05000000000000000000" pitchFamily="2" charset="2"/>
                        <a:buNone/>
                      </a:pPr>
                      <a:r>
                        <a:rPr lang="zh-CN" altLang="en-US" sz="16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1600" dirty="0">
                          <a:latin typeface="Times New Roman" panose="02020603050405020304" pitchFamily="18" charset="0"/>
                          <a:ea typeface="宋体" panose="02010600030101010101" pitchFamily="2" charset="-122"/>
                          <a:cs typeface="Times New Roman" panose="02020603050405020304" pitchFamily="18" charset="0"/>
                        </a:rPr>
                        <a:t>2018</a:t>
                      </a:r>
                      <a:r>
                        <a:rPr lang="zh-CN" altLang="en-US" sz="1600" dirty="0">
                          <a:latin typeface="Times New Roman" panose="02020603050405020304" pitchFamily="18" charset="0"/>
                          <a:ea typeface="宋体" panose="02010600030101010101" pitchFamily="2" charset="-122"/>
                          <a:cs typeface="Times New Roman" panose="02020603050405020304" pitchFamily="18" charset="0"/>
                        </a:rPr>
                        <a:t>全国</a:t>
                      </a:r>
                      <a:r>
                        <a:rPr lang="en-US" altLang="zh-CN" sz="1600" dirty="0">
                          <a:latin typeface="Times New Roman" panose="02020603050405020304" pitchFamily="18" charset="0"/>
                          <a:ea typeface="宋体" panose="02010600030101010101" pitchFamily="2" charset="-122"/>
                          <a:cs typeface="Times New Roman" panose="02020603050405020304" pitchFamily="18" charset="0"/>
                        </a:rPr>
                        <a:t>III</a:t>
                      </a:r>
                      <a:r>
                        <a:rPr lang="zh-CN" altLang="en-US" sz="1600" dirty="0">
                          <a:latin typeface="Times New Roman" panose="02020603050405020304" pitchFamily="18" charset="0"/>
                          <a:ea typeface="宋体" panose="02010600030101010101" pitchFamily="2" charset="-122"/>
                          <a:cs typeface="Times New Roman" panose="02020603050405020304" pitchFamily="18" charset="0"/>
                        </a:rPr>
                        <a:t>卷“学校体育设施”、</a:t>
                      </a:r>
                      <a:r>
                        <a:rPr lang="en-US" altLang="zh-CN" sz="1600" dirty="0">
                          <a:latin typeface="Times New Roman" panose="02020603050405020304" pitchFamily="18" charset="0"/>
                          <a:ea typeface="宋体" panose="02010600030101010101" pitchFamily="2" charset="-122"/>
                          <a:cs typeface="Times New Roman" panose="02020603050405020304" pitchFamily="18" charset="0"/>
                        </a:rPr>
                        <a:t>2019</a:t>
                      </a:r>
                      <a:r>
                        <a:rPr lang="zh-CN" altLang="en-US" sz="1600" dirty="0">
                          <a:latin typeface="Times New Roman" panose="02020603050405020304" pitchFamily="18" charset="0"/>
                          <a:ea typeface="宋体" panose="02010600030101010101" pitchFamily="2" charset="-122"/>
                          <a:cs typeface="Times New Roman" panose="02020603050405020304" pitchFamily="18" charset="0"/>
                        </a:rPr>
                        <a:t>全国</a:t>
                      </a:r>
                      <a:r>
                        <a:rPr lang="en-US" altLang="zh-CN" sz="1600" dirty="0">
                          <a:latin typeface="Times New Roman" panose="02020603050405020304" pitchFamily="18" charset="0"/>
                          <a:ea typeface="宋体" panose="02010600030101010101" pitchFamily="2" charset="-122"/>
                          <a:cs typeface="Times New Roman" panose="02020603050405020304" pitchFamily="18" charset="0"/>
                        </a:rPr>
                        <a:t>II</a:t>
                      </a:r>
                      <a:r>
                        <a:rPr lang="zh-CN" altLang="en-US" sz="1600" dirty="0">
                          <a:latin typeface="Times New Roman" panose="02020603050405020304" pitchFamily="18" charset="0"/>
                          <a:ea typeface="宋体" panose="02010600030101010101" pitchFamily="2" charset="-122"/>
                          <a:cs typeface="Times New Roman" panose="02020603050405020304" pitchFamily="18" charset="0"/>
                        </a:rPr>
                        <a:t>卷“排球比赛”）</a:t>
                      </a:r>
                      <a:endParaRPr lang="zh-CN" altLang="en-US" sz="1600" dirty="0">
                        <a:latin typeface="Times New Roman" panose="02020603050405020304" pitchFamily="18" charset="0"/>
                        <a:ea typeface="宋体" panose="02010600030101010101" pitchFamily="2" charset="-122"/>
                        <a:cs typeface="Times New Roman" panose="02020603050405020304" pitchFamily="18" charset="0"/>
                      </a:endParaRPr>
                    </a:p>
                  </a:txBody>
                  <a:tcPr marL="60960" marR="60960" marT="30480" marB="30480"/>
                </a:tc>
                <a:tc>
                  <a:txBody>
                    <a:bodyPr/>
                    <a:lstStyle/>
                    <a:p>
                      <a:pPr marL="0" indent="0">
                        <a:lnSpc>
                          <a:spcPts val="1800"/>
                        </a:lnSpc>
                        <a:buFont typeface="Arial" panose="020B0604020202020204" pitchFamily="34" charset="0"/>
                        <a:buNone/>
                      </a:pPr>
                      <a:r>
                        <a:rPr lang="zh-CN" altLang="en-US" sz="1600" b="1" dirty="0">
                          <a:latin typeface="宋体" panose="02010600030101010101" pitchFamily="2" charset="-122"/>
                          <a:ea typeface="宋体" panose="02010600030101010101" pitchFamily="2" charset="-122"/>
                        </a:rPr>
                        <a:t>体育与健康</a:t>
                      </a:r>
                      <a:endParaRPr lang="en-US" altLang="zh-CN" sz="1600" b="1" dirty="0">
                        <a:latin typeface="宋体" panose="02010600030101010101" pitchFamily="2" charset="-122"/>
                        <a:ea typeface="宋体" panose="02010600030101010101" pitchFamily="2" charset="-122"/>
                      </a:endParaRPr>
                    </a:p>
                    <a:p>
                      <a:pPr marL="457200" indent="-457200">
                        <a:lnSpc>
                          <a:spcPts val="1800"/>
                        </a:lnSpc>
                        <a:buFont typeface="Arial" panose="020B0604020202020204" pitchFamily="34" charset="0"/>
                        <a:buChar char="•"/>
                      </a:pPr>
                      <a:r>
                        <a:rPr lang="zh-CN" altLang="en-US" sz="1600" dirty="0">
                          <a:latin typeface="宋体" panose="02010600030101010101" pitchFamily="2" charset="-122"/>
                          <a:ea typeface="宋体" panose="02010600030101010101" pitchFamily="2" charset="-122"/>
                        </a:rPr>
                        <a:t>提倡健康生活方式</a:t>
                      </a:r>
                      <a:endParaRPr lang="en-US" altLang="zh-CN" sz="1600" dirty="0">
                        <a:latin typeface="宋体" panose="02010600030101010101" pitchFamily="2" charset="-122"/>
                        <a:ea typeface="宋体" panose="02010600030101010101" pitchFamily="2" charset="-122"/>
                      </a:endParaRPr>
                    </a:p>
                    <a:p>
                      <a:pPr marL="0" indent="0">
                        <a:lnSpc>
                          <a:spcPts val="1800"/>
                        </a:lnSpc>
                        <a:buFont typeface="Arial" panose="020B0604020202020204" pitchFamily="34" charset="0"/>
                        <a:buNone/>
                      </a:pPr>
                      <a:r>
                        <a:rPr lang="zh-CN" altLang="en-US" sz="1600" dirty="0">
                          <a:latin typeface="宋体" panose="02010600030101010101" pitchFamily="2" charset="-122"/>
                          <a:ea typeface="宋体" panose="02010600030101010101" pitchFamily="2" charset="-122"/>
                        </a:rPr>
                        <a:t>（运动倡议、活动报道）。</a:t>
                      </a:r>
                      <a:endParaRPr lang="zh-CN" altLang="en-US" sz="1600" dirty="0">
                        <a:latin typeface="宋体" panose="02010600030101010101" pitchFamily="2" charset="-122"/>
                        <a:ea typeface="宋体" panose="02010600030101010101" pitchFamily="2" charset="-122"/>
                      </a:endParaRPr>
                    </a:p>
                    <a:p>
                      <a:pPr marL="457200" indent="-457200">
                        <a:lnSpc>
                          <a:spcPts val="1800"/>
                        </a:lnSpc>
                        <a:buFont typeface="Arial" panose="020B0604020202020204" pitchFamily="34" charset="0"/>
                        <a:buChar char="•"/>
                      </a:pPr>
                      <a:r>
                        <a:rPr lang="zh-CN" altLang="en-US" sz="1600" dirty="0">
                          <a:latin typeface="宋体" panose="02010600030101010101" pitchFamily="2" charset="-122"/>
                          <a:ea typeface="宋体" panose="02010600030101010101" pitchFamily="2" charset="-122"/>
                        </a:rPr>
                        <a:t>描述活动（过程、感受）。</a:t>
                      </a:r>
                      <a:endParaRPr lang="zh-CN" altLang="en-US" sz="1600" dirty="0">
                        <a:latin typeface="宋体" panose="02010600030101010101" pitchFamily="2" charset="-122"/>
                        <a:ea typeface="宋体" panose="02010600030101010101" pitchFamily="2" charset="-122"/>
                      </a:endParaRPr>
                    </a:p>
                  </a:txBody>
                  <a:tcPr marL="60960" marR="60960" marT="30480" marB="30480" anchor="ctr"/>
                </a:tc>
                <a:tc>
                  <a:txBody>
                    <a:bodyPr/>
                    <a:lstStyle/>
                    <a:p>
                      <a:pPr algn="ctr">
                        <a:lnSpc>
                          <a:spcPts val="1800"/>
                        </a:lnSpc>
                      </a:pPr>
                      <a:r>
                        <a:rPr lang="zh-CN" altLang="en-US" sz="1600" dirty="0">
                          <a:latin typeface="宋体" panose="02010600030101010101" pitchFamily="2" charset="-122"/>
                          <a:ea typeface="宋体" panose="02010600030101010101" pitchFamily="2" charset="-122"/>
                        </a:rPr>
                        <a:t>倡议书</a:t>
                      </a:r>
                      <a:endParaRPr lang="en-US" altLang="zh-CN" sz="1600" dirty="0">
                        <a:latin typeface="宋体" panose="02010600030101010101" pitchFamily="2" charset="-122"/>
                        <a:ea typeface="宋体" panose="02010600030101010101" pitchFamily="2" charset="-122"/>
                      </a:endParaRPr>
                    </a:p>
                    <a:p>
                      <a:pPr algn="ctr">
                        <a:lnSpc>
                          <a:spcPts val="1800"/>
                        </a:lnSpc>
                      </a:pPr>
                      <a:r>
                        <a:rPr lang="zh-CN" altLang="en-US" sz="1600" dirty="0">
                          <a:latin typeface="宋体" panose="02010600030101010101" pitchFamily="2" charset="-122"/>
                          <a:ea typeface="宋体" panose="02010600030101010101" pitchFamily="2" charset="-122"/>
                        </a:rPr>
                        <a:t>推荐信</a:t>
                      </a:r>
                      <a:endParaRPr lang="en-US" altLang="zh-CN" sz="1600" dirty="0">
                        <a:latin typeface="宋体" panose="02010600030101010101" pitchFamily="2" charset="-122"/>
                        <a:ea typeface="宋体" panose="02010600030101010101" pitchFamily="2" charset="-122"/>
                      </a:endParaRPr>
                    </a:p>
                    <a:p>
                      <a:pPr algn="ctr">
                        <a:lnSpc>
                          <a:spcPts val="1800"/>
                        </a:lnSpc>
                      </a:pPr>
                      <a:r>
                        <a:rPr lang="zh-CN" altLang="en-US" sz="1600" dirty="0">
                          <a:latin typeface="宋体" panose="02010600030101010101" pitchFamily="2" charset="-122"/>
                          <a:ea typeface="宋体" panose="02010600030101010101" pitchFamily="2" charset="-122"/>
                        </a:rPr>
                        <a:t>报道</a:t>
                      </a:r>
                      <a:endParaRPr lang="en-US" altLang="zh-CN" sz="1600" dirty="0">
                        <a:latin typeface="宋体" panose="02010600030101010101" pitchFamily="2" charset="-122"/>
                        <a:ea typeface="宋体" panose="02010600030101010101" pitchFamily="2" charset="-122"/>
                      </a:endParaRPr>
                    </a:p>
                    <a:p>
                      <a:pPr algn="ctr">
                        <a:lnSpc>
                          <a:spcPts val="1800"/>
                        </a:lnSpc>
                      </a:pPr>
                      <a:r>
                        <a:rPr lang="zh-CN" altLang="en-US" sz="1600" dirty="0">
                          <a:latin typeface="宋体" panose="02010600030101010101" pitchFamily="2" charset="-122"/>
                          <a:ea typeface="宋体" panose="02010600030101010101" pitchFamily="2" charset="-122"/>
                        </a:rPr>
                        <a:t>通知</a:t>
                      </a:r>
                      <a:endParaRPr lang="zh-CN" altLang="en-US" sz="1600" dirty="0">
                        <a:latin typeface="宋体" panose="02010600030101010101" pitchFamily="2" charset="-122"/>
                        <a:ea typeface="宋体" panose="02010600030101010101" pitchFamily="2" charset="-122"/>
                      </a:endParaRPr>
                    </a:p>
                  </a:txBody>
                  <a:tcPr marL="60960" marR="60960" marT="30480" marB="30480" anchor="ctr"/>
                </a:tc>
              </a:tr>
            </a:tbl>
          </a:graphicData>
        </a:graphic>
      </p:graphicFrame>
      <p:sp>
        <p:nvSpPr>
          <p:cNvPr id="6" name="文本框 5"/>
          <p:cNvSpPr txBox="1"/>
          <p:nvPr/>
        </p:nvSpPr>
        <p:spPr>
          <a:xfrm>
            <a:off x="0" y="-76200"/>
            <a:ext cx="2387600" cy="543675"/>
          </a:xfrm>
          <a:prstGeom prst="rect">
            <a:avLst/>
          </a:prstGeom>
          <a:solidFill>
            <a:srgbClr val="466EE6">
              <a:alpha val="85000"/>
            </a:srgbClr>
          </a:solidFill>
          <a:effectLst>
            <a:outerShdw blurRad="50800" dist="38100" dir="5400000" algn="t" rotWithShape="0">
              <a:prstClr val="black">
                <a:alpha val="40000"/>
              </a:prstClr>
            </a:outerShdw>
          </a:effectLst>
        </p:spPr>
        <p:txBody>
          <a:bodyPr wrap="square">
            <a:spAutoFit/>
          </a:bodyPr>
          <a:lstStyle/>
          <a:p>
            <a:pPr defTabSz="609600"/>
            <a:r>
              <a:rPr lang="zh-CN" altLang="en-US" sz="2935" b="1" dirty="0">
                <a:solidFill>
                  <a:prstClr val="white"/>
                </a:solidFill>
                <a:latin typeface="宋体" panose="02010600030101010101" pitchFamily="2" charset="-122"/>
                <a:ea typeface="宋体" panose="02010600030101010101" pitchFamily="2" charset="-122"/>
              </a:rPr>
              <a:t>真题话题◥</a:t>
            </a:r>
            <a:endParaRPr lang="zh-CN" altLang="en-US" sz="2935" b="1" dirty="0">
              <a:solidFill>
                <a:prstClr val="white"/>
              </a:solidFill>
              <a:latin typeface="宋体" panose="02010600030101010101" pitchFamily="2" charset="-122"/>
              <a:ea typeface="宋体" panose="02010600030101010101" pitchFamily="2" charset="-122"/>
            </a:endParaRPr>
          </a:p>
        </p:txBody>
      </p:sp>
      <p:sp>
        <p:nvSpPr>
          <p:cNvPr id="7" name="文本框 6"/>
          <p:cNvSpPr txBox="1"/>
          <p:nvPr/>
        </p:nvSpPr>
        <p:spPr>
          <a:xfrm>
            <a:off x="2394857" y="-76200"/>
            <a:ext cx="1981200" cy="543675"/>
          </a:xfrm>
          <a:prstGeom prst="rect">
            <a:avLst/>
          </a:prstGeom>
          <a:solidFill>
            <a:schemeClr val="accent4">
              <a:lumMod val="40000"/>
              <a:lumOff val="60000"/>
              <a:alpha val="85000"/>
            </a:schemeClr>
          </a:solidFill>
          <a:effectLst>
            <a:outerShdw blurRad="50800" dist="38100" dir="5400000" algn="t" rotWithShape="0">
              <a:prstClr val="black">
                <a:alpha val="40000"/>
              </a:prstClr>
            </a:outerShdw>
          </a:effectLst>
        </p:spPr>
        <p:txBody>
          <a:bodyPr wrap="square">
            <a:spAutoFit/>
          </a:bodyPr>
          <a:lstStyle/>
          <a:p>
            <a:pPr defTabSz="609600"/>
            <a:r>
              <a:rPr lang="en-US" altLang="zh-CN" sz="2935" b="1" dirty="0">
                <a:solidFill>
                  <a:srgbClr val="466EE6"/>
                </a:solidFill>
                <a:latin typeface="Times New Roman" panose="02020603050405020304" pitchFamily="18" charset="0"/>
                <a:ea typeface="宋体" panose="02010600030101010101" pitchFamily="2" charset="-122"/>
                <a:cs typeface="Times New Roman" panose="02020603050405020304" pitchFamily="18" charset="0"/>
              </a:rPr>
              <a:t>Topics</a:t>
            </a:r>
            <a:r>
              <a:rPr lang="zh-CN" altLang="en-US" sz="2935" b="1" dirty="0">
                <a:solidFill>
                  <a:srgbClr val="466EE6"/>
                </a:solidFill>
                <a:latin typeface="宋体" panose="02010600030101010101" pitchFamily="2" charset="-122"/>
                <a:ea typeface="宋体" panose="02010600030101010101" pitchFamily="2" charset="-122"/>
              </a:rPr>
              <a:t> ◥</a:t>
            </a:r>
            <a:endParaRPr lang="zh-CN" altLang="en-US" sz="2935" b="1" dirty="0">
              <a:solidFill>
                <a:srgbClr val="466EE6"/>
              </a:solidFill>
              <a:latin typeface="宋体" panose="02010600030101010101" pitchFamily="2" charset="-122"/>
              <a:ea typeface="宋体" panose="02010600030101010101" pitchFamily="2" charset="-122"/>
            </a:endParaRPr>
          </a:p>
        </p:txBody>
      </p:sp>
      <p:sp>
        <p:nvSpPr>
          <p:cNvPr id="2" name="Freeform 36"/>
          <p:cNvSpPr/>
          <p:nvPr/>
        </p:nvSpPr>
        <p:spPr>
          <a:xfrm rot="11684839">
            <a:off x="9702852" y="455894"/>
            <a:ext cx="1567941" cy="1400693"/>
          </a:xfrm>
          <a:custGeom>
            <a:avLst/>
            <a:gdLst/>
            <a:ahLst/>
            <a:cxnLst/>
            <a:rect l="l" t="t" r="r" b="b"/>
            <a:pathLst>
              <a:path w="2351911" h="2101040">
                <a:moveTo>
                  <a:pt x="0" y="0"/>
                </a:moveTo>
                <a:lnTo>
                  <a:pt x="2351910" y="0"/>
                </a:lnTo>
                <a:lnTo>
                  <a:pt x="2351910" y="2101041"/>
                </a:lnTo>
                <a:lnTo>
                  <a:pt x="0" y="2101041"/>
                </a:lnTo>
                <a:lnTo>
                  <a:pt x="0" y="0"/>
                </a:lnTo>
                <a:close/>
              </a:path>
            </a:pathLst>
          </a:custGeom>
          <a:blipFill>
            <a:blip r:embed="rId1"/>
            <a:stretch>
              <a:fillRect/>
            </a:stretch>
          </a:blipFill>
        </p:spPr>
      </p:sp>
      <p:sp>
        <p:nvSpPr>
          <p:cNvPr id="4" name="Freeform 2"/>
          <p:cNvSpPr/>
          <p:nvPr/>
        </p:nvSpPr>
        <p:spPr>
          <a:xfrm rot="-2910400">
            <a:off x="2535376" y="-5258003"/>
            <a:ext cx="23513300" cy="14022477"/>
          </a:xfrm>
          <a:custGeom>
            <a:avLst/>
            <a:gdLst/>
            <a:ahLst/>
            <a:cxnLst/>
            <a:rect l="l" t="t" r="r" b="b"/>
            <a:pathLst>
              <a:path w="23513300" h="14022477">
                <a:moveTo>
                  <a:pt x="0" y="0"/>
                </a:moveTo>
                <a:lnTo>
                  <a:pt x="23513300" y="0"/>
                </a:lnTo>
                <a:lnTo>
                  <a:pt x="23513300" y="14022476"/>
                </a:lnTo>
                <a:lnTo>
                  <a:pt x="0" y="14022476"/>
                </a:lnTo>
                <a:lnTo>
                  <a:pt x="0" y="0"/>
                </a:lnTo>
                <a:close/>
              </a:path>
            </a:pathLst>
          </a:custGeom>
          <a:blipFill>
            <a:blip r:embed="rId2"/>
            <a:stretch>
              <a:fillRect/>
            </a:stretch>
          </a:blipFill>
        </p:spPr>
      </p:sp>
      <p:sp>
        <p:nvSpPr>
          <p:cNvPr id="5" name="Freeform 4"/>
          <p:cNvSpPr/>
          <p:nvPr/>
        </p:nvSpPr>
        <p:spPr>
          <a:xfrm flipH="1">
            <a:off x="3327194" y="1599907"/>
            <a:ext cx="5773833" cy="6506666"/>
          </a:xfrm>
          <a:custGeom>
            <a:avLst/>
            <a:gdLst/>
            <a:ahLst/>
            <a:cxnLst/>
            <a:rect l="l" t="t" r="r" b="b"/>
            <a:pathLst>
              <a:path w="5773833" h="6506666">
                <a:moveTo>
                  <a:pt x="5773833" y="0"/>
                </a:moveTo>
                <a:lnTo>
                  <a:pt x="0" y="0"/>
                </a:lnTo>
                <a:lnTo>
                  <a:pt x="0" y="6506666"/>
                </a:lnTo>
                <a:lnTo>
                  <a:pt x="5773833" y="6506666"/>
                </a:lnTo>
                <a:lnTo>
                  <a:pt x="5773833" y="0"/>
                </a:lnTo>
                <a:close/>
              </a:path>
            </a:pathLst>
          </a:custGeom>
          <a:blipFill>
            <a:blip r:embed="rId3"/>
            <a:stretch>
              <a:fillRect/>
            </a:stretch>
          </a:blipFill>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xit" presetSubtype="10" fill="hold" nodeType="withEffect">
                                  <p:stCondLst>
                                    <p:cond delay="0"/>
                                  </p:stCondLst>
                                  <p:childTnLst>
                                    <p:animEffect transition="out" filter="blinds(horizontal)">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par>
                                <p:cTn id="8" presetID="3" presetClass="exit" presetSubtype="10" fill="hold" nodeType="withEffect">
                                  <p:stCondLst>
                                    <p:cond delay="0"/>
                                  </p:stCondLst>
                                  <p:childTnLst>
                                    <p:animEffect transition="out" filter="blinds(horizontal)">
                                      <p:cBhvr>
                                        <p:cTn id="9" dur="500"/>
                                        <p:tgtEl>
                                          <p:spTgt spid="5"/>
                                        </p:tgtEl>
                                      </p:cBhvr>
                                    </p:animEffect>
                                    <p:set>
                                      <p:cBhvr>
                                        <p:cTn id="10" dur="1" fill="hold">
                                          <p:stCondLst>
                                            <p:cond delay="499"/>
                                          </p:stCondLst>
                                        </p:cTn>
                                        <p:tgtEl>
                                          <p:spTgt spid="5"/>
                                        </p:tgtEl>
                                        <p:attrNameLst>
                                          <p:attrName>style.visibility</p:attrName>
                                        </p:attrNameLst>
                                      </p:cBhvr>
                                      <p:to>
                                        <p:strVal val="hidden"/>
                                      </p:to>
                                    </p:set>
                                  </p:childTnLst>
                                </p:cTn>
                              </p:par>
                            </p:childTnLst>
                          </p:cTn>
                        </p:par>
                        <p:par>
                          <p:cTn id="11" fill="hold">
                            <p:stCondLst>
                              <p:cond delay="500"/>
                            </p:stCondLst>
                            <p:childTnLst>
                              <p:par>
                                <p:cTn id="12" presetID="22" presetClass="entr" presetSubtype="4"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down)">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04800" y="789405"/>
            <a:ext cx="8178800" cy="1631216"/>
          </a:xfrm>
          <a:prstGeom prst="rect">
            <a:avLst/>
          </a:prstGeom>
          <a:noFill/>
          <a:ln w="38100">
            <a:solidFill>
              <a:srgbClr val="FF0000"/>
            </a:solidFill>
          </a:ln>
          <a:effectLst>
            <a:softEdge rad="0"/>
          </a:effectLst>
        </p:spPr>
        <p:txBody>
          <a:bodyPr wrap="square">
            <a:spAutoFit/>
          </a:bodyPr>
          <a:lstStyle/>
          <a:p>
            <a:pPr defTabSz="609600">
              <a:lnSpc>
                <a:spcPts val="2000"/>
              </a:lnSpc>
            </a:pPr>
            <a:r>
              <a:rPr lang="zh-CN" altLang="en-US" sz="1865" dirty="0">
                <a:solidFill>
                  <a:prstClr val="black"/>
                </a:solidFill>
                <a:latin typeface="Times New Roman" panose="02020603050405020304" pitchFamily="18" charset="0"/>
                <a:ea typeface="等线" panose="02010600030101010101" pitchFamily="2" charset="-122"/>
                <a:cs typeface="Times New Roman" panose="02020603050405020304" pitchFamily="18" charset="0"/>
              </a:rPr>
              <a:t>你校将举办英语演讲比赛。请你以</a:t>
            </a:r>
            <a:r>
              <a:rPr lang="en-US" altLang="zh-CN" sz="1865" dirty="0">
                <a:solidFill>
                  <a:srgbClr val="FF0000"/>
                </a:solidFill>
                <a:latin typeface="Times New Roman" panose="02020603050405020304" pitchFamily="18" charset="0"/>
                <a:ea typeface="等线" panose="02010600030101010101" pitchFamily="2" charset="-122"/>
                <a:cs typeface="Times New Roman" panose="02020603050405020304" pitchFamily="18" charset="0"/>
              </a:rPr>
              <a:t>Be smart online learners </a:t>
            </a:r>
            <a:r>
              <a:rPr lang="zh-CN" altLang="en-US" sz="1865" dirty="0">
                <a:solidFill>
                  <a:prstClr val="black"/>
                </a:solidFill>
                <a:latin typeface="Times New Roman" panose="02020603050405020304" pitchFamily="18" charset="0"/>
                <a:ea typeface="等线" panose="02010600030101010101" pitchFamily="2" charset="-122"/>
                <a:cs typeface="Times New Roman" panose="02020603050405020304" pitchFamily="18" charset="0"/>
              </a:rPr>
              <a:t>为题写一篇发言稿参赛，内容包括：</a:t>
            </a:r>
            <a:endParaRPr lang="en-US" altLang="zh-CN" sz="1865" dirty="0">
              <a:solidFill>
                <a:prstClr val="black"/>
              </a:solidFill>
              <a:latin typeface="Times New Roman" panose="02020603050405020304" pitchFamily="18" charset="0"/>
              <a:ea typeface="等线" panose="02010600030101010101" pitchFamily="2" charset="-122"/>
              <a:cs typeface="Times New Roman" panose="02020603050405020304" pitchFamily="18" charset="0"/>
            </a:endParaRPr>
          </a:p>
          <a:p>
            <a:pPr defTabSz="609600">
              <a:lnSpc>
                <a:spcPts val="2000"/>
              </a:lnSpc>
            </a:pPr>
            <a:r>
              <a:rPr lang="zh-CN" altLang="en-US" sz="1865" dirty="0">
                <a:solidFill>
                  <a:srgbClr val="00B0F0"/>
                </a:solidFill>
                <a:latin typeface="Times New Roman" panose="02020603050405020304" pitchFamily="18" charset="0"/>
                <a:ea typeface="等线" panose="02010600030101010101" pitchFamily="2" charset="-122"/>
                <a:cs typeface="Times New Roman" panose="02020603050405020304" pitchFamily="18" charset="0"/>
              </a:rPr>
              <a:t>（</a:t>
            </a:r>
            <a:r>
              <a:rPr lang="en-US" altLang="zh-CN" sz="1865" dirty="0">
                <a:solidFill>
                  <a:srgbClr val="00B0F0"/>
                </a:solidFill>
                <a:latin typeface="Times New Roman" panose="02020603050405020304" pitchFamily="18" charset="0"/>
                <a:ea typeface="等线" panose="02010600030101010101" pitchFamily="2" charset="-122"/>
                <a:cs typeface="Times New Roman" panose="02020603050405020304" pitchFamily="18" charset="0"/>
              </a:rPr>
              <a:t>1</a:t>
            </a:r>
            <a:r>
              <a:rPr lang="zh-CN" altLang="en-US" sz="1865" dirty="0">
                <a:solidFill>
                  <a:srgbClr val="00B0F0"/>
                </a:solidFill>
                <a:latin typeface="Times New Roman" panose="02020603050405020304" pitchFamily="18" charset="0"/>
                <a:ea typeface="等线" panose="02010600030101010101" pitchFamily="2" charset="-122"/>
                <a:cs typeface="Times New Roman" panose="02020603050405020304" pitchFamily="18" charset="0"/>
              </a:rPr>
              <a:t>）分析优势与不足；</a:t>
            </a:r>
            <a:endParaRPr lang="en-US" altLang="zh-CN" sz="1865" dirty="0">
              <a:solidFill>
                <a:srgbClr val="00B0F0"/>
              </a:solidFill>
              <a:latin typeface="Times New Roman" panose="02020603050405020304" pitchFamily="18" charset="0"/>
              <a:ea typeface="等线" panose="02010600030101010101" pitchFamily="2" charset="-122"/>
              <a:cs typeface="Times New Roman" panose="02020603050405020304" pitchFamily="18" charset="0"/>
            </a:endParaRPr>
          </a:p>
          <a:p>
            <a:pPr defTabSz="609600">
              <a:lnSpc>
                <a:spcPts val="2000"/>
              </a:lnSpc>
            </a:pPr>
            <a:r>
              <a:rPr lang="zh-CN" altLang="en-US" sz="1865" dirty="0">
                <a:solidFill>
                  <a:srgbClr val="00B0F0"/>
                </a:solidFill>
                <a:latin typeface="Times New Roman" panose="02020603050405020304" pitchFamily="18" charset="0"/>
                <a:ea typeface="等线" panose="02010600030101010101" pitchFamily="2" charset="-122"/>
                <a:cs typeface="Times New Roman" panose="02020603050405020304" pitchFamily="18" charset="0"/>
              </a:rPr>
              <a:t>（</a:t>
            </a:r>
            <a:r>
              <a:rPr lang="en-US" altLang="zh-CN" sz="1865" dirty="0">
                <a:solidFill>
                  <a:srgbClr val="00B0F0"/>
                </a:solidFill>
                <a:latin typeface="Times New Roman" panose="02020603050405020304" pitchFamily="18" charset="0"/>
                <a:ea typeface="等线" panose="02010600030101010101" pitchFamily="2" charset="-122"/>
                <a:cs typeface="Times New Roman" panose="02020603050405020304" pitchFamily="18" charset="0"/>
              </a:rPr>
              <a:t>2</a:t>
            </a:r>
            <a:r>
              <a:rPr lang="zh-CN" altLang="en-US" sz="1865" dirty="0">
                <a:solidFill>
                  <a:srgbClr val="00B0F0"/>
                </a:solidFill>
                <a:latin typeface="Times New Roman" panose="02020603050405020304" pitchFamily="18" charset="0"/>
                <a:ea typeface="等线" panose="02010600030101010101" pitchFamily="2" charset="-122"/>
                <a:cs typeface="Times New Roman" panose="02020603050405020304" pitchFamily="18" charset="0"/>
              </a:rPr>
              <a:t>）提出学习建议。</a:t>
            </a:r>
            <a:endParaRPr lang="zh-CN" altLang="en-US" sz="1865" dirty="0">
              <a:solidFill>
                <a:srgbClr val="00B0F0"/>
              </a:solidFill>
              <a:latin typeface="Times New Roman" panose="02020603050405020304" pitchFamily="18" charset="0"/>
              <a:ea typeface="等线" panose="02010600030101010101" pitchFamily="2" charset="-122"/>
              <a:cs typeface="Times New Roman" panose="02020603050405020304" pitchFamily="18" charset="0"/>
            </a:endParaRPr>
          </a:p>
          <a:p>
            <a:pPr defTabSz="609600">
              <a:lnSpc>
                <a:spcPts val="2000"/>
              </a:lnSpc>
            </a:pPr>
            <a:r>
              <a:rPr lang="en-US" altLang="zh-CN" sz="1865" dirty="0">
                <a:solidFill>
                  <a:prstClr val="black"/>
                </a:solidFill>
                <a:latin typeface="Times New Roman" panose="02020603050405020304" pitchFamily="18" charset="0"/>
                <a:ea typeface="等线" panose="02010600030101010101" pitchFamily="2" charset="-122"/>
                <a:cs typeface="Times New Roman" panose="02020603050405020304" pitchFamily="18" charset="0"/>
              </a:rPr>
              <a:t>                                              Be smart online learners</a:t>
            </a:r>
            <a:endParaRPr lang="en-US" altLang="zh-CN" sz="1865" dirty="0">
              <a:solidFill>
                <a:prstClr val="black"/>
              </a:solidFill>
              <a:latin typeface="Times New Roman" panose="02020603050405020304" pitchFamily="18" charset="0"/>
              <a:ea typeface="等线" panose="02010600030101010101" pitchFamily="2" charset="-122"/>
              <a:cs typeface="Times New Roman" panose="02020603050405020304" pitchFamily="18" charset="0"/>
            </a:endParaRPr>
          </a:p>
          <a:p>
            <a:pPr defTabSz="609600">
              <a:lnSpc>
                <a:spcPts val="2000"/>
              </a:lnSpc>
            </a:pPr>
            <a:r>
              <a:rPr lang="en-US" altLang="zh-CN" sz="1865" dirty="0">
                <a:solidFill>
                  <a:prstClr val="black"/>
                </a:solidFill>
                <a:latin typeface="Times New Roman" panose="02020603050405020304" pitchFamily="18" charset="0"/>
                <a:ea typeface="等线" panose="02010600030101010101" pitchFamily="2" charset="-122"/>
                <a:cs typeface="Times New Roman" panose="02020603050405020304" pitchFamily="18" charset="0"/>
              </a:rPr>
              <a:t>Online learning has become an important way to study.        2021</a:t>
            </a:r>
            <a:r>
              <a:rPr lang="zh-CN" altLang="en-US" sz="1865" dirty="0">
                <a:solidFill>
                  <a:prstClr val="black"/>
                </a:solidFill>
                <a:latin typeface="Times New Roman" panose="02020603050405020304" pitchFamily="18" charset="0"/>
                <a:ea typeface="等线" panose="02010600030101010101" pitchFamily="2" charset="-122"/>
                <a:cs typeface="Times New Roman" panose="02020603050405020304" pitchFamily="18" charset="0"/>
              </a:rPr>
              <a:t>年全国乙</a:t>
            </a:r>
            <a:endParaRPr lang="en-US" altLang="zh-CN" sz="1865" dirty="0">
              <a:solidFill>
                <a:prstClr val="black"/>
              </a:solidFill>
              <a:latin typeface="Times New Roman" panose="02020603050405020304" pitchFamily="18" charset="0"/>
              <a:ea typeface="等线" panose="02010600030101010101" pitchFamily="2" charset="-122"/>
              <a:cs typeface="Times New Roman" panose="02020603050405020304" pitchFamily="18" charset="0"/>
            </a:endParaRPr>
          </a:p>
        </p:txBody>
      </p:sp>
      <p:sp>
        <p:nvSpPr>
          <p:cNvPr id="14" name="Freeform 36"/>
          <p:cNvSpPr/>
          <p:nvPr/>
        </p:nvSpPr>
        <p:spPr>
          <a:xfrm>
            <a:off x="7239635" y="1558344"/>
            <a:ext cx="1091565" cy="831499"/>
          </a:xfrm>
          <a:custGeom>
            <a:avLst/>
            <a:gdLst/>
            <a:ahLst/>
            <a:cxnLst/>
            <a:rect l="l" t="t" r="r" b="b"/>
            <a:pathLst>
              <a:path w="2351911" h="2101040">
                <a:moveTo>
                  <a:pt x="0" y="0"/>
                </a:moveTo>
                <a:lnTo>
                  <a:pt x="2351910" y="0"/>
                </a:lnTo>
                <a:lnTo>
                  <a:pt x="2351910" y="2101041"/>
                </a:lnTo>
                <a:lnTo>
                  <a:pt x="0" y="2101041"/>
                </a:lnTo>
                <a:lnTo>
                  <a:pt x="0" y="0"/>
                </a:lnTo>
                <a:close/>
              </a:path>
            </a:pathLst>
          </a:custGeom>
          <a:blipFill>
            <a:blip r:embed="rId1"/>
            <a:stretch>
              <a:fillRect/>
            </a:stretch>
          </a:blipFill>
        </p:spPr>
      </p:sp>
      <p:sp>
        <p:nvSpPr>
          <p:cNvPr id="6" name="文本框 5"/>
          <p:cNvSpPr txBox="1"/>
          <p:nvPr/>
        </p:nvSpPr>
        <p:spPr>
          <a:xfrm>
            <a:off x="304800" y="2389843"/>
            <a:ext cx="8178800" cy="1374735"/>
          </a:xfrm>
          <a:prstGeom prst="rect">
            <a:avLst/>
          </a:prstGeom>
          <a:noFill/>
          <a:ln w="38100">
            <a:solidFill>
              <a:srgbClr val="FF0000"/>
            </a:solidFill>
          </a:ln>
          <a:effectLst>
            <a:softEdge rad="0"/>
          </a:effectLst>
        </p:spPr>
        <p:txBody>
          <a:bodyPr wrap="square">
            <a:spAutoFit/>
          </a:bodyPr>
          <a:lstStyle/>
          <a:p>
            <a:pPr defTabSz="609600">
              <a:lnSpc>
                <a:spcPts val="2000"/>
              </a:lnSpc>
            </a:pPr>
            <a:r>
              <a:rPr lang="zh-CN" altLang="en-US" sz="1865" dirty="0">
                <a:solidFill>
                  <a:prstClr val="black"/>
                </a:solidFill>
                <a:latin typeface="Times New Roman" panose="02020603050405020304" pitchFamily="18" charset="0"/>
                <a:ea typeface="等线" panose="02010600030101010101" pitchFamily="2" charset="-122"/>
                <a:cs typeface="Times New Roman" panose="02020603050405020304" pitchFamily="18" charset="0"/>
              </a:rPr>
              <a:t>学校英文报正在开展以 </a:t>
            </a:r>
            <a:r>
              <a:rPr lang="en-US" altLang="zh-CN" sz="1865" dirty="0">
                <a:solidFill>
                  <a:srgbClr val="FF0000"/>
                </a:solidFill>
                <a:latin typeface="Times New Roman" panose="02020603050405020304" pitchFamily="18" charset="0"/>
                <a:ea typeface="等线" panose="02010600030101010101" pitchFamily="2" charset="-122"/>
                <a:cs typeface="Times New Roman" panose="02020603050405020304" pitchFamily="18" charset="0"/>
              </a:rPr>
              <a:t>Learning English Beyond the Classroom </a:t>
            </a:r>
            <a:r>
              <a:rPr lang="zh-CN" altLang="en-US" sz="1865" dirty="0">
                <a:solidFill>
                  <a:prstClr val="black"/>
                </a:solidFill>
                <a:latin typeface="Times New Roman" panose="02020603050405020304" pitchFamily="18" charset="0"/>
                <a:ea typeface="等线" panose="02010600030101010101" pitchFamily="2" charset="-122"/>
                <a:cs typeface="Times New Roman" panose="02020603050405020304" pitchFamily="18" charset="0"/>
              </a:rPr>
              <a:t>为题的讨论。请使用图表中的调查结果写一篇短文投稿，内容包括：</a:t>
            </a:r>
            <a:endParaRPr lang="en-US" altLang="zh-CN" sz="1865" dirty="0">
              <a:solidFill>
                <a:prstClr val="black"/>
              </a:solidFill>
              <a:latin typeface="Times New Roman" panose="02020603050405020304" pitchFamily="18" charset="0"/>
              <a:ea typeface="等线" panose="02010600030101010101" pitchFamily="2" charset="-122"/>
              <a:cs typeface="Times New Roman" panose="02020603050405020304" pitchFamily="18" charset="0"/>
            </a:endParaRPr>
          </a:p>
          <a:p>
            <a:pPr defTabSz="609600">
              <a:lnSpc>
                <a:spcPts val="2000"/>
              </a:lnSpc>
            </a:pPr>
            <a:r>
              <a:rPr lang="zh-CN" altLang="en-US" sz="1865" dirty="0">
                <a:solidFill>
                  <a:srgbClr val="00B0F0"/>
                </a:solidFill>
                <a:latin typeface="Times New Roman" panose="02020603050405020304" pitchFamily="18" charset="0"/>
                <a:ea typeface="等线" panose="02010600030101010101" pitchFamily="2" charset="-122"/>
                <a:cs typeface="Times New Roman" panose="02020603050405020304" pitchFamily="18" charset="0"/>
              </a:rPr>
              <a:t>（</a:t>
            </a:r>
            <a:r>
              <a:rPr lang="en-US" altLang="zh-CN" sz="1865" dirty="0">
                <a:solidFill>
                  <a:srgbClr val="00B0F0"/>
                </a:solidFill>
                <a:latin typeface="Times New Roman" panose="02020603050405020304" pitchFamily="18" charset="0"/>
                <a:ea typeface="等线" panose="02010600030101010101" pitchFamily="2" charset="-122"/>
                <a:cs typeface="Times New Roman" panose="02020603050405020304" pitchFamily="18" charset="0"/>
              </a:rPr>
              <a:t>1</a:t>
            </a:r>
            <a:r>
              <a:rPr lang="zh-CN" altLang="en-US" sz="1865" dirty="0">
                <a:solidFill>
                  <a:srgbClr val="00B0F0"/>
                </a:solidFill>
                <a:latin typeface="Times New Roman" panose="02020603050405020304" pitchFamily="18" charset="0"/>
                <a:ea typeface="等线" panose="02010600030101010101" pitchFamily="2" charset="-122"/>
                <a:cs typeface="Times New Roman" panose="02020603050405020304" pitchFamily="18" charset="0"/>
              </a:rPr>
              <a:t>）学习活动状况描述；</a:t>
            </a:r>
            <a:endParaRPr lang="en-US" altLang="zh-CN" sz="1865" dirty="0">
              <a:solidFill>
                <a:srgbClr val="00B0F0"/>
              </a:solidFill>
              <a:latin typeface="Times New Roman" panose="02020603050405020304" pitchFamily="18" charset="0"/>
              <a:ea typeface="等线" panose="02010600030101010101" pitchFamily="2" charset="-122"/>
              <a:cs typeface="Times New Roman" panose="02020603050405020304" pitchFamily="18" charset="0"/>
            </a:endParaRPr>
          </a:p>
          <a:p>
            <a:pPr defTabSz="609600">
              <a:lnSpc>
                <a:spcPts val="2000"/>
              </a:lnSpc>
            </a:pPr>
            <a:r>
              <a:rPr lang="zh-CN" altLang="en-US" sz="1865" dirty="0">
                <a:solidFill>
                  <a:srgbClr val="00B0F0"/>
                </a:solidFill>
                <a:latin typeface="Times New Roman" panose="02020603050405020304" pitchFamily="18" charset="0"/>
                <a:ea typeface="等线" panose="02010600030101010101" pitchFamily="2" charset="-122"/>
                <a:cs typeface="Times New Roman" panose="02020603050405020304" pitchFamily="18" charset="0"/>
              </a:rPr>
              <a:t>（</a:t>
            </a:r>
            <a:r>
              <a:rPr lang="en-US" altLang="zh-CN" sz="1865" dirty="0">
                <a:solidFill>
                  <a:srgbClr val="00B0F0"/>
                </a:solidFill>
                <a:latin typeface="Times New Roman" panose="02020603050405020304" pitchFamily="18" charset="0"/>
                <a:ea typeface="等线" panose="02010600030101010101" pitchFamily="2" charset="-122"/>
                <a:cs typeface="Times New Roman" panose="02020603050405020304" pitchFamily="18" charset="0"/>
              </a:rPr>
              <a:t>2</a:t>
            </a:r>
            <a:r>
              <a:rPr lang="zh-CN" altLang="en-US" sz="1865" dirty="0">
                <a:solidFill>
                  <a:srgbClr val="00B0F0"/>
                </a:solidFill>
                <a:latin typeface="Times New Roman" panose="02020603050405020304" pitchFamily="18" charset="0"/>
                <a:ea typeface="等线" panose="02010600030101010101" pitchFamily="2" charset="-122"/>
                <a:cs typeface="Times New Roman" panose="02020603050405020304" pitchFamily="18" charset="0"/>
              </a:rPr>
              <a:t>）简单评论；</a:t>
            </a:r>
            <a:endParaRPr lang="en-US" altLang="zh-CN" sz="1865" dirty="0">
              <a:solidFill>
                <a:srgbClr val="00B0F0"/>
              </a:solidFill>
              <a:latin typeface="Times New Roman" panose="02020603050405020304" pitchFamily="18" charset="0"/>
              <a:ea typeface="等线" panose="02010600030101010101" pitchFamily="2" charset="-122"/>
              <a:cs typeface="Times New Roman" panose="02020603050405020304" pitchFamily="18" charset="0"/>
            </a:endParaRPr>
          </a:p>
          <a:p>
            <a:pPr defTabSz="609600">
              <a:lnSpc>
                <a:spcPts val="2000"/>
              </a:lnSpc>
            </a:pPr>
            <a:r>
              <a:rPr lang="zh-CN" altLang="en-US" sz="1865" dirty="0">
                <a:solidFill>
                  <a:srgbClr val="00B0F0"/>
                </a:solidFill>
                <a:latin typeface="Times New Roman" panose="02020603050405020304" pitchFamily="18" charset="0"/>
                <a:ea typeface="等线" panose="02010600030101010101" pitchFamily="2" charset="-122"/>
                <a:cs typeface="Times New Roman" panose="02020603050405020304" pitchFamily="18" charset="0"/>
              </a:rPr>
              <a:t>（</a:t>
            </a:r>
            <a:r>
              <a:rPr lang="en-US" altLang="zh-CN" sz="1865" dirty="0">
                <a:solidFill>
                  <a:srgbClr val="00B0F0"/>
                </a:solidFill>
                <a:latin typeface="Times New Roman" panose="02020603050405020304" pitchFamily="18" charset="0"/>
                <a:ea typeface="等线" panose="02010600030101010101" pitchFamily="2" charset="-122"/>
                <a:cs typeface="Times New Roman" panose="02020603050405020304" pitchFamily="18" charset="0"/>
              </a:rPr>
              <a:t>3</a:t>
            </a:r>
            <a:r>
              <a:rPr lang="zh-CN" altLang="en-US" sz="1865" dirty="0">
                <a:solidFill>
                  <a:srgbClr val="00B0F0"/>
                </a:solidFill>
                <a:latin typeface="Times New Roman" panose="02020603050405020304" pitchFamily="18" charset="0"/>
                <a:ea typeface="等线" panose="02010600030101010101" pitchFamily="2" charset="-122"/>
                <a:cs typeface="Times New Roman" panose="02020603050405020304" pitchFamily="18" charset="0"/>
              </a:rPr>
              <a:t>）你的建议。                                                                     </a:t>
            </a:r>
            <a:r>
              <a:rPr lang="en-US" altLang="zh-CN" sz="1865" dirty="0">
                <a:solidFill>
                  <a:prstClr val="black"/>
                </a:solidFill>
                <a:latin typeface="Times New Roman" panose="02020603050405020304" pitchFamily="18" charset="0"/>
                <a:ea typeface="等线" panose="02010600030101010101" pitchFamily="2" charset="-122"/>
                <a:cs typeface="Times New Roman" panose="02020603050405020304" pitchFamily="18" charset="0"/>
              </a:rPr>
              <a:t>2022</a:t>
            </a:r>
            <a:r>
              <a:rPr lang="zh-CN" altLang="en-US" sz="1865" dirty="0">
                <a:solidFill>
                  <a:prstClr val="black"/>
                </a:solidFill>
                <a:latin typeface="Times New Roman" panose="02020603050405020304" pitchFamily="18" charset="0"/>
                <a:ea typeface="等线" panose="02010600030101010101" pitchFamily="2" charset="-122"/>
                <a:cs typeface="Times New Roman" panose="02020603050405020304" pitchFamily="18" charset="0"/>
              </a:rPr>
              <a:t>年全国乙</a:t>
            </a:r>
            <a:endParaRPr lang="en-US" altLang="zh-CN" sz="1865" dirty="0">
              <a:solidFill>
                <a:prstClr val="black"/>
              </a:solidFill>
              <a:latin typeface="Times New Roman" panose="02020603050405020304" pitchFamily="18" charset="0"/>
              <a:ea typeface="等线" panose="02010600030101010101" pitchFamily="2" charset="-122"/>
              <a:cs typeface="Times New Roman" panose="02020603050405020304" pitchFamily="18" charset="0"/>
            </a:endParaRPr>
          </a:p>
        </p:txBody>
      </p:sp>
      <p:sp>
        <p:nvSpPr>
          <p:cNvPr id="7" name="文本框 6"/>
          <p:cNvSpPr txBox="1"/>
          <p:nvPr/>
        </p:nvSpPr>
        <p:spPr>
          <a:xfrm>
            <a:off x="304800" y="3733800"/>
            <a:ext cx="8178800" cy="1708160"/>
          </a:xfrm>
          <a:prstGeom prst="rect">
            <a:avLst/>
          </a:prstGeom>
          <a:noFill/>
          <a:ln w="38100">
            <a:solidFill>
              <a:srgbClr val="FF0000"/>
            </a:solidFill>
          </a:ln>
          <a:effectLst>
            <a:softEdge rad="0"/>
          </a:effectLst>
        </p:spPr>
        <p:txBody>
          <a:bodyPr wrap="square">
            <a:spAutoFit/>
          </a:bodyPr>
          <a:lstStyle/>
          <a:p>
            <a:pPr defTabSz="609600">
              <a:lnSpc>
                <a:spcPts val="2065"/>
              </a:lnSpc>
            </a:pPr>
            <a:r>
              <a:rPr lang="zh-CN" altLang="en-US" sz="1865" dirty="0">
                <a:solidFill>
                  <a:prstClr val="black"/>
                </a:solidFill>
                <a:latin typeface="Times New Roman" panose="02020603050405020304" pitchFamily="18" charset="0"/>
                <a:ea typeface="等线" panose="02010600030101010101" pitchFamily="2" charset="-122"/>
                <a:cs typeface="Times New Roman" panose="02020603050405020304" pitchFamily="18" charset="0"/>
              </a:rPr>
              <a:t>假定你是李华，</a:t>
            </a:r>
            <a:r>
              <a:rPr lang="zh-CN" altLang="en-US" sz="1865" dirty="0">
                <a:solidFill>
                  <a:srgbClr val="FF0000"/>
                </a:solidFill>
                <a:latin typeface="Times New Roman" panose="02020603050405020304" pitchFamily="18" charset="0"/>
                <a:ea typeface="等线" panose="02010600030101010101" pitchFamily="2" charset="-122"/>
                <a:cs typeface="Times New Roman" panose="02020603050405020304" pitchFamily="18" charset="0"/>
              </a:rPr>
              <a:t>外教</a:t>
            </a:r>
            <a:r>
              <a:rPr lang="en-US" altLang="zh-CN" sz="1865" dirty="0">
                <a:solidFill>
                  <a:srgbClr val="FF0000"/>
                </a:solidFill>
                <a:latin typeface="Times New Roman" panose="02020603050405020304" pitchFamily="18" charset="0"/>
                <a:ea typeface="等线" panose="02010600030101010101" pitchFamily="2" charset="-122"/>
                <a:cs typeface="Times New Roman" panose="02020603050405020304" pitchFamily="18" charset="0"/>
              </a:rPr>
              <a:t>Ryan</a:t>
            </a:r>
            <a:r>
              <a:rPr lang="zh-CN" altLang="en-US" sz="1865" dirty="0">
                <a:solidFill>
                  <a:srgbClr val="FF0000"/>
                </a:solidFill>
                <a:latin typeface="Times New Roman" panose="02020603050405020304" pitchFamily="18" charset="0"/>
                <a:ea typeface="等线" panose="02010600030101010101" pitchFamily="2" charset="-122"/>
                <a:cs typeface="Times New Roman" panose="02020603050405020304" pitchFamily="18" charset="0"/>
              </a:rPr>
              <a:t>准备将学生随机分为两人一组，让大家课后练习口语，你认为这样分组存在问题</a:t>
            </a:r>
            <a:r>
              <a:rPr lang="zh-CN" altLang="en-US" sz="1865" dirty="0">
                <a:solidFill>
                  <a:prstClr val="black"/>
                </a:solidFill>
                <a:latin typeface="Times New Roman" panose="02020603050405020304" pitchFamily="18" charset="0"/>
                <a:ea typeface="等线" panose="02010600030101010101" pitchFamily="2" charset="-122"/>
                <a:cs typeface="Times New Roman" panose="02020603050405020304" pitchFamily="18" charset="0"/>
              </a:rPr>
              <a:t>。请你给外教写一封邮件，内容包括：</a:t>
            </a:r>
            <a:endParaRPr lang="en-US" altLang="zh-CN" sz="1865" dirty="0">
              <a:solidFill>
                <a:prstClr val="black"/>
              </a:solidFill>
              <a:latin typeface="Times New Roman" panose="02020603050405020304" pitchFamily="18" charset="0"/>
              <a:ea typeface="等线" panose="02010600030101010101" pitchFamily="2" charset="-122"/>
              <a:cs typeface="Times New Roman" panose="02020603050405020304" pitchFamily="18" charset="0"/>
            </a:endParaRPr>
          </a:p>
          <a:p>
            <a:pPr defTabSz="609600">
              <a:lnSpc>
                <a:spcPts val="2065"/>
              </a:lnSpc>
            </a:pPr>
            <a:r>
              <a:rPr lang="zh-CN" altLang="en-US" sz="1865" dirty="0">
                <a:solidFill>
                  <a:srgbClr val="00B0F0"/>
                </a:solidFill>
                <a:latin typeface="Times New Roman" panose="02020603050405020304" pitchFamily="18" charset="0"/>
                <a:ea typeface="等线" panose="02010600030101010101" pitchFamily="2" charset="-122"/>
                <a:cs typeface="Times New Roman" panose="02020603050405020304" pitchFamily="18" charset="0"/>
              </a:rPr>
              <a:t>（</a:t>
            </a:r>
            <a:r>
              <a:rPr lang="en-US" altLang="zh-CN" sz="1865" dirty="0">
                <a:solidFill>
                  <a:srgbClr val="00B0F0"/>
                </a:solidFill>
                <a:latin typeface="Times New Roman" panose="02020603050405020304" pitchFamily="18" charset="0"/>
                <a:ea typeface="等线" panose="02010600030101010101" pitchFamily="2" charset="-122"/>
                <a:cs typeface="Times New Roman" panose="02020603050405020304" pitchFamily="18" charset="0"/>
              </a:rPr>
              <a:t>1</a:t>
            </a:r>
            <a:r>
              <a:rPr lang="zh-CN" altLang="en-US" sz="1865" dirty="0">
                <a:solidFill>
                  <a:srgbClr val="00B0F0"/>
                </a:solidFill>
                <a:latin typeface="Times New Roman" panose="02020603050405020304" pitchFamily="18" charset="0"/>
                <a:ea typeface="等线" panose="02010600030101010101" pitchFamily="2" charset="-122"/>
                <a:cs typeface="Times New Roman" panose="02020603050405020304" pitchFamily="18" charset="0"/>
              </a:rPr>
              <a:t>）说明问题；</a:t>
            </a:r>
            <a:endParaRPr lang="en-US" altLang="zh-CN" sz="1865" dirty="0">
              <a:solidFill>
                <a:srgbClr val="00B0F0"/>
              </a:solidFill>
              <a:latin typeface="Times New Roman" panose="02020603050405020304" pitchFamily="18" charset="0"/>
              <a:ea typeface="等线" panose="02010600030101010101" pitchFamily="2" charset="-122"/>
              <a:cs typeface="Times New Roman" panose="02020603050405020304" pitchFamily="18" charset="0"/>
            </a:endParaRPr>
          </a:p>
          <a:p>
            <a:pPr defTabSz="609600">
              <a:lnSpc>
                <a:spcPts val="2065"/>
              </a:lnSpc>
            </a:pPr>
            <a:r>
              <a:rPr lang="zh-CN" altLang="en-US" sz="1865" dirty="0">
                <a:solidFill>
                  <a:srgbClr val="00B0F0"/>
                </a:solidFill>
                <a:latin typeface="Times New Roman" panose="02020603050405020304" pitchFamily="18" charset="0"/>
                <a:ea typeface="等线" panose="02010600030101010101" pitchFamily="2" charset="-122"/>
                <a:cs typeface="Times New Roman" panose="02020603050405020304" pitchFamily="18" charset="0"/>
              </a:rPr>
              <a:t>（</a:t>
            </a:r>
            <a:r>
              <a:rPr lang="en-US" altLang="zh-CN" sz="1865" dirty="0">
                <a:solidFill>
                  <a:srgbClr val="00B0F0"/>
                </a:solidFill>
                <a:latin typeface="Times New Roman" panose="02020603050405020304" pitchFamily="18" charset="0"/>
                <a:ea typeface="等线" panose="02010600030101010101" pitchFamily="2" charset="-122"/>
                <a:cs typeface="Times New Roman" panose="02020603050405020304" pitchFamily="18" charset="0"/>
              </a:rPr>
              <a:t>2</a:t>
            </a:r>
            <a:r>
              <a:rPr lang="zh-CN" altLang="en-US" sz="1865" dirty="0">
                <a:solidFill>
                  <a:srgbClr val="00B0F0"/>
                </a:solidFill>
                <a:latin typeface="Times New Roman" panose="02020603050405020304" pitchFamily="18" charset="0"/>
                <a:ea typeface="等线" panose="02010600030101010101" pitchFamily="2" charset="-122"/>
                <a:cs typeface="Times New Roman" panose="02020603050405020304" pitchFamily="18" charset="0"/>
              </a:rPr>
              <a:t>）提出建议。</a:t>
            </a:r>
            <a:endParaRPr lang="zh-CN" altLang="en-US" sz="1865" dirty="0">
              <a:solidFill>
                <a:srgbClr val="00B0F0"/>
              </a:solidFill>
              <a:latin typeface="Times New Roman" panose="02020603050405020304" pitchFamily="18" charset="0"/>
              <a:ea typeface="等线" panose="02010600030101010101" pitchFamily="2" charset="-122"/>
              <a:cs typeface="Times New Roman" panose="02020603050405020304" pitchFamily="18" charset="0"/>
            </a:endParaRPr>
          </a:p>
          <a:p>
            <a:pPr defTabSz="609600">
              <a:lnSpc>
                <a:spcPts val="2065"/>
              </a:lnSpc>
            </a:pPr>
            <a:r>
              <a:rPr lang="en-US" altLang="zh-CN" sz="1865" dirty="0">
                <a:solidFill>
                  <a:prstClr val="black"/>
                </a:solidFill>
                <a:latin typeface="Times New Roman" panose="02020603050405020304" pitchFamily="18" charset="0"/>
                <a:ea typeface="等线" panose="02010600030101010101" pitchFamily="2" charset="-122"/>
                <a:cs typeface="Times New Roman" panose="02020603050405020304" pitchFamily="18" charset="0"/>
              </a:rPr>
              <a:t>Dear Ryan,</a:t>
            </a:r>
            <a:endParaRPr lang="en-US" altLang="zh-CN" sz="1865" dirty="0">
              <a:solidFill>
                <a:prstClr val="black"/>
              </a:solidFill>
              <a:latin typeface="Times New Roman" panose="02020603050405020304" pitchFamily="18" charset="0"/>
              <a:ea typeface="等线" panose="02010600030101010101" pitchFamily="2" charset="-122"/>
              <a:cs typeface="Times New Roman" panose="02020603050405020304" pitchFamily="18" charset="0"/>
            </a:endParaRPr>
          </a:p>
          <a:p>
            <a:pPr defTabSz="609600">
              <a:lnSpc>
                <a:spcPts val="2065"/>
              </a:lnSpc>
            </a:pPr>
            <a:r>
              <a:rPr lang="en-US" altLang="zh-CN" sz="1865" dirty="0">
                <a:solidFill>
                  <a:prstClr val="black"/>
                </a:solidFill>
                <a:latin typeface="Times New Roman" panose="02020603050405020304" pitchFamily="18" charset="0"/>
                <a:ea typeface="等线" panose="02010600030101010101" pitchFamily="2" charset="-122"/>
                <a:cs typeface="Times New Roman" panose="02020603050405020304" pitchFamily="18" charset="0"/>
              </a:rPr>
              <a:t>I’m Li Hua from Class 3.                                                      2023</a:t>
            </a:r>
            <a:r>
              <a:rPr lang="zh-CN" altLang="en-US" sz="1865" dirty="0">
                <a:solidFill>
                  <a:prstClr val="black"/>
                </a:solidFill>
                <a:latin typeface="Times New Roman" panose="02020603050405020304" pitchFamily="18" charset="0"/>
                <a:ea typeface="等线" panose="02010600030101010101" pitchFamily="2" charset="-122"/>
                <a:cs typeface="Times New Roman" panose="02020603050405020304" pitchFamily="18" charset="0"/>
              </a:rPr>
              <a:t>年新高考</a:t>
            </a:r>
            <a:r>
              <a:rPr lang="en-US" altLang="zh-CN" sz="1865" dirty="0">
                <a:solidFill>
                  <a:prstClr val="black"/>
                </a:solidFill>
                <a:latin typeface="Times New Roman" panose="02020603050405020304" pitchFamily="18" charset="0"/>
                <a:ea typeface="等线" panose="02010600030101010101" pitchFamily="2" charset="-122"/>
                <a:cs typeface="Times New Roman" panose="02020603050405020304" pitchFamily="18" charset="0"/>
              </a:rPr>
              <a:t>I&amp;II</a:t>
            </a:r>
            <a:endParaRPr lang="en-US" altLang="zh-CN" sz="1865" dirty="0">
              <a:solidFill>
                <a:prstClr val="black"/>
              </a:solidFill>
              <a:latin typeface="Times New Roman" panose="02020603050405020304" pitchFamily="18" charset="0"/>
              <a:ea typeface="等线" panose="02010600030101010101" pitchFamily="2" charset="-122"/>
              <a:cs typeface="Times New Roman" panose="02020603050405020304" pitchFamily="18" charset="0"/>
            </a:endParaRPr>
          </a:p>
        </p:txBody>
      </p:sp>
      <p:sp>
        <p:nvSpPr>
          <p:cNvPr id="9" name="文本框 8"/>
          <p:cNvSpPr txBox="1"/>
          <p:nvPr/>
        </p:nvSpPr>
        <p:spPr>
          <a:xfrm>
            <a:off x="304800" y="5385534"/>
            <a:ext cx="8178800" cy="1200329"/>
          </a:xfrm>
          <a:prstGeom prst="rect">
            <a:avLst/>
          </a:prstGeom>
          <a:noFill/>
          <a:ln w="28575">
            <a:solidFill>
              <a:srgbClr val="FF0000"/>
            </a:solidFill>
          </a:ln>
          <a:effectLst>
            <a:softEdge rad="0"/>
          </a:effectLst>
        </p:spPr>
        <p:txBody>
          <a:bodyPr wrap="square">
            <a:spAutoFit/>
          </a:bodyPr>
          <a:lstStyle/>
          <a:p>
            <a:pPr defTabSz="914400"/>
            <a:r>
              <a:rPr lang="zh-CN" altLang="en-US" dirty="0">
                <a:solidFill>
                  <a:prstClr val="black"/>
                </a:solidFill>
                <a:latin typeface="Times New Roman" panose="02020603050405020304" pitchFamily="18" charset="0"/>
                <a:ea typeface="等线" panose="02010600030101010101" pitchFamily="2" charset="-122"/>
                <a:cs typeface="Times New Roman" panose="02020603050405020304" pitchFamily="18" charset="0"/>
              </a:rPr>
              <a:t>假定你是李华，你要参加课前一分钟演讲，</a:t>
            </a:r>
            <a:r>
              <a:rPr lang="zh-CN" altLang="en-US" dirty="0">
                <a:solidFill>
                  <a:srgbClr val="FF0000"/>
                </a:solidFill>
                <a:latin typeface="Times New Roman" panose="02020603050405020304" pitchFamily="18" charset="0"/>
                <a:ea typeface="等线" panose="02010600030101010101" pitchFamily="2" charset="-122"/>
                <a:cs typeface="Times New Roman" panose="02020603050405020304" pitchFamily="18" charset="0"/>
              </a:rPr>
              <a:t>针对高中生在校园内拍摄短视频的现象</a:t>
            </a:r>
            <a:r>
              <a:rPr lang="zh-CN" altLang="en-US" dirty="0">
                <a:solidFill>
                  <a:prstClr val="black"/>
                </a:solidFill>
                <a:latin typeface="Times New Roman" panose="02020603050405020304" pitchFamily="18" charset="0"/>
                <a:ea typeface="等线" panose="02010600030101010101" pitchFamily="2" charset="-122"/>
                <a:cs typeface="Times New Roman" panose="02020603050405020304" pitchFamily="18" charset="0"/>
              </a:rPr>
              <a:t>写一篇演讲稿。</a:t>
            </a:r>
            <a:endParaRPr lang="zh-CN" altLang="en-US" dirty="0">
              <a:solidFill>
                <a:prstClr val="black"/>
              </a:solidFill>
              <a:latin typeface="Times New Roman" panose="02020603050405020304" pitchFamily="18" charset="0"/>
              <a:ea typeface="等线" panose="02010600030101010101" pitchFamily="2" charset="-122"/>
              <a:cs typeface="Times New Roman" panose="02020603050405020304" pitchFamily="18" charset="0"/>
            </a:endParaRPr>
          </a:p>
          <a:p>
            <a:pPr defTabSz="914400"/>
            <a:r>
              <a:rPr lang="en-US" altLang="zh-CN" dirty="0">
                <a:solidFill>
                  <a:srgbClr val="00B0F0"/>
                </a:solidFill>
                <a:latin typeface="Times New Roman" panose="02020603050405020304" pitchFamily="18" charset="0"/>
                <a:ea typeface="等线" panose="02010600030101010101" pitchFamily="2" charset="-122"/>
                <a:cs typeface="Times New Roman" panose="02020603050405020304" pitchFamily="18" charset="0"/>
              </a:rPr>
              <a:t>1.</a:t>
            </a:r>
            <a:r>
              <a:rPr lang="zh-CN" altLang="en-US" dirty="0">
                <a:solidFill>
                  <a:srgbClr val="00B0F0"/>
                </a:solidFill>
                <a:latin typeface="Times New Roman" panose="02020603050405020304" pitchFamily="18" charset="0"/>
                <a:ea typeface="等线" panose="02010600030101010101" pitchFamily="2" charset="-122"/>
                <a:cs typeface="Times New Roman" panose="02020603050405020304" pitchFamily="18" charset="0"/>
              </a:rPr>
              <a:t>表达观点</a:t>
            </a:r>
            <a:endParaRPr lang="zh-CN" altLang="en-US" dirty="0">
              <a:solidFill>
                <a:srgbClr val="00B0F0"/>
              </a:solidFill>
              <a:latin typeface="Times New Roman" panose="02020603050405020304" pitchFamily="18" charset="0"/>
              <a:ea typeface="等线" panose="02010600030101010101" pitchFamily="2" charset="-122"/>
              <a:cs typeface="Times New Roman" panose="02020603050405020304" pitchFamily="18" charset="0"/>
            </a:endParaRPr>
          </a:p>
          <a:p>
            <a:pPr defTabSz="914400"/>
            <a:r>
              <a:rPr lang="en-US" altLang="zh-CN" dirty="0">
                <a:solidFill>
                  <a:srgbClr val="00B0F0"/>
                </a:solidFill>
                <a:latin typeface="Times New Roman" panose="02020603050405020304" pitchFamily="18" charset="0"/>
                <a:ea typeface="等线" panose="02010600030101010101" pitchFamily="2" charset="-122"/>
                <a:cs typeface="Times New Roman" panose="02020603050405020304" pitchFamily="18" charset="0"/>
              </a:rPr>
              <a:t>2.</a:t>
            </a:r>
            <a:r>
              <a:rPr lang="zh-CN" altLang="en-US" dirty="0">
                <a:solidFill>
                  <a:srgbClr val="00B0F0"/>
                </a:solidFill>
                <a:latin typeface="Times New Roman" panose="02020603050405020304" pitchFamily="18" charset="0"/>
                <a:ea typeface="等线" panose="02010600030101010101" pitchFamily="2" charset="-122"/>
                <a:cs typeface="Times New Roman" panose="02020603050405020304" pitchFamily="18" charset="0"/>
              </a:rPr>
              <a:t>提出建议                                                                                              </a:t>
            </a:r>
            <a:r>
              <a:rPr lang="en-US" altLang="zh-CN" dirty="0">
                <a:solidFill>
                  <a:prstClr val="black"/>
                </a:solidFill>
                <a:latin typeface="Times New Roman" panose="02020603050405020304" pitchFamily="18" charset="0"/>
                <a:ea typeface="等线" panose="02010600030101010101" pitchFamily="2" charset="-122"/>
                <a:cs typeface="Times New Roman" panose="02020603050405020304" pitchFamily="18" charset="0"/>
              </a:rPr>
              <a:t>1</a:t>
            </a:r>
            <a:r>
              <a:rPr lang="zh-CN" altLang="en-US" dirty="0">
                <a:solidFill>
                  <a:prstClr val="black"/>
                </a:solidFill>
                <a:latin typeface="Times New Roman" panose="02020603050405020304" pitchFamily="18" charset="0"/>
                <a:ea typeface="等线" panose="02010600030101010101" pitchFamily="2" charset="-122"/>
                <a:cs typeface="Times New Roman" panose="02020603050405020304" pitchFamily="18" charset="0"/>
              </a:rPr>
              <a:t>月首考</a:t>
            </a:r>
            <a:endParaRPr lang="zh-CN" altLang="en-US" dirty="0">
              <a:solidFill>
                <a:prstClr val="black"/>
              </a:solidFill>
              <a:latin typeface="Times New Roman" panose="02020603050405020304" pitchFamily="18" charset="0"/>
              <a:ea typeface="等线" panose="02010600030101010101" pitchFamily="2" charset="-122"/>
              <a:cs typeface="Times New Roman" panose="02020603050405020304" pitchFamily="18" charset="0"/>
            </a:endParaRPr>
          </a:p>
        </p:txBody>
      </p:sp>
      <p:sp>
        <p:nvSpPr>
          <p:cNvPr id="2" name="文本框 1"/>
          <p:cNvSpPr txBox="1"/>
          <p:nvPr/>
        </p:nvSpPr>
        <p:spPr>
          <a:xfrm>
            <a:off x="0" y="127001"/>
            <a:ext cx="2387600" cy="543675"/>
          </a:xfrm>
          <a:prstGeom prst="rect">
            <a:avLst/>
          </a:prstGeom>
          <a:solidFill>
            <a:srgbClr val="466EE6">
              <a:alpha val="85000"/>
            </a:srgbClr>
          </a:solidFill>
          <a:effectLst>
            <a:outerShdw blurRad="50800" dist="38100" dir="5400000" algn="t" rotWithShape="0">
              <a:prstClr val="black">
                <a:alpha val="40000"/>
              </a:prstClr>
            </a:outerShdw>
          </a:effectLst>
        </p:spPr>
        <p:txBody>
          <a:bodyPr wrap="square">
            <a:spAutoFit/>
          </a:bodyPr>
          <a:lstStyle/>
          <a:p>
            <a:pPr defTabSz="609600"/>
            <a:r>
              <a:rPr lang="zh-CN" altLang="en-US" sz="2935" dirty="0">
                <a:solidFill>
                  <a:prstClr val="white"/>
                </a:solidFill>
                <a:latin typeface="Times New Roman" panose="02020603050405020304" pitchFamily="18" charset="0"/>
                <a:ea typeface="宋体" panose="02010600030101010101" pitchFamily="2" charset="-122"/>
                <a:cs typeface="Times New Roman" panose="02020603050405020304" pitchFamily="18" charset="0"/>
              </a:rPr>
              <a:t>真题回顾◥</a:t>
            </a:r>
            <a:endParaRPr lang="zh-CN" altLang="en-US" sz="2935" dirty="0">
              <a:solidFill>
                <a:prstClr val="white"/>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4" name="文本框 3"/>
          <p:cNvSpPr txBox="1"/>
          <p:nvPr/>
        </p:nvSpPr>
        <p:spPr>
          <a:xfrm>
            <a:off x="2387600" y="127000"/>
            <a:ext cx="1981200" cy="543675"/>
          </a:xfrm>
          <a:prstGeom prst="rect">
            <a:avLst/>
          </a:prstGeom>
          <a:solidFill>
            <a:schemeClr val="accent6">
              <a:lumMod val="40000"/>
              <a:lumOff val="60000"/>
              <a:alpha val="85000"/>
            </a:schemeClr>
          </a:solidFill>
          <a:effectLst>
            <a:outerShdw blurRad="50800" dist="38100" dir="5400000" algn="t" rotWithShape="0">
              <a:prstClr val="black">
                <a:alpha val="40000"/>
              </a:prstClr>
            </a:outerShdw>
          </a:effectLst>
        </p:spPr>
        <p:txBody>
          <a:bodyPr wrap="square">
            <a:spAutoFit/>
          </a:bodyPr>
          <a:lstStyle/>
          <a:p>
            <a:pPr defTabSz="609600"/>
            <a:r>
              <a:rPr lang="zh-CN" altLang="en-US" sz="2935" dirty="0">
                <a:solidFill>
                  <a:srgbClr val="70AD47">
                    <a:lumMod val="75000"/>
                  </a:srgbClr>
                </a:solidFill>
                <a:latin typeface="Times New Roman" panose="02020603050405020304" pitchFamily="18" charset="0"/>
                <a:ea typeface="宋体" panose="02010600030101010101" pitchFamily="2" charset="-122"/>
                <a:cs typeface="Times New Roman" panose="02020603050405020304" pitchFamily="18" charset="0"/>
              </a:rPr>
              <a:t>观点类 ◥</a:t>
            </a:r>
            <a:endParaRPr lang="zh-CN" altLang="en-US" sz="2935" dirty="0">
              <a:solidFill>
                <a:srgbClr val="70AD47">
                  <a:lumMod val="75000"/>
                </a:srgbClr>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8" name="文本框 7"/>
          <p:cNvSpPr txBox="1"/>
          <p:nvPr/>
        </p:nvSpPr>
        <p:spPr>
          <a:xfrm>
            <a:off x="9296400" y="101600"/>
            <a:ext cx="3352800" cy="543675"/>
          </a:xfrm>
          <a:prstGeom prst="rect">
            <a:avLst/>
          </a:prstGeom>
          <a:solidFill>
            <a:schemeClr val="accent4">
              <a:lumMod val="40000"/>
              <a:lumOff val="60000"/>
              <a:alpha val="85000"/>
            </a:schemeClr>
          </a:solidFill>
          <a:effectLst>
            <a:outerShdw blurRad="50800" dist="38100" dir="5400000" algn="t" rotWithShape="0">
              <a:prstClr val="black">
                <a:alpha val="40000"/>
              </a:prstClr>
            </a:outerShdw>
          </a:effectLst>
        </p:spPr>
        <p:txBody>
          <a:bodyPr wrap="square">
            <a:spAutoFit/>
          </a:bodyPr>
          <a:lstStyle/>
          <a:p>
            <a:pPr defTabSz="609600"/>
            <a:r>
              <a:rPr lang="en-US" altLang="zh-CN" sz="2935" dirty="0">
                <a:solidFill>
                  <a:srgbClr val="466EE6"/>
                </a:solidFill>
                <a:latin typeface="Times New Roman" panose="02020603050405020304" pitchFamily="18" charset="0"/>
                <a:ea typeface="宋体" panose="02010600030101010101" pitchFamily="2" charset="-122"/>
                <a:cs typeface="Times New Roman" panose="02020603050405020304" pitchFamily="18" charset="0"/>
              </a:rPr>
              <a:t>Organization </a:t>
            </a:r>
            <a:r>
              <a:rPr lang="zh-CN" altLang="en-US" sz="2935" dirty="0">
                <a:solidFill>
                  <a:srgbClr val="466EE6"/>
                </a:solidFill>
                <a:latin typeface="Times New Roman" panose="02020603050405020304" pitchFamily="18" charset="0"/>
                <a:ea typeface="宋体" panose="02010600030101010101" pitchFamily="2" charset="-122"/>
                <a:cs typeface="Times New Roman" panose="02020603050405020304" pitchFamily="18" charset="0"/>
              </a:rPr>
              <a:t>◥</a:t>
            </a:r>
            <a:endParaRPr lang="zh-CN" altLang="en-US" sz="2935" dirty="0">
              <a:solidFill>
                <a:srgbClr val="466EE6"/>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0" name="文本框 9"/>
          <p:cNvSpPr txBox="1"/>
          <p:nvPr/>
        </p:nvSpPr>
        <p:spPr>
          <a:xfrm>
            <a:off x="8534400" y="819338"/>
            <a:ext cx="3657600" cy="1374735"/>
          </a:xfrm>
          <a:prstGeom prst="rect">
            <a:avLst/>
          </a:prstGeom>
          <a:solidFill>
            <a:schemeClr val="accent6">
              <a:lumMod val="40000"/>
              <a:lumOff val="60000"/>
              <a:alpha val="70000"/>
            </a:schemeClr>
          </a:solidFill>
          <a:ln w="38100">
            <a:noFill/>
          </a:ln>
          <a:effectLst>
            <a:softEdge rad="0"/>
          </a:effectLst>
        </p:spPr>
        <p:txBody>
          <a:bodyPr wrap="square">
            <a:spAutoFit/>
          </a:bodyPr>
          <a:lstStyle/>
          <a:p>
            <a:pPr algn="ctr" defTabSz="609600">
              <a:lnSpc>
                <a:spcPts val="2000"/>
              </a:lnSpc>
            </a:pPr>
            <a:r>
              <a:rPr lang="en-US" altLang="zh-CN" sz="1865" dirty="0">
                <a:solidFill>
                  <a:prstClr val="black"/>
                </a:solidFill>
                <a:latin typeface="Times New Roman" panose="02020603050405020304" pitchFamily="18" charset="0"/>
                <a:ea typeface="等线" panose="02010600030101010101" pitchFamily="2" charset="-122"/>
                <a:cs typeface="Times New Roman" panose="02020603050405020304" pitchFamily="18" charset="0"/>
              </a:rPr>
              <a:t>Background information</a:t>
            </a:r>
            <a:endParaRPr lang="en-US" altLang="zh-CN" sz="1865" dirty="0">
              <a:solidFill>
                <a:prstClr val="black"/>
              </a:solidFill>
              <a:latin typeface="Times New Roman" panose="02020603050405020304" pitchFamily="18" charset="0"/>
              <a:ea typeface="等线" panose="02010600030101010101" pitchFamily="2" charset="-122"/>
              <a:cs typeface="Times New Roman" panose="02020603050405020304" pitchFamily="18" charset="0"/>
            </a:endParaRPr>
          </a:p>
          <a:p>
            <a:pPr algn="ctr" defTabSz="609600">
              <a:lnSpc>
                <a:spcPts val="2000"/>
              </a:lnSpc>
            </a:pPr>
            <a:r>
              <a:rPr lang="en-US" altLang="zh-CN" sz="1865" dirty="0">
                <a:solidFill>
                  <a:prstClr val="black"/>
                </a:solidFill>
                <a:latin typeface="Times New Roman" panose="02020603050405020304" pitchFamily="18" charset="0"/>
                <a:ea typeface="等线" panose="02010600030101010101" pitchFamily="2" charset="-122"/>
                <a:cs typeface="Times New Roman" panose="02020603050405020304" pitchFamily="18" charset="0"/>
              </a:rPr>
              <a:t>Analysis + reasons</a:t>
            </a:r>
            <a:endParaRPr lang="en-US" altLang="zh-CN" sz="1865" dirty="0">
              <a:solidFill>
                <a:prstClr val="black"/>
              </a:solidFill>
              <a:latin typeface="Times New Roman" panose="02020603050405020304" pitchFamily="18" charset="0"/>
              <a:ea typeface="等线" panose="02010600030101010101" pitchFamily="2" charset="-122"/>
              <a:cs typeface="Times New Roman" panose="02020603050405020304" pitchFamily="18" charset="0"/>
            </a:endParaRPr>
          </a:p>
          <a:p>
            <a:pPr algn="ctr" defTabSz="609600">
              <a:lnSpc>
                <a:spcPts val="2000"/>
              </a:lnSpc>
            </a:pPr>
            <a:r>
              <a:rPr lang="en-US" altLang="zh-CN" sz="1865" dirty="0">
                <a:solidFill>
                  <a:prstClr val="black"/>
                </a:solidFill>
                <a:latin typeface="Times New Roman" panose="02020603050405020304" pitchFamily="18" charset="0"/>
                <a:ea typeface="等线" panose="02010600030101010101" pitchFamily="2" charset="-122"/>
                <a:cs typeface="Times New Roman" panose="02020603050405020304" pitchFamily="18" charset="0"/>
              </a:rPr>
              <a:t>Suggestions </a:t>
            </a:r>
            <a:r>
              <a:rPr lang="en-US" altLang="zh-CN" sz="1865" dirty="0">
                <a:solidFill>
                  <a:prstClr val="black"/>
                </a:solidFill>
                <a:highlight>
                  <a:srgbClr val="00FF00"/>
                </a:highlight>
                <a:latin typeface="Times New Roman" panose="02020603050405020304" pitchFamily="18" charset="0"/>
                <a:ea typeface="等线" panose="02010600030101010101" pitchFamily="2" charset="-122"/>
                <a:cs typeface="Times New Roman" panose="02020603050405020304" pitchFamily="18" charset="0"/>
              </a:rPr>
              <a:t>R</a:t>
            </a:r>
            <a:r>
              <a:rPr lang="en-US" altLang="zh-CN" sz="1865" dirty="0">
                <a:solidFill>
                  <a:prstClr val="black"/>
                </a:solidFill>
                <a:latin typeface="Times New Roman" panose="02020603050405020304" pitchFamily="18" charset="0"/>
                <a:ea typeface="等线" panose="02010600030101010101" pitchFamily="2" charset="-122"/>
                <a:cs typeface="Times New Roman" panose="02020603050405020304" pitchFamily="18" charset="0"/>
              </a:rPr>
              <a:t> &amp; call to action</a:t>
            </a:r>
            <a:endParaRPr lang="en-US" altLang="zh-CN" sz="1865" dirty="0">
              <a:solidFill>
                <a:prstClr val="black"/>
              </a:solidFill>
              <a:latin typeface="Times New Roman" panose="02020603050405020304" pitchFamily="18" charset="0"/>
              <a:ea typeface="等线" panose="02010600030101010101" pitchFamily="2" charset="-122"/>
              <a:cs typeface="Times New Roman" panose="02020603050405020304" pitchFamily="18" charset="0"/>
            </a:endParaRPr>
          </a:p>
          <a:p>
            <a:pPr algn="ctr" defTabSz="609600">
              <a:lnSpc>
                <a:spcPts val="2000"/>
              </a:lnSpc>
            </a:pPr>
            <a:endParaRPr lang="en-US" altLang="zh-CN" sz="1865" dirty="0">
              <a:solidFill>
                <a:prstClr val="black"/>
              </a:solidFill>
              <a:latin typeface="Times New Roman" panose="02020603050405020304" pitchFamily="18" charset="0"/>
              <a:ea typeface="等线" panose="02010600030101010101" pitchFamily="2" charset="-122"/>
              <a:cs typeface="Times New Roman" panose="02020603050405020304" pitchFamily="18" charset="0"/>
            </a:endParaRPr>
          </a:p>
          <a:p>
            <a:pPr algn="ctr" defTabSz="609600">
              <a:lnSpc>
                <a:spcPts val="2000"/>
              </a:lnSpc>
            </a:pPr>
            <a:r>
              <a:rPr lang="en-US" altLang="zh-CN" sz="1865" dirty="0">
                <a:solidFill>
                  <a:prstClr val="black"/>
                </a:solidFill>
                <a:latin typeface="Times New Roman" panose="02020603050405020304" pitchFamily="18" charset="0"/>
                <a:ea typeface="等线" panose="02010600030101010101" pitchFamily="2" charset="-122"/>
                <a:cs typeface="Times New Roman" panose="02020603050405020304" pitchFamily="18" charset="0"/>
              </a:rPr>
              <a:t>2021</a:t>
            </a:r>
            <a:r>
              <a:rPr lang="zh-CN" altLang="en-US" sz="1865" dirty="0">
                <a:solidFill>
                  <a:prstClr val="black"/>
                </a:solidFill>
                <a:latin typeface="Times New Roman" panose="02020603050405020304" pitchFamily="18" charset="0"/>
                <a:ea typeface="等线" panose="02010600030101010101" pitchFamily="2" charset="-122"/>
                <a:cs typeface="Times New Roman" panose="02020603050405020304" pitchFamily="18" charset="0"/>
              </a:rPr>
              <a:t>年全国乙</a:t>
            </a:r>
            <a:endParaRPr lang="en-US" altLang="zh-CN" sz="1865" dirty="0">
              <a:solidFill>
                <a:prstClr val="black"/>
              </a:solidFill>
              <a:latin typeface="Times New Roman" panose="02020603050405020304" pitchFamily="18" charset="0"/>
              <a:ea typeface="等线" panose="02010600030101010101" pitchFamily="2" charset="-122"/>
              <a:cs typeface="Times New Roman" panose="02020603050405020304" pitchFamily="18" charset="0"/>
            </a:endParaRPr>
          </a:p>
        </p:txBody>
      </p:sp>
      <p:sp>
        <p:nvSpPr>
          <p:cNvPr id="11" name="文本框 10"/>
          <p:cNvSpPr txBox="1"/>
          <p:nvPr/>
        </p:nvSpPr>
        <p:spPr>
          <a:xfrm>
            <a:off x="8534400" y="2309926"/>
            <a:ext cx="3657600" cy="1374735"/>
          </a:xfrm>
          <a:prstGeom prst="rect">
            <a:avLst/>
          </a:prstGeom>
          <a:solidFill>
            <a:schemeClr val="accent6">
              <a:lumMod val="40000"/>
              <a:lumOff val="60000"/>
              <a:alpha val="70000"/>
            </a:schemeClr>
          </a:solidFill>
          <a:ln w="38100">
            <a:noFill/>
          </a:ln>
          <a:effectLst>
            <a:softEdge rad="0"/>
          </a:effectLst>
        </p:spPr>
        <p:txBody>
          <a:bodyPr wrap="square">
            <a:spAutoFit/>
          </a:bodyPr>
          <a:lstStyle/>
          <a:p>
            <a:pPr algn="ctr" defTabSz="609600">
              <a:lnSpc>
                <a:spcPts val="2000"/>
              </a:lnSpc>
            </a:pPr>
            <a:r>
              <a:rPr lang="en-US" altLang="zh-CN" sz="1865" dirty="0">
                <a:solidFill>
                  <a:prstClr val="black"/>
                </a:solidFill>
                <a:latin typeface="Times New Roman" panose="02020603050405020304" pitchFamily="18" charset="0"/>
                <a:ea typeface="等线" panose="02010600030101010101" pitchFamily="2" charset="-122"/>
                <a:cs typeface="Times New Roman" panose="02020603050405020304" pitchFamily="18" charset="0"/>
              </a:rPr>
              <a:t>Background information</a:t>
            </a:r>
            <a:endParaRPr lang="en-US" altLang="zh-CN" sz="1865" dirty="0">
              <a:solidFill>
                <a:prstClr val="black"/>
              </a:solidFill>
              <a:latin typeface="Times New Roman" panose="02020603050405020304" pitchFamily="18" charset="0"/>
              <a:ea typeface="等线" panose="02010600030101010101" pitchFamily="2" charset="-122"/>
              <a:cs typeface="Times New Roman" panose="02020603050405020304" pitchFamily="18" charset="0"/>
            </a:endParaRPr>
          </a:p>
          <a:p>
            <a:pPr algn="ctr" defTabSz="609600">
              <a:lnSpc>
                <a:spcPts val="2000"/>
              </a:lnSpc>
            </a:pPr>
            <a:r>
              <a:rPr lang="en-US" altLang="zh-CN" sz="1865" dirty="0">
                <a:solidFill>
                  <a:prstClr val="black"/>
                </a:solidFill>
                <a:latin typeface="Times New Roman" panose="02020603050405020304" pitchFamily="18" charset="0"/>
                <a:ea typeface="等线" panose="02010600030101010101" pitchFamily="2" charset="-122"/>
                <a:cs typeface="Times New Roman" panose="02020603050405020304" pitchFamily="18" charset="0"/>
              </a:rPr>
              <a:t>Description + comments</a:t>
            </a:r>
            <a:endParaRPr lang="en-US" altLang="zh-CN" sz="1865" dirty="0">
              <a:solidFill>
                <a:prstClr val="black"/>
              </a:solidFill>
              <a:latin typeface="Times New Roman" panose="02020603050405020304" pitchFamily="18" charset="0"/>
              <a:ea typeface="等线" panose="02010600030101010101" pitchFamily="2" charset="-122"/>
              <a:cs typeface="Times New Roman" panose="02020603050405020304" pitchFamily="18" charset="0"/>
            </a:endParaRPr>
          </a:p>
          <a:p>
            <a:pPr algn="ctr" defTabSz="609600">
              <a:lnSpc>
                <a:spcPts val="2000"/>
              </a:lnSpc>
            </a:pPr>
            <a:r>
              <a:rPr lang="en-US" altLang="zh-CN" sz="1865" dirty="0">
                <a:solidFill>
                  <a:prstClr val="black"/>
                </a:solidFill>
                <a:latin typeface="Times New Roman" panose="02020603050405020304" pitchFamily="18" charset="0"/>
                <a:ea typeface="等线" panose="02010600030101010101" pitchFamily="2" charset="-122"/>
                <a:cs typeface="Times New Roman" panose="02020603050405020304" pitchFamily="18" charset="0"/>
              </a:rPr>
              <a:t>Suggestions </a:t>
            </a:r>
            <a:r>
              <a:rPr lang="en-US" altLang="zh-CN" sz="1865" dirty="0">
                <a:solidFill>
                  <a:prstClr val="black"/>
                </a:solidFill>
                <a:highlight>
                  <a:srgbClr val="00FF00"/>
                </a:highlight>
                <a:latin typeface="Times New Roman" panose="02020603050405020304" pitchFamily="18" charset="0"/>
                <a:ea typeface="等线" panose="02010600030101010101" pitchFamily="2" charset="-122"/>
                <a:cs typeface="Times New Roman" panose="02020603050405020304" pitchFamily="18" charset="0"/>
              </a:rPr>
              <a:t>R</a:t>
            </a:r>
            <a:r>
              <a:rPr lang="en-US" altLang="zh-CN" sz="1865" dirty="0">
                <a:solidFill>
                  <a:prstClr val="black"/>
                </a:solidFill>
                <a:latin typeface="Times New Roman" panose="02020603050405020304" pitchFamily="18" charset="0"/>
                <a:ea typeface="等线" panose="02010600030101010101" pitchFamily="2" charset="-122"/>
                <a:cs typeface="Times New Roman" panose="02020603050405020304" pitchFamily="18" charset="0"/>
              </a:rPr>
              <a:t> &amp; call to action</a:t>
            </a:r>
            <a:endParaRPr lang="en-US" altLang="zh-CN" sz="1865" dirty="0">
              <a:solidFill>
                <a:prstClr val="black"/>
              </a:solidFill>
              <a:latin typeface="Times New Roman" panose="02020603050405020304" pitchFamily="18" charset="0"/>
              <a:ea typeface="等线" panose="02010600030101010101" pitchFamily="2" charset="-122"/>
              <a:cs typeface="Times New Roman" panose="02020603050405020304" pitchFamily="18" charset="0"/>
            </a:endParaRPr>
          </a:p>
          <a:p>
            <a:pPr algn="ctr" defTabSz="609600">
              <a:lnSpc>
                <a:spcPts val="2000"/>
              </a:lnSpc>
            </a:pPr>
            <a:endParaRPr lang="en-US" altLang="zh-CN" sz="1865" dirty="0">
              <a:solidFill>
                <a:prstClr val="black"/>
              </a:solidFill>
              <a:latin typeface="Times New Roman" panose="02020603050405020304" pitchFamily="18" charset="0"/>
              <a:ea typeface="等线" panose="02010600030101010101" pitchFamily="2" charset="-122"/>
              <a:cs typeface="Times New Roman" panose="02020603050405020304" pitchFamily="18" charset="0"/>
            </a:endParaRPr>
          </a:p>
          <a:p>
            <a:pPr algn="ctr" defTabSz="609600">
              <a:lnSpc>
                <a:spcPts val="2000"/>
              </a:lnSpc>
            </a:pPr>
            <a:r>
              <a:rPr lang="en-US" altLang="zh-CN" sz="1865" dirty="0">
                <a:solidFill>
                  <a:prstClr val="black"/>
                </a:solidFill>
                <a:latin typeface="Times New Roman" panose="02020603050405020304" pitchFamily="18" charset="0"/>
                <a:ea typeface="等线" panose="02010600030101010101" pitchFamily="2" charset="-122"/>
                <a:cs typeface="Times New Roman" panose="02020603050405020304" pitchFamily="18" charset="0"/>
              </a:rPr>
              <a:t>2022</a:t>
            </a:r>
            <a:r>
              <a:rPr lang="zh-CN" altLang="en-US" sz="1865" dirty="0">
                <a:solidFill>
                  <a:prstClr val="black"/>
                </a:solidFill>
                <a:latin typeface="Times New Roman" panose="02020603050405020304" pitchFamily="18" charset="0"/>
                <a:ea typeface="等线" panose="02010600030101010101" pitchFamily="2" charset="-122"/>
                <a:cs typeface="Times New Roman" panose="02020603050405020304" pitchFamily="18" charset="0"/>
              </a:rPr>
              <a:t>年全国甲</a:t>
            </a:r>
            <a:endParaRPr lang="en-US" altLang="zh-CN" sz="1865" dirty="0">
              <a:solidFill>
                <a:prstClr val="black"/>
              </a:solidFill>
              <a:latin typeface="Times New Roman" panose="02020603050405020304" pitchFamily="18" charset="0"/>
              <a:ea typeface="等线" panose="02010600030101010101" pitchFamily="2" charset="-122"/>
              <a:cs typeface="Times New Roman" panose="02020603050405020304" pitchFamily="18" charset="0"/>
            </a:endParaRPr>
          </a:p>
        </p:txBody>
      </p:sp>
      <p:sp>
        <p:nvSpPr>
          <p:cNvPr id="12" name="文本框 11"/>
          <p:cNvSpPr txBox="1"/>
          <p:nvPr/>
        </p:nvSpPr>
        <p:spPr>
          <a:xfrm>
            <a:off x="8534400" y="3764522"/>
            <a:ext cx="3657600" cy="1374735"/>
          </a:xfrm>
          <a:prstGeom prst="rect">
            <a:avLst/>
          </a:prstGeom>
          <a:solidFill>
            <a:schemeClr val="accent6">
              <a:lumMod val="40000"/>
              <a:lumOff val="60000"/>
              <a:alpha val="70000"/>
            </a:schemeClr>
          </a:solidFill>
          <a:ln w="38100">
            <a:noFill/>
          </a:ln>
          <a:effectLst>
            <a:softEdge rad="0"/>
          </a:effectLst>
        </p:spPr>
        <p:txBody>
          <a:bodyPr wrap="square">
            <a:spAutoFit/>
          </a:bodyPr>
          <a:lstStyle/>
          <a:p>
            <a:pPr algn="ctr" defTabSz="609600">
              <a:lnSpc>
                <a:spcPts val="2000"/>
              </a:lnSpc>
            </a:pPr>
            <a:r>
              <a:rPr lang="en-US" altLang="zh-CN" sz="1865" dirty="0">
                <a:solidFill>
                  <a:prstClr val="black"/>
                </a:solidFill>
                <a:latin typeface="Times New Roman" panose="02020603050405020304" pitchFamily="18" charset="0"/>
                <a:ea typeface="等线" panose="02010600030101010101" pitchFamily="2" charset="-122"/>
                <a:cs typeface="Times New Roman" panose="02020603050405020304" pitchFamily="18" charset="0"/>
              </a:rPr>
              <a:t>Background information/purpose</a:t>
            </a:r>
            <a:endParaRPr lang="en-US" altLang="zh-CN" sz="1865" dirty="0">
              <a:solidFill>
                <a:prstClr val="black"/>
              </a:solidFill>
              <a:latin typeface="Times New Roman" panose="02020603050405020304" pitchFamily="18" charset="0"/>
              <a:ea typeface="等线" panose="02010600030101010101" pitchFamily="2" charset="-122"/>
              <a:cs typeface="Times New Roman" panose="02020603050405020304" pitchFamily="18" charset="0"/>
            </a:endParaRPr>
          </a:p>
          <a:p>
            <a:pPr algn="ctr" defTabSz="609600">
              <a:lnSpc>
                <a:spcPts val="2000"/>
              </a:lnSpc>
            </a:pPr>
            <a:r>
              <a:rPr lang="en-US" altLang="zh-CN" sz="1865" dirty="0">
                <a:solidFill>
                  <a:prstClr val="black"/>
                </a:solidFill>
                <a:latin typeface="Times New Roman" panose="02020603050405020304" pitchFamily="18" charset="0"/>
                <a:ea typeface="等线" panose="02010600030101010101" pitchFamily="2" charset="-122"/>
                <a:cs typeface="Times New Roman" panose="02020603050405020304" pitchFamily="18" charset="0"/>
              </a:rPr>
              <a:t>Statement(problems)</a:t>
            </a:r>
            <a:endParaRPr lang="en-US" altLang="zh-CN" sz="1865" dirty="0">
              <a:solidFill>
                <a:prstClr val="black"/>
              </a:solidFill>
              <a:latin typeface="Times New Roman" panose="02020603050405020304" pitchFamily="18" charset="0"/>
              <a:ea typeface="等线" panose="02010600030101010101" pitchFamily="2" charset="-122"/>
              <a:cs typeface="Times New Roman" panose="02020603050405020304" pitchFamily="18" charset="0"/>
            </a:endParaRPr>
          </a:p>
          <a:p>
            <a:pPr algn="ctr" defTabSz="609600">
              <a:lnSpc>
                <a:spcPts val="2000"/>
              </a:lnSpc>
            </a:pPr>
            <a:r>
              <a:rPr lang="en-US" altLang="zh-CN" sz="1865" dirty="0">
                <a:solidFill>
                  <a:prstClr val="black"/>
                </a:solidFill>
                <a:latin typeface="Times New Roman" panose="02020603050405020304" pitchFamily="18" charset="0"/>
                <a:ea typeface="等线" panose="02010600030101010101" pitchFamily="2" charset="-122"/>
                <a:cs typeface="Times New Roman" panose="02020603050405020304" pitchFamily="18" charset="0"/>
              </a:rPr>
              <a:t>Suggestions </a:t>
            </a:r>
            <a:r>
              <a:rPr lang="en-US" altLang="zh-CN" sz="1865" dirty="0">
                <a:solidFill>
                  <a:prstClr val="black"/>
                </a:solidFill>
                <a:highlight>
                  <a:srgbClr val="00FF00"/>
                </a:highlight>
                <a:latin typeface="Times New Roman" panose="02020603050405020304" pitchFamily="18" charset="0"/>
                <a:ea typeface="等线" panose="02010600030101010101" pitchFamily="2" charset="-122"/>
                <a:cs typeface="Times New Roman" panose="02020603050405020304" pitchFamily="18" charset="0"/>
              </a:rPr>
              <a:t>R </a:t>
            </a:r>
            <a:r>
              <a:rPr lang="en-US" altLang="zh-CN" sz="1865" dirty="0">
                <a:solidFill>
                  <a:prstClr val="black"/>
                </a:solidFill>
                <a:latin typeface="Times New Roman" panose="02020603050405020304" pitchFamily="18" charset="0"/>
                <a:ea typeface="等线" panose="02010600030101010101" pitchFamily="2" charset="-122"/>
                <a:cs typeface="Times New Roman" panose="02020603050405020304" pitchFamily="18" charset="0"/>
              </a:rPr>
              <a:t>&amp;polite ending</a:t>
            </a:r>
            <a:endParaRPr lang="en-US" altLang="zh-CN" sz="1865" dirty="0">
              <a:solidFill>
                <a:prstClr val="black"/>
              </a:solidFill>
              <a:latin typeface="Times New Roman" panose="02020603050405020304" pitchFamily="18" charset="0"/>
              <a:ea typeface="等线" panose="02010600030101010101" pitchFamily="2" charset="-122"/>
              <a:cs typeface="Times New Roman" panose="02020603050405020304" pitchFamily="18" charset="0"/>
            </a:endParaRPr>
          </a:p>
          <a:p>
            <a:pPr algn="ctr" defTabSz="609600">
              <a:lnSpc>
                <a:spcPts val="2000"/>
              </a:lnSpc>
            </a:pPr>
            <a:endParaRPr lang="en-US" altLang="zh-CN" sz="1865" dirty="0">
              <a:solidFill>
                <a:prstClr val="black"/>
              </a:solidFill>
              <a:latin typeface="Times New Roman" panose="02020603050405020304" pitchFamily="18" charset="0"/>
              <a:ea typeface="等线" panose="02010600030101010101" pitchFamily="2" charset="-122"/>
              <a:cs typeface="Times New Roman" panose="02020603050405020304" pitchFamily="18" charset="0"/>
            </a:endParaRPr>
          </a:p>
          <a:p>
            <a:pPr algn="ctr" defTabSz="609600">
              <a:lnSpc>
                <a:spcPts val="2000"/>
              </a:lnSpc>
            </a:pPr>
            <a:r>
              <a:rPr lang="en-US" altLang="zh-CN" sz="1865" dirty="0">
                <a:solidFill>
                  <a:prstClr val="black"/>
                </a:solidFill>
                <a:latin typeface="Times New Roman" panose="02020603050405020304" pitchFamily="18" charset="0"/>
                <a:ea typeface="等线" panose="02010600030101010101" pitchFamily="2" charset="-122"/>
                <a:cs typeface="Times New Roman" panose="02020603050405020304" pitchFamily="18" charset="0"/>
              </a:rPr>
              <a:t>2023</a:t>
            </a:r>
            <a:r>
              <a:rPr lang="zh-CN" altLang="en-US" sz="1865" dirty="0">
                <a:solidFill>
                  <a:prstClr val="black"/>
                </a:solidFill>
                <a:latin typeface="Times New Roman" panose="02020603050405020304" pitchFamily="18" charset="0"/>
                <a:ea typeface="等线" panose="02010600030101010101" pitchFamily="2" charset="-122"/>
                <a:cs typeface="Times New Roman" panose="02020603050405020304" pitchFamily="18" charset="0"/>
              </a:rPr>
              <a:t>年新高考</a:t>
            </a:r>
            <a:endParaRPr lang="en-US" altLang="zh-CN" sz="1865" dirty="0">
              <a:solidFill>
                <a:prstClr val="black"/>
              </a:solidFill>
              <a:latin typeface="Times New Roman" panose="02020603050405020304" pitchFamily="18" charset="0"/>
              <a:ea typeface="等线" panose="02010600030101010101" pitchFamily="2" charset="-122"/>
              <a:cs typeface="Times New Roman" panose="02020603050405020304" pitchFamily="18" charset="0"/>
            </a:endParaRPr>
          </a:p>
        </p:txBody>
      </p:sp>
      <p:sp>
        <p:nvSpPr>
          <p:cNvPr id="13" name="文本框 12"/>
          <p:cNvSpPr txBox="1"/>
          <p:nvPr/>
        </p:nvSpPr>
        <p:spPr>
          <a:xfrm>
            <a:off x="8534400" y="5219119"/>
            <a:ext cx="3657600" cy="1374735"/>
          </a:xfrm>
          <a:prstGeom prst="rect">
            <a:avLst/>
          </a:prstGeom>
          <a:solidFill>
            <a:schemeClr val="accent6">
              <a:lumMod val="40000"/>
              <a:lumOff val="60000"/>
              <a:alpha val="70000"/>
            </a:schemeClr>
          </a:solidFill>
          <a:ln w="38100">
            <a:noFill/>
          </a:ln>
          <a:effectLst>
            <a:softEdge rad="0"/>
          </a:effectLst>
        </p:spPr>
        <p:txBody>
          <a:bodyPr wrap="square">
            <a:spAutoFit/>
          </a:bodyPr>
          <a:lstStyle/>
          <a:p>
            <a:pPr algn="ctr" defTabSz="609600">
              <a:lnSpc>
                <a:spcPts val="2000"/>
              </a:lnSpc>
            </a:pPr>
            <a:r>
              <a:rPr lang="en-US" altLang="zh-CN" sz="1865" dirty="0">
                <a:solidFill>
                  <a:prstClr val="black"/>
                </a:solidFill>
                <a:latin typeface="Times New Roman" panose="02020603050405020304" pitchFamily="18" charset="0"/>
                <a:ea typeface="等线" panose="02010600030101010101" pitchFamily="2" charset="-122"/>
                <a:cs typeface="Times New Roman" panose="02020603050405020304" pitchFamily="18" charset="0"/>
              </a:rPr>
              <a:t>Background information</a:t>
            </a:r>
            <a:endParaRPr lang="en-US" altLang="zh-CN" sz="1865" dirty="0">
              <a:solidFill>
                <a:prstClr val="black"/>
              </a:solidFill>
              <a:latin typeface="Times New Roman" panose="02020603050405020304" pitchFamily="18" charset="0"/>
              <a:ea typeface="等线" panose="02010600030101010101" pitchFamily="2" charset="-122"/>
              <a:cs typeface="Times New Roman" panose="02020603050405020304" pitchFamily="18" charset="0"/>
            </a:endParaRPr>
          </a:p>
          <a:p>
            <a:pPr algn="ctr" defTabSz="609600">
              <a:lnSpc>
                <a:spcPts val="2000"/>
              </a:lnSpc>
            </a:pPr>
            <a:r>
              <a:rPr lang="en-US" altLang="zh-CN" sz="1865" dirty="0">
                <a:solidFill>
                  <a:prstClr val="black"/>
                </a:solidFill>
                <a:latin typeface="Times New Roman" panose="02020603050405020304" pitchFamily="18" charset="0"/>
                <a:ea typeface="等线" panose="02010600030101010101" pitchFamily="2" charset="-122"/>
                <a:cs typeface="Times New Roman" panose="02020603050405020304" pitchFamily="18" charset="0"/>
              </a:rPr>
              <a:t>Statement(viewpoint)</a:t>
            </a:r>
            <a:endParaRPr lang="en-US" altLang="zh-CN" sz="1865" dirty="0">
              <a:solidFill>
                <a:prstClr val="black"/>
              </a:solidFill>
              <a:latin typeface="Times New Roman" panose="02020603050405020304" pitchFamily="18" charset="0"/>
              <a:ea typeface="等线" panose="02010600030101010101" pitchFamily="2" charset="-122"/>
              <a:cs typeface="Times New Roman" panose="02020603050405020304" pitchFamily="18" charset="0"/>
            </a:endParaRPr>
          </a:p>
          <a:p>
            <a:pPr algn="ctr" defTabSz="609600">
              <a:lnSpc>
                <a:spcPts val="2000"/>
              </a:lnSpc>
            </a:pPr>
            <a:r>
              <a:rPr lang="en-US" altLang="zh-CN" sz="1865" dirty="0">
                <a:solidFill>
                  <a:prstClr val="black"/>
                </a:solidFill>
                <a:latin typeface="Times New Roman" panose="02020603050405020304" pitchFamily="18" charset="0"/>
                <a:ea typeface="等线" panose="02010600030101010101" pitchFamily="2" charset="-122"/>
                <a:cs typeface="Times New Roman" panose="02020603050405020304" pitchFamily="18" charset="0"/>
              </a:rPr>
              <a:t>Suggestions </a:t>
            </a:r>
            <a:r>
              <a:rPr lang="en-US" altLang="zh-CN" sz="1865" dirty="0">
                <a:solidFill>
                  <a:prstClr val="black"/>
                </a:solidFill>
                <a:highlight>
                  <a:srgbClr val="00FF00"/>
                </a:highlight>
                <a:latin typeface="Times New Roman" panose="02020603050405020304" pitchFamily="18" charset="0"/>
                <a:ea typeface="等线" panose="02010600030101010101" pitchFamily="2" charset="-122"/>
                <a:cs typeface="Times New Roman" panose="02020603050405020304" pitchFamily="18" charset="0"/>
              </a:rPr>
              <a:t>R </a:t>
            </a:r>
            <a:r>
              <a:rPr lang="en-US" altLang="zh-CN" sz="1865" dirty="0">
                <a:solidFill>
                  <a:prstClr val="black"/>
                </a:solidFill>
                <a:latin typeface="Times New Roman" panose="02020603050405020304" pitchFamily="18" charset="0"/>
                <a:ea typeface="等线" panose="02010600030101010101" pitchFamily="2" charset="-122"/>
                <a:cs typeface="Times New Roman" panose="02020603050405020304" pitchFamily="18" charset="0"/>
              </a:rPr>
              <a:t>&amp; conclusion</a:t>
            </a:r>
            <a:endParaRPr lang="en-US" altLang="zh-CN" sz="1865" dirty="0">
              <a:solidFill>
                <a:prstClr val="black"/>
              </a:solidFill>
              <a:latin typeface="Times New Roman" panose="02020603050405020304" pitchFamily="18" charset="0"/>
              <a:ea typeface="等线" panose="02010600030101010101" pitchFamily="2" charset="-122"/>
              <a:cs typeface="Times New Roman" panose="02020603050405020304" pitchFamily="18" charset="0"/>
            </a:endParaRPr>
          </a:p>
          <a:p>
            <a:pPr algn="ctr" defTabSz="609600">
              <a:lnSpc>
                <a:spcPts val="2000"/>
              </a:lnSpc>
            </a:pPr>
            <a:endParaRPr lang="en-US" altLang="zh-CN" sz="1865" dirty="0">
              <a:solidFill>
                <a:prstClr val="black"/>
              </a:solidFill>
              <a:latin typeface="Times New Roman" panose="02020603050405020304" pitchFamily="18" charset="0"/>
              <a:ea typeface="等线" panose="02010600030101010101" pitchFamily="2" charset="-122"/>
              <a:cs typeface="Times New Roman" panose="02020603050405020304" pitchFamily="18" charset="0"/>
            </a:endParaRPr>
          </a:p>
          <a:p>
            <a:pPr algn="ctr" defTabSz="609600">
              <a:lnSpc>
                <a:spcPts val="2000"/>
              </a:lnSpc>
            </a:pPr>
            <a:r>
              <a:rPr lang="en-US" altLang="zh-CN" sz="1865" dirty="0">
                <a:solidFill>
                  <a:prstClr val="black"/>
                </a:solidFill>
                <a:latin typeface="Times New Roman" panose="02020603050405020304" pitchFamily="18" charset="0"/>
                <a:ea typeface="等线" panose="02010600030101010101" pitchFamily="2" charset="-122"/>
                <a:cs typeface="Times New Roman" panose="02020603050405020304" pitchFamily="18" charset="0"/>
              </a:rPr>
              <a:t>2025</a:t>
            </a:r>
            <a:r>
              <a:rPr lang="zh-CN" altLang="en-US" sz="1865" dirty="0">
                <a:solidFill>
                  <a:prstClr val="black"/>
                </a:solidFill>
                <a:latin typeface="Times New Roman" panose="02020603050405020304" pitchFamily="18" charset="0"/>
                <a:ea typeface="等线" panose="02010600030101010101" pitchFamily="2" charset="-122"/>
                <a:cs typeface="Times New Roman" panose="02020603050405020304" pitchFamily="18" charset="0"/>
              </a:rPr>
              <a:t>年</a:t>
            </a:r>
            <a:r>
              <a:rPr lang="en-US" altLang="zh-CN" sz="1865" dirty="0">
                <a:solidFill>
                  <a:prstClr val="black"/>
                </a:solidFill>
                <a:latin typeface="Times New Roman" panose="02020603050405020304" pitchFamily="18" charset="0"/>
                <a:ea typeface="等线" panose="02010600030101010101" pitchFamily="2" charset="-122"/>
                <a:cs typeface="Times New Roman" panose="02020603050405020304" pitchFamily="18" charset="0"/>
              </a:rPr>
              <a:t>1</a:t>
            </a:r>
            <a:r>
              <a:rPr lang="zh-CN" altLang="en-US" sz="1865" dirty="0">
                <a:solidFill>
                  <a:prstClr val="black"/>
                </a:solidFill>
                <a:latin typeface="Times New Roman" panose="02020603050405020304" pitchFamily="18" charset="0"/>
                <a:ea typeface="等线" panose="02010600030101010101" pitchFamily="2" charset="-122"/>
                <a:cs typeface="Times New Roman" panose="02020603050405020304" pitchFamily="18" charset="0"/>
              </a:rPr>
              <a:t>月浙江</a:t>
            </a:r>
            <a:endParaRPr lang="en-US" altLang="zh-CN" sz="1865" dirty="0">
              <a:solidFill>
                <a:prstClr val="black"/>
              </a:solidFill>
              <a:latin typeface="Times New Roman" panose="02020603050405020304" pitchFamily="18" charset="0"/>
              <a:ea typeface="等线" panose="02010600030101010101" pitchFamily="2"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0-#ppt_w/2"/>
                                          </p:val>
                                        </p:tav>
                                        <p:tav tm="100000">
                                          <p:val>
                                            <p:strVal val="#ppt_x"/>
                                          </p:val>
                                        </p:tav>
                                      </p:tavLst>
                                    </p:anim>
                                    <p:anim calcmode="lin" valueType="num">
                                      <p:cBhvr additive="base">
                                        <p:cTn id="13" dur="500" fill="hold"/>
                                        <p:tgtEl>
                                          <p:spTgt spid="9"/>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0-#ppt_w/2"/>
                                          </p:val>
                                        </p:tav>
                                        <p:tav tm="100000">
                                          <p:val>
                                            <p:strVal val="#ppt_x"/>
                                          </p:val>
                                        </p:tav>
                                      </p:tavLst>
                                    </p:anim>
                                    <p:anim calcmode="lin" valueType="num">
                                      <p:cBhvr additive="base">
                                        <p:cTn id="18" dur="500" fill="hold"/>
                                        <p:tgtEl>
                                          <p:spTgt spid="6"/>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0-#ppt_w/2"/>
                                          </p:val>
                                        </p:tav>
                                        <p:tav tm="100000">
                                          <p:val>
                                            <p:strVal val="#ppt_x"/>
                                          </p:val>
                                        </p:tav>
                                      </p:tavLst>
                                    </p:anim>
                                    <p:anim calcmode="lin" valueType="num">
                                      <p:cBhvr additive="base">
                                        <p:cTn id="23"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barn(inVertical)">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barn(inVertical)">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barn(inVertical)">
                                      <p:cBhvr>
                                        <p:cTn id="38" dur="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barn(inVertical)">
                                      <p:cBhvr>
                                        <p:cTn id="4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animBg="1"/>
      <p:bldP spid="10" grpId="0" animBg="1"/>
      <p:bldP spid="11" grpId="0" animBg="1"/>
      <p:bldP spid="12"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9296400" y="101600"/>
            <a:ext cx="3352800" cy="543675"/>
          </a:xfrm>
          <a:prstGeom prst="rect">
            <a:avLst/>
          </a:prstGeom>
          <a:solidFill>
            <a:schemeClr val="accent6">
              <a:lumMod val="40000"/>
              <a:lumOff val="60000"/>
              <a:alpha val="85000"/>
            </a:schemeClr>
          </a:solidFill>
          <a:effectLst>
            <a:outerShdw blurRad="50800" dist="38100" dir="5400000" algn="t" rotWithShape="0">
              <a:prstClr val="black">
                <a:alpha val="40000"/>
              </a:prstClr>
            </a:outerShdw>
          </a:effectLst>
        </p:spPr>
        <p:txBody>
          <a:bodyPr wrap="square">
            <a:spAutoFit/>
          </a:bodyPr>
          <a:lstStyle/>
          <a:p>
            <a:pPr defTabSz="609600"/>
            <a:r>
              <a:rPr lang="en-US" altLang="zh-CN" sz="2935" dirty="0">
                <a:solidFill>
                  <a:srgbClr val="466EE6"/>
                </a:solidFill>
                <a:latin typeface="Times New Roman" panose="02020603050405020304" pitchFamily="18" charset="0"/>
                <a:ea typeface="宋体" panose="02010600030101010101" pitchFamily="2" charset="-122"/>
                <a:cs typeface="Times New Roman" panose="02020603050405020304" pitchFamily="18" charset="0"/>
              </a:rPr>
              <a:t>Organization </a:t>
            </a:r>
            <a:r>
              <a:rPr lang="zh-CN" altLang="en-US" sz="2935" dirty="0">
                <a:solidFill>
                  <a:srgbClr val="466EE6"/>
                </a:solidFill>
                <a:latin typeface="Times New Roman" panose="02020603050405020304" pitchFamily="18" charset="0"/>
                <a:ea typeface="宋体" panose="02010600030101010101" pitchFamily="2" charset="-122"/>
                <a:cs typeface="Times New Roman" panose="02020603050405020304" pitchFamily="18" charset="0"/>
              </a:rPr>
              <a:t>◥</a:t>
            </a:r>
            <a:endParaRPr lang="zh-CN" altLang="en-US" sz="2935" dirty="0">
              <a:solidFill>
                <a:srgbClr val="466EE6"/>
              </a:solidFill>
              <a:latin typeface="Times New Roman" panose="02020603050405020304" pitchFamily="18" charset="0"/>
              <a:ea typeface="宋体" panose="02010600030101010101" pitchFamily="2" charset="-122"/>
              <a:cs typeface="Times New Roman" panose="02020603050405020304" pitchFamily="18" charset="0"/>
            </a:endParaRPr>
          </a:p>
        </p:txBody>
      </p:sp>
      <p:graphicFrame>
        <p:nvGraphicFramePr>
          <p:cNvPr id="7" name="表格 6"/>
          <p:cNvGraphicFramePr>
            <a:graphicFrameLocks noGrp="1"/>
          </p:cNvGraphicFramePr>
          <p:nvPr/>
        </p:nvGraphicFramePr>
        <p:xfrm>
          <a:off x="355600" y="688457"/>
          <a:ext cx="11226800" cy="5712033"/>
        </p:xfrm>
        <a:graphic>
          <a:graphicData uri="http://schemas.openxmlformats.org/drawingml/2006/table">
            <a:tbl>
              <a:tblPr firstRow="1" bandRow="1">
                <a:tableStyleId>{10A1B5D5-9B99-4C35-A422-299274C87663}</a:tableStyleId>
              </a:tblPr>
              <a:tblGrid>
                <a:gridCol w="1727200"/>
                <a:gridCol w="4622800"/>
                <a:gridCol w="4876800"/>
              </a:tblGrid>
              <a:tr h="490459">
                <a:tc>
                  <a:txBody>
                    <a:bodyPr/>
                    <a:lstStyle/>
                    <a:p>
                      <a:pPr algn="ctr"/>
                      <a:r>
                        <a:rPr lang="en-US" altLang="zh-CN" sz="2100" dirty="0">
                          <a:latin typeface="Times New Roman" panose="02020603050405020304" pitchFamily="18" charset="0"/>
                          <a:ea typeface="宋体" panose="02010600030101010101" pitchFamily="2" charset="-122"/>
                          <a:cs typeface="Times New Roman" panose="02020603050405020304" pitchFamily="18" charset="0"/>
                        </a:rPr>
                        <a:t>Aspect </a:t>
                      </a:r>
                      <a:endParaRPr lang="zh-CN" altLang="en-US" sz="2100" dirty="0">
                        <a:latin typeface="Times New Roman" panose="02020603050405020304" pitchFamily="18" charset="0"/>
                        <a:ea typeface="宋体" panose="02010600030101010101" pitchFamily="2" charset="-122"/>
                        <a:cs typeface="Times New Roman" panose="02020603050405020304" pitchFamily="18" charset="0"/>
                      </a:endParaRPr>
                    </a:p>
                  </a:txBody>
                  <a:tcPr marL="60960" marR="60960" marT="30480" marB="304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2400" dirty="0">
                          <a:latin typeface="Times New Roman" panose="02020603050405020304" pitchFamily="18" charset="0"/>
                          <a:cs typeface="Times New Roman" panose="02020603050405020304" pitchFamily="18" charset="0"/>
                        </a:rPr>
                        <a:t>Framed topics </a:t>
                      </a:r>
                      <a:r>
                        <a:rPr lang="zh-CN" altLang="en-US" sz="2100" dirty="0">
                          <a:latin typeface="Times New Roman" panose="02020603050405020304" pitchFamily="18" charset="0"/>
                          <a:cs typeface="Times New Roman" panose="02020603050405020304" pitchFamily="18" charset="0"/>
                        </a:rPr>
                        <a:t>立场明确</a:t>
                      </a:r>
                      <a:endParaRPr lang="zh-CN" altLang="en-US" sz="2100" dirty="0">
                        <a:latin typeface="Times New Roman" panose="02020603050405020304" pitchFamily="18" charset="0"/>
                        <a:ea typeface="宋体" panose="02010600030101010101" pitchFamily="2" charset="-122"/>
                        <a:cs typeface="Times New Roman" panose="02020603050405020304" pitchFamily="18" charset="0"/>
                      </a:endParaRPr>
                    </a:p>
                  </a:txBody>
                  <a:tcPr marL="60960" marR="60960" marT="30480" marB="304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2400" dirty="0">
                          <a:latin typeface="Times New Roman" panose="02020603050405020304" pitchFamily="18" charset="0"/>
                          <a:cs typeface="Times New Roman" panose="02020603050405020304" pitchFamily="18" charset="0"/>
                        </a:rPr>
                        <a:t>Neutral topics  </a:t>
                      </a:r>
                      <a:r>
                        <a:rPr lang="zh-CN" altLang="en-US" sz="2100" dirty="0">
                          <a:latin typeface="Times New Roman" panose="02020603050405020304" pitchFamily="18" charset="0"/>
                          <a:cs typeface="Times New Roman" panose="02020603050405020304" pitchFamily="18" charset="0"/>
                        </a:rPr>
                        <a:t>立场开放</a:t>
                      </a:r>
                      <a:endParaRPr lang="zh-CN" altLang="en-US" sz="2100" dirty="0">
                        <a:latin typeface="Times New Roman" panose="02020603050405020304" pitchFamily="18" charset="0"/>
                        <a:ea typeface="宋体" panose="02010600030101010101" pitchFamily="2" charset="-122"/>
                        <a:cs typeface="Times New Roman" panose="02020603050405020304" pitchFamily="18" charset="0"/>
                      </a:endParaRPr>
                    </a:p>
                  </a:txBody>
                  <a:tcPr marL="60960" marR="60960" marT="30480" marB="304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76960">
                <a:tc>
                  <a:txBody>
                    <a:bodyPr/>
                    <a:lstStyle/>
                    <a:p>
                      <a:pPr algn="ctr">
                        <a:lnSpc>
                          <a:spcPts val="2000"/>
                        </a:lnSpc>
                      </a:pPr>
                      <a:r>
                        <a:rPr lang="en-US" altLang="zh-CN" sz="2100" dirty="0">
                          <a:latin typeface="Times New Roman" panose="02020603050405020304" pitchFamily="18" charset="0"/>
                          <a:ea typeface="宋体" panose="02010600030101010101" pitchFamily="2" charset="-122"/>
                          <a:cs typeface="Times New Roman" panose="02020603050405020304" pitchFamily="18" charset="0"/>
                        </a:rPr>
                        <a:t>General</a:t>
                      </a:r>
                      <a:endParaRPr lang="en-US" altLang="zh-CN" sz="2100" dirty="0">
                        <a:latin typeface="Times New Roman" panose="02020603050405020304" pitchFamily="18" charset="0"/>
                        <a:ea typeface="宋体" panose="02010600030101010101" pitchFamily="2" charset="-122"/>
                        <a:cs typeface="Times New Roman" panose="02020603050405020304" pitchFamily="18" charset="0"/>
                      </a:endParaRPr>
                    </a:p>
                    <a:p>
                      <a:pPr algn="ctr">
                        <a:lnSpc>
                          <a:spcPts val="2000"/>
                        </a:lnSpc>
                      </a:pPr>
                      <a:r>
                        <a:rPr lang="en-US" altLang="zh-CN" sz="2100" dirty="0">
                          <a:latin typeface="Times New Roman" panose="02020603050405020304" pitchFamily="18" charset="0"/>
                          <a:ea typeface="宋体" panose="02010600030101010101" pitchFamily="2" charset="-122"/>
                          <a:cs typeface="Times New Roman" panose="02020603050405020304" pitchFamily="18" charset="0"/>
                        </a:rPr>
                        <a:t>Structure</a:t>
                      </a:r>
                      <a:endParaRPr lang="zh-CN" altLang="en-US" sz="2100" dirty="0">
                        <a:latin typeface="Times New Roman" panose="02020603050405020304" pitchFamily="18" charset="0"/>
                        <a:ea typeface="宋体" panose="02010600030101010101" pitchFamily="2" charset="-122"/>
                        <a:cs typeface="Times New Roman" panose="02020603050405020304" pitchFamily="18" charset="0"/>
                      </a:endParaRPr>
                    </a:p>
                  </a:txBody>
                  <a:tcPr marL="60960" marR="60960" marT="30480" marB="304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ts val="2000"/>
                        </a:lnSpc>
                        <a:spcBef>
                          <a:spcPts val="0"/>
                        </a:spcBef>
                        <a:spcAft>
                          <a:spcPts val="0"/>
                        </a:spcAft>
                        <a:buClrTx/>
                        <a:buSzTx/>
                        <a:buFontTx/>
                        <a:buNone/>
                        <a:defRPr/>
                      </a:pPr>
                      <a:r>
                        <a:rPr kumimoji="0" lang="en-US" altLang="zh-CN" sz="19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Background information/purpose + Statement</a:t>
                      </a:r>
                      <a:endParaRPr kumimoji="0" lang="en-US" altLang="zh-CN" sz="19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ts val="2000"/>
                        </a:lnSpc>
                        <a:spcBef>
                          <a:spcPts val="0"/>
                        </a:spcBef>
                        <a:spcAft>
                          <a:spcPts val="0"/>
                        </a:spcAft>
                        <a:buClrTx/>
                        <a:buSzTx/>
                        <a:buFontTx/>
                        <a:buNone/>
                        <a:defRPr/>
                      </a:pPr>
                      <a:r>
                        <a:rPr kumimoji="0" lang="en-US" altLang="zh-CN" sz="19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practical suggestions/ solutions +</a:t>
                      </a:r>
                      <a:r>
                        <a:rPr kumimoji="0" lang="en-US" altLang="zh-CN" sz="1900" b="0" i="0" u="none" strike="noStrike" kern="1200" cap="none" spc="0" normalizeH="0" baseline="0" noProof="0" dirty="0">
                          <a:ln>
                            <a:noFill/>
                          </a:ln>
                          <a:solidFill>
                            <a:prstClr val="black"/>
                          </a:solidFill>
                          <a:effectLst/>
                          <a:highlight>
                            <a:srgbClr val="00FF00"/>
                          </a:highlight>
                          <a:uLnTx/>
                          <a:uFillTx/>
                          <a:latin typeface="Times New Roman" panose="02020603050405020304" pitchFamily="18" charset="0"/>
                          <a:ea typeface="+mn-ea"/>
                          <a:cs typeface="Times New Roman" panose="02020603050405020304" pitchFamily="18" charset="0"/>
                        </a:rPr>
                        <a:t>R </a:t>
                      </a:r>
                      <a:r>
                        <a:rPr kumimoji="0" lang="en-US" altLang="zh-CN" sz="19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conclusion(polite ending/appeal)</a:t>
                      </a:r>
                      <a:endParaRPr kumimoji="0" lang="en-US" altLang="zh-CN" sz="19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marL="60960" marR="60960" marT="30480" marB="304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ts val="2000"/>
                        </a:lnSpc>
                        <a:spcBef>
                          <a:spcPts val="0"/>
                        </a:spcBef>
                        <a:spcAft>
                          <a:spcPts val="0"/>
                        </a:spcAft>
                        <a:buClrTx/>
                        <a:buSzTx/>
                        <a:buFontTx/>
                        <a:buNone/>
                        <a:defRPr/>
                      </a:pPr>
                      <a:r>
                        <a:rPr kumimoji="0" lang="en-US" altLang="zh-CN" sz="19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Background information/purpose</a:t>
                      </a:r>
                      <a:endParaRPr kumimoji="0" lang="en-US" altLang="zh-CN" sz="19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ts val="2000"/>
                        </a:lnSpc>
                        <a:spcBef>
                          <a:spcPts val="0"/>
                        </a:spcBef>
                        <a:spcAft>
                          <a:spcPts val="0"/>
                        </a:spcAft>
                        <a:buClrTx/>
                        <a:buSzTx/>
                        <a:buFontTx/>
                        <a:buNone/>
                        <a:defRPr/>
                      </a:pPr>
                      <a:r>
                        <a:rPr kumimoji="0" lang="en-US" altLang="zh-CN" sz="19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Statement(negative /positive/neutral)</a:t>
                      </a:r>
                      <a:endParaRPr kumimoji="0" lang="en-US" altLang="zh-CN" sz="19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ts val="2000"/>
                        </a:lnSpc>
                        <a:spcBef>
                          <a:spcPts val="0"/>
                        </a:spcBef>
                        <a:spcAft>
                          <a:spcPts val="0"/>
                        </a:spcAft>
                        <a:buClrTx/>
                        <a:buSzTx/>
                        <a:buFontTx/>
                        <a:buNone/>
                        <a:defRPr/>
                      </a:pPr>
                      <a:r>
                        <a:rPr kumimoji="0" lang="en-US" altLang="zh-CN" sz="19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reasonable suggestions/solutions +</a:t>
                      </a:r>
                      <a:r>
                        <a:rPr kumimoji="0" lang="en-US" altLang="zh-CN" sz="1900" b="0" i="0" u="none" strike="noStrike" kern="1200" cap="none" spc="0" normalizeH="0" baseline="0" noProof="0" dirty="0">
                          <a:ln>
                            <a:noFill/>
                          </a:ln>
                          <a:solidFill>
                            <a:prstClr val="black"/>
                          </a:solidFill>
                          <a:effectLst/>
                          <a:highlight>
                            <a:srgbClr val="00FF00"/>
                          </a:highlight>
                          <a:uLnTx/>
                          <a:uFillTx/>
                          <a:latin typeface="Times New Roman" panose="02020603050405020304" pitchFamily="18" charset="0"/>
                          <a:ea typeface="+mn-ea"/>
                          <a:cs typeface="Times New Roman" panose="02020603050405020304" pitchFamily="18" charset="0"/>
                        </a:rPr>
                        <a:t>R </a:t>
                      </a:r>
                      <a:endParaRPr kumimoji="0" lang="en-US" altLang="zh-CN" sz="1900" b="0" i="0" u="none" strike="noStrike" kern="1200" cap="none" spc="0" normalizeH="0" baseline="0" noProof="0" dirty="0">
                        <a:ln>
                          <a:noFill/>
                        </a:ln>
                        <a:solidFill>
                          <a:prstClr val="black"/>
                        </a:solidFill>
                        <a:effectLst/>
                        <a:highlight>
                          <a:srgbClr val="00FF00"/>
                        </a:highligh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ts val="2000"/>
                        </a:lnSpc>
                        <a:spcBef>
                          <a:spcPts val="0"/>
                        </a:spcBef>
                        <a:spcAft>
                          <a:spcPts val="0"/>
                        </a:spcAft>
                        <a:buClrTx/>
                        <a:buSzTx/>
                        <a:buFontTx/>
                        <a:buNone/>
                        <a:defRPr/>
                      </a:pPr>
                      <a:r>
                        <a:rPr kumimoji="0" lang="en-US" altLang="zh-CN" sz="19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Conclusion(positive ending/appeal)</a:t>
                      </a:r>
                      <a:endParaRPr kumimoji="0" lang="en-US" altLang="zh-CN" sz="19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marL="60960" marR="60960" marT="30480" marB="304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22960">
                <a:tc>
                  <a:txBody>
                    <a:bodyPr/>
                    <a:lstStyle/>
                    <a:p>
                      <a:pPr algn="ctr">
                        <a:lnSpc>
                          <a:spcPts val="2000"/>
                        </a:lnSpc>
                      </a:pPr>
                      <a:r>
                        <a:rPr lang="en-US" altLang="zh-CN" sz="2100" dirty="0">
                          <a:latin typeface="Times New Roman" panose="02020603050405020304" pitchFamily="18" charset="0"/>
                          <a:ea typeface="宋体" panose="02010600030101010101" pitchFamily="2" charset="-122"/>
                          <a:cs typeface="Times New Roman" panose="02020603050405020304" pitchFamily="18" charset="0"/>
                        </a:rPr>
                        <a:t>Introduction </a:t>
                      </a:r>
                      <a:endParaRPr lang="zh-CN" altLang="en-US" sz="2100" dirty="0">
                        <a:latin typeface="Times New Roman" panose="02020603050405020304" pitchFamily="18" charset="0"/>
                        <a:ea typeface="宋体" panose="02010600030101010101" pitchFamily="2" charset="-122"/>
                        <a:cs typeface="Times New Roman" panose="02020603050405020304" pitchFamily="18" charset="0"/>
                      </a:endParaRPr>
                    </a:p>
                  </a:txBody>
                  <a:tcPr marL="60960" marR="60960" marT="30480" marB="304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ts val="2000"/>
                        </a:lnSpc>
                        <a:spcBef>
                          <a:spcPts val="0"/>
                        </a:spcBef>
                        <a:spcAft>
                          <a:spcPts val="0"/>
                        </a:spcAft>
                        <a:buClrTx/>
                        <a:buSzTx/>
                        <a:buFontTx/>
                        <a:buNone/>
                        <a:defRPr/>
                      </a:pPr>
                      <a:r>
                        <a:rPr kumimoji="0" lang="en-US" altLang="zh-CN" sz="19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Background + Stance </a:t>
                      </a:r>
                      <a:r>
                        <a:rPr kumimoji="0" lang="en-US" altLang="zh-CN" sz="1900" b="1" i="0" u="none" strike="noStrike" kern="1200" cap="none" spc="0" normalizeH="0" baseline="0" noProof="0" dirty="0">
                          <a:ln>
                            <a:noFill/>
                          </a:ln>
                          <a:solidFill>
                            <a:prstClr val="black"/>
                          </a:solidFill>
                          <a:effectLst/>
                          <a:highlight>
                            <a:srgbClr val="00FF00"/>
                          </a:highlight>
                          <a:uLnTx/>
                          <a:uFillTx/>
                          <a:latin typeface="Times New Roman" panose="02020603050405020304" pitchFamily="18" charset="0"/>
                          <a:ea typeface="+mn-ea"/>
                          <a:cs typeface="Times New Roman" panose="02020603050405020304" pitchFamily="18" charset="0"/>
                        </a:rPr>
                        <a:t>R</a:t>
                      </a:r>
                      <a:endParaRPr kumimoji="0" lang="en-US" altLang="zh-CN" sz="1900" b="1" i="0" u="none" strike="noStrike" kern="1200" cap="none" spc="0" normalizeH="0" baseline="0" noProof="0" dirty="0">
                        <a:ln>
                          <a:noFill/>
                        </a:ln>
                        <a:solidFill>
                          <a:prstClr val="black"/>
                        </a:solidFill>
                        <a:effectLst/>
                        <a:highlight>
                          <a:srgbClr val="00FF00"/>
                        </a:highligh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ts val="2000"/>
                        </a:lnSpc>
                        <a:spcBef>
                          <a:spcPts val="0"/>
                        </a:spcBef>
                        <a:spcAft>
                          <a:spcPts val="0"/>
                        </a:spcAft>
                        <a:buClrTx/>
                        <a:buSzTx/>
                        <a:buFontTx/>
                        <a:buNone/>
                        <a:defRPr/>
                      </a:pPr>
                      <a:r>
                        <a:rPr kumimoji="0" lang="en-US" altLang="zh-CN" sz="19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Briefly restate the phenomenon and confirm its given nature.(Supporting details)</a:t>
                      </a:r>
                      <a:endParaRPr kumimoji="0" lang="en-US" altLang="zh-CN" sz="19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marL="60960" marR="60960" marT="30480" marB="304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ts val="2000"/>
                        </a:lnSpc>
                        <a:spcBef>
                          <a:spcPts val="0"/>
                        </a:spcBef>
                        <a:spcAft>
                          <a:spcPts val="0"/>
                        </a:spcAft>
                        <a:buClrTx/>
                        <a:buSzTx/>
                        <a:buFontTx/>
                        <a:buNone/>
                        <a:defRPr/>
                      </a:pPr>
                      <a:r>
                        <a:rPr kumimoji="0" lang="en-US" altLang="zh-CN" sz="19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Neutral Background</a:t>
                      </a:r>
                      <a:endParaRPr kumimoji="0" lang="en-US" altLang="zh-CN" sz="19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ts val="2000"/>
                        </a:lnSpc>
                        <a:spcBef>
                          <a:spcPts val="0"/>
                        </a:spcBef>
                        <a:spcAft>
                          <a:spcPts val="0"/>
                        </a:spcAft>
                        <a:buClrTx/>
                        <a:buSzTx/>
                        <a:buFontTx/>
                        <a:buNone/>
                        <a:defRPr/>
                      </a:pPr>
                      <a:r>
                        <a:rPr kumimoji="0" lang="en-US" altLang="zh-CN" sz="19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Describe the phenomenon objectively.</a:t>
                      </a:r>
                      <a:endParaRPr kumimoji="0" lang="en-US" altLang="zh-CN" sz="19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marL="60960" marR="60960" marT="30480" marB="304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198880">
                <a:tc>
                  <a:txBody>
                    <a:bodyPr/>
                    <a:lstStyle/>
                    <a:p>
                      <a:pPr algn="ctr">
                        <a:lnSpc>
                          <a:spcPts val="2000"/>
                        </a:lnSpc>
                      </a:pPr>
                      <a:r>
                        <a:rPr lang="en-US" altLang="zh-CN" sz="2100" dirty="0">
                          <a:latin typeface="Times New Roman" panose="02020603050405020304" pitchFamily="18" charset="0"/>
                          <a:ea typeface="宋体" panose="02010600030101010101" pitchFamily="2" charset="-122"/>
                          <a:cs typeface="Times New Roman" panose="02020603050405020304" pitchFamily="18" charset="0"/>
                        </a:rPr>
                        <a:t>Body focus</a:t>
                      </a:r>
                      <a:endParaRPr lang="zh-CN" altLang="en-US" sz="2100" dirty="0">
                        <a:latin typeface="Times New Roman" panose="02020603050405020304" pitchFamily="18" charset="0"/>
                        <a:ea typeface="宋体" panose="02010600030101010101" pitchFamily="2" charset="-122"/>
                        <a:cs typeface="Times New Roman" panose="02020603050405020304" pitchFamily="18" charset="0"/>
                      </a:endParaRPr>
                    </a:p>
                  </a:txBody>
                  <a:tcPr marL="60960" marR="60960" marT="30480" marB="304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2000"/>
                        </a:lnSpc>
                      </a:pPr>
                      <a:r>
                        <a:rPr lang="en-US" altLang="zh-CN" sz="1900" b="1" dirty="0">
                          <a:latin typeface="Times New Roman" panose="02020603050405020304" pitchFamily="18" charset="0"/>
                          <a:ea typeface="宋体" panose="02010600030101010101" pitchFamily="2" charset="-122"/>
                          <a:cs typeface="Times New Roman" panose="02020603050405020304" pitchFamily="18" charset="0"/>
                        </a:rPr>
                        <a:t>Solutions-only</a:t>
                      </a:r>
                      <a:endParaRPr lang="en-US" altLang="zh-CN" sz="1900" b="1" dirty="0">
                        <a:latin typeface="Times New Roman" panose="02020603050405020304" pitchFamily="18" charset="0"/>
                        <a:ea typeface="宋体" panose="02010600030101010101" pitchFamily="2" charset="-122"/>
                        <a:cs typeface="Times New Roman" panose="02020603050405020304" pitchFamily="18" charset="0"/>
                      </a:endParaRPr>
                    </a:p>
                    <a:p>
                      <a:pPr algn="ctr">
                        <a:lnSpc>
                          <a:spcPts val="2000"/>
                        </a:lnSpc>
                      </a:pPr>
                      <a:r>
                        <a:rPr lang="en-US" altLang="zh-CN" sz="1900" i="1" dirty="0">
                          <a:latin typeface="Times New Roman" panose="02020603050405020304" pitchFamily="18" charset="0"/>
                          <a:ea typeface="宋体" panose="02010600030101010101" pitchFamily="2" charset="-122"/>
                          <a:cs typeface="Times New Roman" panose="02020603050405020304" pitchFamily="18" charset="0"/>
                        </a:rPr>
                        <a:t>Provide 2-3 actionable measures to:</a:t>
                      </a:r>
                      <a:endParaRPr lang="en-US" altLang="zh-CN" sz="1900" i="1" dirty="0">
                        <a:latin typeface="Times New Roman" panose="02020603050405020304" pitchFamily="18" charset="0"/>
                        <a:ea typeface="宋体" panose="02010600030101010101" pitchFamily="2" charset="-122"/>
                        <a:cs typeface="Times New Roman" panose="02020603050405020304" pitchFamily="18" charset="0"/>
                      </a:endParaRPr>
                    </a:p>
                    <a:p>
                      <a:pPr algn="ctr">
                        <a:lnSpc>
                          <a:spcPts val="2000"/>
                        </a:lnSpc>
                      </a:pPr>
                      <a:r>
                        <a:rPr lang="en-US" altLang="zh-CN" sz="1900" i="1" dirty="0">
                          <a:latin typeface="Times New Roman" panose="02020603050405020304" pitchFamily="18" charset="0"/>
                          <a:ea typeface="宋体" panose="02010600030101010101" pitchFamily="2" charset="-122"/>
                          <a:cs typeface="Times New Roman" panose="02020603050405020304" pitchFamily="18" charset="0"/>
                        </a:rPr>
                        <a:t>illustrate benefits (if positive).</a:t>
                      </a:r>
                      <a:endParaRPr lang="en-US" altLang="zh-CN" sz="1900" i="1" dirty="0">
                        <a:latin typeface="Times New Roman" panose="02020603050405020304" pitchFamily="18" charset="0"/>
                        <a:ea typeface="宋体" panose="02010600030101010101" pitchFamily="2" charset="-122"/>
                        <a:cs typeface="Times New Roman" panose="02020603050405020304" pitchFamily="18" charset="0"/>
                      </a:endParaRPr>
                    </a:p>
                    <a:p>
                      <a:pPr algn="ctr">
                        <a:lnSpc>
                          <a:spcPts val="2000"/>
                        </a:lnSpc>
                      </a:pPr>
                      <a:r>
                        <a:rPr lang="en-US" altLang="zh-CN" sz="1900" i="1" dirty="0">
                          <a:latin typeface="Times New Roman" panose="02020603050405020304" pitchFamily="18" charset="0"/>
                          <a:ea typeface="宋体" panose="02010600030101010101" pitchFamily="2" charset="-122"/>
                          <a:cs typeface="Times New Roman" panose="02020603050405020304" pitchFamily="18" charset="0"/>
                        </a:rPr>
                        <a:t>state drawbacks (if negative).</a:t>
                      </a:r>
                      <a:endParaRPr lang="zh-CN" altLang="en-US" sz="1900" i="1" dirty="0">
                        <a:latin typeface="Times New Roman" panose="02020603050405020304" pitchFamily="18" charset="0"/>
                        <a:ea typeface="宋体" panose="02010600030101010101" pitchFamily="2" charset="-122"/>
                        <a:cs typeface="Times New Roman" panose="02020603050405020304" pitchFamily="18" charset="0"/>
                      </a:endParaRPr>
                    </a:p>
                  </a:txBody>
                  <a:tcPr marL="60960" marR="60960" marT="30480" marB="304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2000"/>
                        </a:lnSpc>
                      </a:pPr>
                      <a:r>
                        <a:rPr lang="en-US" altLang="zh-CN" sz="1900" b="1" dirty="0">
                          <a:latin typeface="Times New Roman" panose="02020603050405020304" pitchFamily="18" charset="0"/>
                          <a:ea typeface="宋体" panose="02010600030101010101" pitchFamily="2" charset="-122"/>
                          <a:cs typeface="Times New Roman" panose="02020603050405020304" pitchFamily="18" charset="0"/>
                        </a:rPr>
                        <a:t>Stance → Reasons → Solutions </a:t>
                      </a:r>
                      <a:r>
                        <a:rPr lang="en-US" altLang="zh-CN" sz="1900" dirty="0">
                          <a:highlight>
                            <a:srgbClr val="00FF00"/>
                          </a:highlight>
                          <a:latin typeface="Times New Roman" panose="02020603050405020304" pitchFamily="18" charset="0"/>
                          <a:ea typeface="宋体" panose="02010600030101010101" pitchFamily="2" charset="-122"/>
                          <a:cs typeface="Times New Roman" panose="02020603050405020304" pitchFamily="18" charset="0"/>
                        </a:rPr>
                        <a:t>R</a:t>
                      </a:r>
                      <a:endParaRPr lang="en-US" altLang="zh-CN" sz="1900" dirty="0">
                        <a:highlight>
                          <a:srgbClr val="00FF00"/>
                        </a:highlight>
                        <a:latin typeface="Times New Roman" panose="02020603050405020304" pitchFamily="18" charset="0"/>
                        <a:ea typeface="宋体" panose="02010600030101010101" pitchFamily="2" charset="-122"/>
                        <a:cs typeface="Times New Roman" panose="02020603050405020304" pitchFamily="18" charset="0"/>
                      </a:endParaRPr>
                    </a:p>
                    <a:p>
                      <a:pPr algn="ctr">
                        <a:lnSpc>
                          <a:spcPts val="2000"/>
                        </a:lnSpc>
                      </a:pPr>
                      <a:r>
                        <a:rPr lang="en-US" altLang="zh-CN" sz="1900" i="1" dirty="0">
                          <a:latin typeface="Times New Roman" panose="02020603050405020304" pitchFamily="18" charset="0"/>
                          <a:ea typeface="宋体" panose="02010600030101010101" pitchFamily="2" charset="-122"/>
                          <a:cs typeface="Times New Roman" panose="02020603050405020304" pitchFamily="18" charset="0"/>
                        </a:rPr>
                        <a:t>Clearly state your view</a:t>
                      </a:r>
                      <a:endParaRPr lang="en-US" altLang="zh-CN" sz="1900" i="1" dirty="0">
                        <a:latin typeface="Times New Roman" panose="02020603050405020304" pitchFamily="18" charset="0"/>
                        <a:ea typeface="宋体" panose="02010600030101010101" pitchFamily="2" charset="-122"/>
                        <a:cs typeface="Times New Roman" panose="02020603050405020304" pitchFamily="18" charset="0"/>
                      </a:endParaRPr>
                    </a:p>
                    <a:p>
                      <a:pPr algn="ctr">
                        <a:lnSpc>
                          <a:spcPts val="2000"/>
                        </a:lnSpc>
                      </a:pPr>
                      <a:r>
                        <a:rPr lang="en-US" altLang="zh-CN" sz="1900" i="1" dirty="0">
                          <a:latin typeface="Times New Roman" panose="02020603050405020304" pitchFamily="18" charset="0"/>
                          <a:ea typeface="宋体" panose="02010600030101010101" pitchFamily="2" charset="-122"/>
                          <a:cs typeface="Times New Roman" panose="02020603050405020304" pitchFamily="18" charset="0"/>
                        </a:rPr>
                        <a:t>(+Detail your suggestions)</a:t>
                      </a:r>
                      <a:endParaRPr lang="zh-CN" altLang="en-US" sz="1900" i="1" dirty="0">
                        <a:latin typeface="Times New Roman" panose="02020603050405020304" pitchFamily="18" charset="0"/>
                        <a:ea typeface="宋体" panose="02010600030101010101" pitchFamily="2" charset="-122"/>
                        <a:cs typeface="Times New Roman" panose="02020603050405020304" pitchFamily="18" charset="0"/>
                      </a:endParaRPr>
                    </a:p>
                  </a:txBody>
                  <a:tcPr marL="60960" marR="60960" marT="30480" marB="304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10165">
                <a:tc>
                  <a:txBody>
                    <a:bodyPr/>
                    <a:lstStyle/>
                    <a:p>
                      <a:pPr algn="ctr">
                        <a:lnSpc>
                          <a:spcPts val="2000"/>
                        </a:lnSpc>
                      </a:pPr>
                      <a:r>
                        <a:rPr lang="en-US" altLang="zh-CN" sz="2100" dirty="0">
                          <a:latin typeface="Times New Roman" panose="02020603050405020304" pitchFamily="18" charset="0"/>
                          <a:ea typeface="宋体" panose="02010600030101010101" pitchFamily="2" charset="-122"/>
                          <a:cs typeface="Times New Roman" panose="02020603050405020304" pitchFamily="18" charset="0"/>
                        </a:rPr>
                        <a:t>Conclusion </a:t>
                      </a:r>
                      <a:endParaRPr lang="zh-CN" altLang="en-US" sz="2100" dirty="0">
                        <a:latin typeface="Times New Roman" panose="02020603050405020304" pitchFamily="18" charset="0"/>
                        <a:ea typeface="宋体" panose="02010600030101010101" pitchFamily="2" charset="-122"/>
                        <a:cs typeface="Times New Roman" panose="02020603050405020304" pitchFamily="18" charset="0"/>
                      </a:endParaRPr>
                    </a:p>
                  </a:txBody>
                  <a:tcPr marL="60960" marR="60960" marT="30480" marB="304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2000"/>
                        </a:lnSpc>
                      </a:pPr>
                      <a:r>
                        <a:rPr lang="en-US" altLang="zh-CN" sz="1900" b="1" dirty="0">
                          <a:latin typeface="Times New Roman" panose="02020603050405020304" pitchFamily="18" charset="0"/>
                          <a:ea typeface="宋体" panose="02010600030101010101" pitchFamily="2" charset="-122"/>
                          <a:cs typeface="Times New Roman" panose="02020603050405020304" pitchFamily="18" charset="0"/>
                        </a:rPr>
                        <a:t>Call to Action/hope</a:t>
                      </a:r>
                      <a:endParaRPr lang="zh-CN" altLang="en-US" sz="1900" b="1" dirty="0">
                        <a:latin typeface="Times New Roman" panose="02020603050405020304" pitchFamily="18" charset="0"/>
                        <a:ea typeface="宋体" panose="02010600030101010101" pitchFamily="2" charset="-122"/>
                        <a:cs typeface="Times New Roman" panose="02020603050405020304" pitchFamily="18" charset="0"/>
                      </a:endParaRPr>
                    </a:p>
                  </a:txBody>
                  <a:tcPr marL="60960" marR="60960" marT="30480" marB="304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2000"/>
                        </a:lnSpc>
                      </a:pPr>
                      <a:r>
                        <a:rPr lang="en-US" altLang="zh-CN" sz="1900" b="1" dirty="0">
                          <a:latin typeface="Times New Roman" panose="02020603050405020304" pitchFamily="18" charset="0"/>
                          <a:ea typeface="宋体" panose="02010600030101010101" pitchFamily="2" charset="-122"/>
                          <a:cs typeface="Times New Roman" panose="02020603050405020304" pitchFamily="18" charset="0"/>
                        </a:rPr>
                        <a:t>(Suggestions) + Call to Action</a:t>
                      </a:r>
                      <a:endParaRPr lang="zh-CN" altLang="en-US" sz="1900" b="1" dirty="0">
                        <a:latin typeface="Times New Roman" panose="02020603050405020304" pitchFamily="18" charset="0"/>
                        <a:ea typeface="宋体" panose="02010600030101010101" pitchFamily="2" charset="-122"/>
                        <a:cs typeface="Times New Roman" panose="02020603050405020304" pitchFamily="18" charset="0"/>
                      </a:endParaRPr>
                    </a:p>
                  </a:txBody>
                  <a:tcPr marL="60960" marR="60960" marT="30480" marB="304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80160">
                <a:tc>
                  <a:txBody>
                    <a:bodyPr/>
                    <a:lstStyle/>
                    <a:p>
                      <a:pPr algn="ctr">
                        <a:lnSpc>
                          <a:spcPts val="2000"/>
                        </a:lnSpc>
                      </a:pPr>
                      <a:r>
                        <a:rPr lang="en-US" altLang="zh-CN" sz="2100" dirty="0">
                          <a:latin typeface="Times New Roman" panose="02020603050405020304" pitchFamily="18" charset="0"/>
                          <a:ea typeface="宋体" panose="02010600030101010101" pitchFamily="2" charset="-122"/>
                          <a:cs typeface="Times New Roman" panose="02020603050405020304" pitchFamily="18" charset="0"/>
                        </a:rPr>
                        <a:t>Example</a:t>
                      </a:r>
                      <a:endParaRPr lang="zh-CN" altLang="en-US" sz="2100" dirty="0">
                        <a:latin typeface="Times New Roman" panose="02020603050405020304" pitchFamily="18" charset="0"/>
                        <a:ea typeface="宋体" panose="02010600030101010101" pitchFamily="2" charset="-122"/>
                        <a:cs typeface="Times New Roman" panose="02020603050405020304" pitchFamily="18" charset="0"/>
                      </a:endParaRPr>
                    </a:p>
                  </a:txBody>
                  <a:tcPr marL="60960" marR="60960" marT="30480" marB="304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2000"/>
                        </a:lnSpc>
                      </a:pPr>
                      <a:r>
                        <a:rPr lang="zh-CN" altLang="en-US" sz="1600" dirty="0">
                          <a:latin typeface="Times New Roman" panose="02020603050405020304" pitchFamily="18" charset="0"/>
                          <a:ea typeface="宋体" panose="02010600030101010101" pitchFamily="2" charset="-122"/>
                          <a:cs typeface="Times New Roman" panose="02020603050405020304" pitchFamily="18" charset="0"/>
                        </a:rPr>
                        <a:t>假定你是李华，外教</a:t>
                      </a:r>
                      <a:r>
                        <a:rPr lang="en-US" altLang="zh-CN" sz="1600" dirty="0">
                          <a:latin typeface="Times New Roman" panose="02020603050405020304" pitchFamily="18" charset="0"/>
                          <a:ea typeface="宋体" panose="02010600030101010101" pitchFamily="2" charset="-122"/>
                          <a:cs typeface="Times New Roman" panose="02020603050405020304" pitchFamily="18" charset="0"/>
                        </a:rPr>
                        <a:t>Ryan</a:t>
                      </a:r>
                      <a:r>
                        <a:rPr lang="zh-CN" altLang="en-US" sz="1600" dirty="0">
                          <a:latin typeface="Times New Roman" panose="02020603050405020304" pitchFamily="18" charset="0"/>
                          <a:ea typeface="宋体" panose="02010600030101010101" pitchFamily="2" charset="-122"/>
                          <a:cs typeface="Times New Roman" panose="02020603050405020304" pitchFamily="18" charset="0"/>
                        </a:rPr>
                        <a:t>准备将学生随机分为两人一组，让大家课后练习口语，你认为这样分组存在问题。请你给外教写一封邮件，内容包括：</a:t>
                      </a:r>
                      <a:endParaRPr lang="zh-CN" altLang="en-US" sz="1600" dirty="0">
                        <a:latin typeface="Times New Roman" panose="02020603050405020304" pitchFamily="18" charset="0"/>
                        <a:ea typeface="宋体" panose="02010600030101010101" pitchFamily="2" charset="-122"/>
                        <a:cs typeface="Times New Roman" panose="02020603050405020304" pitchFamily="18" charset="0"/>
                      </a:endParaRPr>
                    </a:p>
                    <a:p>
                      <a:pPr>
                        <a:lnSpc>
                          <a:spcPts val="2000"/>
                        </a:lnSpc>
                      </a:pPr>
                      <a:r>
                        <a:rPr lang="zh-CN" altLang="en-US" sz="16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1600" dirty="0">
                          <a:latin typeface="Times New Roman" panose="02020603050405020304" pitchFamily="18" charset="0"/>
                          <a:ea typeface="宋体" panose="02010600030101010101" pitchFamily="2" charset="-122"/>
                          <a:cs typeface="Times New Roman" panose="02020603050405020304" pitchFamily="18" charset="0"/>
                        </a:rPr>
                        <a:t>1</a:t>
                      </a:r>
                      <a:r>
                        <a:rPr lang="zh-CN" altLang="en-US" sz="1600" dirty="0">
                          <a:latin typeface="Times New Roman" panose="02020603050405020304" pitchFamily="18" charset="0"/>
                          <a:ea typeface="宋体" panose="02010600030101010101" pitchFamily="2" charset="-122"/>
                          <a:cs typeface="Times New Roman" panose="02020603050405020304" pitchFamily="18" charset="0"/>
                        </a:rPr>
                        <a:t>）说明问题；</a:t>
                      </a:r>
                      <a:endParaRPr lang="zh-CN" altLang="en-US" sz="1600" dirty="0">
                        <a:latin typeface="Times New Roman" panose="02020603050405020304" pitchFamily="18" charset="0"/>
                        <a:ea typeface="宋体" panose="02010600030101010101" pitchFamily="2" charset="-122"/>
                        <a:cs typeface="Times New Roman" panose="02020603050405020304" pitchFamily="18" charset="0"/>
                      </a:endParaRPr>
                    </a:p>
                    <a:p>
                      <a:pPr>
                        <a:lnSpc>
                          <a:spcPts val="2000"/>
                        </a:lnSpc>
                      </a:pPr>
                      <a:r>
                        <a:rPr lang="zh-CN" altLang="en-US" sz="16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1600" dirty="0">
                          <a:latin typeface="Times New Roman" panose="02020603050405020304" pitchFamily="18" charset="0"/>
                          <a:ea typeface="宋体" panose="02010600030101010101" pitchFamily="2" charset="-122"/>
                          <a:cs typeface="Times New Roman" panose="02020603050405020304" pitchFamily="18" charset="0"/>
                        </a:rPr>
                        <a:t>2</a:t>
                      </a:r>
                      <a:r>
                        <a:rPr lang="zh-CN" altLang="en-US" sz="1600" dirty="0">
                          <a:latin typeface="Times New Roman" panose="02020603050405020304" pitchFamily="18" charset="0"/>
                          <a:ea typeface="宋体" panose="02010600030101010101" pitchFamily="2" charset="-122"/>
                          <a:cs typeface="Times New Roman" panose="02020603050405020304" pitchFamily="18" charset="0"/>
                        </a:rPr>
                        <a:t>）提出建议。</a:t>
                      </a:r>
                      <a:endParaRPr lang="zh-CN" altLang="en-US" sz="1600" dirty="0">
                        <a:latin typeface="Times New Roman" panose="02020603050405020304" pitchFamily="18" charset="0"/>
                        <a:ea typeface="宋体" panose="02010600030101010101" pitchFamily="2" charset="-122"/>
                        <a:cs typeface="Times New Roman" panose="02020603050405020304" pitchFamily="18" charset="0"/>
                      </a:endParaRPr>
                    </a:p>
                  </a:txBody>
                  <a:tcPr marL="60960" marR="60960" marT="30480" marB="304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2000"/>
                        </a:lnSpc>
                      </a:pPr>
                      <a:r>
                        <a:rPr lang="zh-CN" altLang="en-US" sz="1600" dirty="0">
                          <a:latin typeface="Times New Roman" panose="02020603050405020304" pitchFamily="18" charset="0"/>
                          <a:ea typeface="宋体" panose="02010600030101010101" pitchFamily="2" charset="-122"/>
                          <a:cs typeface="Times New Roman" panose="02020603050405020304" pitchFamily="18" charset="0"/>
                        </a:rPr>
                        <a:t>假定你是李华，你要参加课前一分钟演讲，针对高中生在校园内拍摄短视频的现象写一篇演讲稿。</a:t>
                      </a:r>
                      <a:endParaRPr lang="zh-CN" altLang="en-US" sz="1600" dirty="0">
                        <a:latin typeface="Times New Roman" panose="02020603050405020304" pitchFamily="18" charset="0"/>
                        <a:ea typeface="宋体" panose="02010600030101010101" pitchFamily="2" charset="-122"/>
                        <a:cs typeface="Times New Roman" panose="02020603050405020304" pitchFamily="18" charset="0"/>
                      </a:endParaRPr>
                    </a:p>
                    <a:p>
                      <a:pPr>
                        <a:lnSpc>
                          <a:spcPts val="2000"/>
                        </a:lnSpc>
                      </a:pPr>
                      <a:r>
                        <a:rPr lang="en-US" altLang="zh-CN" sz="1600" dirty="0">
                          <a:latin typeface="Times New Roman" panose="02020603050405020304" pitchFamily="18" charset="0"/>
                          <a:ea typeface="宋体" panose="02010600030101010101" pitchFamily="2" charset="-122"/>
                          <a:cs typeface="Times New Roman" panose="02020603050405020304" pitchFamily="18" charset="0"/>
                        </a:rPr>
                        <a:t>1.</a:t>
                      </a:r>
                      <a:r>
                        <a:rPr lang="zh-CN" altLang="en-US" sz="1600" dirty="0">
                          <a:latin typeface="Times New Roman" panose="02020603050405020304" pitchFamily="18" charset="0"/>
                          <a:ea typeface="宋体" panose="02010600030101010101" pitchFamily="2" charset="-122"/>
                          <a:cs typeface="Times New Roman" panose="02020603050405020304" pitchFamily="18" charset="0"/>
                        </a:rPr>
                        <a:t>表达观点</a:t>
                      </a:r>
                      <a:endParaRPr lang="zh-CN" altLang="en-US" sz="1600" dirty="0">
                        <a:latin typeface="Times New Roman" panose="02020603050405020304" pitchFamily="18" charset="0"/>
                        <a:ea typeface="宋体" panose="02010600030101010101" pitchFamily="2" charset="-122"/>
                        <a:cs typeface="Times New Roman" panose="02020603050405020304" pitchFamily="18" charset="0"/>
                      </a:endParaRPr>
                    </a:p>
                    <a:p>
                      <a:pPr>
                        <a:lnSpc>
                          <a:spcPts val="2000"/>
                        </a:lnSpc>
                      </a:pPr>
                      <a:r>
                        <a:rPr lang="en-US" altLang="zh-CN" sz="1600" dirty="0">
                          <a:latin typeface="Times New Roman" panose="02020603050405020304" pitchFamily="18" charset="0"/>
                          <a:ea typeface="宋体" panose="02010600030101010101" pitchFamily="2" charset="-122"/>
                          <a:cs typeface="Times New Roman" panose="02020603050405020304" pitchFamily="18" charset="0"/>
                        </a:rPr>
                        <a:t>2.</a:t>
                      </a:r>
                      <a:r>
                        <a:rPr lang="zh-CN" altLang="en-US" sz="1600" dirty="0">
                          <a:latin typeface="Times New Roman" panose="02020603050405020304" pitchFamily="18" charset="0"/>
                          <a:ea typeface="宋体" panose="02010600030101010101" pitchFamily="2" charset="-122"/>
                          <a:cs typeface="Times New Roman" panose="02020603050405020304" pitchFamily="18" charset="0"/>
                        </a:rPr>
                        <a:t>提出建议 </a:t>
                      </a:r>
                      <a:endParaRPr lang="zh-CN" altLang="en-US" sz="1600" dirty="0">
                        <a:latin typeface="Times New Roman" panose="02020603050405020304" pitchFamily="18" charset="0"/>
                        <a:ea typeface="宋体" panose="02010600030101010101" pitchFamily="2" charset="-122"/>
                        <a:cs typeface="Times New Roman" panose="02020603050405020304" pitchFamily="18" charset="0"/>
                      </a:endParaRPr>
                    </a:p>
                  </a:txBody>
                  <a:tcPr marL="60960" marR="60960" marT="30480" marB="304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8" name="文本框 7"/>
          <p:cNvSpPr txBox="1"/>
          <p:nvPr/>
        </p:nvSpPr>
        <p:spPr>
          <a:xfrm>
            <a:off x="2082800" y="5207000"/>
            <a:ext cx="4622800" cy="1077218"/>
          </a:xfrm>
          <a:prstGeom prst="rect">
            <a:avLst/>
          </a:prstGeom>
          <a:solidFill>
            <a:schemeClr val="accent6">
              <a:lumMod val="40000"/>
              <a:lumOff val="60000"/>
              <a:alpha val="85000"/>
            </a:schemeClr>
          </a:solidFill>
          <a:effectLst>
            <a:outerShdw blurRad="50800" dist="38100" dir="5400000" algn="t" rotWithShape="0">
              <a:prstClr val="black">
                <a:alpha val="40000"/>
              </a:prstClr>
            </a:outerShdw>
          </a:effectLst>
        </p:spPr>
        <p:txBody>
          <a:bodyPr wrap="square">
            <a:spAutoFit/>
          </a:bodyPr>
          <a:lstStyle/>
          <a:p>
            <a:pPr marL="228600" indent="-228600" algn="ctr" defTabSz="609600">
              <a:buFont typeface="Wingdings" panose="05000000000000000000" pitchFamily="2" charset="2"/>
              <a:buChar char="l"/>
            </a:pPr>
            <a:r>
              <a:rPr lang="zh-CN" altLang="en-US" sz="1600" b="1" dirty="0">
                <a:solidFill>
                  <a:srgbClr val="466EE6"/>
                </a:solidFill>
                <a:latin typeface="Times New Roman" panose="02020603050405020304" pitchFamily="18" charset="0"/>
                <a:ea typeface="宋体" panose="02010600030101010101" pitchFamily="2" charset="-122"/>
                <a:cs typeface="Times New Roman" panose="02020603050405020304" pitchFamily="18" charset="0"/>
              </a:rPr>
              <a:t>随机分组有问题来提建议</a:t>
            </a:r>
            <a:r>
              <a:rPr lang="en-US" altLang="zh-CN" sz="1600" b="1" dirty="0">
                <a:solidFill>
                  <a:srgbClr val="466EE6"/>
                </a:solidFill>
                <a:latin typeface="Times New Roman" panose="02020603050405020304" pitchFamily="18" charset="0"/>
                <a:ea typeface="宋体" panose="02010600030101010101" pitchFamily="2" charset="-122"/>
                <a:cs typeface="Times New Roman" panose="02020603050405020304" pitchFamily="18" charset="0"/>
              </a:rPr>
              <a:t>purpose</a:t>
            </a:r>
            <a:endParaRPr lang="en-US" altLang="zh-CN" sz="1600" b="1" dirty="0">
              <a:solidFill>
                <a:srgbClr val="466EE6"/>
              </a:solidFill>
              <a:latin typeface="Times New Roman" panose="02020603050405020304" pitchFamily="18" charset="0"/>
              <a:ea typeface="宋体" panose="02010600030101010101" pitchFamily="2" charset="-122"/>
              <a:cs typeface="Times New Roman" panose="02020603050405020304" pitchFamily="18" charset="0"/>
            </a:endParaRPr>
          </a:p>
          <a:p>
            <a:pPr marL="228600" indent="-228600" algn="ctr" defTabSz="609600">
              <a:buFont typeface="Wingdings" panose="05000000000000000000" pitchFamily="2" charset="2"/>
              <a:buChar char="l"/>
            </a:pPr>
            <a:r>
              <a:rPr lang="zh-CN" altLang="en-US" sz="1600" b="1" dirty="0">
                <a:solidFill>
                  <a:srgbClr val="466EE6"/>
                </a:solidFill>
                <a:latin typeface="Times New Roman" panose="02020603050405020304" pitchFamily="18" charset="0"/>
                <a:ea typeface="宋体" panose="02010600030101010101" pitchFamily="2" charset="-122"/>
                <a:cs typeface="Times New Roman" panose="02020603050405020304" pitchFamily="18" charset="0"/>
              </a:rPr>
              <a:t>问题</a:t>
            </a:r>
            <a:r>
              <a:rPr lang="en-US" altLang="zh-CN" sz="1600" b="1" dirty="0">
                <a:solidFill>
                  <a:srgbClr val="466EE6"/>
                </a:solidFill>
                <a:latin typeface="Times New Roman" panose="02020603050405020304" pitchFamily="18" charset="0"/>
                <a:ea typeface="宋体" panose="02010600030101010101" pitchFamily="2" charset="-122"/>
                <a:cs typeface="Times New Roman" panose="02020603050405020304" pitchFamily="18" charset="0"/>
              </a:rPr>
              <a:t>1+</a:t>
            </a:r>
            <a:r>
              <a:rPr lang="zh-CN" altLang="en-US" sz="1600" b="1" dirty="0">
                <a:solidFill>
                  <a:srgbClr val="466EE6"/>
                </a:solidFill>
                <a:latin typeface="Times New Roman" panose="02020603050405020304" pitchFamily="18" charset="0"/>
                <a:ea typeface="宋体" panose="02010600030101010101" pitchFamily="2" charset="-122"/>
                <a:cs typeface="Times New Roman" panose="02020603050405020304" pitchFamily="18" charset="0"/>
              </a:rPr>
              <a:t>问题</a:t>
            </a:r>
            <a:r>
              <a:rPr lang="en-US" altLang="zh-CN" sz="1600" b="1" dirty="0">
                <a:solidFill>
                  <a:srgbClr val="466EE6"/>
                </a:solidFill>
                <a:latin typeface="Times New Roman" panose="02020603050405020304" pitchFamily="18" charset="0"/>
                <a:ea typeface="宋体" panose="02010600030101010101" pitchFamily="2" charset="-122"/>
                <a:cs typeface="Times New Roman" panose="02020603050405020304" pitchFamily="18" charset="0"/>
              </a:rPr>
              <a:t>2+…</a:t>
            </a:r>
            <a:endParaRPr lang="en-US" altLang="zh-CN" sz="1600" b="1" dirty="0">
              <a:solidFill>
                <a:srgbClr val="466EE6"/>
              </a:solidFill>
              <a:latin typeface="Times New Roman" panose="02020603050405020304" pitchFamily="18" charset="0"/>
              <a:ea typeface="宋体" panose="02010600030101010101" pitchFamily="2" charset="-122"/>
              <a:cs typeface="Times New Roman" panose="02020603050405020304" pitchFamily="18" charset="0"/>
            </a:endParaRPr>
          </a:p>
          <a:p>
            <a:pPr algn="ctr" defTabSz="609600"/>
            <a:r>
              <a:rPr lang="zh-CN" altLang="en-US" sz="1600" b="1" dirty="0">
                <a:solidFill>
                  <a:srgbClr val="466EE6"/>
                </a:solidFill>
                <a:latin typeface="Times New Roman" panose="02020603050405020304" pitchFamily="18" charset="0"/>
                <a:ea typeface="宋体" panose="02010600030101010101" pitchFamily="2" charset="-122"/>
                <a:cs typeface="Times New Roman" panose="02020603050405020304" pitchFamily="18" charset="0"/>
              </a:rPr>
              <a:t>建议</a:t>
            </a:r>
            <a:r>
              <a:rPr lang="en-US" altLang="zh-CN" sz="1600" b="1" dirty="0">
                <a:solidFill>
                  <a:srgbClr val="466EE6"/>
                </a:solidFill>
                <a:latin typeface="Times New Roman" panose="02020603050405020304" pitchFamily="18" charset="0"/>
                <a:ea typeface="宋体" panose="02010600030101010101" pitchFamily="2" charset="-122"/>
                <a:cs typeface="Times New Roman" panose="02020603050405020304" pitchFamily="18" charset="0"/>
              </a:rPr>
              <a:t>1+</a:t>
            </a:r>
            <a:r>
              <a:rPr lang="zh-CN" altLang="en-US" sz="1600" b="1" dirty="0">
                <a:solidFill>
                  <a:srgbClr val="466EE6"/>
                </a:solidFill>
                <a:latin typeface="Times New Roman" panose="02020603050405020304" pitchFamily="18" charset="0"/>
                <a:ea typeface="宋体" panose="02010600030101010101" pitchFamily="2" charset="-122"/>
                <a:cs typeface="Times New Roman" panose="02020603050405020304" pitchFamily="18" charset="0"/>
              </a:rPr>
              <a:t>建议</a:t>
            </a:r>
            <a:r>
              <a:rPr lang="en-US" altLang="zh-CN" sz="1600" b="1" dirty="0">
                <a:solidFill>
                  <a:srgbClr val="466EE6"/>
                </a:solidFill>
                <a:latin typeface="Times New Roman" panose="02020603050405020304" pitchFamily="18" charset="0"/>
                <a:ea typeface="宋体" panose="02010600030101010101" pitchFamily="2" charset="-122"/>
                <a:cs typeface="Times New Roman" panose="02020603050405020304" pitchFamily="18" charset="0"/>
              </a:rPr>
              <a:t>2+… illustrate P or N + suggestions</a:t>
            </a:r>
            <a:endParaRPr lang="en-US" altLang="zh-CN" sz="1600" b="1" dirty="0">
              <a:solidFill>
                <a:srgbClr val="466EE6"/>
              </a:solidFill>
              <a:latin typeface="Times New Roman" panose="02020603050405020304" pitchFamily="18" charset="0"/>
              <a:ea typeface="宋体" panose="02010600030101010101" pitchFamily="2" charset="-122"/>
              <a:cs typeface="Times New Roman" panose="02020603050405020304" pitchFamily="18" charset="0"/>
            </a:endParaRPr>
          </a:p>
          <a:p>
            <a:pPr marL="228600" indent="-228600" algn="ctr" defTabSz="609600">
              <a:buFont typeface="Wingdings" panose="05000000000000000000" pitchFamily="2" charset="2"/>
              <a:buChar char="l"/>
            </a:pPr>
            <a:r>
              <a:rPr lang="zh-CN" altLang="en-US" sz="1600" b="1" dirty="0">
                <a:solidFill>
                  <a:srgbClr val="466EE6"/>
                </a:solidFill>
                <a:latin typeface="Times New Roman" panose="02020603050405020304" pitchFamily="18" charset="0"/>
                <a:ea typeface="宋体" panose="02010600030101010101" pitchFamily="2" charset="-122"/>
                <a:cs typeface="Times New Roman" panose="02020603050405020304" pitchFamily="18" charset="0"/>
              </a:rPr>
              <a:t>希望采纳 </a:t>
            </a:r>
            <a:r>
              <a:rPr lang="en-US" altLang="zh-CN" sz="1600" b="1" dirty="0">
                <a:solidFill>
                  <a:srgbClr val="466EE6"/>
                </a:solidFill>
                <a:latin typeface="Times New Roman" panose="02020603050405020304" pitchFamily="18" charset="0"/>
                <a:ea typeface="宋体" panose="02010600030101010101" pitchFamily="2" charset="-122"/>
                <a:cs typeface="Times New Roman" panose="02020603050405020304" pitchFamily="18" charset="0"/>
              </a:rPr>
              <a:t>hope</a:t>
            </a:r>
            <a:endParaRPr lang="en-US" altLang="zh-CN" sz="1600" b="1" dirty="0">
              <a:solidFill>
                <a:srgbClr val="466EE6"/>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9" name="文本框 8"/>
          <p:cNvSpPr txBox="1"/>
          <p:nvPr/>
        </p:nvSpPr>
        <p:spPr>
          <a:xfrm>
            <a:off x="6705600" y="5207000"/>
            <a:ext cx="4876800" cy="1077218"/>
          </a:xfrm>
          <a:prstGeom prst="rect">
            <a:avLst/>
          </a:prstGeom>
          <a:solidFill>
            <a:schemeClr val="accent6">
              <a:lumMod val="40000"/>
              <a:lumOff val="60000"/>
              <a:alpha val="85000"/>
            </a:schemeClr>
          </a:solidFill>
          <a:effectLst>
            <a:outerShdw blurRad="50800" dist="38100" dir="5400000" algn="t" rotWithShape="0">
              <a:prstClr val="black">
                <a:alpha val="40000"/>
              </a:prstClr>
            </a:outerShdw>
          </a:effectLst>
        </p:spPr>
        <p:txBody>
          <a:bodyPr wrap="square">
            <a:spAutoFit/>
          </a:bodyPr>
          <a:lstStyle/>
          <a:p>
            <a:pPr marL="228600" indent="-228600" algn="ctr" defTabSz="609600">
              <a:buFont typeface="Wingdings" panose="05000000000000000000" pitchFamily="2" charset="2"/>
              <a:buChar char="l"/>
            </a:pPr>
            <a:r>
              <a:rPr lang="zh-CN" altLang="en-US" sz="1600" b="1" dirty="0">
                <a:solidFill>
                  <a:srgbClr val="466EE6"/>
                </a:solidFill>
                <a:latin typeface="Times New Roman" panose="02020603050405020304" pitchFamily="18" charset="0"/>
                <a:ea typeface="宋体" panose="02010600030101010101" pitchFamily="2" charset="-122"/>
                <a:cs typeface="Times New Roman" panose="02020603050405020304" pitchFamily="18" charset="0"/>
              </a:rPr>
              <a:t>学生在校园内拍短视频很普遍的</a:t>
            </a:r>
            <a:r>
              <a:rPr lang="en-US" altLang="zh-CN" sz="1600" b="1" dirty="0">
                <a:solidFill>
                  <a:srgbClr val="466EE6"/>
                </a:solidFill>
                <a:latin typeface="Times New Roman" panose="02020603050405020304" pitchFamily="18" charset="0"/>
                <a:ea typeface="宋体" panose="02010600030101010101" pitchFamily="2" charset="-122"/>
                <a:cs typeface="Times New Roman" panose="02020603050405020304" pitchFamily="18" charset="0"/>
              </a:rPr>
              <a:t>background</a:t>
            </a:r>
            <a:endParaRPr lang="en-US" altLang="zh-CN" sz="1600" b="1" dirty="0">
              <a:solidFill>
                <a:srgbClr val="466EE6"/>
              </a:solidFill>
              <a:latin typeface="Times New Roman" panose="02020603050405020304" pitchFamily="18" charset="0"/>
              <a:ea typeface="宋体" panose="02010600030101010101" pitchFamily="2" charset="-122"/>
              <a:cs typeface="Times New Roman" panose="02020603050405020304" pitchFamily="18" charset="0"/>
            </a:endParaRPr>
          </a:p>
          <a:p>
            <a:pPr algn="ctr" defTabSz="609600"/>
            <a:r>
              <a:rPr lang="zh-CN" altLang="en-US" sz="1600" b="1" dirty="0">
                <a:solidFill>
                  <a:srgbClr val="466EE6"/>
                </a:solidFill>
                <a:latin typeface="Times New Roman" panose="02020603050405020304" pitchFamily="18" charset="0"/>
                <a:ea typeface="宋体" panose="02010600030101010101" pitchFamily="2" charset="-122"/>
                <a:cs typeface="Times New Roman" panose="02020603050405020304" pitchFamily="18" charset="0"/>
              </a:rPr>
              <a:t>你的立场（可正可否可中立）</a:t>
            </a:r>
            <a:r>
              <a:rPr lang="en-US" altLang="zh-CN" sz="1600" b="1" dirty="0">
                <a:solidFill>
                  <a:srgbClr val="466EE6"/>
                </a:solidFill>
                <a:latin typeface="Times New Roman" panose="02020603050405020304" pitchFamily="18" charset="0"/>
                <a:ea typeface="宋体" panose="02010600030101010101" pitchFamily="2" charset="-122"/>
                <a:cs typeface="Times New Roman" panose="02020603050405020304" pitchFamily="18" charset="0"/>
              </a:rPr>
              <a:t>stance</a:t>
            </a:r>
            <a:endParaRPr lang="en-US" altLang="zh-CN" sz="1600" b="1" dirty="0">
              <a:solidFill>
                <a:srgbClr val="466EE6"/>
              </a:solidFill>
              <a:latin typeface="Times New Roman" panose="02020603050405020304" pitchFamily="18" charset="0"/>
              <a:ea typeface="宋体" panose="02010600030101010101" pitchFamily="2" charset="-122"/>
              <a:cs typeface="Times New Roman" panose="02020603050405020304" pitchFamily="18" charset="0"/>
            </a:endParaRPr>
          </a:p>
          <a:p>
            <a:pPr marL="228600" indent="-228600" algn="ctr" defTabSz="609600">
              <a:buFont typeface="Wingdings" panose="05000000000000000000" pitchFamily="2" charset="2"/>
              <a:buChar char="l"/>
            </a:pPr>
            <a:r>
              <a:rPr lang="zh-CN" altLang="en-US" sz="1600" b="1" dirty="0">
                <a:solidFill>
                  <a:srgbClr val="466EE6"/>
                </a:solidFill>
                <a:latin typeface="Times New Roman" panose="02020603050405020304" pitchFamily="18" charset="0"/>
                <a:ea typeface="宋体" panose="02010600030101010101" pitchFamily="2" charset="-122"/>
                <a:cs typeface="Times New Roman" panose="02020603050405020304" pitchFamily="18" charset="0"/>
              </a:rPr>
              <a:t>建议</a:t>
            </a:r>
            <a:r>
              <a:rPr lang="en-US" altLang="zh-CN" sz="1600" b="1" dirty="0">
                <a:solidFill>
                  <a:srgbClr val="466EE6"/>
                </a:solidFill>
                <a:latin typeface="Times New Roman" panose="02020603050405020304" pitchFamily="18" charset="0"/>
                <a:ea typeface="宋体" panose="02010600030101010101" pitchFamily="2" charset="-122"/>
                <a:cs typeface="Times New Roman" panose="02020603050405020304" pitchFamily="18" charset="0"/>
              </a:rPr>
              <a:t>1+</a:t>
            </a:r>
            <a:r>
              <a:rPr lang="zh-CN" altLang="en-US" sz="1600" b="1" dirty="0">
                <a:solidFill>
                  <a:srgbClr val="466EE6"/>
                </a:solidFill>
                <a:latin typeface="Times New Roman" panose="02020603050405020304" pitchFamily="18" charset="0"/>
                <a:ea typeface="宋体" panose="02010600030101010101" pitchFamily="2" charset="-122"/>
                <a:cs typeface="Times New Roman" panose="02020603050405020304" pitchFamily="18" charset="0"/>
              </a:rPr>
              <a:t>建议</a:t>
            </a:r>
            <a:r>
              <a:rPr lang="en-US" altLang="zh-CN" sz="1600" b="1" dirty="0">
                <a:solidFill>
                  <a:srgbClr val="466EE6"/>
                </a:solidFill>
                <a:latin typeface="Times New Roman" panose="02020603050405020304" pitchFamily="18" charset="0"/>
                <a:ea typeface="宋体" panose="02010600030101010101" pitchFamily="2" charset="-122"/>
                <a:cs typeface="Times New Roman" panose="02020603050405020304" pitchFamily="18" charset="0"/>
              </a:rPr>
              <a:t>2+…  suggestions</a:t>
            </a:r>
            <a:endParaRPr lang="en-US" altLang="zh-CN" sz="1600" b="1" dirty="0">
              <a:solidFill>
                <a:srgbClr val="466EE6"/>
              </a:solidFill>
              <a:latin typeface="Times New Roman" panose="02020603050405020304" pitchFamily="18" charset="0"/>
              <a:ea typeface="宋体" panose="02010600030101010101" pitchFamily="2" charset="-122"/>
              <a:cs typeface="Times New Roman" panose="02020603050405020304" pitchFamily="18" charset="0"/>
            </a:endParaRPr>
          </a:p>
          <a:p>
            <a:pPr marL="228600" indent="-228600" algn="ctr" defTabSz="609600">
              <a:buFont typeface="Wingdings" panose="05000000000000000000" pitchFamily="2" charset="2"/>
              <a:buChar char="l"/>
            </a:pPr>
            <a:r>
              <a:rPr lang="zh-CN" altLang="en-US" sz="1600" b="1" dirty="0">
                <a:solidFill>
                  <a:srgbClr val="466EE6"/>
                </a:solidFill>
                <a:latin typeface="Times New Roman" panose="02020603050405020304" pitchFamily="18" charset="0"/>
                <a:ea typeface="宋体" panose="02010600030101010101" pitchFamily="2" charset="-122"/>
                <a:cs typeface="Times New Roman" panose="02020603050405020304" pitchFamily="18" charset="0"/>
              </a:rPr>
              <a:t>用</a:t>
            </a:r>
            <a:r>
              <a:rPr lang="en-US" altLang="zh-CN" sz="1600" b="1" dirty="0">
                <a:solidFill>
                  <a:srgbClr val="466EE6"/>
                </a:solidFill>
                <a:latin typeface="Times New Roman" panose="02020603050405020304" pitchFamily="18" charset="0"/>
                <a:ea typeface="宋体" panose="02010600030101010101" pitchFamily="2" charset="-122"/>
                <a:cs typeface="Times New Roman" panose="02020603050405020304" pitchFamily="18" charset="0"/>
              </a:rPr>
              <a:t>/</a:t>
            </a:r>
            <a:r>
              <a:rPr lang="zh-CN" altLang="en-US" sz="1600" b="1" dirty="0">
                <a:solidFill>
                  <a:srgbClr val="466EE6"/>
                </a:solidFill>
                <a:latin typeface="Times New Roman" panose="02020603050405020304" pitchFamily="18" charset="0"/>
                <a:ea typeface="宋体" panose="02010600030101010101" pitchFamily="2" charset="-122"/>
                <a:cs typeface="Times New Roman" panose="02020603050405020304" pitchFamily="18" charset="0"/>
              </a:rPr>
              <a:t>不用</a:t>
            </a:r>
            <a:r>
              <a:rPr lang="en-US" altLang="zh-CN" sz="1600" b="1" dirty="0">
                <a:solidFill>
                  <a:srgbClr val="466EE6"/>
                </a:solidFill>
                <a:latin typeface="Times New Roman" panose="02020603050405020304" pitchFamily="18" charset="0"/>
                <a:ea typeface="宋体" panose="02010600030101010101" pitchFamily="2" charset="-122"/>
                <a:cs typeface="Times New Roman" panose="02020603050405020304" pitchFamily="18" charset="0"/>
              </a:rPr>
              <a:t>/</a:t>
            </a:r>
            <a:r>
              <a:rPr lang="zh-CN" altLang="en-US" sz="1600" b="1" dirty="0">
                <a:solidFill>
                  <a:srgbClr val="466EE6"/>
                </a:solidFill>
                <a:latin typeface="Times New Roman" panose="02020603050405020304" pitchFamily="18" charset="0"/>
                <a:ea typeface="宋体" panose="02010600030101010101" pitchFamily="2" charset="-122"/>
                <a:cs typeface="Times New Roman" panose="02020603050405020304" pitchFamily="18" charset="0"/>
              </a:rPr>
              <a:t>合理使用 </a:t>
            </a:r>
            <a:r>
              <a:rPr lang="en-US" altLang="zh-CN" sz="1600" b="1" dirty="0">
                <a:solidFill>
                  <a:srgbClr val="466EE6"/>
                </a:solidFill>
                <a:latin typeface="Times New Roman" panose="02020603050405020304" pitchFamily="18" charset="0"/>
                <a:ea typeface="宋体" panose="02010600030101010101" pitchFamily="2" charset="-122"/>
                <a:cs typeface="Times New Roman" panose="02020603050405020304" pitchFamily="18" charset="0"/>
              </a:rPr>
              <a:t>appeal</a:t>
            </a:r>
            <a:endParaRPr lang="en-US" altLang="zh-CN" sz="1600" b="1" dirty="0">
              <a:solidFill>
                <a:srgbClr val="466EE6"/>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0" name="文本框 9"/>
          <p:cNvSpPr txBox="1"/>
          <p:nvPr/>
        </p:nvSpPr>
        <p:spPr>
          <a:xfrm>
            <a:off x="6959600" y="5738206"/>
            <a:ext cx="5566229" cy="1117742"/>
          </a:xfrm>
          <a:prstGeom prst="rect">
            <a:avLst/>
          </a:prstGeom>
          <a:noFill/>
        </p:spPr>
        <p:txBody>
          <a:bodyPr wrap="square">
            <a:spAutoFit/>
          </a:bodyPr>
          <a:lstStyle/>
          <a:p>
            <a:pPr defTabSz="609600">
              <a:lnSpc>
                <a:spcPts val="10000"/>
              </a:lnSpc>
              <a:defRPr/>
            </a:pPr>
            <a:r>
              <a:rPr lang="zh-CN" altLang="en-US" sz="2935" spc="393" dirty="0">
                <a:solidFill>
                  <a:srgbClr val="466EE6"/>
                </a:solidFill>
                <a:latin typeface="字由点字倔强黑"/>
                <a:ea typeface="字由点字倔强黑"/>
                <a:cs typeface="字由点字倔强黑"/>
                <a:sym typeface="字由点字倔强黑"/>
              </a:rPr>
              <a:t>结构不唯一，可灵活调整</a:t>
            </a:r>
            <a:endParaRPr lang="en-US" altLang="zh-CN" sz="2935" spc="393" dirty="0">
              <a:solidFill>
                <a:srgbClr val="466EE6"/>
              </a:solidFill>
              <a:latin typeface="字由点字倔强黑"/>
              <a:ea typeface="字由点字倔强黑"/>
              <a:cs typeface="字由点字倔强黑"/>
              <a:sym typeface="字由点字倔强黑"/>
            </a:endParaRPr>
          </a:p>
        </p:txBody>
      </p:sp>
      <p:sp>
        <p:nvSpPr>
          <p:cNvPr id="11" name="Freeform 36"/>
          <p:cNvSpPr/>
          <p:nvPr/>
        </p:nvSpPr>
        <p:spPr>
          <a:xfrm>
            <a:off x="1879600" y="4250014"/>
            <a:ext cx="1091565" cy="831499"/>
          </a:xfrm>
          <a:custGeom>
            <a:avLst/>
            <a:gdLst/>
            <a:ahLst/>
            <a:cxnLst/>
            <a:rect l="l" t="t" r="r" b="b"/>
            <a:pathLst>
              <a:path w="2351911" h="2101040">
                <a:moveTo>
                  <a:pt x="0" y="0"/>
                </a:moveTo>
                <a:lnTo>
                  <a:pt x="2351910" y="0"/>
                </a:lnTo>
                <a:lnTo>
                  <a:pt x="2351910" y="2101041"/>
                </a:lnTo>
                <a:lnTo>
                  <a:pt x="0" y="2101041"/>
                </a:lnTo>
                <a:lnTo>
                  <a:pt x="0" y="0"/>
                </a:lnTo>
                <a:close/>
              </a:path>
            </a:pathLst>
          </a:custGeom>
          <a:blipFill>
            <a:blip r:embed="rId1"/>
            <a:stretch>
              <a:fillRect/>
            </a:stretch>
          </a:blipFill>
        </p:spPr>
      </p:sp>
      <p:sp>
        <p:nvSpPr>
          <p:cNvPr id="2" name="Freeform 2"/>
          <p:cNvSpPr/>
          <p:nvPr/>
        </p:nvSpPr>
        <p:spPr>
          <a:xfrm rot="-2910400">
            <a:off x="79750" y="-5035752"/>
            <a:ext cx="23513300" cy="14022477"/>
          </a:xfrm>
          <a:custGeom>
            <a:avLst/>
            <a:gdLst/>
            <a:ahLst/>
            <a:cxnLst/>
            <a:rect l="l" t="t" r="r" b="b"/>
            <a:pathLst>
              <a:path w="23513300" h="14022477">
                <a:moveTo>
                  <a:pt x="0" y="0"/>
                </a:moveTo>
                <a:lnTo>
                  <a:pt x="23513300" y="0"/>
                </a:lnTo>
                <a:lnTo>
                  <a:pt x="23513300" y="14022476"/>
                </a:lnTo>
                <a:lnTo>
                  <a:pt x="0" y="14022476"/>
                </a:lnTo>
                <a:lnTo>
                  <a:pt x="0" y="0"/>
                </a:lnTo>
                <a:close/>
              </a:path>
            </a:pathLst>
          </a:custGeom>
          <a:blipFill>
            <a:blip r:embed="rId2"/>
            <a:stretch>
              <a:fillRect/>
            </a:stretch>
          </a:blipFill>
        </p:spPr>
      </p:sp>
      <p:sp>
        <p:nvSpPr>
          <p:cNvPr id="3" name="Freeform 4"/>
          <p:cNvSpPr/>
          <p:nvPr/>
        </p:nvSpPr>
        <p:spPr>
          <a:xfrm flipH="1">
            <a:off x="3327194" y="1599907"/>
            <a:ext cx="5773833" cy="6506666"/>
          </a:xfrm>
          <a:custGeom>
            <a:avLst/>
            <a:gdLst/>
            <a:ahLst/>
            <a:cxnLst/>
            <a:rect l="l" t="t" r="r" b="b"/>
            <a:pathLst>
              <a:path w="5773833" h="6506666">
                <a:moveTo>
                  <a:pt x="5773833" y="0"/>
                </a:moveTo>
                <a:lnTo>
                  <a:pt x="0" y="0"/>
                </a:lnTo>
                <a:lnTo>
                  <a:pt x="0" y="6506666"/>
                </a:lnTo>
                <a:lnTo>
                  <a:pt x="5773833" y="6506666"/>
                </a:lnTo>
                <a:lnTo>
                  <a:pt x="5773833" y="0"/>
                </a:lnTo>
                <a:close/>
              </a:path>
            </a:pathLst>
          </a:custGeom>
          <a:blipFill>
            <a:blip r:embed="rId3"/>
            <a:stretch>
              <a:fillRect/>
            </a:stretch>
          </a:blipFill>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xit" presetSubtype="10" fill="hold" nodeType="withEffect">
                                  <p:stCondLst>
                                    <p:cond delay="0"/>
                                  </p:stCondLst>
                                  <p:childTnLst>
                                    <p:animEffect transition="out" filter="blinds(horizontal)">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par>
                                <p:cTn id="8" presetID="3" presetClass="exit" presetSubtype="10" fill="hold" nodeType="withEffect">
                                  <p:stCondLst>
                                    <p:cond delay="0"/>
                                  </p:stCondLst>
                                  <p:childTnLst>
                                    <p:animEffect transition="out" filter="blinds(horizontal)">
                                      <p:cBhvr>
                                        <p:cTn id="9" dur="500"/>
                                        <p:tgtEl>
                                          <p:spTgt spid="3"/>
                                        </p:tgtEl>
                                      </p:cBhvr>
                                    </p:animEffect>
                                    <p:set>
                                      <p:cBhvr>
                                        <p:cTn id="10" dur="1" fill="hold">
                                          <p:stCondLst>
                                            <p:cond delay="499"/>
                                          </p:stCondLst>
                                        </p:cTn>
                                        <p:tgtEl>
                                          <p:spTgt spid="3"/>
                                        </p:tgtEl>
                                        <p:attrNameLst>
                                          <p:attrName>style.visibility</p:attrName>
                                        </p:attrNameLst>
                                      </p:cBhvr>
                                      <p:to>
                                        <p:strVal val="hidden"/>
                                      </p:to>
                                    </p:set>
                                  </p:childTnLst>
                                </p:cTn>
                              </p:par>
                              <p:par>
                                <p:cTn id="11" presetID="22" presetClass="entr" presetSubtype="4"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arn(inVertical)">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barn(inVertical)">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9296400" y="101600"/>
            <a:ext cx="3352800" cy="543675"/>
          </a:xfrm>
          <a:prstGeom prst="rect">
            <a:avLst/>
          </a:prstGeom>
          <a:solidFill>
            <a:schemeClr val="accent6">
              <a:lumMod val="40000"/>
              <a:lumOff val="60000"/>
              <a:alpha val="85000"/>
            </a:schemeClr>
          </a:solidFill>
          <a:effectLst>
            <a:outerShdw blurRad="50800" dist="38100" dir="5400000" algn="t" rotWithShape="0">
              <a:prstClr val="black">
                <a:alpha val="40000"/>
              </a:prstClr>
            </a:outerShdw>
          </a:effectLst>
        </p:spPr>
        <p:txBody>
          <a:bodyPr wrap="square">
            <a:spAutoFit/>
          </a:bodyPr>
          <a:lstStyle/>
          <a:p>
            <a:pPr defTabSz="609600"/>
            <a:r>
              <a:rPr lang="en-US" altLang="zh-CN" sz="2935" dirty="0">
                <a:solidFill>
                  <a:srgbClr val="466EE6"/>
                </a:solidFill>
                <a:latin typeface="Times New Roman" panose="02020603050405020304" pitchFamily="18" charset="0"/>
                <a:ea typeface="宋体" panose="02010600030101010101" pitchFamily="2" charset="-122"/>
                <a:cs typeface="Times New Roman" panose="02020603050405020304" pitchFamily="18" charset="0"/>
              </a:rPr>
              <a:t>Organization </a:t>
            </a:r>
            <a:r>
              <a:rPr lang="zh-CN" altLang="en-US" sz="2935" dirty="0">
                <a:solidFill>
                  <a:srgbClr val="466EE6"/>
                </a:solidFill>
                <a:latin typeface="Times New Roman" panose="02020603050405020304" pitchFamily="18" charset="0"/>
                <a:ea typeface="宋体" panose="02010600030101010101" pitchFamily="2" charset="-122"/>
                <a:cs typeface="Times New Roman" panose="02020603050405020304" pitchFamily="18" charset="0"/>
              </a:rPr>
              <a:t>◥</a:t>
            </a:r>
            <a:endParaRPr lang="zh-CN" altLang="en-US" sz="2935" dirty="0">
              <a:solidFill>
                <a:srgbClr val="466EE6"/>
              </a:solidFill>
              <a:latin typeface="Times New Roman" panose="02020603050405020304" pitchFamily="18" charset="0"/>
              <a:ea typeface="宋体" panose="02010600030101010101" pitchFamily="2" charset="-122"/>
              <a:cs typeface="Times New Roman" panose="02020603050405020304" pitchFamily="18" charset="0"/>
            </a:endParaRPr>
          </a:p>
        </p:txBody>
      </p:sp>
      <p:graphicFrame>
        <p:nvGraphicFramePr>
          <p:cNvPr id="6" name="表格 5"/>
          <p:cNvGraphicFramePr>
            <a:graphicFrameLocks noGrp="1"/>
          </p:cNvGraphicFramePr>
          <p:nvPr/>
        </p:nvGraphicFramePr>
        <p:xfrm>
          <a:off x="0" y="635000"/>
          <a:ext cx="12192000" cy="7073100"/>
        </p:xfrm>
        <a:graphic>
          <a:graphicData uri="http://schemas.openxmlformats.org/drawingml/2006/table">
            <a:tbl>
              <a:tblPr firstRow="1" bandRow="1">
                <a:tableStyleId>{10A1B5D5-9B99-4C35-A422-299274C87663}</a:tableStyleId>
              </a:tblPr>
              <a:tblGrid>
                <a:gridCol w="1066800"/>
                <a:gridCol w="3338713"/>
                <a:gridCol w="3842017"/>
                <a:gridCol w="3944470"/>
              </a:tblGrid>
              <a:tr h="508427">
                <a:tc>
                  <a:txBody>
                    <a:bodyPr/>
                    <a:lstStyle/>
                    <a:p>
                      <a:pPr algn="ctr"/>
                      <a:endParaRPr lang="zh-CN" altLang="en-US" sz="2100" dirty="0">
                        <a:latin typeface="Times New Roman" panose="02020603050405020304" pitchFamily="18" charset="0"/>
                        <a:ea typeface="宋体" panose="02010600030101010101" pitchFamily="2" charset="-122"/>
                        <a:cs typeface="Times New Roman" panose="02020603050405020304" pitchFamily="18" charset="0"/>
                      </a:endParaRPr>
                    </a:p>
                  </a:txBody>
                  <a:tcPr marL="60960" marR="60960" marT="30480" marB="304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2400" dirty="0">
                          <a:latin typeface="Times New Roman" panose="02020603050405020304" pitchFamily="18" charset="0"/>
                          <a:cs typeface="Times New Roman" panose="02020603050405020304" pitchFamily="18" charset="0"/>
                        </a:rPr>
                        <a:t>Critical viewpoint</a:t>
                      </a:r>
                      <a:endParaRPr lang="zh-CN" altLang="en-US" sz="2100" dirty="0">
                        <a:latin typeface="Times New Roman" panose="02020603050405020304" pitchFamily="18" charset="0"/>
                        <a:ea typeface="宋体" panose="02010600030101010101" pitchFamily="2" charset="-122"/>
                        <a:cs typeface="Times New Roman" panose="02020603050405020304" pitchFamily="18" charset="0"/>
                      </a:endParaRPr>
                    </a:p>
                  </a:txBody>
                  <a:tcPr marL="60960" marR="60960" marT="30480" marB="304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Supportive</a:t>
                      </a:r>
                      <a:r>
                        <a:rPr lang="zh-CN" altLang="en-US" sz="24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viewpoint</a:t>
                      </a:r>
                      <a:endParaRPr lang="zh-CN" altLang="en-US" sz="2100" dirty="0">
                        <a:latin typeface="Times New Roman" panose="02020603050405020304" pitchFamily="18" charset="0"/>
                        <a:ea typeface="宋体" panose="02010600030101010101" pitchFamily="2" charset="-122"/>
                        <a:cs typeface="Times New Roman" panose="02020603050405020304" pitchFamily="18" charset="0"/>
                      </a:endParaRPr>
                    </a:p>
                  </a:txBody>
                  <a:tcPr marL="60960" marR="60960" marT="30480" marB="304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2100" dirty="0">
                          <a:latin typeface="Times New Roman" panose="02020603050405020304" pitchFamily="18" charset="0"/>
                          <a:ea typeface="宋体" panose="02010600030101010101" pitchFamily="2" charset="-122"/>
                          <a:cs typeface="Times New Roman" panose="02020603050405020304" pitchFamily="18" charset="0"/>
                        </a:rPr>
                        <a:t>Neutral viewpoint</a:t>
                      </a:r>
                      <a:endParaRPr lang="zh-CN" altLang="en-US" sz="2100" dirty="0">
                        <a:latin typeface="Times New Roman" panose="02020603050405020304" pitchFamily="18" charset="0"/>
                        <a:ea typeface="宋体" panose="02010600030101010101" pitchFamily="2" charset="-122"/>
                        <a:cs typeface="Times New Roman" panose="02020603050405020304" pitchFamily="18" charset="0"/>
                      </a:endParaRPr>
                    </a:p>
                  </a:txBody>
                  <a:tcPr marL="60960" marR="60960" marT="30480" marB="304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5002">
                <a:tc>
                  <a:txBody>
                    <a:bodyPr/>
                    <a:lstStyle/>
                    <a:p>
                      <a:pPr algn="ctr"/>
                      <a:r>
                        <a:rPr lang="zh-CN" altLang="en-US" sz="2100" dirty="0">
                          <a:latin typeface="Times New Roman" panose="02020603050405020304" pitchFamily="18" charset="0"/>
                          <a:ea typeface="宋体" panose="02010600030101010101" pitchFamily="2" charset="-122"/>
                          <a:cs typeface="Times New Roman" panose="02020603050405020304" pitchFamily="18" charset="0"/>
                        </a:rPr>
                        <a:t>架构</a:t>
                      </a:r>
                      <a:endParaRPr lang="zh-CN" altLang="en-US" sz="2100" dirty="0">
                        <a:latin typeface="Times New Roman" panose="02020603050405020304" pitchFamily="18" charset="0"/>
                        <a:ea typeface="宋体" panose="02010600030101010101" pitchFamily="2" charset="-122"/>
                        <a:cs typeface="Times New Roman" panose="02020603050405020304" pitchFamily="18" charset="0"/>
                      </a:endParaRPr>
                    </a:p>
                  </a:txBody>
                  <a:tcPr marL="60960" marR="60960" marT="30480" marB="304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ts val="3000"/>
                        </a:lnSpc>
                        <a:spcBef>
                          <a:spcPts val="0"/>
                        </a:spcBef>
                        <a:spcAft>
                          <a:spcPts val="0"/>
                        </a:spcAft>
                        <a:buClrTx/>
                        <a:buSzTx/>
                        <a:buFontTx/>
                        <a:buNone/>
                        <a:defRPr/>
                      </a:pPr>
                      <a:r>
                        <a:rPr kumimoji="0" lang="zh-CN" altLang="en-US" sz="19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问题 → 危害 → 建议 → 呼吁</a:t>
                      </a:r>
                      <a:endParaRPr kumimoji="0" lang="en-US" altLang="zh-CN" sz="19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marL="60960" marR="60960" marT="30480" marB="304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ts val="3000"/>
                        </a:lnSpc>
                        <a:spcBef>
                          <a:spcPts val="0"/>
                        </a:spcBef>
                        <a:spcAft>
                          <a:spcPts val="0"/>
                        </a:spcAft>
                        <a:buClrTx/>
                        <a:buSzTx/>
                        <a:buFontTx/>
                        <a:buNone/>
                        <a:defRPr/>
                      </a:pPr>
                      <a:r>
                        <a:rPr kumimoji="0" lang="zh-CN" altLang="en-US" sz="19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现象 → 好处 → 如何更好 → 鼓励</a:t>
                      </a:r>
                      <a:endParaRPr kumimoji="0" lang="en-US" altLang="zh-CN" sz="19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marL="60960" marR="60960" marT="30480" marB="304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ts val="3000"/>
                        </a:lnSpc>
                        <a:spcBef>
                          <a:spcPts val="0"/>
                        </a:spcBef>
                        <a:spcAft>
                          <a:spcPts val="0"/>
                        </a:spcAft>
                        <a:buClrTx/>
                        <a:buSzTx/>
                        <a:buFontTx/>
                        <a:buNone/>
                        <a:defRPr/>
                      </a:pPr>
                      <a:r>
                        <a:rPr kumimoji="0" lang="zh-CN" altLang="en-US" sz="19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现象 → 优点 </a:t>
                      </a:r>
                      <a:r>
                        <a:rPr kumimoji="0" lang="en-US" altLang="zh-CN" sz="19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zh-CN" altLang="en-US" sz="19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缺点 → 建议 → 总结</a:t>
                      </a:r>
                      <a:endParaRPr kumimoji="0" lang="en-US" altLang="zh-CN" sz="19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marL="60960" marR="60960" marT="30480" marB="304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25227">
                <a:tc>
                  <a:txBody>
                    <a:bodyPr/>
                    <a:lstStyle/>
                    <a:p>
                      <a:pPr algn="ctr">
                        <a:lnSpc>
                          <a:spcPts val="2900"/>
                        </a:lnSpc>
                      </a:pPr>
                      <a:r>
                        <a:rPr lang="zh-CN" altLang="en-US" sz="2100" dirty="0">
                          <a:latin typeface="Times New Roman" panose="02020603050405020304" pitchFamily="18" charset="0"/>
                          <a:ea typeface="宋体" panose="02010600030101010101" pitchFamily="2" charset="-122"/>
                          <a:cs typeface="Times New Roman" panose="02020603050405020304" pitchFamily="18" charset="0"/>
                        </a:rPr>
                        <a:t>相关</a:t>
                      </a:r>
                      <a:endParaRPr lang="en-US" altLang="zh-CN" sz="2100" dirty="0">
                        <a:latin typeface="Times New Roman" panose="02020603050405020304" pitchFamily="18" charset="0"/>
                        <a:ea typeface="宋体" panose="02010600030101010101" pitchFamily="2" charset="-122"/>
                        <a:cs typeface="Times New Roman" panose="02020603050405020304" pitchFamily="18" charset="0"/>
                      </a:endParaRPr>
                    </a:p>
                    <a:p>
                      <a:pPr algn="ctr">
                        <a:lnSpc>
                          <a:spcPts val="2900"/>
                        </a:lnSpc>
                      </a:pPr>
                      <a:r>
                        <a:rPr lang="zh-CN" altLang="en-US" sz="2100" dirty="0">
                          <a:latin typeface="Times New Roman" panose="02020603050405020304" pitchFamily="18" charset="0"/>
                          <a:ea typeface="宋体" panose="02010600030101010101" pitchFamily="2" charset="-122"/>
                          <a:cs typeface="Times New Roman" panose="02020603050405020304" pitchFamily="18" charset="0"/>
                        </a:rPr>
                        <a:t>词汇</a:t>
                      </a:r>
                      <a:endParaRPr lang="zh-CN" altLang="en-US" sz="2100" dirty="0">
                        <a:latin typeface="Times New Roman" panose="02020603050405020304" pitchFamily="18" charset="0"/>
                        <a:ea typeface="宋体" panose="02010600030101010101" pitchFamily="2" charset="-122"/>
                        <a:cs typeface="Times New Roman" panose="02020603050405020304" pitchFamily="18" charset="0"/>
                      </a:endParaRPr>
                    </a:p>
                  </a:txBody>
                  <a:tcPr marL="60960" marR="60960" marT="30480" marB="304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900"/>
                        </a:lnSpc>
                      </a:pPr>
                      <a:r>
                        <a:rPr lang="zh-CN" altLang="en-US" sz="1800" b="1" i="0" kern="1200" dirty="0">
                          <a:solidFill>
                            <a:schemeClr val="dk1"/>
                          </a:solidFill>
                          <a:effectLst/>
                          <a:latin typeface="Times New Roman" panose="02020603050405020304" pitchFamily="18" charset="0"/>
                          <a:ea typeface="+mn-ea"/>
                          <a:cs typeface="Times New Roman" panose="02020603050405020304" pitchFamily="18" charset="0"/>
                        </a:rPr>
                        <a:t>问题</a:t>
                      </a:r>
                      <a:r>
                        <a:rPr lang="zh-CN" altLang="en-US" sz="1800" b="0" i="0" kern="1200" dirty="0">
                          <a:solidFill>
                            <a:schemeClr val="dk1"/>
                          </a:solidFill>
                          <a:effectLst/>
                          <a:latin typeface="Times New Roman" panose="02020603050405020304" pitchFamily="18" charset="0"/>
                          <a:ea typeface="+mn-ea"/>
                          <a:cs typeface="Times New Roman" panose="02020603050405020304" pitchFamily="18" charset="0"/>
                        </a:rPr>
                        <a:t>：</a:t>
                      </a:r>
                      <a:r>
                        <a:rPr lang="en-US" altLang="zh-CN" sz="1800" b="0" i="0" kern="1200" dirty="0">
                          <a:solidFill>
                            <a:schemeClr val="dk1"/>
                          </a:solidFill>
                          <a:effectLst/>
                          <a:latin typeface="Times New Roman" panose="02020603050405020304" pitchFamily="18" charset="0"/>
                          <a:ea typeface="+mn-ea"/>
                          <a:cs typeface="Times New Roman" panose="02020603050405020304" pitchFamily="18" charset="0"/>
                        </a:rPr>
                        <a:t>problem, issue, worrying trend/phenomenon, concern… </a:t>
                      </a:r>
                      <a:endParaRPr lang="en-US" altLang="zh-CN" sz="1800" b="0" i="0" kern="1200" dirty="0">
                        <a:solidFill>
                          <a:schemeClr val="dk1"/>
                        </a:solidFill>
                        <a:effectLst/>
                        <a:latin typeface="Times New Roman" panose="02020603050405020304" pitchFamily="18" charset="0"/>
                        <a:ea typeface="+mn-ea"/>
                        <a:cs typeface="Times New Roman" panose="02020603050405020304" pitchFamily="18" charset="0"/>
                      </a:endParaRPr>
                    </a:p>
                    <a:p>
                      <a:pPr>
                        <a:lnSpc>
                          <a:spcPts val="1900"/>
                        </a:lnSpc>
                      </a:pPr>
                      <a:r>
                        <a:rPr lang="zh-CN" altLang="en-US" sz="1800" b="1" i="0" kern="1200" dirty="0">
                          <a:solidFill>
                            <a:schemeClr val="dk1"/>
                          </a:solidFill>
                          <a:effectLst/>
                          <a:latin typeface="Times New Roman" panose="02020603050405020304" pitchFamily="18" charset="0"/>
                          <a:ea typeface="+mn-ea"/>
                          <a:cs typeface="Times New Roman" panose="02020603050405020304" pitchFamily="18" charset="0"/>
                        </a:rPr>
                        <a:t>危害</a:t>
                      </a:r>
                      <a:r>
                        <a:rPr lang="zh-CN" altLang="en-US" sz="1800" b="0" i="0" kern="1200" dirty="0">
                          <a:solidFill>
                            <a:schemeClr val="dk1"/>
                          </a:solidFill>
                          <a:effectLst/>
                          <a:latin typeface="Times New Roman" panose="02020603050405020304" pitchFamily="18" charset="0"/>
                          <a:ea typeface="+mn-ea"/>
                          <a:cs typeface="Times New Roman" panose="02020603050405020304" pitchFamily="18" charset="0"/>
                        </a:rPr>
                        <a:t>：</a:t>
                      </a:r>
                      <a:r>
                        <a:rPr lang="en-US" altLang="zh-CN" sz="1800" b="0" i="0" kern="1200" dirty="0">
                          <a:solidFill>
                            <a:schemeClr val="dk1"/>
                          </a:solidFill>
                          <a:effectLst/>
                          <a:latin typeface="Times New Roman" panose="02020603050405020304" pitchFamily="18" charset="0"/>
                          <a:ea typeface="+mn-ea"/>
                          <a:cs typeface="Times New Roman" panose="02020603050405020304" pitchFamily="18" charset="0"/>
                        </a:rPr>
                        <a:t>harm, affect, cause, lead to, pose a threat to…</a:t>
                      </a:r>
                      <a:endParaRPr lang="en-US" altLang="zh-CN" sz="1800" b="0" i="0" kern="1200" dirty="0">
                        <a:solidFill>
                          <a:schemeClr val="dk1"/>
                        </a:solidFill>
                        <a:effectLst/>
                        <a:latin typeface="Times New Roman" panose="02020603050405020304" pitchFamily="18" charset="0"/>
                        <a:ea typeface="+mn-ea"/>
                        <a:cs typeface="Times New Roman" panose="02020603050405020304" pitchFamily="18" charset="0"/>
                      </a:endParaRPr>
                    </a:p>
                    <a:p>
                      <a:pPr>
                        <a:lnSpc>
                          <a:spcPts val="1900"/>
                        </a:lnSpc>
                      </a:pPr>
                      <a:r>
                        <a:rPr lang="zh-CN" altLang="en-US" sz="1800" b="1" i="0" kern="1200" dirty="0">
                          <a:solidFill>
                            <a:schemeClr val="dk1"/>
                          </a:solidFill>
                          <a:effectLst/>
                          <a:latin typeface="Times New Roman" panose="02020603050405020304" pitchFamily="18" charset="0"/>
                          <a:ea typeface="+mn-ea"/>
                          <a:cs typeface="Times New Roman" panose="02020603050405020304" pitchFamily="18" charset="0"/>
                        </a:rPr>
                        <a:t>建议</a:t>
                      </a:r>
                      <a:r>
                        <a:rPr lang="zh-CN" altLang="en-US" sz="1800" b="0" i="0" kern="1200" dirty="0">
                          <a:solidFill>
                            <a:schemeClr val="dk1"/>
                          </a:solidFill>
                          <a:effectLst/>
                          <a:latin typeface="Times New Roman" panose="02020603050405020304" pitchFamily="18" charset="0"/>
                          <a:ea typeface="+mn-ea"/>
                          <a:cs typeface="Times New Roman" panose="02020603050405020304" pitchFamily="18" charset="0"/>
                        </a:rPr>
                        <a:t>：</a:t>
                      </a:r>
                      <a:r>
                        <a:rPr lang="en-US" altLang="zh-CN" sz="1800" b="0" i="0" kern="1200" dirty="0">
                          <a:solidFill>
                            <a:schemeClr val="dk1"/>
                          </a:solidFill>
                          <a:effectLst/>
                          <a:latin typeface="Times New Roman" panose="02020603050405020304" pitchFamily="18" charset="0"/>
                          <a:ea typeface="+mn-ea"/>
                          <a:cs typeface="Times New Roman" panose="02020603050405020304" pitchFamily="18" charset="0"/>
                        </a:rPr>
                        <a:t>should , recommend, it’s important to…</a:t>
                      </a:r>
                      <a:endParaRPr lang="en-US" altLang="zh-CN" sz="1800" b="0" i="0" kern="1200" dirty="0">
                        <a:solidFill>
                          <a:schemeClr val="dk1"/>
                        </a:solidFill>
                        <a:effectLst/>
                        <a:latin typeface="Times New Roman" panose="02020603050405020304" pitchFamily="18" charset="0"/>
                        <a:ea typeface="+mn-ea"/>
                        <a:cs typeface="Times New Roman" panose="02020603050405020304" pitchFamily="18" charset="0"/>
                      </a:endParaRPr>
                    </a:p>
                    <a:p>
                      <a:pPr>
                        <a:lnSpc>
                          <a:spcPts val="1900"/>
                        </a:lnSpc>
                      </a:pPr>
                      <a:r>
                        <a:rPr lang="zh-CN" altLang="en-US" sz="1800" b="1" i="0" kern="1200" dirty="0">
                          <a:solidFill>
                            <a:schemeClr val="dk1"/>
                          </a:solidFill>
                          <a:effectLst/>
                          <a:latin typeface="Times New Roman" panose="02020603050405020304" pitchFamily="18" charset="0"/>
                          <a:ea typeface="+mn-ea"/>
                          <a:cs typeface="Times New Roman" panose="02020603050405020304" pitchFamily="18" charset="0"/>
                        </a:rPr>
                        <a:t>呼吁</a:t>
                      </a:r>
                      <a:r>
                        <a:rPr lang="zh-CN" altLang="en-US" sz="1800" b="0" i="0" kern="1200" dirty="0">
                          <a:solidFill>
                            <a:schemeClr val="dk1"/>
                          </a:solidFill>
                          <a:effectLst/>
                          <a:latin typeface="Times New Roman" panose="02020603050405020304" pitchFamily="18" charset="0"/>
                          <a:ea typeface="+mn-ea"/>
                          <a:cs typeface="Times New Roman" panose="02020603050405020304" pitchFamily="18" charset="0"/>
                        </a:rPr>
                        <a:t>：</a:t>
                      </a:r>
                      <a:r>
                        <a:rPr lang="en-US" altLang="zh-CN" sz="1800" b="0" i="0" kern="1200" dirty="0">
                          <a:solidFill>
                            <a:schemeClr val="dk1"/>
                          </a:solidFill>
                          <a:effectLst/>
                          <a:latin typeface="Times New Roman" panose="02020603050405020304" pitchFamily="18" charset="0"/>
                          <a:ea typeface="+mn-ea"/>
                          <a:cs typeface="Times New Roman" panose="02020603050405020304" pitchFamily="18" charset="0"/>
                        </a:rPr>
                        <a:t>let’s, XXX cannot be ignored, Together we can…</a:t>
                      </a:r>
                      <a:endParaRPr lang="en-US" altLang="zh-CN" sz="1800" b="0" i="0" kern="1200" dirty="0">
                        <a:solidFill>
                          <a:schemeClr val="dk1"/>
                        </a:solidFill>
                        <a:effectLst/>
                        <a:latin typeface="Times New Roman" panose="02020603050405020304" pitchFamily="18" charset="0"/>
                        <a:ea typeface="+mn-ea"/>
                        <a:cs typeface="Times New Roman" panose="02020603050405020304" pitchFamily="18" charset="0"/>
                      </a:endParaRPr>
                    </a:p>
                  </a:txBody>
                  <a:tcPr marL="60960" marR="60960" marT="30480" marB="304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2300"/>
                        </a:lnSpc>
                      </a:pPr>
                      <a:r>
                        <a:rPr lang="zh-CN" altLang="en-US" sz="1800" b="1" i="0" kern="1200" dirty="0">
                          <a:solidFill>
                            <a:schemeClr val="dk1"/>
                          </a:solidFill>
                          <a:effectLst/>
                          <a:latin typeface="Times New Roman" panose="02020603050405020304" pitchFamily="18" charset="0"/>
                          <a:ea typeface="+mn-ea"/>
                          <a:cs typeface="Times New Roman" panose="02020603050405020304" pitchFamily="18" charset="0"/>
                        </a:rPr>
                        <a:t>好处</a:t>
                      </a:r>
                      <a:r>
                        <a:rPr lang="zh-CN" altLang="en-US" sz="1800" b="0" i="0" kern="1200" dirty="0">
                          <a:solidFill>
                            <a:schemeClr val="dk1"/>
                          </a:solidFill>
                          <a:effectLst/>
                          <a:latin typeface="Times New Roman" panose="02020603050405020304" pitchFamily="18" charset="0"/>
                          <a:ea typeface="+mn-ea"/>
                          <a:cs typeface="Times New Roman" panose="02020603050405020304" pitchFamily="18" charset="0"/>
                        </a:rPr>
                        <a:t>：</a:t>
                      </a:r>
                      <a:r>
                        <a:rPr lang="en-US" altLang="zh-CN" sz="1800" b="0" i="0" kern="1200" dirty="0">
                          <a:solidFill>
                            <a:schemeClr val="dk1"/>
                          </a:solidFill>
                          <a:effectLst/>
                          <a:latin typeface="Times New Roman" panose="02020603050405020304" pitchFamily="18" charset="0"/>
                          <a:ea typeface="+mn-ea"/>
                          <a:cs typeface="Times New Roman" panose="02020603050405020304" pitchFamily="18" charset="0"/>
                        </a:rPr>
                        <a:t>beneficial, helpful, </a:t>
                      </a:r>
                      <a:endParaRPr lang="en-US" altLang="zh-CN" sz="1800" b="0" i="0" kern="1200" dirty="0">
                        <a:solidFill>
                          <a:schemeClr val="dk1"/>
                        </a:solidFill>
                        <a:effectLst/>
                        <a:latin typeface="Times New Roman" panose="02020603050405020304" pitchFamily="18" charset="0"/>
                        <a:ea typeface="+mn-ea"/>
                        <a:cs typeface="Times New Roman" panose="02020603050405020304" pitchFamily="18" charset="0"/>
                      </a:endParaRPr>
                    </a:p>
                    <a:p>
                      <a:pPr>
                        <a:lnSpc>
                          <a:spcPts val="2300"/>
                        </a:lnSpc>
                      </a:pPr>
                      <a:r>
                        <a:rPr lang="en-US" altLang="zh-CN" sz="1800" b="0" i="0" kern="1200" dirty="0">
                          <a:solidFill>
                            <a:schemeClr val="dk1"/>
                          </a:solidFill>
                          <a:effectLst/>
                          <a:latin typeface="Times New Roman" panose="02020603050405020304" pitchFamily="18" charset="0"/>
                          <a:ea typeface="+mn-ea"/>
                          <a:cs typeface="Times New Roman" panose="02020603050405020304" pitchFamily="18" charset="0"/>
                        </a:rPr>
                        <a:t>improve, make...easier/convenient…</a:t>
                      </a:r>
                      <a:endParaRPr lang="en-US" altLang="zh-CN" sz="1800" b="0" i="0" kern="1200" dirty="0">
                        <a:solidFill>
                          <a:schemeClr val="dk1"/>
                        </a:solidFill>
                        <a:effectLst/>
                        <a:latin typeface="Times New Roman" panose="02020603050405020304" pitchFamily="18" charset="0"/>
                        <a:ea typeface="+mn-ea"/>
                        <a:cs typeface="Times New Roman" panose="02020603050405020304" pitchFamily="18" charset="0"/>
                      </a:endParaRPr>
                    </a:p>
                    <a:p>
                      <a:pPr>
                        <a:lnSpc>
                          <a:spcPts val="2300"/>
                        </a:lnSpc>
                      </a:pPr>
                      <a:r>
                        <a:rPr lang="zh-CN" altLang="en-US" sz="1800" b="1" i="0" kern="1200" dirty="0">
                          <a:solidFill>
                            <a:schemeClr val="dk1"/>
                          </a:solidFill>
                          <a:effectLst/>
                          <a:latin typeface="Times New Roman" panose="02020603050405020304" pitchFamily="18" charset="0"/>
                          <a:ea typeface="+mn-ea"/>
                          <a:cs typeface="Times New Roman" panose="02020603050405020304" pitchFamily="18" charset="0"/>
                        </a:rPr>
                        <a:t>建议</a:t>
                      </a:r>
                      <a:r>
                        <a:rPr lang="zh-CN" altLang="en-US" sz="1800" b="0" i="0" kern="1200" dirty="0">
                          <a:solidFill>
                            <a:schemeClr val="dk1"/>
                          </a:solidFill>
                          <a:effectLst/>
                          <a:latin typeface="Times New Roman" panose="02020603050405020304" pitchFamily="18" charset="0"/>
                          <a:ea typeface="+mn-ea"/>
                          <a:cs typeface="Times New Roman" panose="02020603050405020304" pitchFamily="18" charset="0"/>
                        </a:rPr>
                        <a:t>：</a:t>
                      </a:r>
                      <a:r>
                        <a:rPr lang="en-US" altLang="zh-CN" sz="1800" b="0" i="0" kern="1200" dirty="0">
                          <a:solidFill>
                            <a:schemeClr val="dk1"/>
                          </a:solidFill>
                          <a:effectLst/>
                          <a:latin typeface="Times New Roman" panose="02020603050405020304" pitchFamily="18" charset="0"/>
                          <a:ea typeface="+mn-ea"/>
                          <a:cs typeface="Times New Roman" panose="02020603050405020304" pitchFamily="18" charset="0"/>
                        </a:rPr>
                        <a:t>contribute to, it’s good to…</a:t>
                      </a:r>
                      <a:endParaRPr lang="en-US" altLang="zh-CN" sz="1800" b="0" i="0" kern="1200" dirty="0">
                        <a:solidFill>
                          <a:schemeClr val="dk1"/>
                        </a:solidFill>
                        <a:effectLst/>
                        <a:latin typeface="Times New Roman" panose="02020603050405020304" pitchFamily="18" charset="0"/>
                        <a:ea typeface="+mn-ea"/>
                        <a:cs typeface="Times New Roman" panose="02020603050405020304" pitchFamily="18" charset="0"/>
                      </a:endParaRPr>
                    </a:p>
                    <a:p>
                      <a:pPr>
                        <a:lnSpc>
                          <a:spcPts val="2300"/>
                        </a:lnSpc>
                      </a:pPr>
                      <a:r>
                        <a:rPr lang="zh-CN" altLang="en-US" sz="1800" b="1" i="0" kern="1200" dirty="0">
                          <a:solidFill>
                            <a:schemeClr val="dk1"/>
                          </a:solidFill>
                          <a:effectLst/>
                          <a:latin typeface="Times New Roman" panose="02020603050405020304" pitchFamily="18" charset="0"/>
                          <a:ea typeface="+mn-ea"/>
                          <a:cs typeface="Times New Roman" panose="02020603050405020304" pitchFamily="18" charset="0"/>
                        </a:rPr>
                        <a:t>鼓励</a:t>
                      </a:r>
                      <a:r>
                        <a:rPr lang="zh-CN" altLang="en-US" sz="1800" b="0" i="0" kern="1200" dirty="0">
                          <a:solidFill>
                            <a:schemeClr val="dk1"/>
                          </a:solidFill>
                          <a:effectLst/>
                          <a:latin typeface="Times New Roman" panose="02020603050405020304" pitchFamily="18" charset="0"/>
                          <a:ea typeface="+mn-ea"/>
                          <a:cs typeface="Times New Roman" panose="02020603050405020304" pitchFamily="18" charset="0"/>
                        </a:rPr>
                        <a:t>：</a:t>
                      </a:r>
                      <a:r>
                        <a:rPr lang="en-US" altLang="zh-CN" sz="1800" b="0" i="0" kern="1200" dirty="0">
                          <a:solidFill>
                            <a:schemeClr val="dk1"/>
                          </a:solidFill>
                          <a:effectLst/>
                          <a:latin typeface="Times New Roman" panose="02020603050405020304" pitchFamily="18" charset="0"/>
                          <a:ea typeface="+mn-ea"/>
                          <a:cs typeface="Times New Roman" panose="02020603050405020304" pitchFamily="18" charset="0"/>
                        </a:rPr>
                        <a:t>let’s, we should, everyone can, …</a:t>
                      </a:r>
                      <a:endParaRPr lang="en-US" altLang="zh-CN" sz="1800" b="0" i="0" kern="1200" dirty="0">
                        <a:solidFill>
                          <a:schemeClr val="dk1"/>
                        </a:solidFill>
                        <a:effectLst/>
                        <a:latin typeface="Times New Roman" panose="02020603050405020304" pitchFamily="18" charset="0"/>
                        <a:ea typeface="+mn-ea"/>
                        <a:cs typeface="Times New Roman" panose="02020603050405020304" pitchFamily="18" charset="0"/>
                      </a:endParaRPr>
                    </a:p>
                  </a:txBody>
                  <a:tcPr marL="60960" marR="60960" marT="30480" marB="304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2300"/>
                        </a:lnSpc>
                      </a:pPr>
                      <a:r>
                        <a:rPr lang="zh-CN" altLang="en-US" sz="1800" b="1" i="0" kern="1200" dirty="0">
                          <a:solidFill>
                            <a:schemeClr val="dk1"/>
                          </a:solidFill>
                          <a:effectLst/>
                          <a:latin typeface="Times New Roman" panose="02020603050405020304" pitchFamily="18" charset="0"/>
                          <a:ea typeface="+mn-ea"/>
                          <a:cs typeface="Times New Roman" panose="02020603050405020304" pitchFamily="18" charset="0"/>
                        </a:rPr>
                        <a:t>优点</a:t>
                      </a:r>
                      <a:r>
                        <a:rPr lang="zh-CN" altLang="en-US" sz="1800" b="0" i="0" kern="1200" dirty="0">
                          <a:solidFill>
                            <a:schemeClr val="dk1"/>
                          </a:solidFill>
                          <a:effectLst/>
                          <a:latin typeface="Times New Roman" panose="02020603050405020304" pitchFamily="18" charset="0"/>
                          <a:ea typeface="+mn-ea"/>
                          <a:cs typeface="Times New Roman" panose="02020603050405020304" pitchFamily="18" charset="0"/>
                        </a:rPr>
                        <a:t>：</a:t>
                      </a:r>
                      <a:r>
                        <a:rPr lang="en-US" altLang="zh-CN" sz="1800" b="0" i="0" kern="1200" dirty="0">
                          <a:solidFill>
                            <a:schemeClr val="dk1"/>
                          </a:solidFill>
                          <a:effectLst/>
                          <a:latin typeface="Times New Roman" panose="02020603050405020304" pitchFamily="18" charset="0"/>
                          <a:ea typeface="+mn-ea"/>
                          <a:cs typeface="Times New Roman" panose="02020603050405020304" pitchFamily="18" charset="0"/>
                        </a:rPr>
                        <a:t>be good/useful for, offers advantages for, help, foster…</a:t>
                      </a:r>
                      <a:endParaRPr lang="en-US" altLang="zh-CN" sz="1800" b="0" i="0" kern="1200" dirty="0">
                        <a:solidFill>
                          <a:schemeClr val="dk1"/>
                        </a:solidFill>
                        <a:effectLst/>
                        <a:latin typeface="Times New Roman" panose="02020603050405020304" pitchFamily="18" charset="0"/>
                        <a:ea typeface="+mn-ea"/>
                        <a:cs typeface="Times New Roman" panose="02020603050405020304" pitchFamily="18" charset="0"/>
                      </a:endParaRPr>
                    </a:p>
                    <a:p>
                      <a:pPr>
                        <a:lnSpc>
                          <a:spcPts val="2300"/>
                        </a:lnSpc>
                      </a:pPr>
                      <a:r>
                        <a:rPr lang="zh-CN" altLang="en-US" sz="1800" b="1" i="0" kern="1200" dirty="0">
                          <a:solidFill>
                            <a:schemeClr val="dk1"/>
                          </a:solidFill>
                          <a:effectLst/>
                          <a:latin typeface="Times New Roman" panose="02020603050405020304" pitchFamily="18" charset="0"/>
                          <a:ea typeface="+mn-ea"/>
                          <a:cs typeface="Times New Roman" panose="02020603050405020304" pitchFamily="18" charset="0"/>
                        </a:rPr>
                        <a:t>缺点</a:t>
                      </a:r>
                      <a:r>
                        <a:rPr lang="zh-CN" altLang="en-US" sz="1800" b="0" i="0" kern="1200" dirty="0">
                          <a:solidFill>
                            <a:schemeClr val="dk1"/>
                          </a:solidFill>
                          <a:effectLst/>
                          <a:latin typeface="Times New Roman" panose="02020603050405020304" pitchFamily="18" charset="0"/>
                          <a:ea typeface="+mn-ea"/>
                          <a:cs typeface="Times New Roman" panose="02020603050405020304" pitchFamily="18" charset="0"/>
                        </a:rPr>
                        <a:t>：</a:t>
                      </a:r>
                      <a:r>
                        <a:rPr lang="en-US" altLang="zh-CN" sz="1800" b="0" i="0" kern="1200" dirty="0">
                          <a:solidFill>
                            <a:schemeClr val="dk1"/>
                          </a:solidFill>
                          <a:effectLst/>
                          <a:latin typeface="Times New Roman" panose="02020603050405020304" pitchFamily="18" charset="0"/>
                          <a:ea typeface="+mn-ea"/>
                          <a:cs typeface="Times New Roman" panose="02020603050405020304" pitchFamily="18" charset="0"/>
                        </a:rPr>
                        <a:t>but, however, the downside is…</a:t>
                      </a:r>
                      <a:endParaRPr lang="en-US" altLang="zh-CN" sz="1800" b="0" i="0" kern="1200" dirty="0">
                        <a:solidFill>
                          <a:schemeClr val="dk1"/>
                        </a:solidFill>
                        <a:effectLst/>
                        <a:latin typeface="Times New Roman" panose="02020603050405020304" pitchFamily="18" charset="0"/>
                        <a:ea typeface="+mn-ea"/>
                        <a:cs typeface="Times New Roman" panose="02020603050405020304" pitchFamily="18" charset="0"/>
                      </a:endParaRPr>
                    </a:p>
                    <a:p>
                      <a:pPr>
                        <a:lnSpc>
                          <a:spcPts val="2300"/>
                        </a:lnSpc>
                      </a:pPr>
                      <a:r>
                        <a:rPr lang="zh-CN" altLang="en-US" sz="1800" b="1" i="0" kern="1200" dirty="0">
                          <a:solidFill>
                            <a:schemeClr val="dk1"/>
                          </a:solidFill>
                          <a:effectLst/>
                          <a:latin typeface="Times New Roman" panose="02020603050405020304" pitchFamily="18" charset="0"/>
                          <a:ea typeface="+mn-ea"/>
                          <a:cs typeface="Times New Roman" panose="02020603050405020304" pitchFamily="18" charset="0"/>
                        </a:rPr>
                        <a:t>建议</a:t>
                      </a:r>
                      <a:r>
                        <a:rPr lang="zh-CN" altLang="en-US" sz="1800" b="0" i="0" kern="1200" dirty="0">
                          <a:solidFill>
                            <a:schemeClr val="dk1"/>
                          </a:solidFill>
                          <a:effectLst/>
                          <a:latin typeface="Times New Roman" panose="02020603050405020304" pitchFamily="18" charset="0"/>
                          <a:ea typeface="+mn-ea"/>
                          <a:cs typeface="Times New Roman" panose="02020603050405020304" pitchFamily="18" charset="0"/>
                        </a:rPr>
                        <a:t>：</a:t>
                      </a:r>
                      <a:r>
                        <a:rPr lang="en-US" altLang="zh-CN" sz="1800" b="0" i="0" kern="1200" dirty="0">
                          <a:solidFill>
                            <a:schemeClr val="dk1"/>
                          </a:solidFill>
                          <a:effectLst/>
                          <a:latin typeface="Times New Roman" panose="02020603050405020304" pitchFamily="18" charset="0"/>
                          <a:ea typeface="+mn-ea"/>
                          <a:cs typeface="Times New Roman" panose="02020603050405020304" pitchFamily="18" charset="0"/>
                        </a:rPr>
                        <a:t>balance, control, choose/use wisely, strike a balance between…</a:t>
                      </a:r>
                      <a:endParaRPr lang="en-US" altLang="zh-CN" sz="1800" b="0" i="0" kern="1200" dirty="0">
                        <a:solidFill>
                          <a:schemeClr val="dk1"/>
                        </a:solidFill>
                        <a:effectLst/>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ts val="2300"/>
                        </a:lnSpc>
                        <a:spcBef>
                          <a:spcPts val="0"/>
                        </a:spcBef>
                        <a:spcAft>
                          <a:spcPts val="0"/>
                        </a:spcAft>
                        <a:buClrTx/>
                        <a:buSzTx/>
                        <a:buFontTx/>
                        <a:buNone/>
                        <a:defRPr/>
                      </a:pPr>
                      <a:endParaRPr kumimoji="0" lang="en-US" altLang="zh-CN" sz="19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marL="60960" marR="60960" marT="30480" marB="304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88627">
                <a:tc>
                  <a:txBody>
                    <a:bodyPr/>
                    <a:lstStyle/>
                    <a:p>
                      <a:pPr algn="ctr">
                        <a:lnSpc>
                          <a:spcPts val="2900"/>
                        </a:lnSpc>
                      </a:pPr>
                      <a:r>
                        <a:rPr lang="zh-CN" altLang="en-US" sz="2100" dirty="0">
                          <a:latin typeface="Times New Roman" panose="02020603050405020304" pitchFamily="18" charset="0"/>
                          <a:ea typeface="宋体" panose="02010600030101010101" pitchFamily="2" charset="-122"/>
                          <a:cs typeface="Times New Roman" panose="02020603050405020304" pitchFamily="18" charset="0"/>
                        </a:rPr>
                        <a:t>开头句</a:t>
                      </a:r>
                      <a:r>
                        <a:rPr lang="en-US" altLang="zh-CN" sz="2100" dirty="0">
                          <a:latin typeface="Times New Roman" panose="02020603050405020304" pitchFamily="18" charset="0"/>
                          <a:ea typeface="宋体" panose="02010600030101010101" pitchFamily="2" charset="-122"/>
                          <a:cs typeface="Times New Roman" panose="02020603050405020304" pitchFamily="18" charset="0"/>
                        </a:rPr>
                        <a:t> </a:t>
                      </a:r>
                      <a:endParaRPr lang="zh-CN" altLang="en-US" sz="2100" dirty="0">
                        <a:latin typeface="Times New Roman" panose="02020603050405020304" pitchFamily="18" charset="0"/>
                        <a:ea typeface="宋体" panose="02010600030101010101" pitchFamily="2" charset="-122"/>
                        <a:cs typeface="Times New Roman" panose="02020603050405020304" pitchFamily="18" charset="0"/>
                      </a:endParaRPr>
                    </a:p>
                  </a:txBody>
                  <a:tcPr marL="60960" marR="60960" marT="30480" marB="304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indent="-457200" algn="l">
                        <a:lnSpc>
                          <a:spcPts val="2100"/>
                        </a:lnSpc>
                        <a:buFont typeface="Arial" panose="020B0604020202020204" pitchFamily="34" charset="0"/>
                        <a:buChar char="•"/>
                      </a:pPr>
                      <a:r>
                        <a:rPr lang="en-US" altLang="zh-CN" sz="1800" i="0" dirty="0">
                          <a:latin typeface="Times New Roman" panose="02020603050405020304" pitchFamily="18" charset="0"/>
                          <a:ea typeface="宋体" panose="02010600030101010101" pitchFamily="2" charset="-122"/>
                          <a:cs typeface="Times New Roman" panose="02020603050405020304" pitchFamily="18" charset="0"/>
                        </a:rPr>
                        <a:t>Recently, there exists a common phenomenon/trend that …</a:t>
                      </a:r>
                      <a:endParaRPr lang="en-US" altLang="zh-CN" sz="1800" i="0" dirty="0">
                        <a:latin typeface="Times New Roman" panose="02020603050405020304" pitchFamily="18" charset="0"/>
                        <a:ea typeface="宋体" panose="02010600030101010101" pitchFamily="2" charset="-122"/>
                        <a:cs typeface="Times New Roman" panose="02020603050405020304" pitchFamily="18" charset="0"/>
                      </a:endParaRPr>
                    </a:p>
                    <a:p>
                      <a:pPr marL="457200" indent="-457200" algn="l">
                        <a:lnSpc>
                          <a:spcPts val="2100"/>
                        </a:lnSpc>
                        <a:buFont typeface="Arial" panose="020B0604020202020204" pitchFamily="34" charset="0"/>
                        <a:buChar char="•"/>
                      </a:pPr>
                      <a:r>
                        <a:rPr lang="en-US" altLang="zh-CN" sz="1800" i="0" dirty="0">
                          <a:latin typeface="Times New Roman" panose="02020603050405020304" pitchFamily="18" charset="0"/>
                          <a:ea typeface="宋体" panose="02010600030101010101" pitchFamily="2" charset="-122"/>
                          <a:cs typeface="Times New Roman" panose="02020603050405020304" pitchFamily="18" charset="0"/>
                        </a:rPr>
                        <a:t>Recently ,a survey in our school showed that…</a:t>
                      </a:r>
                      <a:endParaRPr lang="en-US" altLang="zh-CN" sz="1800" i="0" dirty="0">
                        <a:latin typeface="Times New Roman" panose="02020603050405020304" pitchFamily="18" charset="0"/>
                        <a:ea typeface="宋体" panose="02010600030101010101" pitchFamily="2" charset="-122"/>
                        <a:cs typeface="Times New Roman" panose="02020603050405020304" pitchFamily="18" charset="0"/>
                      </a:endParaRPr>
                    </a:p>
                  </a:txBody>
                  <a:tcPr marL="60960" marR="60960" marT="30480" marB="304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indent="-457200" algn="l">
                        <a:lnSpc>
                          <a:spcPts val="2100"/>
                        </a:lnSpc>
                        <a:buFont typeface="Arial" panose="020B0604020202020204" pitchFamily="34" charset="0"/>
                        <a:buChar char="•"/>
                      </a:pPr>
                      <a:r>
                        <a:rPr lang="en-US" altLang="zh-CN" sz="1800" i="0" dirty="0">
                          <a:latin typeface="Times New Roman" panose="02020603050405020304" pitchFamily="18" charset="0"/>
                          <a:ea typeface="宋体" panose="02010600030101010101" pitchFamily="2" charset="-122"/>
                          <a:cs typeface="Times New Roman" panose="02020603050405020304" pitchFamily="18" charset="0"/>
                        </a:rPr>
                        <a:t>When it comes to…, XXX…</a:t>
                      </a:r>
                      <a:endParaRPr lang="en-US" altLang="zh-CN" sz="1800" i="0" dirty="0">
                        <a:latin typeface="Times New Roman" panose="02020603050405020304" pitchFamily="18" charset="0"/>
                        <a:ea typeface="宋体" panose="02010600030101010101" pitchFamily="2" charset="-122"/>
                        <a:cs typeface="Times New Roman" panose="02020603050405020304" pitchFamily="18" charset="0"/>
                      </a:endParaRPr>
                    </a:p>
                    <a:p>
                      <a:pPr marL="457200" indent="-457200" algn="l">
                        <a:lnSpc>
                          <a:spcPts val="2100"/>
                        </a:lnSpc>
                        <a:buFont typeface="Arial" panose="020B0604020202020204" pitchFamily="34" charset="0"/>
                        <a:buChar char="•"/>
                      </a:pPr>
                      <a:r>
                        <a:rPr lang="en-US" altLang="zh-CN" sz="1800" i="0" dirty="0">
                          <a:latin typeface="Times New Roman" panose="02020603050405020304" pitchFamily="18" charset="0"/>
                          <a:ea typeface="宋体" panose="02010600030101010101" pitchFamily="2" charset="-122"/>
                          <a:cs typeface="Times New Roman" panose="02020603050405020304" pitchFamily="18" charset="0"/>
                        </a:rPr>
                        <a:t>With the development/ wide use of …,…</a:t>
                      </a:r>
                      <a:endParaRPr lang="en-US" altLang="zh-CN" sz="1800" i="0" dirty="0">
                        <a:latin typeface="Times New Roman" panose="02020603050405020304" pitchFamily="18" charset="0"/>
                        <a:ea typeface="宋体" panose="02010600030101010101" pitchFamily="2" charset="-122"/>
                        <a:cs typeface="Times New Roman" panose="02020603050405020304" pitchFamily="18" charset="0"/>
                      </a:endParaRPr>
                    </a:p>
                    <a:p>
                      <a:pPr marL="457200" indent="-457200" algn="l">
                        <a:lnSpc>
                          <a:spcPts val="2100"/>
                        </a:lnSpc>
                        <a:buFont typeface="Arial" panose="020B0604020202020204" pitchFamily="34" charset="0"/>
                        <a:buChar char="•"/>
                      </a:pPr>
                      <a:r>
                        <a:rPr lang="en-US" altLang="zh-CN" sz="1800" i="0" dirty="0">
                          <a:latin typeface="Times New Roman" panose="02020603050405020304" pitchFamily="18" charset="0"/>
                          <a:ea typeface="宋体" panose="02010600030101010101" pitchFamily="2" charset="-122"/>
                          <a:cs typeface="Times New Roman" panose="02020603050405020304" pitchFamily="18" charset="0"/>
                        </a:rPr>
                        <a:t>In an era of YYY, XXX emerges as...</a:t>
                      </a:r>
                      <a:endParaRPr lang="zh-CN" altLang="en-US" sz="1800" i="0" dirty="0">
                        <a:latin typeface="Times New Roman" panose="02020603050405020304" pitchFamily="18" charset="0"/>
                        <a:ea typeface="宋体" panose="02010600030101010101" pitchFamily="2" charset="-122"/>
                        <a:cs typeface="Times New Roman" panose="02020603050405020304" pitchFamily="18" charset="0"/>
                      </a:endParaRPr>
                    </a:p>
                  </a:txBody>
                  <a:tcPr marL="60960" marR="60960" marT="30480" marB="304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marR="0" lvl="0" indent="-457200" algn="l" defTabSz="1371600" rtl="0" eaLnBrk="1" fontAlgn="auto" latinLnBrk="0" hangingPunct="1">
                        <a:lnSpc>
                          <a:spcPts val="2000"/>
                        </a:lnSpc>
                        <a:spcBef>
                          <a:spcPts val="0"/>
                        </a:spcBef>
                        <a:spcAft>
                          <a:spcPts val="0"/>
                        </a:spcAft>
                        <a:buClrTx/>
                        <a:buSzTx/>
                        <a:buFont typeface="Arial" panose="020B0604020202020204" pitchFamily="34" charset="0"/>
                        <a:buChar char="•"/>
                        <a:defRPr/>
                      </a:pPr>
                      <a:r>
                        <a:rPr kumimoji="0" lang="en-US" altLang="zh-CN" sz="1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XXX spark heated debates…</a:t>
                      </a:r>
                      <a:endParaRPr kumimoji="0" lang="en-US" altLang="zh-CN" sz="1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457200" marR="0" lvl="0" indent="-457200" algn="l" defTabSz="1371600" rtl="0" eaLnBrk="1" fontAlgn="auto" latinLnBrk="0" hangingPunct="1">
                        <a:lnSpc>
                          <a:spcPts val="2000"/>
                        </a:lnSpc>
                        <a:spcBef>
                          <a:spcPts val="0"/>
                        </a:spcBef>
                        <a:spcAft>
                          <a:spcPts val="0"/>
                        </a:spcAft>
                        <a:buClrTx/>
                        <a:buSzTx/>
                        <a:buFont typeface="Arial" panose="020B0604020202020204" pitchFamily="34" charset="0"/>
                        <a:buChar char="•"/>
                        <a:defRPr/>
                      </a:pPr>
                      <a:r>
                        <a:rPr kumimoji="0" lang="en-US" altLang="zh-CN" sz="1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present both opportunities and challenges.</a:t>
                      </a:r>
                      <a:endParaRPr kumimoji="0" lang="en-US" altLang="zh-CN" sz="1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457200" marR="0" lvl="0" indent="-457200" algn="l" defTabSz="1371600" rtl="0" eaLnBrk="1" fontAlgn="auto" latinLnBrk="0" hangingPunct="1">
                        <a:lnSpc>
                          <a:spcPts val="2000"/>
                        </a:lnSpc>
                        <a:spcBef>
                          <a:spcPts val="0"/>
                        </a:spcBef>
                        <a:spcAft>
                          <a:spcPts val="0"/>
                        </a:spcAft>
                        <a:buClrTx/>
                        <a:buSzTx/>
                        <a:buFont typeface="Arial" panose="020B0604020202020204" pitchFamily="34" charset="0"/>
                        <a:buChar char="•"/>
                        <a:defRPr/>
                      </a:pPr>
                      <a:r>
                        <a:rPr kumimoji="0" lang="en-US" altLang="zh-CN" sz="1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XXX can be a double-edged sword</a:t>
                      </a:r>
                      <a:endParaRPr kumimoji="0" lang="en-US" altLang="zh-CN" sz="1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457200" marR="0" lvl="0" indent="-457200" algn="l" defTabSz="1371600" rtl="0" eaLnBrk="1" fontAlgn="auto" latinLnBrk="0" hangingPunct="1">
                        <a:lnSpc>
                          <a:spcPts val="2000"/>
                        </a:lnSpc>
                        <a:spcBef>
                          <a:spcPts val="0"/>
                        </a:spcBef>
                        <a:spcAft>
                          <a:spcPts val="0"/>
                        </a:spcAft>
                        <a:buClrTx/>
                        <a:buSzTx/>
                        <a:buFont typeface="Arial" panose="020B0604020202020204" pitchFamily="34" charset="0"/>
                        <a:buChar char="•"/>
                        <a:defRPr/>
                      </a:pPr>
                      <a:r>
                        <a:rPr kumimoji="0" lang="en-US" altLang="zh-CN" sz="1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a:t>
                      </a:r>
                      <a:endParaRPr kumimoji="0" lang="en-US" altLang="zh-CN" sz="1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txBody>
                  <a:tcPr marL="60960" marR="60960" marT="30480" marB="304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79693">
                <a:tc>
                  <a:txBody>
                    <a:bodyPr/>
                    <a:lstStyle/>
                    <a:p>
                      <a:pPr algn="ctr">
                        <a:lnSpc>
                          <a:spcPts val="2900"/>
                        </a:lnSpc>
                      </a:pPr>
                      <a:r>
                        <a:rPr lang="zh-CN" altLang="en-US" sz="2100" dirty="0">
                          <a:latin typeface="Times New Roman" panose="02020603050405020304" pitchFamily="18" charset="0"/>
                          <a:ea typeface="宋体" panose="02010600030101010101" pitchFamily="2" charset="-122"/>
                          <a:cs typeface="Times New Roman" panose="02020603050405020304" pitchFamily="18" charset="0"/>
                        </a:rPr>
                        <a:t>过渡句</a:t>
                      </a:r>
                      <a:endParaRPr lang="zh-CN" altLang="en-US" sz="2100" dirty="0">
                        <a:latin typeface="Times New Roman" panose="02020603050405020304" pitchFamily="18" charset="0"/>
                        <a:ea typeface="宋体" panose="02010600030101010101" pitchFamily="2" charset="-122"/>
                        <a:cs typeface="Times New Roman" panose="02020603050405020304" pitchFamily="18" charset="0"/>
                      </a:endParaRPr>
                    </a:p>
                  </a:txBody>
                  <a:tcPr marL="60960" marR="60960" marT="30480" marB="304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indent="-457200" algn="l">
                        <a:lnSpc>
                          <a:spcPts val="2000"/>
                        </a:lnSpc>
                        <a:buFont typeface="Arial" panose="020B0604020202020204" pitchFamily="34" charset="0"/>
                        <a:buChar char="•"/>
                      </a:pPr>
                      <a:r>
                        <a:rPr lang="en-US" altLang="zh-CN" sz="1900" b="0" dirty="0">
                          <a:latin typeface="Times New Roman" panose="02020603050405020304" pitchFamily="18" charset="0"/>
                          <a:ea typeface="宋体" panose="02010600030101010101" pitchFamily="2" charset="-122"/>
                          <a:cs typeface="Times New Roman" panose="02020603050405020304" pitchFamily="18" charset="0"/>
                        </a:rPr>
                        <a:t>To address/protect/arouse…, we can start with small/following actions.</a:t>
                      </a:r>
                      <a:endParaRPr lang="en-US" altLang="zh-CN" sz="1900" b="0" dirty="0">
                        <a:latin typeface="Times New Roman" panose="02020603050405020304" pitchFamily="18" charset="0"/>
                        <a:ea typeface="宋体" panose="02010600030101010101" pitchFamily="2" charset="-122"/>
                        <a:cs typeface="Times New Roman" panose="02020603050405020304" pitchFamily="18" charset="0"/>
                      </a:endParaRPr>
                    </a:p>
                    <a:p>
                      <a:pPr marL="457200" indent="-457200" algn="l">
                        <a:lnSpc>
                          <a:spcPts val="2000"/>
                        </a:lnSpc>
                        <a:buFont typeface="Arial" panose="020B0604020202020204" pitchFamily="34" charset="0"/>
                        <a:buChar char="•"/>
                      </a:pPr>
                      <a:r>
                        <a:rPr lang="en-US" altLang="zh-CN" sz="1900" b="0" dirty="0">
                          <a:latin typeface="Times New Roman" panose="02020603050405020304" pitchFamily="18" charset="0"/>
                          <a:ea typeface="宋体" panose="02010600030101010101" pitchFamily="2" charset="-122"/>
                          <a:cs typeface="Times New Roman" panose="02020603050405020304" pitchFamily="18" charset="0"/>
                        </a:rPr>
                        <a:t>Faced with such trends/issues/behaviors, we ought to...</a:t>
                      </a:r>
                      <a:endParaRPr lang="en-US" altLang="zh-CN" sz="1900" b="0" dirty="0">
                        <a:latin typeface="Times New Roman" panose="02020603050405020304" pitchFamily="18" charset="0"/>
                        <a:ea typeface="宋体" panose="02010600030101010101" pitchFamily="2" charset="-122"/>
                        <a:cs typeface="Times New Roman" panose="02020603050405020304" pitchFamily="18" charset="0"/>
                      </a:endParaRPr>
                    </a:p>
                    <a:p>
                      <a:pPr algn="ctr">
                        <a:lnSpc>
                          <a:spcPts val="2400"/>
                        </a:lnSpc>
                      </a:pPr>
                      <a:endParaRPr lang="zh-CN" altLang="en-US" sz="1900" b="0" dirty="0">
                        <a:latin typeface="Times New Roman" panose="02020603050405020304" pitchFamily="18" charset="0"/>
                        <a:ea typeface="宋体" panose="02010600030101010101" pitchFamily="2" charset="-122"/>
                        <a:cs typeface="Times New Roman" panose="02020603050405020304" pitchFamily="18" charset="0"/>
                      </a:endParaRPr>
                    </a:p>
                  </a:txBody>
                  <a:tcPr marL="60960" marR="60960" marT="30480" marB="304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indent="-457200" algn="l">
                        <a:lnSpc>
                          <a:spcPts val="2000"/>
                        </a:lnSpc>
                        <a:buFont typeface="Arial" panose="020B0604020202020204" pitchFamily="34" charset="0"/>
                        <a:buChar char="•"/>
                      </a:pPr>
                      <a:r>
                        <a:rPr lang="en-US" altLang="zh-CN" sz="1900" b="0" dirty="0">
                          <a:latin typeface="Times New Roman" panose="02020603050405020304" pitchFamily="18" charset="0"/>
                          <a:ea typeface="宋体" panose="02010600030101010101" pitchFamily="2" charset="-122"/>
                          <a:cs typeface="Times New Roman" panose="02020603050405020304" pitchFamily="18" charset="0"/>
                        </a:rPr>
                        <a:t>Obviously, XXX brings so many benefits. So,…</a:t>
                      </a:r>
                      <a:endParaRPr lang="en-US" altLang="zh-CN" sz="1900" b="0" dirty="0">
                        <a:latin typeface="Times New Roman" panose="02020603050405020304" pitchFamily="18" charset="0"/>
                        <a:ea typeface="宋体" panose="02010600030101010101" pitchFamily="2" charset="-122"/>
                        <a:cs typeface="Times New Roman" panose="02020603050405020304" pitchFamily="18" charset="0"/>
                      </a:endParaRPr>
                    </a:p>
                    <a:p>
                      <a:pPr marL="457200" indent="-457200" algn="l">
                        <a:lnSpc>
                          <a:spcPts val="2000"/>
                        </a:lnSpc>
                        <a:buFont typeface="Arial" panose="020B0604020202020204" pitchFamily="34" charset="0"/>
                        <a:buChar char="•"/>
                      </a:pPr>
                      <a:r>
                        <a:rPr lang="en-US" altLang="zh-CN" sz="1900" b="0" dirty="0">
                          <a:latin typeface="Times New Roman" panose="02020603050405020304" pitchFamily="18" charset="0"/>
                          <a:ea typeface="宋体" panose="02010600030101010101" pitchFamily="2" charset="-122"/>
                          <a:cs typeface="Times New Roman" panose="02020603050405020304" pitchFamily="18" charset="0"/>
                        </a:rPr>
                        <a:t>Of course, there  are still some risks. However,…</a:t>
                      </a:r>
                      <a:endParaRPr lang="en-US" altLang="zh-CN" sz="1900" b="0" dirty="0">
                        <a:latin typeface="Times New Roman" panose="02020603050405020304" pitchFamily="18" charset="0"/>
                        <a:ea typeface="宋体" panose="02010600030101010101" pitchFamily="2" charset="-122"/>
                        <a:cs typeface="Times New Roman" panose="02020603050405020304" pitchFamily="18" charset="0"/>
                      </a:endParaRPr>
                    </a:p>
                    <a:p>
                      <a:pPr marL="457200" indent="-457200" algn="l">
                        <a:lnSpc>
                          <a:spcPts val="2000"/>
                        </a:lnSpc>
                        <a:buFont typeface="Arial" panose="020B0604020202020204" pitchFamily="34" charset="0"/>
                        <a:buChar char="•"/>
                      </a:pPr>
                      <a:r>
                        <a:rPr lang="en-US" altLang="zh-CN" sz="1900" b="0" dirty="0">
                          <a:latin typeface="Times New Roman" panose="02020603050405020304" pitchFamily="18" charset="0"/>
                          <a:ea typeface="宋体" panose="02010600030101010101" pitchFamily="2" charset="-122"/>
                          <a:cs typeface="Times New Roman" panose="02020603050405020304" pitchFamily="18" charset="0"/>
                        </a:rPr>
                        <a:t>By fully embracing XXX, we…</a:t>
                      </a:r>
                      <a:endParaRPr lang="zh-CN" altLang="en-US" sz="1900" b="0" dirty="0">
                        <a:latin typeface="Times New Roman" panose="02020603050405020304" pitchFamily="18" charset="0"/>
                        <a:ea typeface="宋体" panose="02010600030101010101" pitchFamily="2" charset="-122"/>
                        <a:cs typeface="Times New Roman" panose="02020603050405020304" pitchFamily="18" charset="0"/>
                      </a:endParaRPr>
                    </a:p>
                  </a:txBody>
                  <a:tcPr marL="60960" marR="60960" marT="30480" marB="304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indent="-457200" algn="l">
                        <a:lnSpc>
                          <a:spcPts val="2000"/>
                        </a:lnSpc>
                        <a:buFont typeface="Arial" panose="020B0604020202020204" pitchFamily="34" charset="0"/>
                        <a:buChar char="•"/>
                      </a:pPr>
                      <a:r>
                        <a:rPr lang="en-US" altLang="zh-CN" sz="1600" b="0" dirty="0">
                          <a:latin typeface="Times New Roman" panose="02020603050405020304" pitchFamily="18" charset="0"/>
                          <a:ea typeface="宋体" panose="02010600030101010101" pitchFamily="2" charset="-122"/>
                          <a:cs typeface="Times New Roman" panose="02020603050405020304" pitchFamily="18" charset="0"/>
                        </a:rPr>
                        <a:t>From my perspective, while XXX brings much convenience, XXX isn’t proper….  Therefore ,…</a:t>
                      </a:r>
                      <a:endParaRPr lang="en-US" altLang="zh-CN" sz="1600" b="0" dirty="0">
                        <a:latin typeface="Times New Roman" panose="02020603050405020304" pitchFamily="18" charset="0"/>
                        <a:ea typeface="宋体" panose="02010600030101010101" pitchFamily="2" charset="-122"/>
                        <a:cs typeface="Times New Roman" panose="02020603050405020304" pitchFamily="18" charset="0"/>
                      </a:endParaRPr>
                    </a:p>
                    <a:p>
                      <a:pPr marL="457200" indent="-457200" algn="l">
                        <a:lnSpc>
                          <a:spcPts val="2000"/>
                        </a:lnSpc>
                        <a:buFont typeface="Arial" panose="020B0604020202020204" pitchFamily="34" charset="0"/>
                        <a:buChar char="•"/>
                      </a:pPr>
                      <a:r>
                        <a:rPr lang="en-US" altLang="zh-CN" sz="1600" b="0" dirty="0">
                          <a:latin typeface="Times New Roman" panose="02020603050405020304" pitchFamily="18" charset="0"/>
                          <a:ea typeface="宋体" panose="02010600030101010101" pitchFamily="2" charset="-122"/>
                          <a:cs typeface="Times New Roman" panose="02020603050405020304" pitchFamily="18" charset="0"/>
                        </a:rPr>
                        <a:t>Although XXX simplifies/enrich our lives, its improper use can... Therefore, striking a balance between... and... is essential….</a:t>
                      </a:r>
                      <a:endParaRPr lang="zh-CN" altLang="en-US" sz="1600" b="0" dirty="0">
                        <a:latin typeface="Times New Roman" panose="02020603050405020304" pitchFamily="18" charset="0"/>
                        <a:ea typeface="宋体" panose="02010600030101010101" pitchFamily="2" charset="-122"/>
                        <a:cs typeface="Times New Roman" panose="02020603050405020304" pitchFamily="18" charset="0"/>
                      </a:endParaRPr>
                    </a:p>
                  </a:txBody>
                  <a:tcPr marL="60960" marR="60960" marT="30480" marB="304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39845">
                <a:tc>
                  <a:txBody>
                    <a:bodyPr/>
                    <a:lstStyle/>
                    <a:p>
                      <a:pPr algn="ctr"/>
                      <a:endParaRPr lang="zh-CN" altLang="en-US" sz="2100" dirty="0">
                        <a:latin typeface="Times New Roman" panose="02020603050405020304" pitchFamily="18" charset="0"/>
                        <a:ea typeface="宋体" panose="02010600030101010101" pitchFamily="2" charset="-122"/>
                        <a:cs typeface="Times New Roman" panose="02020603050405020304" pitchFamily="18" charset="0"/>
                      </a:endParaRPr>
                    </a:p>
                  </a:txBody>
                  <a:tcPr marL="60960" marR="60960" marT="30480" marB="304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CN" altLang="en-US" sz="1600" dirty="0">
                        <a:latin typeface="Times New Roman" panose="02020603050405020304" pitchFamily="18" charset="0"/>
                        <a:ea typeface="宋体" panose="02010600030101010101" pitchFamily="2" charset="-122"/>
                        <a:cs typeface="Times New Roman" panose="02020603050405020304" pitchFamily="18" charset="0"/>
                      </a:endParaRPr>
                    </a:p>
                  </a:txBody>
                  <a:tcPr marL="60960" marR="60960" marT="30480" marB="304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CN" altLang="en-US" sz="1600" dirty="0">
                        <a:latin typeface="Times New Roman" panose="02020603050405020304" pitchFamily="18" charset="0"/>
                        <a:ea typeface="宋体" panose="02010600030101010101" pitchFamily="2" charset="-122"/>
                        <a:cs typeface="Times New Roman" panose="02020603050405020304" pitchFamily="18" charset="0"/>
                      </a:endParaRPr>
                    </a:p>
                  </a:txBody>
                  <a:tcPr marL="60960" marR="60960" marT="30480" marB="304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CN" altLang="en-US" sz="1600" dirty="0">
                        <a:latin typeface="Times New Roman" panose="02020603050405020304" pitchFamily="18" charset="0"/>
                        <a:ea typeface="宋体" panose="02010600030101010101" pitchFamily="2" charset="-122"/>
                        <a:cs typeface="Times New Roman" panose="02020603050405020304" pitchFamily="18" charset="0"/>
                      </a:endParaRPr>
                    </a:p>
                  </a:txBody>
                  <a:tcPr marL="60960" marR="60960" marT="30480" marB="304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7" name="文本框 6"/>
          <p:cNvSpPr txBox="1"/>
          <p:nvPr/>
        </p:nvSpPr>
        <p:spPr>
          <a:xfrm>
            <a:off x="7061200" y="79828"/>
            <a:ext cx="2235200" cy="543675"/>
          </a:xfrm>
          <a:prstGeom prst="rect">
            <a:avLst/>
          </a:prstGeom>
          <a:solidFill>
            <a:schemeClr val="accent4">
              <a:lumMod val="40000"/>
              <a:lumOff val="60000"/>
              <a:alpha val="85000"/>
            </a:schemeClr>
          </a:solidFill>
          <a:effectLst>
            <a:outerShdw blurRad="50800" dist="38100" dir="5400000" algn="t" rotWithShape="0">
              <a:prstClr val="black">
                <a:alpha val="40000"/>
              </a:prstClr>
            </a:outerShdw>
          </a:effectLst>
        </p:spPr>
        <p:txBody>
          <a:bodyPr wrap="square">
            <a:spAutoFit/>
          </a:bodyPr>
          <a:lstStyle/>
          <a:p>
            <a:pPr defTabSz="609600"/>
            <a:r>
              <a:rPr lang="en-US" altLang="zh-CN" sz="2935" b="1" dirty="0">
                <a:solidFill>
                  <a:srgbClr val="466EE6"/>
                </a:solidFill>
                <a:latin typeface="Times New Roman" panose="02020603050405020304" pitchFamily="18" charset="0"/>
                <a:ea typeface="宋体" panose="02010600030101010101" pitchFamily="2" charset="-122"/>
                <a:cs typeface="Times New Roman" panose="02020603050405020304" pitchFamily="18" charset="0"/>
              </a:rPr>
              <a:t>language</a:t>
            </a:r>
            <a:r>
              <a:rPr lang="zh-CN" altLang="en-US" sz="2935" b="1" dirty="0">
                <a:solidFill>
                  <a:srgbClr val="466EE6"/>
                </a:solidFill>
                <a:latin typeface="Times New Roman" panose="02020603050405020304" pitchFamily="18" charset="0"/>
                <a:ea typeface="宋体" panose="02010600030101010101" pitchFamily="2" charset="-122"/>
                <a:cs typeface="Times New Roman" panose="02020603050405020304" pitchFamily="18" charset="0"/>
              </a:rPr>
              <a:t> ◥</a:t>
            </a:r>
            <a:endParaRPr lang="zh-CN" altLang="en-US" sz="2935" b="1" dirty="0">
              <a:solidFill>
                <a:srgbClr val="466EE6"/>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9" name="文本框 8"/>
          <p:cNvSpPr txBox="1"/>
          <p:nvPr/>
        </p:nvSpPr>
        <p:spPr>
          <a:xfrm>
            <a:off x="-1574800" y="142636"/>
            <a:ext cx="6574971" cy="461665"/>
          </a:xfrm>
          <a:prstGeom prst="rect">
            <a:avLst/>
          </a:prstGeom>
          <a:noFill/>
        </p:spPr>
        <p:txBody>
          <a:bodyPr wrap="square">
            <a:spAutoFit/>
          </a:bodyPr>
          <a:lstStyle/>
          <a:p>
            <a:pPr algn="ctr" defTabSz="914400">
              <a:defRPr/>
            </a:pPr>
            <a:r>
              <a:rPr lang="en-US" altLang="zh-CN" sz="2400" b="1" dirty="0">
                <a:solidFill>
                  <a:srgbClr val="70AD47">
                    <a:lumMod val="75000"/>
                  </a:srgbClr>
                </a:solidFill>
                <a:latin typeface="Times New Roman" panose="02020603050405020304" pitchFamily="18" charset="0"/>
                <a:ea typeface="等线" panose="02010600030101010101" pitchFamily="2" charset="-122"/>
                <a:cs typeface="Times New Roman" panose="02020603050405020304" pitchFamily="18" charset="0"/>
              </a:rPr>
              <a:t>Neutral topics  </a:t>
            </a:r>
            <a:r>
              <a:rPr lang="zh-CN" altLang="en-US" sz="2135" b="1" dirty="0">
                <a:solidFill>
                  <a:srgbClr val="70AD47">
                    <a:lumMod val="75000"/>
                  </a:srgbClr>
                </a:solidFill>
                <a:latin typeface="Times New Roman" panose="02020603050405020304" pitchFamily="18" charset="0"/>
                <a:ea typeface="等线" panose="02010600030101010101" pitchFamily="2" charset="-122"/>
                <a:cs typeface="Times New Roman" panose="02020603050405020304" pitchFamily="18" charset="0"/>
              </a:rPr>
              <a:t>立场开放</a:t>
            </a:r>
            <a:endParaRPr lang="zh-CN" altLang="en-US" sz="2135" b="1" dirty="0">
              <a:solidFill>
                <a:srgbClr val="70AD47">
                  <a:lumMod val="75000"/>
                </a:srgbClr>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0" name="Freeform 36"/>
          <p:cNvSpPr/>
          <p:nvPr/>
        </p:nvSpPr>
        <p:spPr>
          <a:xfrm rot="563188">
            <a:off x="7353418" y="2976963"/>
            <a:ext cx="821326" cy="606630"/>
          </a:xfrm>
          <a:custGeom>
            <a:avLst/>
            <a:gdLst/>
            <a:ahLst/>
            <a:cxnLst/>
            <a:rect l="l" t="t" r="r" b="b"/>
            <a:pathLst>
              <a:path w="2351911" h="2101040">
                <a:moveTo>
                  <a:pt x="0" y="0"/>
                </a:moveTo>
                <a:lnTo>
                  <a:pt x="2351910" y="0"/>
                </a:lnTo>
                <a:lnTo>
                  <a:pt x="2351910" y="2101041"/>
                </a:lnTo>
                <a:lnTo>
                  <a:pt x="0" y="2101041"/>
                </a:lnTo>
                <a:lnTo>
                  <a:pt x="0" y="0"/>
                </a:lnTo>
                <a:close/>
              </a:path>
            </a:pathLst>
          </a:custGeom>
          <a:blipFill>
            <a:blip r:embed="rId1"/>
            <a:stretch>
              <a:fillRect/>
            </a:stretch>
          </a:blipFill>
        </p:spPr>
      </p:sp>
      <p:sp>
        <p:nvSpPr>
          <p:cNvPr id="2" name="Freeform 36"/>
          <p:cNvSpPr/>
          <p:nvPr/>
        </p:nvSpPr>
        <p:spPr>
          <a:xfrm>
            <a:off x="3989732" y="6265859"/>
            <a:ext cx="821326" cy="606630"/>
          </a:xfrm>
          <a:custGeom>
            <a:avLst/>
            <a:gdLst/>
            <a:ahLst/>
            <a:cxnLst/>
            <a:rect l="l" t="t" r="r" b="b"/>
            <a:pathLst>
              <a:path w="2351911" h="2101040">
                <a:moveTo>
                  <a:pt x="0" y="0"/>
                </a:moveTo>
                <a:lnTo>
                  <a:pt x="2351910" y="0"/>
                </a:lnTo>
                <a:lnTo>
                  <a:pt x="2351910" y="2101041"/>
                </a:lnTo>
                <a:lnTo>
                  <a:pt x="0" y="2101041"/>
                </a:lnTo>
                <a:lnTo>
                  <a:pt x="0" y="0"/>
                </a:lnTo>
                <a:close/>
              </a:path>
            </a:pathLst>
          </a:custGeom>
          <a:blipFill>
            <a:blip r:embed="rId1"/>
            <a:stretch>
              <a:fillRect/>
            </a:stretch>
          </a:blipFill>
        </p:spPr>
      </p:sp>
      <p:sp>
        <p:nvSpPr>
          <p:cNvPr id="3" name="Freeform 2"/>
          <p:cNvSpPr/>
          <p:nvPr/>
        </p:nvSpPr>
        <p:spPr>
          <a:xfrm rot="-2910400">
            <a:off x="2871290" y="-5127193"/>
            <a:ext cx="23513300" cy="14022477"/>
          </a:xfrm>
          <a:custGeom>
            <a:avLst/>
            <a:gdLst/>
            <a:ahLst/>
            <a:cxnLst/>
            <a:rect l="l" t="t" r="r" b="b"/>
            <a:pathLst>
              <a:path w="23513300" h="14022477">
                <a:moveTo>
                  <a:pt x="0" y="0"/>
                </a:moveTo>
                <a:lnTo>
                  <a:pt x="23513300" y="0"/>
                </a:lnTo>
                <a:lnTo>
                  <a:pt x="23513300" y="14022476"/>
                </a:lnTo>
                <a:lnTo>
                  <a:pt x="0" y="14022476"/>
                </a:lnTo>
                <a:lnTo>
                  <a:pt x="0" y="0"/>
                </a:lnTo>
                <a:close/>
              </a:path>
            </a:pathLst>
          </a:custGeom>
          <a:blipFill>
            <a:blip r:embed="rId2"/>
            <a:stretch>
              <a:fillRect/>
            </a:stretch>
          </a:blipFill>
        </p:spPr>
      </p:sp>
      <p:sp>
        <p:nvSpPr>
          <p:cNvPr id="5" name="Freeform 4"/>
          <p:cNvSpPr/>
          <p:nvPr/>
        </p:nvSpPr>
        <p:spPr>
          <a:xfrm flipH="1">
            <a:off x="6418167" y="2720047"/>
            <a:ext cx="5773833" cy="6506666"/>
          </a:xfrm>
          <a:custGeom>
            <a:avLst/>
            <a:gdLst/>
            <a:ahLst/>
            <a:cxnLst/>
            <a:rect l="l" t="t" r="r" b="b"/>
            <a:pathLst>
              <a:path w="5773833" h="6506666">
                <a:moveTo>
                  <a:pt x="5773833" y="0"/>
                </a:moveTo>
                <a:lnTo>
                  <a:pt x="0" y="0"/>
                </a:lnTo>
                <a:lnTo>
                  <a:pt x="0" y="6506666"/>
                </a:lnTo>
                <a:lnTo>
                  <a:pt x="5773833" y="6506666"/>
                </a:lnTo>
                <a:lnTo>
                  <a:pt x="5773833" y="0"/>
                </a:lnTo>
                <a:close/>
              </a:path>
            </a:pathLst>
          </a:custGeom>
          <a:blipFill>
            <a:blip r:embed="rId3"/>
            <a:stretch>
              <a:fillRect/>
            </a:stretch>
          </a:blipFill>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xit" presetSubtype="10" fill="hold" nodeType="withEffect">
                                  <p:stCondLst>
                                    <p:cond delay="0"/>
                                  </p:stCondLst>
                                  <p:childTnLst>
                                    <p:animEffect transition="out" filter="blinds(horizontal)">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par>
                                <p:cTn id="8" presetID="3" presetClass="exit" presetSubtype="10" fill="hold" nodeType="withEffect">
                                  <p:stCondLst>
                                    <p:cond delay="0"/>
                                  </p:stCondLst>
                                  <p:childTnLst>
                                    <p:animEffect transition="out" filter="blinds(horizontal)">
                                      <p:cBhvr>
                                        <p:cTn id="9" dur="500"/>
                                        <p:tgtEl>
                                          <p:spTgt spid="5"/>
                                        </p:tgtEl>
                                      </p:cBhvr>
                                    </p:animEffect>
                                    <p:set>
                                      <p:cBhvr>
                                        <p:cTn id="10" dur="1" fill="hold">
                                          <p:stCondLst>
                                            <p:cond delay="499"/>
                                          </p:stCondLst>
                                        </p:cTn>
                                        <p:tgtEl>
                                          <p:spTgt spid="5"/>
                                        </p:tgtEl>
                                        <p:attrNameLst>
                                          <p:attrName>style.visibility</p:attrName>
                                        </p:attrNameLst>
                                      </p:cBhvr>
                                      <p:to>
                                        <p:strVal val="hidden"/>
                                      </p:to>
                                    </p:set>
                                  </p:childTnLst>
                                </p:cTn>
                              </p:par>
                              <p:par>
                                <p:cTn id="11" presetID="22" presetClass="entr" presetSubtype="4"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22905</Words>
  <Application>WPS 演示</Application>
  <PresentationFormat>宽屏</PresentationFormat>
  <Paragraphs>827</Paragraphs>
  <Slides>21</Slides>
  <Notes>1</Notes>
  <HiddenSlides>0</HiddenSlides>
  <MMClips>0</MMClips>
  <ScaleCrop>false</ScaleCrop>
  <HeadingPairs>
    <vt:vector size="6" baseType="variant">
      <vt:variant>
        <vt:lpstr>已用的字体</vt:lpstr>
      </vt:variant>
      <vt:variant>
        <vt:i4>21</vt:i4>
      </vt:variant>
      <vt:variant>
        <vt:lpstr>主题</vt:lpstr>
      </vt:variant>
      <vt:variant>
        <vt:i4>3</vt:i4>
      </vt:variant>
      <vt:variant>
        <vt:lpstr>幻灯片标题</vt:lpstr>
      </vt:variant>
      <vt:variant>
        <vt:i4>21</vt:i4>
      </vt:variant>
    </vt:vector>
  </HeadingPairs>
  <TitlesOfParts>
    <vt:vector size="45" baseType="lpstr">
      <vt:lpstr>Arial</vt:lpstr>
      <vt:lpstr>宋体</vt:lpstr>
      <vt:lpstr>Wingdings</vt:lpstr>
      <vt:lpstr>字由点字典黑 35J</vt:lpstr>
      <vt:lpstr>华文中宋</vt:lpstr>
      <vt:lpstr>字由点字倔强黑</vt:lpstr>
      <vt:lpstr>等线</vt:lpstr>
      <vt:lpstr>微软雅黑</vt:lpstr>
      <vt:lpstr>Times New Roman</vt:lpstr>
      <vt:lpstr>DeepSeek-CJK-patch</vt:lpstr>
      <vt:lpstr>Cambria Math</vt:lpstr>
      <vt:lpstr>黑体</vt:lpstr>
      <vt:lpstr>Arial Unicode MS</vt:lpstr>
      <vt:lpstr>Calibri</vt:lpstr>
      <vt:lpstr>字由点字刻宋</vt:lpstr>
      <vt:lpstr>字由点字典黑 65J</vt:lpstr>
      <vt:lpstr>Montserrat Ultra-Bold</vt:lpstr>
      <vt:lpstr>Segoe Print</vt:lpstr>
      <vt:lpstr>HelveticaNeue</vt:lpstr>
      <vt:lpstr>华文新魏</vt:lpstr>
      <vt:lpstr>等线 Light</vt:lpstr>
      <vt:lpstr>Office 主题​​</vt:lpstr>
      <vt:lpstr>Office Theme</vt:lpstr>
      <vt:lpstr>2_Office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①When people talk of exploring the sea more, they usually mean exploiting it. Sea exploration has caused many problems and will continue to cause more. ②More exploration means more pollution；Mining for resources is very damaging, especially in the Arctic；Overfishing is another problem. ③The sea is home to life, not human beings’ possessions. It is huge, but it is more sensitive than we think. If we do not protect it, future generations will not forgive us.  ①To truly understand our planet, we must explore the oceans which cover most of it. Opponents may be concerned, but sea exploration is important for our future. ②Understanding more about the sea will also help us manage its resources better；The population of the world is growing and we need new resources for future development. ③Of course, there are still environmental risks. However, these should be balanced with economic needs. Hopefully, as technology improves, we may have more options for managing this balance.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fang fay</dc:creator>
  <cp:lastModifiedBy>Administrator</cp:lastModifiedBy>
  <cp:revision>9</cp:revision>
  <dcterms:created xsi:type="dcterms:W3CDTF">2025-05-19T13:25:00Z</dcterms:created>
  <dcterms:modified xsi:type="dcterms:W3CDTF">2025-05-22T06:28:21Z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2052-11.8.2.7978</vt:lpwstr>
  </property>
</Properties>
</file>